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1"/>
  </p:notesMasterIdLst>
  <p:handoutMasterIdLst>
    <p:handoutMasterId r:id="rId42"/>
  </p:handoutMasterIdLst>
  <p:sldIdLst>
    <p:sldId id="4401" r:id="rId2"/>
    <p:sldId id="4700" r:id="rId3"/>
    <p:sldId id="4457" r:id="rId4"/>
    <p:sldId id="4402" r:id="rId5"/>
    <p:sldId id="4864" r:id="rId6"/>
    <p:sldId id="4739" r:id="rId7"/>
    <p:sldId id="4740" r:id="rId8"/>
    <p:sldId id="4292" r:id="rId9"/>
    <p:sldId id="4860" r:id="rId10"/>
    <p:sldId id="4338" r:id="rId11"/>
    <p:sldId id="4859" r:id="rId12"/>
    <p:sldId id="4861" r:id="rId13"/>
    <p:sldId id="4872" r:id="rId14"/>
    <p:sldId id="4871" r:id="rId15"/>
    <p:sldId id="4865" r:id="rId16"/>
    <p:sldId id="4801" r:id="rId17"/>
    <p:sldId id="4869" r:id="rId18"/>
    <p:sldId id="4435" r:id="rId19"/>
    <p:sldId id="4867" r:id="rId20"/>
    <p:sldId id="4866" r:id="rId21"/>
    <p:sldId id="4293" r:id="rId22"/>
    <p:sldId id="4762" r:id="rId23"/>
    <p:sldId id="4312" r:id="rId24"/>
    <p:sldId id="4805" r:id="rId25"/>
    <p:sldId id="4847" r:id="rId26"/>
    <p:sldId id="4608" r:id="rId27"/>
    <p:sldId id="4760" r:id="rId28"/>
    <p:sldId id="4854" r:id="rId29"/>
    <p:sldId id="4863" r:id="rId30"/>
    <p:sldId id="4873" r:id="rId31"/>
    <p:sldId id="4430" r:id="rId32"/>
    <p:sldId id="4735" r:id="rId33"/>
    <p:sldId id="4853" r:id="rId34"/>
    <p:sldId id="4736" r:id="rId35"/>
    <p:sldId id="4856" r:id="rId36"/>
    <p:sldId id="4857" r:id="rId37"/>
    <p:sldId id="4858" r:id="rId38"/>
    <p:sldId id="4810" r:id="rId39"/>
    <p:sldId id="485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8" clrIdx="0">
    <p:extLst>
      <p:ext uri="{19B8F6BF-5375-455C-9EA6-DF929625EA0E}">
        <p15:presenceInfo xmlns:p15="http://schemas.microsoft.com/office/powerpoint/2012/main" userId="df2f4723eb66f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B41F7A"/>
    <a:srgbClr val="595959"/>
    <a:srgbClr val="EDA13E"/>
    <a:srgbClr val="083553"/>
    <a:srgbClr val="7F1C58"/>
    <a:srgbClr val="F2F2F2"/>
    <a:srgbClr val="CD6634"/>
    <a:srgbClr val="29C2F2"/>
    <a:srgbClr val="74C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9"/>
    <p:restoredTop sz="95100"/>
  </p:normalViewPr>
  <p:slideViewPr>
    <p:cSldViewPr snapToGrid="0" snapToObjects="1">
      <p:cViewPr varScale="1">
        <p:scale>
          <a:sx n="113" d="100"/>
          <a:sy n="113" d="100"/>
        </p:scale>
        <p:origin x="114" y="114"/>
      </p:cViewPr>
      <p:guideLst/>
    </p:cSldViewPr>
  </p:slideViewPr>
  <p:notesTextViewPr>
    <p:cViewPr>
      <p:scale>
        <a:sx n="1" d="1"/>
        <a:sy n="1" d="1"/>
      </p:scale>
      <p:origin x="0" y="0"/>
    </p:cViewPr>
  </p:notesTextViewPr>
  <p:sorterViewPr>
    <p:cViewPr varScale="1">
      <p:scale>
        <a:sx n="1" d="1"/>
        <a:sy n="1" d="1"/>
      </p:scale>
      <p:origin x="0" y="-272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7C50E-EC58-CAD5-092F-2E0FBA2A3B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35F7E9-181C-53F7-A611-790AD30D9D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1209C2-2AE0-0E44-86BD-BFDA49A06BFB}" type="datetimeFigureOut">
              <a:rPr lang="en-US" smtClean="0"/>
              <a:t>11/7/2022</a:t>
            </a:fld>
            <a:endParaRPr lang="en-US"/>
          </a:p>
        </p:txBody>
      </p:sp>
      <p:sp>
        <p:nvSpPr>
          <p:cNvPr id="4" name="Footer Placeholder 3">
            <a:extLst>
              <a:ext uri="{FF2B5EF4-FFF2-40B4-BE49-F238E27FC236}">
                <a16:creationId xmlns:a16="http://schemas.microsoft.com/office/drawing/2014/main" id="{0E8CE030-4217-092B-6DBC-10B845C98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0027CE-68D9-5811-0BA6-8B43B3F54C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E1D938-F8DC-DB47-9E6C-657FF2F3E75A}" type="slidenum">
              <a:rPr lang="en-US" smtClean="0"/>
              <a:t>‹Nº›</a:t>
            </a:fld>
            <a:endParaRPr lang="en-US"/>
          </a:p>
        </p:txBody>
      </p:sp>
    </p:spTree>
    <p:extLst>
      <p:ext uri="{BB962C8B-B14F-4D97-AF65-F5344CB8AC3E}">
        <p14:creationId xmlns:p14="http://schemas.microsoft.com/office/powerpoint/2010/main" val="3935092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07/11/2022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‹Nº›</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6</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33</a:t>
            </a:fld>
            <a:endParaRPr lang="en-GB" dirty="0"/>
          </a:p>
        </p:txBody>
      </p:sp>
    </p:spTree>
    <p:extLst>
      <p:ext uri="{BB962C8B-B14F-4D97-AF65-F5344CB8AC3E}">
        <p14:creationId xmlns:p14="http://schemas.microsoft.com/office/powerpoint/2010/main" val="28737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34</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35</a:t>
            </a:fld>
            <a:endParaRPr lang="en-GB" dirty="0"/>
          </a:p>
        </p:txBody>
      </p:sp>
    </p:spTree>
    <p:extLst>
      <p:ext uri="{BB962C8B-B14F-4D97-AF65-F5344CB8AC3E}">
        <p14:creationId xmlns:p14="http://schemas.microsoft.com/office/powerpoint/2010/main" val="166762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36</a:t>
            </a:fld>
            <a:endParaRPr lang="en-GB" dirty="0"/>
          </a:p>
        </p:txBody>
      </p:sp>
    </p:spTree>
    <p:extLst>
      <p:ext uri="{BB962C8B-B14F-4D97-AF65-F5344CB8AC3E}">
        <p14:creationId xmlns:p14="http://schemas.microsoft.com/office/powerpoint/2010/main" val="325516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37</a:t>
            </a:fld>
            <a:endParaRPr lang="en-GB" dirty="0"/>
          </a:p>
        </p:txBody>
      </p:sp>
    </p:spTree>
    <p:extLst>
      <p:ext uri="{BB962C8B-B14F-4D97-AF65-F5344CB8AC3E}">
        <p14:creationId xmlns:p14="http://schemas.microsoft.com/office/powerpoint/2010/main" val="278541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7</a:t>
            </a:fld>
            <a:endParaRPr lang="en-GB" dirty="0"/>
          </a:p>
        </p:txBody>
      </p:sp>
    </p:spTree>
    <p:extLst>
      <p:ext uri="{BB962C8B-B14F-4D97-AF65-F5344CB8AC3E}">
        <p14:creationId xmlns:p14="http://schemas.microsoft.com/office/powerpoint/2010/main" val="359222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64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56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42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49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15</a:t>
            </a:fld>
            <a:endParaRPr lang="en-GB" dirty="0"/>
          </a:p>
        </p:txBody>
      </p:sp>
    </p:spTree>
    <p:extLst>
      <p:ext uri="{BB962C8B-B14F-4D97-AF65-F5344CB8AC3E}">
        <p14:creationId xmlns:p14="http://schemas.microsoft.com/office/powerpoint/2010/main" val="333251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6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32</a:t>
            </a:fld>
            <a:endParaRPr lang="en-GB" dirty="0"/>
          </a:p>
        </p:txBody>
      </p:sp>
    </p:spTree>
    <p:extLst>
      <p:ext uri="{BB962C8B-B14F-4D97-AF65-F5344CB8AC3E}">
        <p14:creationId xmlns:p14="http://schemas.microsoft.com/office/powerpoint/2010/main" val="107120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 </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0265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146767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031047"/>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81B241F7-2CE0-4786-0B65-6F7574C90185}"/>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2851010"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652876"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350DA-6832-B9D5-C6FD-FDBE56CB6521}"/>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3D2A396B-B52B-0D02-8893-61C6A9431B77}"/>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215D8690-CD36-78BA-3A79-A210AA75E9C7}"/>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62C74C3-9C1A-60C0-5BA5-01E43481CE3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AE5B8E2B-CC0C-D2BB-EF89-A890240E3B8D}"/>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C367D951-C3C9-5511-28F2-E45480F2BA4C}"/>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F51A14B1-1D8B-21D8-60AA-C706D7A2F991}"/>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11/7/2022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‹Nº›</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78"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onlinedoctranslator.com/es/?utm_source=onlinedoctranslator&amp;utm_medium=pptx&amp;utm_campaign=attributi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atu.ie/about-atu/campus-locations/atu-donegal-letterkenny" TargetMode="External"/><Relationship Id="rId2" Type="http://schemas.openxmlformats.org/officeDocument/2006/relationships/hyperlink" Target="https://thevisionworks.de/"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hevisionworks.brilliantassessments.com/Home/Index/?responseCode=nB4wrDslAshlNILANnLwOXs28pMbdPoLFH3u7RjHpL0uSl45HJDBjb6stz0xiUupR67IhwkVfZbcDXaT56SfdbvsP2OQir7bBzQzNTA1MAeQu0aLseQu0aLs"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hyperlink" Target="https://www.tradegecko.com/blog/small-business-growth/risk-management-101-for-smes" TargetMode="Externa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s://www.linkedin.com/company/secure-proje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thebusinessprofessor.com/en_US/mgmt-operations/porters-value-chain" TargetMode="External"/><Relationship Id="rId2" Type="http://schemas.openxmlformats.org/officeDocument/2006/relationships/hyperlink" Target="https://fourweekmba.com/porters-value-chain-model/"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s://thevisionworks.brilliantassessments.com/?external=SECure-Test-Assessment"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AFBB3F0-576E-459C-32D6-C8DB0108296F}"/>
              </a:ext>
            </a:extLst>
          </p:cNvPr>
          <p:cNvPicPr>
            <a:picLocks noGrp="1" noChangeAspect="1"/>
          </p:cNvPicPr>
          <p:nvPr>
            <p:ph type="pic" sz="quarter" idx="17"/>
          </p:nvPr>
        </p:nvPicPr>
        <p:blipFill rotWithShape="1">
          <a:blip r:embed="rId2"/>
          <a:srcRect l="2976" r="2976"/>
          <a:stretch/>
        </p:blipFill>
        <p:spPr>
          <a:xfrm>
            <a:off x="6943725" y="0"/>
            <a:ext cx="5248274" cy="6858000"/>
          </a:xfrm>
        </p:spPr>
      </p:pic>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88658" y="3072127"/>
            <a:ext cx="6026832" cy="2403642"/>
          </a:xfrm>
        </p:spPr>
        <p:txBody>
          <a:bodyPr anchor="t">
            <a:normAutofit/>
          </a:bodyPr>
          <a:lstStyle/>
          <a:p>
            <a:pPr algn="l" rtl="0"/>
            <a:r>
              <a:rPr lang="en-US" sz="4000" b="1" dirty="0"/>
              <a:t>MÓDULO 6</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  Description automatically generated">
            <a:extLst>
              <a:ext uri="{FF2B5EF4-FFF2-40B4-BE49-F238E27FC236}">
                <a16:creationId xmlns:a16="http://schemas.microsoft.com/office/drawing/2014/main" id="{34DF4380-9FA9-C942-95CE-8E68EE0BAE52}"/>
              </a:ext>
            </a:extLst>
          </p:cNvPr>
          <p:cNvPicPr/>
          <p:nvPr/>
        </p:nvPicPr>
        <p:blipFill rotWithShape="1">
          <a:blip r:embed="rId3"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sp>
        <p:nvSpPr>
          <p:cNvPr id="9" name="TextBox 8">
            <a:extLst>
              <a:ext uri="{FF2B5EF4-FFF2-40B4-BE49-F238E27FC236}">
                <a16:creationId xmlns:a16="http://schemas.microsoft.com/office/drawing/2014/main" id="{E47E8D49-C9B4-9A47-D4E3-45D5EB4A7C46}"/>
              </a:ext>
            </a:extLst>
          </p:cNvPr>
          <p:cNvSpPr txBox="1"/>
          <p:nvPr/>
        </p:nvSpPr>
        <p:spPr>
          <a:xfrm>
            <a:off x="6852901" y="335431"/>
            <a:ext cx="5741222" cy="954107"/>
          </a:xfrm>
          <a:prstGeom prst="rect">
            <a:avLst/>
          </a:prstGeom>
          <a:noFill/>
        </p:spPr>
        <p:txBody>
          <a:bodyPr wrap="square">
            <a:spAutoFit/>
          </a:bodyPr>
          <a:lstStyle/>
          <a:p>
            <a:pPr algn="l" rtl="0"/>
            <a:r>
              <a:rPr lang="en-GB" sz="2800" dirty="0">
                <a:solidFill>
                  <a:schemeClr val="bg1"/>
                </a:solidFill>
                <a:highlight>
                  <a:srgbClr val="F16924"/>
                </a:highlight>
              </a:rPr>
              <a:t> SECURE CURRÍCULO Y VET </a:t>
            </a:r>
            <a:r>
              <a:rPr lang="en-GB" sz="2800" dirty="0">
                <a:solidFill>
                  <a:srgbClr val="F16924"/>
                </a:solidFill>
                <a:highlight>
                  <a:srgbClr val="F16924"/>
                </a:highlight>
              </a:rPr>
              <a:t>.</a:t>
            </a:r>
            <a:r>
              <a:rPr lang="en-GB" sz="2800" dirty="0">
                <a:solidFill>
                  <a:schemeClr val="bg1"/>
                </a:solidFill>
                <a:highlight>
                  <a:srgbClr val="F16924"/>
                </a:highlight>
              </a:rPr>
              <a:t>PAQUETE DE ENTRENAMIENTO</a:t>
            </a:r>
          </a:p>
        </p:txBody>
      </p:sp>
      <p:sp>
        <p:nvSpPr>
          <p:cNvPr id="2" name="Rectangle 1">
            <a:extLst>
              <a:ext uri="{FF2B5EF4-FFF2-40B4-BE49-F238E27FC236}">
                <a16:creationId xmlns:a16="http://schemas.microsoft.com/office/drawing/2014/main" id="{D5358F07-AB48-6218-7D5A-E2CF2178774E}"/>
              </a:ext>
            </a:extLst>
          </p:cNvPr>
          <p:cNvSpPr/>
          <p:nvPr/>
        </p:nvSpPr>
        <p:spPr>
          <a:xfrm>
            <a:off x="788658" y="3804201"/>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88658" y="4046743"/>
            <a:ext cx="6579451" cy="20661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000" dirty="0">
                <a:latin typeface="Calibri" panose="020F0502020204030204" pitchFamily="34" charset="0"/>
                <a:ea typeface="Calibri" panose="020F0502020204030204" pitchFamily="34" charset="0"/>
                <a:cs typeface="Calibri" panose="020F0502020204030204" pitchFamily="34" charset="0"/>
              </a:rPr>
              <a:t>Sistemas de Alerta Temprana</a:t>
            </a:r>
          </a:p>
        </p:txBody>
      </p: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Traducido del inglés al español - </a:t>
            </a:r>
            <a:r>
              <a:rPr lang="en-US" sz="1000" u="sng" dirty="0">
                <a:solidFill>
                  <a:srgbClr val="0F2B46"/>
                </a:solidFill>
                <a:effectLst/>
                <a:latin typeface="Roboto" panose="02000000000000000000" pitchFamily="2" charset="0"/>
                <a:hlinkClick r:id="rId4"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9BCA4-B1FB-404A-AFA2-3BB7ED57A05A}"/>
              </a:ext>
            </a:extLst>
          </p:cNvPr>
          <p:cNvSpPr>
            <a:spLocks noGrp="1"/>
          </p:cNvSpPr>
          <p:nvPr>
            <p:ph type="body" sz="quarter" idx="16"/>
          </p:nvPr>
        </p:nvSpPr>
        <p:spPr>
          <a:xfrm>
            <a:off x="734715" y="642971"/>
            <a:ext cx="2852544" cy="2786029"/>
          </a:xfrm>
        </p:spPr>
        <p:txBody>
          <a:bodyPr>
            <a:normAutofit/>
          </a:bodyPr>
          <a:lstStyle/>
          <a:p>
            <a:pPr algn="l" rtl="0"/>
            <a:r>
              <a:rPr lang="en-US" dirty="0"/>
              <a:t>Indicadores clave dentro de un SAT</a:t>
            </a:r>
            <a:endParaRPr lang="en-IE" dirty="0"/>
          </a:p>
        </p:txBody>
      </p:sp>
      <p:sp>
        <p:nvSpPr>
          <p:cNvPr id="32" name="Text Placeholder 3">
            <a:extLst>
              <a:ext uri="{FF2B5EF4-FFF2-40B4-BE49-F238E27FC236}">
                <a16:creationId xmlns:a16="http://schemas.microsoft.com/office/drawing/2014/main" id="{C32AE698-BA1F-6332-F005-25712B57B3EC}"/>
              </a:ext>
            </a:extLst>
          </p:cNvPr>
          <p:cNvSpPr txBox="1">
            <a:spLocks/>
          </p:cNvSpPr>
          <p:nvPr/>
        </p:nvSpPr>
        <p:spPr>
          <a:xfrm>
            <a:off x="4122882" y="642971"/>
            <a:ext cx="7567370" cy="6215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0" algn="l" rtl="0">
              <a:lnSpc>
                <a:spcPts val="2480"/>
              </a:lnSpc>
              <a:spcBef>
                <a:spcPts val="0"/>
              </a:spcBef>
            </a:pPr>
            <a:r>
              <a:rPr lang="en-US" sz="2200" b="1" dirty="0"/>
              <a:t>Gestión de recursos humanos</a:t>
            </a:r>
            <a:r>
              <a:rPr lang="en-US" sz="2200" dirty="0"/>
              <a:t>- Prácticas de dirección y gestión de personas en la empresa incluyendo la planificación y el control.</a:t>
            </a:r>
          </a:p>
          <a:p>
            <a:pPr marL="407988" indent="0" algn="l" rtl="0">
              <a:lnSpc>
                <a:spcPts val="2480"/>
              </a:lnSpc>
              <a:spcBef>
                <a:spcPts val="0"/>
              </a:spcBef>
            </a:pPr>
            <a:endParaRPr lang="en-US" sz="2200" dirty="0"/>
          </a:p>
          <a:p>
            <a:pPr marL="407988" indent="0" algn="l" rtl="0">
              <a:lnSpc>
                <a:spcPts val="2480"/>
              </a:lnSpc>
              <a:spcBef>
                <a:spcPts val="0"/>
              </a:spcBef>
            </a:pPr>
            <a:r>
              <a:rPr lang="en-US" sz="2200" b="1" dirty="0"/>
              <a:t>Tecnología</a:t>
            </a:r>
            <a:r>
              <a:rPr lang="en-US" sz="2200" dirty="0"/>
              <a:t>- Productos/servicios, desarrollo de nuevos productos y tecnología en la empresa.</a:t>
            </a:r>
          </a:p>
          <a:p>
            <a:pPr marL="407988" indent="0" algn="l" rtl="0">
              <a:lnSpc>
                <a:spcPts val="2480"/>
              </a:lnSpc>
              <a:spcBef>
                <a:spcPts val="0"/>
              </a:spcBef>
            </a:pPr>
            <a:endParaRPr lang="en-US" sz="2200" dirty="0"/>
          </a:p>
          <a:p>
            <a:pPr marL="407988" indent="0" algn="l" rtl="0">
              <a:lnSpc>
                <a:spcPts val="2480"/>
              </a:lnSpc>
              <a:spcBef>
                <a:spcPts val="0"/>
              </a:spcBef>
            </a:pPr>
            <a:r>
              <a:rPr lang="en-US" sz="2200" b="1" dirty="0"/>
              <a:t>Obtención</a:t>
            </a:r>
            <a:r>
              <a:rPr lang="en-US" sz="2200" dirty="0"/>
              <a:t>- Prácticas de compra, dependencia de proveedores y planificación de la producción.</a:t>
            </a:r>
          </a:p>
          <a:p>
            <a:pPr marL="407988" indent="0" algn="l" rtl="0">
              <a:lnSpc>
                <a:spcPts val="2480"/>
              </a:lnSpc>
              <a:spcBef>
                <a:spcPts val="0"/>
              </a:spcBef>
            </a:pPr>
            <a:endParaRPr lang="en-US" sz="2200" dirty="0"/>
          </a:p>
          <a:p>
            <a:pPr marL="407988" indent="0" algn="l" rtl="0">
              <a:lnSpc>
                <a:spcPts val="2480"/>
              </a:lnSpc>
              <a:spcBef>
                <a:spcPts val="0"/>
              </a:spcBef>
            </a:pPr>
            <a:r>
              <a:rPr lang="en-US" sz="2200" b="1" dirty="0"/>
              <a:t>Logística</a:t>
            </a:r>
            <a:r>
              <a:rPr lang="en-US" sz="2200" dirty="0"/>
              <a:t>– cadena de suministro, gestión logística y tecnología.</a:t>
            </a:r>
          </a:p>
          <a:p>
            <a:pPr marL="407988" indent="0" algn="l" rtl="0">
              <a:lnSpc>
                <a:spcPts val="2480"/>
              </a:lnSpc>
              <a:spcBef>
                <a:spcPts val="0"/>
              </a:spcBef>
            </a:pPr>
            <a:endParaRPr lang="en-US" sz="2200" dirty="0"/>
          </a:p>
          <a:p>
            <a:pPr marL="407988" indent="0" algn="l" rtl="0">
              <a:lnSpc>
                <a:spcPct val="100000"/>
              </a:lnSpc>
              <a:spcBef>
                <a:spcPts val="0"/>
              </a:spcBef>
            </a:pPr>
            <a:r>
              <a:rPr lang="en-GB" sz="2200" b="1" dirty="0"/>
              <a:t>Gestión de operaciones y proyectos</a:t>
            </a:r>
            <a:r>
              <a:rPr lang="en-GB" sz="2200" dirty="0"/>
              <a:t>planificación y tecnología y gestión de la calidad.</a:t>
            </a:r>
          </a:p>
        </p:txBody>
      </p:sp>
      <p:cxnSp>
        <p:nvCxnSpPr>
          <p:cNvPr id="40" name="Straight Connector 39">
            <a:extLst>
              <a:ext uri="{FF2B5EF4-FFF2-40B4-BE49-F238E27FC236}">
                <a16:creationId xmlns:a16="http://schemas.microsoft.com/office/drawing/2014/main" id="{09033A4F-A1B2-BF4D-5B8D-7FF60C5901B6}"/>
              </a:ext>
            </a:extLst>
          </p:cNvPr>
          <p:cNvCxnSpPr/>
          <p:nvPr/>
        </p:nvCxnSpPr>
        <p:spPr>
          <a:xfrm>
            <a:off x="4122882" y="202980"/>
            <a:ext cx="2" cy="57276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59F63954-74C6-277C-71B5-EF48BE6CA6CF}"/>
              </a:ext>
            </a:extLst>
          </p:cNvPr>
          <p:cNvGrpSpPr/>
          <p:nvPr/>
        </p:nvGrpSpPr>
        <p:grpSpPr>
          <a:xfrm>
            <a:off x="3800706" y="642971"/>
            <a:ext cx="680542" cy="662508"/>
            <a:chOff x="6466332" y="2766492"/>
            <a:chExt cx="680542" cy="662508"/>
          </a:xfrm>
        </p:grpSpPr>
        <p:sp>
          <p:nvSpPr>
            <p:cNvPr id="41" name="Oval 40">
              <a:extLst>
                <a:ext uri="{FF2B5EF4-FFF2-40B4-BE49-F238E27FC236}">
                  <a16:creationId xmlns:a16="http://schemas.microsoft.com/office/drawing/2014/main" id="{1E1EC737-F3EC-282E-4B1F-74FD0E0F19F8}"/>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00" b="1" dirty="0"/>
            </a:p>
          </p:txBody>
        </p:sp>
        <p:sp>
          <p:nvSpPr>
            <p:cNvPr id="43" name="TextBox 42">
              <a:extLst>
                <a:ext uri="{FF2B5EF4-FFF2-40B4-BE49-F238E27FC236}">
                  <a16:creationId xmlns:a16="http://schemas.microsoft.com/office/drawing/2014/main" id="{ECBCDA4C-8877-2A4B-4626-0575B2748B47}"/>
                </a:ext>
              </a:extLst>
            </p:cNvPr>
            <p:cNvSpPr txBox="1"/>
            <p:nvPr/>
          </p:nvSpPr>
          <p:spPr>
            <a:xfrm>
              <a:off x="6466332" y="2801075"/>
              <a:ext cx="680542" cy="584775"/>
            </a:xfrm>
            <a:prstGeom prst="rect">
              <a:avLst/>
            </a:prstGeom>
            <a:noFill/>
          </p:spPr>
          <p:txBody>
            <a:bodyPr wrap="square">
              <a:spAutoFit/>
            </a:bodyPr>
            <a:lstStyle/>
            <a:p>
              <a:pPr algn="ctr" rtl="0"/>
              <a:r>
                <a:rPr lang="en-US" sz="3200" b="1" dirty="0">
                  <a:solidFill>
                    <a:schemeClr val="bg1"/>
                  </a:solidFill>
                </a:rPr>
                <a:t>01</a:t>
              </a:r>
            </a:p>
          </p:txBody>
        </p:sp>
      </p:grpSp>
      <p:grpSp>
        <p:nvGrpSpPr>
          <p:cNvPr id="45" name="Group 44">
            <a:extLst>
              <a:ext uri="{FF2B5EF4-FFF2-40B4-BE49-F238E27FC236}">
                <a16:creationId xmlns:a16="http://schemas.microsoft.com/office/drawing/2014/main" id="{7E77129B-DA9D-BD1F-049A-65392EB29291}"/>
              </a:ext>
            </a:extLst>
          </p:cNvPr>
          <p:cNvGrpSpPr/>
          <p:nvPr/>
        </p:nvGrpSpPr>
        <p:grpSpPr>
          <a:xfrm>
            <a:off x="3800706" y="2080057"/>
            <a:ext cx="680542" cy="662508"/>
            <a:chOff x="6466332" y="2766492"/>
            <a:chExt cx="680542" cy="662508"/>
          </a:xfrm>
        </p:grpSpPr>
        <p:sp>
          <p:nvSpPr>
            <p:cNvPr id="46" name="Oval 45">
              <a:extLst>
                <a:ext uri="{FF2B5EF4-FFF2-40B4-BE49-F238E27FC236}">
                  <a16:creationId xmlns:a16="http://schemas.microsoft.com/office/drawing/2014/main" id="{C38316F2-7FE3-1D60-8112-41962CC3C185}"/>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00" b="1" dirty="0"/>
            </a:p>
          </p:txBody>
        </p:sp>
        <p:sp>
          <p:nvSpPr>
            <p:cNvPr id="47" name="TextBox 46">
              <a:extLst>
                <a:ext uri="{FF2B5EF4-FFF2-40B4-BE49-F238E27FC236}">
                  <a16:creationId xmlns:a16="http://schemas.microsoft.com/office/drawing/2014/main" id="{E6FA798A-670C-D59C-B32E-AF779A899438}"/>
                </a:ext>
              </a:extLst>
            </p:cNvPr>
            <p:cNvSpPr txBox="1"/>
            <p:nvPr/>
          </p:nvSpPr>
          <p:spPr>
            <a:xfrm>
              <a:off x="6466332" y="2801075"/>
              <a:ext cx="680542" cy="584775"/>
            </a:xfrm>
            <a:prstGeom prst="rect">
              <a:avLst/>
            </a:prstGeom>
            <a:noFill/>
          </p:spPr>
          <p:txBody>
            <a:bodyPr wrap="square">
              <a:spAutoFit/>
            </a:bodyPr>
            <a:lstStyle/>
            <a:p>
              <a:pPr algn="ctr" rtl="0"/>
              <a:r>
                <a:rPr lang="en-US" sz="3200" b="1" dirty="0">
                  <a:solidFill>
                    <a:schemeClr val="bg1"/>
                  </a:solidFill>
                </a:rPr>
                <a:t>02</a:t>
              </a:r>
            </a:p>
          </p:txBody>
        </p:sp>
      </p:grpSp>
      <p:grpSp>
        <p:nvGrpSpPr>
          <p:cNvPr id="48" name="Group 47">
            <a:extLst>
              <a:ext uri="{FF2B5EF4-FFF2-40B4-BE49-F238E27FC236}">
                <a16:creationId xmlns:a16="http://schemas.microsoft.com/office/drawing/2014/main" id="{217564BE-0D7C-0757-F2EE-BA5199AE4C36}"/>
              </a:ext>
            </a:extLst>
          </p:cNvPr>
          <p:cNvGrpSpPr/>
          <p:nvPr/>
        </p:nvGrpSpPr>
        <p:grpSpPr>
          <a:xfrm>
            <a:off x="3800706" y="2943993"/>
            <a:ext cx="680542" cy="662508"/>
            <a:chOff x="6466332" y="2766492"/>
            <a:chExt cx="680542" cy="662508"/>
          </a:xfrm>
        </p:grpSpPr>
        <p:sp>
          <p:nvSpPr>
            <p:cNvPr id="49" name="Oval 48">
              <a:extLst>
                <a:ext uri="{FF2B5EF4-FFF2-40B4-BE49-F238E27FC236}">
                  <a16:creationId xmlns:a16="http://schemas.microsoft.com/office/drawing/2014/main" id="{F77D8B53-3FC9-D48C-3632-480877BA2F7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00" b="1" dirty="0"/>
            </a:p>
          </p:txBody>
        </p:sp>
        <p:sp>
          <p:nvSpPr>
            <p:cNvPr id="50" name="TextBox 49">
              <a:extLst>
                <a:ext uri="{FF2B5EF4-FFF2-40B4-BE49-F238E27FC236}">
                  <a16:creationId xmlns:a16="http://schemas.microsoft.com/office/drawing/2014/main" id="{A5AC91F5-4C7B-FA4F-4436-2002608FE45A}"/>
                </a:ext>
              </a:extLst>
            </p:cNvPr>
            <p:cNvSpPr txBox="1"/>
            <p:nvPr/>
          </p:nvSpPr>
          <p:spPr>
            <a:xfrm>
              <a:off x="6466332" y="2801075"/>
              <a:ext cx="680542" cy="584775"/>
            </a:xfrm>
            <a:prstGeom prst="rect">
              <a:avLst/>
            </a:prstGeom>
            <a:noFill/>
          </p:spPr>
          <p:txBody>
            <a:bodyPr wrap="square">
              <a:spAutoFit/>
            </a:bodyPr>
            <a:lstStyle/>
            <a:p>
              <a:pPr algn="ctr" rtl="0"/>
              <a:r>
                <a:rPr lang="en-US" sz="3200" b="1" dirty="0">
                  <a:solidFill>
                    <a:schemeClr val="bg1"/>
                  </a:solidFill>
                </a:rPr>
                <a:t>03</a:t>
              </a:r>
            </a:p>
          </p:txBody>
        </p:sp>
      </p:grpSp>
      <p:grpSp>
        <p:nvGrpSpPr>
          <p:cNvPr id="62" name="Group 61">
            <a:extLst>
              <a:ext uri="{FF2B5EF4-FFF2-40B4-BE49-F238E27FC236}">
                <a16:creationId xmlns:a16="http://schemas.microsoft.com/office/drawing/2014/main" id="{377A5393-6B3A-591D-37C9-EBEBBF5EBB66}"/>
              </a:ext>
            </a:extLst>
          </p:cNvPr>
          <p:cNvGrpSpPr/>
          <p:nvPr/>
        </p:nvGrpSpPr>
        <p:grpSpPr>
          <a:xfrm>
            <a:off x="169575" y="4082629"/>
            <a:ext cx="1861395" cy="1862452"/>
            <a:chOff x="6728837" y="295138"/>
            <a:chExt cx="1214931" cy="1215621"/>
          </a:xfrm>
          <a:solidFill>
            <a:schemeClr val="bg1"/>
          </a:solidFill>
        </p:grpSpPr>
        <p:sp>
          <p:nvSpPr>
            <p:cNvPr id="63" name="Freeform 62">
              <a:extLst>
                <a:ext uri="{FF2B5EF4-FFF2-40B4-BE49-F238E27FC236}">
                  <a16:creationId xmlns:a16="http://schemas.microsoft.com/office/drawing/2014/main" id="{57AA5FA8-7D87-6977-6613-71D96EA2B21B}"/>
                </a:ext>
              </a:extLst>
            </p:cNvPr>
            <p:cNvSpPr/>
            <p:nvPr/>
          </p:nvSpPr>
          <p:spPr>
            <a:xfrm>
              <a:off x="6816275" y="412896"/>
              <a:ext cx="1073325" cy="1074076"/>
            </a:xfrm>
            <a:custGeom>
              <a:avLst/>
              <a:gdLst>
                <a:gd name="connsiteX0" fmla="*/ 286096 w 1073325"/>
                <a:gd name="connsiteY0" fmla="*/ 781967 h 1074076"/>
                <a:gd name="connsiteX1" fmla="*/ 286413 w 1073325"/>
                <a:gd name="connsiteY1" fmla="*/ 879971 h 1074076"/>
                <a:gd name="connsiteX2" fmla="*/ 277851 w 1073325"/>
                <a:gd name="connsiteY2" fmla="*/ 900904 h 1074076"/>
                <a:gd name="connsiteX3" fmla="*/ 201115 w 1073325"/>
                <a:gd name="connsiteY3" fmla="*/ 932938 h 1074076"/>
                <a:gd name="connsiteX4" fmla="*/ 128501 w 1073325"/>
                <a:gd name="connsiteY4" fmla="*/ 932304 h 1074076"/>
                <a:gd name="connsiteX5" fmla="*/ 128818 w 1073325"/>
                <a:gd name="connsiteY5" fmla="*/ 1027770 h 1074076"/>
                <a:gd name="connsiteX6" fmla="*/ 113915 w 1073325"/>
                <a:gd name="connsiteY6" fmla="*/ 1064879 h 1074076"/>
                <a:gd name="connsiteX7" fmla="*/ 91085 w 1073325"/>
                <a:gd name="connsiteY7" fmla="*/ 1074076 h 1074076"/>
                <a:gd name="connsiteX8" fmla="*/ 79 w 1073325"/>
                <a:gd name="connsiteY8" fmla="*/ 1073759 h 1074076"/>
                <a:gd name="connsiteX9" fmla="*/ 396 w 1073325"/>
                <a:gd name="connsiteY9" fmla="*/ 973218 h 1074076"/>
                <a:gd name="connsiteX10" fmla="*/ 8324 w 1073325"/>
                <a:gd name="connsiteY10" fmla="*/ 960848 h 1074076"/>
                <a:gd name="connsiteX11" fmla="*/ 432275 w 1073325"/>
                <a:gd name="connsiteY11" fmla="*/ 537116 h 1074076"/>
                <a:gd name="connsiteX12" fmla="*/ 435763 w 1073325"/>
                <a:gd name="connsiteY12" fmla="*/ 510474 h 1074076"/>
                <a:gd name="connsiteX13" fmla="*/ 391370 w 1073325"/>
                <a:gd name="connsiteY13" fmla="*/ 320492 h 1074076"/>
                <a:gd name="connsiteX14" fmla="*/ 575283 w 1073325"/>
                <a:gd name="connsiteY14" fmla="*/ 39167 h 1074076"/>
                <a:gd name="connsiteX15" fmla="*/ 1067092 w 1073325"/>
                <a:gd name="connsiteY15" fmla="*/ 278626 h 1074076"/>
                <a:gd name="connsiteX16" fmla="*/ 777588 w 1073325"/>
                <a:gd name="connsiteY16" fmla="*/ 680157 h 1074076"/>
                <a:gd name="connsiteX17" fmla="*/ 561966 w 1073325"/>
                <a:gd name="connsiteY17" fmla="*/ 637340 h 1074076"/>
                <a:gd name="connsiteX18" fmla="*/ 537232 w 1073325"/>
                <a:gd name="connsiteY18" fmla="*/ 640829 h 1074076"/>
                <a:gd name="connsiteX19" fmla="*/ 405005 w 1073325"/>
                <a:gd name="connsiteY19" fmla="*/ 773721 h 1074076"/>
                <a:gd name="connsiteX20" fmla="*/ 384394 w 1073325"/>
                <a:gd name="connsiteY20" fmla="*/ 782284 h 1074076"/>
                <a:gd name="connsiteX21" fmla="*/ 286096 w 1073325"/>
                <a:gd name="connsiteY21" fmla="*/ 781967 h 1074076"/>
                <a:gd name="connsiteX22" fmla="*/ 813102 w 1073325"/>
                <a:gd name="connsiteY22" fmla="*/ 400101 h 1074076"/>
                <a:gd name="connsiteX23" fmla="*/ 953257 w 1073325"/>
                <a:gd name="connsiteY23" fmla="*/ 259914 h 1074076"/>
                <a:gd name="connsiteX24" fmla="*/ 812468 w 1073325"/>
                <a:gd name="connsiteY24" fmla="*/ 120044 h 1074076"/>
                <a:gd name="connsiteX25" fmla="*/ 673265 w 1073325"/>
                <a:gd name="connsiteY25" fmla="*/ 259914 h 1074076"/>
                <a:gd name="connsiteX26" fmla="*/ 813102 w 1073325"/>
                <a:gd name="connsiteY26" fmla="*/ 400101 h 10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3325" h="1074076">
                  <a:moveTo>
                    <a:pt x="286096" y="781967"/>
                  </a:moveTo>
                  <a:cubicBezTo>
                    <a:pt x="286096" y="816538"/>
                    <a:pt x="285779" y="848255"/>
                    <a:pt x="286413" y="879971"/>
                  </a:cubicBezTo>
                  <a:cubicBezTo>
                    <a:pt x="286413" y="888535"/>
                    <a:pt x="282608" y="894244"/>
                    <a:pt x="277851" y="900904"/>
                  </a:cubicBezTo>
                  <a:cubicBezTo>
                    <a:pt x="258509" y="927546"/>
                    <a:pt x="233459" y="936110"/>
                    <a:pt x="201115" y="932938"/>
                  </a:cubicBezTo>
                  <a:cubicBezTo>
                    <a:pt x="177333" y="930401"/>
                    <a:pt x="153234" y="932304"/>
                    <a:pt x="128501" y="932304"/>
                  </a:cubicBezTo>
                  <a:cubicBezTo>
                    <a:pt x="128501" y="965606"/>
                    <a:pt x="127550" y="996688"/>
                    <a:pt x="128818" y="1027770"/>
                  </a:cubicBezTo>
                  <a:cubicBezTo>
                    <a:pt x="129453" y="1043311"/>
                    <a:pt x="125965" y="1054729"/>
                    <a:pt x="113915" y="1064879"/>
                  </a:cubicBezTo>
                  <a:cubicBezTo>
                    <a:pt x="106622" y="1070905"/>
                    <a:pt x="100597" y="1074076"/>
                    <a:pt x="91085" y="1074076"/>
                  </a:cubicBezTo>
                  <a:cubicBezTo>
                    <a:pt x="61278" y="1073442"/>
                    <a:pt x="31154" y="1073759"/>
                    <a:pt x="79" y="1073759"/>
                  </a:cubicBezTo>
                  <a:cubicBezTo>
                    <a:pt x="79" y="1039505"/>
                    <a:pt x="-238" y="1006520"/>
                    <a:pt x="396" y="973218"/>
                  </a:cubicBezTo>
                  <a:cubicBezTo>
                    <a:pt x="396" y="969095"/>
                    <a:pt x="4836" y="964337"/>
                    <a:pt x="8324" y="960848"/>
                  </a:cubicBezTo>
                  <a:cubicBezTo>
                    <a:pt x="149429" y="819393"/>
                    <a:pt x="290535" y="678254"/>
                    <a:pt x="432275" y="537116"/>
                  </a:cubicBezTo>
                  <a:cubicBezTo>
                    <a:pt x="441788" y="527918"/>
                    <a:pt x="442105" y="521258"/>
                    <a:pt x="435763" y="510474"/>
                  </a:cubicBezTo>
                  <a:cubicBezTo>
                    <a:pt x="402468" y="451481"/>
                    <a:pt x="385980" y="388365"/>
                    <a:pt x="391370" y="320492"/>
                  </a:cubicBezTo>
                  <a:cubicBezTo>
                    <a:pt x="401517" y="193309"/>
                    <a:pt x="463033" y="97525"/>
                    <a:pt x="575283" y="39167"/>
                  </a:cubicBezTo>
                  <a:cubicBezTo>
                    <a:pt x="779173" y="-67084"/>
                    <a:pt x="1022700" y="52805"/>
                    <a:pt x="1067092" y="278626"/>
                  </a:cubicBezTo>
                  <a:cubicBezTo>
                    <a:pt x="1104509" y="468291"/>
                    <a:pt x="969111" y="655418"/>
                    <a:pt x="777588" y="680157"/>
                  </a:cubicBezTo>
                  <a:cubicBezTo>
                    <a:pt x="700852" y="689989"/>
                    <a:pt x="628872" y="675083"/>
                    <a:pt x="561966" y="637340"/>
                  </a:cubicBezTo>
                  <a:cubicBezTo>
                    <a:pt x="551502" y="631631"/>
                    <a:pt x="545794" y="631948"/>
                    <a:pt x="537232" y="640829"/>
                  </a:cubicBezTo>
                  <a:cubicBezTo>
                    <a:pt x="493474" y="685549"/>
                    <a:pt x="449081" y="729318"/>
                    <a:pt x="405005" y="773721"/>
                  </a:cubicBezTo>
                  <a:cubicBezTo>
                    <a:pt x="398980" y="780064"/>
                    <a:pt x="392639" y="782284"/>
                    <a:pt x="384394" y="782284"/>
                  </a:cubicBezTo>
                  <a:cubicBezTo>
                    <a:pt x="351734" y="781967"/>
                    <a:pt x="319708" y="781967"/>
                    <a:pt x="286096" y="781967"/>
                  </a:cubicBezTo>
                  <a:close/>
                  <a:moveTo>
                    <a:pt x="813102" y="400101"/>
                  </a:moveTo>
                  <a:cubicBezTo>
                    <a:pt x="890790" y="400101"/>
                    <a:pt x="953574" y="337302"/>
                    <a:pt x="953257" y="259914"/>
                  </a:cubicBezTo>
                  <a:cubicBezTo>
                    <a:pt x="952939" y="182843"/>
                    <a:pt x="889204" y="119410"/>
                    <a:pt x="812468" y="120044"/>
                  </a:cubicBezTo>
                  <a:cubicBezTo>
                    <a:pt x="735098" y="120678"/>
                    <a:pt x="673265" y="182843"/>
                    <a:pt x="673265" y="259914"/>
                  </a:cubicBezTo>
                  <a:cubicBezTo>
                    <a:pt x="673265" y="337619"/>
                    <a:pt x="735415" y="400101"/>
                    <a:pt x="813102" y="400101"/>
                  </a:cubicBezTo>
                  <a:close/>
                </a:path>
              </a:pathLst>
            </a:custGeom>
            <a:solidFill>
              <a:srgbClr val="F16924"/>
            </a:solidFill>
            <a:ln w="3167" cap="flat">
              <a:noFill/>
              <a:prstDash val="solid"/>
              <a:miter/>
            </a:ln>
          </p:spPr>
          <p:txBody>
            <a:bodyPr rtlCol="0" anchor="ctr"/>
            <a:lstStyle/>
            <a:p>
              <a:pPr algn="l" rtl="0"/>
              <a:endParaRPr lang="en-US"/>
            </a:p>
          </p:txBody>
        </p:sp>
        <p:sp>
          <p:nvSpPr>
            <p:cNvPr id="64" name="Freeform 63">
              <a:extLst>
                <a:ext uri="{FF2B5EF4-FFF2-40B4-BE49-F238E27FC236}">
                  <a16:creationId xmlns:a16="http://schemas.microsoft.com/office/drawing/2014/main" id="{380AEB61-55D2-5CDA-9588-BDE21BD9FFEC}"/>
                </a:ext>
              </a:extLst>
            </p:cNvPr>
            <p:cNvSpPr/>
            <p:nvPr/>
          </p:nvSpPr>
          <p:spPr>
            <a:xfrm>
              <a:off x="6728837" y="295138"/>
              <a:ext cx="1214931" cy="1215621"/>
            </a:xfrm>
            <a:custGeom>
              <a:avLst/>
              <a:gdLst>
                <a:gd name="connsiteX0" fmla="*/ 0 w 1214931"/>
                <a:gd name="connsiteY0" fmla="*/ 1008830 h 1215621"/>
                <a:gd name="connsiteX1" fmla="*/ 8879 w 1214931"/>
                <a:gd name="connsiteY1" fmla="*/ 1001218 h 1215621"/>
                <a:gd name="connsiteX2" fmla="*/ 419195 w 1214931"/>
                <a:gd name="connsiteY2" fmla="*/ 591124 h 1215621"/>
                <a:gd name="connsiteX3" fmla="*/ 423000 w 1214931"/>
                <a:gd name="connsiteY3" fmla="*/ 572094 h 1215621"/>
                <a:gd name="connsiteX4" fmla="*/ 700772 w 1214931"/>
                <a:gd name="connsiteY4" fmla="*/ 12615 h 1215621"/>
                <a:gd name="connsiteX5" fmla="*/ 1207168 w 1214931"/>
                <a:gd name="connsiteY5" fmla="*/ 332000 h 1215621"/>
                <a:gd name="connsiteX6" fmla="*/ 873904 w 1214931"/>
                <a:gd name="connsiteY6" fmla="*/ 818214 h 1215621"/>
                <a:gd name="connsiteX7" fmla="*/ 642745 w 1214931"/>
                <a:gd name="connsiteY7" fmla="*/ 791889 h 1215621"/>
                <a:gd name="connsiteX8" fmla="*/ 624670 w 1214931"/>
                <a:gd name="connsiteY8" fmla="*/ 795378 h 1215621"/>
                <a:gd name="connsiteX9" fmla="*/ 505761 w 1214931"/>
                <a:gd name="connsiteY9" fmla="*/ 914950 h 1215621"/>
                <a:gd name="connsiteX10" fmla="*/ 483882 w 1214931"/>
                <a:gd name="connsiteY10" fmla="*/ 923830 h 1215621"/>
                <a:gd name="connsiteX11" fmla="*/ 428391 w 1214931"/>
                <a:gd name="connsiteY11" fmla="*/ 923830 h 1215621"/>
                <a:gd name="connsiteX12" fmla="*/ 428074 w 1214931"/>
                <a:gd name="connsiteY12" fmla="*/ 982188 h 1215621"/>
                <a:gd name="connsiteX13" fmla="*/ 421415 w 1214931"/>
                <a:gd name="connsiteY13" fmla="*/ 998681 h 1215621"/>
                <a:gd name="connsiteX14" fmla="*/ 353557 w 1214931"/>
                <a:gd name="connsiteY14" fmla="*/ 1066554 h 1215621"/>
                <a:gd name="connsiteX15" fmla="*/ 337385 w 1214931"/>
                <a:gd name="connsiteY15" fmla="*/ 1073215 h 1215621"/>
                <a:gd name="connsiteX16" fmla="*/ 271113 w 1214931"/>
                <a:gd name="connsiteY16" fmla="*/ 1073532 h 1215621"/>
                <a:gd name="connsiteX17" fmla="*/ 271430 w 1214931"/>
                <a:gd name="connsiteY17" fmla="*/ 1137599 h 1215621"/>
                <a:gd name="connsiteX18" fmla="*/ 262869 w 1214931"/>
                <a:gd name="connsiteY18" fmla="*/ 1158215 h 1215621"/>
                <a:gd name="connsiteX19" fmla="*/ 206427 w 1214931"/>
                <a:gd name="connsiteY19" fmla="*/ 1215622 h 1215621"/>
                <a:gd name="connsiteX20" fmla="*/ 0 w 1214931"/>
                <a:gd name="connsiteY20" fmla="*/ 1215622 h 1215621"/>
                <a:gd name="connsiteX21" fmla="*/ 0 w 1214931"/>
                <a:gd name="connsiteY21" fmla="*/ 1008830 h 1215621"/>
                <a:gd name="connsiteX22" fmla="*/ 357679 w 1214931"/>
                <a:gd name="connsiteY22" fmla="*/ 852151 h 1215621"/>
                <a:gd name="connsiteX23" fmla="*/ 455344 w 1214931"/>
                <a:gd name="connsiteY23" fmla="*/ 852151 h 1215621"/>
                <a:gd name="connsiteX24" fmla="*/ 475954 w 1214931"/>
                <a:gd name="connsiteY24" fmla="*/ 843587 h 1215621"/>
                <a:gd name="connsiteX25" fmla="*/ 608182 w 1214931"/>
                <a:gd name="connsiteY25" fmla="*/ 710695 h 1215621"/>
                <a:gd name="connsiteX26" fmla="*/ 632915 w 1214931"/>
                <a:gd name="connsiteY26" fmla="*/ 707206 h 1215621"/>
                <a:gd name="connsiteX27" fmla="*/ 848537 w 1214931"/>
                <a:gd name="connsiteY27" fmla="*/ 750024 h 1215621"/>
                <a:gd name="connsiteX28" fmla="*/ 1138042 w 1214931"/>
                <a:gd name="connsiteY28" fmla="*/ 348493 h 1215621"/>
                <a:gd name="connsiteX29" fmla="*/ 646233 w 1214931"/>
                <a:gd name="connsiteY29" fmla="*/ 109033 h 1215621"/>
                <a:gd name="connsiteX30" fmla="*/ 462319 w 1214931"/>
                <a:gd name="connsiteY30" fmla="*/ 390359 h 1215621"/>
                <a:gd name="connsiteX31" fmla="*/ 506712 w 1214931"/>
                <a:gd name="connsiteY31" fmla="*/ 580340 h 1215621"/>
                <a:gd name="connsiteX32" fmla="*/ 503224 w 1214931"/>
                <a:gd name="connsiteY32" fmla="*/ 606982 h 1215621"/>
                <a:gd name="connsiteX33" fmla="*/ 79273 w 1214931"/>
                <a:gd name="connsiteY33" fmla="*/ 1030715 h 1215621"/>
                <a:gd name="connsiteX34" fmla="*/ 71346 w 1214931"/>
                <a:gd name="connsiteY34" fmla="*/ 1043084 h 1215621"/>
                <a:gd name="connsiteX35" fmla="*/ 71028 w 1214931"/>
                <a:gd name="connsiteY35" fmla="*/ 1143626 h 1215621"/>
                <a:gd name="connsiteX36" fmla="*/ 162034 w 1214931"/>
                <a:gd name="connsiteY36" fmla="*/ 1143943 h 1215621"/>
                <a:gd name="connsiteX37" fmla="*/ 184864 w 1214931"/>
                <a:gd name="connsiteY37" fmla="*/ 1134745 h 1215621"/>
                <a:gd name="connsiteX38" fmla="*/ 199768 w 1214931"/>
                <a:gd name="connsiteY38" fmla="*/ 1097637 h 1215621"/>
                <a:gd name="connsiteX39" fmla="*/ 199451 w 1214931"/>
                <a:gd name="connsiteY39" fmla="*/ 1002170 h 1215621"/>
                <a:gd name="connsiteX40" fmla="*/ 272065 w 1214931"/>
                <a:gd name="connsiteY40" fmla="*/ 1002804 h 1215621"/>
                <a:gd name="connsiteX41" fmla="*/ 348801 w 1214931"/>
                <a:gd name="connsiteY41" fmla="*/ 970771 h 1215621"/>
                <a:gd name="connsiteX42" fmla="*/ 357362 w 1214931"/>
                <a:gd name="connsiteY42" fmla="*/ 949838 h 1215621"/>
                <a:gd name="connsiteX43" fmla="*/ 357679 w 1214931"/>
                <a:gd name="connsiteY43" fmla="*/ 852151 h 121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4931" h="1215621">
                  <a:moveTo>
                    <a:pt x="0" y="1008830"/>
                  </a:moveTo>
                  <a:cubicBezTo>
                    <a:pt x="2854" y="1006293"/>
                    <a:pt x="6025" y="1004073"/>
                    <a:pt x="8879" y="1001218"/>
                  </a:cubicBezTo>
                  <a:cubicBezTo>
                    <a:pt x="145545" y="864520"/>
                    <a:pt x="282529" y="727505"/>
                    <a:pt x="419195" y="591124"/>
                  </a:cubicBezTo>
                  <a:cubicBezTo>
                    <a:pt x="425220" y="585098"/>
                    <a:pt x="426805" y="580658"/>
                    <a:pt x="423000" y="572094"/>
                  </a:cubicBezTo>
                  <a:cubicBezTo>
                    <a:pt x="325019" y="340246"/>
                    <a:pt x="457563" y="73828"/>
                    <a:pt x="700772" y="12615"/>
                  </a:cubicBezTo>
                  <a:cubicBezTo>
                    <a:pt x="930030" y="-45109"/>
                    <a:pt x="1161824" y="101104"/>
                    <a:pt x="1207168" y="332000"/>
                  </a:cubicBezTo>
                  <a:cubicBezTo>
                    <a:pt x="1251561" y="559090"/>
                    <a:pt x="1100942" y="778886"/>
                    <a:pt x="873904" y="818214"/>
                  </a:cubicBezTo>
                  <a:cubicBezTo>
                    <a:pt x="794314" y="831852"/>
                    <a:pt x="717261" y="822972"/>
                    <a:pt x="642745" y="791889"/>
                  </a:cubicBezTo>
                  <a:cubicBezTo>
                    <a:pt x="635134" y="788718"/>
                    <a:pt x="630378" y="789352"/>
                    <a:pt x="624670" y="795378"/>
                  </a:cubicBezTo>
                  <a:cubicBezTo>
                    <a:pt x="585351" y="835341"/>
                    <a:pt x="545080" y="874670"/>
                    <a:pt x="505761" y="914950"/>
                  </a:cubicBezTo>
                  <a:cubicBezTo>
                    <a:pt x="499419" y="921610"/>
                    <a:pt x="492760" y="923830"/>
                    <a:pt x="483882" y="923830"/>
                  </a:cubicBezTo>
                  <a:cubicBezTo>
                    <a:pt x="465808" y="923196"/>
                    <a:pt x="447733" y="923830"/>
                    <a:pt x="428391" y="923830"/>
                  </a:cubicBezTo>
                  <a:cubicBezTo>
                    <a:pt x="428391" y="944446"/>
                    <a:pt x="429025" y="963476"/>
                    <a:pt x="428074" y="982188"/>
                  </a:cubicBezTo>
                  <a:cubicBezTo>
                    <a:pt x="427757" y="987898"/>
                    <a:pt x="425220" y="994558"/>
                    <a:pt x="421415" y="998681"/>
                  </a:cubicBezTo>
                  <a:cubicBezTo>
                    <a:pt x="399218" y="1021834"/>
                    <a:pt x="376705" y="1044353"/>
                    <a:pt x="353557" y="1066554"/>
                  </a:cubicBezTo>
                  <a:cubicBezTo>
                    <a:pt x="349435" y="1070360"/>
                    <a:pt x="342776" y="1072898"/>
                    <a:pt x="337385" y="1073215"/>
                  </a:cubicBezTo>
                  <a:cubicBezTo>
                    <a:pt x="315823" y="1073849"/>
                    <a:pt x="293944" y="1073532"/>
                    <a:pt x="271113" y="1073532"/>
                  </a:cubicBezTo>
                  <a:cubicBezTo>
                    <a:pt x="271113" y="1096051"/>
                    <a:pt x="270796" y="1116667"/>
                    <a:pt x="271430" y="1137599"/>
                  </a:cubicBezTo>
                  <a:cubicBezTo>
                    <a:pt x="271747" y="1146163"/>
                    <a:pt x="268894" y="1152189"/>
                    <a:pt x="262869" y="1158215"/>
                  </a:cubicBezTo>
                  <a:cubicBezTo>
                    <a:pt x="243843" y="1176928"/>
                    <a:pt x="225135" y="1196592"/>
                    <a:pt x="206427" y="1215622"/>
                  </a:cubicBezTo>
                  <a:cubicBezTo>
                    <a:pt x="137935" y="1215622"/>
                    <a:pt x="69126" y="1215622"/>
                    <a:pt x="0" y="1215622"/>
                  </a:cubicBezTo>
                  <a:cubicBezTo>
                    <a:pt x="0" y="1146480"/>
                    <a:pt x="0" y="1077655"/>
                    <a:pt x="0" y="1008830"/>
                  </a:cubicBezTo>
                  <a:close/>
                  <a:moveTo>
                    <a:pt x="357679" y="852151"/>
                  </a:moveTo>
                  <a:cubicBezTo>
                    <a:pt x="391291" y="852151"/>
                    <a:pt x="423317" y="851834"/>
                    <a:pt x="455344" y="852151"/>
                  </a:cubicBezTo>
                  <a:cubicBezTo>
                    <a:pt x="463905" y="852151"/>
                    <a:pt x="469930" y="849931"/>
                    <a:pt x="475954" y="843587"/>
                  </a:cubicBezTo>
                  <a:cubicBezTo>
                    <a:pt x="519713" y="799184"/>
                    <a:pt x="564423" y="755415"/>
                    <a:pt x="608182" y="710695"/>
                  </a:cubicBezTo>
                  <a:cubicBezTo>
                    <a:pt x="616743" y="701815"/>
                    <a:pt x="622768" y="701497"/>
                    <a:pt x="632915" y="707206"/>
                  </a:cubicBezTo>
                  <a:cubicBezTo>
                    <a:pt x="700138" y="744949"/>
                    <a:pt x="771801" y="759856"/>
                    <a:pt x="848537" y="750024"/>
                  </a:cubicBezTo>
                  <a:cubicBezTo>
                    <a:pt x="1040060" y="725602"/>
                    <a:pt x="1175459" y="538157"/>
                    <a:pt x="1138042" y="348493"/>
                  </a:cubicBezTo>
                  <a:cubicBezTo>
                    <a:pt x="1093649" y="122671"/>
                    <a:pt x="850123" y="3100"/>
                    <a:pt x="646233" y="109033"/>
                  </a:cubicBezTo>
                  <a:cubicBezTo>
                    <a:pt x="533665" y="167709"/>
                    <a:pt x="472149" y="263493"/>
                    <a:pt x="462319" y="390359"/>
                  </a:cubicBezTo>
                  <a:cubicBezTo>
                    <a:pt x="456929" y="458232"/>
                    <a:pt x="473418" y="521348"/>
                    <a:pt x="506712" y="580340"/>
                  </a:cubicBezTo>
                  <a:cubicBezTo>
                    <a:pt x="513054" y="591441"/>
                    <a:pt x="512420" y="597785"/>
                    <a:pt x="503224" y="606982"/>
                  </a:cubicBezTo>
                  <a:cubicBezTo>
                    <a:pt x="361802" y="747804"/>
                    <a:pt x="220379" y="889259"/>
                    <a:pt x="79273" y="1030715"/>
                  </a:cubicBezTo>
                  <a:cubicBezTo>
                    <a:pt x="75785" y="1034204"/>
                    <a:pt x="71346" y="1038644"/>
                    <a:pt x="71346" y="1043084"/>
                  </a:cubicBezTo>
                  <a:cubicBezTo>
                    <a:pt x="70711" y="1076069"/>
                    <a:pt x="71028" y="1109372"/>
                    <a:pt x="71028" y="1143626"/>
                  </a:cubicBezTo>
                  <a:cubicBezTo>
                    <a:pt x="102103" y="1143626"/>
                    <a:pt x="132227" y="1143308"/>
                    <a:pt x="162034" y="1143943"/>
                  </a:cubicBezTo>
                  <a:cubicBezTo>
                    <a:pt x="171547" y="1144260"/>
                    <a:pt x="177888" y="1140771"/>
                    <a:pt x="184864" y="1134745"/>
                  </a:cubicBezTo>
                  <a:cubicBezTo>
                    <a:pt x="196914" y="1124596"/>
                    <a:pt x="200402" y="1112861"/>
                    <a:pt x="199768" y="1097637"/>
                  </a:cubicBezTo>
                  <a:cubicBezTo>
                    <a:pt x="198499" y="1066554"/>
                    <a:pt x="199451" y="1035472"/>
                    <a:pt x="199451" y="1002170"/>
                  </a:cubicBezTo>
                  <a:cubicBezTo>
                    <a:pt x="224184" y="1002170"/>
                    <a:pt x="248600" y="1000267"/>
                    <a:pt x="272065" y="1002804"/>
                  </a:cubicBezTo>
                  <a:cubicBezTo>
                    <a:pt x="304408" y="1006293"/>
                    <a:pt x="329458" y="997412"/>
                    <a:pt x="348801" y="970771"/>
                  </a:cubicBezTo>
                  <a:cubicBezTo>
                    <a:pt x="353557" y="964110"/>
                    <a:pt x="357362" y="958718"/>
                    <a:pt x="357362" y="949838"/>
                  </a:cubicBezTo>
                  <a:cubicBezTo>
                    <a:pt x="357362" y="918438"/>
                    <a:pt x="357679" y="887039"/>
                    <a:pt x="357679" y="852151"/>
                  </a:cubicBezTo>
                  <a:close/>
                </a:path>
              </a:pathLst>
            </a:custGeom>
            <a:grpFill/>
            <a:ln w="3167"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16B0A349-E382-D752-87E5-3A69CFEF827F}"/>
                </a:ext>
              </a:extLst>
            </p:cNvPr>
            <p:cNvSpPr/>
            <p:nvPr/>
          </p:nvSpPr>
          <p:spPr>
            <a:xfrm>
              <a:off x="7473685" y="485361"/>
              <a:ext cx="279993" cy="280061"/>
            </a:xfrm>
            <a:custGeom>
              <a:avLst/>
              <a:gdLst>
                <a:gd name="connsiteX0" fmla="*/ 139837 w 279993"/>
                <a:gd name="connsiteY0" fmla="*/ 280061 h 280061"/>
                <a:gd name="connsiteX1" fmla="*/ 0 w 279993"/>
                <a:gd name="connsiteY1" fmla="*/ 139874 h 280061"/>
                <a:gd name="connsiteX2" fmla="*/ 139203 w 279993"/>
                <a:gd name="connsiteY2" fmla="*/ 5 h 280061"/>
                <a:gd name="connsiteX3" fmla="*/ 279992 w 279993"/>
                <a:gd name="connsiteY3" fmla="*/ 139874 h 280061"/>
                <a:gd name="connsiteX4" fmla="*/ 139837 w 279993"/>
                <a:gd name="connsiteY4" fmla="*/ 280061 h 280061"/>
                <a:gd name="connsiteX5" fmla="*/ 140155 w 279993"/>
                <a:gd name="connsiteY5" fmla="*/ 208699 h 280061"/>
                <a:gd name="connsiteX6" fmla="*/ 208646 w 279993"/>
                <a:gd name="connsiteY6" fmla="*/ 139874 h 280061"/>
                <a:gd name="connsiteX7" fmla="*/ 139837 w 279993"/>
                <a:gd name="connsiteY7" fmla="*/ 71050 h 280061"/>
                <a:gd name="connsiteX8" fmla="*/ 71028 w 279993"/>
                <a:gd name="connsiteY8" fmla="*/ 140826 h 280061"/>
                <a:gd name="connsiteX9" fmla="*/ 140155 w 279993"/>
                <a:gd name="connsiteY9" fmla="*/ 208699 h 28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93" h="280061">
                  <a:moveTo>
                    <a:pt x="139837" y="280061"/>
                  </a:moveTo>
                  <a:cubicBezTo>
                    <a:pt x="62150" y="280061"/>
                    <a:pt x="0" y="217897"/>
                    <a:pt x="0" y="139874"/>
                  </a:cubicBezTo>
                  <a:cubicBezTo>
                    <a:pt x="0" y="62486"/>
                    <a:pt x="61833" y="322"/>
                    <a:pt x="139203" y="5"/>
                  </a:cubicBezTo>
                  <a:cubicBezTo>
                    <a:pt x="215939" y="-630"/>
                    <a:pt x="279675" y="62803"/>
                    <a:pt x="279992" y="139874"/>
                  </a:cubicBezTo>
                  <a:cubicBezTo>
                    <a:pt x="280309" y="216946"/>
                    <a:pt x="217525" y="280061"/>
                    <a:pt x="139837" y="280061"/>
                  </a:cubicBezTo>
                  <a:close/>
                  <a:moveTo>
                    <a:pt x="140155" y="208699"/>
                  </a:moveTo>
                  <a:cubicBezTo>
                    <a:pt x="178206" y="208382"/>
                    <a:pt x="208646" y="177617"/>
                    <a:pt x="208646" y="139874"/>
                  </a:cubicBezTo>
                  <a:cubicBezTo>
                    <a:pt x="208646" y="102449"/>
                    <a:pt x="177254" y="71050"/>
                    <a:pt x="139837" y="71050"/>
                  </a:cubicBezTo>
                  <a:cubicBezTo>
                    <a:pt x="101469" y="71050"/>
                    <a:pt x="70711" y="102132"/>
                    <a:pt x="71028" y="140826"/>
                  </a:cubicBezTo>
                  <a:cubicBezTo>
                    <a:pt x="71663" y="179203"/>
                    <a:pt x="102104" y="209016"/>
                    <a:pt x="140155" y="208699"/>
                  </a:cubicBezTo>
                  <a:close/>
                </a:path>
              </a:pathLst>
            </a:custGeom>
            <a:grpFill/>
            <a:ln w="3167" cap="flat">
              <a:noFill/>
              <a:prstDash val="solid"/>
              <a:miter/>
            </a:ln>
          </p:spPr>
          <p:txBody>
            <a:bodyPr rtlCol="0" anchor="ctr"/>
            <a:lstStyle/>
            <a:p>
              <a:pPr algn="l" rtl="0"/>
              <a:endParaRPr lang="en-US"/>
            </a:p>
          </p:txBody>
        </p:sp>
      </p:grpSp>
      <p:grpSp>
        <p:nvGrpSpPr>
          <p:cNvPr id="66" name="Group 65">
            <a:extLst>
              <a:ext uri="{FF2B5EF4-FFF2-40B4-BE49-F238E27FC236}">
                <a16:creationId xmlns:a16="http://schemas.microsoft.com/office/drawing/2014/main" id="{B86FAFA3-6A8D-F3C8-6A2B-B1F19044FB8F}"/>
              </a:ext>
            </a:extLst>
          </p:cNvPr>
          <p:cNvGrpSpPr/>
          <p:nvPr/>
        </p:nvGrpSpPr>
        <p:grpSpPr>
          <a:xfrm>
            <a:off x="3800706" y="3983888"/>
            <a:ext cx="680542" cy="662508"/>
            <a:chOff x="6466332" y="2766492"/>
            <a:chExt cx="680542" cy="662508"/>
          </a:xfrm>
        </p:grpSpPr>
        <p:sp>
          <p:nvSpPr>
            <p:cNvPr id="67" name="Oval 66">
              <a:extLst>
                <a:ext uri="{FF2B5EF4-FFF2-40B4-BE49-F238E27FC236}">
                  <a16:creationId xmlns:a16="http://schemas.microsoft.com/office/drawing/2014/main" id="{E9222423-D59A-D299-64BF-69D8591A4D6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00" b="1" dirty="0"/>
            </a:p>
          </p:txBody>
        </p:sp>
        <p:sp>
          <p:nvSpPr>
            <p:cNvPr id="68" name="TextBox 67">
              <a:extLst>
                <a:ext uri="{FF2B5EF4-FFF2-40B4-BE49-F238E27FC236}">
                  <a16:creationId xmlns:a16="http://schemas.microsoft.com/office/drawing/2014/main" id="{1E3DE938-00F7-D364-D4D9-3D685CABE8C7}"/>
                </a:ext>
              </a:extLst>
            </p:cNvPr>
            <p:cNvSpPr txBox="1"/>
            <p:nvPr/>
          </p:nvSpPr>
          <p:spPr>
            <a:xfrm>
              <a:off x="6466332" y="2801075"/>
              <a:ext cx="680542" cy="584775"/>
            </a:xfrm>
            <a:prstGeom prst="rect">
              <a:avLst/>
            </a:prstGeom>
            <a:noFill/>
          </p:spPr>
          <p:txBody>
            <a:bodyPr wrap="square">
              <a:spAutoFit/>
            </a:bodyPr>
            <a:lstStyle/>
            <a:p>
              <a:pPr algn="ctr" rtl="0"/>
              <a:r>
                <a:rPr lang="en-US" sz="3200" b="1" dirty="0">
                  <a:solidFill>
                    <a:schemeClr val="bg1"/>
                  </a:solidFill>
                </a:rPr>
                <a:t>04</a:t>
              </a:r>
            </a:p>
          </p:txBody>
        </p:sp>
      </p:grpSp>
      <p:grpSp>
        <p:nvGrpSpPr>
          <p:cNvPr id="69" name="Group 68">
            <a:extLst>
              <a:ext uri="{FF2B5EF4-FFF2-40B4-BE49-F238E27FC236}">
                <a16:creationId xmlns:a16="http://schemas.microsoft.com/office/drawing/2014/main" id="{AAC8E029-4FDF-5371-8505-C0F96C316713}"/>
              </a:ext>
            </a:extLst>
          </p:cNvPr>
          <p:cNvGrpSpPr/>
          <p:nvPr/>
        </p:nvGrpSpPr>
        <p:grpSpPr>
          <a:xfrm>
            <a:off x="3800706" y="4979272"/>
            <a:ext cx="680542" cy="662508"/>
            <a:chOff x="6466332" y="2766492"/>
            <a:chExt cx="680542" cy="662508"/>
          </a:xfrm>
        </p:grpSpPr>
        <p:sp>
          <p:nvSpPr>
            <p:cNvPr id="70" name="Oval 69">
              <a:extLst>
                <a:ext uri="{FF2B5EF4-FFF2-40B4-BE49-F238E27FC236}">
                  <a16:creationId xmlns:a16="http://schemas.microsoft.com/office/drawing/2014/main" id="{121B593C-5E8B-35F7-7B10-BB5C90B41E6B}"/>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00" b="1" dirty="0"/>
            </a:p>
          </p:txBody>
        </p:sp>
        <p:sp>
          <p:nvSpPr>
            <p:cNvPr id="71" name="TextBox 70">
              <a:extLst>
                <a:ext uri="{FF2B5EF4-FFF2-40B4-BE49-F238E27FC236}">
                  <a16:creationId xmlns:a16="http://schemas.microsoft.com/office/drawing/2014/main" id="{CF6EFD69-0DDC-4DA3-069C-9065BA164F02}"/>
                </a:ext>
              </a:extLst>
            </p:cNvPr>
            <p:cNvSpPr txBox="1"/>
            <p:nvPr/>
          </p:nvSpPr>
          <p:spPr>
            <a:xfrm>
              <a:off x="6466332" y="2801075"/>
              <a:ext cx="680542" cy="584775"/>
            </a:xfrm>
            <a:prstGeom prst="rect">
              <a:avLst/>
            </a:prstGeom>
            <a:noFill/>
          </p:spPr>
          <p:txBody>
            <a:bodyPr wrap="square">
              <a:spAutoFit/>
            </a:bodyPr>
            <a:lstStyle/>
            <a:p>
              <a:pPr algn="ctr" rtl="0"/>
              <a:r>
                <a:rPr lang="en-US" sz="3200" b="1" dirty="0">
                  <a:solidFill>
                    <a:schemeClr val="bg1"/>
                  </a:solidFill>
                </a:rPr>
                <a:t>05</a:t>
              </a:r>
            </a:p>
          </p:txBody>
        </p:sp>
      </p:grpSp>
    </p:spTree>
    <p:extLst>
      <p:ext uri="{BB962C8B-B14F-4D97-AF65-F5344CB8AC3E}">
        <p14:creationId xmlns:p14="http://schemas.microsoft.com/office/powerpoint/2010/main" val="52406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9BCA4-B1FB-404A-AFA2-3BB7ED57A05A}"/>
              </a:ext>
            </a:extLst>
          </p:cNvPr>
          <p:cNvSpPr>
            <a:spLocks noGrp="1"/>
          </p:cNvSpPr>
          <p:nvPr>
            <p:ph type="body" sz="quarter" idx="16"/>
          </p:nvPr>
        </p:nvSpPr>
        <p:spPr>
          <a:xfrm>
            <a:off x="734715" y="642971"/>
            <a:ext cx="2852544" cy="2786029"/>
          </a:xfrm>
        </p:spPr>
        <p:txBody>
          <a:bodyPr>
            <a:normAutofit/>
          </a:bodyPr>
          <a:lstStyle/>
          <a:p>
            <a:pPr algn="l" rtl="0"/>
            <a:r>
              <a:rPr lang="en-US" dirty="0"/>
              <a:t>Indicadores clave dentro de un SAT</a:t>
            </a:r>
            <a:endParaRPr lang="en-IE" dirty="0"/>
          </a:p>
        </p:txBody>
      </p:sp>
      <p:sp>
        <p:nvSpPr>
          <p:cNvPr id="32" name="Text Placeholder 3">
            <a:extLst>
              <a:ext uri="{FF2B5EF4-FFF2-40B4-BE49-F238E27FC236}">
                <a16:creationId xmlns:a16="http://schemas.microsoft.com/office/drawing/2014/main" id="{C32AE698-BA1F-6332-F005-25712B57B3EC}"/>
              </a:ext>
            </a:extLst>
          </p:cNvPr>
          <p:cNvSpPr txBox="1">
            <a:spLocks/>
          </p:cNvSpPr>
          <p:nvPr/>
        </p:nvSpPr>
        <p:spPr>
          <a:xfrm>
            <a:off x="4122882" y="642971"/>
            <a:ext cx="7567370" cy="6215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0" algn="l" rtl="0">
              <a:lnSpc>
                <a:spcPts val="2480"/>
              </a:lnSpc>
              <a:spcBef>
                <a:spcPts val="0"/>
              </a:spcBef>
            </a:pPr>
            <a:r>
              <a:rPr lang="en-IE" sz="2200" b="1" dirty="0"/>
              <a:t>Marketing y ventas</a:t>
            </a:r>
            <a:r>
              <a:rPr lang="en-IE" sz="2200" dirty="0"/>
              <a:t>- Análisis e investigación de mercado, dependencia del cliente, tendencias de ventas, comunicación y relación con el cliente.</a:t>
            </a:r>
          </a:p>
          <a:p>
            <a:pPr marL="407988" indent="0" algn="l" rtl="0">
              <a:lnSpc>
                <a:spcPts val="2480"/>
              </a:lnSpc>
              <a:spcBef>
                <a:spcPts val="0"/>
              </a:spcBef>
            </a:pPr>
            <a:r>
              <a:rPr lang="en-IE" sz="2200" dirty="0"/>
              <a:t> </a:t>
            </a:r>
          </a:p>
          <a:p>
            <a:pPr marL="407988" indent="0" algn="l" rtl="0">
              <a:lnSpc>
                <a:spcPts val="2480"/>
              </a:lnSpc>
              <a:spcBef>
                <a:spcPts val="0"/>
              </a:spcBef>
            </a:pPr>
            <a:r>
              <a:rPr lang="en-IE" sz="2200" b="1" dirty="0"/>
              <a:t>Entorno de mercado</a:t>
            </a:r>
            <a:r>
              <a:rPr lang="en-IE" sz="2200" dirty="0"/>
              <a:t>- Naturaleza del mercado en términos de competencia y competitividad.</a:t>
            </a:r>
          </a:p>
          <a:p>
            <a:pPr marL="407988" indent="0" algn="l" rtl="0">
              <a:lnSpc>
                <a:spcPts val="2480"/>
              </a:lnSpc>
              <a:spcBef>
                <a:spcPts val="0"/>
              </a:spcBef>
            </a:pPr>
            <a:endParaRPr lang="en-IE" sz="2200" dirty="0"/>
          </a:p>
          <a:p>
            <a:pPr marL="407988" indent="0" algn="l" rtl="0">
              <a:lnSpc>
                <a:spcPts val="2480"/>
              </a:lnSpc>
              <a:spcBef>
                <a:spcPts val="0"/>
              </a:spcBef>
            </a:pPr>
            <a:r>
              <a:rPr lang="en-IE" sz="2200" b="1" dirty="0"/>
              <a:t>Finanzas y Control</a:t>
            </a:r>
            <a:r>
              <a:rPr lang="en-IE" sz="2200" dirty="0"/>
              <a:t>- Resultados financieros, rentabilidad de productos/servicios, liquidez/flujo de caja, préstamos/deuda e indicadores/ratios financieros.</a:t>
            </a:r>
          </a:p>
          <a:p>
            <a:pPr marL="407988" indent="0" algn="l" rtl="0">
              <a:lnSpc>
                <a:spcPts val="2480"/>
              </a:lnSpc>
              <a:spcBef>
                <a:spcPts val="0"/>
              </a:spcBef>
            </a:pPr>
            <a:endParaRPr lang="en-IE" sz="2200" dirty="0"/>
          </a:p>
          <a:p>
            <a:pPr marL="407988" indent="0" algn="l" rtl="0">
              <a:lnSpc>
                <a:spcPts val="2480"/>
              </a:lnSpc>
              <a:spcBef>
                <a:spcPts val="0"/>
              </a:spcBef>
            </a:pPr>
            <a:r>
              <a:rPr lang="en-IE" sz="2200" b="1" dirty="0"/>
              <a:t>Bienestar personal</a:t>
            </a:r>
            <a:r>
              <a:rPr lang="en-IE" sz="2200" dirty="0"/>
              <a:t>-Conciliación de la vida laboral, acceso a coaching/mentoring.</a:t>
            </a:r>
          </a:p>
          <a:p>
            <a:pPr marL="407988" indent="0" algn="l" rtl="0">
              <a:lnSpc>
                <a:spcPts val="2480"/>
              </a:lnSpc>
              <a:spcBef>
                <a:spcPts val="0"/>
              </a:spcBef>
            </a:pPr>
            <a:endParaRPr lang="en-GB" sz="2200" dirty="0"/>
          </a:p>
        </p:txBody>
      </p:sp>
      <p:cxnSp>
        <p:nvCxnSpPr>
          <p:cNvPr id="40" name="Straight Connector 39">
            <a:extLst>
              <a:ext uri="{FF2B5EF4-FFF2-40B4-BE49-F238E27FC236}">
                <a16:creationId xmlns:a16="http://schemas.microsoft.com/office/drawing/2014/main" id="{09033A4F-A1B2-BF4D-5B8D-7FF60C5901B6}"/>
              </a:ext>
            </a:extLst>
          </p:cNvPr>
          <p:cNvCxnSpPr/>
          <p:nvPr/>
        </p:nvCxnSpPr>
        <p:spPr>
          <a:xfrm>
            <a:off x="4122882" y="202980"/>
            <a:ext cx="2" cy="57276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59F63954-74C6-277C-71B5-EF48BE6CA6CF}"/>
              </a:ext>
            </a:extLst>
          </p:cNvPr>
          <p:cNvGrpSpPr/>
          <p:nvPr/>
        </p:nvGrpSpPr>
        <p:grpSpPr>
          <a:xfrm>
            <a:off x="3800706" y="642971"/>
            <a:ext cx="680542" cy="662508"/>
            <a:chOff x="6466332" y="2766492"/>
            <a:chExt cx="680542" cy="662508"/>
          </a:xfrm>
        </p:grpSpPr>
        <p:sp>
          <p:nvSpPr>
            <p:cNvPr id="41" name="Oval 40">
              <a:extLst>
                <a:ext uri="{FF2B5EF4-FFF2-40B4-BE49-F238E27FC236}">
                  <a16:creationId xmlns:a16="http://schemas.microsoft.com/office/drawing/2014/main" id="{1E1EC737-F3EC-282E-4B1F-74FD0E0F19F8}"/>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00" b="1" dirty="0"/>
            </a:p>
          </p:txBody>
        </p:sp>
        <p:sp>
          <p:nvSpPr>
            <p:cNvPr id="43" name="TextBox 42">
              <a:extLst>
                <a:ext uri="{FF2B5EF4-FFF2-40B4-BE49-F238E27FC236}">
                  <a16:creationId xmlns:a16="http://schemas.microsoft.com/office/drawing/2014/main" id="{ECBCDA4C-8877-2A4B-4626-0575B2748B47}"/>
                </a:ext>
              </a:extLst>
            </p:cNvPr>
            <p:cNvSpPr txBox="1"/>
            <p:nvPr/>
          </p:nvSpPr>
          <p:spPr>
            <a:xfrm>
              <a:off x="6466332" y="2801075"/>
              <a:ext cx="680542" cy="584775"/>
            </a:xfrm>
            <a:prstGeom prst="rect">
              <a:avLst/>
            </a:prstGeom>
            <a:noFill/>
          </p:spPr>
          <p:txBody>
            <a:bodyPr wrap="square">
              <a:spAutoFit/>
            </a:bodyPr>
            <a:lstStyle/>
            <a:p>
              <a:pPr algn="ctr" rtl="0"/>
              <a:r>
                <a:rPr lang="en-US" sz="3200" b="1" dirty="0">
                  <a:solidFill>
                    <a:schemeClr val="bg1"/>
                  </a:solidFill>
                </a:rPr>
                <a:t>06</a:t>
              </a:r>
            </a:p>
          </p:txBody>
        </p:sp>
      </p:grpSp>
      <p:grpSp>
        <p:nvGrpSpPr>
          <p:cNvPr id="45" name="Group 44">
            <a:extLst>
              <a:ext uri="{FF2B5EF4-FFF2-40B4-BE49-F238E27FC236}">
                <a16:creationId xmlns:a16="http://schemas.microsoft.com/office/drawing/2014/main" id="{7E77129B-DA9D-BD1F-049A-65392EB29291}"/>
              </a:ext>
            </a:extLst>
          </p:cNvPr>
          <p:cNvGrpSpPr/>
          <p:nvPr/>
        </p:nvGrpSpPr>
        <p:grpSpPr>
          <a:xfrm>
            <a:off x="3800706" y="1897177"/>
            <a:ext cx="680542" cy="662508"/>
            <a:chOff x="6466332" y="2766492"/>
            <a:chExt cx="680542" cy="662508"/>
          </a:xfrm>
        </p:grpSpPr>
        <p:sp>
          <p:nvSpPr>
            <p:cNvPr id="46" name="Oval 45">
              <a:extLst>
                <a:ext uri="{FF2B5EF4-FFF2-40B4-BE49-F238E27FC236}">
                  <a16:creationId xmlns:a16="http://schemas.microsoft.com/office/drawing/2014/main" id="{C38316F2-7FE3-1D60-8112-41962CC3C185}"/>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00" b="1" dirty="0"/>
            </a:p>
          </p:txBody>
        </p:sp>
        <p:sp>
          <p:nvSpPr>
            <p:cNvPr id="47" name="TextBox 46">
              <a:extLst>
                <a:ext uri="{FF2B5EF4-FFF2-40B4-BE49-F238E27FC236}">
                  <a16:creationId xmlns:a16="http://schemas.microsoft.com/office/drawing/2014/main" id="{E6FA798A-670C-D59C-B32E-AF779A899438}"/>
                </a:ext>
              </a:extLst>
            </p:cNvPr>
            <p:cNvSpPr txBox="1"/>
            <p:nvPr/>
          </p:nvSpPr>
          <p:spPr>
            <a:xfrm>
              <a:off x="6466332" y="2801075"/>
              <a:ext cx="680542" cy="584775"/>
            </a:xfrm>
            <a:prstGeom prst="rect">
              <a:avLst/>
            </a:prstGeom>
            <a:noFill/>
          </p:spPr>
          <p:txBody>
            <a:bodyPr wrap="square">
              <a:spAutoFit/>
            </a:bodyPr>
            <a:lstStyle/>
            <a:p>
              <a:pPr algn="ctr" rtl="0"/>
              <a:r>
                <a:rPr lang="en-US" sz="3200" b="1" dirty="0">
                  <a:solidFill>
                    <a:schemeClr val="bg1"/>
                  </a:solidFill>
                </a:rPr>
                <a:t>07</a:t>
              </a:r>
            </a:p>
          </p:txBody>
        </p:sp>
      </p:grpSp>
      <p:grpSp>
        <p:nvGrpSpPr>
          <p:cNvPr id="48" name="Group 47">
            <a:extLst>
              <a:ext uri="{FF2B5EF4-FFF2-40B4-BE49-F238E27FC236}">
                <a16:creationId xmlns:a16="http://schemas.microsoft.com/office/drawing/2014/main" id="{217564BE-0D7C-0757-F2EE-BA5199AE4C36}"/>
              </a:ext>
            </a:extLst>
          </p:cNvPr>
          <p:cNvGrpSpPr/>
          <p:nvPr/>
        </p:nvGrpSpPr>
        <p:grpSpPr>
          <a:xfrm>
            <a:off x="3800706" y="2915857"/>
            <a:ext cx="680542" cy="662508"/>
            <a:chOff x="6466332" y="2766492"/>
            <a:chExt cx="680542" cy="662508"/>
          </a:xfrm>
        </p:grpSpPr>
        <p:sp>
          <p:nvSpPr>
            <p:cNvPr id="49" name="Oval 48">
              <a:extLst>
                <a:ext uri="{FF2B5EF4-FFF2-40B4-BE49-F238E27FC236}">
                  <a16:creationId xmlns:a16="http://schemas.microsoft.com/office/drawing/2014/main" id="{F77D8B53-3FC9-D48C-3632-480877BA2F7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00" b="1" dirty="0"/>
            </a:p>
          </p:txBody>
        </p:sp>
        <p:sp>
          <p:nvSpPr>
            <p:cNvPr id="50" name="TextBox 49">
              <a:extLst>
                <a:ext uri="{FF2B5EF4-FFF2-40B4-BE49-F238E27FC236}">
                  <a16:creationId xmlns:a16="http://schemas.microsoft.com/office/drawing/2014/main" id="{A5AC91F5-4C7B-FA4F-4436-2002608FE45A}"/>
                </a:ext>
              </a:extLst>
            </p:cNvPr>
            <p:cNvSpPr txBox="1"/>
            <p:nvPr/>
          </p:nvSpPr>
          <p:spPr>
            <a:xfrm>
              <a:off x="6466332" y="2801075"/>
              <a:ext cx="680542" cy="584775"/>
            </a:xfrm>
            <a:prstGeom prst="rect">
              <a:avLst/>
            </a:prstGeom>
            <a:noFill/>
          </p:spPr>
          <p:txBody>
            <a:bodyPr wrap="square">
              <a:spAutoFit/>
            </a:bodyPr>
            <a:lstStyle/>
            <a:p>
              <a:pPr algn="ctr" rtl="0"/>
              <a:r>
                <a:rPr lang="en-US" sz="3200" b="1" dirty="0">
                  <a:solidFill>
                    <a:schemeClr val="bg1"/>
                  </a:solidFill>
                </a:rPr>
                <a:t>08</a:t>
              </a:r>
            </a:p>
          </p:txBody>
        </p:sp>
      </p:grpSp>
      <p:grpSp>
        <p:nvGrpSpPr>
          <p:cNvPr id="62" name="Group 61">
            <a:extLst>
              <a:ext uri="{FF2B5EF4-FFF2-40B4-BE49-F238E27FC236}">
                <a16:creationId xmlns:a16="http://schemas.microsoft.com/office/drawing/2014/main" id="{377A5393-6B3A-591D-37C9-EBEBBF5EBB66}"/>
              </a:ext>
            </a:extLst>
          </p:cNvPr>
          <p:cNvGrpSpPr/>
          <p:nvPr/>
        </p:nvGrpSpPr>
        <p:grpSpPr>
          <a:xfrm>
            <a:off x="169575" y="4082629"/>
            <a:ext cx="1861395" cy="1862452"/>
            <a:chOff x="6728837" y="295138"/>
            <a:chExt cx="1214931" cy="1215621"/>
          </a:xfrm>
          <a:solidFill>
            <a:schemeClr val="bg1"/>
          </a:solidFill>
        </p:grpSpPr>
        <p:sp>
          <p:nvSpPr>
            <p:cNvPr id="63" name="Freeform 62">
              <a:extLst>
                <a:ext uri="{FF2B5EF4-FFF2-40B4-BE49-F238E27FC236}">
                  <a16:creationId xmlns:a16="http://schemas.microsoft.com/office/drawing/2014/main" id="{57AA5FA8-7D87-6977-6613-71D96EA2B21B}"/>
                </a:ext>
              </a:extLst>
            </p:cNvPr>
            <p:cNvSpPr/>
            <p:nvPr/>
          </p:nvSpPr>
          <p:spPr>
            <a:xfrm>
              <a:off x="6816275" y="412896"/>
              <a:ext cx="1073325" cy="1074076"/>
            </a:xfrm>
            <a:custGeom>
              <a:avLst/>
              <a:gdLst>
                <a:gd name="connsiteX0" fmla="*/ 286096 w 1073325"/>
                <a:gd name="connsiteY0" fmla="*/ 781967 h 1074076"/>
                <a:gd name="connsiteX1" fmla="*/ 286413 w 1073325"/>
                <a:gd name="connsiteY1" fmla="*/ 879971 h 1074076"/>
                <a:gd name="connsiteX2" fmla="*/ 277851 w 1073325"/>
                <a:gd name="connsiteY2" fmla="*/ 900904 h 1074076"/>
                <a:gd name="connsiteX3" fmla="*/ 201115 w 1073325"/>
                <a:gd name="connsiteY3" fmla="*/ 932938 h 1074076"/>
                <a:gd name="connsiteX4" fmla="*/ 128501 w 1073325"/>
                <a:gd name="connsiteY4" fmla="*/ 932304 h 1074076"/>
                <a:gd name="connsiteX5" fmla="*/ 128818 w 1073325"/>
                <a:gd name="connsiteY5" fmla="*/ 1027770 h 1074076"/>
                <a:gd name="connsiteX6" fmla="*/ 113915 w 1073325"/>
                <a:gd name="connsiteY6" fmla="*/ 1064879 h 1074076"/>
                <a:gd name="connsiteX7" fmla="*/ 91085 w 1073325"/>
                <a:gd name="connsiteY7" fmla="*/ 1074076 h 1074076"/>
                <a:gd name="connsiteX8" fmla="*/ 79 w 1073325"/>
                <a:gd name="connsiteY8" fmla="*/ 1073759 h 1074076"/>
                <a:gd name="connsiteX9" fmla="*/ 396 w 1073325"/>
                <a:gd name="connsiteY9" fmla="*/ 973218 h 1074076"/>
                <a:gd name="connsiteX10" fmla="*/ 8324 w 1073325"/>
                <a:gd name="connsiteY10" fmla="*/ 960848 h 1074076"/>
                <a:gd name="connsiteX11" fmla="*/ 432275 w 1073325"/>
                <a:gd name="connsiteY11" fmla="*/ 537116 h 1074076"/>
                <a:gd name="connsiteX12" fmla="*/ 435763 w 1073325"/>
                <a:gd name="connsiteY12" fmla="*/ 510474 h 1074076"/>
                <a:gd name="connsiteX13" fmla="*/ 391370 w 1073325"/>
                <a:gd name="connsiteY13" fmla="*/ 320492 h 1074076"/>
                <a:gd name="connsiteX14" fmla="*/ 575283 w 1073325"/>
                <a:gd name="connsiteY14" fmla="*/ 39167 h 1074076"/>
                <a:gd name="connsiteX15" fmla="*/ 1067092 w 1073325"/>
                <a:gd name="connsiteY15" fmla="*/ 278626 h 1074076"/>
                <a:gd name="connsiteX16" fmla="*/ 777588 w 1073325"/>
                <a:gd name="connsiteY16" fmla="*/ 680157 h 1074076"/>
                <a:gd name="connsiteX17" fmla="*/ 561966 w 1073325"/>
                <a:gd name="connsiteY17" fmla="*/ 637340 h 1074076"/>
                <a:gd name="connsiteX18" fmla="*/ 537232 w 1073325"/>
                <a:gd name="connsiteY18" fmla="*/ 640829 h 1074076"/>
                <a:gd name="connsiteX19" fmla="*/ 405005 w 1073325"/>
                <a:gd name="connsiteY19" fmla="*/ 773721 h 1074076"/>
                <a:gd name="connsiteX20" fmla="*/ 384394 w 1073325"/>
                <a:gd name="connsiteY20" fmla="*/ 782284 h 1074076"/>
                <a:gd name="connsiteX21" fmla="*/ 286096 w 1073325"/>
                <a:gd name="connsiteY21" fmla="*/ 781967 h 1074076"/>
                <a:gd name="connsiteX22" fmla="*/ 813102 w 1073325"/>
                <a:gd name="connsiteY22" fmla="*/ 400101 h 1074076"/>
                <a:gd name="connsiteX23" fmla="*/ 953257 w 1073325"/>
                <a:gd name="connsiteY23" fmla="*/ 259914 h 1074076"/>
                <a:gd name="connsiteX24" fmla="*/ 812468 w 1073325"/>
                <a:gd name="connsiteY24" fmla="*/ 120044 h 1074076"/>
                <a:gd name="connsiteX25" fmla="*/ 673265 w 1073325"/>
                <a:gd name="connsiteY25" fmla="*/ 259914 h 1074076"/>
                <a:gd name="connsiteX26" fmla="*/ 813102 w 1073325"/>
                <a:gd name="connsiteY26" fmla="*/ 400101 h 10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3325" h="1074076">
                  <a:moveTo>
                    <a:pt x="286096" y="781967"/>
                  </a:moveTo>
                  <a:cubicBezTo>
                    <a:pt x="286096" y="816538"/>
                    <a:pt x="285779" y="848255"/>
                    <a:pt x="286413" y="879971"/>
                  </a:cubicBezTo>
                  <a:cubicBezTo>
                    <a:pt x="286413" y="888535"/>
                    <a:pt x="282608" y="894244"/>
                    <a:pt x="277851" y="900904"/>
                  </a:cubicBezTo>
                  <a:cubicBezTo>
                    <a:pt x="258509" y="927546"/>
                    <a:pt x="233459" y="936110"/>
                    <a:pt x="201115" y="932938"/>
                  </a:cubicBezTo>
                  <a:cubicBezTo>
                    <a:pt x="177333" y="930401"/>
                    <a:pt x="153234" y="932304"/>
                    <a:pt x="128501" y="932304"/>
                  </a:cubicBezTo>
                  <a:cubicBezTo>
                    <a:pt x="128501" y="965606"/>
                    <a:pt x="127550" y="996688"/>
                    <a:pt x="128818" y="1027770"/>
                  </a:cubicBezTo>
                  <a:cubicBezTo>
                    <a:pt x="129453" y="1043311"/>
                    <a:pt x="125965" y="1054729"/>
                    <a:pt x="113915" y="1064879"/>
                  </a:cubicBezTo>
                  <a:cubicBezTo>
                    <a:pt x="106622" y="1070905"/>
                    <a:pt x="100597" y="1074076"/>
                    <a:pt x="91085" y="1074076"/>
                  </a:cubicBezTo>
                  <a:cubicBezTo>
                    <a:pt x="61278" y="1073442"/>
                    <a:pt x="31154" y="1073759"/>
                    <a:pt x="79" y="1073759"/>
                  </a:cubicBezTo>
                  <a:cubicBezTo>
                    <a:pt x="79" y="1039505"/>
                    <a:pt x="-238" y="1006520"/>
                    <a:pt x="396" y="973218"/>
                  </a:cubicBezTo>
                  <a:cubicBezTo>
                    <a:pt x="396" y="969095"/>
                    <a:pt x="4836" y="964337"/>
                    <a:pt x="8324" y="960848"/>
                  </a:cubicBezTo>
                  <a:cubicBezTo>
                    <a:pt x="149429" y="819393"/>
                    <a:pt x="290535" y="678254"/>
                    <a:pt x="432275" y="537116"/>
                  </a:cubicBezTo>
                  <a:cubicBezTo>
                    <a:pt x="441788" y="527918"/>
                    <a:pt x="442105" y="521258"/>
                    <a:pt x="435763" y="510474"/>
                  </a:cubicBezTo>
                  <a:cubicBezTo>
                    <a:pt x="402468" y="451481"/>
                    <a:pt x="385980" y="388365"/>
                    <a:pt x="391370" y="320492"/>
                  </a:cubicBezTo>
                  <a:cubicBezTo>
                    <a:pt x="401517" y="193309"/>
                    <a:pt x="463033" y="97525"/>
                    <a:pt x="575283" y="39167"/>
                  </a:cubicBezTo>
                  <a:cubicBezTo>
                    <a:pt x="779173" y="-67084"/>
                    <a:pt x="1022700" y="52805"/>
                    <a:pt x="1067092" y="278626"/>
                  </a:cubicBezTo>
                  <a:cubicBezTo>
                    <a:pt x="1104509" y="468291"/>
                    <a:pt x="969111" y="655418"/>
                    <a:pt x="777588" y="680157"/>
                  </a:cubicBezTo>
                  <a:cubicBezTo>
                    <a:pt x="700852" y="689989"/>
                    <a:pt x="628872" y="675083"/>
                    <a:pt x="561966" y="637340"/>
                  </a:cubicBezTo>
                  <a:cubicBezTo>
                    <a:pt x="551502" y="631631"/>
                    <a:pt x="545794" y="631948"/>
                    <a:pt x="537232" y="640829"/>
                  </a:cubicBezTo>
                  <a:cubicBezTo>
                    <a:pt x="493474" y="685549"/>
                    <a:pt x="449081" y="729318"/>
                    <a:pt x="405005" y="773721"/>
                  </a:cubicBezTo>
                  <a:cubicBezTo>
                    <a:pt x="398980" y="780064"/>
                    <a:pt x="392639" y="782284"/>
                    <a:pt x="384394" y="782284"/>
                  </a:cubicBezTo>
                  <a:cubicBezTo>
                    <a:pt x="351734" y="781967"/>
                    <a:pt x="319708" y="781967"/>
                    <a:pt x="286096" y="781967"/>
                  </a:cubicBezTo>
                  <a:close/>
                  <a:moveTo>
                    <a:pt x="813102" y="400101"/>
                  </a:moveTo>
                  <a:cubicBezTo>
                    <a:pt x="890790" y="400101"/>
                    <a:pt x="953574" y="337302"/>
                    <a:pt x="953257" y="259914"/>
                  </a:cubicBezTo>
                  <a:cubicBezTo>
                    <a:pt x="952939" y="182843"/>
                    <a:pt x="889204" y="119410"/>
                    <a:pt x="812468" y="120044"/>
                  </a:cubicBezTo>
                  <a:cubicBezTo>
                    <a:pt x="735098" y="120678"/>
                    <a:pt x="673265" y="182843"/>
                    <a:pt x="673265" y="259914"/>
                  </a:cubicBezTo>
                  <a:cubicBezTo>
                    <a:pt x="673265" y="337619"/>
                    <a:pt x="735415" y="400101"/>
                    <a:pt x="813102" y="400101"/>
                  </a:cubicBezTo>
                  <a:close/>
                </a:path>
              </a:pathLst>
            </a:custGeom>
            <a:solidFill>
              <a:srgbClr val="F16924"/>
            </a:solidFill>
            <a:ln w="3167" cap="flat">
              <a:noFill/>
              <a:prstDash val="solid"/>
              <a:miter/>
            </a:ln>
          </p:spPr>
          <p:txBody>
            <a:bodyPr rtlCol="0" anchor="ctr"/>
            <a:lstStyle/>
            <a:p>
              <a:pPr algn="l" rtl="0"/>
              <a:endParaRPr lang="en-US"/>
            </a:p>
          </p:txBody>
        </p:sp>
        <p:sp>
          <p:nvSpPr>
            <p:cNvPr id="64" name="Freeform 63">
              <a:extLst>
                <a:ext uri="{FF2B5EF4-FFF2-40B4-BE49-F238E27FC236}">
                  <a16:creationId xmlns:a16="http://schemas.microsoft.com/office/drawing/2014/main" id="{380AEB61-55D2-5CDA-9588-BDE21BD9FFEC}"/>
                </a:ext>
              </a:extLst>
            </p:cNvPr>
            <p:cNvSpPr/>
            <p:nvPr/>
          </p:nvSpPr>
          <p:spPr>
            <a:xfrm>
              <a:off x="6728837" y="295138"/>
              <a:ext cx="1214931" cy="1215621"/>
            </a:xfrm>
            <a:custGeom>
              <a:avLst/>
              <a:gdLst>
                <a:gd name="connsiteX0" fmla="*/ 0 w 1214931"/>
                <a:gd name="connsiteY0" fmla="*/ 1008830 h 1215621"/>
                <a:gd name="connsiteX1" fmla="*/ 8879 w 1214931"/>
                <a:gd name="connsiteY1" fmla="*/ 1001218 h 1215621"/>
                <a:gd name="connsiteX2" fmla="*/ 419195 w 1214931"/>
                <a:gd name="connsiteY2" fmla="*/ 591124 h 1215621"/>
                <a:gd name="connsiteX3" fmla="*/ 423000 w 1214931"/>
                <a:gd name="connsiteY3" fmla="*/ 572094 h 1215621"/>
                <a:gd name="connsiteX4" fmla="*/ 700772 w 1214931"/>
                <a:gd name="connsiteY4" fmla="*/ 12615 h 1215621"/>
                <a:gd name="connsiteX5" fmla="*/ 1207168 w 1214931"/>
                <a:gd name="connsiteY5" fmla="*/ 332000 h 1215621"/>
                <a:gd name="connsiteX6" fmla="*/ 873904 w 1214931"/>
                <a:gd name="connsiteY6" fmla="*/ 818214 h 1215621"/>
                <a:gd name="connsiteX7" fmla="*/ 642745 w 1214931"/>
                <a:gd name="connsiteY7" fmla="*/ 791889 h 1215621"/>
                <a:gd name="connsiteX8" fmla="*/ 624670 w 1214931"/>
                <a:gd name="connsiteY8" fmla="*/ 795378 h 1215621"/>
                <a:gd name="connsiteX9" fmla="*/ 505761 w 1214931"/>
                <a:gd name="connsiteY9" fmla="*/ 914950 h 1215621"/>
                <a:gd name="connsiteX10" fmla="*/ 483882 w 1214931"/>
                <a:gd name="connsiteY10" fmla="*/ 923830 h 1215621"/>
                <a:gd name="connsiteX11" fmla="*/ 428391 w 1214931"/>
                <a:gd name="connsiteY11" fmla="*/ 923830 h 1215621"/>
                <a:gd name="connsiteX12" fmla="*/ 428074 w 1214931"/>
                <a:gd name="connsiteY12" fmla="*/ 982188 h 1215621"/>
                <a:gd name="connsiteX13" fmla="*/ 421415 w 1214931"/>
                <a:gd name="connsiteY13" fmla="*/ 998681 h 1215621"/>
                <a:gd name="connsiteX14" fmla="*/ 353557 w 1214931"/>
                <a:gd name="connsiteY14" fmla="*/ 1066554 h 1215621"/>
                <a:gd name="connsiteX15" fmla="*/ 337385 w 1214931"/>
                <a:gd name="connsiteY15" fmla="*/ 1073215 h 1215621"/>
                <a:gd name="connsiteX16" fmla="*/ 271113 w 1214931"/>
                <a:gd name="connsiteY16" fmla="*/ 1073532 h 1215621"/>
                <a:gd name="connsiteX17" fmla="*/ 271430 w 1214931"/>
                <a:gd name="connsiteY17" fmla="*/ 1137599 h 1215621"/>
                <a:gd name="connsiteX18" fmla="*/ 262869 w 1214931"/>
                <a:gd name="connsiteY18" fmla="*/ 1158215 h 1215621"/>
                <a:gd name="connsiteX19" fmla="*/ 206427 w 1214931"/>
                <a:gd name="connsiteY19" fmla="*/ 1215622 h 1215621"/>
                <a:gd name="connsiteX20" fmla="*/ 0 w 1214931"/>
                <a:gd name="connsiteY20" fmla="*/ 1215622 h 1215621"/>
                <a:gd name="connsiteX21" fmla="*/ 0 w 1214931"/>
                <a:gd name="connsiteY21" fmla="*/ 1008830 h 1215621"/>
                <a:gd name="connsiteX22" fmla="*/ 357679 w 1214931"/>
                <a:gd name="connsiteY22" fmla="*/ 852151 h 1215621"/>
                <a:gd name="connsiteX23" fmla="*/ 455344 w 1214931"/>
                <a:gd name="connsiteY23" fmla="*/ 852151 h 1215621"/>
                <a:gd name="connsiteX24" fmla="*/ 475954 w 1214931"/>
                <a:gd name="connsiteY24" fmla="*/ 843587 h 1215621"/>
                <a:gd name="connsiteX25" fmla="*/ 608182 w 1214931"/>
                <a:gd name="connsiteY25" fmla="*/ 710695 h 1215621"/>
                <a:gd name="connsiteX26" fmla="*/ 632915 w 1214931"/>
                <a:gd name="connsiteY26" fmla="*/ 707206 h 1215621"/>
                <a:gd name="connsiteX27" fmla="*/ 848537 w 1214931"/>
                <a:gd name="connsiteY27" fmla="*/ 750024 h 1215621"/>
                <a:gd name="connsiteX28" fmla="*/ 1138042 w 1214931"/>
                <a:gd name="connsiteY28" fmla="*/ 348493 h 1215621"/>
                <a:gd name="connsiteX29" fmla="*/ 646233 w 1214931"/>
                <a:gd name="connsiteY29" fmla="*/ 109033 h 1215621"/>
                <a:gd name="connsiteX30" fmla="*/ 462319 w 1214931"/>
                <a:gd name="connsiteY30" fmla="*/ 390359 h 1215621"/>
                <a:gd name="connsiteX31" fmla="*/ 506712 w 1214931"/>
                <a:gd name="connsiteY31" fmla="*/ 580340 h 1215621"/>
                <a:gd name="connsiteX32" fmla="*/ 503224 w 1214931"/>
                <a:gd name="connsiteY32" fmla="*/ 606982 h 1215621"/>
                <a:gd name="connsiteX33" fmla="*/ 79273 w 1214931"/>
                <a:gd name="connsiteY33" fmla="*/ 1030715 h 1215621"/>
                <a:gd name="connsiteX34" fmla="*/ 71346 w 1214931"/>
                <a:gd name="connsiteY34" fmla="*/ 1043084 h 1215621"/>
                <a:gd name="connsiteX35" fmla="*/ 71028 w 1214931"/>
                <a:gd name="connsiteY35" fmla="*/ 1143626 h 1215621"/>
                <a:gd name="connsiteX36" fmla="*/ 162034 w 1214931"/>
                <a:gd name="connsiteY36" fmla="*/ 1143943 h 1215621"/>
                <a:gd name="connsiteX37" fmla="*/ 184864 w 1214931"/>
                <a:gd name="connsiteY37" fmla="*/ 1134745 h 1215621"/>
                <a:gd name="connsiteX38" fmla="*/ 199768 w 1214931"/>
                <a:gd name="connsiteY38" fmla="*/ 1097637 h 1215621"/>
                <a:gd name="connsiteX39" fmla="*/ 199451 w 1214931"/>
                <a:gd name="connsiteY39" fmla="*/ 1002170 h 1215621"/>
                <a:gd name="connsiteX40" fmla="*/ 272065 w 1214931"/>
                <a:gd name="connsiteY40" fmla="*/ 1002804 h 1215621"/>
                <a:gd name="connsiteX41" fmla="*/ 348801 w 1214931"/>
                <a:gd name="connsiteY41" fmla="*/ 970771 h 1215621"/>
                <a:gd name="connsiteX42" fmla="*/ 357362 w 1214931"/>
                <a:gd name="connsiteY42" fmla="*/ 949838 h 1215621"/>
                <a:gd name="connsiteX43" fmla="*/ 357679 w 1214931"/>
                <a:gd name="connsiteY43" fmla="*/ 852151 h 121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4931" h="1215621">
                  <a:moveTo>
                    <a:pt x="0" y="1008830"/>
                  </a:moveTo>
                  <a:cubicBezTo>
                    <a:pt x="2854" y="1006293"/>
                    <a:pt x="6025" y="1004073"/>
                    <a:pt x="8879" y="1001218"/>
                  </a:cubicBezTo>
                  <a:cubicBezTo>
                    <a:pt x="145545" y="864520"/>
                    <a:pt x="282529" y="727505"/>
                    <a:pt x="419195" y="591124"/>
                  </a:cubicBezTo>
                  <a:cubicBezTo>
                    <a:pt x="425220" y="585098"/>
                    <a:pt x="426805" y="580658"/>
                    <a:pt x="423000" y="572094"/>
                  </a:cubicBezTo>
                  <a:cubicBezTo>
                    <a:pt x="325019" y="340246"/>
                    <a:pt x="457563" y="73828"/>
                    <a:pt x="700772" y="12615"/>
                  </a:cubicBezTo>
                  <a:cubicBezTo>
                    <a:pt x="930030" y="-45109"/>
                    <a:pt x="1161824" y="101104"/>
                    <a:pt x="1207168" y="332000"/>
                  </a:cubicBezTo>
                  <a:cubicBezTo>
                    <a:pt x="1251561" y="559090"/>
                    <a:pt x="1100942" y="778886"/>
                    <a:pt x="873904" y="818214"/>
                  </a:cubicBezTo>
                  <a:cubicBezTo>
                    <a:pt x="794314" y="831852"/>
                    <a:pt x="717261" y="822972"/>
                    <a:pt x="642745" y="791889"/>
                  </a:cubicBezTo>
                  <a:cubicBezTo>
                    <a:pt x="635134" y="788718"/>
                    <a:pt x="630378" y="789352"/>
                    <a:pt x="624670" y="795378"/>
                  </a:cubicBezTo>
                  <a:cubicBezTo>
                    <a:pt x="585351" y="835341"/>
                    <a:pt x="545080" y="874670"/>
                    <a:pt x="505761" y="914950"/>
                  </a:cubicBezTo>
                  <a:cubicBezTo>
                    <a:pt x="499419" y="921610"/>
                    <a:pt x="492760" y="923830"/>
                    <a:pt x="483882" y="923830"/>
                  </a:cubicBezTo>
                  <a:cubicBezTo>
                    <a:pt x="465808" y="923196"/>
                    <a:pt x="447733" y="923830"/>
                    <a:pt x="428391" y="923830"/>
                  </a:cubicBezTo>
                  <a:cubicBezTo>
                    <a:pt x="428391" y="944446"/>
                    <a:pt x="429025" y="963476"/>
                    <a:pt x="428074" y="982188"/>
                  </a:cubicBezTo>
                  <a:cubicBezTo>
                    <a:pt x="427757" y="987898"/>
                    <a:pt x="425220" y="994558"/>
                    <a:pt x="421415" y="998681"/>
                  </a:cubicBezTo>
                  <a:cubicBezTo>
                    <a:pt x="399218" y="1021834"/>
                    <a:pt x="376705" y="1044353"/>
                    <a:pt x="353557" y="1066554"/>
                  </a:cubicBezTo>
                  <a:cubicBezTo>
                    <a:pt x="349435" y="1070360"/>
                    <a:pt x="342776" y="1072898"/>
                    <a:pt x="337385" y="1073215"/>
                  </a:cubicBezTo>
                  <a:cubicBezTo>
                    <a:pt x="315823" y="1073849"/>
                    <a:pt x="293944" y="1073532"/>
                    <a:pt x="271113" y="1073532"/>
                  </a:cubicBezTo>
                  <a:cubicBezTo>
                    <a:pt x="271113" y="1096051"/>
                    <a:pt x="270796" y="1116667"/>
                    <a:pt x="271430" y="1137599"/>
                  </a:cubicBezTo>
                  <a:cubicBezTo>
                    <a:pt x="271747" y="1146163"/>
                    <a:pt x="268894" y="1152189"/>
                    <a:pt x="262869" y="1158215"/>
                  </a:cubicBezTo>
                  <a:cubicBezTo>
                    <a:pt x="243843" y="1176928"/>
                    <a:pt x="225135" y="1196592"/>
                    <a:pt x="206427" y="1215622"/>
                  </a:cubicBezTo>
                  <a:cubicBezTo>
                    <a:pt x="137935" y="1215622"/>
                    <a:pt x="69126" y="1215622"/>
                    <a:pt x="0" y="1215622"/>
                  </a:cubicBezTo>
                  <a:cubicBezTo>
                    <a:pt x="0" y="1146480"/>
                    <a:pt x="0" y="1077655"/>
                    <a:pt x="0" y="1008830"/>
                  </a:cubicBezTo>
                  <a:close/>
                  <a:moveTo>
                    <a:pt x="357679" y="852151"/>
                  </a:moveTo>
                  <a:cubicBezTo>
                    <a:pt x="391291" y="852151"/>
                    <a:pt x="423317" y="851834"/>
                    <a:pt x="455344" y="852151"/>
                  </a:cubicBezTo>
                  <a:cubicBezTo>
                    <a:pt x="463905" y="852151"/>
                    <a:pt x="469930" y="849931"/>
                    <a:pt x="475954" y="843587"/>
                  </a:cubicBezTo>
                  <a:cubicBezTo>
                    <a:pt x="519713" y="799184"/>
                    <a:pt x="564423" y="755415"/>
                    <a:pt x="608182" y="710695"/>
                  </a:cubicBezTo>
                  <a:cubicBezTo>
                    <a:pt x="616743" y="701815"/>
                    <a:pt x="622768" y="701497"/>
                    <a:pt x="632915" y="707206"/>
                  </a:cubicBezTo>
                  <a:cubicBezTo>
                    <a:pt x="700138" y="744949"/>
                    <a:pt x="771801" y="759856"/>
                    <a:pt x="848537" y="750024"/>
                  </a:cubicBezTo>
                  <a:cubicBezTo>
                    <a:pt x="1040060" y="725602"/>
                    <a:pt x="1175459" y="538157"/>
                    <a:pt x="1138042" y="348493"/>
                  </a:cubicBezTo>
                  <a:cubicBezTo>
                    <a:pt x="1093649" y="122671"/>
                    <a:pt x="850123" y="3100"/>
                    <a:pt x="646233" y="109033"/>
                  </a:cubicBezTo>
                  <a:cubicBezTo>
                    <a:pt x="533665" y="167709"/>
                    <a:pt x="472149" y="263493"/>
                    <a:pt x="462319" y="390359"/>
                  </a:cubicBezTo>
                  <a:cubicBezTo>
                    <a:pt x="456929" y="458232"/>
                    <a:pt x="473418" y="521348"/>
                    <a:pt x="506712" y="580340"/>
                  </a:cubicBezTo>
                  <a:cubicBezTo>
                    <a:pt x="513054" y="591441"/>
                    <a:pt x="512420" y="597785"/>
                    <a:pt x="503224" y="606982"/>
                  </a:cubicBezTo>
                  <a:cubicBezTo>
                    <a:pt x="361802" y="747804"/>
                    <a:pt x="220379" y="889259"/>
                    <a:pt x="79273" y="1030715"/>
                  </a:cubicBezTo>
                  <a:cubicBezTo>
                    <a:pt x="75785" y="1034204"/>
                    <a:pt x="71346" y="1038644"/>
                    <a:pt x="71346" y="1043084"/>
                  </a:cubicBezTo>
                  <a:cubicBezTo>
                    <a:pt x="70711" y="1076069"/>
                    <a:pt x="71028" y="1109372"/>
                    <a:pt x="71028" y="1143626"/>
                  </a:cubicBezTo>
                  <a:cubicBezTo>
                    <a:pt x="102103" y="1143626"/>
                    <a:pt x="132227" y="1143308"/>
                    <a:pt x="162034" y="1143943"/>
                  </a:cubicBezTo>
                  <a:cubicBezTo>
                    <a:pt x="171547" y="1144260"/>
                    <a:pt x="177888" y="1140771"/>
                    <a:pt x="184864" y="1134745"/>
                  </a:cubicBezTo>
                  <a:cubicBezTo>
                    <a:pt x="196914" y="1124596"/>
                    <a:pt x="200402" y="1112861"/>
                    <a:pt x="199768" y="1097637"/>
                  </a:cubicBezTo>
                  <a:cubicBezTo>
                    <a:pt x="198499" y="1066554"/>
                    <a:pt x="199451" y="1035472"/>
                    <a:pt x="199451" y="1002170"/>
                  </a:cubicBezTo>
                  <a:cubicBezTo>
                    <a:pt x="224184" y="1002170"/>
                    <a:pt x="248600" y="1000267"/>
                    <a:pt x="272065" y="1002804"/>
                  </a:cubicBezTo>
                  <a:cubicBezTo>
                    <a:pt x="304408" y="1006293"/>
                    <a:pt x="329458" y="997412"/>
                    <a:pt x="348801" y="970771"/>
                  </a:cubicBezTo>
                  <a:cubicBezTo>
                    <a:pt x="353557" y="964110"/>
                    <a:pt x="357362" y="958718"/>
                    <a:pt x="357362" y="949838"/>
                  </a:cubicBezTo>
                  <a:cubicBezTo>
                    <a:pt x="357362" y="918438"/>
                    <a:pt x="357679" y="887039"/>
                    <a:pt x="357679" y="852151"/>
                  </a:cubicBezTo>
                  <a:close/>
                </a:path>
              </a:pathLst>
            </a:custGeom>
            <a:grpFill/>
            <a:ln w="3167"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16B0A349-E382-D752-87E5-3A69CFEF827F}"/>
                </a:ext>
              </a:extLst>
            </p:cNvPr>
            <p:cNvSpPr/>
            <p:nvPr/>
          </p:nvSpPr>
          <p:spPr>
            <a:xfrm>
              <a:off x="7473685" y="485361"/>
              <a:ext cx="279993" cy="280061"/>
            </a:xfrm>
            <a:custGeom>
              <a:avLst/>
              <a:gdLst>
                <a:gd name="connsiteX0" fmla="*/ 139837 w 279993"/>
                <a:gd name="connsiteY0" fmla="*/ 280061 h 280061"/>
                <a:gd name="connsiteX1" fmla="*/ 0 w 279993"/>
                <a:gd name="connsiteY1" fmla="*/ 139874 h 280061"/>
                <a:gd name="connsiteX2" fmla="*/ 139203 w 279993"/>
                <a:gd name="connsiteY2" fmla="*/ 5 h 280061"/>
                <a:gd name="connsiteX3" fmla="*/ 279992 w 279993"/>
                <a:gd name="connsiteY3" fmla="*/ 139874 h 280061"/>
                <a:gd name="connsiteX4" fmla="*/ 139837 w 279993"/>
                <a:gd name="connsiteY4" fmla="*/ 280061 h 280061"/>
                <a:gd name="connsiteX5" fmla="*/ 140155 w 279993"/>
                <a:gd name="connsiteY5" fmla="*/ 208699 h 280061"/>
                <a:gd name="connsiteX6" fmla="*/ 208646 w 279993"/>
                <a:gd name="connsiteY6" fmla="*/ 139874 h 280061"/>
                <a:gd name="connsiteX7" fmla="*/ 139837 w 279993"/>
                <a:gd name="connsiteY7" fmla="*/ 71050 h 280061"/>
                <a:gd name="connsiteX8" fmla="*/ 71028 w 279993"/>
                <a:gd name="connsiteY8" fmla="*/ 140826 h 280061"/>
                <a:gd name="connsiteX9" fmla="*/ 140155 w 279993"/>
                <a:gd name="connsiteY9" fmla="*/ 208699 h 28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93" h="280061">
                  <a:moveTo>
                    <a:pt x="139837" y="280061"/>
                  </a:moveTo>
                  <a:cubicBezTo>
                    <a:pt x="62150" y="280061"/>
                    <a:pt x="0" y="217897"/>
                    <a:pt x="0" y="139874"/>
                  </a:cubicBezTo>
                  <a:cubicBezTo>
                    <a:pt x="0" y="62486"/>
                    <a:pt x="61833" y="322"/>
                    <a:pt x="139203" y="5"/>
                  </a:cubicBezTo>
                  <a:cubicBezTo>
                    <a:pt x="215939" y="-630"/>
                    <a:pt x="279675" y="62803"/>
                    <a:pt x="279992" y="139874"/>
                  </a:cubicBezTo>
                  <a:cubicBezTo>
                    <a:pt x="280309" y="216946"/>
                    <a:pt x="217525" y="280061"/>
                    <a:pt x="139837" y="280061"/>
                  </a:cubicBezTo>
                  <a:close/>
                  <a:moveTo>
                    <a:pt x="140155" y="208699"/>
                  </a:moveTo>
                  <a:cubicBezTo>
                    <a:pt x="178206" y="208382"/>
                    <a:pt x="208646" y="177617"/>
                    <a:pt x="208646" y="139874"/>
                  </a:cubicBezTo>
                  <a:cubicBezTo>
                    <a:pt x="208646" y="102449"/>
                    <a:pt x="177254" y="71050"/>
                    <a:pt x="139837" y="71050"/>
                  </a:cubicBezTo>
                  <a:cubicBezTo>
                    <a:pt x="101469" y="71050"/>
                    <a:pt x="70711" y="102132"/>
                    <a:pt x="71028" y="140826"/>
                  </a:cubicBezTo>
                  <a:cubicBezTo>
                    <a:pt x="71663" y="179203"/>
                    <a:pt x="102104" y="209016"/>
                    <a:pt x="140155" y="208699"/>
                  </a:cubicBezTo>
                  <a:close/>
                </a:path>
              </a:pathLst>
            </a:custGeom>
            <a:grpFill/>
            <a:ln w="3167" cap="flat">
              <a:noFill/>
              <a:prstDash val="solid"/>
              <a:miter/>
            </a:ln>
          </p:spPr>
          <p:txBody>
            <a:bodyPr rtlCol="0" anchor="ctr"/>
            <a:lstStyle/>
            <a:p>
              <a:pPr algn="l" rtl="0"/>
              <a:endParaRPr lang="en-US"/>
            </a:p>
          </p:txBody>
        </p:sp>
      </p:grpSp>
      <p:grpSp>
        <p:nvGrpSpPr>
          <p:cNvPr id="66" name="Group 65">
            <a:extLst>
              <a:ext uri="{FF2B5EF4-FFF2-40B4-BE49-F238E27FC236}">
                <a16:creationId xmlns:a16="http://schemas.microsoft.com/office/drawing/2014/main" id="{B86FAFA3-6A8D-F3C8-6A2B-B1F19044FB8F}"/>
              </a:ext>
            </a:extLst>
          </p:cNvPr>
          <p:cNvGrpSpPr/>
          <p:nvPr/>
        </p:nvGrpSpPr>
        <p:grpSpPr>
          <a:xfrm>
            <a:off x="3800706" y="4208970"/>
            <a:ext cx="680542" cy="662508"/>
            <a:chOff x="6466332" y="2766492"/>
            <a:chExt cx="680542" cy="662508"/>
          </a:xfrm>
        </p:grpSpPr>
        <p:sp>
          <p:nvSpPr>
            <p:cNvPr id="67" name="Oval 66">
              <a:extLst>
                <a:ext uri="{FF2B5EF4-FFF2-40B4-BE49-F238E27FC236}">
                  <a16:creationId xmlns:a16="http://schemas.microsoft.com/office/drawing/2014/main" id="{E9222423-D59A-D299-64BF-69D8591A4D6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00" b="1" dirty="0"/>
            </a:p>
          </p:txBody>
        </p:sp>
        <p:sp>
          <p:nvSpPr>
            <p:cNvPr id="68" name="TextBox 67">
              <a:extLst>
                <a:ext uri="{FF2B5EF4-FFF2-40B4-BE49-F238E27FC236}">
                  <a16:creationId xmlns:a16="http://schemas.microsoft.com/office/drawing/2014/main" id="{1E3DE938-00F7-D364-D4D9-3D685CABE8C7}"/>
                </a:ext>
              </a:extLst>
            </p:cNvPr>
            <p:cNvSpPr txBox="1"/>
            <p:nvPr/>
          </p:nvSpPr>
          <p:spPr>
            <a:xfrm>
              <a:off x="6466332" y="2801075"/>
              <a:ext cx="680542" cy="584775"/>
            </a:xfrm>
            <a:prstGeom prst="rect">
              <a:avLst/>
            </a:prstGeom>
            <a:noFill/>
          </p:spPr>
          <p:txBody>
            <a:bodyPr wrap="square">
              <a:spAutoFit/>
            </a:bodyPr>
            <a:lstStyle/>
            <a:p>
              <a:pPr algn="ctr" rtl="0"/>
              <a:r>
                <a:rPr lang="en-US" sz="3200" b="1" dirty="0">
                  <a:solidFill>
                    <a:schemeClr val="bg1"/>
                  </a:solidFill>
                </a:rPr>
                <a:t>09</a:t>
              </a:r>
            </a:p>
          </p:txBody>
        </p:sp>
      </p:grpSp>
    </p:spTree>
    <p:extLst>
      <p:ext uri="{BB962C8B-B14F-4D97-AF65-F5344CB8AC3E}">
        <p14:creationId xmlns:p14="http://schemas.microsoft.com/office/powerpoint/2010/main" val="372337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2" y="1991143"/>
            <a:ext cx="12192002" cy="486685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508001"/>
            <a:ext cx="5344533" cy="1702574"/>
          </a:xfrm>
        </p:spPr>
        <p:txBody>
          <a:bodyPr>
            <a:normAutofit/>
          </a:bodyPr>
          <a:lstStyle/>
          <a:p>
            <a:pPr algn="l" rtl="0"/>
            <a:r>
              <a:rPr lang="en-GB" dirty="0">
                <a:solidFill>
                  <a:srgbClr val="B41F7A"/>
                </a:solidFill>
              </a:rPr>
              <a:t>Cómo un Sistema de Alerta Temprana podría detectar el riesgo</a:t>
            </a:r>
          </a:p>
          <a:p>
            <a:pPr algn="l" rtl="0"/>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9" name="Textplatzhalter 1">
            <a:extLst>
              <a:ext uri="{FF2B5EF4-FFF2-40B4-BE49-F238E27FC236}">
                <a16:creationId xmlns:a16="http://schemas.microsoft.com/office/drawing/2014/main" id="{E393D4C2-04D7-A761-0690-B3CF3C85F227}"/>
              </a:ext>
            </a:extLst>
          </p:cNvPr>
          <p:cNvSpPr txBox="1">
            <a:spLocks/>
          </p:cNvSpPr>
          <p:nvPr/>
        </p:nvSpPr>
        <p:spPr>
          <a:xfrm>
            <a:off x="526269" y="2388267"/>
            <a:ext cx="7703639" cy="46543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spcBef>
                <a:spcPts val="0"/>
              </a:spcBef>
            </a:pPr>
            <a:r>
              <a:rPr lang="en-GB" sz="2200" dirty="0">
                <a:solidFill>
                  <a:schemeClr val="bg1"/>
                </a:solidFill>
              </a:rPr>
              <a:t>La cadena de valor de Porter se utiliza para identificar dónde se encuentran los factores de valor/éxito de una organización dentro de</a:t>
            </a:r>
            <a:r>
              <a:rPr lang="en-GB" sz="2200" b="1" dirty="0">
                <a:solidFill>
                  <a:schemeClr val="bg1"/>
                </a:solidFill>
              </a:rPr>
              <a:t>actividades primarias y de apoyo</a:t>
            </a:r>
            <a:r>
              <a:rPr lang="en-GB" sz="2200" dirty="0">
                <a:solidFill>
                  <a:schemeClr val="bg1"/>
                </a:solidFill>
              </a:rPr>
              <a:t>. De esta manera, la ventaja competitiva puede hacerse visible. Por supuesto, puede usar la misma estructura para identificar indicadores de alerta temprana para crisis corporativas.</a:t>
            </a:r>
          </a:p>
          <a:p>
            <a:pPr algn="l" rtl="0">
              <a:lnSpc>
                <a:spcPts val="2260"/>
              </a:lnSpc>
              <a:spcBef>
                <a:spcPts val="0"/>
              </a:spcBef>
            </a:pPr>
            <a:endParaRPr lang="en-GB" sz="2200" dirty="0">
              <a:solidFill>
                <a:schemeClr val="bg1"/>
              </a:solidFill>
            </a:endParaRPr>
          </a:p>
          <a:p>
            <a:pPr algn="l" rtl="0">
              <a:lnSpc>
                <a:spcPts val="2260"/>
              </a:lnSpc>
              <a:spcBef>
                <a:spcPts val="0"/>
              </a:spcBef>
            </a:pPr>
            <a:r>
              <a:rPr lang="en-GB" sz="2200" dirty="0">
                <a:solidFill>
                  <a:schemeClr val="bg1"/>
                </a:solidFill>
              </a:rPr>
              <a:t>En cualquier empresa, los riesgos y las causas de las crisis pueden surgir en cualquier punto de su cadena de valor. Por lo tanto, es razonable monitorear los riesgos y los indicadores de alerta temprana también a lo largo de esta cadena de valor. El marco estructura una empresa típica-ideal en diferentes divisiones según los grupos de actividad.</a:t>
            </a:r>
          </a:p>
          <a:p>
            <a:pPr algn="l" rtl="0">
              <a:lnSpc>
                <a:spcPts val="2260"/>
              </a:lnSpc>
              <a:spcBef>
                <a:spcPts val="0"/>
              </a:spcBef>
            </a:pPr>
            <a:endParaRPr lang="en-GB" dirty="0">
              <a:solidFill>
                <a:schemeClr val="bg1"/>
              </a:solidFill>
            </a:endParaRPr>
          </a:p>
        </p:txBody>
      </p:sp>
      <p:grpSp>
        <p:nvGrpSpPr>
          <p:cNvPr id="7" name="Graphic 2">
            <a:extLst>
              <a:ext uri="{FF2B5EF4-FFF2-40B4-BE49-F238E27FC236}">
                <a16:creationId xmlns:a16="http://schemas.microsoft.com/office/drawing/2014/main" id="{20CD6C26-DAE3-77E0-76FE-EF7A834DD942}"/>
              </a:ext>
            </a:extLst>
          </p:cNvPr>
          <p:cNvGrpSpPr/>
          <p:nvPr/>
        </p:nvGrpSpPr>
        <p:grpSpPr>
          <a:xfrm>
            <a:off x="9331605" y="1709022"/>
            <a:ext cx="2187730" cy="2329519"/>
            <a:chOff x="3918554" y="774528"/>
            <a:chExt cx="868197" cy="924466"/>
          </a:xfrm>
          <a:solidFill>
            <a:schemeClr val="bg1"/>
          </a:solidFill>
        </p:grpSpPr>
        <p:grpSp>
          <p:nvGrpSpPr>
            <p:cNvPr id="10" name="Graphic 2">
              <a:extLst>
                <a:ext uri="{FF2B5EF4-FFF2-40B4-BE49-F238E27FC236}">
                  <a16:creationId xmlns:a16="http://schemas.microsoft.com/office/drawing/2014/main" id="{54F6982E-AD68-94DA-4BDF-4935472D1FA1}"/>
                </a:ext>
              </a:extLst>
            </p:cNvPr>
            <p:cNvGrpSpPr/>
            <p:nvPr/>
          </p:nvGrpSpPr>
          <p:grpSpPr>
            <a:xfrm>
              <a:off x="3918554" y="774528"/>
              <a:ext cx="868197" cy="924466"/>
              <a:chOff x="3918554" y="774528"/>
              <a:chExt cx="868197" cy="924466"/>
            </a:xfrm>
            <a:grpFill/>
          </p:grpSpPr>
          <p:sp>
            <p:nvSpPr>
              <p:cNvPr id="14" name="Freeform 13">
                <a:extLst>
                  <a:ext uri="{FF2B5EF4-FFF2-40B4-BE49-F238E27FC236}">
                    <a16:creationId xmlns:a16="http://schemas.microsoft.com/office/drawing/2014/main" id="{20C973EF-C536-E148-48F8-07338639BB71}"/>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A019E845-1E66-AD67-CB4B-1777979AA8E1}"/>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11" name="Graphic 2">
              <a:extLst>
                <a:ext uri="{FF2B5EF4-FFF2-40B4-BE49-F238E27FC236}">
                  <a16:creationId xmlns:a16="http://schemas.microsoft.com/office/drawing/2014/main" id="{B7B505C2-3D88-B30A-F4CE-7C34AF115BE6}"/>
                </a:ext>
              </a:extLst>
            </p:cNvPr>
            <p:cNvGrpSpPr/>
            <p:nvPr/>
          </p:nvGrpSpPr>
          <p:grpSpPr>
            <a:xfrm>
              <a:off x="3958353" y="890522"/>
              <a:ext cx="708520" cy="605461"/>
              <a:chOff x="3958353" y="890522"/>
              <a:chExt cx="708520" cy="605461"/>
            </a:xfrm>
            <a:grpFill/>
          </p:grpSpPr>
          <p:sp>
            <p:nvSpPr>
              <p:cNvPr id="12" name="Freeform 11">
                <a:extLst>
                  <a:ext uri="{FF2B5EF4-FFF2-40B4-BE49-F238E27FC236}">
                    <a16:creationId xmlns:a16="http://schemas.microsoft.com/office/drawing/2014/main" id="{20E73E7B-2AEF-6725-1F81-D5E91382740D}"/>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EDA13E"/>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E75C49DC-CFA9-0202-91FE-7C8474E5153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EDA13E"/>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98937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F3246E8-43B5-7D29-6252-E5ED982D961A}"/>
              </a:ext>
            </a:extLst>
          </p:cNvPr>
          <p:cNvCxnSpPr>
            <a:cxnSpLocks/>
          </p:cNvCxnSpPr>
          <p:nvPr/>
        </p:nvCxnSpPr>
        <p:spPr>
          <a:xfrm>
            <a:off x="5289943" y="3678771"/>
            <a:ext cx="1610351"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809B5406-D35A-A76E-8542-465C23D965E6}"/>
              </a:ext>
            </a:extLst>
          </p:cNvPr>
          <p:cNvSpPr/>
          <p:nvPr/>
        </p:nvSpPr>
        <p:spPr>
          <a:xfrm>
            <a:off x="3246154" y="582046"/>
            <a:ext cx="2042093" cy="4957525"/>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grpSp>
        <p:nvGrpSpPr>
          <p:cNvPr id="19" name="Group 18">
            <a:extLst>
              <a:ext uri="{FF2B5EF4-FFF2-40B4-BE49-F238E27FC236}">
                <a16:creationId xmlns:a16="http://schemas.microsoft.com/office/drawing/2014/main" id="{0A0EB826-AF9B-2F9D-ABF7-13948C330F1B}"/>
              </a:ext>
            </a:extLst>
          </p:cNvPr>
          <p:cNvGrpSpPr/>
          <p:nvPr/>
        </p:nvGrpSpPr>
        <p:grpSpPr>
          <a:xfrm>
            <a:off x="5083260" y="3557278"/>
            <a:ext cx="230346" cy="230551"/>
            <a:chOff x="1073516" y="1527833"/>
            <a:chExt cx="230346" cy="230551"/>
          </a:xfrm>
        </p:grpSpPr>
        <p:sp>
          <p:nvSpPr>
            <p:cNvPr id="20" name="Freeform 19">
              <a:extLst>
                <a:ext uri="{FF2B5EF4-FFF2-40B4-BE49-F238E27FC236}">
                  <a16:creationId xmlns:a16="http://schemas.microsoft.com/office/drawing/2014/main" id="{A1DA4A71-2AF4-3F2E-D18F-EEABFFEE406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101D46B1-A0FA-0BAB-2CE6-CE84F59C47F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cxnSp>
        <p:nvCxnSpPr>
          <p:cNvPr id="22" name="Straight Connector 21">
            <a:extLst>
              <a:ext uri="{FF2B5EF4-FFF2-40B4-BE49-F238E27FC236}">
                <a16:creationId xmlns:a16="http://schemas.microsoft.com/office/drawing/2014/main" id="{662F2CFF-EAB3-D75E-D517-62C85AA68782}"/>
              </a:ext>
            </a:extLst>
          </p:cNvPr>
          <p:cNvCxnSpPr>
            <a:cxnSpLocks/>
          </p:cNvCxnSpPr>
          <p:nvPr/>
        </p:nvCxnSpPr>
        <p:spPr>
          <a:xfrm>
            <a:off x="5306646" y="2582635"/>
            <a:ext cx="1177347"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E960A23-B75F-E20F-727F-DE322E18EF35}"/>
              </a:ext>
            </a:extLst>
          </p:cNvPr>
          <p:cNvGrpSpPr/>
          <p:nvPr/>
        </p:nvGrpSpPr>
        <p:grpSpPr>
          <a:xfrm>
            <a:off x="5099963" y="2461142"/>
            <a:ext cx="230346" cy="230551"/>
            <a:chOff x="1073516" y="1527833"/>
            <a:chExt cx="230346" cy="230551"/>
          </a:xfrm>
        </p:grpSpPr>
        <p:sp>
          <p:nvSpPr>
            <p:cNvPr id="24" name="Freeform 23">
              <a:extLst>
                <a:ext uri="{FF2B5EF4-FFF2-40B4-BE49-F238E27FC236}">
                  <a16:creationId xmlns:a16="http://schemas.microsoft.com/office/drawing/2014/main" id="{59EE0529-6341-B606-A805-9D84FB20F5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50CB7F6B-D128-0414-DB8A-C9ACB9218F5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cxnSp>
        <p:nvCxnSpPr>
          <p:cNvPr id="26" name="Straight Connector 25">
            <a:extLst>
              <a:ext uri="{FF2B5EF4-FFF2-40B4-BE49-F238E27FC236}">
                <a16:creationId xmlns:a16="http://schemas.microsoft.com/office/drawing/2014/main" id="{7EF6E2E4-E55D-BF34-8C2A-391B649C5DDC}"/>
              </a:ext>
            </a:extLst>
          </p:cNvPr>
          <p:cNvCxnSpPr>
            <a:cxnSpLocks/>
          </p:cNvCxnSpPr>
          <p:nvPr/>
        </p:nvCxnSpPr>
        <p:spPr>
          <a:xfrm>
            <a:off x="4934275" y="1439005"/>
            <a:ext cx="1567994"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4861BDE-5CE1-7FD6-E688-8DDA67C06CF4}"/>
              </a:ext>
            </a:extLst>
          </p:cNvPr>
          <p:cNvGrpSpPr/>
          <p:nvPr/>
        </p:nvGrpSpPr>
        <p:grpSpPr>
          <a:xfrm>
            <a:off x="4727592" y="1317512"/>
            <a:ext cx="230346" cy="230551"/>
            <a:chOff x="1073516" y="1527833"/>
            <a:chExt cx="230346" cy="230551"/>
          </a:xfrm>
        </p:grpSpPr>
        <p:sp>
          <p:nvSpPr>
            <p:cNvPr id="28" name="Freeform 27">
              <a:extLst>
                <a:ext uri="{FF2B5EF4-FFF2-40B4-BE49-F238E27FC236}">
                  <a16:creationId xmlns:a16="http://schemas.microsoft.com/office/drawing/2014/main" id="{215090F7-4893-AEDA-3220-46C53300BB42}"/>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CC1D976C-226A-E965-BEA2-613531976898}"/>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sp>
        <p:nvSpPr>
          <p:cNvPr id="6" name="Rectangle 5">
            <a:extLst>
              <a:ext uri="{FF2B5EF4-FFF2-40B4-BE49-F238E27FC236}">
                <a16:creationId xmlns:a16="http://schemas.microsoft.com/office/drawing/2014/main" id="{52B782A2-B607-AADB-176B-6603DD59DA10}"/>
              </a:ext>
            </a:extLst>
          </p:cNvPr>
          <p:cNvSpPr/>
          <p:nvPr/>
        </p:nvSpPr>
        <p:spPr>
          <a:xfrm>
            <a:off x="-1" y="0"/>
            <a:ext cx="4267202"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70" y="508000"/>
            <a:ext cx="3469998" cy="2460483"/>
          </a:xfrm>
        </p:spPr>
        <p:txBody>
          <a:bodyPr>
            <a:normAutofit/>
          </a:bodyPr>
          <a:lstStyle/>
          <a:p>
            <a:pPr algn="l" rtl="0"/>
            <a:r>
              <a:rPr lang="en-GB" dirty="0">
                <a:solidFill>
                  <a:schemeClr val="bg1"/>
                </a:solidFill>
              </a:rPr>
              <a:t>Cómo un Sistema de Alerta Temprana podría detectar el riesgo</a:t>
            </a:r>
          </a:p>
          <a:p>
            <a:pPr algn="l" rtl="0"/>
            <a:endParaRPr lang="en-GB" dirty="0">
              <a:solidFill>
                <a:schemeClr val="bg1"/>
              </a:solidFill>
            </a:endParaRPr>
          </a:p>
        </p:txBody>
      </p:sp>
      <p:sp>
        <p:nvSpPr>
          <p:cNvPr id="9" name="Textplatzhalter 1">
            <a:extLst>
              <a:ext uri="{FF2B5EF4-FFF2-40B4-BE49-F238E27FC236}">
                <a16:creationId xmlns:a16="http://schemas.microsoft.com/office/drawing/2014/main" id="{E393D4C2-04D7-A761-0690-B3CF3C85F227}"/>
              </a:ext>
            </a:extLst>
          </p:cNvPr>
          <p:cNvSpPr txBox="1">
            <a:spLocks/>
          </p:cNvSpPr>
          <p:nvPr/>
        </p:nvSpPr>
        <p:spPr>
          <a:xfrm>
            <a:off x="526269" y="3153135"/>
            <a:ext cx="3469998" cy="38895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spcBef>
                <a:spcPts val="0"/>
              </a:spcBef>
            </a:pPr>
            <a:r>
              <a:rPr lang="en-GB" sz="2200" b="1" dirty="0">
                <a:solidFill>
                  <a:schemeClr val="bg1"/>
                </a:solidFill>
              </a:rPr>
              <a:t>Actividades de apoyo</a:t>
            </a:r>
            <a:r>
              <a:rPr lang="en-GB" sz="2200" dirty="0">
                <a:solidFill>
                  <a:schemeClr val="bg1"/>
                </a:solidFill>
              </a:rPr>
              <a:t>son actividades que, como su nombre indica, apoyan a la primaria. Secundario</a:t>
            </a:r>
          </a:p>
          <a:p>
            <a:pPr algn="l" rtl="0">
              <a:lnSpc>
                <a:spcPts val="2260"/>
              </a:lnSpc>
              <a:spcBef>
                <a:spcPts val="0"/>
              </a:spcBef>
            </a:pPr>
            <a:r>
              <a:rPr lang="en-GB" sz="2200" dirty="0">
                <a:solidFill>
                  <a:schemeClr val="bg1"/>
                </a:solidFill>
              </a:rPr>
              <a:t>Las actividades se pueden dividir en</a:t>
            </a:r>
            <a:r>
              <a:rPr lang="en-GB" sz="2200" b="1" dirty="0">
                <a:solidFill>
                  <a:schemeClr val="bg1"/>
                </a:solidFill>
              </a:rPr>
              <a:t>cuatro genéricos</a:t>
            </a:r>
            <a:r>
              <a:rPr lang="en-GB" sz="2200" dirty="0">
                <a:solidFill>
                  <a:schemeClr val="bg1"/>
                </a:solidFill>
              </a:rPr>
              <a:t>categorías:</a:t>
            </a:r>
          </a:p>
          <a:p>
            <a:pPr algn="l" rtl="0">
              <a:lnSpc>
                <a:spcPts val="2260"/>
              </a:lnSpc>
              <a:spcBef>
                <a:spcPts val="0"/>
              </a:spcBef>
            </a:pPr>
            <a:endParaRPr lang="en-GB" dirty="0">
              <a:solidFill>
                <a:schemeClr val="bg1"/>
              </a:solidFill>
            </a:endParaRPr>
          </a:p>
        </p:txBody>
      </p:sp>
      <p:sp>
        <p:nvSpPr>
          <p:cNvPr id="3" name="Rectangle 2">
            <a:extLst>
              <a:ext uri="{FF2B5EF4-FFF2-40B4-BE49-F238E27FC236}">
                <a16:creationId xmlns:a16="http://schemas.microsoft.com/office/drawing/2014/main" id="{E5BBE50C-2A2B-5B17-1183-61DD615A541A}"/>
              </a:ext>
            </a:extLst>
          </p:cNvPr>
          <p:cNvSpPr/>
          <p:nvPr/>
        </p:nvSpPr>
        <p:spPr>
          <a:xfrm>
            <a:off x="526269" y="2310929"/>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6EE0BAC6-F9E9-5821-06B4-4138DA9F51F3}"/>
              </a:ext>
            </a:extLst>
          </p:cNvPr>
          <p:cNvGrpSpPr/>
          <p:nvPr/>
        </p:nvGrpSpPr>
        <p:grpSpPr>
          <a:xfrm>
            <a:off x="5953332" y="3331017"/>
            <a:ext cx="4361471" cy="701724"/>
            <a:chOff x="1416598" y="919839"/>
            <a:chExt cx="4361471" cy="701724"/>
          </a:xfrm>
        </p:grpSpPr>
        <p:sp>
          <p:nvSpPr>
            <p:cNvPr id="93" name="Rounded Rectangle 92">
              <a:extLst>
                <a:ext uri="{FF2B5EF4-FFF2-40B4-BE49-F238E27FC236}">
                  <a16:creationId xmlns:a16="http://schemas.microsoft.com/office/drawing/2014/main" id="{0E56D8B7-4AEF-E3C0-08AE-2EA25FDDA1F5}"/>
                </a:ext>
              </a:extLst>
            </p:cNvPr>
            <p:cNvSpPr/>
            <p:nvPr/>
          </p:nvSpPr>
          <p:spPr>
            <a:xfrm>
              <a:off x="1790267" y="960814"/>
              <a:ext cx="3987801"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p:txBody>
        </p:sp>
        <p:sp>
          <p:nvSpPr>
            <p:cNvPr id="94" name="TextBox 49">
              <a:extLst>
                <a:ext uri="{FF2B5EF4-FFF2-40B4-BE49-F238E27FC236}">
                  <a16:creationId xmlns:a16="http://schemas.microsoft.com/office/drawing/2014/main" id="{B2431A3E-1A65-8733-EAAD-EF47C0451DC9}"/>
                </a:ext>
              </a:extLst>
            </p:cNvPr>
            <p:cNvSpPr txBox="1"/>
            <p:nvPr/>
          </p:nvSpPr>
          <p:spPr>
            <a:xfrm>
              <a:off x="2262037" y="1099548"/>
              <a:ext cx="3516032" cy="352404"/>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Gestión de recursos humanos</a:t>
              </a:r>
            </a:p>
          </p:txBody>
        </p:sp>
        <p:grpSp>
          <p:nvGrpSpPr>
            <p:cNvPr id="95" name="Graphic 8">
              <a:extLst>
                <a:ext uri="{FF2B5EF4-FFF2-40B4-BE49-F238E27FC236}">
                  <a16:creationId xmlns:a16="http://schemas.microsoft.com/office/drawing/2014/main" id="{F6743646-8BA4-A201-E5F9-3939C711BB31}"/>
                </a:ext>
              </a:extLst>
            </p:cNvPr>
            <p:cNvGrpSpPr/>
            <p:nvPr/>
          </p:nvGrpSpPr>
          <p:grpSpPr>
            <a:xfrm>
              <a:off x="1416598" y="919839"/>
              <a:ext cx="701992" cy="701724"/>
              <a:chOff x="4817897" y="694433"/>
              <a:chExt cx="1446392" cy="1445841"/>
            </a:xfrm>
          </p:grpSpPr>
          <p:sp>
            <p:nvSpPr>
              <p:cNvPr id="97" name="Freeform 96">
                <a:extLst>
                  <a:ext uri="{FF2B5EF4-FFF2-40B4-BE49-F238E27FC236}">
                    <a16:creationId xmlns:a16="http://schemas.microsoft.com/office/drawing/2014/main" id="{95BB9D74-009A-372D-C2D2-6FC12082BFE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98" name="Freeform 97">
                <a:extLst>
                  <a:ext uri="{FF2B5EF4-FFF2-40B4-BE49-F238E27FC236}">
                    <a16:creationId xmlns:a16="http://schemas.microsoft.com/office/drawing/2014/main" id="{4811A118-D9ED-C4EC-A869-C4CE28480F10}"/>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96" name="TextBox 95">
              <a:extLst>
                <a:ext uri="{FF2B5EF4-FFF2-40B4-BE49-F238E27FC236}">
                  <a16:creationId xmlns:a16="http://schemas.microsoft.com/office/drawing/2014/main" id="{FE8C4C1F-8D5A-EE85-1CE2-ECBEA7587132}"/>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2" name="Group 11">
            <a:extLst>
              <a:ext uri="{FF2B5EF4-FFF2-40B4-BE49-F238E27FC236}">
                <a16:creationId xmlns:a16="http://schemas.microsoft.com/office/drawing/2014/main" id="{C756F811-20F3-4015-62F7-43C6662007CB}"/>
              </a:ext>
            </a:extLst>
          </p:cNvPr>
          <p:cNvGrpSpPr/>
          <p:nvPr/>
        </p:nvGrpSpPr>
        <p:grpSpPr>
          <a:xfrm>
            <a:off x="5927408" y="2230590"/>
            <a:ext cx="5787844" cy="798527"/>
            <a:chOff x="1416598" y="919839"/>
            <a:chExt cx="5787844" cy="798527"/>
          </a:xfrm>
        </p:grpSpPr>
        <p:sp>
          <p:nvSpPr>
            <p:cNvPr id="13" name="Rounded Rectangle 12">
              <a:extLst>
                <a:ext uri="{FF2B5EF4-FFF2-40B4-BE49-F238E27FC236}">
                  <a16:creationId xmlns:a16="http://schemas.microsoft.com/office/drawing/2014/main" id="{111C6814-310C-F1ED-4346-1A9CC077779E}"/>
                </a:ext>
              </a:extLst>
            </p:cNvPr>
            <p:cNvSpPr/>
            <p:nvPr/>
          </p:nvSpPr>
          <p:spPr>
            <a:xfrm>
              <a:off x="1790268" y="960814"/>
              <a:ext cx="541417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TextBox 49">
              <a:extLst>
                <a:ext uri="{FF2B5EF4-FFF2-40B4-BE49-F238E27FC236}">
                  <a16:creationId xmlns:a16="http://schemas.microsoft.com/office/drawing/2014/main" id="{2AF6EE3F-6052-6500-2877-622224274A4F}"/>
                </a:ext>
              </a:extLst>
            </p:cNvPr>
            <p:cNvSpPr txBox="1"/>
            <p:nvPr/>
          </p:nvSpPr>
          <p:spPr>
            <a:xfrm>
              <a:off x="2221503" y="1109481"/>
              <a:ext cx="4982939" cy="608885"/>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Tecnología, Productos/ Servicios e Innovación</a:t>
              </a:r>
            </a:p>
            <a:p>
              <a:pPr algn="l" rtl="0">
                <a:lnSpc>
                  <a:spcPts val="2040"/>
                </a:lnSpc>
                <a:defRPr/>
              </a:pPr>
              <a:endParaRPr lang="en-GB" sz="2000" dirty="0">
                <a:solidFill>
                  <a:schemeClr val="bg1"/>
                </a:solidFill>
                <a:ea typeface="Lato Light" panose="020F0502020204030203" pitchFamily="34" charset="0"/>
                <a:cs typeface="Poppins" pitchFamily="2" charset="77"/>
              </a:endParaRPr>
            </a:p>
          </p:txBody>
        </p:sp>
        <p:grpSp>
          <p:nvGrpSpPr>
            <p:cNvPr id="15" name="Graphic 8">
              <a:extLst>
                <a:ext uri="{FF2B5EF4-FFF2-40B4-BE49-F238E27FC236}">
                  <a16:creationId xmlns:a16="http://schemas.microsoft.com/office/drawing/2014/main" id="{97D92800-8606-2B56-5884-8B960E2C9ACB}"/>
                </a:ext>
              </a:extLst>
            </p:cNvPr>
            <p:cNvGrpSpPr/>
            <p:nvPr/>
          </p:nvGrpSpPr>
          <p:grpSpPr>
            <a:xfrm>
              <a:off x="1416598" y="919839"/>
              <a:ext cx="701992" cy="701724"/>
              <a:chOff x="4817897" y="694433"/>
              <a:chExt cx="1446392" cy="1445841"/>
            </a:xfrm>
          </p:grpSpPr>
          <p:sp>
            <p:nvSpPr>
              <p:cNvPr id="17" name="Freeform 16">
                <a:extLst>
                  <a:ext uri="{FF2B5EF4-FFF2-40B4-BE49-F238E27FC236}">
                    <a16:creationId xmlns:a16="http://schemas.microsoft.com/office/drawing/2014/main" id="{DF8D97B1-3635-C7C8-20DF-AA28953081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8" name="Freeform 17">
                <a:extLst>
                  <a:ext uri="{FF2B5EF4-FFF2-40B4-BE49-F238E27FC236}">
                    <a16:creationId xmlns:a16="http://schemas.microsoft.com/office/drawing/2014/main" id="{54F8C93E-2110-B3DE-6F1F-B0336DA8BBB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6" name="TextBox 15">
              <a:extLst>
                <a:ext uri="{FF2B5EF4-FFF2-40B4-BE49-F238E27FC236}">
                  <a16:creationId xmlns:a16="http://schemas.microsoft.com/office/drawing/2014/main" id="{ED8A159B-6BF1-F19A-C852-03455B40DDF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1" name="Group 50">
            <a:extLst>
              <a:ext uri="{FF2B5EF4-FFF2-40B4-BE49-F238E27FC236}">
                <a16:creationId xmlns:a16="http://schemas.microsoft.com/office/drawing/2014/main" id="{8321EE6F-4BBA-4ABE-5510-41C69FE52FBB}"/>
              </a:ext>
            </a:extLst>
          </p:cNvPr>
          <p:cNvGrpSpPr/>
          <p:nvPr/>
        </p:nvGrpSpPr>
        <p:grpSpPr>
          <a:xfrm>
            <a:off x="5877046" y="1116765"/>
            <a:ext cx="4760125" cy="701724"/>
            <a:chOff x="1416598" y="919839"/>
            <a:chExt cx="4760125" cy="701724"/>
          </a:xfrm>
        </p:grpSpPr>
        <p:sp>
          <p:nvSpPr>
            <p:cNvPr id="52" name="Rounded Rectangle 51">
              <a:extLst>
                <a:ext uri="{FF2B5EF4-FFF2-40B4-BE49-F238E27FC236}">
                  <a16:creationId xmlns:a16="http://schemas.microsoft.com/office/drawing/2014/main" id="{68EFA648-7E70-CBE1-FD6F-450CAD0D2448}"/>
                </a:ext>
              </a:extLst>
            </p:cNvPr>
            <p:cNvSpPr/>
            <p:nvPr/>
          </p:nvSpPr>
          <p:spPr>
            <a:xfrm>
              <a:off x="1790269" y="960814"/>
              <a:ext cx="2247157"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TextBox 49">
              <a:extLst>
                <a:ext uri="{FF2B5EF4-FFF2-40B4-BE49-F238E27FC236}">
                  <a16:creationId xmlns:a16="http://schemas.microsoft.com/office/drawing/2014/main" id="{610050A9-8366-8CC4-D77C-AB7C8A1D23D7}"/>
                </a:ext>
              </a:extLst>
            </p:cNvPr>
            <p:cNvSpPr txBox="1"/>
            <p:nvPr/>
          </p:nvSpPr>
          <p:spPr>
            <a:xfrm>
              <a:off x="2262037" y="1112657"/>
              <a:ext cx="3914686" cy="352404"/>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Obtención</a:t>
              </a:r>
            </a:p>
          </p:txBody>
        </p:sp>
        <p:grpSp>
          <p:nvGrpSpPr>
            <p:cNvPr id="54" name="Graphic 8">
              <a:extLst>
                <a:ext uri="{FF2B5EF4-FFF2-40B4-BE49-F238E27FC236}">
                  <a16:creationId xmlns:a16="http://schemas.microsoft.com/office/drawing/2014/main" id="{7B139E89-896A-D21F-34D9-5E682EC6B8D7}"/>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5A431856-5C68-A3FD-47B3-CC26C1EE1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7" name="Freeform 56">
                <a:extLst>
                  <a:ext uri="{FF2B5EF4-FFF2-40B4-BE49-F238E27FC236}">
                    <a16:creationId xmlns:a16="http://schemas.microsoft.com/office/drawing/2014/main" id="{5747E0E4-7DE5-DBCD-A404-FC6F0B1CE7A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5" name="TextBox 54">
              <a:extLst>
                <a:ext uri="{FF2B5EF4-FFF2-40B4-BE49-F238E27FC236}">
                  <a16:creationId xmlns:a16="http://schemas.microsoft.com/office/drawing/2014/main" id="{0AD9B343-248E-A29A-9159-B7D5DF4D9304}"/>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58" name="Straight Connector 57">
            <a:extLst>
              <a:ext uri="{FF2B5EF4-FFF2-40B4-BE49-F238E27FC236}">
                <a16:creationId xmlns:a16="http://schemas.microsoft.com/office/drawing/2014/main" id="{A9462381-ACD7-75A1-6004-521C33DC96D4}"/>
              </a:ext>
            </a:extLst>
          </p:cNvPr>
          <p:cNvCxnSpPr>
            <a:cxnSpLocks/>
          </p:cNvCxnSpPr>
          <p:nvPr/>
        </p:nvCxnSpPr>
        <p:spPr>
          <a:xfrm>
            <a:off x="4881198" y="4786666"/>
            <a:ext cx="1567994"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C43D0D75-BA05-230B-5D66-F87D300FEE82}"/>
              </a:ext>
            </a:extLst>
          </p:cNvPr>
          <p:cNvGrpSpPr/>
          <p:nvPr/>
        </p:nvGrpSpPr>
        <p:grpSpPr>
          <a:xfrm>
            <a:off x="4674515" y="4665173"/>
            <a:ext cx="230346" cy="230551"/>
            <a:chOff x="1073516" y="1527833"/>
            <a:chExt cx="230346" cy="230551"/>
          </a:xfrm>
        </p:grpSpPr>
        <p:sp>
          <p:nvSpPr>
            <p:cNvPr id="60" name="Freeform 59">
              <a:extLst>
                <a:ext uri="{FF2B5EF4-FFF2-40B4-BE49-F238E27FC236}">
                  <a16:creationId xmlns:a16="http://schemas.microsoft.com/office/drawing/2014/main" id="{EBB35CDF-ECA9-796D-4C3F-5BAB1D3D4843}"/>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61" name="Freeform 60">
              <a:extLst>
                <a:ext uri="{FF2B5EF4-FFF2-40B4-BE49-F238E27FC236}">
                  <a16:creationId xmlns:a16="http://schemas.microsoft.com/office/drawing/2014/main" id="{7C872990-1A06-0D9A-6BDC-13487DF20C1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62" name="Group 61">
            <a:extLst>
              <a:ext uri="{FF2B5EF4-FFF2-40B4-BE49-F238E27FC236}">
                <a16:creationId xmlns:a16="http://schemas.microsoft.com/office/drawing/2014/main" id="{15D80B5F-0136-0DE9-3AF1-1759A5A4B211}"/>
              </a:ext>
            </a:extLst>
          </p:cNvPr>
          <p:cNvGrpSpPr/>
          <p:nvPr/>
        </p:nvGrpSpPr>
        <p:grpSpPr>
          <a:xfrm>
            <a:off x="5989076" y="4434322"/>
            <a:ext cx="3930470" cy="701724"/>
            <a:chOff x="1416598" y="919839"/>
            <a:chExt cx="3930470" cy="701724"/>
          </a:xfrm>
        </p:grpSpPr>
        <p:sp>
          <p:nvSpPr>
            <p:cNvPr id="63" name="Rounded Rectangle 62">
              <a:extLst>
                <a:ext uri="{FF2B5EF4-FFF2-40B4-BE49-F238E27FC236}">
                  <a16:creationId xmlns:a16="http://schemas.microsoft.com/office/drawing/2014/main" id="{838B0344-D677-91B0-D1ED-A259E34646BB}"/>
                </a:ext>
              </a:extLst>
            </p:cNvPr>
            <p:cNvSpPr/>
            <p:nvPr/>
          </p:nvSpPr>
          <p:spPr>
            <a:xfrm>
              <a:off x="1790268" y="960814"/>
              <a:ext cx="282086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4" name="TextBox 49">
              <a:extLst>
                <a:ext uri="{FF2B5EF4-FFF2-40B4-BE49-F238E27FC236}">
                  <a16:creationId xmlns:a16="http://schemas.microsoft.com/office/drawing/2014/main" id="{B5C4EC81-025A-51C1-5628-8DC1285CE5DF}"/>
                </a:ext>
              </a:extLst>
            </p:cNvPr>
            <p:cNvSpPr txBox="1"/>
            <p:nvPr/>
          </p:nvSpPr>
          <p:spPr>
            <a:xfrm>
              <a:off x="2262037" y="1112658"/>
              <a:ext cx="3085031" cy="352404"/>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Infraestructura de la empresa</a:t>
              </a:r>
            </a:p>
          </p:txBody>
        </p:sp>
        <p:grpSp>
          <p:nvGrpSpPr>
            <p:cNvPr id="65" name="Graphic 8">
              <a:extLst>
                <a:ext uri="{FF2B5EF4-FFF2-40B4-BE49-F238E27FC236}">
                  <a16:creationId xmlns:a16="http://schemas.microsoft.com/office/drawing/2014/main" id="{2DD0C6AC-4C7C-0394-060B-813326689A9B}"/>
                </a:ext>
              </a:extLst>
            </p:cNvPr>
            <p:cNvGrpSpPr/>
            <p:nvPr/>
          </p:nvGrpSpPr>
          <p:grpSpPr>
            <a:xfrm>
              <a:off x="1416598" y="919839"/>
              <a:ext cx="701992" cy="701724"/>
              <a:chOff x="4817897" y="694433"/>
              <a:chExt cx="1446392" cy="1445841"/>
            </a:xfrm>
          </p:grpSpPr>
          <p:sp>
            <p:nvSpPr>
              <p:cNvPr id="67" name="Freeform 66">
                <a:extLst>
                  <a:ext uri="{FF2B5EF4-FFF2-40B4-BE49-F238E27FC236}">
                    <a16:creationId xmlns:a16="http://schemas.microsoft.com/office/drawing/2014/main" id="{A670A076-FEB2-9D13-04FF-87619865EA3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8" name="Freeform 67">
                <a:extLst>
                  <a:ext uri="{FF2B5EF4-FFF2-40B4-BE49-F238E27FC236}">
                    <a16:creationId xmlns:a16="http://schemas.microsoft.com/office/drawing/2014/main" id="{403CE814-9B7F-17F6-6E2B-885A96E5D600}"/>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6" name="TextBox 65">
              <a:extLst>
                <a:ext uri="{FF2B5EF4-FFF2-40B4-BE49-F238E27FC236}">
                  <a16:creationId xmlns:a16="http://schemas.microsoft.com/office/drawing/2014/main" id="{2C6BE722-10F1-7C68-2C94-C65DF17FE0CF}"/>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Tree>
    <p:extLst>
      <p:ext uri="{BB962C8B-B14F-4D97-AF65-F5344CB8AC3E}">
        <p14:creationId xmlns:p14="http://schemas.microsoft.com/office/powerpoint/2010/main" val="420078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01321371-5FB4-EBD3-DE59-B8BA0F5D1C08}"/>
              </a:ext>
            </a:extLst>
          </p:cNvPr>
          <p:cNvCxnSpPr>
            <a:cxnSpLocks/>
          </p:cNvCxnSpPr>
          <p:nvPr/>
        </p:nvCxnSpPr>
        <p:spPr>
          <a:xfrm>
            <a:off x="6758538" y="5675869"/>
            <a:ext cx="1610351"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76" name="Freeform 75">
            <a:extLst>
              <a:ext uri="{FF2B5EF4-FFF2-40B4-BE49-F238E27FC236}">
                <a16:creationId xmlns:a16="http://schemas.microsoft.com/office/drawing/2014/main" id="{933D317B-D306-1DFD-5522-80FA14BD4620}"/>
              </a:ext>
            </a:extLst>
          </p:cNvPr>
          <p:cNvSpPr/>
          <p:nvPr/>
        </p:nvSpPr>
        <p:spPr>
          <a:xfrm>
            <a:off x="4966589" y="25790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grpSp>
        <p:nvGrpSpPr>
          <p:cNvPr id="80" name="Group 79">
            <a:extLst>
              <a:ext uri="{FF2B5EF4-FFF2-40B4-BE49-F238E27FC236}">
                <a16:creationId xmlns:a16="http://schemas.microsoft.com/office/drawing/2014/main" id="{DA1B856D-9C77-3E2D-E484-D5A4A63B7768}"/>
              </a:ext>
            </a:extLst>
          </p:cNvPr>
          <p:cNvGrpSpPr/>
          <p:nvPr/>
        </p:nvGrpSpPr>
        <p:grpSpPr>
          <a:xfrm>
            <a:off x="6551855" y="5554376"/>
            <a:ext cx="230346" cy="230551"/>
            <a:chOff x="1073516" y="1527833"/>
            <a:chExt cx="230346" cy="230551"/>
          </a:xfrm>
        </p:grpSpPr>
        <p:sp>
          <p:nvSpPr>
            <p:cNvPr id="115" name="Freeform 114">
              <a:extLst>
                <a:ext uri="{FF2B5EF4-FFF2-40B4-BE49-F238E27FC236}">
                  <a16:creationId xmlns:a16="http://schemas.microsoft.com/office/drawing/2014/main" id="{24919EFD-747F-3915-6BBD-7F6F75C41EC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16" name="Freeform 115">
              <a:extLst>
                <a:ext uri="{FF2B5EF4-FFF2-40B4-BE49-F238E27FC236}">
                  <a16:creationId xmlns:a16="http://schemas.microsoft.com/office/drawing/2014/main" id="{F657500D-FD5C-97A1-1FA5-B7E44DC2231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sp>
        <p:nvSpPr>
          <p:cNvPr id="21" name="Rectangle 20">
            <a:extLst>
              <a:ext uri="{FF2B5EF4-FFF2-40B4-BE49-F238E27FC236}">
                <a16:creationId xmlns:a16="http://schemas.microsoft.com/office/drawing/2014/main" id="{E6A30DE8-5E05-416C-6C6B-4BC9AFA3780C}"/>
              </a:ext>
            </a:extLst>
          </p:cNvPr>
          <p:cNvSpPr/>
          <p:nvPr/>
        </p:nvSpPr>
        <p:spPr>
          <a:xfrm>
            <a:off x="-2" y="0"/>
            <a:ext cx="587780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Textplatzhalter 1">
            <a:extLst>
              <a:ext uri="{FF2B5EF4-FFF2-40B4-BE49-F238E27FC236}">
                <a16:creationId xmlns:a16="http://schemas.microsoft.com/office/drawing/2014/main" id="{18EAD29D-AEFD-A5D2-1B0F-5F7568D36F9C}"/>
              </a:ext>
            </a:extLst>
          </p:cNvPr>
          <p:cNvSpPr txBox="1">
            <a:spLocks/>
          </p:cNvSpPr>
          <p:nvPr/>
        </p:nvSpPr>
        <p:spPr>
          <a:xfrm>
            <a:off x="526268" y="660401"/>
            <a:ext cx="4907196" cy="63822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spcBef>
                <a:spcPts val="0"/>
              </a:spcBef>
            </a:pPr>
            <a:r>
              <a:rPr lang="en-GB" sz="2200" dirty="0">
                <a:solidFill>
                  <a:schemeClr val="bg1"/>
                </a:solidFill>
              </a:rPr>
              <a:t>La infraestructura de una empresa tiende a no estar directamente asociada con actividades primarias específicas, sino que apoya la cadena de valor en su conjunto. Las actividades de apoyo pueden entenderse como elementos de apoyo de las ventajas competitivas.</a:t>
            </a:r>
          </a:p>
          <a:p>
            <a:pPr algn="l" rtl="0">
              <a:lnSpc>
                <a:spcPts val="2260"/>
              </a:lnSpc>
              <a:spcBef>
                <a:spcPts val="0"/>
              </a:spcBef>
            </a:pPr>
            <a:endParaRPr lang="en-GB" sz="2200" dirty="0">
              <a:solidFill>
                <a:schemeClr val="bg1"/>
              </a:solidFill>
            </a:endParaRPr>
          </a:p>
          <a:p>
            <a:pPr algn="l" rtl="0">
              <a:lnSpc>
                <a:spcPts val="2260"/>
              </a:lnSpc>
              <a:spcBef>
                <a:spcPts val="0"/>
              </a:spcBef>
            </a:pPr>
            <a:r>
              <a:rPr lang="en-GB" sz="2200" dirty="0">
                <a:solidFill>
                  <a:schemeClr val="bg1"/>
                </a:solidFill>
              </a:rPr>
              <a:t>Las secciones del cuestionario de </a:t>
            </a:r>
            <a:r>
              <a:rPr lang="en-GB" sz="2200" dirty="0" err="1">
                <a:solidFill>
                  <a:schemeClr val="bg1"/>
                </a:solidFill>
              </a:rPr>
              <a:t>esteSECURE</a:t>
            </a:r>
            <a:r>
              <a:rPr lang="en-GB" sz="2200" dirty="0">
                <a:solidFill>
                  <a:schemeClr val="bg1"/>
                </a:solidFill>
              </a:rPr>
              <a:t> </a:t>
            </a:r>
            <a:r>
              <a:rPr lang="en-GB" sz="2200" dirty="0" err="1">
                <a:solidFill>
                  <a:schemeClr val="bg1"/>
                </a:solidFill>
              </a:rPr>
              <a:t>evaluación</a:t>
            </a:r>
            <a:r>
              <a:rPr lang="en-GB" sz="2200" dirty="0">
                <a:solidFill>
                  <a:schemeClr val="bg1"/>
                </a:solidFill>
              </a:rPr>
              <a:t> siguen esta estructura básica. Las secciones también se agrupan temáticamente en subsecciones. Se otorgan puntos por cada respuesta. Además, hemos agregado perspectivas y secciones que son específicamente relevantes cuando se trata de la gestión de crisis:</a:t>
            </a:r>
            <a:endParaRPr lang="en-GB" dirty="0">
              <a:solidFill>
                <a:schemeClr val="bg1"/>
              </a:solidFill>
            </a:endParaRPr>
          </a:p>
        </p:txBody>
      </p:sp>
      <p:cxnSp>
        <p:nvCxnSpPr>
          <p:cNvPr id="24" name="Straight Connector 23">
            <a:extLst>
              <a:ext uri="{FF2B5EF4-FFF2-40B4-BE49-F238E27FC236}">
                <a16:creationId xmlns:a16="http://schemas.microsoft.com/office/drawing/2014/main" id="{7A3D584A-0609-4729-2FDB-5C2EFCE6C42D}"/>
              </a:ext>
            </a:extLst>
          </p:cNvPr>
          <p:cNvCxnSpPr>
            <a:cxnSpLocks/>
          </p:cNvCxnSpPr>
          <p:nvPr/>
        </p:nvCxnSpPr>
        <p:spPr>
          <a:xfrm>
            <a:off x="7043568" y="4579592"/>
            <a:ext cx="1177347"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B89CD13-1994-AE80-7EA2-95037331AAA0}"/>
              </a:ext>
            </a:extLst>
          </p:cNvPr>
          <p:cNvGrpSpPr/>
          <p:nvPr/>
        </p:nvGrpSpPr>
        <p:grpSpPr>
          <a:xfrm>
            <a:off x="6836885" y="4458099"/>
            <a:ext cx="230346" cy="230551"/>
            <a:chOff x="1073516" y="1527833"/>
            <a:chExt cx="230346" cy="230551"/>
          </a:xfrm>
        </p:grpSpPr>
        <p:sp>
          <p:nvSpPr>
            <p:cNvPr id="26" name="Freeform 25">
              <a:extLst>
                <a:ext uri="{FF2B5EF4-FFF2-40B4-BE49-F238E27FC236}">
                  <a16:creationId xmlns:a16="http://schemas.microsoft.com/office/drawing/2014/main" id="{B18E8E90-5F79-85B8-6996-21C7390F356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1F65FD27-7ADC-9738-9562-83651E0E775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cxnSp>
        <p:nvCxnSpPr>
          <p:cNvPr id="28" name="Straight Connector 27">
            <a:extLst>
              <a:ext uri="{FF2B5EF4-FFF2-40B4-BE49-F238E27FC236}">
                <a16:creationId xmlns:a16="http://schemas.microsoft.com/office/drawing/2014/main" id="{DD804AAA-10CD-C02A-394E-23BD3466217C}"/>
              </a:ext>
            </a:extLst>
          </p:cNvPr>
          <p:cNvCxnSpPr>
            <a:cxnSpLocks/>
          </p:cNvCxnSpPr>
          <p:nvPr/>
        </p:nvCxnSpPr>
        <p:spPr>
          <a:xfrm>
            <a:off x="6671197" y="3435962"/>
            <a:ext cx="1567994"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A3AEB63-AAA5-775F-36E0-BD9C77DD4BDF}"/>
              </a:ext>
            </a:extLst>
          </p:cNvPr>
          <p:cNvGrpSpPr/>
          <p:nvPr/>
        </p:nvGrpSpPr>
        <p:grpSpPr>
          <a:xfrm>
            <a:off x="6464514" y="3314469"/>
            <a:ext cx="230346" cy="230551"/>
            <a:chOff x="1073516" y="1527833"/>
            <a:chExt cx="230346" cy="230551"/>
          </a:xfrm>
        </p:grpSpPr>
        <p:sp>
          <p:nvSpPr>
            <p:cNvPr id="30" name="Freeform 29">
              <a:extLst>
                <a:ext uri="{FF2B5EF4-FFF2-40B4-BE49-F238E27FC236}">
                  <a16:creationId xmlns:a16="http://schemas.microsoft.com/office/drawing/2014/main" id="{100674AE-A408-6D6A-0F81-A057D41CCDC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35552CC4-1919-AF0F-0121-61E6FFDD223D}"/>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34" name="Group 33">
            <a:extLst>
              <a:ext uri="{FF2B5EF4-FFF2-40B4-BE49-F238E27FC236}">
                <a16:creationId xmlns:a16="http://schemas.microsoft.com/office/drawing/2014/main" id="{DC786E73-17BD-16FE-C301-AEBE11D5A0BB}"/>
              </a:ext>
            </a:extLst>
          </p:cNvPr>
          <p:cNvGrpSpPr/>
          <p:nvPr/>
        </p:nvGrpSpPr>
        <p:grpSpPr>
          <a:xfrm>
            <a:off x="7613968" y="3112154"/>
            <a:ext cx="4760125" cy="701724"/>
            <a:chOff x="1416598" y="919839"/>
            <a:chExt cx="4760125" cy="701724"/>
          </a:xfrm>
        </p:grpSpPr>
        <p:sp>
          <p:nvSpPr>
            <p:cNvPr id="35" name="Rounded Rectangle 34">
              <a:extLst>
                <a:ext uri="{FF2B5EF4-FFF2-40B4-BE49-F238E27FC236}">
                  <a16:creationId xmlns:a16="http://schemas.microsoft.com/office/drawing/2014/main" id="{F3395A20-A0A2-D82D-A673-95D13D9C1AB6}"/>
                </a:ext>
              </a:extLst>
            </p:cNvPr>
            <p:cNvSpPr/>
            <p:nvPr/>
          </p:nvSpPr>
          <p:spPr>
            <a:xfrm>
              <a:off x="1790269" y="960814"/>
              <a:ext cx="3395375"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 name="TextBox 49">
              <a:extLst>
                <a:ext uri="{FF2B5EF4-FFF2-40B4-BE49-F238E27FC236}">
                  <a16:creationId xmlns:a16="http://schemas.microsoft.com/office/drawing/2014/main" id="{E3521206-377C-D351-CB95-C339FF5B7A55}"/>
                </a:ext>
              </a:extLst>
            </p:cNvPr>
            <p:cNvSpPr txBox="1"/>
            <p:nvPr/>
          </p:nvSpPr>
          <p:spPr>
            <a:xfrm>
              <a:off x="2262037" y="1112657"/>
              <a:ext cx="3914686" cy="352404"/>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Finanzas y Contabilidad</a:t>
              </a:r>
            </a:p>
          </p:txBody>
        </p:sp>
        <p:grpSp>
          <p:nvGrpSpPr>
            <p:cNvPr id="37" name="Graphic 8">
              <a:extLst>
                <a:ext uri="{FF2B5EF4-FFF2-40B4-BE49-F238E27FC236}">
                  <a16:creationId xmlns:a16="http://schemas.microsoft.com/office/drawing/2014/main" id="{B8F79E3A-36F7-60F5-E2BA-D5C545055AB1}"/>
                </a:ext>
              </a:extLst>
            </p:cNvPr>
            <p:cNvGrpSpPr/>
            <p:nvPr/>
          </p:nvGrpSpPr>
          <p:grpSpPr>
            <a:xfrm>
              <a:off x="1416598" y="919839"/>
              <a:ext cx="701992" cy="701724"/>
              <a:chOff x="4817897" y="694433"/>
              <a:chExt cx="1446392" cy="1445841"/>
            </a:xfrm>
          </p:grpSpPr>
          <p:sp>
            <p:nvSpPr>
              <p:cNvPr id="39" name="Freeform 38">
                <a:extLst>
                  <a:ext uri="{FF2B5EF4-FFF2-40B4-BE49-F238E27FC236}">
                    <a16:creationId xmlns:a16="http://schemas.microsoft.com/office/drawing/2014/main" id="{7BC98D3C-4A03-5E41-B13C-5CBAAFEC22E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0" name="Freeform 39">
                <a:extLst>
                  <a:ext uri="{FF2B5EF4-FFF2-40B4-BE49-F238E27FC236}">
                    <a16:creationId xmlns:a16="http://schemas.microsoft.com/office/drawing/2014/main" id="{67BB97D7-6E43-E0B4-92CE-99890CED8E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38" name="TextBox 37">
              <a:extLst>
                <a:ext uri="{FF2B5EF4-FFF2-40B4-BE49-F238E27FC236}">
                  <a16:creationId xmlns:a16="http://schemas.microsoft.com/office/drawing/2014/main" id="{D18A9D95-ECA4-1F96-0D72-928D94731556}"/>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41" name="Group 40">
            <a:extLst>
              <a:ext uri="{FF2B5EF4-FFF2-40B4-BE49-F238E27FC236}">
                <a16:creationId xmlns:a16="http://schemas.microsoft.com/office/drawing/2014/main" id="{35EA1F16-D380-08C1-1C24-D6DC23A1EF65}"/>
              </a:ext>
            </a:extLst>
          </p:cNvPr>
          <p:cNvGrpSpPr/>
          <p:nvPr/>
        </p:nvGrpSpPr>
        <p:grpSpPr>
          <a:xfrm>
            <a:off x="7613968" y="5300247"/>
            <a:ext cx="3666299" cy="701724"/>
            <a:chOff x="1416598" y="919839"/>
            <a:chExt cx="3666299" cy="701724"/>
          </a:xfrm>
        </p:grpSpPr>
        <p:sp>
          <p:nvSpPr>
            <p:cNvPr id="42" name="Rounded Rectangle 41">
              <a:extLst>
                <a:ext uri="{FF2B5EF4-FFF2-40B4-BE49-F238E27FC236}">
                  <a16:creationId xmlns:a16="http://schemas.microsoft.com/office/drawing/2014/main" id="{A12ED3F1-9C8D-29CC-6604-3C6984AEA99B}"/>
                </a:ext>
              </a:extLst>
            </p:cNvPr>
            <p:cNvSpPr/>
            <p:nvPr/>
          </p:nvSpPr>
          <p:spPr>
            <a:xfrm>
              <a:off x="1790267" y="960814"/>
              <a:ext cx="2820859"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3" name="TextBox 49">
              <a:extLst>
                <a:ext uri="{FF2B5EF4-FFF2-40B4-BE49-F238E27FC236}">
                  <a16:creationId xmlns:a16="http://schemas.microsoft.com/office/drawing/2014/main" id="{9E6A3384-8894-0B7A-2E6A-400879A4BECD}"/>
                </a:ext>
              </a:extLst>
            </p:cNvPr>
            <p:cNvSpPr txBox="1"/>
            <p:nvPr/>
          </p:nvSpPr>
          <p:spPr>
            <a:xfrm>
              <a:off x="2262037" y="1099548"/>
              <a:ext cx="2820860" cy="352404"/>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Bienestar Personal</a:t>
              </a:r>
            </a:p>
          </p:txBody>
        </p:sp>
        <p:grpSp>
          <p:nvGrpSpPr>
            <p:cNvPr id="44" name="Graphic 8">
              <a:extLst>
                <a:ext uri="{FF2B5EF4-FFF2-40B4-BE49-F238E27FC236}">
                  <a16:creationId xmlns:a16="http://schemas.microsoft.com/office/drawing/2014/main" id="{0C5D2A13-2A65-A3D5-4611-5B3CF436F945}"/>
                </a:ext>
              </a:extLst>
            </p:cNvPr>
            <p:cNvGrpSpPr/>
            <p:nvPr/>
          </p:nvGrpSpPr>
          <p:grpSpPr>
            <a:xfrm>
              <a:off x="1416598" y="919839"/>
              <a:ext cx="701992" cy="701724"/>
              <a:chOff x="4817897" y="694433"/>
              <a:chExt cx="1446392" cy="1445841"/>
            </a:xfrm>
          </p:grpSpPr>
          <p:sp>
            <p:nvSpPr>
              <p:cNvPr id="46" name="Freeform 45">
                <a:extLst>
                  <a:ext uri="{FF2B5EF4-FFF2-40B4-BE49-F238E27FC236}">
                    <a16:creationId xmlns:a16="http://schemas.microsoft.com/office/drawing/2014/main" id="{DC30A6BD-487E-7A6C-662B-B4D497315B99}"/>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7" name="Freeform 46">
                <a:extLst>
                  <a:ext uri="{FF2B5EF4-FFF2-40B4-BE49-F238E27FC236}">
                    <a16:creationId xmlns:a16="http://schemas.microsoft.com/office/drawing/2014/main" id="{6EEE739E-FC87-ABCB-77E6-AC76450C6E0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5" name="TextBox 44">
              <a:extLst>
                <a:ext uri="{FF2B5EF4-FFF2-40B4-BE49-F238E27FC236}">
                  <a16:creationId xmlns:a16="http://schemas.microsoft.com/office/drawing/2014/main" id="{78373A4F-B9B4-F58C-84F7-2127174B9149}"/>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48" name="Group 47">
            <a:extLst>
              <a:ext uri="{FF2B5EF4-FFF2-40B4-BE49-F238E27FC236}">
                <a16:creationId xmlns:a16="http://schemas.microsoft.com/office/drawing/2014/main" id="{A4D9F4FF-18CF-55B5-0EF6-296220F20A0B}"/>
              </a:ext>
            </a:extLst>
          </p:cNvPr>
          <p:cNvGrpSpPr/>
          <p:nvPr/>
        </p:nvGrpSpPr>
        <p:grpSpPr>
          <a:xfrm>
            <a:off x="7613968" y="4206200"/>
            <a:ext cx="3754938" cy="701724"/>
            <a:chOff x="1416598" y="919839"/>
            <a:chExt cx="3754938" cy="701724"/>
          </a:xfrm>
        </p:grpSpPr>
        <p:sp>
          <p:nvSpPr>
            <p:cNvPr id="49" name="Rounded Rectangle 48">
              <a:extLst>
                <a:ext uri="{FF2B5EF4-FFF2-40B4-BE49-F238E27FC236}">
                  <a16:creationId xmlns:a16="http://schemas.microsoft.com/office/drawing/2014/main" id="{7372D693-863A-0622-219E-64DB5C207A17}"/>
                </a:ext>
              </a:extLst>
            </p:cNvPr>
            <p:cNvSpPr/>
            <p:nvPr/>
          </p:nvSpPr>
          <p:spPr>
            <a:xfrm>
              <a:off x="1790268" y="960814"/>
              <a:ext cx="2945489"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TextBox 49">
              <a:extLst>
                <a:ext uri="{FF2B5EF4-FFF2-40B4-BE49-F238E27FC236}">
                  <a16:creationId xmlns:a16="http://schemas.microsoft.com/office/drawing/2014/main" id="{BB7A244B-3862-FEC6-9AC8-2AB85F2F318D}"/>
                </a:ext>
              </a:extLst>
            </p:cNvPr>
            <p:cNvSpPr txBox="1"/>
            <p:nvPr/>
          </p:nvSpPr>
          <p:spPr>
            <a:xfrm>
              <a:off x="2226047" y="1119244"/>
              <a:ext cx="2945489" cy="352404"/>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Entorno de mercado</a:t>
              </a:r>
            </a:p>
          </p:txBody>
        </p:sp>
        <p:grpSp>
          <p:nvGrpSpPr>
            <p:cNvPr id="51" name="Graphic 8">
              <a:extLst>
                <a:ext uri="{FF2B5EF4-FFF2-40B4-BE49-F238E27FC236}">
                  <a16:creationId xmlns:a16="http://schemas.microsoft.com/office/drawing/2014/main" id="{F791CB0A-5CDE-7942-1794-5BAEF2DBCEC0}"/>
                </a:ext>
              </a:extLst>
            </p:cNvPr>
            <p:cNvGrpSpPr/>
            <p:nvPr/>
          </p:nvGrpSpPr>
          <p:grpSpPr>
            <a:xfrm>
              <a:off x="1416598" y="919839"/>
              <a:ext cx="701992" cy="701724"/>
              <a:chOff x="4817897" y="694433"/>
              <a:chExt cx="1446392" cy="1445841"/>
            </a:xfrm>
          </p:grpSpPr>
          <p:sp>
            <p:nvSpPr>
              <p:cNvPr id="53" name="Freeform 52">
                <a:extLst>
                  <a:ext uri="{FF2B5EF4-FFF2-40B4-BE49-F238E27FC236}">
                    <a16:creationId xmlns:a16="http://schemas.microsoft.com/office/drawing/2014/main" id="{1111A36F-7EA7-CCFF-00B6-08DB99A0EB29}"/>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4" name="Freeform 53">
                <a:extLst>
                  <a:ext uri="{FF2B5EF4-FFF2-40B4-BE49-F238E27FC236}">
                    <a16:creationId xmlns:a16="http://schemas.microsoft.com/office/drawing/2014/main" id="{3B6F3F42-D8BA-00B9-4A31-5BE9D76C4075}"/>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2" name="TextBox 51">
              <a:extLst>
                <a:ext uri="{FF2B5EF4-FFF2-40B4-BE49-F238E27FC236}">
                  <a16:creationId xmlns:a16="http://schemas.microsoft.com/office/drawing/2014/main" id="{0CF6010A-F17C-00E6-A790-60EE98F77C73}"/>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sp>
        <p:nvSpPr>
          <p:cNvPr id="55" name="Textplatzhalter 1">
            <a:extLst>
              <a:ext uri="{FF2B5EF4-FFF2-40B4-BE49-F238E27FC236}">
                <a16:creationId xmlns:a16="http://schemas.microsoft.com/office/drawing/2014/main" id="{83CD304F-3CF8-B04F-CF38-92EAC81FDF03}"/>
              </a:ext>
            </a:extLst>
          </p:cNvPr>
          <p:cNvSpPr txBox="1">
            <a:spLocks/>
          </p:cNvSpPr>
          <p:nvPr/>
        </p:nvSpPr>
        <p:spPr>
          <a:xfrm>
            <a:off x="7613968" y="299037"/>
            <a:ext cx="3469998" cy="2460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rgbClr val="B41F7A"/>
                </a:solidFill>
              </a:rPr>
              <a:t>Cómo un Sistema de Alerta Temprana podría detectar el riesgo</a:t>
            </a:r>
          </a:p>
          <a:p>
            <a:pPr algn="l" rtl="0"/>
            <a:endParaRPr lang="en-GB" dirty="0">
              <a:solidFill>
                <a:srgbClr val="B41F7A"/>
              </a:solidFill>
            </a:endParaRPr>
          </a:p>
        </p:txBody>
      </p:sp>
      <p:sp>
        <p:nvSpPr>
          <p:cNvPr id="56" name="Rectangle 55">
            <a:extLst>
              <a:ext uri="{FF2B5EF4-FFF2-40B4-BE49-F238E27FC236}">
                <a16:creationId xmlns:a16="http://schemas.microsoft.com/office/drawing/2014/main" id="{1853522E-6DEA-F1EF-A41F-5BB2F4C7EB3B}"/>
              </a:ext>
            </a:extLst>
          </p:cNvPr>
          <p:cNvSpPr/>
          <p:nvPr/>
        </p:nvSpPr>
        <p:spPr>
          <a:xfrm>
            <a:off x="7648889" y="2208696"/>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83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44316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079529" y="539939"/>
            <a:ext cx="7225706" cy="266795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Como todos sabemos, no hay dos empresas iguales, y no todos los posibles indicadores de crisis son igualmente relevantes para todas las empresas. Para la estructura de esta evaluación, hemos elegido la Cadena de Valor de Porter, un marco que cubre una amplia gama de estructuras de empresas y modelos de negocios, y al mismo tiempo tiene un cierto reconocimiento internacional.</a:t>
            </a:r>
          </a:p>
          <a:p>
            <a:pPr marL="12700" indent="-12700" algn="l" rtl="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KK La Metodología de </a:t>
            </a:r>
            <a:r>
              <a:rPr lang="en-GB" dirty="0" err="1">
                <a:solidFill>
                  <a:schemeClr val="bg1"/>
                </a:solidFill>
              </a:rPr>
              <a:t>nuestroSECURE</a:t>
            </a:r>
            <a:r>
              <a:rPr lang="en-GB" dirty="0">
                <a:solidFill>
                  <a:schemeClr val="bg1"/>
                </a:solidFill>
              </a:rPr>
              <a:t> </a:t>
            </a:r>
            <a:r>
              <a:rPr lang="en-GB" dirty="0" err="1">
                <a:solidFill>
                  <a:schemeClr val="bg1"/>
                </a:solidFill>
              </a:rPr>
              <a:t>Evaluación</a:t>
            </a:r>
            <a:endParaRPr lang="en-GB" dirty="0">
              <a:solidFill>
                <a:schemeClr val="bg1"/>
              </a:solidFill>
            </a:endParaRPr>
          </a:p>
          <a:p>
            <a:pPr algn="l" rtl="0"/>
            <a:endParaRPr lang="en-GB" dirty="0">
              <a:solidFill>
                <a:schemeClr val="bg1"/>
              </a:solidFill>
            </a:endParaRPr>
          </a:p>
          <a:p>
            <a:pPr algn="l" rtl="0"/>
            <a:endParaRPr lang="en-GB" dirty="0">
              <a:solidFill>
                <a:schemeClr val="bg1"/>
              </a:solidFill>
            </a:endParaRPr>
          </a:p>
          <a:p>
            <a:pPr algn="l" rtl="0"/>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2696461" y="1503618"/>
            <a:ext cx="216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98BEB9C4-CF3B-6E2C-DA46-C414048E41DE}"/>
              </a:ext>
            </a:extLst>
          </p:cNvPr>
          <p:cNvPicPr>
            <a:picLocks noChangeAspect="1"/>
          </p:cNvPicPr>
          <p:nvPr/>
        </p:nvPicPr>
        <p:blipFill>
          <a:blip r:embed="rId3"/>
          <a:stretch>
            <a:fillRect/>
          </a:stretch>
        </p:blipFill>
        <p:spPr>
          <a:xfrm>
            <a:off x="2697484" y="2882908"/>
            <a:ext cx="6996873" cy="3711384"/>
          </a:xfrm>
          <a:prstGeom prst="rect">
            <a:avLst/>
          </a:prstGeom>
        </p:spPr>
      </p:pic>
    </p:spTree>
    <p:extLst>
      <p:ext uri="{BB962C8B-B14F-4D97-AF65-F5344CB8AC3E}">
        <p14:creationId xmlns:p14="http://schemas.microsoft.com/office/powerpoint/2010/main" val="14424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Freeform 345">
            <a:extLst>
              <a:ext uri="{FF2B5EF4-FFF2-40B4-BE49-F238E27FC236}">
                <a16:creationId xmlns:a16="http://schemas.microsoft.com/office/drawing/2014/main" id="{DF7AADC5-B99D-E4BA-9683-6769704BA095}"/>
              </a:ext>
            </a:extLst>
          </p:cNvPr>
          <p:cNvSpPr/>
          <p:nvPr/>
        </p:nvSpPr>
        <p:spPr>
          <a:xfrm>
            <a:off x="4792474" y="163585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cxnSp>
        <p:nvCxnSpPr>
          <p:cNvPr id="37" name="Straight Connector 36">
            <a:extLst>
              <a:ext uri="{FF2B5EF4-FFF2-40B4-BE49-F238E27FC236}">
                <a16:creationId xmlns:a16="http://schemas.microsoft.com/office/drawing/2014/main" id="{451FB5B1-CBCF-E0B1-1EC4-0402737272DC}"/>
              </a:ext>
            </a:extLst>
          </p:cNvPr>
          <p:cNvCxnSpPr>
            <a:cxnSpLocks/>
          </p:cNvCxnSpPr>
          <p:nvPr/>
        </p:nvCxnSpPr>
        <p:spPr>
          <a:xfrm>
            <a:off x="6895700" y="3571044"/>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1A47343-9D0A-AD84-3A44-40EE4178D500}"/>
              </a:ext>
            </a:extLst>
          </p:cNvPr>
          <p:cNvGrpSpPr/>
          <p:nvPr/>
        </p:nvGrpSpPr>
        <p:grpSpPr>
          <a:xfrm>
            <a:off x="6689017" y="3449551"/>
            <a:ext cx="230346" cy="230551"/>
            <a:chOff x="1073516" y="1527833"/>
            <a:chExt cx="230346" cy="230551"/>
          </a:xfrm>
        </p:grpSpPr>
        <p:sp>
          <p:nvSpPr>
            <p:cNvPr id="39" name="Freeform 38">
              <a:extLst>
                <a:ext uri="{FF2B5EF4-FFF2-40B4-BE49-F238E27FC236}">
                  <a16:creationId xmlns:a16="http://schemas.microsoft.com/office/drawing/2014/main" id="{F4174067-F495-683C-32E7-975D096B0E8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8290D299-E277-6804-A527-12CA492762D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pPr algn="l" rtl="0"/>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pPr algn="l" rtl="0"/>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pPr algn="l" rtl="0"/>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pPr algn="l" rtl="0"/>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pPr algn="l" rtl="0"/>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pPr algn="l" rtl="0"/>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pPr algn="l" rtl="0"/>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pPr algn="l" rtl="0"/>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pPr algn="l" rtl="0"/>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pPr algn="l" rtl="0"/>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pPr algn="l" rtl="0"/>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pPr algn="l" rtl="0"/>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pPr algn="l" rtl="0"/>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pPr algn="l" rtl="0"/>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pPr algn="l" rtl="0"/>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pPr algn="l" rtl="0"/>
                <a:endParaRPr lang="en-US"/>
              </a:p>
            </p:txBody>
          </p:sp>
        </p:grpSp>
      </p:grp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6312538" y="5059714"/>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E5414D3-E0B1-4BDA-1D0D-1558FD55AF7F}"/>
              </a:ext>
            </a:extLst>
          </p:cNvPr>
          <p:cNvGrpSpPr/>
          <p:nvPr/>
        </p:nvGrpSpPr>
        <p:grpSpPr>
          <a:xfrm>
            <a:off x="6783322" y="1122555"/>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276347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Factores internos</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6119743" y="4904456"/>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349787" y="3146504"/>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2767782"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5894"/>
              <a:ext cx="3085940" cy="365934"/>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Factores externos</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6976117" y="5075296"/>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1778696"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1"/>
              <a:ext cx="3085940"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SAT</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809975" cy="51562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Cómo un Sistema de Alerta Temprana podría detectar el riesgo</a:t>
            </a:r>
          </a:p>
          <a:p>
            <a:pPr algn="l" rtl="0"/>
            <a:endParaRPr lang="en-US" dirty="0">
              <a:solidFill>
                <a:schemeClr val="bg1"/>
              </a:solidFill>
            </a:endParaRPr>
          </a:p>
          <a:p>
            <a:pPr algn="l" rtl="0"/>
            <a:endParaRPr lang="en-US" dirty="0">
              <a:solidFill>
                <a:schemeClr val="bg1"/>
              </a:solidFill>
            </a:endParaRPr>
          </a:p>
          <a:p>
            <a:pPr algn="l" rtl="0"/>
            <a:r>
              <a:rPr lang="en-US" sz="2200" dirty="0">
                <a:solidFill>
                  <a:schemeClr val="bg1"/>
                </a:solidFill>
              </a:rPr>
              <a:t>Ejemplos de factores que pueden contribuir a una crisis en un entorno de pequeña empresa con la columna tres que proporciona una indicación de cómo un EWS podría detectar el riesgo del factor.</a:t>
            </a:r>
          </a:p>
          <a:p>
            <a:pPr algn="l" rtl="0"/>
            <a:endParaRPr lang="en-US" sz="2200" dirty="0">
              <a:solidFill>
                <a:schemeClr val="bg1"/>
              </a:solidFill>
            </a:endParaRPr>
          </a:p>
          <a:p>
            <a:pPr algn="l" rtl="0"/>
            <a:r>
              <a:rPr lang="en-US" dirty="0">
                <a:solidFill>
                  <a:schemeClr val="bg1"/>
                </a:solidFill>
              </a:rPr>
              <a:t> </a:t>
            </a:r>
          </a:p>
        </p:txBody>
      </p:sp>
      <p:grpSp>
        <p:nvGrpSpPr>
          <p:cNvPr id="7" name="Group 6">
            <a:extLst>
              <a:ext uri="{FF2B5EF4-FFF2-40B4-BE49-F238E27FC236}">
                <a16:creationId xmlns:a16="http://schemas.microsoft.com/office/drawing/2014/main" id="{4A1F8B33-BA71-289D-DCE7-4DD30CF80C97}"/>
              </a:ext>
            </a:extLst>
          </p:cNvPr>
          <p:cNvGrpSpPr/>
          <p:nvPr/>
        </p:nvGrpSpPr>
        <p:grpSpPr>
          <a:xfrm>
            <a:off x="5070186" y="2975958"/>
            <a:ext cx="1254125" cy="1256547"/>
            <a:chOff x="7284496" y="2127428"/>
            <a:chExt cx="2245645" cy="2249982"/>
          </a:xfrm>
          <a:solidFill>
            <a:srgbClr val="595959"/>
          </a:solidFill>
        </p:grpSpPr>
        <p:grpSp>
          <p:nvGrpSpPr>
            <p:cNvPr id="8" name="Graphic 3">
              <a:extLst>
                <a:ext uri="{FF2B5EF4-FFF2-40B4-BE49-F238E27FC236}">
                  <a16:creationId xmlns:a16="http://schemas.microsoft.com/office/drawing/2014/main" id="{726C3032-4BFF-8AE7-97E2-CA67CDF5971A}"/>
                </a:ext>
              </a:extLst>
            </p:cNvPr>
            <p:cNvGrpSpPr/>
            <p:nvPr/>
          </p:nvGrpSpPr>
          <p:grpSpPr>
            <a:xfrm>
              <a:off x="7284496" y="2127428"/>
              <a:ext cx="2245645" cy="2249982"/>
              <a:chOff x="5098317" y="2100784"/>
              <a:chExt cx="2245645" cy="2249982"/>
            </a:xfrm>
            <a:grpFill/>
          </p:grpSpPr>
          <p:sp>
            <p:nvSpPr>
              <p:cNvPr id="18" name="Freeform 17">
                <a:extLst>
                  <a:ext uri="{FF2B5EF4-FFF2-40B4-BE49-F238E27FC236}">
                    <a16:creationId xmlns:a16="http://schemas.microsoft.com/office/drawing/2014/main" id="{19A19FAD-5FFF-8A8E-97E3-D0142F6E57F0}"/>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29ACED09-84FF-241E-B29A-589D93DB3A45}"/>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AD9E004F-E2B3-6340-CA28-F371DD316FA8}"/>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A3C7E013-E6E3-26A9-FCC5-B584260966F8}"/>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43ADDB15-155A-E20F-5BCD-0B9287DA523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4C23C9F0-5BAA-92CD-33ED-5B3343001EE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pPr algn="l" rtl="0"/>
                <a:endParaRPr lang="en-US"/>
              </a:p>
            </p:txBody>
          </p:sp>
        </p:grpSp>
        <p:grpSp>
          <p:nvGrpSpPr>
            <p:cNvPr id="9" name="Graphic 3">
              <a:extLst>
                <a:ext uri="{FF2B5EF4-FFF2-40B4-BE49-F238E27FC236}">
                  <a16:creationId xmlns:a16="http://schemas.microsoft.com/office/drawing/2014/main" id="{8D50E161-F071-EEB3-9D6E-710C7905F807}"/>
                </a:ext>
              </a:extLst>
            </p:cNvPr>
            <p:cNvGrpSpPr/>
            <p:nvPr/>
          </p:nvGrpSpPr>
          <p:grpSpPr>
            <a:xfrm>
              <a:off x="8878245" y="2200268"/>
              <a:ext cx="144167" cy="725714"/>
              <a:chOff x="6692066" y="2173624"/>
              <a:chExt cx="144167" cy="725714"/>
            </a:xfrm>
            <a:grpFill/>
          </p:grpSpPr>
          <p:sp>
            <p:nvSpPr>
              <p:cNvPr id="16" name="Freeform 15">
                <a:extLst>
                  <a:ext uri="{FF2B5EF4-FFF2-40B4-BE49-F238E27FC236}">
                    <a16:creationId xmlns:a16="http://schemas.microsoft.com/office/drawing/2014/main" id="{1CF4A5F0-4A3D-A5C9-0442-EB6476C1770A}"/>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963F430B-051D-8FA9-F36B-D764CEC602B2}"/>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pPr algn="l" rtl="0"/>
                <a:endParaRPr lang="en-US"/>
              </a:p>
            </p:txBody>
          </p:sp>
        </p:grpSp>
      </p:grpSp>
      <p:sp>
        <p:nvSpPr>
          <p:cNvPr id="42" name="Rectangle 41">
            <a:extLst>
              <a:ext uri="{FF2B5EF4-FFF2-40B4-BE49-F238E27FC236}">
                <a16:creationId xmlns:a16="http://schemas.microsoft.com/office/drawing/2014/main" id="{FE0A1EA7-6A2D-1EDE-3EF7-F44A85AEA236}"/>
              </a:ext>
            </a:extLst>
          </p:cNvPr>
          <p:cNvSpPr/>
          <p:nvPr/>
        </p:nvSpPr>
        <p:spPr>
          <a:xfrm>
            <a:off x="432765" y="2266146"/>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grpSp>
        <p:nvGrpSpPr>
          <p:cNvPr id="647" name="Group 646">
            <a:extLst>
              <a:ext uri="{FF2B5EF4-FFF2-40B4-BE49-F238E27FC236}">
                <a16:creationId xmlns:a16="http://schemas.microsoft.com/office/drawing/2014/main" id="{92A6E84D-028F-C2E3-108D-36852E3AFB7F}"/>
              </a:ext>
            </a:extLst>
          </p:cNvPr>
          <p:cNvGrpSpPr/>
          <p:nvPr/>
        </p:nvGrpSpPr>
        <p:grpSpPr>
          <a:xfrm rot="9900000" flipH="1">
            <a:off x="6009531" y="1643143"/>
            <a:ext cx="872967" cy="480127"/>
            <a:chOff x="6272143" y="5056856"/>
            <a:chExt cx="872967" cy="480127"/>
          </a:xfrm>
        </p:grpSpPr>
        <p:cxnSp>
          <p:nvCxnSpPr>
            <p:cNvPr id="643" name="Straight Connector 642">
              <a:extLst>
                <a:ext uri="{FF2B5EF4-FFF2-40B4-BE49-F238E27FC236}">
                  <a16:creationId xmlns:a16="http://schemas.microsoft.com/office/drawing/2014/main" id="{808E60CF-D4D7-7CA5-1C32-E54F08C0C938}"/>
                </a:ext>
              </a:extLst>
            </p:cNvPr>
            <p:cNvCxnSpPr>
              <a:cxnSpLocks/>
            </p:cNvCxnSpPr>
            <p:nvPr/>
          </p:nvCxnSpPr>
          <p:spPr>
            <a:xfrm>
              <a:off x="6464938" y="5212114"/>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644" name="Group 643">
              <a:extLst>
                <a:ext uri="{FF2B5EF4-FFF2-40B4-BE49-F238E27FC236}">
                  <a16:creationId xmlns:a16="http://schemas.microsoft.com/office/drawing/2014/main" id="{DAC41194-A6F6-C27B-371C-BB9AA83056B7}"/>
                </a:ext>
              </a:extLst>
            </p:cNvPr>
            <p:cNvGrpSpPr/>
            <p:nvPr/>
          </p:nvGrpSpPr>
          <p:grpSpPr>
            <a:xfrm>
              <a:off x="6272143" y="5056856"/>
              <a:ext cx="230346" cy="230551"/>
              <a:chOff x="1073516" y="1527833"/>
              <a:chExt cx="230346" cy="230551"/>
            </a:xfrm>
          </p:grpSpPr>
          <p:sp>
            <p:nvSpPr>
              <p:cNvPr id="645" name="Freeform 644">
                <a:extLst>
                  <a:ext uri="{FF2B5EF4-FFF2-40B4-BE49-F238E27FC236}">
                    <a16:creationId xmlns:a16="http://schemas.microsoft.com/office/drawing/2014/main" id="{2DA4BD82-6B51-C220-8571-0229A6424C74}"/>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646" name="Freeform 645">
                <a:extLst>
                  <a:ext uri="{FF2B5EF4-FFF2-40B4-BE49-F238E27FC236}">
                    <a16:creationId xmlns:a16="http://schemas.microsoft.com/office/drawing/2014/main" id="{C0E3A9B2-717F-B528-3952-F5C2006CDC1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57906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pPr algn="l" rtl="0"/>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pPr algn="l" rtl="0"/>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pPr algn="l" rtl="0"/>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pPr algn="l" rtl="0"/>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pPr algn="l" rtl="0"/>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pPr algn="l" rtl="0"/>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pPr algn="l" rtl="0"/>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pPr algn="l" rtl="0"/>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pPr algn="l" rtl="0"/>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pPr algn="l" rtl="0"/>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pPr algn="l" rtl="0"/>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pPr algn="l" rtl="0"/>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pPr algn="l" rtl="0"/>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pPr algn="l" rtl="0"/>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pPr algn="l" rtl="0"/>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pPr algn="l" rtl="0"/>
                <a:endParaRPr lang="en-US"/>
              </a:p>
            </p:txBody>
          </p:sp>
        </p:grpSp>
      </p:grpSp>
      <p:sp>
        <p:nvSpPr>
          <p:cNvPr id="44" name="TextBox 43">
            <a:extLst>
              <a:ext uri="{FF2B5EF4-FFF2-40B4-BE49-F238E27FC236}">
                <a16:creationId xmlns:a16="http://schemas.microsoft.com/office/drawing/2014/main" id="{0DD46586-6B93-2050-680E-AB70C44A7EC5}"/>
              </a:ext>
            </a:extLst>
          </p:cNvPr>
          <p:cNvSpPr txBox="1"/>
          <p:nvPr/>
        </p:nvSpPr>
        <p:spPr>
          <a:xfrm>
            <a:off x="3798688" y="1939504"/>
            <a:ext cx="3381715" cy="1554272"/>
          </a:xfrm>
          <a:prstGeom prst="rect">
            <a:avLst/>
          </a:prstGeom>
          <a:noFill/>
        </p:spPr>
        <p:txBody>
          <a:bodyPr wrap="square" numCol="1">
            <a:spAutoFit/>
          </a:bodyPr>
          <a:lstStyle/>
          <a:p>
            <a:pPr marL="285750" indent="-285750" algn="l" rtl="0">
              <a:lnSpc>
                <a:spcPts val="1860"/>
              </a:lnSpc>
              <a:buClr>
                <a:srgbClr val="F16924"/>
              </a:buClr>
              <a:buFont typeface="Arial" panose="020B0604020202020204" pitchFamily="34" charset="0"/>
              <a:buChar char="•"/>
            </a:pPr>
            <a:r>
              <a:rPr lang="en-GB" sz="1800" dirty="0">
                <a:solidFill>
                  <a:srgbClr val="595959"/>
                </a:solidFill>
              </a:rPr>
              <a:t>Diversificación</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Nueva entrada al mercado</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Liquidez</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Equipo</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Perfil del personal</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suministro de la cadena de suministro</a:t>
            </a:r>
            <a:endParaRPr lang="en-US" dirty="0">
              <a:solidFill>
                <a:srgbClr val="595959"/>
              </a:solidFill>
            </a:endParaRPr>
          </a:p>
        </p:txBody>
      </p:sp>
      <p:sp>
        <p:nvSpPr>
          <p:cNvPr id="641" name="TextBox 640">
            <a:extLst>
              <a:ext uri="{FF2B5EF4-FFF2-40B4-BE49-F238E27FC236}">
                <a16:creationId xmlns:a16="http://schemas.microsoft.com/office/drawing/2014/main" id="{5BC45D35-3F4F-F4D4-2F24-B8B5161E03EE}"/>
              </a:ext>
            </a:extLst>
          </p:cNvPr>
          <p:cNvSpPr txBox="1"/>
          <p:nvPr/>
        </p:nvSpPr>
        <p:spPr>
          <a:xfrm>
            <a:off x="3999466" y="4552020"/>
            <a:ext cx="3066720" cy="1554272"/>
          </a:xfrm>
          <a:prstGeom prst="rect">
            <a:avLst/>
          </a:prstGeom>
          <a:noFill/>
        </p:spPr>
        <p:txBody>
          <a:bodyPr wrap="square">
            <a:spAutoFit/>
          </a:bodyPr>
          <a:lstStyle/>
          <a:p>
            <a:pPr marL="285750" indent="-285750" algn="l" rtl="0">
              <a:lnSpc>
                <a:spcPts val="1860"/>
              </a:lnSpc>
              <a:buClr>
                <a:srgbClr val="F16924"/>
              </a:buClr>
              <a:buFont typeface="Arial" panose="020B0604020202020204" pitchFamily="34" charset="0"/>
              <a:buChar char="•"/>
            </a:pPr>
            <a:r>
              <a:rPr lang="en-GB" sz="1800" dirty="0">
                <a:solidFill>
                  <a:srgbClr val="595959"/>
                </a:solidFill>
              </a:rPr>
              <a:t>Pérdida de cliente importante</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Competencia</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Finanza pública</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Tendencias de consumo</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Demografía</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Escasez de recursos</a:t>
            </a:r>
          </a:p>
        </p:txBody>
      </p:sp>
      <p:sp>
        <p:nvSpPr>
          <p:cNvPr id="642" name="TextBox 641">
            <a:extLst>
              <a:ext uri="{FF2B5EF4-FFF2-40B4-BE49-F238E27FC236}">
                <a16:creationId xmlns:a16="http://schemas.microsoft.com/office/drawing/2014/main" id="{84DEF875-C5AF-5C7A-00F3-6F897C0D4990}"/>
              </a:ext>
            </a:extLst>
          </p:cNvPr>
          <p:cNvSpPr txBox="1"/>
          <p:nvPr/>
        </p:nvSpPr>
        <p:spPr>
          <a:xfrm>
            <a:off x="7834977" y="2067995"/>
            <a:ext cx="4020581" cy="3747180"/>
          </a:xfrm>
          <a:prstGeom prst="rect">
            <a:avLst/>
          </a:prstGeom>
          <a:noFill/>
        </p:spPr>
        <p:txBody>
          <a:bodyPr wrap="square" numCol="1">
            <a:spAutoFit/>
          </a:bodyPr>
          <a:lstStyle/>
          <a:p>
            <a:pPr marL="285750" indent="-285750" algn="l" rtl="0">
              <a:lnSpc>
                <a:spcPts val="1860"/>
              </a:lnSpc>
              <a:buClr>
                <a:srgbClr val="F16924"/>
              </a:buClr>
              <a:buFont typeface="Arial" panose="020B0604020202020204" pitchFamily="34" charset="0"/>
              <a:buChar char="•"/>
            </a:pPr>
            <a:r>
              <a:rPr lang="en-GB" sz="1800" dirty="0">
                <a:solidFill>
                  <a:srgbClr val="595959"/>
                </a:solidFill>
              </a:rPr>
              <a:t>Ratios de ingresos por cliente, a lo largo del tiempo con</a:t>
            </a:r>
            <a:r>
              <a:rPr lang="en-GB" dirty="0">
                <a:solidFill>
                  <a:srgbClr val="595959"/>
                </a:solidFill>
              </a:rPr>
              <a:t> </a:t>
            </a:r>
            <a:r>
              <a:rPr lang="en-GB" sz="1800" dirty="0">
                <a:solidFill>
                  <a:srgbClr val="595959"/>
                </a:solidFill>
              </a:rPr>
              <a:t>niveles de umbral para identificar el exceso de confianza.</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Datos sobre registros de empresas y revisión continua de nuevas actividades de marketing.</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Datos en vivo sobre ingresos y gastos con proyecciones detalladas.</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Investigación de mercado en curso y análisis de tecnología e informes basados ​​en el mercado.</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Datos en vivo sobre temas de recursos humanos y revisión de estadísticas y tendencias nacionales.</a:t>
            </a:r>
          </a:p>
          <a:p>
            <a:pPr marL="285750" indent="-285750" algn="l" rtl="0">
              <a:lnSpc>
                <a:spcPts val="1860"/>
              </a:lnSpc>
              <a:buClr>
                <a:srgbClr val="F16924"/>
              </a:buClr>
              <a:buFont typeface="Arial" panose="020B0604020202020204" pitchFamily="34" charset="0"/>
              <a:buChar char="•"/>
            </a:pPr>
            <a:r>
              <a:rPr lang="en-GB" sz="1800" dirty="0">
                <a:solidFill>
                  <a:srgbClr val="595959"/>
                </a:solidFill>
              </a:rPr>
              <a:t>Métricas para medir la dependencia de proveedores o rutas de suministro. Datos en tiempo real sobre los precios de las materias primas</a:t>
            </a:r>
          </a:p>
        </p:txBody>
      </p:sp>
      <p:cxnSp>
        <p:nvCxnSpPr>
          <p:cNvPr id="2" name="Straight Connector 1">
            <a:extLst>
              <a:ext uri="{FF2B5EF4-FFF2-40B4-BE49-F238E27FC236}">
                <a16:creationId xmlns:a16="http://schemas.microsoft.com/office/drawing/2014/main" id="{AD060230-A6C4-262E-A90D-ACCA5D6FAB0E}"/>
              </a:ext>
            </a:extLst>
          </p:cNvPr>
          <p:cNvCxnSpPr>
            <a:cxnSpLocks/>
          </p:cNvCxnSpPr>
          <p:nvPr/>
        </p:nvCxnSpPr>
        <p:spPr>
          <a:xfrm>
            <a:off x="2113453" y="1516871"/>
            <a:ext cx="1841572"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4FCB0D6-9546-D168-636E-81393991E85A}"/>
              </a:ext>
            </a:extLst>
          </p:cNvPr>
          <p:cNvCxnSpPr>
            <a:cxnSpLocks/>
          </p:cNvCxnSpPr>
          <p:nvPr/>
        </p:nvCxnSpPr>
        <p:spPr>
          <a:xfrm flipH="1" flipV="1">
            <a:off x="6991312" y="1503917"/>
            <a:ext cx="23646" cy="259831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26E8F0-09E6-AF3E-0B65-126FAEE0D90E}"/>
              </a:ext>
            </a:extLst>
          </p:cNvPr>
          <p:cNvCxnSpPr>
            <a:cxnSpLocks/>
          </p:cNvCxnSpPr>
          <p:nvPr/>
        </p:nvCxnSpPr>
        <p:spPr>
          <a:xfrm>
            <a:off x="5173386" y="4102228"/>
            <a:ext cx="1841572"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B224A0-6CBA-04DA-8F6C-E687F3D4C476}"/>
              </a:ext>
            </a:extLst>
          </p:cNvPr>
          <p:cNvCxnSpPr>
            <a:cxnSpLocks/>
          </p:cNvCxnSpPr>
          <p:nvPr/>
        </p:nvCxnSpPr>
        <p:spPr>
          <a:xfrm>
            <a:off x="7066186" y="1516871"/>
            <a:ext cx="1841572"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EFB4301-B8C7-5A37-CA1E-0D43AE9918D7}"/>
              </a:ext>
            </a:extLst>
          </p:cNvPr>
          <p:cNvCxnSpPr>
            <a:cxnSpLocks/>
          </p:cNvCxnSpPr>
          <p:nvPr/>
        </p:nvCxnSpPr>
        <p:spPr>
          <a:xfrm flipV="1">
            <a:off x="3586004" y="1835885"/>
            <a:ext cx="0" cy="2156602"/>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71E0EAC-03B8-5E35-8087-9B771C40787F}"/>
              </a:ext>
            </a:extLst>
          </p:cNvPr>
          <p:cNvGrpSpPr/>
          <p:nvPr/>
        </p:nvGrpSpPr>
        <p:grpSpPr>
          <a:xfrm rot="9900000" flipH="1">
            <a:off x="6910346" y="1434510"/>
            <a:ext cx="230346" cy="230551"/>
            <a:chOff x="1073516" y="1527833"/>
            <a:chExt cx="230346" cy="230551"/>
          </a:xfrm>
        </p:grpSpPr>
        <p:sp>
          <p:nvSpPr>
            <p:cNvPr id="16" name="Freeform 15">
              <a:extLst>
                <a:ext uri="{FF2B5EF4-FFF2-40B4-BE49-F238E27FC236}">
                  <a16:creationId xmlns:a16="http://schemas.microsoft.com/office/drawing/2014/main" id="{160A7F58-874D-BEDA-15B9-C20BFBE69B5E}"/>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43AB4447-6A01-EA44-FAAF-6DFC63B1FE0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8" name="Group 17">
            <a:extLst>
              <a:ext uri="{FF2B5EF4-FFF2-40B4-BE49-F238E27FC236}">
                <a16:creationId xmlns:a16="http://schemas.microsoft.com/office/drawing/2014/main" id="{18DAD6DB-179F-3E28-3731-838C8960F882}"/>
              </a:ext>
            </a:extLst>
          </p:cNvPr>
          <p:cNvGrpSpPr/>
          <p:nvPr/>
        </p:nvGrpSpPr>
        <p:grpSpPr>
          <a:xfrm rot="9900000" flipH="1">
            <a:off x="3470831" y="3163586"/>
            <a:ext cx="230346" cy="230551"/>
            <a:chOff x="1073516" y="1527833"/>
            <a:chExt cx="230346" cy="230551"/>
          </a:xfrm>
        </p:grpSpPr>
        <p:sp>
          <p:nvSpPr>
            <p:cNvPr id="19" name="Freeform 18">
              <a:extLst>
                <a:ext uri="{FF2B5EF4-FFF2-40B4-BE49-F238E27FC236}">
                  <a16:creationId xmlns:a16="http://schemas.microsoft.com/office/drawing/2014/main" id="{E1412225-EA81-697C-811F-D4393B26829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E08E8FA1-BC8C-69D4-6361-F5FA8E0ADD5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21" name="Group 20">
            <a:extLst>
              <a:ext uri="{FF2B5EF4-FFF2-40B4-BE49-F238E27FC236}">
                <a16:creationId xmlns:a16="http://schemas.microsoft.com/office/drawing/2014/main" id="{2293F6BD-D3A6-5040-A585-E8447C94F844}"/>
              </a:ext>
            </a:extLst>
          </p:cNvPr>
          <p:cNvGrpSpPr/>
          <p:nvPr/>
        </p:nvGrpSpPr>
        <p:grpSpPr>
          <a:xfrm rot="9900000" flipH="1">
            <a:off x="1995917" y="1399629"/>
            <a:ext cx="230346" cy="230551"/>
            <a:chOff x="1073516" y="1527833"/>
            <a:chExt cx="230346" cy="230551"/>
          </a:xfrm>
        </p:grpSpPr>
        <p:sp>
          <p:nvSpPr>
            <p:cNvPr id="22" name="Freeform 21">
              <a:extLst>
                <a:ext uri="{FF2B5EF4-FFF2-40B4-BE49-F238E27FC236}">
                  <a16:creationId xmlns:a16="http://schemas.microsoft.com/office/drawing/2014/main" id="{4DC191DF-8310-117C-CEC8-F2DA89D3A1DE}"/>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198C2EED-4FC5-C139-F1E0-A6A91FF88DCA}"/>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24" name="Group 23">
            <a:extLst>
              <a:ext uri="{FF2B5EF4-FFF2-40B4-BE49-F238E27FC236}">
                <a16:creationId xmlns:a16="http://schemas.microsoft.com/office/drawing/2014/main" id="{EEF2E3BF-1AED-84A9-B1D8-5739472EAC79}"/>
              </a:ext>
            </a:extLst>
          </p:cNvPr>
          <p:cNvGrpSpPr/>
          <p:nvPr/>
        </p:nvGrpSpPr>
        <p:grpSpPr>
          <a:xfrm>
            <a:off x="3059933" y="1134895"/>
            <a:ext cx="3931379" cy="701724"/>
            <a:chOff x="1416598" y="919839"/>
            <a:chExt cx="3931379" cy="701724"/>
          </a:xfrm>
        </p:grpSpPr>
        <p:sp>
          <p:nvSpPr>
            <p:cNvPr id="28" name="Rounded Rectangle 27">
              <a:extLst>
                <a:ext uri="{FF2B5EF4-FFF2-40B4-BE49-F238E27FC236}">
                  <a16:creationId xmlns:a16="http://schemas.microsoft.com/office/drawing/2014/main" id="{D41F04F3-0D8D-68CA-32BC-B0C684DF2201}"/>
                </a:ext>
              </a:extLst>
            </p:cNvPr>
            <p:cNvSpPr/>
            <p:nvPr/>
          </p:nvSpPr>
          <p:spPr>
            <a:xfrm>
              <a:off x="1790269" y="960814"/>
              <a:ext cx="276347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TextBox 49">
              <a:extLst>
                <a:ext uri="{FF2B5EF4-FFF2-40B4-BE49-F238E27FC236}">
                  <a16:creationId xmlns:a16="http://schemas.microsoft.com/office/drawing/2014/main" id="{5F88768A-AD77-1E77-7DB0-7E828AEECBCA}"/>
                </a:ext>
              </a:extLst>
            </p:cNvPr>
            <p:cNvSpPr txBox="1"/>
            <p:nvPr/>
          </p:nvSpPr>
          <p:spPr>
            <a:xfrm>
              <a:off x="2262037" y="1109292"/>
              <a:ext cx="3085940"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Factores internos</a:t>
              </a:r>
            </a:p>
          </p:txBody>
        </p:sp>
        <p:grpSp>
          <p:nvGrpSpPr>
            <p:cNvPr id="31" name="Graphic 8">
              <a:extLst>
                <a:ext uri="{FF2B5EF4-FFF2-40B4-BE49-F238E27FC236}">
                  <a16:creationId xmlns:a16="http://schemas.microsoft.com/office/drawing/2014/main" id="{5974BFB5-84BC-54AB-7262-A094F0335704}"/>
                </a:ext>
              </a:extLst>
            </p:cNvPr>
            <p:cNvGrpSpPr/>
            <p:nvPr/>
          </p:nvGrpSpPr>
          <p:grpSpPr>
            <a:xfrm>
              <a:off x="1416598" y="919839"/>
              <a:ext cx="701992" cy="701724"/>
              <a:chOff x="4817897" y="694433"/>
              <a:chExt cx="1446392" cy="1445841"/>
            </a:xfrm>
          </p:grpSpPr>
          <p:sp>
            <p:nvSpPr>
              <p:cNvPr id="36" name="Freeform 35">
                <a:extLst>
                  <a:ext uri="{FF2B5EF4-FFF2-40B4-BE49-F238E27FC236}">
                    <a16:creationId xmlns:a16="http://schemas.microsoft.com/office/drawing/2014/main" id="{48AE3845-B7BF-EDDB-C04F-D3CC6E7008ED}"/>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7" name="Freeform 36">
                <a:extLst>
                  <a:ext uri="{FF2B5EF4-FFF2-40B4-BE49-F238E27FC236}">
                    <a16:creationId xmlns:a16="http://schemas.microsoft.com/office/drawing/2014/main" id="{B0BA1307-5E2B-FF2A-2827-F9697FE17E0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34" name="TextBox 33">
              <a:extLst>
                <a:ext uri="{FF2B5EF4-FFF2-40B4-BE49-F238E27FC236}">
                  <a16:creationId xmlns:a16="http://schemas.microsoft.com/office/drawing/2014/main" id="{B65BC53F-07F7-81A6-E3F7-91D1236478AA}"/>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38" name="Group 37">
            <a:extLst>
              <a:ext uri="{FF2B5EF4-FFF2-40B4-BE49-F238E27FC236}">
                <a16:creationId xmlns:a16="http://schemas.microsoft.com/office/drawing/2014/main" id="{C7CE4A58-D916-03AE-3BA9-70AE6E8BCFEA}"/>
              </a:ext>
            </a:extLst>
          </p:cNvPr>
          <p:cNvGrpSpPr/>
          <p:nvPr/>
        </p:nvGrpSpPr>
        <p:grpSpPr>
          <a:xfrm>
            <a:off x="3164675" y="3750028"/>
            <a:ext cx="3931379" cy="701724"/>
            <a:chOff x="1416598" y="919839"/>
            <a:chExt cx="3931379" cy="701724"/>
          </a:xfrm>
        </p:grpSpPr>
        <p:sp>
          <p:nvSpPr>
            <p:cNvPr id="39" name="Rounded Rectangle 38">
              <a:extLst>
                <a:ext uri="{FF2B5EF4-FFF2-40B4-BE49-F238E27FC236}">
                  <a16:creationId xmlns:a16="http://schemas.microsoft.com/office/drawing/2014/main" id="{2FA89557-90F2-8013-1927-0DAB143AD0F1}"/>
                </a:ext>
              </a:extLst>
            </p:cNvPr>
            <p:cNvSpPr/>
            <p:nvPr/>
          </p:nvSpPr>
          <p:spPr>
            <a:xfrm>
              <a:off x="1790268" y="960814"/>
              <a:ext cx="2767782"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TextBox 49">
              <a:extLst>
                <a:ext uri="{FF2B5EF4-FFF2-40B4-BE49-F238E27FC236}">
                  <a16:creationId xmlns:a16="http://schemas.microsoft.com/office/drawing/2014/main" id="{796C6ABF-F9AE-1CAE-EEF5-70E6F64AFE36}"/>
                </a:ext>
              </a:extLst>
            </p:cNvPr>
            <p:cNvSpPr txBox="1"/>
            <p:nvPr/>
          </p:nvSpPr>
          <p:spPr>
            <a:xfrm>
              <a:off x="2262037" y="1105894"/>
              <a:ext cx="3085940" cy="365934"/>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Factores externos</a:t>
              </a:r>
            </a:p>
          </p:txBody>
        </p:sp>
        <p:grpSp>
          <p:nvGrpSpPr>
            <p:cNvPr id="41" name="Graphic 8">
              <a:extLst>
                <a:ext uri="{FF2B5EF4-FFF2-40B4-BE49-F238E27FC236}">
                  <a16:creationId xmlns:a16="http://schemas.microsoft.com/office/drawing/2014/main" id="{1E587A20-9325-09A2-2213-0CF4584CC74F}"/>
                </a:ext>
              </a:extLst>
            </p:cNvPr>
            <p:cNvGrpSpPr/>
            <p:nvPr/>
          </p:nvGrpSpPr>
          <p:grpSpPr>
            <a:xfrm>
              <a:off x="1416598" y="919839"/>
              <a:ext cx="701992" cy="701724"/>
              <a:chOff x="4817897" y="694433"/>
              <a:chExt cx="1446392" cy="1445841"/>
            </a:xfrm>
          </p:grpSpPr>
          <p:sp>
            <p:nvSpPr>
              <p:cNvPr id="45" name="Freeform 44">
                <a:extLst>
                  <a:ext uri="{FF2B5EF4-FFF2-40B4-BE49-F238E27FC236}">
                    <a16:creationId xmlns:a16="http://schemas.microsoft.com/office/drawing/2014/main" id="{284ECF5F-61D1-512C-A29E-CB7ABBFD228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6" name="Freeform 45">
                <a:extLst>
                  <a:ext uri="{FF2B5EF4-FFF2-40B4-BE49-F238E27FC236}">
                    <a16:creationId xmlns:a16="http://schemas.microsoft.com/office/drawing/2014/main" id="{0EE3768E-A9AE-E6F1-7419-498E1DFF5DC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2" name="TextBox 41">
              <a:extLst>
                <a:ext uri="{FF2B5EF4-FFF2-40B4-BE49-F238E27FC236}">
                  <a16:creationId xmlns:a16="http://schemas.microsoft.com/office/drawing/2014/main" id="{D9375C89-FEB9-C43B-F5D8-9D913646EE8B}"/>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47" name="Group 46">
            <a:extLst>
              <a:ext uri="{FF2B5EF4-FFF2-40B4-BE49-F238E27FC236}">
                <a16:creationId xmlns:a16="http://schemas.microsoft.com/office/drawing/2014/main" id="{8C28475F-64BD-A997-E5ED-58613D55D610}"/>
              </a:ext>
            </a:extLst>
          </p:cNvPr>
          <p:cNvGrpSpPr/>
          <p:nvPr/>
        </p:nvGrpSpPr>
        <p:grpSpPr>
          <a:xfrm>
            <a:off x="7381330" y="1145885"/>
            <a:ext cx="3931379" cy="701724"/>
            <a:chOff x="1416598" y="919839"/>
            <a:chExt cx="3931379" cy="701724"/>
          </a:xfrm>
        </p:grpSpPr>
        <p:sp>
          <p:nvSpPr>
            <p:cNvPr id="48" name="Rounded Rectangle 47">
              <a:extLst>
                <a:ext uri="{FF2B5EF4-FFF2-40B4-BE49-F238E27FC236}">
                  <a16:creationId xmlns:a16="http://schemas.microsoft.com/office/drawing/2014/main" id="{E312013E-08CE-D011-2552-2B9AF2420BFC}"/>
                </a:ext>
              </a:extLst>
            </p:cNvPr>
            <p:cNvSpPr/>
            <p:nvPr/>
          </p:nvSpPr>
          <p:spPr>
            <a:xfrm>
              <a:off x="1790268" y="960814"/>
              <a:ext cx="1778696"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9" name="TextBox 49">
              <a:extLst>
                <a:ext uri="{FF2B5EF4-FFF2-40B4-BE49-F238E27FC236}">
                  <a16:creationId xmlns:a16="http://schemas.microsoft.com/office/drawing/2014/main" id="{3099B37A-9DA5-FB6D-C7A1-2894456FE67B}"/>
                </a:ext>
              </a:extLst>
            </p:cNvPr>
            <p:cNvSpPr txBox="1"/>
            <p:nvPr/>
          </p:nvSpPr>
          <p:spPr>
            <a:xfrm>
              <a:off x="2262037" y="1109291"/>
              <a:ext cx="3085940"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SAT</a:t>
              </a:r>
            </a:p>
          </p:txBody>
        </p:sp>
        <p:grpSp>
          <p:nvGrpSpPr>
            <p:cNvPr id="50" name="Graphic 8">
              <a:extLst>
                <a:ext uri="{FF2B5EF4-FFF2-40B4-BE49-F238E27FC236}">
                  <a16:creationId xmlns:a16="http://schemas.microsoft.com/office/drawing/2014/main" id="{B0715BAB-03CF-B50B-40B4-77F9FED14DDE}"/>
                </a:ext>
              </a:extLst>
            </p:cNvPr>
            <p:cNvGrpSpPr/>
            <p:nvPr/>
          </p:nvGrpSpPr>
          <p:grpSpPr>
            <a:xfrm>
              <a:off x="1416598" y="919839"/>
              <a:ext cx="701992" cy="701724"/>
              <a:chOff x="4817897" y="694433"/>
              <a:chExt cx="1446392" cy="1445841"/>
            </a:xfrm>
          </p:grpSpPr>
          <p:sp>
            <p:nvSpPr>
              <p:cNvPr id="59" name="Freeform 58">
                <a:extLst>
                  <a:ext uri="{FF2B5EF4-FFF2-40B4-BE49-F238E27FC236}">
                    <a16:creationId xmlns:a16="http://schemas.microsoft.com/office/drawing/2014/main" id="{89E7639D-AE7C-5E90-D7AF-BA5AB875844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0" name="Freeform 59">
                <a:extLst>
                  <a:ext uri="{FF2B5EF4-FFF2-40B4-BE49-F238E27FC236}">
                    <a16:creationId xmlns:a16="http://schemas.microsoft.com/office/drawing/2014/main" id="{9825399A-633D-611E-5C0C-297BEE73AE44}"/>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1" name="TextBox 50">
              <a:extLst>
                <a:ext uri="{FF2B5EF4-FFF2-40B4-BE49-F238E27FC236}">
                  <a16:creationId xmlns:a16="http://schemas.microsoft.com/office/drawing/2014/main" id="{C0A9B461-A9A3-E82D-3CA3-CDE9C704212C}"/>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1" name="Group 60">
            <a:extLst>
              <a:ext uri="{FF2B5EF4-FFF2-40B4-BE49-F238E27FC236}">
                <a16:creationId xmlns:a16="http://schemas.microsoft.com/office/drawing/2014/main" id="{39C84B0B-D470-40A3-A6F8-3AEF435D7DD9}"/>
              </a:ext>
            </a:extLst>
          </p:cNvPr>
          <p:cNvGrpSpPr/>
          <p:nvPr/>
        </p:nvGrpSpPr>
        <p:grpSpPr>
          <a:xfrm>
            <a:off x="550435" y="780354"/>
            <a:ext cx="1254125" cy="1256547"/>
            <a:chOff x="7284496" y="2127428"/>
            <a:chExt cx="2245645" cy="2249982"/>
          </a:xfrm>
          <a:solidFill>
            <a:srgbClr val="595959"/>
          </a:solidFill>
        </p:grpSpPr>
        <p:grpSp>
          <p:nvGrpSpPr>
            <p:cNvPr id="62" name="Graphic 3">
              <a:extLst>
                <a:ext uri="{FF2B5EF4-FFF2-40B4-BE49-F238E27FC236}">
                  <a16:creationId xmlns:a16="http://schemas.microsoft.com/office/drawing/2014/main" id="{25C1B3B7-72C6-136E-9501-0B84CE099016}"/>
                </a:ext>
              </a:extLst>
            </p:cNvPr>
            <p:cNvGrpSpPr/>
            <p:nvPr/>
          </p:nvGrpSpPr>
          <p:grpSpPr>
            <a:xfrm>
              <a:off x="7284496" y="2127428"/>
              <a:ext cx="2245645" cy="2249982"/>
              <a:chOff x="5098317" y="2100784"/>
              <a:chExt cx="2245645" cy="2249982"/>
            </a:xfrm>
            <a:grpFill/>
          </p:grpSpPr>
          <p:sp>
            <p:nvSpPr>
              <p:cNvPr id="679" name="Freeform 678">
                <a:extLst>
                  <a:ext uri="{FF2B5EF4-FFF2-40B4-BE49-F238E27FC236}">
                    <a16:creationId xmlns:a16="http://schemas.microsoft.com/office/drawing/2014/main" id="{BF0DC12F-22F5-1FAF-BB72-10BEBE3D53D5}"/>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pPr algn="l" rtl="0"/>
                <a:endParaRPr lang="en-US"/>
              </a:p>
            </p:txBody>
          </p:sp>
          <p:sp>
            <p:nvSpPr>
              <p:cNvPr id="683" name="Freeform 682">
                <a:extLst>
                  <a:ext uri="{FF2B5EF4-FFF2-40B4-BE49-F238E27FC236}">
                    <a16:creationId xmlns:a16="http://schemas.microsoft.com/office/drawing/2014/main" id="{29C381EB-F24A-63A9-C1A2-45EB0DA05E53}"/>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pPr algn="l" rtl="0"/>
                <a:endParaRPr lang="en-US"/>
              </a:p>
            </p:txBody>
          </p:sp>
          <p:sp>
            <p:nvSpPr>
              <p:cNvPr id="695" name="Freeform 694">
                <a:extLst>
                  <a:ext uri="{FF2B5EF4-FFF2-40B4-BE49-F238E27FC236}">
                    <a16:creationId xmlns:a16="http://schemas.microsoft.com/office/drawing/2014/main" id="{12048BEA-19FF-E878-E0CD-243F10300233}"/>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pPr algn="l" rtl="0"/>
                <a:endParaRPr lang="en-US"/>
              </a:p>
            </p:txBody>
          </p:sp>
          <p:sp>
            <p:nvSpPr>
              <p:cNvPr id="701" name="Freeform 700">
                <a:extLst>
                  <a:ext uri="{FF2B5EF4-FFF2-40B4-BE49-F238E27FC236}">
                    <a16:creationId xmlns:a16="http://schemas.microsoft.com/office/drawing/2014/main" id="{B66DDEE8-1F73-DD44-F5B9-7EC3A78A8C2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pPr algn="l" rtl="0"/>
                <a:endParaRPr lang="en-US"/>
              </a:p>
            </p:txBody>
          </p:sp>
          <p:sp>
            <p:nvSpPr>
              <p:cNvPr id="702" name="Freeform 701">
                <a:extLst>
                  <a:ext uri="{FF2B5EF4-FFF2-40B4-BE49-F238E27FC236}">
                    <a16:creationId xmlns:a16="http://schemas.microsoft.com/office/drawing/2014/main" id="{EAB497DF-92EA-287E-A022-FCCCB44E354E}"/>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pPr algn="l" rtl="0"/>
                <a:endParaRPr lang="en-US"/>
              </a:p>
            </p:txBody>
          </p:sp>
          <p:sp>
            <p:nvSpPr>
              <p:cNvPr id="703" name="Freeform 702">
                <a:extLst>
                  <a:ext uri="{FF2B5EF4-FFF2-40B4-BE49-F238E27FC236}">
                    <a16:creationId xmlns:a16="http://schemas.microsoft.com/office/drawing/2014/main" id="{82F4EBEC-1D90-6E52-0635-C848154D18C3}"/>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pPr algn="l" rtl="0"/>
                <a:endParaRPr lang="en-US"/>
              </a:p>
            </p:txBody>
          </p:sp>
        </p:grpSp>
        <p:grpSp>
          <p:nvGrpSpPr>
            <p:cNvPr id="63" name="Graphic 3">
              <a:extLst>
                <a:ext uri="{FF2B5EF4-FFF2-40B4-BE49-F238E27FC236}">
                  <a16:creationId xmlns:a16="http://schemas.microsoft.com/office/drawing/2014/main" id="{C025D1FD-BFC5-FDF0-D592-8AB698BD86A4}"/>
                </a:ext>
              </a:extLst>
            </p:cNvPr>
            <p:cNvGrpSpPr/>
            <p:nvPr/>
          </p:nvGrpSpPr>
          <p:grpSpPr>
            <a:xfrm>
              <a:off x="8878245" y="2200268"/>
              <a:ext cx="144167" cy="725714"/>
              <a:chOff x="6692066" y="2173624"/>
              <a:chExt cx="144167" cy="725714"/>
            </a:xfrm>
            <a:grpFill/>
          </p:grpSpPr>
          <p:sp>
            <p:nvSpPr>
              <p:cNvPr id="676" name="Freeform 675">
                <a:extLst>
                  <a:ext uri="{FF2B5EF4-FFF2-40B4-BE49-F238E27FC236}">
                    <a16:creationId xmlns:a16="http://schemas.microsoft.com/office/drawing/2014/main" id="{59177B48-A769-7160-3BB7-7EC8019BEF80}"/>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pPr algn="l" rtl="0"/>
                <a:endParaRPr lang="en-US"/>
              </a:p>
            </p:txBody>
          </p:sp>
          <p:sp>
            <p:nvSpPr>
              <p:cNvPr id="677" name="Freeform 676">
                <a:extLst>
                  <a:ext uri="{FF2B5EF4-FFF2-40B4-BE49-F238E27FC236}">
                    <a16:creationId xmlns:a16="http://schemas.microsoft.com/office/drawing/2014/main" id="{19291872-7CA4-A993-003A-0FD58391247A}"/>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0639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pPr algn="l" rtl="0"/>
            <a:endParaRPr lang="en-US"/>
          </a:p>
        </p:txBody>
      </p:sp>
      <p:sp>
        <p:nvSpPr>
          <p:cNvPr id="332" name="Rectangle 331">
            <a:extLst>
              <a:ext uri="{FF2B5EF4-FFF2-40B4-BE49-F238E27FC236}">
                <a16:creationId xmlns:a16="http://schemas.microsoft.com/office/drawing/2014/main" id="{4AD1CC34-EF04-776A-97D1-6B2C495C81FB}"/>
              </a:ext>
            </a:extLst>
          </p:cNvPr>
          <p:cNvSpPr/>
          <p:nvPr/>
        </p:nvSpPr>
        <p:spPr>
          <a:xfrm>
            <a:off x="577603" y="0"/>
            <a:ext cx="4468891"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1075645" y="426960"/>
            <a:ext cx="3574484"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err="1">
                <a:solidFill>
                  <a:schemeClr val="bg1"/>
                </a:solidFill>
              </a:rPr>
              <a:t>toma</a:t>
            </a:r>
            <a:r>
              <a:rPr lang="en-US" dirty="0">
                <a:solidFill>
                  <a:schemeClr val="bg1"/>
                </a:solidFill>
              </a:rPr>
              <a:t> </a:t>
            </a:r>
            <a:r>
              <a:rPr lang="en-US" dirty="0" err="1">
                <a:solidFill>
                  <a:schemeClr val="bg1"/>
                </a:solidFill>
              </a:rPr>
              <a:t>elSECURE</a:t>
            </a:r>
            <a:r>
              <a:rPr lang="en-US" dirty="0">
                <a:solidFill>
                  <a:schemeClr val="bg1"/>
                </a:solidFill>
              </a:rPr>
              <a:t> </a:t>
            </a:r>
            <a:r>
              <a:rPr lang="en-US" dirty="0" err="1">
                <a:solidFill>
                  <a:schemeClr val="bg1"/>
                </a:solidFill>
              </a:rPr>
              <a:t>Autoevaluación</a:t>
            </a:r>
            <a:r>
              <a:rPr lang="en-US" dirty="0">
                <a:solidFill>
                  <a:schemeClr val="bg1"/>
                </a:solidFill>
              </a:rPr>
              <a:t> como parte de una prueba de alerta temprana</a:t>
            </a:r>
          </a:p>
          <a:p>
            <a:pPr algn="l" rtl="0"/>
            <a:endParaRPr lang="en-US" dirty="0">
              <a:solidFill>
                <a:schemeClr val="bg1"/>
              </a:solidFill>
            </a:endParaRPr>
          </a:p>
          <a:p>
            <a:pPr algn="l" rtl="0">
              <a:lnSpc>
                <a:spcPts val="2240"/>
              </a:lnSpc>
              <a:spcBef>
                <a:spcPts val="0"/>
              </a:spcBef>
            </a:pPr>
            <a:r>
              <a:rPr lang="en-GB" sz="2200" dirty="0" err="1">
                <a:solidFill>
                  <a:schemeClr val="bg1"/>
                </a:solidFill>
              </a:rPr>
              <a:t>losSECURE</a:t>
            </a:r>
            <a:r>
              <a:rPr lang="en-GB" sz="2200" dirty="0">
                <a:solidFill>
                  <a:schemeClr val="bg1"/>
                </a:solidFill>
              </a:rPr>
              <a:t> </a:t>
            </a:r>
            <a:r>
              <a:rPr lang="en-GB" sz="2200" dirty="0" err="1">
                <a:solidFill>
                  <a:schemeClr val="bg1"/>
                </a:solidFill>
              </a:rPr>
              <a:t>equipo</a:t>
            </a:r>
            <a:r>
              <a:rPr lang="en-GB" sz="2200" dirty="0">
                <a:solidFill>
                  <a:schemeClr val="bg1"/>
                </a:solidFill>
              </a:rPr>
              <a:t> dirigido por expertos internacionales en gestión de crisis</a:t>
            </a:r>
            <a:r>
              <a:rPr lang="en-GB" sz="2200" dirty="0">
                <a:solidFill>
                  <a:schemeClr val="bg1"/>
                </a:solidFill>
                <a:hlinkClick r:id="rId2">
                  <a:extLst>
                    <a:ext uri="{A12FA001-AC4F-418D-AE19-62706E023703}">
                      <ahyp:hlinkClr xmlns:ahyp="http://schemas.microsoft.com/office/drawing/2018/hyperlinkcolor" val="tx"/>
                    </a:ext>
                  </a:extLst>
                </a:hlinkClick>
              </a:rPr>
              <a:t>https://thevisionworks.de/</a:t>
            </a:r>
            <a:r>
              <a:rPr lang="en-GB" sz="2200" dirty="0">
                <a:solidFill>
                  <a:schemeClr val="bg1"/>
                </a:solidFill>
              </a:rPr>
              <a:t>y guiado por el equipo de</a:t>
            </a:r>
            <a:r>
              <a:rPr lang="en-GB" sz="2200" dirty="0">
                <a:solidFill>
                  <a:schemeClr val="bg1"/>
                </a:solidFill>
                <a:hlinkClick r:id="rId3">
                  <a:extLst>
                    <a:ext uri="{A12FA001-AC4F-418D-AE19-62706E023703}">
                      <ahyp:hlinkClr xmlns:ahyp="http://schemas.microsoft.com/office/drawing/2018/hyperlinkcolor" val="tx"/>
                    </a:ext>
                  </a:extLst>
                </a:hlinkClick>
              </a:rPr>
              <a:t>ATU Donegal Letterkenny | ATU - Universidad Tecnológica del Atlántico</a:t>
            </a:r>
            <a:r>
              <a:rPr lang="en-GB" sz="2200" dirty="0">
                <a:solidFill>
                  <a:schemeClr val="bg1"/>
                </a:solidFill>
              </a:rPr>
              <a:t>han desarrollado un algoritmo de puntuación que divide las puntuaciones de sus respuestas en ciertas secciones en tres categorías principales:</a:t>
            </a:r>
            <a:endParaRPr lang="en-IE" sz="2200" dirty="0">
              <a:solidFill>
                <a:schemeClr val="bg1"/>
              </a:solidFill>
            </a:endParaRPr>
          </a:p>
          <a:p>
            <a:pPr algn="l" rtl="0">
              <a:lnSpc>
                <a:spcPts val="2240"/>
              </a:lnSpc>
              <a:spcBef>
                <a:spcPts val="0"/>
              </a:spcBef>
            </a:pPr>
            <a:endParaRPr lang="en-US" sz="2200" dirty="0">
              <a:solidFill>
                <a:schemeClr val="bg1"/>
              </a:solidFill>
            </a:endParaRPr>
          </a:p>
          <a:p>
            <a:pPr algn="l" rtl="0"/>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pPr algn="l" rtl="0"/>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34534" y="638218"/>
            <a:ext cx="5057466"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7F1C58"/>
                </a:solidFill>
              </a:rPr>
              <a:t>Señales de advertencia claras</a:t>
            </a:r>
          </a:p>
          <a:p>
            <a:pPr algn="l" rtl="0">
              <a:lnSpc>
                <a:spcPts val="2080"/>
              </a:lnSpc>
              <a:spcBef>
                <a:spcPts val="0"/>
              </a:spcBef>
              <a:buClr>
                <a:srgbClr val="7F1C58"/>
              </a:buClr>
            </a:pPr>
            <a:r>
              <a:rPr lang="en-US" sz="2000" dirty="0">
                <a:solidFill>
                  <a:srgbClr val="616161"/>
                </a:solidFill>
              </a:rPr>
              <a:t>Hay señales claras de advertencia e indicadores de riesgo en el área respectiva. Debe realizar urgentemente un análisis en profundidad de estas áreas y comenzar a trabajar en contramedidas.</a:t>
            </a:r>
          </a:p>
          <a:p>
            <a:pPr marL="342900" indent="-342900" algn="l" rtl="0">
              <a:lnSpc>
                <a:spcPts val="2280"/>
              </a:lnSpc>
              <a:spcBef>
                <a:spcPts val="0"/>
              </a:spcBef>
              <a:buClr>
                <a:srgbClr val="7F1C58"/>
              </a:buClr>
              <a:buFont typeface="Arial" panose="020B0604020202020204" pitchFamily="34" charset="0"/>
              <a:buChar char="•"/>
            </a:pPr>
            <a:endParaRPr lang="en-US" sz="2200" dirty="0">
              <a:solidFill>
                <a:srgbClr val="616161"/>
              </a:solidFill>
            </a:endParaRPr>
          </a:p>
          <a:p>
            <a:pPr algn="l" rtl="0">
              <a:lnSpc>
                <a:spcPts val="2280"/>
              </a:lnSpc>
              <a:spcBef>
                <a:spcPts val="0"/>
              </a:spcBef>
            </a:pPr>
            <a:endParaRPr lang="en-US" sz="2200" dirty="0">
              <a:solidFill>
                <a:srgbClr val="616161"/>
              </a:solidFill>
            </a:endParaRP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340910" y="2787908"/>
            <a:ext cx="3801428" cy="1157102"/>
          </a:xfrm>
        </p:spPr>
        <p:txBody>
          <a:bodyPr>
            <a:noAutofit/>
          </a:bodyPr>
          <a:lstStyle/>
          <a:p>
            <a:pPr algn="l" rtl="0">
              <a:lnSpc>
                <a:spcPts val="2280"/>
              </a:lnSpc>
              <a:spcBef>
                <a:spcPts val="0"/>
              </a:spcBef>
            </a:pPr>
            <a:r>
              <a:rPr lang="en-US" sz="2200" b="1" dirty="0">
                <a:solidFill>
                  <a:srgbClr val="F16924"/>
                </a:solidFill>
              </a:rPr>
              <a:t>Cuidado</a:t>
            </a:r>
          </a:p>
          <a:p>
            <a:pPr algn="l" rtl="0">
              <a:lnSpc>
                <a:spcPts val="2080"/>
              </a:lnSpc>
              <a:spcBef>
                <a:spcPts val="0"/>
              </a:spcBef>
              <a:buClr>
                <a:srgbClr val="F16924"/>
              </a:buClr>
            </a:pPr>
            <a:r>
              <a:rPr lang="en-US" sz="2000" dirty="0"/>
              <a:t>Debe examinar el área respectiva en detalle. Hay algunas señales de advertencia que se han identificado en base a sus respuestas.</a:t>
            </a:r>
          </a:p>
          <a:p>
            <a:pPr marL="342900" indent="-342900" algn="l" rtl="0">
              <a:lnSpc>
                <a:spcPts val="2280"/>
              </a:lnSpc>
              <a:spcBef>
                <a:spcPts val="0"/>
              </a:spcBef>
              <a:buClr>
                <a:srgbClr val="F16924"/>
              </a:buClr>
              <a:buFont typeface="Arial" panose="020B0604020202020204" pitchFamily="34" charset="0"/>
              <a:buChar char="•"/>
            </a:pPr>
            <a:endParaRPr lang="en-US" sz="2200" dirty="0"/>
          </a:p>
          <a:p>
            <a:pPr algn="l" rtl="0">
              <a:lnSpc>
                <a:spcPts val="2280"/>
              </a:lnSpc>
              <a:spcBef>
                <a:spcPts val="0"/>
              </a:spcBef>
            </a:pPr>
            <a:endParaRPr lang="en-US" sz="2200" dirty="0"/>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224142" y="5064636"/>
            <a:ext cx="4346671"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B41F7A"/>
                </a:solidFill>
              </a:rPr>
              <a:t>Monitor</a:t>
            </a:r>
          </a:p>
          <a:p>
            <a:pPr algn="l" rtl="0">
              <a:lnSpc>
                <a:spcPts val="2080"/>
              </a:lnSpc>
              <a:spcBef>
                <a:spcPts val="0"/>
              </a:spcBef>
              <a:buClr>
                <a:srgbClr val="B41F7A"/>
              </a:buClr>
            </a:pPr>
            <a:r>
              <a:rPr lang="en-US" sz="2000" dirty="0">
                <a:solidFill>
                  <a:srgbClr val="616161"/>
                </a:solidFill>
              </a:rPr>
              <a:t>Actualmente parece que no hay señales de advertencia en esta área, o solo hay pocas, pero debe controlar los cambios.</a:t>
            </a:r>
          </a:p>
          <a:p>
            <a:pPr algn="l" rtl="0">
              <a:lnSpc>
                <a:spcPts val="2280"/>
              </a:lnSpc>
              <a:spcBef>
                <a:spcPts val="0"/>
              </a:spcBef>
            </a:pPr>
            <a:endParaRPr lang="en-US" sz="2200" dirty="0">
              <a:solidFill>
                <a:srgbClr val="616161"/>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pPr algn="l" rtl="0"/>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934044" y="881053"/>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pPr algn="l" rtl="0"/>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7118721" y="3050253"/>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pPr algn="l" rtl="0"/>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984107" y="5289275"/>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pPr algn="l" rtl="0"/>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pPr algn="l" rtl="0"/>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pPr algn="l" rtl="0"/>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pPr algn="l" rtl="0"/>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pPr algn="l" rtl="0"/>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pPr algn="l" rtl="0"/>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grpSp>
      </p:grpSp>
      <p:sp>
        <p:nvSpPr>
          <p:cNvPr id="2" name="Text Placeholder 4">
            <a:extLst>
              <a:ext uri="{FF2B5EF4-FFF2-40B4-BE49-F238E27FC236}">
                <a16:creationId xmlns:a16="http://schemas.microsoft.com/office/drawing/2014/main" id="{0AE3123B-305E-55BA-D03E-C452ABB446DC}"/>
              </a:ext>
            </a:extLst>
          </p:cNvPr>
          <p:cNvSpPr txBox="1">
            <a:spLocks/>
          </p:cNvSpPr>
          <p:nvPr/>
        </p:nvSpPr>
        <p:spPr>
          <a:xfrm rot="16200000">
            <a:off x="-302458" y="1089604"/>
            <a:ext cx="1780675" cy="494919"/>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2800" dirty="0">
                <a:solidFill>
                  <a:schemeClr val="bg1"/>
                </a:solidFill>
                <a:latin typeface="Calibri" panose="020F0502020204030204" pitchFamily="34" charset="0"/>
                <a:cs typeface="Calibri" panose="020F0502020204030204" pitchFamily="34" charset="0"/>
              </a:rPr>
              <a:t>EJERCICIO</a:t>
            </a:r>
            <a:endParaRPr 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2AAF74E-AEA1-039C-B015-6B4419826F34}"/>
              </a:ext>
            </a:extLst>
          </p:cNvPr>
          <p:cNvSpPr/>
          <p:nvPr/>
        </p:nvSpPr>
        <p:spPr>
          <a:xfrm>
            <a:off x="1073853" y="274072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08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577603" y="0"/>
            <a:ext cx="5407283"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1075645" y="426960"/>
            <a:ext cx="3574484"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err="1">
                <a:solidFill>
                  <a:schemeClr val="bg1"/>
                </a:solidFill>
              </a:rPr>
              <a:t>toma</a:t>
            </a:r>
            <a:r>
              <a:rPr lang="en-US" dirty="0">
                <a:solidFill>
                  <a:schemeClr val="bg1"/>
                </a:solidFill>
              </a:rPr>
              <a:t> </a:t>
            </a:r>
            <a:r>
              <a:rPr lang="en-US" dirty="0" err="1">
                <a:solidFill>
                  <a:schemeClr val="bg1"/>
                </a:solidFill>
              </a:rPr>
              <a:t>elSECURE</a:t>
            </a:r>
            <a:r>
              <a:rPr lang="en-US" dirty="0">
                <a:solidFill>
                  <a:schemeClr val="bg1"/>
                </a:solidFill>
              </a:rPr>
              <a:t> </a:t>
            </a:r>
            <a:r>
              <a:rPr lang="en-US" dirty="0" err="1">
                <a:solidFill>
                  <a:schemeClr val="bg1"/>
                </a:solidFill>
              </a:rPr>
              <a:t>Autoevaluación</a:t>
            </a:r>
            <a:r>
              <a:rPr lang="en-US" dirty="0">
                <a:solidFill>
                  <a:schemeClr val="bg1"/>
                </a:solidFill>
              </a:rPr>
              <a:t> como parte de una prueba de alerta temprana</a:t>
            </a:r>
          </a:p>
          <a:p>
            <a:pPr algn="l" rtl="0">
              <a:lnSpc>
                <a:spcPts val="2240"/>
              </a:lnSpc>
              <a:spcBef>
                <a:spcPts val="0"/>
              </a:spcBef>
            </a:pPr>
            <a:endParaRPr lang="en-IE" sz="2200" dirty="0">
              <a:solidFill>
                <a:schemeClr val="bg1"/>
              </a:solidFill>
            </a:endParaRPr>
          </a:p>
          <a:p>
            <a:pPr algn="l" rtl="0">
              <a:lnSpc>
                <a:spcPts val="2240"/>
              </a:lnSpc>
              <a:spcBef>
                <a:spcPts val="0"/>
              </a:spcBef>
            </a:pPr>
            <a:endParaRPr lang="en-IE" sz="2200" dirty="0">
              <a:solidFill>
                <a:schemeClr val="bg1"/>
              </a:solidFill>
            </a:endParaRPr>
          </a:p>
          <a:p>
            <a:pPr algn="l" rtl="0">
              <a:lnSpc>
                <a:spcPts val="2240"/>
              </a:lnSpc>
              <a:spcBef>
                <a:spcPts val="0"/>
              </a:spcBef>
            </a:pPr>
            <a:endParaRPr lang="en-IE" sz="2200" dirty="0">
              <a:solidFill>
                <a:schemeClr val="bg1"/>
              </a:solidFill>
            </a:endParaRPr>
          </a:p>
          <a:p>
            <a:pPr algn="l" rtl="0">
              <a:lnSpc>
                <a:spcPts val="2240"/>
              </a:lnSpc>
              <a:spcBef>
                <a:spcPts val="0"/>
              </a:spcBef>
            </a:pPr>
            <a:r>
              <a:rPr lang="en-IE" sz="2200" b="1" dirty="0">
                <a:solidFill>
                  <a:schemeClr val="bg1"/>
                </a:solidFill>
              </a:rPr>
              <a:t>El puntaje general de evaluación de crisis se ve así ……..</a:t>
            </a:r>
          </a:p>
          <a:p>
            <a:pPr algn="l" rtl="0">
              <a:lnSpc>
                <a:spcPts val="2240"/>
              </a:lnSpc>
              <a:spcBef>
                <a:spcPts val="0"/>
              </a:spcBef>
            </a:pPr>
            <a:endParaRPr lang="en-IE" sz="2200" dirty="0">
              <a:solidFill>
                <a:schemeClr val="bg1"/>
              </a:solidFill>
            </a:endParaRPr>
          </a:p>
          <a:p>
            <a:pPr algn="l" rtl="0">
              <a:lnSpc>
                <a:spcPts val="2240"/>
              </a:lnSpc>
              <a:spcBef>
                <a:spcPts val="0"/>
              </a:spcBef>
            </a:pPr>
            <a:endParaRPr lang="en-IE" sz="2200" dirty="0">
              <a:solidFill>
                <a:schemeClr val="bg1"/>
              </a:solidFill>
            </a:endParaRPr>
          </a:p>
          <a:p>
            <a:pPr algn="l" rtl="0">
              <a:lnSpc>
                <a:spcPts val="2240"/>
              </a:lnSpc>
              <a:spcBef>
                <a:spcPts val="0"/>
              </a:spcBef>
            </a:pPr>
            <a:r>
              <a:rPr lang="en-IE" sz="2200" dirty="0">
                <a:solidFill>
                  <a:schemeClr val="bg1"/>
                </a:solidFill>
              </a:rPr>
              <a:t>El panel de indicadores de crisis presenta la tasa para cada una de las 10 áreas de evaluación………</a:t>
            </a:r>
          </a:p>
          <a:p>
            <a:pPr algn="l" rtl="0">
              <a:lnSpc>
                <a:spcPts val="2240"/>
              </a:lnSpc>
              <a:spcBef>
                <a:spcPts val="0"/>
              </a:spcBef>
            </a:pPr>
            <a:endParaRPr lang="en-IE" sz="2200" dirty="0">
              <a:solidFill>
                <a:schemeClr val="bg1"/>
              </a:solidFill>
            </a:endParaRPr>
          </a:p>
          <a:p>
            <a:pPr algn="l" rtl="0">
              <a:lnSpc>
                <a:spcPts val="2240"/>
              </a:lnSpc>
              <a:spcBef>
                <a:spcPts val="0"/>
              </a:spcBef>
            </a:pPr>
            <a:endParaRPr lang="en-IE" sz="2200" dirty="0">
              <a:solidFill>
                <a:schemeClr val="bg1"/>
              </a:solidFill>
            </a:endParaRPr>
          </a:p>
          <a:p>
            <a:pPr algn="l" rtl="0">
              <a:lnSpc>
                <a:spcPts val="2240"/>
              </a:lnSpc>
              <a:spcBef>
                <a:spcPts val="0"/>
              </a:spcBef>
            </a:pPr>
            <a:endParaRPr lang="en-IE" sz="2200" dirty="0">
              <a:solidFill>
                <a:schemeClr val="bg1"/>
              </a:solidFill>
            </a:endParaRPr>
          </a:p>
          <a:p>
            <a:pPr algn="l" rtl="0">
              <a:lnSpc>
                <a:spcPts val="2240"/>
              </a:lnSpc>
              <a:spcBef>
                <a:spcPts val="0"/>
              </a:spcBef>
            </a:pPr>
            <a:endParaRPr lang="en-IE" sz="2200" dirty="0">
              <a:solidFill>
                <a:schemeClr val="bg1"/>
              </a:solidFill>
            </a:endParaRPr>
          </a:p>
          <a:p>
            <a:pPr algn="l" rtl="0">
              <a:lnSpc>
                <a:spcPts val="2240"/>
              </a:lnSpc>
              <a:spcBef>
                <a:spcPts val="0"/>
              </a:spcBef>
            </a:pPr>
            <a:endParaRPr lang="en-US" sz="2200" dirty="0">
              <a:solidFill>
                <a:schemeClr val="bg1"/>
              </a:solidFill>
            </a:endParaRPr>
          </a:p>
          <a:p>
            <a:pPr algn="l" rtl="0"/>
            <a:r>
              <a:rPr lang="en-US" dirty="0">
                <a:solidFill>
                  <a:schemeClr val="bg1"/>
                </a:solidFill>
              </a:rPr>
              <a:t> </a:t>
            </a:r>
          </a:p>
        </p:txBody>
      </p:sp>
      <p:sp>
        <p:nvSpPr>
          <p:cNvPr id="2" name="Text Placeholder 4">
            <a:extLst>
              <a:ext uri="{FF2B5EF4-FFF2-40B4-BE49-F238E27FC236}">
                <a16:creationId xmlns:a16="http://schemas.microsoft.com/office/drawing/2014/main" id="{0AE3123B-305E-55BA-D03E-C452ABB446DC}"/>
              </a:ext>
            </a:extLst>
          </p:cNvPr>
          <p:cNvSpPr txBox="1">
            <a:spLocks/>
          </p:cNvSpPr>
          <p:nvPr/>
        </p:nvSpPr>
        <p:spPr>
          <a:xfrm rot="16200000">
            <a:off x="-302458" y="1089604"/>
            <a:ext cx="1780675" cy="494919"/>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2800" dirty="0">
                <a:solidFill>
                  <a:schemeClr val="bg1"/>
                </a:solidFill>
                <a:latin typeface="Calibri" panose="020F0502020204030204" pitchFamily="34" charset="0"/>
                <a:cs typeface="Calibri" panose="020F0502020204030204" pitchFamily="34" charset="0"/>
              </a:rPr>
              <a:t>EJERCICIO</a:t>
            </a:r>
            <a:endParaRPr 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2AAF74E-AEA1-039C-B015-6B4419826F34}"/>
              </a:ext>
            </a:extLst>
          </p:cNvPr>
          <p:cNvSpPr/>
          <p:nvPr/>
        </p:nvSpPr>
        <p:spPr>
          <a:xfrm>
            <a:off x="1073853" y="2904008"/>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02570BCE-F0EB-C81A-402A-9B2B8F249347}"/>
              </a:ext>
            </a:extLst>
          </p:cNvPr>
          <p:cNvGrpSpPr/>
          <p:nvPr/>
        </p:nvGrpSpPr>
        <p:grpSpPr>
          <a:xfrm>
            <a:off x="1590168" y="426960"/>
            <a:ext cx="10601832" cy="6942531"/>
            <a:chOff x="1331589" y="203200"/>
            <a:chExt cx="11154931" cy="7304724"/>
          </a:xfrm>
        </p:grpSpPr>
        <p:grpSp>
          <p:nvGrpSpPr>
            <p:cNvPr id="7" name="Group 6">
              <a:extLst>
                <a:ext uri="{FF2B5EF4-FFF2-40B4-BE49-F238E27FC236}">
                  <a16:creationId xmlns:a16="http://schemas.microsoft.com/office/drawing/2014/main" id="{81216F32-44FA-B6B1-DB05-861D2146C363}"/>
                </a:ext>
              </a:extLst>
            </p:cNvPr>
            <p:cNvGrpSpPr/>
            <p:nvPr/>
          </p:nvGrpSpPr>
          <p:grpSpPr>
            <a:xfrm>
              <a:off x="1331589" y="203200"/>
              <a:ext cx="11154931" cy="7304724"/>
              <a:chOff x="3018187" y="1475147"/>
              <a:chExt cx="8220071" cy="5382853"/>
            </a:xfrm>
          </p:grpSpPr>
          <p:pic>
            <p:nvPicPr>
              <p:cNvPr id="9" name="Picture 8">
                <a:extLst>
                  <a:ext uri="{FF2B5EF4-FFF2-40B4-BE49-F238E27FC236}">
                    <a16:creationId xmlns:a16="http://schemas.microsoft.com/office/drawing/2014/main" id="{099090A8-B055-8560-53CC-771684DB721E}"/>
                  </a:ext>
                </a:extLst>
              </p:cNvPr>
              <p:cNvPicPr>
                <a:picLocks noChangeAspect="1"/>
              </p:cNvPicPr>
              <p:nvPr/>
            </p:nvPicPr>
            <p:blipFill rotWithShape="1">
              <a:blip r:embed="rId2"/>
              <a:srcRect l="-18314" t="15879" r="31508" b="11083"/>
              <a:stretch/>
            </p:blipFill>
            <p:spPr>
              <a:xfrm>
                <a:off x="3018187" y="1475147"/>
                <a:ext cx="8220071" cy="5382853"/>
              </a:xfrm>
              <a:prstGeom prst="rect">
                <a:avLst/>
              </a:prstGeom>
            </p:spPr>
          </p:pic>
          <p:sp>
            <p:nvSpPr>
              <p:cNvPr id="10" name="Rectangle 9">
                <a:extLst>
                  <a:ext uri="{FF2B5EF4-FFF2-40B4-BE49-F238E27FC236}">
                    <a16:creationId xmlns:a16="http://schemas.microsoft.com/office/drawing/2014/main" id="{E055953A-8622-767A-6C1D-1AC77FEE7479}"/>
                  </a:ext>
                </a:extLst>
              </p:cNvPr>
              <p:cNvSpPr/>
              <p:nvPr/>
            </p:nvSpPr>
            <p:spPr>
              <a:xfrm>
                <a:off x="6326485" y="1694707"/>
                <a:ext cx="4911773" cy="38844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2" name="Group 11">
              <a:extLst>
                <a:ext uri="{FF2B5EF4-FFF2-40B4-BE49-F238E27FC236}">
                  <a16:creationId xmlns:a16="http://schemas.microsoft.com/office/drawing/2014/main" id="{42CAF840-DF59-0F4A-BB35-A056C7428AB2}"/>
                </a:ext>
              </a:extLst>
            </p:cNvPr>
            <p:cNvGrpSpPr/>
            <p:nvPr/>
          </p:nvGrpSpPr>
          <p:grpSpPr>
            <a:xfrm>
              <a:off x="6045951" y="835690"/>
              <a:ext cx="6119737" cy="4936808"/>
              <a:chOff x="7496588" y="924499"/>
              <a:chExt cx="5745480" cy="4634894"/>
            </a:xfrm>
          </p:grpSpPr>
          <p:pic>
            <p:nvPicPr>
              <p:cNvPr id="4" name="Picture 3">
                <a:extLst>
                  <a:ext uri="{FF2B5EF4-FFF2-40B4-BE49-F238E27FC236}">
                    <a16:creationId xmlns:a16="http://schemas.microsoft.com/office/drawing/2014/main" id="{4C648489-617F-5233-16B8-1191B7E2B734}"/>
                  </a:ext>
                </a:extLst>
              </p:cNvPr>
              <p:cNvPicPr>
                <a:picLocks noChangeAspect="1"/>
              </p:cNvPicPr>
              <p:nvPr/>
            </p:nvPicPr>
            <p:blipFill rotWithShape="1">
              <a:blip r:embed="rId3"/>
              <a:srcRect l="1919" t="40196" r="-1919" b="-8390"/>
              <a:stretch/>
            </p:blipFill>
            <p:spPr>
              <a:xfrm>
                <a:off x="7521504" y="924499"/>
                <a:ext cx="5720564" cy="904002"/>
              </a:xfrm>
              <a:prstGeom prst="rect">
                <a:avLst/>
              </a:prstGeom>
            </p:spPr>
          </p:pic>
          <p:pic>
            <p:nvPicPr>
              <p:cNvPr id="5" name="Picture 4">
                <a:extLst>
                  <a:ext uri="{FF2B5EF4-FFF2-40B4-BE49-F238E27FC236}">
                    <a16:creationId xmlns:a16="http://schemas.microsoft.com/office/drawing/2014/main" id="{DA25C201-6252-0803-0024-25701B2A88D3}"/>
                  </a:ext>
                </a:extLst>
              </p:cNvPr>
              <p:cNvPicPr>
                <a:picLocks noChangeAspect="1"/>
              </p:cNvPicPr>
              <p:nvPr/>
            </p:nvPicPr>
            <p:blipFill>
              <a:blip r:embed="rId4"/>
              <a:stretch>
                <a:fillRect/>
              </a:stretch>
            </p:blipFill>
            <p:spPr>
              <a:xfrm>
                <a:off x="7496588" y="1699379"/>
                <a:ext cx="5687251" cy="3860014"/>
              </a:xfrm>
              <a:prstGeom prst="rect">
                <a:avLst/>
              </a:prstGeom>
            </p:spPr>
          </p:pic>
        </p:grpSp>
      </p:grpSp>
    </p:spTree>
    <p:extLst>
      <p:ext uri="{BB962C8B-B14F-4D97-AF65-F5344CB8AC3E}">
        <p14:creationId xmlns:p14="http://schemas.microsoft.com/office/powerpoint/2010/main" val="291094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361507" y="1101961"/>
            <a:ext cx="6587534" cy="4884502"/>
          </a:xfrm>
        </p:spPr>
        <p:txBody>
          <a:bodyPr>
            <a:normAutofit/>
          </a:bodyPr>
          <a:lstStyle/>
          <a:p>
            <a:pPr algn="l" rtl="0"/>
            <a:r>
              <a:rPr lang="en-US" sz="3900" dirty="0"/>
              <a:t>¿Por qué </a:t>
            </a:r>
            <a:r>
              <a:rPr lang="en-US" sz="3900" dirty="0" err="1"/>
              <a:t>nuestro</a:t>
            </a:r>
            <a:r>
              <a:rPr lang="en-US" sz="3900" dirty="0"/>
              <a:t> SECURE </a:t>
            </a:r>
            <a:r>
              <a:rPr lang="en-US" sz="3900" b="1" dirty="0">
                <a:effectLst/>
                <a:latin typeface="Calibri" panose="020F0502020204030204" pitchFamily="34" charset="0"/>
                <a:ea typeface="Calibri" panose="020F0502020204030204" pitchFamily="34" charset="0"/>
                <a:cs typeface="Times New Roman" panose="02020603050405020304" pitchFamily="18" charset="0"/>
              </a:rPr>
              <a:t>PLAN DE ESTUDIOS Y PAQUETE DE CAPACITACIÓN VETERINARIA</a:t>
            </a:r>
            <a:r>
              <a:rPr lang="en-US" sz="3900" b="1" dirty="0"/>
              <a:t> </a:t>
            </a:r>
            <a:r>
              <a:rPr lang="en-US" sz="3900" dirty="0"/>
              <a:t>especial ?</a:t>
            </a:r>
            <a:endParaRPr lang="en-US" dirty="0"/>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361507" y="2897508"/>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spcBef>
                <a:spcPts val="0"/>
              </a:spcBef>
            </a:pPr>
            <a:r>
              <a:rPr lang="en-US" sz="2200" dirty="0" err="1">
                <a:latin typeface="Calibri" panose="020F0502020204030204" pitchFamily="34" charset="0"/>
                <a:ea typeface="Calibri" panose="020F0502020204030204" pitchFamily="34" charset="0"/>
                <a:cs typeface="Times New Roman" panose="02020603050405020304" pitchFamily="18" charset="0"/>
              </a:rPr>
              <a:t>losSECURE</a:t>
            </a:r>
            <a:r>
              <a:rPr lang="en-US" sz="2200" dirty="0">
                <a:latin typeface="Calibri" panose="020F0502020204030204" pitchFamily="34" charset="0"/>
                <a:ea typeface="Calibri" panose="020F0502020204030204" pitchFamily="34" charset="0"/>
                <a:cs typeface="Times New Roman" panose="02020603050405020304" pitchFamily="18" charset="0"/>
              </a:rPr>
              <a:t> El PAQUETE DE FORMACIÓN CURRÍCULO Y VET  es el primer enfoque holístico de FP para abordar la detección y resolución temprana de crisis basado en un marco desarrollado específicamente para las PYME. Lo hace combinando un enfoque basado en planes de estudio, que puede ser adoptado en la enseñanza y la formación por VET, con un enfoque modular, que es particularmente útil para consultores y para uso directo de PYME y fundadores.</a:t>
            </a:r>
            <a:r>
              <a:rPr lang="en-IE" sz="2200" dirty="0">
                <a:latin typeface="Calibri" panose="020F0502020204030204" pitchFamily="34" charset="0"/>
                <a:ea typeface="Calibri" panose="020F0502020204030204" pitchFamily="34" charset="0"/>
                <a:cs typeface="Times New Roman" panose="02020603050405020304" pitchFamily="18" charset="0"/>
              </a:rPr>
              <a:t>.</a:t>
            </a:r>
          </a:p>
          <a:p>
            <a:pPr algn="l" rtl="0">
              <a:lnSpc>
                <a:spcPts val="2260"/>
              </a:lnSpc>
              <a:spcBef>
                <a:spcPts val="0"/>
              </a:spcBef>
            </a:pPr>
            <a:endParaRPr lang="en-US" dirty="0"/>
          </a:p>
        </p:txBody>
      </p:sp>
      <p:grpSp>
        <p:nvGrpSpPr>
          <p:cNvPr id="5" name="Graphic 50">
            <a:extLst>
              <a:ext uri="{FF2B5EF4-FFF2-40B4-BE49-F238E27FC236}">
                <a16:creationId xmlns:a16="http://schemas.microsoft.com/office/drawing/2014/main" id="{82185717-0714-693E-B816-61753662EDAA}"/>
              </a:ext>
            </a:extLst>
          </p:cNvPr>
          <p:cNvGrpSpPr/>
          <p:nvPr/>
        </p:nvGrpSpPr>
        <p:grpSpPr>
          <a:xfrm>
            <a:off x="10039384" y="6137413"/>
            <a:ext cx="1451791" cy="500065"/>
            <a:chOff x="3208342" y="5149056"/>
            <a:chExt cx="1143000" cy="393703"/>
          </a:xfrm>
        </p:grpSpPr>
        <p:sp>
          <p:nvSpPr>
            <p:cNvPr id="6" name="Freeform 5">
              <a:extLst>
                <a:ext uri="{FF2B5EF4-FFF2-40B4-BE49-F238E27FC236}">
                  <a16:creationId xmlns:a16="http://schemas.microsoft.com/office/drawing/2014/main" id="{7EAE935B-7FA5-7735-D40C-97E0A5F94951}"/>
                </a:ext>
              </a:extLst>
            </p:cNvPr>
            <p:cNvSpPr/>
            <p:nvPr/>
          </p:nvSpPr>
          <p:spPr>
            <a:xfrm>
              <a:off x="3213557" y="5153299"/>
              <a:ext cx="1135512" cy="381430"/>
            </a:xfrm>
            <a:custGeom>
              <a:avLst/>
              <a:gdLst>
                <a:gd name="connsiteX0" fmla="*/ 26812 w 1135512"/>
                <a:gd name="connsiteY0" fmla="*/ -75 h 381430"/>
                <a:gd name="connsiteX1" fmla="*/ 1106505 w 1135512"/>
                <a:gd name="connsiteY1" fmla="*/ 1812 h 381430"/>
                <a:gd name="connsiteX2" fmla="*/ 1135073 w 1135512"/>
                <a:gd name="connsiteY2" fmla="*/ 31439 h 381430"/>
                <a:gd name="connsiteX3" fmla="*/ 1133747 w 1135512"/>
                <a:gd name="connsiteY3" fmla="*/ 381355 h 381430"/>
                <a:gd name="connsiteX4" fmla="*/ -440 w 1135512"/>
                <a:gd name="connsiteY4" fmla="*/ 381355 h 381430"/>
                <a:gd name="connsiteX5" fmla="*/ -440 w 1135512"/>
                <a:gd name="connsiteY5" fmla="*/ 30138 h 381430"/>
                <a:gd name="connsiteX6" fmla="*/ 26812 w 1135512"/>
                <a:gd name="connsiteY6" fmla="*/ -75 h 38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512" h="381430">
                  <a:moveTo>
                    <a:pt x="26812" y="-75"/>
                  </a:moveTo>
                  <a:lnTo>
                    <a:pt x="1106505" y="1812"/>
                  </a:lnTo>
                  <a:cubicBezTo>
                    <a:pt x="1121593" y="1812"/>
                    <a:pt x="1135073" y="-389"/>
                    <a:pt x="1135073" y="31439"/>
                  </a:cubicBezTo>
                  <a:lnTo>
                    <a:pt x="1133747" y="381355"/>
                  </a:lnTo>
                  <a:lnTo>
                    <a:pt x="-440" y="381355"/>
                  </a:lnTo>
                  <a:lnTo>
                    <a:pt x="-440" y="30138"/>
                  </a:lnTo>
                  <a:cubicBezTo>
                    <a:pt x="-440" y="14443"/>
                    <a:pt x="1103" y="-75"/>
                    <a:pt x="26812" y="-75"/>
                  </a:cubicBezTo>
                  <a:close/>
                </a:path>
              </a:pathLst>
            </a:custGeom>
            <a:solidFill>
              <a:srgbClr val="F16924"/>
            </a:solidFill>
            <a:ln w="9465"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DA25A35D-DF7F-C1DE-2DCB-DD1487483919}"/>
                </a:ext>
              </a:extLst>
            </p:cNvPr>
            <p:cNvSpPr/>
            <p:nvPr/>
          </p:nvSpPr>
          <p:spPr>
            <a:xfrm>
              <a:off x="3208342" y="5149056"/>
              <a:ext cx="1143000" cy="393703"/>
            </a:xfrm>
            <a:custGeom>
              <a:avLst/>
              <a:gdLst>
                <a:gd name="connsiteX0" fmla="*/ 1121158 w 1143000"/>
                <a:gd name="connsiteY0" fmla="*/ -75 h 393703"/>
                <a:gd name="connsiteX1" fmla="*/ 20971 w 1143000"/>
                <a:gd name="connsiteY1" fmla="*/ -75 h 393703"/>
                <a:gd name="connsiteX2" fmla="*/ -440 w 1143000"/>
                <a:gd name="connsiteY2" fmla="*/ 20988 h 393703"/>
                <a:gd name="connsiteX3" fmla="*/ -440 w 1143000"/>
                <a:gd name="connsiteY3" fmla="*/ 388868 h 393703"/>
                <a:gd name="connsiteX4" fmla="*/ 4397 w 1143000"/>
                <a:gd name="connsiteY4" fmla="*/ 393628 h 393703"/>
                <a:gd name="connsiteX5" fmla="*/ 1137723 w 1143000"/>
                <a:gd name="connsiteY5" fmla="*/ 393628 h 393703"/>
                <a:gd name="connsiteX6" fmla="*/ 1142560 w 1143000"/>
                <a:gd name="connsiteY6" fmla="*/ 388868 h 393703"/>
                <a:gd name="connsiteX7" fmla="*/ 1142560 w 1143000"/>
                <a:gd name="connsiteY7" fmla="*/ 20988 h 393703"/>
                <a:gd name="connsiteX8" fmla="*/ 1121158 w 1143000"/>
                <a:gd name="connsiteY8" fmla="*/ -75 h 393703"/>
                <a:gd name="connsiteX9" fmla="*/ 20971 w 1143000"/>
                <a:gd name="connsiteY9" fmla="*/ 9440 h 393703"/>
                <a:gd name="connsiteX10" fmla="*/ 1121158 w 1143000"/>
                <a:gd name="connsiteY10" fmla="*/ 9440 h 393703"/>
                <a:gd name="connsiteX11" fmla="*/ 1132886 w 1143000"/>
                <a:gd name="connsiteY11" fmla="*/ 20988 h 393703"/>
                <a:gd name="connsiteX12" fmla="*/ 1132886 w 1143000"/>
                <a:gd name="connsiteY12" fmla="*/ 276145 h 393703"/>
                <a:gd name="connsiteX13" fmla="*/ 346537 w 1143000"/>
                <a:gd name="connsiteY13" fmla="*/ 276145 h 393703"/>
                <a:gd name="connsiteX14" fmla="*/ 198454 w 1143000"/>
                <a:gd name="connsiteY14" fmla="*/ 362257 h 393703"/>
                <a:gd name="connsiteX15" fmla="*/ 50381 w 1143000"/>
                <a:gd name="connsiteY15" fmla="*/ 276145 h 393703"/>
                <a:gd name="connsiteX16" fmla="*/ 9224 w 1143000"/>
                <a:gd name="connsiteY16" fmla="*/ 276145 h 393703"/>
                <a:gd name="connsiteX17" fmla="*/ 9224 w 1143000"/>
                <a:gd name="connsiteY17" fmla="*/ 20988 h 393703"/>
                <a:gd name="connsiteX18" fmla="*/ 20971 w 1143000"/>
                <a:gd name="connsiteY18" fmla="*/ 9440 h 39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0" h="393703">
                  <a:moveTo>
                    <a:pt x="1121158" y="-75"/>
                  </a:moveTo>
                  <a:lnTo>
                    <a:pt x="20971" y="-75"/>
                  </a:lnTo>
                  <a:cubicBezTo>
                    <a:pt x="9167" y="-75"/>
                    <a:pt x="-440" y="9376"/>
                    <a:pt x="-440" y="20988"/>
                  </a:cubicBezTo>
                  <a:lnTo>
                    <a:pt x="-440" y="388868"/>
                  </a:lnTo>
                  <a:cubicBezTo>
                    <a:pt x="-440" y="391495"/>
                    <a:pt x="1718" y="393628"/>
                    <a:pt x="4397" y="393628"/>
                  </a:cubicBezTo>
                  <a:lnTo>
                    <a:pt x="1137723" y="393628"/>
                  </a:lnTo>
                  <a:cubicBezTo>
                    <a:pt x="1140392" y="393628"/>
                    <a:pt x="1142560" y="391495"/>
                    <a:pt x="1142560" y="388868"/>
                  </a:cubicBezTo>
                  <a:lnTo>
                    <a:pt x="1142560" y="20988"/>
                  </a:lnTo>
                  <a:cubicBezTo>
                    <a:pt x="1142560" y="9376"/>
                    <a:pt x="1132952" y="-75"/>
                    <a:pt x="1121158" y="-75"/>
                  </a:cubicBezTo>
                  <a:close/>
                  <a:moveTo>
                    <a:pt x="20971" y="9440"/>
                  </a:moveTo>
                  <a:lnTo>
                    <a:pt x="1121158" y="9440"/>
                  </a:lnTo>
                  <a:cubicBezTo>
                    <a:pt x="1127633" y="9440"/>
                    <a:pt x="1132886" y="14620"/>
                    <a:pt x="1132886" y="20988"/>
                  </a:cubicBezTo>
                  <a:cubicBezTo>
                    <a:pt x="1132886" y="20988"/>
                    <a:pt x="1132886" y="169059"/>
                    <a:pt x="1132886" y="276145"/>
                  </a:cubicBezTo>
                  <a:lnTo>
                    <a:pt x="346537" y="276145"/>
                  </a:lnTo>
                  <a:cubicBezTo>
                    <a:pt x="317714" y="327430"/>
                    <a:pt x="262178" y="362257"/>
                    <a:pt x="198454" y="362257"/>
                  </a:cubicBezTo>
                  <a:cubicBezTo>
                    <a:pt x="134702" y="362257"/>
                    <a:pt x="79186" y="327467"/>
                    <a:pt x="50381" y="276145"/>
                  </a:cubicBezTo>
                  <a:lnTo>
                    <a:pt x="9224" y="276145"/>
                  </a:lnTo>
                  <a:cubicBezTo>
                    <a:pt x="9224" y="169059"/>
                    <a:pt x="9224" y="20988"/>
                    <a:pt x="9224" y="20988"/>
                  </a:cubicBezTo>
                  <a:cubicBezTo>
                    <a:pt x="9224" y="14620"/>
                    <a:pt x="14497" y="9440"/>
                    <a:pt x="20971" y="9440"/>
                  </a:cubicBezTo>
                  <a:close/>
                </a:path>
              </a:pathLst>
            </a:custGeom>
            <a:solidFill>
              <a:srgbClr val="083553"/>
            </a:solidFill>
            <a:ln w="9465" cap="flat">
              <a:noFill/>
              <a:prstDash val="solid"/>
              <a:miter/>
            </a:ln>
          </p:spPr>
          <p:txBody>
            <a:bodyPr rtlCol="0" anchor="ctr"/>
            <a:lstStyle/>
            <a:p>
              <a:pPr algn="l" rtl="0"/>
              <a:endParaRPr lang="en-US"/>
            </a:p>
          </p:txBody>
        </p:sp>
        <p:grpSp>
          <p:nvGrpSpPr>
            <p:cNvPr id="8" name="Graphic 50">
              <a:extLst>
                <a:ext uri="{FF2B5EF4-FFF2-40B4-BE49-F238E27FC236}">
                  <a16:creationId xmlns:a16="http://schemas.microsoft.com/office/drawing/2014/main" id="{23C3FBE2-FB3A-F57B-7BD8-A5B4DC4FD553}"/>
                </a:ext>
              </a:extLst>
            </p:cNvPr>
            <p:cNvGrpSpPr/>
            <p:nvPr/>
          </p:nvGrpSpPr>
          <p:grpSpPr>
            <a:xfrm>
              <a:off x="3258516" y="5185707"/>
              <a:ext cx="297545" cy="293229"/>
              <a:chOff x="3258516" y="5185707"/>
              <a:chExt cx="297545" cy="293229"/>
            </a:xfrm>
          </p:grpSpPr>
          <p:sp>
            <p:nvSpPr>
              <p:cNvPr id="32" name="Freeform 31">
                <a:extLst>
                  <a:ext uri="{FF2B5EF4-FFF2-40B4-BE49-F238E27FC236}">
                    <a16:creationId xmlns:a16="http://schemas.microsoft.com/office/drawing/2014/main" id="{2AD24A4C-1ACB-0510-1516-4F958A282356}"/>
                  </a:ext>
                </a:extLst>
              </p:cNvPr>
              <p:cNvSpPr/>
              <p:nvPr/>
            </p:nvSpPr>
            <p:spPr>
              <a:xfrm>
                <a:off x="3277422" y="5204448"/>
                <a:ext cx="259743" cy="255747"/>
              </a:xfrm>
              <a:custGeom>
                <a:avLst/>
                <a:gdLst>
                  <a:gd name="connsiteX0" fmla="*/ 259293 w 259743"/>
                  <a:gd name="connsiteY0" fmla="*/ 127949 h 255747"/>
                  <a:gd name="connsiteX1" fmla="*/ 129501 w 259743"/>
                  <a:gd name="connsiteY1" fmla="*/ 255823 h 255747"/>
                  <a:gd name="connsiteX2" fmla="*/ -450 w 259743"/>
                  <a:gd name="connsiteY2" fmla="*/ 128104 h 255747"/>
                  <a:gd name="connsiteX3" fmla="*/ -450 w 259743"/>
                  <a:gd name="connsiteY3" fmla="*/ 127949 h 255747"/>
                  <a:gd name="connsiteX4" fmla="*/ 129344 w 259743"/>
                  <a:gd name="connsiteY4" fmla="*/ 75 h 255747"/>
                  <a:gd name="connsiteX5" fmla="*/ 259293 w 259743"/>
                  <a:gd name="connsiteY5" fmla="*/ 127795 h 255747"/>
                  <a:gd name="connsiteX6" fmla="*/ 259293 w 259743"/>
                  <a:gd name="connsiteY6" fmla="*/ 127949 h 25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43" h="255747">
                    <a:moveTo>
                      <a:pt x="259293" y="127949"/>
                    </a:moveTo>
                    <a:cubicBezTo>
                      <a:pt x="259343" y="198531"/>
                      <a:pt x="201222" y="255778"/>
                      <a:pt x="129501" y="255823"/>
                    </a:cubicBezTo>
                    <a:cubicBezTo>
                      <a:pt x="57779" y="255869"/>
                      <a:pt x="-408" y="198681"/>
                      <a:pt x="-450" y="128104"/>
                    </a:cubicBezTo>
                    <a:cubicBezTo>
                      <a:pt x="-450" y="128049"/>
                      <a:pt x="-450" y="128004"/>
                      <a:pt x="-450" y="127949"/>
                    </a:cubicBezTo>
                    <a:cubicBezTo>
                      <a:pt x="-499" y="57367"/>
                      <a:pt x="57622" y="121"/>
                      <a:pt x="129344" y="75"/>
                    </a:cubicBezTo>
                    <a:cubicBezTo>
                      <a:pt x="201073" y="35"/>
                      <a:pt x="259252" y="57217"/>
                      <a:pt x="259293" y="127795"/>
                    </a:cubicBezTo>
                    <a:cubicBezTo>
                      <a:pt x="259293" y="127844"/>
                      <a:pt x="259293" y="127899"/>
                      <a:pt x="259293" y="127949"/>
                    </a:cubicBezTo>
                    <a:close/>
                  </a:path>
                </a:pathLst>
              </a:custGeom>
              <a:solidFill>
                <a:srgbClr val="FFFFFF"/>
              </a:solidFill>
              <a:ln w="8262"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2A48E0B9-62A1-2B1D-0FA4-B24DC9451188}"/>
                  </a:ext>
                </a:extLst>
              </p:cNvPr>
              <p:cNvSpPr/>
              <p:nvPr/>
            </p:nvSpPr>
            <p:spPr>
              <a:xfrm>
                <a:off x="3258516" y="5185707"/>
                <a:ext cx="297545" cy="293229"/>
              </a:xfrm>
              <a:custGeom>
                <a:avLst/>
                <a:gdLst>
                  <a:gd name="connsiteX0" fmla="*/ 253617 w 297545"/>
                  <a:gd name="connsiteY0" fmla="*/ 42698 h 293229"/>
                  <a:gd name="connsiteX1" fmla="*/ 296807 w 297545"/>
                  <a:gd name="connsiteY1" fmla="*/ 146789 h 293229"/>
                  <a:gd name="connsiteX2" fmla="*/ 254352 w 297545"/>
                  <a:gd name="connsiteY2" fmla="*/ 249790 h 293229"/>
                  <a:gd name="connsiteX3" fmla="*/ 147844 w 297545"/>
                  <a:gd name="connsiteY3" fmla="*/ 293403 h 293229"/>
                  <a:gd name="connsiteX4" fmla="*/ 43203 w 297545"/>
                  <a:gd name="connsiteY4" fmla="*/ 250148 h 293229"/>
                  <a:gd name="connsiteX5" fmla="*/ -739 w 297545"/>
                  <a:gd name="connsiteY5" fmla="*/ 146789 h 293229"/>
                  <a:gd name="connsiteX6" fmla="*/ 43203 w 297545"/>
                  <a:gd name="connsiteY6" fmla="*/ 42698 h 293229"/>
                  <a:gd name="connsiteX7" fmla="*/ 147844 w 297545"/>
                  <a:gd name="connsiteY7" fmla="*/ 174 h 293229"/>
                  <a:gd name="connsiteX8" fmla="*/ 253617 w 297545"/>
                  <a:gd name="connsiteY8" fmla="*/ 42698 h 293229"/>
                  <a:gd name="connsiteX9" fmla="*/ 62587 w 297545"/>
                  <a:gd name="connsiteY9" fmla="*/ 61765 h 293229"/>
                  <a:gd name="connsiteX10" fmla="*/ 26066 w 297545"/>
                  <a:gd name="connsiteY10" fmla="*/ 146830 h 293229"/>
                  <a:gd name="connsiteX11" fmla="*/ 62207 w 297545"/>
                  <a:gd name="connsiteY11" fmla="*/ 231154 h 293229"/>
                  <a:gd name="connsiteX12" fmla="*/ 148290 w 297545"/>
                  <a:gd name="connsiteY12" fmla="*/ 266726 h 293229"/>
                  <a:gd name="connsiteX13" fmla="*/ 235108 w 297545"/>
                  <a:gd name="connsiteY13" fmla="*/ 230796 h 293229"/>
                  <a:gd name="connsiteX14" fmla="*/ 270134 w 297545"/>
                  <a:gd name="connsiteY14" fmla="*/ 146830 h 293229"/>
                  <a:gd name="connsiteX15" fmla="*/ 234538 w 297545"/>
                  <a:gd name="connsiteY15" fmla="*/ 61578 h 293229"/>
                  <a:gd name="connsiteX16" fmla="*/ 148290 w 297545"/>
                  <a:gd name="connsiteY16" fmla="*/ 26567 h 293229"/>
                  <a:gd name="connsiteX17" fmla="*/ 62587 w 297545"/>
                  <a:gd name="connsiteY17" fmla="*/ 61765 h 293229"/>
                  <a:gd name="connsiteX18" fmla="*/ 126658 w 297545"/>
                  <a:gd name="connsiteY18" fmla="*/ 132527 h 293229"/>
                  <a:gd name="connsiteX19" fmla="*/ 109942 w 297545"/>
                  <a:gd name="connsiteY19" fmla="*/ 120551 h 293229"/>
                  <a:gd name="connsiteX20" fmla="*/ 90252 w 297545"/>
                  <a:gd name="connsiteY20" fmla="*/ 146643 h 293229"/>
                  <a:gd name="connsiteX21" fmla="*/ 109942 w 297545"/>
                  <a:gd name="connsiteY21" fmla="*/ 172734 h 293229"/>
                  <a:gd name="connsiteX22" fmla="*/ 128525 w 297545"/>
                  <a:gd name="connsiteY22" fmla="*/ 160010 h 293229"/>
                  <a:gd name="connsiteX23" fmla="*/ 146728 w 297545"/>
                  <a:gd name="connsiteY23" fmla="*/ 169547 h 293229"/>
                  <a:gd name="connsiteX24" fmla="*/ 107678 w 297545"/>
                  <a:gd name="connsiteY24" fmla="*/ 192305 h 293229"/>
                  <a:gd name="connsiteX25" fmla="*/ 75519 w 297545"/>
                  <a:gd name="connsiteY25" fmla="*/ 180198 h 293229"/>
                  <a:gd name="connsiteX26" fmla="*/ 63430 w 297545"/>
                  <a:gd name="connsiteY26" fmla="*/ 146789 h 293229"/>
                  <a:gd name="connsiteX27" fmla="*/ 75890 w 297545"/>
                  <a:gd name="connsiteY27" fmla="*/ 113575 h 293229"/>
                  <a:gd name="connsiteX28" fmla="*/ 106942 w 297545"/>
                  <a:gd name="connsiteY28" fmla="*/ 101273 h 293229"/>
                  <a:gd name="connsiteX29" fmla="*/ 146364 w 297545"/>
                  <a:gd name="connsiteY29" fmla="*/ 122600 h 293229"/>
                  <a:gd name="connsiteX30" fmla="*/ 126658 w 297545"/>
                  <a:gd name="connsiteY30" fmla="*/ 132527 h 293229"/>
                  <a:gd name="connsiteX31" fmla="*/ 212294 w 297545"/>
                  <a:gd name="connsiteY31" fmla="*/ 132527 h 293229"/>
                  <a:gd name="connsiteX32" fmla="*/ 195909 w 297545"/>
                  <a:gd name="connsiteY32" fmla="*/ 120551 h 293229"/>
                  <a:gd name="connsiteX33" fmla="*/ 175813 w 297545"/>
                  <a:gd name="connsiteY33" fmla="*/ 146643 h 293229"/>
                  <a:gd name="connsiteX34" fmla="*/ 195909 w 297545"/>
                  <a:gd name="connsiteY34" fmla="*/ 172734 h 293229"/>
                  <a:gd name="connsiteX35" fmla="*/ 214153 w 297545"/>
                  <a:gd name="connsiteY35" fmla="*/ 160010 h 293229"/>
                  <a:gd name="connsiteX36" fmla="*/ 232761 w 297545"/>
                  <a:gd name="connsiteY36" fmla="*/ 169547 h 293229"/>
                  <a:gd name="connsiteX37" fmla="*/ 193777 w 297545"/>
                  <a:gd name="connsiteY37" fmla="*/ 192305 h 293229"/>
                  <a:gd name="connsiteX38" fmla="*/ 161668 w 297545"/>
                  <a:gd name="connsiteY38" fmla="*/ 180198 h 293229"/>
                  <a:gd name="connsiteX39" fmla="*/ 149604 w 297545"/>
                  <a:gd name="connsiteY39" fmla="*/ 146789 h 293229"/>
                  <a:gd name="connsiteX40" fmla="*/ 161857 w 297545"/>
                  <a:gd name="connsiteY40" fmla="*/ 113575 h 293229"/>
                  <a:gd name="connsiteX41" fmla="*/ 193042 w 297545"/>
                  <a:gd name="connsiteY41" fmla="*/ 101273 h 293229"/>
                  <a:gd name="connsiteX42" fmla="*/ 232381 w 297545"/>
                  <a:gd name="connsiteY42" fmla="*/ 122600 h 293229"/>
                  <a:gd name="connsiteX43" fmla="*/ 212294 w 297545"/>
                  <a:gd name="connsiteY43" fmla="*/ 132527 h 29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7545" h="293229">
                    <a:moveTo>
                      <a:pt x="253617" y="42698"/>
                    </a:moveTo>
                    <a:cubicBezTo>
                      <a:pt x="282413" y="71034"/>
                      <a:pt x="296807" y="105737"/>
                      <a:pt x="296807" y="146789"/>
                    </a:cubicBezTo>
                    <a:cubicBezTo>
                      <a:pt x="296807" y="187841"/>
                      <a:pt x="282660" y="222178"/>
                      <a:pt x="254352" y="249790"/>
                    </a:cubicBezTo>
                    <a:cubicBezTo>
                      <a:pt x="224308" y="278866"/>
                      <a:pt x="188811" y="293403"/>
                      <a:pt x="147844" y="293403"/>
                    </a:cubicBezTo>
                    <a:cubicBezTo>
                      <a:pt x="107372" y="293403"/>
                      <a:pt x="72486" y="278988"/>
                      <a:pt x="43203" y="250148"/>
                    </a:cubicBezTo>
                    <a:cubicBezTo>
                      <a:pt x="13903" y="221324"/>
                      <a:pt x="-739" y="186874"/>
                      <a:pt x="-739" y="146789"/>
                    </a:cubicBezTo>
                    <a:cubicBezTo>
                      <a:pt x="-739" y="106712"/>
                      <a:pt x="13903" y="72018"/>
                      <a:pt x="43203" y="42698"/>
                    </a:cubicBezTo>
                    <a:cubicBezTo>
                      <a:pt x="71751" y="14346"/>
                      <a:pt x="106637" y="174"/>
                      <a:pt x="147844" y="174"/>
                    </a:cubicBezTo>
                    <a:cubicBezTo>
                      <a:pt x="189563" y="174"/>
                      <a:pt x="224812" y="14346"/>
                      <a:pt x="253617" y="42698"/>
                    </a:cubicBezTo>
                    <a:close/>
                    <a:moveTo>
                      <a:pt x="62587" y="61765"/>
                    </a:moveTo>
                    <a:cubicBezTo>
                      <a:pt x="38236" y="85962"/>
                      <a:pt x="26066" y="114314"/>
                      <a:pt x="26066" y="146830"/>
                    </a:cubicBezTo>
                    <a:cubicBezTo>
                      <a:pt x="26066" y="179337"/>
                      <a:pt x="38121" y="207445"/>
                      <a:pt x="62207" y="231154"/>
                    </a:cubicBezTo>
                    <a:cubicBezTo>
                      <a:pt x="86318" y="254864"/>
                      <a:pt x="114999" y="266726"/>
                      <a:pt x="148290" y="266726"/>
                    </a:cubicBezTo>
                    <a:cubicBezTo>
                      <a:pt x="181573" y="266726"/>
                      <a:pt x="210509" y="254750"/>
                      <a:pt x="235108" y="230796"/>
                    </a:cubicBezTo>
                    <a:cubicBezTo>
                      <a:pt x="258459" y="208542"/>
                      <a:pt x="270134" y="180564"/>
                      <a:pt x="270134" y="146830"/>
                    </a:cubicBezTo>
                    <a:cubicBezTo>
                      <a:pt x="270134" y="113347"/>
                      <a:pt x="258260" y="84930"/>
                      <a:pt x="234538" y="61578"/>
                    </a:cubicBezTo>
                    <a:cubicBezTo>
                      <a:pt x="210815" y="38243"/>
                      <a:pt x="182069" y="26567"/>
                      <a:pt x="148290" y="26567"/>
                    </a:cubicBezTo>
                    <a:cubicBezTo>
                      <a:pt x="114511" y="26567"/>
                      <a:pt x="85930" y="38300"/>
                      <a:pt x="62587" y="61765"/>
                    </a:cubicBezTo>
                    <a:close/>
                    <a:moveTo>
                      <a:pt x="126658" y="132527"/>
                    </a:moveTo>
                    <a:cubicBezTo>
                      <a:pt x="122939" y="124543"/>
                      <a:pt x="117378" y="120551"/>
                      <a:pt x="109942" y="120551"/>
                    </a:cubicBezTo>
                    <a:cubicBezTo>
                      <a:pt x="96820" y="120551"/>
                      <a:pt x="90252" y="129251"/>
                      <a:pt x="90252" y="146643"/>
                    </a:cubicBezTo>
                    <a:cubicBezTo>
                      <a:pt x="90252" y="164043"/>
                      <a:pt x="96820" y="172734"/>
                      <a:pt x="109942" y="172734"/>
                    </a:cubicBezTo>
                    <a:cubicBezTo>
                      <a:pt x="118618" y="172734"/>
                      <a:pt x="124807" y="168498"/>
                      <a:pt x="128525" y="160010"/>
                    </a:cubicBezTo>
                    <a:lnTo>
                      <a:pt x="146728" y="169547"/>
                    </a:lnTo>
                    <a:cubicBezTo>
                      <a:pt x="138044" y="184719"/>
                      <a:pt x="125030" y="192305"/>
                      <a:pt x="107678" y="192305"/>
                    </a:cubicBezTo>
                    <a:cubicBezTo>
                      <a:pt x="94292" y="192305"/>
                      <a:pt x="83575" y="188264"/>
                      <a:pt x="75519" y="180198"/>
                    </a:cubicBezTo>
                    <a:cubicBezTo>
                      <a:pt x="67463" y="172116"/>
                      <a:pt x="63430" y="160977"/>
                      <a:pt x="63430" y="146789"/>
                    </a:cubicBezTo>
                    <a:cubicBezTo>
                      <a:pt x="63430" y="132845"/>
                      <a:pt x="67586" y="121779"/>
                      <a:pt x="75890" y="113575"/>
                    </a:cubicBezTo>
                    <a:cubicBezTo>
                      <a:pt x="84195" y="105379"/>
                      <a:pt x="94548" y="101273"/>
                      <a:pt x="106942" y="101273"/>
                    </a:cubicBezTo>
                    <a:cubicBezTo>
                      <a:pt x="125286" y="101273"/>
                      <a:pt x="138416" y="108387"/>
                      <a:pt x="146364" y="122600"/>
                    </a:cubicBezTo>
                    <a:lnTo>
                      <a:pt x="126658" y="132527"/>
                    </a:lnTo>
                    <a:close/>
                    <a:moveTo>
                      <a:pt x="212294" y="132527"/>
                    </a:moveTo>
                    <a:cubicBezTo>
                      <a:pt x="208567" y="124543"/>
                      <a:pt x="203105" y="120551"/>
                      <a:pt x="195909" y="120551"/>
                    </a:cubicBezTo>
                    <a:cubicBezTo>
                      <a:pt x="182523" y="120551"/>
                      <a:pt x="175813" y="129251"/>
                      <a:pt x="175813" y="146643"/>
                    </a:cubicBezTo>
                    <a:cubicBezTo>
                      <a:pt x="175813" y="164043"/>
                      <a:pt x="182523" y="172734"/>
                      <a:pt x="195909" y="172734"/>
                    </a:cubicBezTo>
                    <a:cubicBezTo>
                      <a:pt x="204601" y="172734"/>
                      <a:pt x="210682" y="168498"/>
                      <a:pt x="214153" y="160010"/>
                    </a:cubicBezTo>
                    <a:lnTo>
                      <a:pt x="232761" y="169547"/>
                    </a:lnTo>
                    <a:cubicBezTo>
                      <a:pt x="224102" y="184719"/>
                      <a:pt x="211104" y="192305"/>
                      <a:pt x="193777" y="192305"/>
                    </a:cubicBezTo>
                    <a:cubicBezTo>
                      <a:pt x="180407" y="192305"/>
                      <a:pt x="169716" y="188264"/>
                      <a:pt x="161668" y="180198"/>
                    </a:cubicBezTo>
                    <a:cubicBezTo>
                      <a:pt x="153628" y="172116"/>
                      <a:pt x="149604" y="160977"/>
                      <a:pt x="149604" y="146789"/>
                    </a:cubicBezTo>
                    <a:cubicBezTo>
                      <a:pt x="149604" y="132845"/>
                      <a:pt x="153686" y="121779"/>
                      <a:pt x="161857" y="113575"/>
                    </a:cubicBezTo>
                    <a:cubicBezTo>
                      <a:pt x="170021" y="105379"/>
                      <a:pt x="180407" y="101273"/>
                      <a:pt x="193042" y="101273"/>
                    </a:cubicBezTo>
                    <a:cubicBezTo>
                      <a:pt x="211352" y="101273"/>
                      <a:pt x="224465" y="108387"/>
                      <a:pt x="232381" y="122600"/>
                    </a:cubicBezTo>
                    <a:lnTo>
                      <a:pt x="212294" y="132527"/>
                    </a:lnTo>
                    <a:close/>
                  </a:path>
                </a:pathLst>
              </a:custGeom>
              <a:solidFill>
                <a:srgbClr val="083553"/>
              </a:solidFill>
              <a:ln w="8262" cap="flat">
                <a:noFill/>
                <a:prstDash val="solid"/>
                <a:miter/>
              </a:ln>
            </p:spPr>
            <p:txBody>
              <a:bodyPr rtlCol="0" anchor="ctr"/>
              <a:lstStyle/>
              <a:p>
                <a:pPr algn="l" rtl="0"/>
                <a:endParaRPr lang="en-US" dirty="0"/>
              </a:p>
            </p:txBody>
          </p:sp>
        </p:grpSp>
        <p:grpSp>
          <p:nvGrpSpPr>
            <p:cNvPr id="9" name="Graphic 50">
              <a:extLst>
                <a:ext uri="{FF2B5EF4-FFF2-40B4-BE49-F238E27FC236}">
                  <a16:creationId xmlns:a16="http://schemas.microsoft.com/office/drawing/2014/main" id="{BE8F7BC8-E3DF-D0E3-9B0A-B31D2415A2E5}"/>
                </a:ext>
              </a:extLst>
            </p:cNvPr>
            <p:cNvGrpSpPr/>
            <p:nvPr/>
          </p:nvGrpSpPr>
          <p:grpSpPr>
            <a:xfrm>
              <a:off x="3590815" y="5180856"/>
              <a:ext cx="220902" cy="217379"/>
              <a:chOff x="3590815" y="5180856"/>
              <a:chExt cx="220902" cy="217379"/>
            </a:xfrm>
          </p:grpSpPr>
          <p:sp>
            <p:nvSpPr>
              <p:cNvPr id="27" name="Freeform 26">
                <a:extLst>
                  <a:ext uri="{FF2B5EF4-FFF2-40B4-BE49-F238E27FC236}">
                    <a16:creationId xmlns:a16="http://schemas.microsoft.com/office/drawing/2014/main" id="{05E560BE-CCA6-53C1-A076-5A94C3B75ECD}"/>
                  </a:ext>
                </a:extLst>
              </p:cNvPr>
              <p:cNvSpPr/>
              <p:nvPr/>
            </p:nvSpPr>
            <p:spPr>
              <a:xfrm>
                <a:off x="3599096" y="5191107"/>
                <a:ext cx="204577" cy="201308"/>
              </a:xfrm>
              <a:custGeom>
                <a:avLst/>
                <a:gdLst>
                  <a:gd name="connsiteX0" fmla="*/ 204138 w 204577"/>
                  <a:gd name="connsiteY0" fmla="*/ 100579 h 201308"/>
                  <a:gd name="connsiteX1" fmla="*/ 101849 w 204577"/>
                  <a:gd name="connsiteY1" fmla="*/ 201233 h 201308"/>
                  <a:gd name="connsiteX2" fmla="*/ -440 w 204577"/>
                  <a:gd name="connsiteY2" fmla="*/ 100579 h 201308"/>
                  <a:gd name="connsiteX3" fmla="*/ 101849 w 204577"/>
                  <a:gd name="connsiteY3" fmla="*/ -75 h 201308"/>
                  <a:gd name="connsiteX4" fmla="*/ 204138 w 204577"/>
                  <a:gd name="connsiteY4" fmla="*/ 100579 h 201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77" h="201308">
                    <a:moveTo>
                      <a:pt x="204138" y="100579"/>
                    </a:moveTo>
                    <a:cubicBezTo>
                      <a:pt x="204138" y="156169"/>
                      <a:pt x="158341" y="201233"/>
                      <a:pt x="101849" y="201233"/>
                    </a:cubicBezTo>
                    <a:cubicBezTo>
                      <a:pt x="45356" y="201233"/>
                      <a:pt x="-440" y="156169"/>
                      <a:pt x="-440" y="100579"/>
                    </a:cubicBezTo>
                    <a:cubicBezTo>
                      <a:pt x="-440" y="44989"/>
                      <a:pt x="45356" y="-75"/>
                      <a:pt x="101849" y="-75"/>
                    </a:cubicBezTo>
                    <a:cubicBezTo>
                      <a:pt x="158341" y="-75"/>
                      <a:pt x="204138" y="44989"/>
                      <a:pt x="204138" y="100579"/>
                    </a:cubicBezTo>
                    <a:close/>
                  </a:path>
                </a:pathLst>
              </a:custGeom>
              <a:solidFill>
                <a:srgbClr val="FFFFFF"/>
              </a:solidFill>
              <a:ln w="9465" cap="flat">
                <a:noFill/>
                <a:prstDash val="solid"/>
                <a:miter/>
              </a:ln>
            </p:spPr>
            <p:txBody>
              <a:bodyPr rtlCol="0" anchor="ctr"/>
              <a:lstStyle/>
              <a:p>
                <a:pPr algn="l" rtl="0"/>
                <a:endParaRPr lang="en-US"/>
              </a:p>
            </p:txBody>
          </p:sp>
          <p:grpSp>
            <p:nvGrpSpPr>
              <p:cNvPr id="28" name="Graphic 50">
                <a:extLst>
                  <a:ext uri="{FF2B5EF4-FFF2-40B4-BE49-F238E27FC236}">
                    <a16:creationId xmlns:a16="http://schemas.microsoft.com/office/drawing/2014/main" id="{E8225C7C-28CF-A7E5-00A2-4E0EDD6DAE75}"/>
                  </a:ext>
                </a:extLst>
              </p:cNvPr>
              <p:cNvGrpSpPr/>
              <p:nvPr/>
            </p:nvGrpSpPr>
            <p:grpSpPr>
              <a:xfrm>
                <a:off x="3671539" y="5219351"/>
                <a:ext cx="59454" cy="140386"/>
                <a:chOff x="3671539" y="5219351"/>
                <a:chExt cx="59454" cy="140386"/>
              </a:xfrm>
              <a:solidFill>
                <a:srgbClr val="000000"/>
              </a:solidFill>
            </p:grpSpPr>
            <p:sp>
              <p:nvSpPr>
                <p:cNvPr id="30" name="Freeform 29">
                  <a:extLst>
                    <a:ext uri="{FF2B5EF4-FFF2-40B4-BE49-F238E27FC236}">
                      <a16:creationId xmlns:a16="http://schemas.microsoft.com/office/drawing/2014/main" id="{41CAD899-377C-3157-8720-78C4A3EA157B}"/>
                    </a:ext>
                  </a:extLst>
                </p:cNvPr>
                <p:cNvSpPr/>
                <p:nvPr/>
              </p:nvSpPr>
              <p:spPr>
                <a:xfrm>
                  <a:off x="3671539" y="5255613"/>
                  <a:ext cx="59454" cy="104123"/>
                </a:xfrm>
                <a:custGeom>
                  <a:avLst/>
                  <a:gdLst>
                    <a:gd name="connsiteX0" fmla="*/ 59014 w 59454"/>
                    <a:gd name="connsiteY0" fmla="*/ 6947 h 104123"/>
                    <a:gd name="connsiteX1" fmla="*/ 51877 w 59454"/>
                    <a:gd name="connsiteY1" fmla="*/ -75 h 104123"/>
                    <a:gd name="connsiteX2" fmla="*/ 6697 w 59454"/>
                    <a:gd name="connsiteY2" fmla="*/ -75 h 104123"/>
                    <a:gd name="connsiteX3" fmla="*/ -440 w 59454"/>
                    <a:gd name="connsiteY3" fmla="*/ 6947 h 104123"/>
                    <a:gd name="connsiteX4" fmla="*/ -440 w 59454"/>
                    <a:gd name="connsiteY4" fmla="*/ 51404 h 104123"/>
                    <a:gd name="connsiteX5" fmla="*/ 12168 w 59454"/>
                    <a:gd name="connsiteY5" fmla="*/ 51404 h 104123"/>
                    <a:gd name="connsiteX6" fmla="*/ 12168 w 59454"/>
                    <a:gd name="connsiteY6" fmla="*/ 104049 h 104123"/>
                    <a:gd name="connsiteX7" fmla="*/ 46406 w 59454"/>
                    <a:gd name="connsiteY7" fmla="*/ 104049 h 104123"/>
                    <a:gd name="connsiteX8" fmla="*/ 46406 w 59454"/>
                    <a:gd name="connsiteY8" fmla="*/ 51404 h 104123"/>
                    <a:gd name="connsiteX9" fmla="*/ 59014 w 59454"/>
                    <a:gd name="connsiteY9" fmla="*/ 51404 h 104123"/>
                    <a:gd name="connsiteX10" fmla="*/ 59014 w 59454"/>
                    <a:gd name="connsiteY10" fmla="*/ 6947 h 104123"/>
                    <a:gd name="connsiteX11" fmla="*/ 59014 w 59454"/>
                    <a:gd name="connsiteY11" fmla="*/ 6947 h 10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54" h="104123">
                      <a:moveTo>
                        <a:pt x="59014" y="6947"/>
                      </a:moveTo>
                      <a:cubicBezTo>
                        <a:pt x="59014" y="3068"/>
                        <a:pt x="55815" y="-75"/>
                        <a:pt x="51877" y="-75"/>
                      </a:cubicBezTo>
                      <a:lnTo>
                        <a:pt x="6697" y="-75"/>
                      </a:lnTo>
                      <a:cubicBezTo>
                        <a:pt x="2759" y="-75"/>
                        <a:pt x="-440" y="3068"/>
                        <a:pt x="-440" y="6947"/>
                      </a:cubicBezTo>
                      <a:lnTo>
                        <a:pt x="-440" y="51404"/>
                      </a:lnTo>
                      <a:lnTo>
                        <a:pt x="12168" y="51404"/>
                      </a:lnTo>
                      <a:lnTo>
                        <a:pt x="12168" y="104049"/>
                      </a:lnTo>
                      <a:lnTo>
                        <a:pt x="46406" y="104049"/>
                      </a:lnTo>
                      <a:lnTo>
                        <a:pt x="46406" y="51404"/>
                      </a:lnTo>
                      <a:lnTo>
                        <a:pt x="59014" y="51404"/>
                      </a:lnTo>
                      <a:lnTo>
                        <a:pt x="59014" y="6947"/>
                      </a:lnTo>
                      <a:lnTo>
                        <a:pt x="59014" y="6947"/>
                      </a:lnTo>
                      <a:close/>
                    </a:path>
                  </a:pathLst>
                </a:custGeom>
                <a:solidFill>
                  <a:srgbClr val="083553"/>
                </a:solidFill>
                <a:ln w="9465"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141C64D4-42BC-E837-CCDF-EC1B2E314B85}"/>
                    </a:ext>
                  </a:extLst>
                </p:cNvPr>
                <p:cNvSpPr/>
                <p:nvPr/>
              </p:nvSpPr>
              <p:spPr>
                <a:xfrm>
                  <a:off x="3685820" y="5219351"/>
                  <a:ext cx="30902" cy="30408"/>
                </a:xfrm>
                <a:custGeom>
                  <a:avLst/>
                  <a:gdLst>
                    <a:gd name="connsiteX0" fmla="*/ 30462 w 30902"/>
                    <a:gd name="connsiteY0" fmla="*/ 15129 h 30408"/>
                    <a:gd name="connsiteX1" fmla="*/ 15011 w 30902"/>
                    <a:gd name="connsiteY1" fmla="*/ 30333 h 30408"/>
                    <a:gd name="connsiteX2" fmla="*/ -440 w 30902"/>
                    <a:gd name="connsiteY2" fmla="*/ 15129 h 30408"/>
                    <a:gd name="connsiteX3" fmla="*/ 15011 w 30902"/>
                    <a:gd name="connsiteY3" fmla="*/ -75 h 30408"/>
                    <a:gd name="connsiteX4" fmla="*/ 30462 w 30902"/>
                    <a:gd name="connsiteY4" fmla="*/ 15129 h 30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2" h="30408">
                      <a:moveTo>
                        <a:pt x="30462" y="15129"/>
                      </a:moveTo>
                      <a:cubicBezTo>
                        <a:pt x="30462" y="23526"/>
                        <a:pt x="23544" y="30333"/>
                        <a:pt x="15011" y="30333"/>
                      </a:cubicBezTo>
                      <a:cubicBezTo>
                        <a:pt x="6477" y="30333"/>
                        <a:pt x="-440" y="23526"/>
                        <a:pt x="-440" y="15129"/>
                      </a:cubicBezTo>
                      <a:cubicBezTo>
                        <a:pt x="-440" y="6732"/>
                        <a:pt x="6477" y="-75"/>
                        <a:pt x="15011" y="-75"/>
                      </a:cubicBezTo>
                      <a:cubicBezTo>
                        <a:pt x="23544" y="-75"/>
                        <a:pt x="30462" y="6732"/>
                        <a:pt x="30462" y="15129"/>
                      </a:cubicBezTo>
                      <a:close/>
                    </a:path>
                  </a:pathLst>
                </a:custGeom>
                <a:solidFill>
                  <a:srgbClr val="083553"/>
                </a:solidFill>
                <a:ln w="9465" cap="flat">
                  <a:noFill/>
                  <a:prstDash val="solid"/>
                  <a:miter/>
                </a:ln>
              </p:spPr>
              <p:txBody>
                <a:bodyPr rtlCol="0" anchor="ctr"/>
                <a:lstStyle/>
                <a:p>
                  <a:pPr algn="l" rtl="0"/>
                  <a:endParaRPr lang="en-US"/>
                </a:p>
              </p:txBody>
            </p:sp>
          </p:grpSp>
          <p:sp>
            <p:nvSpPr>
              <p:cNvPr id="29" name="Freeform 28">
                <a:extLst>
                  <a:ext uri="{FF2B5EF4-FFF2-40B4-BE49-F238E27FC236}">
                    <a16:creationId xmlns:a16="http://schemas.microsoft.com/office/drawing/2014/main" id="{E46DD854-8030-16D8-6A2F-2384E85688D9}"/>
                  </a:ext>
                </a:extLst>
              </p:cNvPr>
              <p:cNvSpPr/>
              <p:nvPr/>
            </p:nvSpPr>
            <p:spPr>
              <a:xfrm>
                <a:off x="3590815" y="5180856"/>
                <a:ext cx="220902" cy="217379"/>
              </a:xfrm>
              <a:custGeom>
                <a:avLst/>
                <a:gdLst>
                  <a:gd name="connsiteX0" fmla="*/ 109864 w 220902"/>
                  <a:gd name="connsiteY0" fmla="*/ -75 h 217379"/>
                  <a:gd name="connsiteX1" fmla="*/ 32179 w 220902"/>
                  <a:gd name="connsiteY1" fmla="*/ 31443 h 217379"/>
                  <a:gd name="connsiteX2" fmla="*/ -440 w 220902"/>
                  <a:gd name="connsiteY2" fmla="*/ 108611 h 217379"/>
                  <a:gd name="connsiteX3" fmla="*/ 32179 w 220902"/>
                  <a:gd name="connsiteY3" fmla="*/ 185241 h 217379"/>
                  <a:gd name="connsiteX4" fmla="*/ 109864 w 220902"/>
                  <a:gd name="connsiteY4" fmla="*/ 217304 h 217379"/>
                  <a:gd name="connsiteX5" fmla="*/ 188951 w 220902"/>
                  <a:gd name="connsiteY5" fmla="*/ 184964 h 217379"/>
                  <a:gd name="connsiteX6" fmla="*/ 220462 w 220902"/>
                  <a:gd name="connsiteY6" fmla="*/ 108611 h 217379"/>
                  <a:gd name="connsiteX7" fmla="*/ 188392 w 220902"/>
                  <a:gd name="connsiteY7" fmla="*/ 31443 h 217379"/>
                  <a:gd name="connsiteX8" fmla="*/ 109864 w 220902"/>
                  <a:gd name="connsiteY8" fmla="*/ -75 h 217379"/>
                  <a:gd name="connsiteX9" fmla="*/ 110158 w 220902"/>
                  <a:gd name="connsiteY9" fmla="*/ 19482 h 217379"/>
                  <a:gd name="connsiteX10" fmla="*/ 174014 w 220902"/>
                  <a:gd name="connsiteY10" fmla="*/ 45574 h 217379"/>
                  <a:gd name="connsiteX11" fmla="*/ 200565 w 220902"/>
                  <a:gd name="connsiteY11" fmla="*/ 108611 h 217379"/>
                  <a:gd name="connsiteX12" fmla="*/ 174563 w 220902"/>
                  <a:gd name="connsiteY12" fmla="*/ 170837 h 217379"/>
                  <a:gd name="connsiteX13" fmla="*/ 110158 w 220902"/>
                  <a:gd name="connsiteY13" fmla="*/ 197462 h 217379"/>
                  <a:gd name="connsiteX14" fmla="*/ 46283 w 220902"/>
                  <a:gd name="connsiteY14" fmla="*/ 171105 h 217379"/>
                  <a:gd name="connsiteX15" fmla="*/ 19466 w 220902"/>
                  <a:gd name="connsiteY15" fmla="*/ 108611 h 217379"/>
                  <a:gd name="connsiteX16" fmla="*/ 46557 w 220902"/>
                  <a:gd name="connsiteY16" fmla="*/ 45574 h 217379"/>
                  <a:gd name="connsiteX17" fmla="*/ 110158 w 220902"/>
                  <a:gd name="connsiteY17" fmla="*/ 19482 h 2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02" h="217379">
                    <a:moveTo>
                      <a:pt x="109864" y="-75"/>
                    </a:moveTo>
                    <a:cubicBezTo>
                      <a:pt x="79280" y="-75"/>
                      <a:pt x="53382" y="10431"/>
                      <a:pt x="32179" y="31443"/>
                    </a:cubicBezTo>
                    <a:cubicBezTo>
                      <a:pt x="10436" y="53179"/>
                      <a:pt x="-440" y="78907"/>
                      <a:pt x="-440" y="108611"/>
                    </a:cubicBezTo>
                    <a:cubicBezTo>
                      <a:pt x="-440" y="138314"/>
                      <a:pt x="10436" y="163861"/>
                      <a:pt x="32179" y="185241"/>
                    </a:cubicBezTo>
                    <a:cubicBezTo>
                      <a:pt x="53931" y="206611"/>
                      <a:pt x="79839" y="217304"/>
                      <a:pt x="109864" y="217304"/>
                    </a:cubicBezTo>
                    <a:cubicBezTo>
                      <a:pt x="140278" y="217304"/>
                      <a:pt x="166649" y="206527"/>
                      <a:pt x="188951" y="184964"/>
                    </a:cubicBezTo>
                    <a:cubicBezTo>
                      <a:pt x="209965" y="164498"/>
                      <a:pt x="220462" y="139046"/>
                      <a:pt x="220462" y="108611"/>
                    </a:cubicBezTo>
                    <a:cubicBezTo>
                      <a:pt x="220462" y="78175"/>
                      <a:pt x="209775" y="52455"/>
                      <a:pt x="188392" y="31443"/>
                    </a:cubicBezTo>
                    <a:cubicBezTo>
                      <a:pt x="167018" y="10431"/>
                      <a:pt x="140846" y="-75"/>
                      <a:pt x="109864" y="-75"/>
                    </a:cubicBezTo>
                    <a:close/>
                    <a:moveTo>
                      <a:pt x="110158" y="19482"/>
                    </a:moveTo>
                    <a:cubicBezTo>
                      <a:pt x="135223" y="19482"/>
                      <a:pt x="156502" y="28182"/>
                      <a:pt x="174014" y="45574"/>
                    </a:cubicBezTo>
                    <a:cubicBezTo>
                      <a:pt x="191715" y="62779"/>
                      <a:pt x="200565" y="83796"/>
                      <a:pt x="200565" y="108611"/>
                    </a:cubicBezTo>
                    <a:cubicBezTo>
                      <a:pt x="200565" y="133606"/>
                      <a:pt x="191895" y="154351"/>
                      <a:pt x="174563" y="170837"/>
                    </a:cubicBezTo>
                    <a:cubicBezTo>
                      <a:pt x="156322" y="188589"/>
                      <a:pt x="134844" y="197462"/>
                      <a:pt x="110158" y="197462"/>
                    </a:cubicBezTo>
                    <a:cubicBezTo>
                      <a:pt x="85443" y="197462"/>
                      <a:pt x="64154" y="188679"/>
                      <a:pt x="46283" y="171105"/>
                    </a:cubicBezTo>
                    <a:cubicBezTo>
                      <a:pt x="28402" y="153536"/>
                      <a:pt x="19466" y="132706"/>
                      <a:pt x="19466" y="108611"/>
                    </a:cubicBezTo>
                    <a:cubicBezTo>
                      <a:pt x="19466" y="84514"/>
                      <a:pt x="28496" y="63507"/>
                      <a:pt x="46557" y="45574"/>
                    </a:cubicBezTo>
                    <a:cubicBezTo>
                      <a:pt x="63889" y="28182"/>
                      <a:pt x="85083" y="19482"/>
                      <a:pt x="110158" y="19482"/>
                    </a:cubicBezTo>
                    <a:close/>
                  </a:path>
                </a:pathLst>
              </a:custGeom>
              <a:solidFill>
                <a:srgbClr val="083553"/>
              </a:solidFill>
              <a:ln w="9465" cap="flat">
                <a:noFill/>
                <a:prstDash val="solid"/>
                <a:miter/>
              </a:ln>
            </p:spPr>
            <p:txBody>
              <a:bodyPr rtlCol="0" anchor="ctr"/>
              <a:lstStyle/>
              <a:p>
                <a:pPr algn="l" rtl="0"/>
                <a:endParaRPr lang="en-US"/>
              </a:p>
            </p:txBody>
          </p:sp>
        </p:grpSp>
        <p:grpSp>
          <p:nvGrpSpPr>
            <p:cNvPr id="10" name="Graphic 50">
              <a:extLst>
                <a:ext uri="{FF2B5EF4-FFF2-40B4-BE49-F238E27FC236}">
                  <a16:creationId xmlns:a16="http://schemas.microsoft.com/office/drawing/2014/main" id="{FF979ED5-31AA-7A34-C2B1-B1FB305E4BC9}"/>
                </a:ext>
              </a:extLst>
            </p:cNvPr>
            <p:cNvGrpSpPr/>
            <p:nvPr/>
          </p:nvGrpSpPr>
          <p:grpSpPr>
            <a:xfrm>
              <a:off x="3639620" y="5456022"/>
              <a:ext cx="115879" cy="62071"/>
              <a:chOff x="3639620" y="5456022"/>
              <a:chExt cx="115879" cy="62071"/>
            </a:xfrm>
            <a:solidFill>
              <a:srgbClr val="FFFFFF"/>
            </a:solidFill>
          </p:grpSpPr>
          <p:sp>
            <p:nvSpPr>
              <p:cNvPr id="25" name="Freeform 24">
                <a:extLst>
                  <a:ext uri="{FF2B5EF4-FFF2-40B4-BE49-F238E27FC236}">
                    <a16:creationId xmlns:a16="http://schemas.microsoft.com/office/drawing/2014/main" id="{EA339F22-4126-E416-10A9-9B5FF36499BD}"/>
                  </a:ext>
                </a:extLst>
              </p:cNvPr>
              <p:cNvSpPr/>
              <p:nvPr/>
            </p:nvSpPr>
            <p:spPr>
              <a:xfrm>
                <a:off x="3639620" y="5456022"/>
                <a:ext cx="52951" cy="62071"/>
              </a:xfrm>
              <a:custGeom>
                <a:avLst/>
                <a:gdLst>
                  <a:gd name="connsiteX0" fmla="*/ 29301 w 52951"/>
                  <a:gd name="connsiteY0" fmla="*/ -75 h 62071"/>
                  <a:gd name="connsiteX1" fmla="*/ 37527 w 52951"/>
                  <a:gd name="connsiteY1" fmla="*/ 707 h 62071"/>
                  <a:gd name="connsiteX2" fmla="*/ 43907 w 52951"/>
                  <a:gd name="connsiteY2" fmla="*/ 3278 h 62071"/>
                  <a:gd name="connsiteX3" fmla="*/ 48025 w 52951"/>
                  <a:gd name="connsiteY3" fmla="*/ 8001 h 62071"/>
                  <a:gd name="connsiteX4" fmla="*/ 49482 w 52951"/>
                  <a:gd name="connsiteY4" fmla="*/ 15312 h 62071"/>
                  <a:gd name="connsiteX5" fmla="*/ 47305 w 52951"/>
                  <a:gd name="connsiteY5" fmla="*/ 23118 h 62071"/>
                  <a:gd name="connsiteX6" fmla="*/ 40897 w 52951"/>
                  <a:gd name="connsiteY6" fmla="*/ 28250 h 62071"/>
                  <a:gd name="connsiteX7" fmla="*/ 49624 w 52951"/>
                  <a:gd name="connsiteY7" fmla="*/ 34034 h 62071"/>
                  <a:gd name="connsiteX8" fmla="*/ 52512 w 52951"/>
                  <a:gd name="connsiteY8" fmla="*/ 44001 h 62071"/>
                  <a:gd name="connsiteX9" fmla="*/ 50656 w 52951"/>
                  <a:gd name="connsiteY9" fmla="*/ 52133 h 62071"/>
                  <a:gd name="connsiteX10" fmla="*/ 45649 w 52951"/>
                  <a:gd name="connsiteY10" fmla="*/ 57730 h 62071"/>
                  <a:gd name="connsiteX11" fmla="*/ 38483 w 52951"/>
                  <a:gd name="connsiteY11" fmla="*/ 60953 h 62071"/>
                  <a:gd name="connsiteX12" fmla="*/ 30201 w 52951"/>
                  <a:gd name="connsiteY12" fmla="*/ 61997 h 62071"/>
                  <a:gd name="connsiteX13" fmla="*/ -440 w 52951"/>
                  <a:gd name="connsiteY13" fmla="*/ 61997 h 62071"/>
                  <a:gd name="connsiteX14" fmla="*/ -440 w 52951"/>
                  <a:gd name="connsiteY14" fmla="*/ -75 h 62071"/>
                  <a:gd name="connsiteX15" fmla="*/ 29301 w 52951"/>
                  <a:gd name="connsiteY15" fmla="*/ -75 h 62071"/>
                  <a:gd name="connsiteX16" fmla="*/ 29301 w 52951"/>
                  <a:gd name="connsiteY16" fmla="*/ -75 h 62071"/>
                  <a:gd name="connsiteX17" fmla="*/ 27522 w 52951"/>
                  <a:gd name="connsiteY17" fmla="*/ 25027 h 62071"/>
                  <a:gd name="connsiteX18" fmla="*/ 33627 w 52951"/>
                  <a:gd name="connsiteY18" fmla="*/ 23295 h 62071"/>
                  <a:gd name="connsiteX19" fmla="*/ 36022 w 52951"/>
                  <a:gd name="connsiteY19" fmla="*/ 17660 h 62071"/>
                  <a:gd name="connsiteX20" fmla="*/ 35227 w 52951"/>
                  <a:gd name="connsiteY20" fmla="*/ 14111 h 62071"/>
                  <a:gd name="connsiteX21" fmla="*/ 33097 w 52951"/>
                  <a:gd name="connsiteY21" fmla="*/ 11931 h 62071"/>
                  <a:gd name="connsiteX22" fmla="*/ 30049 w 52951"/>
                  <a:gd name="connsiteY22" fmla="*/ 10851 h 62071"/>
                  <a:gd name="connsiteX23" fmla="*/ 26462 w 52951"/>
                  <a:gd name="connsiteY23" fmla="*/ 10553 h 62071"/>
                  <a:gd name="connsiteX24" fmla="*/ 13465 w 52951"/>
                  <a:gd name="connsiteY24" fmla="*/ 10553 h 62071"/>
                  <a:gd name="connsiteX25" fmla="*/ 13465 w 52951"/>
                  <a:gd name="connsiteY25" fmla="*/ 25027 h 62071"/>
                  <a:gd name="connsiteX26" fmla="*/ 27522 w 52951"/>
                  <a:gd name="connsiteY26" fmla="*/ 25027 h 62071"/>
                  <a:gd name="connsiteX27" fmla="*/ 28336 w 52951"/>
                  <a:gd name="connsiteY27" fmla="*/ 51378 h 62071"/>
                  <a:gd name="connsiteX28" fmla="*/ 32236 w 52951"/>
                  <a:gd name="connsiteY28" fmla="*/ 50987 h 62071"/>
                  <a:gd name="connsiteX29" fmla="*/ 35511 w 52951"/>
                  <a:gd name="connsiteY29" fmla="*/ 49683 h 62071"/>
                  <a:gd name="connsiteX30" fmla="*/ 37773 w 52951"/>
                  <a:gd name="connsiteY30" fmla="*/ 47196 h 62071"/>
                  <a:gd name="connsiteX31" fmla="*/ 38606 w 52951"/>
                  <a:gd name="connsiteY31" fmla="*/ 43209 h 62071"/>
                  <a:gd name="connsiteX32" fmla="*/ 35861 w 52951"/>
                  <a:gd name="connsiteY32" fmla="*/ 36382 h 62071"/>
                  <a:gd name="connsiteX33" fmla="*/ 28610 w 52951"/>
                  <a:gd name="connsiteY33" fmla="*/ 34342 h 62071"/>
                  <a:gd name="connsiteX34" fmla="*/ 13465 w 52951"/>
                  <a:gd name="connsiteY34" fmla="*/ 34342 h 62071"/>
                  <a:gd name="connsiteX35" fmla="*/ 13465 w 52951"/>
                  <a:gd name="connsiteY35" fmla="*/ 51378 h 62071"/>
                  <a:gd name="connsiteX36" fmla="*/ 28336 w 52951"/>
                  <a:gd name="connsiteY36" fmla="*/ 51378 h 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951" h="62071">
                    <a:moveTo>
                      <a:pt x="29301" y="-75"/>
                    </a:moveTo>
                    <a:cubicBezTo>
                      <a:pt x="32302" y="-75"/>
                      <a:pt x="35047" y="195"/>
                      <a:pt x="37527" y="707"/>
                    </a:cubicBezTo>
                    <a:cubicBezTo>
                      <a:pt x="40007" y="1229"/>
                      <a:pt x="42127" y="2086"/>
                      <a:pt x="43907" y="3278"/>
                    </a:cubicBezTo>
                    <a:cubicBezTo>
                      <a:pt x="45668" y="4461"/>
                      <a:pt x="47040" y="6035"/>
                      <a:pt x="48025" y="8001"/>
                    </a:cubicBezTo>
                    <a:cubicBezTo>
                      <a:pt x="48990" y="9975"/>
                      <a:pt x="49482" y="12406"/>
                      <a:pt x="49482" y="15312"/>
                    </a:cubicBezTo>
                    <a:cubicBezTo>
                      <a:pt x="49482" y="18433"/>
                      <a:pt x="48763" y="21041"/>
                      <a:pt x="47305" y="23118"/>
                    </a:cubicBezTo>
                    <a:cubicBezTo>
                      <a:pt x="45866" y="25214"/>
                      <a:pt x="43718" y="26918"/>
                      <a:pt x="40897" y="28250"/>
                    </a:cubicBezTo>
                    <a:cubicBezTo>
                      <a:pt x="44797" y="29349"/>
                      <a:pt x="47703" y="31277"/>
                      <a:pt x="49624" y="34034"/>
                    </a:cubicBezTo>
                    <a:cubicBezTo>
                      <a:pt x="51555" y="36792"/>
                      <a:pt x="52512" y="40117"/>
                      <a:pt x="52512" y="44001"/>
                    </a:cubicBezTo>
                    <a:cubicBezTo>
                      <a:pt x="52512" y="47131"/>
                      <a:pt x="51896" y="49841"/>
                      <a:pt x="50656" y="52133"/>
                    </a:cubicBezTo>
                    <a:cubicBezTo>
                      <a:pt x="49416" y="54415"/>
                      <a:pt x="47741" y="56287"/>
                      <a:pt x="45649" y="57730"/>
                    </a:cubicBezTo>
                    <a:cubicBezTo>
                      <a:pt x="43557" y="59184"/>
                      <a:pt x="41162" y="60264"/>
                      <a:pt x="38483" y="60953"/>
                    </a:cubicBezTo>
                    <a:cubicBezTo>
                      <a:pt x="35795" y="61652"/>
                      <a:pt x="33040" y="61997"/>
                      <a:pt x="30201" y="61997"/>
                    </a:cubicBezTo>
                    <a:lnTo>
                      <a:pt x="-440" y="61997"/>
                    </a:lnTo>
                    <a:lnTo>
                      <a:pt x="-440" y="-75"/>
                    </a:lnTo>
                    <a:lnTo>
                      <a:pt x="29301" y="-75"/>
                    </a:lnTo>
                    <a:lnTo>
                      <a:pt x="29301" y="-75"/>
                    </a:lnTo>
                    <a:close/>
                    <a:moveTo>
                      <a:pt x="27522" y="25027"/>
                    </a:moveTo>
                    <a:cubicBezTo>
                      <a:pt x="30002" y="25027"/>
                      <a:pt x="32037" y="24450"/>
                      <a:pt x="33627" y="23295"/>
                    </a:cubicBezTo>
                    <a:cubicBezTo>
                      <a:pt x="35227" y="22140"/>
                      <a:pt x="36022" y="20268"/>
                      <a:pt x="36022" y="17660"/>
                    </a:cubicBezTo>
                    <a:cubicBezTo>
                      <a:pt x="36022" y="16216"/>
                      <a:pt x="35757" y="15024"/>
                      <a:pt x="35227" y="14111"/>
                    </a:cubicBezTo>
                    <a:cubicBezTo>
                      <a:pt x="34687" y="13179"/>
                      <a:pt x="33987" y="12462"/>
                      <a:pt x="33097" y="11931"/>
                    </a:cubicBezTo>
                    <a:cubicBezTo>
                      <a:pt x="32217" y="11419"/>
                      <a:pt x="31195" y="11056"/>
                      <a:pt x="30049" y="10851"/>
                    </a:cubicBezTo>
                    <a:cubicBezTo>
                      <a:pt x="28894" y="10655"/>
                      <a:pt x="27702" y="10553"/>
                      <a:pt x="26462" y="10553"/>
                    </a:cubicBezTo>
                    <a:lnTo>
                      <a:pt x="13465" y="10553"/>
                    </a:lnTo>
                    <a:lnTo>
                      <a:pt x="13465" y="25027"/>
                    </a:lnTo>
                    <a:lnTo>
                      <a:pt x="27522" y="25027"/>
                    </a:lnTo>
                    <a:close/>
                    <a:moveTo>
                      <a:pt x="28336" y="51378"/>
                    </a:moveTo>
                    <a:cubicBezTo>
                      <a:pt x="29699" y="51378"/>
                      <a:pt x="30996" y="51248"/>
                      <a:pt x="32236" y="50987"/>
                    </a:cubicBezTo>
                    <a:cubicBezTo>
                      <a:pt x="33466" y="50717"/>
                      <a:pt x="34564" y="50279"/>
                      <a:pt x="35511" y="49683"/>
                    </a:cubicBezTo>
                    <a:cubicBezTo>
                      <a:pt x="36457" y="49077"/>
                      <a:pt x="37205" y="48248"/>
                      <a:pt x="37773" y="47196"/>
                    </a:cubicBezTo>
                    <a:cubicBezTo>
                      <a:pt x="38322" y="46162"/>
                      <a:pt x="38606" y="44830"/>
                      <a:pt x="38606" y="43209"/>
                    </a:cubicBezTo>
                    <a:cubicBezTo>
                      <a:pt x="38606" y="40024"/>
                      <a:pt x="37698" y="37751"/>
                      <a:pt x="35861" y="36382"/>
                    </a:cubicBezTo>
                    <a:cubicBezTo>
                      <a:pt x="34034" y="35031"/>
                      <a:pt x="31611" y="34342"/>
                      <a:pt x="28610" y="34342"/>
                    </a:cubicBezTo>
                    <a:lnTo>
                      <a:pt x="13465" y="34342"/>
                    </a:lnTo>
                    <a:lnTo>
                      <a:pt x="13465" y="51378"/>
                    </a:lnTo>
                    <a:lnTo>
                      <a:pt x="28336" y="51378"/>
                    </a:lnTo>
                    <a:close/>
                  </a:path>
                </a:pathLst>
              </a:custGeom>
              <a:solidFill>
                <a:srgbClr val="FFFFFF"/>
              </a:solidFill>
              <a:ln w="9465"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92026A14-A5DF-D89D-C7E2-E38E32BAF16E}"/>
                  </a:ext>
                </a:extLst>
              </p:cNvPr>
              <p:cNvSpPr/>
              <p:nvPr/>
            </p:nvSpPr>
            <p:spPr>
              <a:xfrm>
                <a:off x="3695024" y="5456022"/>
                <a:ext cx="60476" cy="62071"/>
              </a:xfrm>
              <a:custGeom>
                <a:avLst/>
                <a:gdLst>
                  <a:gd name="connsiteX0" fmla="*/ -440 w 60476"/>
                  <a:gd name="connsiteY0" fmla="*/ -75 h 62071"/>
                  <a:gd name="connsiteX1" fmla="*/ 15112 w 60476"/>
                  <a:gd name="connsiteY1" fmla="*/ -75 h 62071"/>
                  <a:gd name="connsiteX2" fmla="*/ 29879 w 60476"/>
                  <a:gd name="connsiteY2" fmla="*/ 24441 h 62071"/>
                  <a:gd name="connsiteX3" fmla="*/ 44570 w 60476"/>
                  <a:gd name="connsiteY3" fmla="*/ -75 h 62071"/>
                  <a:gd name="connsiteX4" fmla="*/ 60037 w 60476"/>
                  <a:gd name="connsiteY4" fmla="*/ -75 h 62071"/>
                  <a:gd name="connsiteX5" fmla="*/ 36609 w 60476"/>
                  <a:gd name="connsiteY5" fmla="*/ 38179 h 62071"/>
                  <a:gd name="connsiteX6" fmla="*/ 36609 w 60476"/>
                  <a:gd name="connsiteY6" fmla="*/ 61997 h 62071"/>
                  <a:gd name="connsiteX7" fmla="*/ 22704 w 60476"/>
                  <a:gd name="connsiteY7" fmla="*/ 61997 h 62071"/>
                  <a:gd name="connsiteX8" fmla="*/ 22704 w 60476"/>
                  <a:gd name="connsiteY8" fmla="*/ 37835 h 62071"/>
                  <a:gd name="connsiteX9" fmla="*/ -440 w 60476"/>
                  <a:gd name="connsiteY9" fmla="*/ -75 h 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76" h="62071">
                    <a:moveTo>
                      <a:pt x="-440" y="-75"/>
                    </a:moveTo>
                    <a:lnTo>
                      <a:pt x="15112" y="-75"/>
                    </a:lnTo>
                    <a:lnTo>
                      <a:pt x="29879" y="24441"/>
                    </a:lnTo>
                    <a:lnTo>
                      <a:pt x="44570" y="-75"/>
                    </a:lnTo>
                    <a:lnTo>
                      <a:pt x="60037" y="-75"/>
                    </a:lnTo>
                    <a:lnTo>
                      <a:pt x="36609" y="38179"/>
                    </a:lnTo>
                    <a:lnTo>
                      <a:pt x="36609" y="61997"/>
                    </a:lnTo>
                    <a:lnTo>
                      <a:pt x="22704" y="61997"/>
                    </a:lnTo>
                    <a:lnTo>
                      <a:pt x="22704" y="37835"/>
                    </a:lnTo>
                    <a:lnTo>
                      <a:pt x="-440" y="-75"/>
                    </a:lnTo>
                    <a:close/>
                  </a:path>
                </a:pathLst>
              </a:custGeom>
              <a:solidFill>
                <a:srgbClr val="FFFFFF"/>
              </a:solidFill>
              <a:ln w="9465" cap="flat">
                <a:noFill/>
                <a:prstDash val="solid"/>
                <a:miter/>
              </a:ln>
            </p:spPr>
            <p:txBody>
              <a:bodyPr rtlCol="0" anchor="ctr"/>
              <a:lstStyle/>
              <a:p>
                <a:pPr algn="l" rtl="0"/>
                <a:endParaRPr lang="en-US"/>
              </a:p>
            </p:txBody>
          </p:sp>
        </p:grpSp>
        <p:grpSp>
          <p:nvGrpSpPr>
            <p:cNvPr id="11" name="Graphic 50">
              <a:extLst>
                <a:ext uri="{FF2B5EF4-FFF2-40B4-BE49-F238E27FC236}">
                  <a16:creationId xmlns:a16="http://schemas.microsoft.com/office/drawing/2014/main" id="{2A2E09F7-4046-38B6-C377-DF2A0EE1D363}"/>
                </a:ext>
              </a:extLst>
            </p:cNvPr>
            <p:cNvGrpSpPr/>
            <p:nvPr/>
          </p:nvGrpSpPr>
          <p:grpSpPr>
            <a:xfrm>
              <a:off x="4131382" y="5454495"/>
              <a:ext cx="116357" cy="64987"/>
              <a:chOff x="4131382" y="5454495"/>
              <a:chExt cx="116357" cy="64987"/>
            </a:xfrm>
            <a:solidFill>
              <a:srgbClr val="FFFFFF"/>
            </a:solidFill>
          </p:grpSpPr>
          <p:sp>
            <p:nvSpPr>
              <p:cNvPr id="23" name="Freeform 22">
                <a:extLst>
                  <a:ext uri="{FF2B5EF4-FFF2-40B4-BE49-F238E27FC236}">
                    <a16:creationId xmlns:a16="http://schemas.microsoft.com/office/drawing/2014/main" id="{1FE2F29B-5D35-EE59-4B20-10DE46792DA7}"/>
                  </a:ext>
                </a:extLst>
              </p:cNvPr>
              <p:cNvSpPr/>
              <p:nvPr/>
            </p:nvSpPr>
            <p:spPr>
              <a:xfrm>
                <a:off x="4131382" y="5454495"/>
                <a:ext cx="53097" cy="64987"/>
              </a:xfrm>
              <a:custGeom>
                <a:avLst/>
                <a:gdLst>
                  <a:gd name="connsiteX0" fmla="*/ 14170 w 53097"/>
                  <a:gd name="connsiteY0" fmla="*/ 48183 h 64987"/>
                  <a:gd name="connsiteX1" fmla="*/ 17208 w 53097"/>
                  <a:gd name="connsiteY1" fmla="*/ 51704 h 64987"/>
                  <a:gd name="connsiteX2" fmla="*/ 21666 w 53097"/>
                  <a:gd name="connsiteY2" fmla="*/ 53707 h 64987"/>
                  <a:gd name="connsiteX3" fmla="*/ 26948 w 53097"/>
                  <a:gd name="connsiteY3" fmla="*/ 54359 h 64987"/>
                  <a:gd name="connsiteX4" fmla="*/ 30914 w 53097"/>
                  <a:gd name="connsiteY4" fmla="*/ 54051 h 64987"/>
                  <a:gd name="connsiteX5" fmla="*/ 34881 w 53097"/>
                  <a:gd name="connsiteY5" fmla="*/ 52878 h 64987"/>
                  <a:gd name="connsiteX6" fmla="*/ 37966 w 53097"/>
                  <a:gd name="connsiteY6" fmla="*/ 50484 h 64987"/>
                  <a:gd name="connsiteX7" fmla="*/ 39197 w 53097"/>
                  <a:gd name="connsiteY7" fmla="*/ 46618 h 64987"/>
                  <a:gd name="connsiteX8" fmla="*/ 37560 w 53097"/>
                  <a:gd name="connsiteY8" fmla="*/ 42529 h 64987"/>
                  <a:gd name="connsiteX9" fmla="*/ 33290 w 53097"/>
                  <a:gd name="connsiteY9" fmla="*/ 39921 h 64987"/>
                  <a:gd name="connsiteX10" fmla="*/ 27289 w 53097"/>
                  <a:gd name="connsiteY10" fmla="*/ 38096 h 64987"/>
                  <a:gd name="connsiteX11" fmla="*/ 20493 w 53097"/>
                  <a:gd name="connsiteY11" fmla="*/ 36354 h 64987"/>
                  <a:gd name="connsiteX12" fmla="*/ 13611 w 53097"/>
                  <a:gd name="connsiteY12" fmla="*/ 34230 h 64987"/>
                  <a:gd name="connsiteX13" fmla="*/ 7610 w 53097"/>
                  <a:gd name="connsiteY13" fmla="*/ 30961 h 64987"/>
                  <a:gd name="connsiteX14" fmla="*/ 3340 w 53097"/>
                  <a:gd name="connsiteY14" fmla="*/ 25968 h 64987"/>
                  <a:gd name="connsiteX15" fmla="*/ 1703 w 53097"/>
                  <a:gd name="connsiteY15" fmla="*/ 18712 h 64987"/>
                  <a:gd name="connsiteX16" fmla="*/ 3776 w 53097"/>
                  <a:gd name="connsiteY16" fmla="*/ 10404 h 64987"/>
                  <a:gd name="connsiteX17" fmla="*/ 9200 w 53097"/>
                  <a:gd name="connsiteY17" fmla="*/ 4526 h 64987"/>
                  <a:gd name="connsiteX18" fmla="*/ 16801 w 53097"/>
                  <a:gd name="connsiteY18" fmla="*/ 1052 h 64987"/>
                  <a:gd name="connsiteX19" fmla="*/ 25264 w 53097"/>
                  <a:gd name="connsiteY19" fmla="*/ -75 h 64987"/>
                  <a:gd name="connsiteX20" fmla="*/ 34758 w 53097"/>
                  <a:gd name="connsiteY20" fmla="*/ 1015 h 64987"/>
                  <a:gd name="connsiteX21" fmla="*/ 42832 w 53097"/>
                  <a:gd name="connsiteY21" fmla="*/ 4535 h 64987"/>
                  <a:gd name="connsiteX22" fmla="*/ 48445 w 53097"/>
                  <a:gd name="connsiteY22" fmla="*/ 10758 h 64987"/>
                  <a:gd name="connsiteX23" fmla="*/ 50509 w 53097"/>
                  <a:gd name="connsiteY23" fmla="*/ 19942 h 64987"/>
                  <a:gd name="connsiteX24" fmla="*/ 37048 w 53097"/>
                  <a:gd name="connsiteY24" fmla="*/ 19942 h 64987"/>
                  <a:gd name="connsiteX25" fmla="*/ 35865 w 53097"/>
                  <a:gd name="connsiteY25" fmla="*/ 15331 h 64987"/>
                  <a:gd name="connsiteX26" fmla="*/ 33177 w 53097"/>
                  <a:gd name="connsiteY26" fmla="*/ 12462 h 64987"/>
                  <a:gd name="connsiteX27" fmla="*/ 29362 w 53097"/>
                  <a:gd name="connsiteY27" fmla="*/ 10990 h 64987"/>
                  <a:gd name="connsiteX28" fmla="*/ 24657 w 53097"/>
                  <a:gd name="connsiteY28" fmla="*/ 10553 h 64987"/>
                  <a:gd name="connsiteX29" fmla="*/ 21316 w 53097"/>
                  <a:gd name="connsiteY29" fmla="*/ 10897 h 64987"/>
                  <a:gd name="connsiteX30" fmla="*/ 18287 w 53097"/>
                  <a:gd name="connsiteY30" fmla="*/ 12117 h 64987"/>
                  <a:gd name="connsiteX31" fmla="*/ 16044 w 53097"/>
                  <a:gd name="connsiteY31" fmla="*/ 14288 h 64987"/>
                  <a:gd name="connsiteX32" fmla="*/ 15163 w 53097"/>
                  <a:gd name="connsiteY32" fmla="*/ 17594 h 64987"/>
                  <a:gd name="connsiteX33" fmla="*/ 15864 w 53097"/>
                  <a:gd name="connsiteY33" fmla="*/ 20547 h 64987"/>
                  <a:gd name="connsiteX34" fmla="*/ 18647 w 53097"/>
                  <a:gd name="connsiteY34" fmla="*/ 22643 h 64987"/>
                  <a:gd name="connsiteX35" fmla="*/ 24383 w 53097"/>
                  <a:gd name="connsiteY35" fmla="*/ 24552 h 64987"/>
                  <a:gd name="connsiteX36" fmla="*/ 33953 w 53097"/>
                  <a:gd name="connsiteY36" fmla="*/ 26983 h 64987"/>
                  <a:gd name="connsiteX37" fmla="*/ 38847 w 53097"/>
                  <a:gd name="connsiteY37" fmla="*/ 28250 h 64987"/>
                  <a:gd name="connsiteX38" fmla="*/ 45066 w 53097"/>
                  <a:gd name="connsiteY38" fmla="*/ 31166 h 64987"/>
                  <a:gd name="connsiteX39" fmla="*/ 50414 w 53097"/>
                  <a:gd name="connsiteY39" fmla="*/ 36512 h 64987"/>
                  <a:gd name="connsiteX40" fmla="*/ 52657 w 53097"/>
                  <a:gd name="connsiteY40" fmla="*/ 45081 h 64987"/>
                  <a:gd name="connsiteX41" fmla="*/ 50973 w 53097"/>
                  <a:gd name="connsiteY41" fmla="*/ 52989 h 64987"/>
                  <a:gd name="connsiteX42" fmla="*/ 45984 w 53097"/>
                  <a:gd name="connsiteY42" fmla="*/ 59295 h 64987"/>
                  <a:gd name="connsiteX43" fmla="*/ 37768 w 53097"/>
                  <a:gd name="connsiteY43" fmla="*/ 63431 h 64987"/>
                  <a:gd name="connsiteX44" fmla="*/ 26409 w 53097"/>
                  <a:gd name="connsiteY44" fmla="*/ 64912 h 64987"/>
                  <a:gd name="connsiteX45" fmla="*/ 16299 w 53097"/>
                  <a:gd name="connsiteY45" fmla="*/ 63645 h 64987"/>
                  <a:gd name="connsiteX46" fmla="*/ 7648 w 53097"/>
                  <a:gd name="connsiteY46" fmla="*/ 59677 h 64987"/>
                  <a:gd name="connsiteX47" fmla="*/ 1675 w 53097"/>
                  <a:gd name="connsiteY47" fmla="*/ 52794 h 64987"/>
                  <a:gd name="connsiteX48" fmla="*/ -436 w 53097"/>
                  <a:gd name="connsiteY48" fmla="*/ 42874 h 64987"/>
                  <a:gd name="connsiteX49" fmla="*/ 13015 w 53097"/>
                  <a:gd name="connsiteY49" fmla="*/ 42874 h 64987"/>
                  <a:gd name="connsiteX50" fmla="*/ 14170 w 53097"/>
                  <a:gd name="connsiteY50" fmla="*/ 48183 h 6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097" h="64987">
                    <a:moveTo>
                      <a:pt x="14170" y="48183"/>
                    </a:moveTo>
                    <a:cubicBezTo>
                      <a:pt x="14936" y="49627"/>
                      <a:pt x="15940" y="50800"/>
                      <a:pt x="17208" y="51704"/>
                    </a:cubicBezTo>
                    <a:cubicBezTo>
                      <a:pt x="18476" y="52598"/>
                      <a:pt x="19953" y="53269"/>
                      <a:pt x="21666" y="53707"/>
                    </a:cubicBezTo>
                    <a:cubicBezTo>
                      <a:pt x="23361" y="54135"/>
                      <a:pt x="25121" y="54359"/>
                      <a:pt x="26948" y="54359"/>
                    </a:cubicBezTo>
                    <a:cubicBezTo>
                      <a:pt x="28179" y="54359"/>
                      <a:pt x="29504" y="54256"/>
                      <a:pt x="30914" y="54051"/>
                    </a:cubicBezTo>
                    <a:cubicBezTo>
                      <a:pt x="32315" y="53846"/>
                      <a:pt x="33641" y="53455"/>
                      <a:pt x="34881" y="52878"/>
                    </a:cubicBezTo>
                    <a:cubicBezTo>
                      <a:pt x="36111" y="52300"/>
                      <a:pt x="37133" y="51499"/>
                      <a:pt x="37966" y="50484"/>
                    </a:cubicBezTo>
                    <a:cubicBezTo>
                      <a:pt x="38780" y="49469"/>
                      <a:pt x="39197" y="48183"/>
                      <a:pt x="39197" y="46618"/>
                    </a:cubicBezTo>
                    <a:cubicBezTo>
                      <a:pt x="39197" y="44932"/>
                      <a:pt x="38648" y="43582"/>
                      <a:pt x="37560" y="42529"/>
                    </a:cubicBezTo>
                    <a:cubicBezTo>
                      <a:pt x="36480" y="41486"/>
                      <a:pt x="35051" y="40620"/>
                      <a:pt x="33290" y="39921"/>
                    </a:cubicBezTo>
                    <a:cubicBezTo>
                      <a:pt x="31530" y="39232"/>
                      <a:pt x="29523" y="38617"/>
                      <a:pt x="27289" y="38096"/>
                    </a:cubicBezTo>
                    <a:cubicBezTo>
                      <a:pt x="25055" y="37574"/>
                      <a:pt x="22793" y="36996"/>
                      <a:pt x="20493" y="36354"/>
                    </a:cubicBezTo>
                    <a:cubicBezTo>
                      <a:pt x="18136" y="35776"/>
                      <a:pt x="15845" y="35068"/>
                      <a:pt x="13611" y="34230"/>
                    </a:cubicBezTo>
                    <a:cubicBezTo>
                      <a:pt x="11387" y="33392"/>
                      <a:pt x="9380" y="32302"/>
                      <a:pt x="7610" y="30961"/>
                    </a:cubicBezTo>
                    <a:cubicBezTo>
                      <a:pt x="5859" y="29638"/>
                      <a:pt x="4420" y="27971"/>
                      <a:pt x="3340" y="25968"/>
                    </a:cubicBezTo>
                    <a:cubicBezTo>
                      <a:pt x="2252" y="23965"/>
                      <a:pt x="1703" y="21544"/>
                      <a:pt x="1703" y="18712"/>
                    </a:cubicBezTo>
                    <a:cubicBezTo>
                      <a:pt x="1703" y="15517"/>
                      <a:pt x="2394" y="12751"/>
                      <a:pt x="3776" y="10404"/>
                    </a:cubicBezTo>
                    <a:cubicBezTo>
                      <a:pt x="5158" y="8056"/>
                      <a:pt x="6976" y="6100"/>
                      <a:pt x="9200" y="4526"/>
                    </a:cubicBezTo>
                    <a:cubicBezTo>
                      <a:pt x="11434" y="2961"/>
                      <a:pt x="13971" y="1806"/>
                      <a:pt x="16801" y="1052"/>
                    </a:cubicBezTo>
                    <a:cubicBezTo>
                      <a:pt x="19622" y="297"/>
                      <a:pt x="22452" y="-75"/>
                      <a:pt x="25264" y="-75"/>
                    </a:cubicBezTo>
                    <a:cubicBezTo>
                      <a:pt x="28567" y="-75"/>
                      <a:pt x="31728" y="288"/>
                      <a:pt x="34758" y="1015"/>
                    </a:cubicBezTo>
                    <a:cubicBezTo>
                      <a:pt x="37787" y="1732"/>
                      <a:pt x="40484" y="2915"/>
                      <a:pt x="42832" y="4535"/>
                    </a:cubicBezTo>
                    <a:cubicBezTo>
                      <a:pt x="45189" y="6166"/>
                      <a:pt x="47054" y="8243"/>
                      <a:pt x="48445" y="10758"/>
                    </a:cubicBezTo>
                    <a:cubicBezTo>
                      <a:pt x="49818" y="13291"/>
                      <a:pt x="50509" y="16346"/>
                      <a:pt x="50509" y="19942"/>
                    </a:cubicBezTo>
                    <a:lnTo>
                      <a:pt x="37048" y="19942"/>
                    </a:lnTo>
                    <a:cubicBezTo>
                      <a:pt x="36935" y="18079"/>
                      <a:pt x="36547" y="16542"/>
                      <a:pt x="35865" y="15331"/>
                    </a:cubicBezTo>
                    <a:cubicBezTo>
                      <a:pt x="35193" y="14120"/>
                      <a:pt x="34294" y="13161"/>
                      <a:pt x="33177" y="12462"/>
                    </a:cubicBezTo>
                    <a:cubicBezTo>
                      <a:pt x="32069" y="11773"/>
                      <a:pt x="30791" y="11270"/>
                      <a:pt x="29362" y="10990"/>
                    </a:cubicBezTo>
                    <a:cubicBezTo>
                      <a:pt x="27933" y="10692"/>
                      <a:pt x="26361" y="10553"/>
                      <a:pt x="24657" y="10553"/>
                    </a:cubicBezTo>
                    <a:cubicBezTo>
                      <a:pt x="23550" y="10553"/>
                      <a:pt x="22433" y="10664"/>
                      <a:pt x="21316" y="10897"/>
                    </a:cubicBezTo>
                    <a:cubicBezTo>
                      <a:pt x="20199" y="11130"/>
                      <a:pt x="19196" y="11531"/>
                      <a:pt x="18287" y="12117"/>
                    </a:cubicBezTo>
                    <a:cubicBezTo>
                      <a:pt x="17369" y="12695"/>
                      <a:pt x="16631" y="13412"/>
                      <a:pt x="16044" y="14288"/>
                    </a:cubicBezTo>
                    <a:cubicBezTo>
                      <a:pt x="15457" y="15163"/>
                      <a:pt x="15163" y="16262"/>
                      <a:pt x="15163" y="17594"/>
                    </a:cubicBezTo>
                    <a:cubicBezTo>
                      <a:pt x="15163" y="18805"/>
                      <a:pt x="15390" y="19802"/>
                      <a:pt x="15864" y="20547"/>
                    </a:cubicBezTo>
                    <a:cubicBezTo>
                      <a:pt x="16337" y="21302"/>
                      <a:pt x="17265" y="22000"/>
                      <a:pt x="18647" y="22643"/>
                    </a:cubicBezTo>
                    <a:cubicBezTo>
                      <a:pt x="20038" y="23276"/>
                      <a:pt x="21941" y="23910"/>
                      <a:pt x="24383" y="24552"/>
                    </a:cubicBezTo>
                    <a:cubicBezTo>
                      <a:pt x="26816" y="25186"/>
                      <a:pt x="30015" y="26005"/>
                      <a:pt x="33953" y="26983"/>
                    </a:cubicBezTo>
                    <a:cubicBezTo>
                      <a:pt x="35127" y="27216"/>
                      <a:pt x="36764" y="27645"/>
                      <a:pt x="38847" y="28250"/>
                    </a:cubicBezTo>
                    <a:cubicBezTo>
                      <a:pt x="40939" y="28865"/>
                      <a:pt x="43012" y="29824"/>
                      <a:pt x="45066" y="31166"/>
                    </a:cubicBezTo>
                    <a:cubicBezTo>
                      <a:pt x="47129" y="32498"/>
                      <a:pt x="48900" y="34286"/>
                      <a:pt x="50414" y="36512"/>
                    </a:cubicBezTo>
                    <a:cubicBezTo>
                      <a:pt x="51910" y="38738"/>
                      <a:pt x="52657" y="41598"/>
                      <a:pt x="52657" y="45081"/>
                    </a:cubicBezTo>
                    <a:cubicBezTo>
                      <a:pt x="52657" y="47913"/>
                      <a:pt x="52089" y="50558"/>
                      <a:pt x="50973" y="52989"/>
                    </a:cubicBezTo>
                    <a:cubicBezTo>
                      <a:pt x="49855" y="55430"/>
                      <a:pt x="48190" y="57535"/>
                      <a:pt x="45984" y="59295"/>
                    </a:cubicBezTo>
                    <a:cubicBezTo>
                      <a:pt x="43769" y="61074"/>
                      <a:pt x="41034" y="62444"/>
                      <a:pt x="37768" y="63431"/>
                    </a:cubicBezTo>
                    <a:cubicBezTo>
                      <a:pt x="34502" y="64418"/>
                      <a:pt x="30725" y="64912"/>
                      <a:pt x="26409" y="64912"/>
                    </a:cubicBezTo>
                    <a:cubicBezTo>
                      <a:pt x="22935" y="64912"/>
                      <a:pt x="19574" y="64483"/>
                      <a:pt x="16299" y="63645"/>
                    </a:cubicBezTo>
                    <a:cubicBezTo>
                      <a:pt x="13024" y="62798"/>
                      <a:pt x="10147" y="61484"/>
                      <a:pt x="7648" y="59677"/>
                    </a:cubicBezTo>
                    <a:cubicBezTo>
                      <a:pt x="5139" y="57880"/>
                      <a:pt x="3152" y="55579"/>
                      <a:pt x="1675" y="52794"/>
                    </a:cubicBezTo>
                    <a:cubicBezTo>
                      <a:pt x="207" y="50009"/>
                      <a:pt x="-502" y="46711"/>
                      <a:pt x="-436" y="42874"/>
                    </a:cubicBezTo>
                    <a:lnTo>
                      <a:pt x="13015" y="42874"/>
                    </a:lnTo>
                    <a:cubicBezTo>
                      <a:pt x="13015" y="44960"/>
                      <a:pt x="13393" y="46739"/>
                      <a:pt x="14170" y="48183"/>
                    </a:cubicBezTo>
                    <a:close/>
                  </a:path>
                </a:pathLst>
              </a:custGeom>
              <a:solidFill>
                <a:srgbClr val="FFFFFF"/>
              </a:solidFill>
              <a:ln w="9465"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CF88DEB7-7133-9E68-6F18-17EF6F476672}"/>
                  </a:ext>
                </a:extLst>
              </p:cNvPr>
              <p:cNvSpPr/>
              <p:nvPr/>
            </p:nvSpPr>
            <p:spPr>
              <a:xfrm>
                <a:off x="4186060" y="5456022"/>
                <a:ext cx="61678" cy="62071"/>
              </a:xfrm>
              <a:custGeom>
                <a:avLst/>
                <a:gdLst>
                  <a:gd name="connsiteX0" fmla="*/ 37640 w 61678"/>
                  <a:gd name="connsiteY0" fmla="*/ -75 h 62071"/>
                  <a:gd name="connsiteX1" fmla="*/ 61238 w 61678"/>
                  <a:gd name="connsiteY1" fmla="*/ 61997 h 62071"/>
                  <a:gd name="connsiteX2" fmla="*/ 46832 w 61678"/>
                  <a:gd name="connsiteY2" fmla="*/ 61997 h 62071"/>
                  <a:gd name="connsiteX3" fmla="*/ 42061 w 61678"/>
                  <a:gd name="connsiteY3" fmla="*/ 48174 h 62071"/>
                  <a:gd name="connsiteX4" fmla="*/ 18472 w 61678"/>
                  <a:gd name="connsiteY4" fmla="*/ 48174 h 62071"/>
                  <a:gd name="connsiteX5" fmla="*/ 13522 w 61678"/>
                  <a:gd name="connsiteY5" fmla="*/ 61997 h 62071"/>
                  <a:gd name="connsiteX6" fmla="*/ -441 w 61678"/>
                  <a:gd name="connsiteY6" fmla="*/ 61997 h 62071"/>
                  <a:gd name="connsiteX7" fmla="*/ 23413 w 61678"/>
                  <a:gd name="connsiteY7" fmla="*/ -75 h 62071"/>
                  <a:gd name="connsiteX8" fmla="*/ 37640 w 61678"/>
                  <a:gd name="connsiteY8" fmla="*/ -75 h 62071"/>
                  <a:gd name="connsiteX9" fmla="*/ 38435 w 61678"/>
                  <a:gd name="connsiteY9" fmla="*/ 37984 h 62071"/>
                  <a:gd name="connsiteX10" fmla="*/ 30494 w 61678"/>
                  <a:gd name="connsiteY10" fmla="*/ 15229 h 62071"/>
                  <a:gd name="connsiteX11" fmla="*/ 30304 w 61678"/>
                  <a:gd name="connsiteY11" fmla="*/ 15229 h 62071"/>
                  <a:gd name="connsiteX12" fmla="*/ 22098 w 61678"/>
                  <a:gd name="connsiteY12" fmla="*/ 37984 h 62071"/>
                  <a:gd name="connsiteX13" fmla="*/ 38435 w 61678"/>
                  <a:gd name="connsiteY13" fmla="*/ 37984 h 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678" h="62071">
                    <a:moveTo>
                      <a:pt x="37640" y="-75"/>
                    </a:moveTo>
                    <a:lnTo>
                      <a:pt x="61238" y="61997"/>
                    </a:lnTo>
                    <a:lnTo>
                      <a:pt x="46832" y="61997"/>
                    </a:lnTo>
                    <a:lnTo>
                      <a:pt x="42061" y="48174"/>
                    </a:lnTo>
                    <a:lnTo>
                      <a:pt x="18472" y="48174"/>
                    </a:lnTo>
                    <a:lnTo>
                      <a:pt x="13522" y="61997"/>
                    </a:lnTo>
                    <a:lnTo>
                      <a:pt x="-441" y="61997"/>
                    </a:lnTo>
                    <a:lnTo>
                      <a:pt x="23413" y="-75"/>
                    </a:lnTo>
                    <a:lnTo>
                      <a:pt x="37640" y="-75"/>
                    </a:lnTo>
                    <a:close/>
                    <a:moveTo>
                      <a:pt x="38435" y="37984"/>
                    </a:moveTo>
                    <a:lnTo>
                      <a:pt x="30494" y="15229"/>
                    </a:lnTo>
                    <a:lnTo>
                      <a:pt x="30304" y="15229"/>
                    </a:lnTo>
                    <a:lnTo>
                      <a:pt x="22098" y="37984"/>
                    </a:lnTo>
                    <a:lnTo>
                      <a:pt x="38435" y="37984"/>
                    </a:lnTo>
                    <a:close/>
                  </a:path>
                </a:pathLst>
              </a:custGeom>
              <a:solidFill>
                <a:srgbClr val="FFFFFF"/>
              </a:solidFill>
              <a:ln w="9465" cap="flat">
                <a:noFill/>
                <a:prstDash val="solid"/>
                <a:miter/>
              </a:ln>
            </p:spPr>
            <p:txBody>
              <a:bodyPr rtlCol="0" anchor="ctr"/>
              <a:lstStyle/>
              <a:p>
                <a:pPr algn="l" rtl="0"/>
                <a:endParaRPr lang="en-US"/>
              </a:p>
            </p:txBody>
          </p:sp>
        </p:grpSp>
        <p:grpSp>
          <p:nvGrpSpPr>
            <p:cNvPr id="12" name="Graphic 50">
              <a:extLst>
                <a:ext uri="{FF2B5EF4-FFF2-40B4-BE49-F238E27FC236}">
                  <a16:creationId xmlns:a16="http://schemas.microsoft.com/office/drawing/2014/main" id="{F478659C-45DD-0B68-F187-79EEC6ADC1E2}"/>
                </a:ext>
              </a:extLst>
            </p:cNvPr>
            <p:cNvGrpSpPr/>
            <p:nvPr/>
          </p:nvGrpSpPr>
          <p:grpSpPr>
            <a:xfrm>
              <a:off x="3885276" y="5454495"/>
              <a:ext cx="121521" cy="64987"/>
              <a:chOff x="3885276" y="5454495"/>
              <a:chExt cx="121521" cy="64987"/>
            </a:xfrm>
            <a:solidFill>
              <a:srgbClr val="FFFFFF"/>
            </a:solidFill>
          </p:grpSpPr>
          <p:sp>
            <p:nvSpPr>
              <p:cNvPr id="21" name="Freeform 20">
                <a:extLst>
                  <a:ext uri="{FF2B5EF4-FFF2-40B4-BE49-F238E27FC236}">
                    <a16:creationId xmlns:a16="http://schemas.microsoft.com/office/drawing/2014/main" id="{737C4C0F-16C3-B5AF-0B19-CDC11F2D9A14}"/>
                  </a:ext>
                </a:extLst>
              </p:cNvPr>
              <p:cNvSpPr/>
              <p:nvPr/>
            </p:nvSpPr>
            <p:spPr>
              <a:xfrm>
                <a:off x="3885276" y="5456022"/>
                <a:ext cx="53311" cy="62071"/>
              </a:xfrm>
              <a:custGeom>
                <a:avLst/>
                <a:gdLst>
                  <a:gd name="connsiteX0" fmla="*/ 13361 w 53311"/>
                  <a:gd name="connsiteY0" fmla="*/ -75 h 62071"/>
                  <a:gd name="connsiteX1" fmla="*/ 39713 w 53311"/>
                  <a:gd name="connsiteY1" fmla="*/ 41570 h 62071"/>
                  <a:gd name="connsiteX2" fmla="*/ 39856 w 53311"/>
                  <a:gd name="connsiteY2" fmla="*/ 41570 h 62071"/>
                  <a:gd name="connsiteX3" fmla="*/ 39856 w 53311"/>
                  <a:gd name="connsiteY3" fmla="*/ -75 h 62071"/>
                  <a:gd name="connsiteX4" fmla="*/ 52871 w 53311"/>
                  <a:gd name="connsiteY4" fmla="*/ -75 h 62071"/>
                  <a:gd name="connsiteX5" fmla="*/ 52871 w 53311"/>
                  <a:gd name="connsiteY5" fmla="*/ 61997 h 62071"/>
                  <a:gd name="connsiteX6" fmla="*/ 39003 w 53311"/>
                  <a:gd name="connsiteY6" fmla="*/ 61997 h 62071"/>
                  <a:gd name="connsiteX7" fmla="*/ 12746 w 53311"/>
                  <a:gd name="connsiteY7" fmla="*/ 20435 h 62071"/>
                  <a:gd name="connsiteX8" fmla="*/ 12575 w 53311"/>
                  <a:gd name="connsiteY8" fmla="*/ 20435 h 62071"/>
                  <a:gd name="connsiteX9" fmla="*/ 12575 w 53311"/>
                  <a:gd name="connsiteY9" fmla="*/ 61997 h 62071"/>
                  <a:gd name="connsiteX10" fmla="*/ -440 w 53311"/>
                  <a:gd name="connsiteY10" fmla="*/ 61997 h 62071"/>
                  <a:gd name="connsiteX11" fmla="*/ -440 w 53311"/>
                  <a:gd name="connsiteY11" fmla="*/ -75 h 62071"/>
                  <a:gd name="connsiteX12" fmla="*/ 13361 w 53311"/>
                  <a:gd name="connsiteY12" fmla="*/ -75 h 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11" h="62071">
                    <a:moveTo>
                      <a:pt x="13361" y="-75"/>
                    </a:moveTo>
                    <a:lnTo>
                      <a:pt x="39713" y="41570"/>
                    </a:lnTo>
                    <a:lnTo>
                      <a:pt x="39856" y="41570"/>
                    </a:lnTo>
                    <a:lnTo>
                      <a:pt x="39856" y="-75"/>
                    </a:lnTo>
                    <a:lnTo>
                      <a:pt x="52871" y="-75"/>
                    </a:lnTo>
                    <a:lnTo>
                      <a:pt x="52871" y="61997"/>
                    </a:lnTo>
                    <a:lnTo>
                      <a:pt x="39003" y="61997"/>
                    </a:lnTo>
                    <a:lnTo>
                      <a:pt x="12746" y="20435"/>
                    </a:lnTo>
                    <a:lnTo>
                      <a:pt x="12575" y="20435"/>
                    </a:lnTo>
                    <a:lnTo>
                      <a:pt x="12575" y="61997"/>
                    </a:lnTo>
                    <a:lnTo>
                      <a:pt x="-440" y="61997"/>
                    </a:lnTo>
                    <a:lnTo>
                      <a:pt x="-440" y="-75"/>
                    </a:lnTo>
                    <a:lnTo>
                      <a:pt x="13361" y="-75"/>
                    </a:lnTo>
                    <a:close/>
                  </a:path>
                </a:pathLst>
              </a:custGeom>
              <a:solidFill>
                <a:srgbClr val="FFFFFF"/>
              </a:solidFill>
              <a:ln w="9465"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E541E2D6-546D-98A0-D993-8BA25000A0EF}"/>
                  </a:ext>
                </a:extLst>
              </p:cNvPr>
              <p:cNvSpPr/>
              <p:nvPr/>
            </p:nvSpPr>
            <p:spPr>
              <a:xfrm>
                <a:off x="3948006" y="5454495"/>
                <a:ext cx="58791" cy="64987"/>
              </a:xfrm>
              <a:custGeom>
                <a:avLst/>
                <a:gdLst>
                  <a:gd name="connsiteX0" fmla="*/ 42808 w 58791"/>
                  <a:gd name="connsiteY0" fmla="*/ 17995 h 64987"/>
                  <a:gd name="connsiteX1" fmla="*/ 39713 w 58791"/>
                  <a:gd name="connsiteY1" fmla="*/ 14549 h 64987"/>
                  <a:gd name="connsiteX2" fmla="*/ 35510 w 58791"/>
                  <a:gd name="connsiteY2" fmla="*/ 12248 h 64987"/>
                  <a:gd name="connsiteX3" fmla="*/ 30617 w 58791"/>
                  <a:gd name="connsiteY3" fmla="*/ 11428 h 64987"/>
                  <a:gd name="connsiteX4" fmla="*/ 22656 w 58791"/>
                  <a:gd name="connsiteY4" fmla="*/ 13207 h 64987"/>
                  <a:gd name="connsiteX5" fmla="*/ 17355 w 58791"/>
                  <a:gd name="connsiteY5" fmla="*/ 17986 h 64987"/>
                  <a:gd name="connsiteX6" fmla="*/ 14393 w 58791"/>
                  <a:gd name="connsiteY6" fmla="*/ 24804 h 64987"/>
                  <a:gd name="connsiteX7" fmla="*/ 13465 w 58791"/>
                  <a:gd name="connsiteY7" fmla="*/ 32712 h 64987"/>
                  <a:gd name="connsiteX8" fmla="*/ 14393 w 58791"/>
                  <a:gd name="connsiteY8" fmla="*/ 40312 h 64987"/>
                  <a:gd name="connsiteX9" fmla="*/ 17355 w 58791"/>
                  <a:gd name="connsiteY9" fmla="*/ 46963 h 64987"/>
                  <a:gd name="connsiteX10" fmla="*/ 22656 w 58791"/>
                  <a:gd name="connsiteY10" fmla="*/ 51704 h 64987"/>
                  <a:gd name="connsiteX11" fmla="*/ 30617 w 58791"/>
                  <a:gd name="connsiteY11" fmla="*/ 53483 h 64987"/>
                  <a:gd name="connsiteX12" fmla="*/ 40556 w 58791"/>
                  <a:gd name="connsiteY12" fmla="*/ 49655 h 64987"/>
                  <a:gd name="connsiteX13" fmla="*/ 44920 w 58791"/>
                  <a:gd name="connsiteY13" fmla="*/ 39567 h 64987"/>
                  <a:gd name="connsiteX14" fmla="*/ 58351 w 58791"/>
                  <a:gd name="connsiteY14" fmla="*/ 39567 h 64987"/>
                  <a:gd name="connsiteX15" fmla="*/ 55616 w 58791"/>
                  <a:gd name="connsiteY15" fmla="*/ 50093 h 64987"/>
                  <a:gd name="connsiteX16" fmla="*/ 49785 w 58791"/>
                  <a:gd name="connsiteY16" fmla="*/ 58103 h 64987"/>
                  <a:gd name="connsiteX17" fmla="*/ 41303 w 58791"/>
                  <a:gd name="connsiteY17" fmla="*/ 63161 h 64987"/>
                  <a:gd name="connsiteX18" fmla="*/ 30617 w 58791"/>
                  <a:gd name="connsiteY18" fmla="*/ 64912 h 64987"/>
                  <a:gd name="connsiteX19" fmla="*/ 17573 w 58791"/>
                  <a:gd name="connsiteY19" fmla="*/ 62425 h 64987"/>
                  <a:gd name="connsiteX20" fmla="*/ 7804 w 58791"/>
                  <a:gd name="connsiteY20" fmla="*/ 55607 h 64987"/>
                  <a:gd name="connsiteX21" fmla="*/ 1689 w 58791"/>
                  <a:gd name="connsiteY21" fmla="*/ 45379 h 64987"/>
                  <a:gd name="connsiteX22" fmla="*/ -440 w 58791"/>
                  <a:gd name="connsiteY22" fmla="*/ 32721 h 64987"/>
                  <a:gd name="connsiteX23" fmla="*/ 1689 w 58791"/>
                  <a:gd name="connsiteY23" fmla="*/ 19802 h 64987"/>
                  <a:gd name="connsiteX24" fmla="*/ 7804 w 58791"/>
                  <a:gd name="connsiteY24" fmla="*/ 9407 h 64987"/>
                  <a:gd name="connsiteX25" fmla="*/ 17573 w 58791"/>
                  <a:gd name="connsiteY25" fmla="*/ 2449 h 64987"/>
                  <a:gd name="connsiteX26" fmla="*/ 30617 w 58791"/>
                  <a:gd name="connsiteY26" fmla="*/ -75 h 64987"/>
                  <a:gd name="connsiteX27" fmla="*/ 40461 w 58791"/>
                  <a:gd name="connsiteY27" fmla="*/ 1406 h 64987"/>
                  <a:gd name="connsiteX28" fmla="*/ 48772 w 58791"/>
                  <a:gd name="connsiteY28" fmla="*/ 5718 h 64987"/>
                  <a:gd name="connsiteX29" fmla="*/ 54821 w 58791"/>
                  <a:gd name="connsiteY29" fmla="*/ 12723 h 64987"/>
                  <a:gd name="connsiteX30" fmla="*/ 57831 w 58791"/>
                  <a:gd name="connsiteY30" fmla="*/ 22289 h 64987"/>
                  <a:gd name="connsiteX31" fmla="*/ 44399 w 58791"/>
                  <a:gd name="connsiteY31" fmla="*/ 22289 h 64987"/>
                  <a:gd name="connsiteX32" fmla="*/ 42808 w 58791"/>
                  <a:gd name="connsiteY32" fmla="*/ 17995 h 6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791" h="64987">
                    <a:moveTo>
                      <a:pt x="42808" y="17995"/>
                    </a:moveTo>
                    <a:cubicBezTo>
                      <a:pt x="41985" y="16682"/>
                      <a:pt x="40953" y="15536"/>
                      <a:pt x="39713" y="14549"/>
                    </a:cubicBezTo>
                    <a:cubicBezTo>
                      <a:pt x="38474" y="13571"/>
                      <a:pt x="37073" y="12797"/>
                      <a:pt x="35510" y="12248"/>
                    </a:cubicBezTo>
                    <a:cubicBezTo>
                      <a:pt x="33949" y="11698"/>
                      <a:pt x="32311" y="11428"/>
                      <a:pt x="30617" y="11428"/>
                    </a:cubicBezTo>
                    <a:cubicBezTo>
                      <a:pt x="27493" y="11428"/>
                      <a:pt x="24833" y="12015"/>
                      <a:pt x="22656" y="13207"/>
                    </a:cubicBezTo>
                    <a:cubicBezTo>
                      <a:pt x="20469" y="14390"/>
                      <a:pt x="18709" y="15983"/>
                      <a:pt x="17355" y="17986"/>
                    </a:cubicBezTo>
                    <a:cubicBezTo>
                      <a:pt x="16002" y="19979"/>
                      <a:pt x="15008" y="22261"/>
                      <a:pt x="14393" y="24804"/>
                    </a:cubicBezTo>
                    <a:cubicBezTo>
                      <a:pt x="13768" y="27347"/>
                      <a:pt x="13465" y="29992"/>
                      <a:pt x="13465" y="32712"/>
                    </a:cubicBezTo>
                    <a:cubicBezTo>
                      <a:pt x="13465" y="35320"/>
                      <a:pt x="13768" y="37853"/>
                      <a:pt x="14393" y="40312"/>
                    </a:cubicBezTo>
                    <a:cubicBezTo>
                      <a:pt x="15008" y="42781"/>
                      <a:pt x="16002" y="44998"/>
                      <a:pt x="17355" y="46963"/>
                    </a:cubicBezTo>
                    <a:cubicBezTo>
                      <a:pt x="18709" y="48938"/>
                      <a:pt x="20469" y="50512"/>
                      <a:pt x="22656" y="51704"/>
                    </a:cubicBezTo>
                    <a:cubicBezTo>
                      <a:pt x="24833" y="52896"/>
                      <a:pt x="27493" y="53483"/>
                      <a:pt x="30617" y="53483"/>
                    </a:cubicBezTo>
                    <a:cubicBezTo>
                      <a:pt x="34848" y="53483"/>
                      <a:pt x="38170" y="52207"/>
                      <a:pt x="40556" y="49655"/>
                    </a:cubicBezTo>
                    <a:cubicBezTo>
                      <a:pt x="42941" y="47112"/>
                      <a:pt x="44399" y="43740"/>
                      <a:pt x="44920" y="39567"/>
                    </a:cubicBezTo>
                    <a:lnTo>
                      <a:pt x="58351" y="39567"/>
                    </a:lnTo>
                    <a:cubicBezTo>
                      <a:pt x="58001" y="43451"/>
                      <a:pt x="57093" y="46963"/>
                      <a:pt x="55616" y="50093"/>
                    </a:cubicBezTo>
                    <a:cubicBezTo>
                      <a:pt x="54149" y="53232"/>
                      <a:pt x="52199" y="55895"/>
                      <a:pt x="49785" y="58103"/>
                    </a:cubicBezTo>
                    <a:cubicBezTo>
                      <a:pt x="47371" y="60320"/>
                      <a:pt x="44541" y="61996"/>
                      <a:pt x="41303" y="63161"/>
                    </a:cubicBezTo>
                    <a:cubicBezTo>
                      <a:pt x="38066" y="64325"/>
                      <a:pt x="34498" y="64912"/>
                      <a:pt x="30617" y="64912"/>
                    </a:cubicBezTo>
                    <a:cubicBezTo>
                      <a:pt x="25780" y="64912"/>
                      <a:pt x="21435" y="64083"/>
                      <a:pt x="17573" y="62425"/>
                    </a:cubicBezTo>
                    <a:cubicBezTo>
                      <a:pt x="13720" y="60776"/>
                      <a:pt x="10455" y="58494"/>
                      <a:pt x="7804" y="55607"/>
                    </a:cubicBezTo>
                    <a:cubicBezTo>
                      <a:pt x="5145" y="52701"/>
                      <a:pt x="3109" y="49292"/>
                      <a:pt x="1689" y="45379"/>
                    </a:cubicBezTo>
                    <a:cubicBezTo>
                      <a:pt x="279" y="41458"/>
                      <a:pt x="-440" y="37248"/>
                      <a:pt x="-440" y="32721"/>
                    </a:cubicBezTo>
                    <a:cubicBezTo>
                      <a:pt x="-440" y="28082"/>
                      <a:pt x="279" y="23779"/>
                      <a:pt x="1689" y="19802"/>
                    </a:cubicBezTo>
                    <a:cubicBezTo>
                      <a:pt x="3109" y="15825"/>
                      <a:pt x="5145" y="12360"/>
                      <a:pt x="7804" y="9407"/>
                    </a:cubicBezTo>
                    <a:cubicBezTo>
                      <a:pt x="10455" y="6445"/>
                      <a:pt x="13720" y="4126"/>
                      <a:pt x="17573" y="2449"/>
                    </a:cubicBezTo>
                    <a:cubicBezTo>
                      <a:pt x="21435" y="763"/>
                      <a:pt x="25780" y="-75"/>
                      <a:pt x="30617" y="-75"/>
                    </a:cubicBezTo>
                    <a:cubicBezTo>
                      <a:pt x="34091" y="-75"/>
                      <a:pt x="37375" y="418"/>
                      <a:pt x="40461" y="1406"/>
                    </a:cubicBezTo>
                    <a:cubicBezTo>
                      <a:pt x="43557" y="2393"/>
                      <a:pt x="46330" y="3828"/>
                      <a:pt x="48772" y="5718"/>
                    </a:cubicBezTo>
                    <a:cubicBezTo>
                      <a:pt x="51224" y="7600"/>
                      <a:pt x="53230" y="9938"/>
                      <a:pt x="54821" y="12723"/>
                    </a:cubicBezTo>
                    <a:cubicBezTo>
                      <a:pt x="56411" y="15508"/>
                      <a:pt x="57414" y="18703"/>
                      <a:pt x="57831" y="22289"/>
                    </a:cubicBezTo>
                    <a:lnTo>
                      <a:pt x="44399" y="22289"/>
                    </a:lnTo>
                    <a:cubicBezTo>
                      <a:pt x="44153" y="20733"/>
                      <a:pt x="43632" y="19290"/>
                      <a:pt x="42808" y="17995"/>
                    </a:cubicBezTo>
                    <a:close/>
                  </a:path>
                </a:pathLst>
              </a:custGeom>
              <a:solidFill>
                <a:srgbClr val="FFFFFF"/>
              </a:solidFill>
              <a:ln w="9465" cap="flat">
                <a:noFill/>
                <a:prstDash val="solid"/>
                <a:miter/>
              </a:ln>
            </p:spPr>
            <p:txBody>
              <a:bodyPr rtlCol="0" anchor="ctr"/>
              <a:lstStyle/>
              <a:p>
                <a:pPr algn="l" rtl="0"/>
                <a:endParaRPr lang="en-US"/>
              </a:p>
            </p:txBody>
          </p:sp>
        </p:grpSp>
        <p:grpSp>
          <p:nvGrpSpPr>
            <p:cNvPr id="13" name="Graphic 50">
              <a:extLst>
                <a:ext uri="{FF2B5EF4-FFF2-40B4-BE49-F238E27FC236}">
                  <a16:creationId xmlns:a16="http://schemas.microsoft.com/office/drawing/2014/main" id="{CED3EF42-A56F-444E-D9DE-37C27F1B3F04}"/>
                </a:ext>
              </a:extLst>
            </p:cNvPr>
            <p:cNvGrpSpPr/>
            <p:nvPr/>
          </p:nvGrpSpPr>
          <p:grpSpPr>
            <a:xfrm>
              <a:off x="4087853" y="5180792"/>
              <a:ext cx="220911" cy="217380"/>
              <a:chOff x="4087853" y="5180792"/>
              <a:chExt cx="220911" cy="217380"/>
            </a:xfrm>
          </p:grpSpPr>
          <p:sp>
            <p:nvSpPr>
              <p:cNvPr id="17" name="Freeform 16">
                <a:extLst>
                  <a:ext uri="{FF2B5EF4-FFF2-40B4-BE49-F238E27FC236}">
                    <a16:creationId xmlns:a16="http://schemas.microsoft.com/office/drawing/2014/main" id="{D53AF838-F845-3B7A-BBFD-2937366223AE}"/>
                  </a:ext>
                </a:extLst>
              </p:cNvPr>
              <p:cNvSpPr/>
              <p:nvPr/>
            </p:nvSpPr>
            <p:spPr>
              <a:xfrm>
                <a:off x="4098071" y="5190197"/>
                <a:ext cx="201642" cy="198571"/>
              </a:xfrm>
              <a:custGeom>
                <a:avLst/>
                <a:gdLst>
                  <a:gd name="connsiteX0" fmla="*/ 201119 w 201642"/>
                  <a:gd name="connsiteY0" fmla="*/ 99664 h 198571"/>
                  <a:gd name="connsiteX1" fmla="*/ 100375 w 201642"/>
                  <a:gd name="connsiteY1" fmla="*/ 198949 h 198571"/>
                  <a:gd name="connsiteX2" fmla="*/ -524 w 201642"/>
                  <a:gd name="connsiteY2" fmla="*/ 99803 h 198571"/>
                  <a:gd name="connsiteX3" fmla="*/ -524 w 201642"/>
                  <a:gd name="connsiteY3" fmla="*/ 99664 h 198571"/>
                  <a:gd name="connsiteX4" fmla="*/ 100227 w 201642"/>
                  <a:gd name="connsiteY4" fmla="*/ 378 h 198571"/>
                  <a:gd name="connsiteX5" fmla="*/ 201119 w 201642"/>
                  <a:gd name="connsiteY5" fmla="*/ 99518 h 198571"/>
                  <a:gd name="connsiteX6" fmla="*/ 201119 w 201642"/>
                  <a:gd name="connsiteY6" fmla="*/ 99664 h 19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42" h="198571">
                    <a:moveTo>
                      <a:pt x="201119" y="99664"/>
                    </a:moveTo>
                    <a:cubicBezTo>
                      <a:pt x="201167" y="154456"/>
                      <a:pt x="156057" y="198909"/>
                      <a:pt x="100375" y="198949"/>
                    </a:cubicBezTo>
                    <a:cubicBezTo>
                      <a:pt x="44687" y="198984"/>
                      <a:pt x="-476" y="154607"/>
                      <a:pt x="-524" y="99803"/>
                    </a:cubicBezTo>
                    <a:cubicBezTo>
                      <a:pt x="-524" y="99763"/>
                      <a:pt x="-524" y="99704"/>
                      <a:pt x="-524" y="99664"/>
                    </a:cubicBezTo>
                    <a:cubicBezTo>
                      <a:pt x="-565" y="44878"/>
                      <a:pt x="44551" y="425"/>
                      <a:pt x="100227" y="378"/>
                    </a:cubicBezTo>
                    <a:cubicBezTo>
                      <a:pt x="155909" y="337"/>
                      <a:pt x="201078" y="44732"/>
                      <a:pt x="201119" y="99518"/>
                    </a:cubicBezTo>
                    <a:cubicBezTo>
                      <a:pt x="201119" y="99571"/>
                      <a:pt x="201119" y="99611"/>
                      <a:pt x="201119" y="99664"/>
                    </a:cubicBezTo>
                    <a:close/>
                  </a:path>
                </a:pathLst>
              </a:custGeom>
              <a:solidFill>
                <a:srgbClr val="FFFFFF"/>
              </a:solidFill>
              <a:ln w="5916" cap="flat">
                <a:noFill/>
                <a:prstDash val="solid"/>
                <a:miter/>
              </a:ln>
            </p:spPr>
            <p:txBody>
              <a:bodyPr rtlCol="0" anchor="ctr"/>
              <a:lstStyle/>
              <a:p>
                <a:pPr algn="l" rtl="0"/>
                <a:endParaRPr lang="en-US"/>
              </a:p>
            </p:txBody>
          </p:sp>
          <p:grpSp>
            <p:nvGrpSpPr>
              <p:cNvPr id="18" name="Graphic 50">
                <a:extLst>
                  <a:ext uri="{FF2B5EF4-FFF2-40B4-BE49-F238E27FC236}">
                    <a16:creationId xmlns:a16="http://schemas.microsoft.com/office/drawing/2014/main" id="{A86BA8EB-72A2-5987-DB71-4C3D4C780EE7}"/>
                  </a:ext>
                </a:extLst>
              </p:cNvPr>
              <p:cNvGrpSpPr/>
              <p:nvPr/>
            </p:nvGrpSpPr>
            <p:grpSpPr>
              <a:xfrm>
                <a:off x="4087853" y="5180792"/>
                <a:ext cx="220911" cy="217380"/>
                <a:chOff x="4087853" y="5180792"/>
                <a:chExt cx="220911" cy="217380"/>
              </a:xfrm>
              <a:solidFill>
                <a:srgbClr val="000000"/>
              </a:solidFill>
            </p:grpSpPr>
            <p:sp>
              <p:nvSpPr>
                <p:cNvPr id="19" name="Freeform 18">
                  <a:extLst>
                    <a:ext uri="{FF2B5EF4-FFF2-40B4-BE49-F238E27FC236}">
                      <a16:creationId xmlns:a16="http://schemas.microsoft.com/office/drawing/2014/main" id="{4648AB82-8A96-F823-E0FE-990062F58454}"/>
                    </a:ext>
                  </a:extLst>
                </p:cNvPr>
                <p:cNvSpPr/>
                <p:nvPr/>
              </p:nvSpPr>
              <p:spPr>
                <a:xfrm>
                  <a:off x="4087853" y="5180792"/>
                  <a:ext cx="220911" cy="217380"/>
                </a:xfrm>
                <a:custGeom>
                  <a:avLst/>
                  <a:gdLst>
                    <a:gd name="connsiteX0" fmla="*/ 109769 w 220911"/>
                    <a:gd name="connsiteY0" fmla="*/ 288 h 217380"/>
                    <a:gd name="connsiteX1" fmla="*/ 32085 w 220911"/>
                    <a:gd name="connsiteY1" fmla="*/ 31806 h 217380"/>
                    <a:gd name="connsiteX2" fmla="*/ -547 w 220911"/>
                    <a:gd name="connsiteY2" fmla="*/ 108982 h 217380"/>
                    <a:gd name="connsiteX3" fmla="*/ 32085 w 220911"/>
                    <a:gd name="connsiteY3" fmla="*/ 185610 h 217380"/>
                    <a:gd name="connsiteX4" fmla="*/ 109769 w 220911"/>
                    <a:gd name="connsiteY4" fmla="*/ 217669 h 217380"/>
                    <a:gd name="connsiteX5" fmla="*/ 188843 w 220911"/>
                    <a:gd name="connsiteY5" fmla="*/ 185336 h 217380"/>
                    <a:gd name="connsiteX6" fmla="*/ 220364 w 220911"/>
                    <a:gd name="connsiteY6" fmla="*/ 108982 h 217380"/>
                    <a:gd name="connsiteX7" fmla="*/ 188287 w 220911"/>
                    <a:gd name="connsiteY7" fmla="*/ 31806 h 217380"/>
                    <a:gd name="connsiteX8" fmla="*/ 109769 w 220911"/>
                    <a:gd name="connsiteY8" fmla="*/ 288 h 217380"/>
                    <a:gd name="connsiteX9" fmla="*/ 110047 w 220911"/>
                    <a:gd name="connsiteY9" fmla="*/ 19854 h 217380"/>
                    <a:gd name="connsiteX10" fmla="*/ 173917 w 220911"/>
                    <a:gd name="connsiteY10" fmla="*/ 45946 h 217380"/>
                    <a:gd name="connsiteX11" fmla="*/ 200457 w 220911"/>
                    <a:gd name="connsiteY11" fmla="*/ 108982 h 217380"/>
                    <a:gd name="connsiteX12" fmla="*/ 174461 w 220911"/>
                    <a:gd name="connsiteY12" fmla="*/ 171213 h 217380"/>
                    <a:gd name="connsiteX13" fmla="*/ 110047 w 220911"/>
                    <a:gd name="connsiteY13" fmla="*/ 197835 h 217380"/>
                    <a:gd name="connsiteX14" fmla="*/ 46184 w 220911"/>
                    <a:gd name="connsiteY14" fmla="*/ 171475 h 217380"/>
                    <a:gd name="connsiteX15" fmla="*/ 19366 w 220911"/>
                    <a:gd name="connsiteY15" fmla="*/ 108982 h 217380"/>
                    <a:gd name="connsiteX16" fmla="*/ 46462 w 220911"/>
                    <a:gd name="connsiteY16" fmla="*/ 45946 h 217380"/>
                    <a:gd name="connsiteX17" fmla="*/ 110047 w 220911"/>
                    <a:gd name="connsiteY17" fmla="*/ 19854 h 21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11" h="217380">
                      <a:moveTo>
                        <a:pt x="109769" y="288"/>
                      </a:moveTo>
                      <a:cubicBezTo>
                        <a:pt x="79172" y="288"/>
                        <a:pt x="53271" y="10802"/>
                        <a:pt x="32085" y="31806"/>
                      </a:cubicBezTo>
                      <a:cubicBezTo>
                        <a:pt x="10332" y="53544"/>
                        <a:pt x="-547" y="79274"/>
                        <a:pt x="-547" y="108982"/>
                      </a:cubicBezTo>
                      <a:cubicBezTo>
                        <a:pt x="-547" y="138689"/>
                        <a:pt x="10332" y="164228"/>
                        <a:pt x="32085" y="185610"/>
                      </a:cubicBezTo>
                      <a:cubicBezTo>
                        <a:pt x="53827" y="206981"/>
                        <a:pt x="79728" y="217669"/>
                        <a:pt x="109769" y="217669"/>
                      </a:cubicBezTo>
                      <a:cubicBezTo>
                        <a:pt x="140184" y="217669"/>
                        <a:pt x="166540" y="206888"/>
                        <a:pt x="188843" y="185336"/>
                      </a:cubicBezTo>
                      <a:cubicBezTo>
                        <a:pt x="209857" y="164862"/>
                        <a:pt x="220364" y="139411"/>
                        <a:pt x="220364" y="108982"/>
                      </a:cubicBezTo>
                      <a:cubicBezTo>
                        <a:pt x="220364" y="78553"/>
                        <a:pt x="209680" y="52822"/>
                        <a:pt x="188287" y="31806"/>
                      </a:cubicBezTo>
                      <a:cubicBezTo>
                        <a:pt x="166906" y="10802"/>
                        <a:pt x="140740" y="288"/>
                        <a:pt x="109769" y="288"/>
                      </a:cubicBezTo>
                      <a:close/>
                      <a:moveTo>
                        <a:pt x="110047" y="19854"/>
                      </a:moveTo>
                      <a:cubicBezTo>
                        <a:pt x="135120" y="19854"/>
                        <a:pt x="156400" y="28546"/>
                        <a:pt x="173917" y="45946"/>
                      </a:cubicBezTo>
                      <a:cubicBezTo>
                        <a:pt x="191606" y="63149"/>
                        <a:pt x="200457" y="84153"/>
                        <a:pt x="200457" y="108982"/>
                      </a:cubicBezTo>
                      <a:cubicBezTo>
                        <a:pt x="200457" y="133979"/>
                        <a:pt x="191795" y="154715"/>
                        <a:pt x="174461" y="171213"/>
                      </a:cubicBezTo>
                      <a:cubicBezTo>
                        <a:pt x="156222" y="188957"/>
                        <a:pt x="134741" y="197835"/>
                        <a:pt x="110047" y="197835"/>
                      </a:cubicBezTo>
                      <a:cubicBezTo>
                        <a:pt x="85348" y="197835"/>
                        <a:pt x="64062" y="189045"/>
                        <a:pt x="46184" y="171475"/>
                      </a:cubicBezTo>
                      <a:cubicBezTo>
                        <a:pt x="28305" y="153900"/>
                        <a:pt x="19366" y="133077"/>
                        <a:pt x="19366" y="108982"/>
                      </a:cubicBezTo>
                      <a:cubicBezTo>
                        <a:pt x="19366" y="84886"/>
                        <a:pt x="28388" y="63871"/>
                        <a:pt x="46462" y="45946"/>
                      </a:cubicBezTo>
                      <a:cubicBezTo>
                        <a:pt x="63784" y="28546"/>
                        <a:pt x="84981" y="19854"/>
                        <a:pt x="110047" y="19854"/>
                      </a:cubicBezTo>
                      <a:close/>
                    </a:path>
                  </a:pathLst>
                </a:custGeom>
                <a:solidFill>
                  <a:srgbClr val="083553"/>
                </a:solidFill>
                <a:ln w="5916"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DB547D7C-CFEE-2B50-FB75-538AD663854A}"/>
                    </a:ext>
                  </a:extLst>
                </p:cNvPr>
                <p:cNvSpPr/>
                <p:nvPr/>
              </p:nvSpPr>
              <p:spPr>
                <a:xfrm>
                  <a:off x="4140500" y="5232178"/>
                  <a:ext cx="113949" cy="116959"/>
                </a:xfrm>
                <a:custGeom>
                  <a:avLst/>
                  <a:gdLst>
                    <a:gd name="connsiteX0" fmla="*/ 8167 w 113949"/>
                    <a:gd name="connsiteY0" fmla="*/ 42261 h 116959"/>
                    <a:gd name="connsiteX1" fmla="*/ 56655 w 113949"/>
                    <a:gd name="connsiteY1" fmla="*/ 288 h 116959"/>
                    <a:gd name="connsiteX2" fmla="*/ 113402 w 113949"/>
                    <a:gd name="connsiteY2" fmla="*/ 59039 h 116959"/>
                    <a:gd name="connsiteX3" fmla="*/ 56099 w 113949"/>
                    <a:gd name="connsiteY3" fmla="*/ 117248 h 116959"/>
                    <a:gd name="connsiteX4" fmla="*/ 7338 w 113949"/>
                    <a:gd name="connsiteY4" fmla="*/ 74745 h 116959"/>
                    <a:gd name="connsiteX5" fmla="*/ 35162 w 113949"/>
                    <a:gd name="connsiteY5" fmla="*/ 74745 h 116959"/>
                    <a:gd name="connsiteX6" fmla="*/ 59406 w 113949"/>
                    <a:gd name="connsiteY6" fmla="*/ 94509 h 116959"/>
                    <a:gd name="connsiteX7" fmla="*/ 85300 w 113949"/>
                    <a:gd name="connsiteY7" fmla="*/ 58230 h 116959"/>
                    <a:gd name="connsiteX8" fmla="*/ 59950 w 113949"/>
                    <a:gd name="connsiteY8" fmla="*/ 23033 h 116959"/>
                    <a:gd name="connsiteX9" fmla="*/ 35162 w 113949"/>
                    <a:gd name="connsiteY9" fmla="*/ 42261 h 116959"/>
                    <a:gd name="connsiteX10" fmla="*/ 43249 w 113949"/>
                    <a:gd name="connsiteY10" fmla="*/ 42203 h 116959"/>
                    <a:gd name="connsiteX11" fmla="*/ 21348 w 113949"/>
                    <a:gd name="connsiteY11" fmla="*/ 63760 h 116959"/>
                    <a:gd name="connsiteX12" fmla="*/ -547 w 113949"/>
                    <a:gd name="connsiteY12" fmla="*/ 42203 h 116959"/>
                    <a:gd name="connsiteX13" fmla="*/ 8167 w 113949"/>
                    <a:gd name="connsiteY13" fmla="*/ 42261 h 11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49" h="116959">
                      <a:moveTo>
                        <a:pt x="8167" y="42261"/>
                      </a:moveTo>
                      <a:cubicBezTo>
                        <a:pt x="12568" y="14906"/>
                        <a:pt x="32127" y="288"/>
                        <a:pt x="56655" y="288"/>
                      </a:cubicBezTo>
                      <a:cubicBezTo>
                        <a:pt x="91909" y="288"/>
                        <a:pt x="113402" y="25466"/>
                        <a:pt x="113402" y="59039"/>
                      </a:cubicBezTo>
                      <a:cubicBezTo>
                        <a:pt x="113402" y="91808"/>
                        <a:pt x="90530" y="117248"/>
                        <a:pt x="56099" y="117248"/>
                      </a:cubicBezTo>
                      <a:cubicBezTo>
                        <a:pt x="32405" y="117248"/>
                        <a:pt x="11190" y="102910"/>
                        <a:pt x="7338" y="74745"/>
                      </a:cubicBezTo>
                      <a:lnTo>
                        <a:pt x="35162" y="74745"/>
                      </a:lnTo>
                      <a:cubicBezTo>
                        <a:pt x="35990" y="89363"/>
                        <a:pt x="45633" y="94509"/>
                        <a:pt x="59406" y="94509"/>
                      </a:cubicBezTo>
                      <a:cubicBezTo>
                        <a:pt x="75101" y="94509"/>
                        <a:pt x="85300" y="80165"/>
                        <a:pt x="85300" y="58230"/>
                      </a:cubicBezTo>
                      <a:cubicBezTo>
                        <a:pt x="85300" y="35212"/>
                        <a:pt x="76491" y="23033"/>
                        <a:pt x="59950" y="23033"/>
                      </a:cubicBezTo>
                      <a:cubicBezTo>
                        <a:pt x="47834" y="23033"/>
                        <a:pt x="37369" y="27370"/>
                        <a:pt x="35162" y="42261"/>
                      </a:cubicBezTo>
                      <a:lnTo>
                        <a:pt x="43249" y="42203"/>
                      </a:lnTo>
                      <a:lnTo>
                        <a:pt x="21348" y="63760"/>
                      </a:lnTo>
                      <a:lnTo>
                        <a:pt x="-547" y="42203"/>
                      </a:lnTo>
                      <a:lnTo>
                        <a:pt x="8167" y="42261"/>
                      </a:lnTo>
                      <a:close/>
                    </a:path>
                  </a:pathLst>
                </a:custGeom>
                <a:solidFill>
                  <a:srgbClr val="083553"/>
                </a:solidFill>
                <a:ln w="5916" cap="flat">
                  <a:noFill/>
                  <a:prstDash val="solid"/>
                  <a:miter/>
                </a:ln>
              </p:spPr>
              <p:txBody>
                <a:bodyPr rtlCol="0" anchor="ctr"/>
                <a:lstStyle/>
                <a:p>
                  <a:pPr algn="l" rtl="0"/>
                  <a:endParaRPr lang="en-US" dirty="0"/>
                </a:p>
              </p:txBody>
            </p:sp>
          </p:grpSp>
        </p:grpSp>
        <p:grpSp>
          <p:nvGrpSpPr>
            <p:cNvPr id="14" name="Graphic 50">
              <a:extLst>
                <a:ext uri="{FF2B5EF4-FFF2-40B4-BE49-F238E27FC236}">
                  <a16:creationId xmlns:a16="http://schemas.microsoft.com/office/drawing/2014/main" id="{15F00801-FB50-F04E-AEFE-EB9F6B50AD83}"/>
                </a:ext>
              </a:extLst>
            </p:cNvPr>
            <p:cNvGrpSpPr/>
            <p:nvPr/>
          </p:nvGrpSpPr>
          <p:grpSpPr>
            <a:xfrm>
              <a:off x="3839320" y="5180794"/>
              <a:ext cx="220909" cy="217379"/>
              <a:chOff x="3839320" y="5180794"/>
              <a:chExt cx="220909" cy="217379"/>
            </a:xfrm>
          </p:grpSpPr>
          <p:sp>
            <p:nvSpPr>
              <p:cNvPr id="15" name="Freeform 14">
                <a:extLst>
                  <a:ext uri="{FF2B5EF4-FFF2-40B4-BE49-F238E27FC236}">
                    <a16:creationId xmlns:a16="http://schemas.microsoft.com/office/drawing/2014/main" id="{1AA5EAA4-D04F-15E1-7F71-8E429338B256}"/>
                  </a:ext>
                </a:extLst>
              </p:cNvPr>
              <p:cNvSpPr/>
              <p:nvPr/>
            </p:nvSpPr>
            <p:spPr>
              <a:xfrm>
                <a:off x="3847028" y="5188298"/>
                <a:ext cx="205505" cy="202370"/>
              </a:xfrm>
              <a:custGeom>
                <a:avLst/>
                <a:gdLst>
                  <a:gd name="connsiteX0" fmla="*/ 205057 w 205505"/>
                  <a:gd name="connsiteY0" fmla="*/ 101267 h 202370"/>
                  <a:gd name="connsiteX1" fmla="*/ 102385 w 205505"/>
                  <a:gd name="connsiteY1" fmla="*/ 202452 h 202370"/>
                  <a:gd name="connsiteX2" fmla="*/ -449 w 205505"/>
                  <a:gd name="connsiteY2" fmla="*/ 101413 h 202370"/>
                  <a:gd name="connsiteX3" fmla="*/ -449 w 205505"/>
                  <a:gd name="connsiteY3" fmla="*/ 101267 h 202370"/>
                  <a:gd name="connsiteX4" fmla="*/ 102222 w 205505"/>
                  <a:gd name="connsiteY4" fmla="*/ 81 h 202370"/>
                  <a:gd name="connsiteX5" fmla="*/ 205057 w 205505"/>
                  <a:gd name="connsiteY5" fmla="*/ 101122 h 202370"/>
                  <a:gd name="connsiteX6" fmla="*/ 205057 w 205505"/>
                  <a:gd name="connsiteY6" fmla="*/ 101267 h 20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05" h="202370">
                    <a:moveTo>
                      <a:pt x="205057" y="101267"/>
                    </a:moveTo>
                    <a:cubicBezTo>
                      <a:pt x="205100" y="157118"/>
                      <a:pt x="159116" y="202402"/>
                      <a:pt x="102385" y="202452"/>
                    </a:cubicBezTo>
                    <a:cubicBezTo>
                      <a:pt x="45633" y="202489"/>
                      <a:pt x="-406" y="157254"/>
                      <a:pt x="-449" y="101413"/>
                    </a:cubicBezTo>
                    <a:cubicBezTo>
                      <a:pt x="-449" y="101363"/>
                      <a:pt x="-449" y="101313"/>
                      <a:pt x="-449" y="101267"/>
                    </a:cubicBezTo>
                    <a:cubicBezTo>
                      <a:pt x="-493" y="45426"/>
                      <a:pt x="45480" y="132"/>
                      <a:pt x="102222" y="81"/>
                    </a:cubicBezTo>
                    <a:cubicBezTo>
                      <a:pt x="158975" y="45"/>
                      <a:pt x="205013" y="45285"/>
                      <a:pt x="205057" y="101122"/>
                    </a:cubicBezTo>
                    <a:cubicBezTo>
                      <a:pt x="205057" y="101162"/>
                      <a:pt x="205057" y="101222"/>
                      <a:pt x="205057" y="101267"/>
                    </a:cubicBezTo>
                    <a:close/>
                  </a:path>
                </a:pathLst>
              </a:custGeom>
              <a:solidFill>
                <a:srgbClr val="FFFFFF"/>
              </a:solidFill>
              <a:ln w="10855"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733D9F86-256F-93CE-3E0D-A93698F414E3}"/>
                  </a:ext>
                </a:extLst>
              </p:cNvPr>
              <p:cNvSpPr/>
              <p:nvPr/>
            </p:nvSpPr>
            <p:spPr>
              <a:xfrm>
                <a:off x="3839320" y="5180794"/>
                <a:ext cx="220909" cy="217379"/>
              </a:xfrm>
              <a:custGeom>
                <a:avLst/>
                <a:gdLst>
                  <a:gd name="connsiteX0" fmla="*/ 109865 w 220909"/>
                  <a:gd name="connsiteY0" fmla="*/ 81 h 217379"/>
                  <a:gd name="connsiteX1" fmla="*/ 188383 w 220909"/>
                  <a:gd name="connsiteY1" fmla="*/ 31596 h 217379"/>
                  <a:gd name="connsiteX2" fmla="*/ 220461 w 220909"/>
                  <a:gd name="connsiteY2" fmla="*/ 108771 h 217379"/>
                  <a:gd name="connsiteX3" fmla="*/ 188948 w 220909"/>
                  <a:gd name="connsiteY3" fmla="*/ 185129 h 217379"/>
                  <a:gd name="connsiteX4" fmla="*/ 109865 w 220909"/>
                  <a:gd name="connsiteY4" fmla="*/ 217461 h 217379"/>
                  <a:gd name="connsiteX5" fmla="*/ 32183 w 220909"/>
                  <a:gd name="connsiteY5" fmla="*/ 185397 h 217379"/>
                  <a:gd name="connsiteX6" fmla="*/ -449 w 220909"/>
                  <a:gd name="connsiteY6" fmla="*/ 108771 h 217379"/>
                  <a:gd name="connsiteX7" fmla="*/ 32183 w 220909"/>
                  <a:gd name="connsiteY7" fmla="*/ 31594 h 217379"/>
                  <a:gd name="connsiteX8" fmla="*/ 109865 w 220909"/>
                  <a:gd name="connsiteY8" fmla="*/ 81 h 217379"/>
                  <a:gd name="connsiteX9" fmla="*/ 24410 w 220909"/>
                  <a:gd name="connsiteY9" fmla="*/ 79573 h 217379"/>
                  <a:gd name="connsiteX10" fmla="*/ 19460 w 220909"/>
                  <a:gd name="connsiteY10" fmla="*/ 108771 h 217379"/>
                  <a:gd name="connsiteX11" fmla="*/ 46284 w 220909"/>
                  <a:gd name="connsiteY11" fmla="*/ 171266 h 217379"/>
                  <a:gd name="connsiteX12" fmla="*/ 110147 w 220909"/>
                  <a:gd name="connsiteY12" fmla="*/ 197623 h 217379"/>
                  <a:gd name="connsiteX13" fmla="*/ 174564 w 220909"/>
                  <a:gd name="connsiteY13" fmla="*/ 170994 h 217379"/>
                  <a:gd name="connsiteX14" fmla="*/ 189653 w 220909"/>
                  <a:gd name="connsiteY14" fmla="*/ 151982 h 217379"/>
                  <a:gd name="connsiteX15" fmla="*/ 148022 w 220909"/>
                  <a:gd name="connsiteY15" fmla="*/ 133736 h 217379"/>
                  <a:gd name="connsiteX16" fmla="*/ 117616 w 220909"/>
                  <a:gd name="connsiteY16" fmla="*/ 157926 h 217379"/>
                  <a:gd name="connsiteX17" fmla="*/ 117616 w 220909"/>
                  <a:gd name="connsiteY17" fmla="*/ 174687 h 217379"/>
                  <a:gd name="connsiteX18" fmla="*/ 104937 w 220909"/>
                  <a:gd name="connsiteY18" fmla="*/ 174687 h 217379"/>
                  <a:gd name="connsiteX19" fmla="*/ 104937 w 220909"/>
                  <a:gd name="connsiteY19" fmla="*/ 157926 h 217379"/>
                  <a:gd name="connsiteX20" fmla="*/ 71404 w 220909"/>
                  <a:gd name="connsiteY20" fmla="*/ 144910 h 217379"/>
                  <a:gd name="connsiteX21" fmla="*/ 86623 w 220909"/>
                  <a:gd name="connsiteY21" fmla="*/ 129820 h 217379"/>
                  <a:gd name="connsiteX22" fmla="*/ 111276 w 220909"/>
                  <a:gd name="connsiteY22" fmla="*/ 139648 h 217379"/>
                  <a:gd name="connsiteX23" fmla="*/ 124943 w 220909"/>
                  <a:gd name="connsiteY23" fmla="*/ 128841 h 217379"/>
                  <a:gd name="connsiteX24" fmla="*/ 121958 w 220909"/>
                  <a:gd name="connsiteY24" fmla="*/ 122316 h 217379"/>
                  <a:gd name="connsiteX25" fmla="*/ 111428 w 220909"/>
                  <a:gd name="connsiteY25" fmla="*/ 117699 h 217379"/>
                  <a:gd name="connsiteX26" fmla="*/ 98314 w 220909"/>
                  <a:gd name="connsiteY26" fmla="*/ 111955 h 217379"/>
                  <a:gd name="connsiteX27" fmla="*/ 80826 w 220909"/>
                  <a:gd name="connsiteY27" fmla="*/ 104291 h 217379"/>
                  <a:gd name="connsiteX28" fmla="*/ 24410 w 220909"/>
                  <a:gd name="connsiteY28" fmla="*/ 79573 h 217379"/>
                  <a:gd name="connsiteX29" fmla="*/ 110147 w 220909"/>
                  <a:gd name="connsiteY29" fmla="*/ 19648 h 217379"/>
                  <a:gd name="connsiteX30" fmla="*/ 46556 w 220909"/>
                  <a:gd name="connsiteY30" fmla="*/ 45735 h 217379"/>
                  <a:gd name="connsiteX31" fmla="*/ 34256 w 220909"/>
                  <a:gd name="connsiteY31" fmla="*/ 60417 h 217379"/>
                  <a:gd name="connsiteX32" fmla="*/ 76473 w 220909"/>
                  <a:gd name="connsiteY32" fmla="*/ 78914 h 217379"/>
                  <a:gd name="connsiteX33" fmla="*/ 104937 w 220909"/>
                  <a:gd name="connsiteY33" fmla="*/ 59616 h 217379"/>
                  <a:gd name="connsiteX34" fmla="*/ 104937 w 220909"/>
                  <a:gd name="connsiteY34" fmla="*/ 42857 h 217379"/>
                  <a:gd name="connsiteX35" fmla="*/ 117616 w 220909"/>
                  <a:gd name="connsiteY35" fmla="*/ 42857 h 217379"/>
                  <a:gd name="connsiteX36" fmla="*/ 117616 w 220909"/>
                  <a:gd name="connsiteY36" fmla="*/ 59616 h 217379"/>
                  <a:gd name="connsiteX37" fmla="*/ 145373 w 220909"/>
                  <a:gd name="connsiteY37" fmla="*/ 69585 h 217379"/>
                  <a:gd name="connsiteX38" fmla="*/ 130860 w 220909"/>
                  <a:gd name="connsiteY38" fmla="*/ 84262 h 217379"/>
                  <a:gd name="connsiteX39" fmla="*/ 111971 w 220909"/>
                  <a:gd name="connsiteY39" fmla="*/ 77895 h 217379"/>
                  <a:gd name="connsiteX40" fmla="*/ 98738 w 220909"/>
                  <a:gd name="connsiteY40" fmla="*/ 86331 h 217379"/>
                  <a:gd name="connsiteX41" fmla="*/ 99726 w 220909"/>
                  <a:gd name="connsiteY41" fmla="*/ 89092 h 217379"/>
                  <a:gd name="connsiteX42" fmla="*/ 113849 w 220909"/>
                  <a:gd name="connsiteY42" fmla="*/ 95282 h 217379"/>
                  <a:gd name="connsiteX43" fmla="*/ 123412 w 220909"/>
                  <a:gd name="connsiteY43" fmla="*/ 99474 h 217379"/>
                  <a:gd name="connsiteX44" fmla="*/ 141151 w 220909"/>
                  <a:gd name="connsiteY44" fmla="*/ 107243 h 217379"/>
                  <a:gd name="connsiteX45" fmla="*/ 197751 w 220909"/>
                  <a:gd name="connsiteY45" fmla="*/ 132040 h 217379"/>
                  <a:gd name="connsiteX46" fmla="*/ 200552 w 220909"/>
                  <a:gd name="connsiteY46" fmla="*/ 108771 h 217379"/>
                  <a:gd name="connsiteX47" fmla="*/ 174021 w 220909"/>
                  <a:gd name="connsiteY47" fmla="*/ 45735 h 217379"/>
                  <a:gd name="connsiteX48" fmla="*/ 110147 w 220909"/>
                  <a:gd name="connsiteY48" fmla="*/ 19648 h 2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0909" h="217379">
                    <a:moveTo>
                      <a:pt x="109865" y="81"/>
                    </a:moveTo>
                    <a:cubicBezTo>
                      <a:pt x="140836" y="81"/>
                      <a:pt x="167008" y="10591"/>
                      <a:pt x="188383" y="31596"/>
                    </a:cubicBezTo>
                    <a:cubicBezTo>
                      <a:pt x="209779" y="52611"/>
                      <a:pt x="220461" y="78340"/>
                      <a:pt x="220461" y="108771"/>
                    </a:cubicBezTo>
                    <a:cubicBezTo>
                      <a:pt x="220461" y="139202"/>
                      <a:pt x="209953" y="164653"/>
                      <a:pt x="188948" y="185129"/>
                    </a:cubicBezTo>
                    <a:cubicBezTo>
                      <a:pt x="166639" y="206687"/>
                      <a:pt x="140282" y="217461"/>
                      <a:pt x="109865" y="217461"/>
                    </a:cubicBezTo>
                    <a:cubicBezTo>
                      <a:pt x="79828" y="217461"/>
                      <a:pt x="53926" y="206773"/>
                      <a:pt x="32183" y="185397"/>
                    </a:cubicBezTo>
                    <a:cubicBezTo>
                      <a:pt x="10428" y="164030"/>
                      <a:pt x="-449" y="138479"/>
                      <a:pt x="-449" y="108771"/>
                    </a:cubicBezTo>
                    <a:cubicBezTo>
                      <a:pt x="-449" y="79063"/>
                      <a:pt x="10428" y="53334"/>
                      <a:pt x="32183" y="31594"/>
                    </a:cubicBezTo>
                    <a:cubicBezTo>
                      <a:pt x="53383" y="10591"/>
                      <a:pt x="79274" y="81"/>
                      <a:pt x="109865" y="81"/>
                    </a:cubicBezTo>
                    <a:close/>
                    <a:moveTo>
                      <a:pt x="24410" y="79573"/>
                    </a:moveTo>
                    <a:cubicBezTo>
                      <a:pt x="21110" y="88741"/>
                      <a:pt x="19460" y="98475"/>
                      <a:pt x="19460" y="108771"/>
                    </a:cubicBezTo>
                    <a:cubicBezTo>
                      <a:pt x="19460" y="132868"/>
                      <a:pt x="28405" y="153692"/>
                      <a:pt x="46284" y="171266"/>
                    </a:cubicBezTo>
                    <a:cubicBezTo>
                      <a:pt x="64152" y="188836"/>
                      <a:pt x="85440" y="197623"/>
                      <a:pt x="110147" y="197623"/>
                    </a:cubicBezTo>
                    <a:cubicBezTo>
                      <a:pt x="134844" y="197623"/>
                      <a:pt x="156316" y="188749"/>
                      <a:pt x="174564" y="170994"/>
                    </a:cubicBezTo>
                    <a:cubicBezTo>
                      <a:pt x="180665" y="165186"/>
                      <a:pt x="185702" y="158850"/>
                      <a:pt x="189653" y="151982"/>
                    </a:cubicBezTo>
                    <a:lnTo>
                      <a:pt x="148022" y="133736"/>
                    </a:lnTo>
                    <a:cubicBezTo>
                      <a:pt x="145200" y="147525"/>
                      <a:pt x="132705" y="156830"/>
                      <a:pt x="117616" y="157926"/>
                    </a:cubicBezTo>
                    <a:lnTo>
                      <a:pt x="117616" y="174687"/>
                    </a:lnTo>
                    <a:lnTo>
                      <a:pt x="104937" y="174687"/>
                    </a:lnTo>
                    <a:lnTo>
                      <a:pt x="104937" y="157926"/>
                    </a:lnTo>
                    <a:cubicBezTo>
                      <a:pt x="92539" y="157787"/>
                      <a:pt x="80566" y="152797"/>
                      <a:pt x="71404" y="144910"/>
                    </a:cubicBezTo>
                    <a:lnTo>
                      <a:pt x="86623" y="129820"/>
                    </a:lnTo>
                    <a:cubicBezTo>
                      <a:pt x="93951" y="136601"/>
                      <a:pt x="101267" y="139648"/>
                      <a:pt x="111276" y="139648"/>
                    </a:cubicBezTo>
                    <a:cubicBezTo>
                      <a:pt x="117757" y="139648"/>
                      <a:pt x="124943" y="137155"/>
                      <a:pt x="124943" y="128841"/>
                    </a:cubicBezTo>
                    <a:cubicBezTo>
                      <a:pt x="124943" y="125904"/>
                      <a:pt x="123781" y="123853"/>
                      <a:pt x="121958" y="122316"/>
                    </a:cubicBezTo>
                    <a:lnTo>
                      <a:pt x="111428" y="117699"/>
                    </a:lnTo>
                    <a:lnTo>
                      <a:pt x="98314" y="111955"/>
                    </a:lnTo>
                    <a:cubicBezTo>
                      <a:pt x="91823" y="109113"/>
                      <a:pt x="86330" y="106710"/>
                      <a:pt x="80826" y="104291"/>
                    </a:cubicBezTo>
                    <a:lnTo>
                      <a:pt x="24410" y="79573"/>
                    </a:lnTo>
                    <a:close/>
                    <a:moveTo>
                      <a:pt x="110147" y="19648"/>
                    </a:moveTo>
                    <a:cubicBezTo>
                      <a:pt x="85071" y="19648"/>
                      <a:pt x="63892" y="28339"/>
                      <a:pt x="46556" y="45735"/>
                    </a:cubicBezTo>
                    <a:cubicBezTo>
                      <a:pt x="41844" y="50415"/>
                      <a:pt x="37741" y="55309"/>
                      <a:pt x="34256" y="60417"/>
                    </a:cubicBezTo>
                    <a:lnTo>
                      <a:pt x="76473" y="78914"/>
                    </a:lnTo>
                    <a:cubicBezTo>
                      <a:pt x="80294" y="67389"/>
                      <a:pt x="91422" y="60393"/>
                      <a:pt x="104937" y="59616"/>
                    </a:cubicBezTo>
                    <a:lnTo>
                      <a:pt x="104937" y="42857"/>
                    </a:lnTo>
                    <a:lnTo>
                      <a:pt x="117616" y="42857"/>
                    </a:lnTo>
                    <a:lnTo>
                      <a:pt x="117616" y="59616"/>
                    </a:lnTo>
                    <a:cubicBezTo>
                      <a:pt x="126354" y="60034"/>
                      <a:pt x="135929" y="62390"/>
                      <a:pt x="145373" y="69585"/>
                    </a:cubicBezTo>
                    <a:lnTo>
                      <a:pt x="130860" y="84262"/>
                    </a:lnTo>
                    <a:cubicBezTo>
                      <a:pt x="125497" y="80528"/>
                      <a:pt x="118745" y="77895"/>
                      <a:pt x="111971" y="77895"/>
                    </a:cubicBezTo>
                    <a:cubicBezTo>
                      <a:pt x="106489" y="77895"/>
                      <a:pt x="98738" y="79550"/>
                      <a:pt x="98738" y="86331"/>
                    </a:cubicBezTo>
                    <a:cubicBezTo>
                      <a:pt x="98738" y="87373"/>
                      <a:pt x="99085" y="88286"/>
                      <a:pt x="99726" y="89092"/>
                    </a:cubicBezTo>
                    <a:lnTo>
                      <a:pt x="113849" y="95282"/>
                    </a:lnTo>
                    <a:lnTo>
                      <a:pt x="123412" y="99474"/>
                    </a:lnTo>
                    <a:cubicBezTo>
                      <a:pt x="129524" y="102159"/>
                      <a:pt x="135364" y="104705"/>
                      <a:pt x="141151" y="107243"/>
                    </a:cubicBezTo>
                    <a:lnTo>
                      <a:pt x="197751" y="132040"/>
                    </a:lnTo>
                    <a:cubicBezTo>
                      <a:pt x="199618" y="124744"/>
                      <a:pt x="200552" y="116985"/>
                      <a:pt x="200552" y="108771"/>
                    </a:cubicBezTo>
                    <a:cubicBezTo>
                      <a:pt x="200552" y="83943"/>
                      <a:pt x="191705" y="62941"/>
                      <a:pt x="174021" y="45735"/>
                    </a:cubicBezTo>
                    <a:cubicBezTo>
                      <a:pt x="156500" y="28339"/>
                      <a:pt x="135213" y="19648"/>
                      <a:pt x="110147" y="19648"/>
                    </a:cubicBezTo>
                    <a:close/>
                  </a:path>
                </a:pathLst>
              </a:custGeom>
              <a:solidFill>
                <a:srgbClr val="083553"/>
              </a:solidFill>
              <a:ln w="10855" cap="flat">
                <a:noFill/>
                <a:prstDash val="solid"/>
                <a:miter/>
              </a:ln>
            </p:spPr>
            <p:txBody>
              <a:bodyPr rtlCol="0" anchor="ctr"/>
              <a:lstStyle/>
              <a:p>
                <a:pPr algn="l" rtl="0"/>
                <a:endParaRPr lang="en-US"/>
              </a:p>
            </p:txBody>
          </p:sp>
        </p:grpSp>
      </p:grpSp>
      <p:sp>
        <p:nvSpPr>
          <p:cNvPr id="35" name="TextBox 34">
            <a:extLst>
              <a:ext uri="{FF2B5EF4-FFF2-40B4-BE49-F238E27FC236}">
                <a16:creationId xmlns:a16="http://schemas.microsoft.com/office/drawing/2014/main" id="{EBA8BAE2-D5E7-4153-257C-EB763B6A884A}"/>
              </a:ext>
            </a:extLst>
          </p:cNvPr>
          <p:cNvSpPr txBox="1"/>
          <p:nvPr/>
        </p:nvSpPr>
        <p:spPr>
          <a:xfrm>
            <a:off x="8377597" y="6315776"/>
            <a:ext cx="1665524" cy="369332"/>
          </a:xfrm>
          <a:prstGeom prst="rect">
            <a:avLst/>
          </a:prstGeom>
          <a:noFill/>
        </p:spPr>
        <p:txBody>
          <a:bodyPr wrap="square">
            <a:spAutoFit/>
          </a:bodyPr>
          <a:lstStyle/>
          <a:p>
            <a:pPr algn="l" rtl="0"/>
            <a:r>
              <a:rPr lang="en-US" dirty="0">
                <a:solidFill>
                  <a:srgbClr val="F16924"/>
                </a:solidFill>
                <a:hlinkClick r:id="rId2">
                  <a:extLst>
                    <a:ext uri="{A12FA001-AC4F-418D-AE19-62706E023703}">
                      <ahyp:hlinkClr xmlns:ahyp="http://schemas.microsoft.com/office/drawing/2018/hyperlinkcolor" val="tx"/>
                    </a:ext>
                  </a:extLst>
                </a:hlinkClick>
              </a:rPr>
              <a:t>CC BY-SA 4.O</a:t>
            </a:r>
            <a:endParaRPr lang="en-US" dirty="0">
              <a:solidFill>
                <a:srgbClr val="F16924"/>
              </a:solidFill>
            </a:endParaRPr>
          </a:p>
        </p:txBody>
      </p:sp>
    </p:spTree>
    <p:extLst>
      <p:ext uri="{BB962C8B-B14F-4D97-AF65-F5344CB8AC3E}">
        <p14:creationId xmlns:p14="http://schemas.microsoft.com/office/powerpoint/2010/main" val="417750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577603" y="0"/>
            <a:ext cx="4468891"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1075645" y="426960"/>
            <a:ext cx="3574484"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err="1">
                <a:solidFill>
                  <a:schemeClr val="bg1"/>
                </a:solidFill>
              </a:rPr>
              <a:t>toma</a:t>
            </a:r>
            <a:r>
              <a:rPr lang="en-US" dirty="0">
                <a:solidFill>
                  <a:schemeClr val="bg1"/>
                </a:solidFill>
              </a:rPr>
              <a:t> </a:t>
            </a:r>
            <a:r>
              <a:rPr lang="en-US" dirty="0" err="1">
                <a:solidFill>
                  <a:schemeClr val="bg1"/>
                </a:solidFill>
              </a:rPr>
              <a:t>elSECURE</a:t>
            </a:r>
            <a:r>
              <a:rPr lang="en-US" dirty="0">
                <a:solidFill>
                  <a:schemeClr val="bg1"/>
                </a:solidFill>
              </a:rPr>
              <a:t> </a:t>
            </a:r>
            <a:r>
              <a:rPr lang="en-US" dirty="0" err="1">
                <a:solidFill>
                  <a:schemeClr val="bg1"/>
                </a:solidFill>
              </a:rPr>
              <a:t>Autoevaluación</a:t>
            </a:r>
            <a:r>
              <a:rPr lang="en-US" dirty="0">
                <a:solidFill>
                  <a:schemeClr val="bg1"/>
                </a:solidFill>
              </a:rPr>
              <a:t> como parte de una prueba de alerta temprana</a:t>
            </a:r>
          </a:p>
          <a:p>
            <a:pPr algn="l" rtl="0"/>
            <a:endParaRPr lang="en-US" dirty="0">
              <a:solidFill>
                <a:schemeClr val="bg1"/>
              </a:solidFill>
            </a:endParaRPr>
          </a:p>
          <a:p>
            <a:pPr algn="l" rtl="0">
              <a:lnSpc>
                <a:spcPts val="2240"/>
              </a:lnSpc>
              <a:spcBef>
                <a:spcPts val="0"/>
              </a:spcBef>
            </a:pPr>
            <a:endParaRPr lang="en-IE" sz="2200" dirty="0">
              <a:solidFill>
                <a:schemeClr val="bg1"/>
              </a:solidFill>
            </a:endParaRPr>
          </a:p>
          <a:p>
            <a:pPr algn="l" rtl="0">
              <a:lnSpc>
                <a:spcPts val="2240"/>
              </a:lnSpc>
              <a:spcBef>
                <a:spcPts val="0"/>
              </a:spcBef>
            </a:pPr>
            <a:endParaRPr lang="en-IE" sz="2200" dirty="0">
              <a:solidFill>
                <a:schemeClr val="bg1"/>
              </a:solidFill>
            </a:endParaRPr>
          </a:p>
          <a:p>
            <a:pPr algn="l" rtl="0">
              <a:lnSpc>
                <a:spcPts val="2240"/>
              </a:lnSpc>
              <a:spcBef>
                <a:spcPts val="0"/>
              </a:spcBef>
            </a:pPr>
            <a:r>
              <a:rPr lang="en-IE" sz="2200" dirty="0">
                <a:solidFill>
                  <a:schemeClr val="bg1"/>
                </a:solidFill>
              </a:rPr>
              <a:t>Curiosidad por </a:t>
            </a:r>
            <a:r>
              <a:rPr lang="en-IE" sz="2200" dirty="0" err="1">
                <a:solidFill>
                  <a:schemeClr val="bg1"/>
                </a:solidFill>
              </a:rPr>
              <a:t>ver</a:t>
            </a:r>
            <a:r>
              <a:rPr lang="en-IE" sz="2200" dirty="0">
                <a:solidFill>
                  <a:schemeClr val="bg1"/>
                </a:solidFill>
              </a:rPr>
              <a:t> </a:t>
            </a:r>
            <a:r>
              <a:rPr lang="en-IE" sz="2200" dirty="0" err="1">
                <a:solidFill>
                  <a:schemeClr val="bg1"/>
                </a:solidFill>
              </a:rPr>
              <a:t>quéSECURE</a:t>
            </a:r>
            <a:r>
              <a:rPr lang="en-IE" sz="2200" dirty="0">
                <a:solidFill>
                  <a:schemeClr val="bg1"/>
                </a:solidFill>
              </a:rPr>
              <a:t> Informe de evaluación de análisis de crisis parece?</a:t>
            </a:r>
          </a:p>
          <a:p>
            <a:pPr algn="l" rtl="0">
              <a:lnSpc>
                <a:spcPts val="2240"/>
              </a:lnSpc>
              <a:spcBef>
                <a:spcPts val="0"/>
              </a:spcBef>
            </a:pPr>
            <a:endParaRPr lang="en-IE" sz="2200" dirty="0">
              <a:solidFill>
                <a:schemeClr val="bg1"/>
              </a:solidFill>
            </a:endParaRPr>
          </a:p>
          <a:p>
            <a:pPr algn="l" rtl="0">
              <a:lnSpc>
                <a:spcPts val="2240"/>
              </a:lnSpc>
              <a:spcBef>
                <a:spcPts val="0"/>
              </a:spcBef>
            </a:pPr>
            <a:endParaRPr lang="en-IE" sz="2200" dirty="0">
              <a:solidFill>
                <a:schemeClr val="bg1"/>
              </a:solidFill>
            </a:endParaRPr>
          </a:p>
          <a:p>
            <a:pPr algn="l" rtl="0">
              <a:lnSpc>
                <a:spcPts val="2240"/>
              </a:lnSpc>
              <a:spcBef>
                <a:spcPts val="0"/>
              </a:spcBef>
            </a:pPr>
            <a:endParaRPr lang="en-US" sz="2200" dirty="0">
              <a:solidFill>
                <a:schemeClr val="bg1"/>
              </a:solidFill>
            </a:endParaRPr>
          </a:p>
          <a:p>
            <a:pPr algn="l" rtl="0"/>
            <a:r>
              <a:rPr lang="en-US" dirty="0">
                <a:solidFill>
                  <a:schemeClr val="bg1"/>
                </a:solidFill>
              </a:rPr>
              <a:t> </a:t>
            </a:r>
          </a:p>
        </p:txBody>
      </p:sp>
      <p:sp>
        <p:nvSpPr>
          <p:cNvPr id="2" name="Text Placeholder 4">
            <a:extLst>
              <a:ext uri="{FF2B5EF4-FFF2-40B4-BE49-F238E27FC236}">
                <a16:creationId xmlns:a16="http://schemas.microsoft.com/office/drawing/2014/main" id="{0AE3123B-305E-55BA-D03E-C452ABB446DC}"/>
              </a:ext>
            </a:extLst>
          </p:cNvPr>
          <p:cNvSpPr txBox="1">
            <a:spLocks/>
          </p:cNvSpPr>
          <p:nvPr/>
        </p:nvSpPr>
        <p:spPr>
          <a:xfrm rot="16200000">
            <a:off x="-302458" y="1089604"/>
            <a:ext cx="1780675" cy="494919"/>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2800" dirty="0">
                <a:solidFill>
                  <a:schemeClr val="bg1"/>
                </a:solidFill>
                <a:latin typeface="Calibri" panose="020F0502020204030204" pitchFamily="34" charset="0"/>
                <a:cs typeface="Calibri" panose="020F0502020204030204" pitchFamily="34" charset="0"/>
              </a:rPr>
              <a:t>EJERCICIO</a:t>
            </a:r>
            <a:endParaRPr 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2AAF74E-AEA1-039C-B015-6B4419826F34}"/>
              </a:ext>
            </a:extLst>
          </p:cNvPr>
          <p:cNvSpPr/>
          <p:nvPr/>
        </p:nvSpPr>
        <p:spPr>
          <a:xfrm>
            <a:off x="1073853" y="2904008"/>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365E6E8C-784E-7C7E-82FB-64DA16AA6FC0}"/>
              </a:ext>
            </a:extLst>
          </p:cNvPr>
          <p:cNvSpPr/>
          <p:nvPr/>
        </p:nvSpPr>
        <p:spPr>
          <a:xfrm rot="21231927">
            <a:off x="4030112" y="4623384"/>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1"/>
                </a:solidFill>
              </a:rPr>
              <a:t>HAGA CLIC PARA</a:t>
            </a:r>
            <a:r>
              <a:rPr lang="en-US" sz="2200" b="1" dirty="0">
                <a:solidFill>
                  <a:schemeClr val="bg1"/>
                </a:solidFill>
                <a:hlinkClick r:id="rId2">
                  <a:extLst>
                    <a:ext uri="{A12FA001-AC4F-418D-AE19-62706E023703}">
                      <ahyp:hlinkClr xmlns:ahyp="http://schemas.microsoft.com/office/drawing/2018/hyperlinkcolor" val="tx"/>
                    </a:ext>
                  </a:extLst>
                </a:hlinkClick>
              </a:rPr>
              <a:t>VISTA</a:t>
            </a:r>
            <a:endParaRPr lang="en-US" sz="2200" b="1" dirty="0">
              <a:solidFill>
                <a:schemeClr val="bg1"/>
              </a:solidFill>
            </a:endParaRPr>
          </a:p>
        </p:txBody>
      </p:sp>
      <p:pic>
        <p:nvPicPr>
          <p:cNvPr id="8" name="Picture 7">
            <a:extLst>
              <a:ext uri="{FF2B5EF4-FFF2-40B4-BE49-F238E27FC236}">
                <a16:creationId xmlns:a16="http://schemas.microsoft.com/office/drawing/2014/main" id="{17C6D67B-3C8A-8DBB-EF1B-9A2BF86687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224" t="14874" r="18401" b="13386"/>
          <a:stretch/>
        </p:blipFill>
        <p:spPr>
          <a:xfrm>
            <a:off x="4583886" y="881019"/>
            <a:ext cx="7145506" cy="5792352"/>
          </a:xfrm>
          <a:prstGeom prst="rect">
            <a:avLst/>
          </a:prstGeom>
        </p:spPr>
      </p:pic>
    </p:spTree>
    <p:extLst>
      <p:ext uri="{BB962C8B-B14F-4D97-AF65-F5344CB8AC3E}">
        <p14:creationId xmlns:p14="http://schemas.microsoft.com/office/powerpoint/2010/main" val="243485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pPr algn="l" rtl="0"/>
            <a:r>
              <a:rPr lang="en-US" dirty="0"/>
              <a:t>02</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3" y="1264769"/>
            <a:ext cx="4590314" cy="3849098"/>
          </a:xfrm>
        </p:spPr>
        <p:txBody>
          <a:bodyPr>
            <a:normAutofit/>
          </a:bodyPr>
          <a:lstStyle/>
          <a:p>
            <a:pPr algn="l" rtl="0"/>
            <a:r>
              <a:rPr lang="en-GB" sz="4800" dirty="0"/>
              <a:t>“CONOCERSE A SI MISMO ES EL PRINCIPIO DE LA SABIDURIA” –</a:t>
            </a:r>
          </a:p>
          <a:p>
            <a:pPr algn="l" rtl="0"/>
            <a:endParaRPr lang="en-GB" dirty="0"/>
          </a:p>
          <a:p>
            <a:pPr algn="l" rtl="0"/>
            <a:r>
              <a:rPr lang="en-GB" sz="4800" dirty="0"/>
              <a:t>SÓCRATES</a:t>
            </a:r>
            <a:r>
              <a:rPr lang="en-US" dirty="0"/>
              <a:t> </a:t>
            </a:r>
          </a:p>
        </p:txBody>
      </p:sp>
    </p:spTree>
    <p:extLst>
      <p:ext uri="{BB962C8B-B14F-4D97-AF65-F5344CB8AC3E}">
        <p14:creationId xmlns:p14="http://schemas.microsoft.com/office/powerpoint/2010/main" val="94551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pPr algn="l" rtl="0"/>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pPr algn="l" rtl="0"/>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pPr algn="l" rtl="0"/>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pPr algn="l" rtl="0"/>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pPr algn="l" rtl="0"/>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pPr algn="l" rtl="0"/>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pPr algn="l" rtl="0"/>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pPr algn="l" rtl="0"/>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pPr algn="l" rtl="0"/>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pPr algn="l" rtl="0"/>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pPr algn="l" rtl="0"/>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pPr algn="l" rtl="0"/>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pPr algn="l" rtl="0"/>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pPr algn="l" rtl="0"/>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pPr algn="l" rtl="0"/>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pPr algn="l" rtl="0"/>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75396"/>
            <a:ext cx="6403527" cy="4909136"/>
            <a:chOff x="5872113" y="815406"/>
            <a:chExt cx="6403527"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3527" cy="4909136"/>
              <a:chOff x="5501052" y="880082"/>
              <a:chExt cx="6403527"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977654"/>
                  <a:ext cx="3085940" cy="622414"/>
                </a:xfrm>
                <a:prstGeom prst="rect">
                  <a:avLst/>
                </a:prstGeom>
                <a:noFill/>
              </p:spPr>
              <p:txBody>
                <a:bodyPr wrap="square" numCol="1" rtlCol="0" anchor="ctr">
                  <a:spAutoFit/>
                </a:bodyPr>
                <a:lstStyle/>
                <a:p>
                  <a:pPr algn="l" rtl="0">
                    <a:lnSpc>
                      <a:spcPts val="2040"/>
                    </a:lnSpc>
                    <a:defRPr/>
                  </a:pPr>
                  <a:r>
                    <a:rPr lang="en-GB" dirty="0">
                      <a:solidFill>
                        <a:schemeClr val="bg2"/>
                      </a:solidFill>
                    </a:rPr>
                    <a:t>Mentalidad; Transformando el riesgo en valor</a:t>
                  </a:r>
                  <a:endParaRPr lang="en-GB" dirty="0">
                    <a:solidFill>
                      <a:schemeClr val="bg2"/>
                    </a:solidFill>
                    <a:ea typeface="Lato Light" panose="020F0502020204030203" pitchFamily="34" charset="0"/>
                    <a:cs typeface="Poppins" pitchFamily="2" charset="77"/>
                  </a:endParaRP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984418"/>
                  <a:ext cx="3085940" cy="608885"/>
                </a:xfrm>
                <a:prstGeom prst="rect">
                  <a:avLst/>
                </a:prstGeom>
                <a:noFill/>
              </p:spPr>
              <p:txBody>
                <a:bodyPr wrap="square" numCol="1" rtlCol="0" anchor="ctr">
                  <a:spAutoFit/>
                </a:bodyPr>
                <a:lstStyle/>
                <a:p>
                  <a:pPr algn="l" rtl="0">
                    <a:lnSpc>
                      <a:spcPts val="2040"/>
                    </a:lnSpc>
                    <a:defRPr/>
                  </a:pPr>
                  <a:r>
                    <a:rPr lang="en-GB" dirty="0">
                      <a:solidFill>
                        <a:schemeClr val="bg2"/>
                      </a:solidFill>
                    </a:rPr>
                    <a:t>Enfoque estructurado en un universo de riesgo creciente</a:t>
                  </a:r>
                  <a:endParaRPr lang="en-GB" dirty="0">
                    <a:solidFill>
                      <a:schemeClr val="bg2"/>
                    </a:solidFill>
                    <a:ea typeface="Lato Light" panose="020F0502020204030203" pitchFamily="34" charset="0"/>
                    <a:cs typeface="Poppins" pitchFamily="2" charset="77"/>
                  </a:endParaRP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977654"/>
                  <a:ext cx="3085031" cy="622414"/>
                </a:xfrm>
                <a:prstGeom prst="rect">
                  <a:avLst/>
                </a:prstGeom>
                <a:noFill/>
              </p:spPr>
              <p:txBody>
                <a:bodyPr wrap="square" numCol="1" rtlCol="0" anchor="ctr">
                  <a:spAutoFit/>
                </a:bodyPr>
                <a:lstStyle/>
                <a:p>
                  <a:pPr algn="l" rtl="0">
                    <a:lnSpc>
                      <a:spcPts val="2040"/>
                    </a:lnSpc>
                    <a:defRPr/>
                  </a:pPr>
                  <a:r>
                    <a:rPr lang="en-GB" dirty="0">
                      <a:solidFill>
                        <a:schemeClr val="bg2"/>
                      </a:solidFill>
                    </a:rPr>
                    <a:t>Tono en la Cima / Seguridad Psicológica</a:t>
                  </a:r>
                  <a:endParaRPr lang="en-GB" dirty="0">
                    <a:solidFill>
                      <a:schemeClr val="bg2"/>
                    </a:solidFill>
                    <a:ea typeface="Lato Light" panose="020F0502020204030203" pitchFamily="34" charset="0"/>
                    <a:cs typeface="Poppins" pitchFamily="2" charset="77"/>
                  </a:endParaRP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0470" cy="701724"/>
                <a:chOff x="1416598" y="919839"/>
                <a:chExt cx="3930470"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3930470" cy="701724"/>
                <a:chOff x="1416598" y="919839"/>
                <a:chExt cx="3930470"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1114455"/>
                  <a:ext cx="3085031" cy="348813"/>
                </a:xfrm>
                <a:prstGeom prst="rect">
                  <a:avLst/>
                </a:prstGeom>
                <a:noFill/>
              </p:spPr>
              <p:txBody>
                <a:bodyPr wrap="square" numCol="1" rtlCol="0" anchor="ctr">
                  <a:spAutoFit/>
                </a:bodyPr>
                <a:lstStyle/>
                <a:p>
                  <a:pPr algn="l" rtl="0">
                    <a:lnSpc>
                      <a:spcPts val="2040"/>
                    </a:lnSpc>
                    <a:defRPr/>
                  </a:pPr>
                  <a:r>
                    <a:rPr lang="en-GB" dirty="0">
                      <a:solidFill>
                        <a:schemeClr val="bg2"/>
                      </a:solidFill>
                    </a:rPr>
                    <a:t>Comunicación sobre el riesgo</a:t>
                  </a:r>
                  <a:endParaRPr lang="en-GB" dirty="0">
                    <a:solidFill>
                      <a:schemeClr val="bg2"/>
                    </a:solidFill>
                    <a:ea typeface="Lato Light" panose="020F0502020204030203" pitchFamily="34" charset="0"/>
                    <a:cs typeface="Poppins" pitchFamily="2" charset="77"/>
                  </a:endParaRP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8114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sz="2800" dirty="0">
                <a:solidFill>
                  <a:schemeClr val="bg2"/>
                </a:solidFill>
              </a:rPr>
              <a:t>Los grandes resultados comerciales y la gran gestión de riesgos son dos caras de la misma moneda.</a:t>
            </a:r>
            <a:endParaRPr lang="en-US" sz="2800" dirty="0">
              <a:solidFill>
                <a:schemeClr val="bg2"/>
              </a:solidFill>
            </a:endParaRPr>
          </a:p>
        </p:txBody>
      </p:sp>
      <p:sp>
        <p:nvSpPr>
          <p:cNvPr id="30" name="Rectangle 29">
            <a:extLst>
              <a:ext uri="{FF2B5EF4-FFF2-40B4-BE49-F238E27FC236}">
                <a16:creationId xmlns:a16="http://schemas.microsoft.com/office/drawing/2014/main" id="{69B703A5-2327-0D30-455B-43ECE620F1B0}"/>
              </a:ext>
            </a:extLst>
          </p:cNvPr>
          <p:cNvSpPr/>
          <p:nvPr/>
        </p:nvSpPr>
        <p:spPr>
          <a:xfrm>
            <a:off x="538194" y="277594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31" name="Picture 30" descr="Icon  Description automatically generated">
            <a:extLst>
              <a:ext uri="{FF2B5EF4-FFF2-40B4-BE49-F238E27FC236}">
                <a16:creationId xmlns:a16="http://schemas.microsoft.com/office/drawing/2014/main" id="{21F1D58D-EBD1-856D-6125-28A5A1A0D85C}"/>
              </a:ext>
            </a:extLst>
          </p:cNvPr>
          <p:cNvPicPr/>
          <p:nvPr/>
        </p:nvPicPr>
        <p:blipFill rotWithShape="1">
          <a:blip r:embed="rId2" cstate="screen">
            <a:extLst>
              <a:ext uri="{28A0092B-C50C-407E-A947-70E740481C1C}">
                <a14:useLocalDpi xmlns:a14="http://schemas.microsoft.com/office/drawing/2010/main"/>
              </a:ext>
            </a:extLst>
          </a:blip>
          <a:srcRect l="18944" t="-17643" r="9491" b="40286"/>
          <a:stretch/>
        </p:blipFill>
        <p:spPr>
          <a:xfrm>
            <a:off x="-67609" y="2585618"/>
            <a:ext cx="4250484" cy="4220217"/>
          </a:xfrm>
          <a:prstGeom prst="rect">
            <a:avLst/>
          </a:prstGeom>
        </p:spPr>
      </p:pic>
      <p:grpSp>
        <p:nvGrpSpPr>
          <p:cNvPr id="43" name="Graphic 125">
            <a:extLst>
              <a:ext uri="{FF2B5EF4-FFF2-40B4-BE49-F238E27FC236}">
                <a16:creationId xmlns:a16="http://schemas.microsoft.com/office/drawing/2014/main" id="{14ACFE77-ED77-241E-E89C-9E6D641CA9F0}"/>
              </a:ext>
            </a:extLst>
          </p:cNvPr>
          <p:cNvGrpSpPr/>
          <p:nvPr/>
        </p:nvGrpSpPr>
        <p:grpSpPr>
          <a:xfrm>
            <a:off x="5183206" y="2952834"/>
            <a:ext cx="1118598" cy="1120017"/>
            <a:chOff x="2368484" y="5251979"/>
            <a:chExt cx="1118598" cy="1120017"/>
          </a:xfrm>
          <a:solidFill>
            <a:srgbClr val="595959"/>
          </a:solidFill>
        </p:grpSpPr>
        <p:sp>
          <p:nvSpPr>
            <p:cNvPr id="44" name="Freeform 43">
              <a:extLst>
                <a:ext uri="{FF2B5EF4-FFF2-40B4-BE49-F238E27FC236}">
                  <a16:creationId xmlns:a16="http://schemas.microsoft.com/office/drawing/2014/main" id="{2C683D0C-78AF-5CA9-4A70-8759F9A22D2E}"/>
                </a:ext>
              </a:extLst>
            </p:cNvPr>
            <p:cNvSpPr/>
            <p:nvPr/>
          </p:nvSpPr>
          <p:spPr>
            <a:xfrm>
              <a:off x="2858553" y="5608787"/>
              <a:ext cx="50737" cy="224674"/>
            </a:xfrm>
            <a:custGeom>
              <a:avLst/>
              <a:gdLst>
                <a:gd name="connsiteX0" fmla="*/ 50738 w 50737"/>
                <a:gd name="connsiteY0" fmla="*/ 334 h 224674"/>
                <a:gd name="connsiteX1" fmla="*/ 50738 w 50737"/>
                <a:gd name="connsiteY1" fmla="*/ 224675 h 224674"/>
                <a:gd name="connsiteX2" fmla="*/ 948 w 50737"/>
                <a:gd name="connsiteY2" fmla="*/ 224675 h 224674"/>
                <a:gd name="connsiteX3" fmla="*/ 237 w 50737"/>
                <a:gd name="connsiteY3" fmla="*/ 213292 h 224674"/>
                <a:gd name="connsiteX4" fmla="*/ 0 w 50737"/>
                <a:gd name="connsiteY4" fmla="*/ 13140 h 224674"/>
                <a:gd name="connsiteX5" fmla="*/ 13514 w 50737"/>
                <a:gd name="connsiteY5" fmla="*/ 97 h 224674"/>
                <a:gd name="connsiteX6" fmla="*/ 50738 w 50737"/>
                <a:gd name="connsiteY6" fmla="*/ 334 h 2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7" h="224674">
                  <a:moveTo>
                    <a:pt x="50738" y="334"/>
                  </a:moveTo>
                  <a:cubicBezTo>
                    <a:pt x="50738" y="75747"/>
                    <a:pt x="50738" y="149737"/>
                    <a:pt x="50738" y="224675"/>
                  </a:cubicBezTo>
                  <a:cubicBezTo>
                    <a:pt x="34141" y="224675"/>
                    <a:pt x="18256" y="224675"/>
                    <a:pt x="948" y="224675"/>
                  </a:cubicBezTo>
                  <a:cubicBezTo>
                    <a:pt x="711" y="220881"/>
                    <a:pt x="237" y="217086"/>
                    <a:pt x="237" y="213292"/>
                  </a:cubicBezTo>
                  <a:cubicBezTo>
                    <a:pt x="237" y="146654"/>
                    <a:pt x="474" y="79778"/>
                    <a:pt x="0" y="13140"/>
                  </a:cubicBezTo>
                  <a:cubicBezTo>
                    <a:pt x="0" y="2469"/>
                    <a:pt x="3082" y="-614"/>
                    <a:pt x="13514" y="97"/>
                  </a:cubicBezTo>
                  <a:cubicBezTo>
                    <a:pt x="25606" y="1046"/>
                    <a:pt x="37698" y="334"/>
                    <a:pt x="50738" y="334"/>
                  </a:cubicBezTo>
                  <a:close/>
                </a:path>
              </a:pathLst>
            </a:custGeom>
            <a:solidFill>
              <a:srgbClr val="F16924"/>
            </a:solidFill>
            <a:ln w="2364" cap="flat">
              <a:noFill/>
              <a:prstDash val="solid"/>
              <a:miter/>
            </a:ln>
          </p:spPr>
          <p:txBody>
            <a:bodyPr rtlCol="0" anchor="ctr"/>
            <a:lstStyle/>
            <a:p>
              <a:pPr algn="l" rtl="0"/>
              <a:endParaRPr lang="en-US"/>
            </a:p>
          </p:txBody>
        </p:sp>
        <p:sp>
          <p:nvSpPr>
            <p:cNvPr id="640" name="Freeform 639">
              <a:extLst>
                <a:ext uri="{FF2B5EF4-FFF2-40B4-BE49-F238E27FC236}">
                  <a16:creationId xmlns:a16="http://schemas.microsoft.com/office/drawing/2014/main" id="{9F270580-5C37-1EC8-C5B5-67257D37C055}"/>
                </a:ext>
              </a:extLst>
            </p:cNvPr>
            <p:cNvSpPr/>
            <p:nvPr/>
          </p:nvSpPr>
          <p:spPr>
            <a:xfrm>
              <a:off x="2722699" y="5650535"/>
              <a:ext cx="51508" cy="183908"/>
            </a:xfrm>
            <a:custGeom>
              <a:avLst/>
              <a:gdLst>
                <a:gd name="connsiteX0" fmla="*/ 51449 w 51508"/>
                <a:gd name="connsiteY0" fmla="*/ 87 h 183908"/>
                <a:gd name="connsiteX1" fmla="*/ 51449 w 51508"/>
                <a:gd name="connsiteY1" fmla="*/ 103483 h 183908"/>
                <a:gd name="connsiteX2" fmla="*/ 51449 w 51508"/>
                <a:gd name="connsiteY2" fmla="*/ 165141 h 183908"/>
                <a:gd name="connsiteX3" fmla="*/ 32244 w 51508"/>
                <a:gd name="connsiteY3" fmla="*/ 183876 h 183908"/>
                <a:gd name="connsiteX4" fmla="*/ 237 w 51508"/>
                <a:gd name="connsiteY4" fmla="*/ 151861 h 183908"/>
                <a:gd name="connsiteX5" fmla="*/ 0 w 51508"/>
                <a:gd name="connsiteY5" fmla="*/ 13368 h 183908"/>
                <a:gd name="connsiteX6" fmla="*/ 13277 w 51508"/>
                <a:gd name="connsiteY6" fmla="*/ 87 h 183908"/>
                <a:gd name="connsiteX7" fmla="*/ 51449 w 51508"/>
                <a:gd name="connsiteY7" fmla="*/ 87 h 18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8" h="183908">
                  <a:moveTo>
                    <a:pt x="51449" y="87"/>
                  </a:moveTo>
                  <a:cubicBezTo>
                    <a:pt x="51449" y="35659"/>
                    <a:pt x="51449" y="69571"/>
                    <a:pt x="51449" y="103483"/>
                  </a:cubicBezTo>
                  <a:cubicBezTo>
                    <a:pt x="51449" y="124115"/>
                    <a:pt x="51449" y="144510"/>
                    <a:pt x="51449" y="165141"/>
                  </a:cubicBezTo>
                  <a:cubicBezTo>
                    <a:pt x="51449" y="186722"/>
                    <a:pt x="53583" y="183639"/>
                    <a:pt x="32244" y="183876"/>
                  </a:cubicBezTo>
                  <a:cubicBezTo>
                    <a:pt x="237" y="184113"/>
                    <a:pt x="237" y="183876"/>
                    <a:pt x="237" y="151861"/>
                  </a:cubicBezTo>
                  <a:cubicBezTo>
                    <a:pt x="237" y="105618"/>
                    <a:pt x="474" y="59374"/>
                    <a:pt x="0" y="13368"/>
                  </a:cubicBezTo>
                  <a:cubicBezTo>
                    <a:pt x="0" y="2933"/>
                    <a:pt x="2845" y="-624"/>
                    <a:pt x="13277" y="87"/>
                  </a:cubicBezTo>
                  <a:cubicBezTo>
                    <a:pt x="25606" y="799"/>
                    <a:pt x="37698" y="87"/>
                    <a:pt x="51449" y="87"/>
                  </a:cubicBezTo>
                  <a:close/>
                </a:path>
              </a:pathLst>
            </a:custGeom>
            <a:solidFill>
              <a:srgbClr val="F16924"/>
            </a:solidFill>
            <a:ln w="2364" cap="flat">
              <a:noFill/>
              <a:prstDash val="solid"/>
              <a:miter/>
            </a:ln>
          </p:spPr>
          <p:txBody>
            <a:bodyPr rtlCol="0" anchor="ctr"/>
            <a:lstStyle/>
            <a:p>
              <a:pPr algn="l" rtl="0"/>
              <a:endParaRPr lang="en-US"/>
            </a:p>
          </p:txBody>
        </p:sp>
        <p:sp>
          <p:nvSpPr>
            <p:cNvPr id="641" name="Freeform 640">
              <a:extLst>
                <a:ext uri="{FF2B5EF4-FFF2-40B4-BE49-F238E27FC236}">
                  <a16:creationId xmlns:a16="http://schemas.microsoft.com/office/drawing/2014/main" id="{5E5E86FB-CC18-5AE7-1049-AB1606C2E173}"/>
                </a:ext>
              </a:extLst>
            </p:cNvPr>
            <p:cNvSpPr/>
            <p:nvPr/>
          </p:nvSpPr>
          <p:spPr>
            <a:xfrm>
              <a:off x="2589869" y="5691174"/>
              <a:ext cx="50796" cy="143532"/>
            </a:xfrm>
            <a:custGeom>
              <a:avLst/>
              <a:gdLst>
                <a:gd name="connsiteX0" fmla="*/ 50797 w 50796"/>
                <a:gd name="connsiteY0" fmla="*/ 143474 h 143532"/>
                <a:gd name="connsiteX1" fmla="*/ 7646 w 50796"/>
                <a:gd name="connsiteY1" fmla="*/ 143237 h 143532"/>
                <a:gd name="connsiteX2" fmla="*/ 296 w 50796"/>
                <a:gd name="connsiteY2" fmla="*/ 136834 h 143532"/>
                <a:gd name="connsiteX3" fmla="*/ 59 w 50796"/>
                <a:gd name="connsiteY3" fmla="*/ 0 h 143532"/>
                <a:gd name="connsiteX4" fmla="*/ 50797 w 50796"/>
                <a:gd name="connsiteY4" fmla="*/ 0 h 143532"/>
                <a:gd name="connsiteX5" fmla="*/ 50797 w 50796"/>
                <a:gd name="connsiteY5" fmla="*/ 143474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6" h="143532">
                  <a:moveTo>
                    <a:pt x="50797" y="143474"/>
                  </a:moveTo>
                  <a:cubicBezTo>
                    <a:pt x="35623" y="143474"/>
                    <a:pt x="21635" y="143711"/>
                    <a:pt x="7646" y="143237"/>
                  </a:cubicBezTo>
                  <a:cubicBezTo>
                    <a:pt x="5038" y="142999"/>
                    <a:pt x="296" y="138968"/>
                    <a:pt x="296" y="136834"/>
                  </a:cubicBezTo>
                  <a:cubicBezTo>
                    <a:pt x="-178" y="91539"/>
                    <a:pt x="59" y="46244"/>
                    <a:pt x="59" y="0"/>
                  </a:cubicBezTo>
                  <a:cubicBezTo>
                    <a:pt x="17604" y="0"/>
                    <a:pt x="33963" y="0"/>
                    <a:pt x="50797" y="0"/>
                  </a:cubicBezTo>
                  <a:cubicBezTo>
                    <a:pt x="50797" y="47429"/>
                    <a:pt x="50797" y="94384"/>
                    <a:pt x="50797" y="143474"/>
                  </a:cubicBezTo>
                  <a:close/>
                </a:path>
              </a:pathLst>
            </a:custGeom>
            <a:solidFill>
              <a:srgbClr val="F16924"/>
            </a:solidFill>
            <a:ln w="2364" cap="flat">
              <a:noFill/>
              <a:prstDash val="solid"/>
              <a:miter/>
            </a:ln>
          </p:spPr>
          <p:txBody>
            <a:bodyPr rtlCol="0" anchor="ctr"/>
            <a:lstStyle/>
            <a:p>
              <a:pPr algn="l" rtl="0"/>
              <a:endParaRPr lang="en-US"/>
            </a:p>
          </p:txBody>
        </p:sp>
        <p:sp>
          <p:nvSpPr>
            <p:cNvPr id="642" name="Freeform 641">
              <a:extLst>
                <a:ext uri="{FF2B5EF4-FFF2-40B4-BE49-F238E27FC236}">
                  <a16:creationId xmlns:a16="http://schemas.microsoft.com/office/drawing/2014/main" id="{DBB2E3C3-F9EB-E31C-B755-B91BE7A157FA}"/>
                </a:ext>
              </a:extLst>
            </p:cNvPr>
            <p:cNvSpPr/>
            <p:nvPr/>
          </p:nvSpPr>
          <p:spPr>
            <a:xfrm>
              <a:off x="3086150" y="5807613"/>
              <a:ext cx="331951" cy="117150"/>
            </a:xfrm>
            <a:custGeom>
              <a:avLst/>
              <a:gdLst>
                <a:gd name="connsiteX0" fmla="*/ 485 w 331951"/>
                <a:gd name="connsiteY0" fmla="*/ 1186 h 117150"/>
                <a:gd name="connsiteX1" fmla="*/ 11866 w 331951"/>
                <a:gd name="connsiteY1" fmla="*/ 0 h 117150"/>
                <a:gd name="connsiteX2" fmla="*/ 317477 w 331951"/>
                <a:gd name="connsiteY2" fmla="*/ 0 h 117150"/>
                <a:gd name="connsiteX3" fmla="*/ 331939 w 331951"/>
                <a:gd name="connsiteY3" fmla="*/ 14703 h 117150"/>
                <a:gd name="connsiteX4" fmla="*/ 331939 w 331951"/>
                <a:gd name="connsiteY4" fmla="*/ 104819 h 117150"/>
                <a:gd name="connsiteX5" fmla="*/ 319848 w 331951"/>
                <a:gd name="connsiteY5" fmla="*/ 117150 h 117150"/>
                <a:gd name="connsiteX6" fmla="*/ 12814 w 331951"/>
                <a:gd name="connsiteY6" fmla="*/ 117150 h 117150"/>
                <a:gd name="connsiteX7" fmla="*/ 11 w 331951"/>
                <a:gd name="connsiteY7" fmla="*/ 104582 h 117150"/>
                <a:gd name="connsiteX8" fmla="*/ 485 w 331951"/>
                <a:gd name="connsiteY8" fmla="*/ 1186 h 1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51" h="117150">
                  <a:moveTo>
                    <a:pt x="485" y="1186"/>
                  </a:moveTo>
                  <a:cubicBezTo>
                    <a:pt x="4516" y="711"/>
                    <a:pt x="8072" y="0"/>
                    <a:pt x="11866" y="0"/>
                  </a:cubicBezTo>
                  <a:cubicBezTo>
                    <a:pt x="113815" y="0"/>
                    <a:pt x="215764" y="237"/>
                    <a:pt x="317477" y="0"/>
                  </a:cubicBezTo>
                  <a:cubicBezTo>
                    <a:pt x="329094" y="0"/>
                    <a:pt x="332177" y="3320"/>
                    <a:pt x="331939" y="14703"/>
                  </a:cubicBezTo>
                  <a:cubicBezTo>
                    <a:pt x="331228" y="44821"/>
                    <a:pt x="331465" y="74701"/>
                    <a:pt x="331939" y="104819"/>
                  </a:cubicBezTo>
                  <a:cubicBezTo>
                    <a:pt x="331939" y="113830"/>
                    <a:pt x="329569" y="117150"/>
                    <a:pt x="319848" y="117150"/>
                  </a:cubicBezTo>
                  <a:cubicBezTo>
                    <a:pt x="217424" y="116913"/>
                    <a:pt x="115238" y="116913"/>
                    <a:pt x="12814" y="117150"/>
                  </a:cubicBezTo>
                  <a:cubicBezTo>
                    <a:pt x="3330" y="117150"/>
                    <a:pt x="-226" y="114779"/>
                    <a:pt x="11" y="104582"/>
                  </a:cubicBezTo>
                  <a:cubicBezTo>
                    <a:pt x="722" y="70907"/>
                    <a:pt x="485" y="37232"/>
                    <a:pt x="485" y="1186"/>
                  </a:cubicBezTo>
                  <a:close/>
                </a:path>
              </a:pathLst>
            </a:custGeom>
            <a:solidFill>
              <a:srgbClr val="F16924"/>
            </a:solidFill>
            <a:ln w="2364" cap="flat">
              <a:noFill/>
              <a:prstDash val="solid"/>
              <a:miter/>
            </a:ln>
          </p:spPr>
          <p:txBody>
            <a:bodyPr rtlCol="0" anchor="ctr"/>
            <a:lstStyle/>
            <a:p>
              <a:pPr algn="l" rtl="0"/>
              <a:endParaRPr lang="en-US"/>
            </a:p>
          </p:txBody>
        </p:sp>
        <p:sp>
          <p:nvSpPr>
            <p:cNvPr id="643" name="Freeform 642">
              <a:extLst>
                <a:ext uri="{FF2B5EF4-FFF2-40B4-BE49-F238E27FC236}">
                  <a16:creationId xmlns:a16="http://schemas.microsoft.com/office/drawing/2014/main" id="{A10A04EB-536D-4E5A-1A78-8A33C1A21586}"/>
                </a:ext>
              </a:extLst>
            </p:cNvPr>
            <p:cNvSpPr/>
            <p:nvPr/>
          </p:nvSpPr>
          <p:spPr>
            <a:xfrm>
              <a:off x="2368484" y="5251979"/>
              <a:ext cx="1118598" cy="1120017"/>
            </a:xfrm>
            <a:custGeom>
              <a:avLst/>
              <a:gdLst>
                <a:gd name="connsiteX0" fmla="*/ 638725 w 1118598"/>
                <a:gd name="connsiteY0" fmla="*/ 964238 h 1120017"/>
                <a:gd name="connsiteX1" fmla="*/ 579452 w 1118598"/>
                <a:gd name="connsiteY1" fmla="*/ 964238 h 1120017"/>
                <a:gd name="connsiteX2" fmla="*/ 579926 w 1118598"/>
                <a:gd name="connsiteY2" fmla="*/ 1022339 h 1120017"/>
                <a:gd name="connsiteX3" fmla="*/ 587750 w 1118598"/>
                <a:gd name="connsiteY3" fmla="*/ 1026607 h 1120017"/>
                <a:gd name="connsiteX4" fmla="*/ 612645 w 1118598"/>
                <a:gd name="connsiteY4" fmla="*/ 1027319 h 1120017"/>
                <a:gd name="connsiteX5" fmla="*/ 623314 w 1118598"/>
                <a:gd name="connsiteY5" fmla="*/ 1036093 h 1120017"/>
                <a:gd name="connsiteX6" fmla="*/ 612882 w 1118598"/>
                <a:gd name="connsiteY6" fmla="*/ 1045342 h 1120017"/>
                <a:gd name="connsiteX7" fmla="*/ 593915 w 1118598"/>
                <a:gd name="connsiteY7" fmla="*/ 1045816 h 1120017"/>
                <a:gd name="connsiteX8" fmla="*/ 181375 w 1118598"/>
                <a:gd name="connsiteY8" fmla="*/ 1045816 h 1120017"/>
                <a:gd name="connsiteX9" fmla="*/ 148419 w 1118598"/>
                <a:gd name="connsiteY9" fmla="*/ 1073325 h 1120017"/>
                <a:gd name="connsiteX10" fmla="*/ 180664 w 1118598"/>
                <a:gd name="connsiteY10" fmla="*/ 1101309 h 1120017"/>
                <a:gd name="connsiteX11" fmla="*/ 618098 w 1118598"/>
                <a:gd name="connsiteY11" fmla="*/ 1101309 h 1120017"/>
                <a:gd name="connsiteX12" fmla="*/ 626159 w 1118598"/>
                <a:gd name="connsiteY12" fmla="*/ 1101546 h 1120017"/>
                <a:gd name="connsiteX13" fmla="*/ 634694 w 1118598"/>
                <a:gd name="connsiteY13" fmla="*/ 1110320 h 1120017"/>
                <a:gd name="connsiteX14" fmla="*/ 626396 w 1118598"/>
                <a:gd name="connsiteY14" fmla="*/ 1119332 h 1120017"/>
                <a:gd name="connsiteX15" fmla="*/ 618335 w 1118598"/>
                <a:gd name="connsiteY15" fmla="*/ 1119806 h 1120017"/>
                <a:gd name="connsiteX16" fmla="*/ 179715 w 1118598"/>
                <a:gd name="connsiteY16" fmla="*/ 1119806 h 1120017"/>
                <a:gd name="connsiteX17" fmla="*/ 131586 w 1118598"/>
                <a:gd name="connsiteY17" fmla="*/ 1087317 h 1120017"/>
                <a:gd name="connsiteX18" fmla="*/ 148894 w 1118598"/>
                <a:gd name="connsiteY18" fmla="*/ 1036093 h 1120017"/>
                <a:gd name="connsiteX19" fmla="*/ 176396 w 1118598"/>
                <a:gd name="connsiteY19" fmla="*/ 1027319 h 1120017"/>
                <a:gd name="connsiteX20" fmla="*/ 233298 w 1118598"/>
                <a:gd name="connsiteY20" fmla="*/ 1026845 h 1120017"/>
                <a:gd name="connsiteX21" fmla="*/ 246575 w 1118598"/>
                <a:gd name="connsiteY21" fmla="*/ 1026845 h 1120017"/>
                <a:gd name="connsiteX22" fmla="*/ 246575 w 1118598"/>
                <a:gd name="connsiteY22" fmla="*/ 963764 h 1120017"/>
                <a:gd name="connsiteX23" fmla="*/ 232113 w 1118598"/>
                <a:gd name="connsiteY23" fmla="*/ 963764 h 1120017"/>
                <a:gd name="connsiteX24" fmla="*/ 48367 w 1118598"/>
                <a:gd name="connsiteY24" fmla="*/ 963764 h 1120017"/>
                <a:gd name="connsiteX25" fmla="*/ 0 w 1118598"/>
                <a:gd name="connsiteY25" fmla="*/ 915860 h 1120017"/>
                <a:gd name="connsiteX26" fmla="*/ 0 w 1118598"/>
                <a:gd name="connsiteY26" fmla="*/ 417852 h 1120017"/>
                <a:gd name="connsiteX27" fmla="*/ 49315 w 1118598"/>
                <a:gd name="connsiteY27" fmla="*/ 368526 h 1120017"/>
                <a:gd name="connsiteX28" fmla="*/ 90332 w 1118598"/>
                <a:gd name="connsiteY28" fmla="*/ 368526 h 1120017"/>
                <a:gd name="connsiteX29" fmla="*/ 90332 w 1118598"/>
                <a:gd name="connsiteY29" fmla="*/ 355720 h 1120017"/>
                <a:gd name="connsiteX30" fmla="*/ 90332 w 1118598"/>
                <a:gd name="connsiteY30" fmla="*/ 56915 h 1120017"/>
                <a:gd name="connsiteX31" fmla="*/ 133008 w 1118598"/>
                <a:gd name="connsiteY31" fmla="*/ 1660 h 1120017"/>
                <a:gd name="connsiteX32" fmla="*/ 149368 w 1118598"/>
                <a:gd name="connsiteY32" fmla="*/ 237 h 1120017"/>
                <a:gd name="connsiteX33" fmla="*/ 766992 w 1118598"/>
                <a:gd name="connsiteY33" fmla="*/ 0 h 1120017"/>
                <a:gd name="connsiteX34" fmla="*/ 826502 w 1118598"/>
                <a:gd name="connsiteY34" fmla="*/ 58812 h 1120017"/>
                <a:gd name="connsiteX35" fmla="*/ 826502 w 1118598"/>
                <a:gd name="connsiteY35" fmla="*/ 129956 h 1120017"/>
                <a:gd name="connsiteX36" fmla="*/ 810379 w 1118598"/>
                <a:gd name="connsiteY36" fmla="*/ 145845 h 1120017"/>
                <a:gd name="connsiteX37" fmla="*/ 735933 w 1118598"/>
                <a:gd name="connsiteY37" fmla="*/ 145845 h 1120017"/>
                <a:gd name="connsiteX38" fmla="*/ 735933 w 1118598"/>
                <a:gd name="connsiteY38" fmla="*/ 368289 h 1120017"/>
                <a:gd name="connsiteX39" fmla="*/ 776475 w 1118598"/>
                <a:gd name="connsiteY39" fmla="*/ 368289 h 1120017"/>
                <a:gd name="connsiteX40" fmla="*/ 826502 w 1118598"/>
                <a:gd name="connsiteY40" fmla="*/ 418089 h 1120017"/>
                <a:gd name="connsiteX41" fmla="*/ 826502 w 1118598"/>
                <a:gd name="connsiteY41" fmla="*/ 475242 h 1120017"/>
                <a:gd name="connsiteX42" fmla="*/ 849500 w 1118598"/>
                <a:gd name="connsiteY42" fmla="*/ 475242 h 1120017"/>
                <a:gd name="connsiteX43" fmla="*/ 1067624 w 1118598"/>
                <a:gd name="connsiteY43" fmla="*/ 475242 h 1120017"/>
                <a:gd name="connsiteX44" fmla="*/ 1118599 w 1118598"/>
                <a:gd name="connsiteY44" fmla="*/ 526465 h 1120017"/>
                <a:gd name="connsiteX45" fmla="*/ 1118599 w 1118598"/>
                <a:gd name="connsiteY45" fmla="*/ 1070717 h 1120017"/>
                <a:gd name="connsiteX46" fmla="*/ 1069758 w 1118598"/>
                <a:gd name="connsiteY46" fmla="*/ 1119332 h 1120017"/>
                <a:gd name="connsiteX47" fmla="*/ 689226 w 1118598"/>
                <a:gd name="connsiteY47" fmla="*/ 1119332 h 1120017"/>
                <a:gd name="connsiteX48" fmla="*/ 638014 w 1118598"/>
                <a:gd name="connsiteY48" fmla="*/ 1068108 h 1120017"/>
                <a:gd name="connsiteX49" fmla="*/ 638014 w 1118598"/>
                <a:gd name="connsiteY49" fmla="*/ 977992 h 1120017"/>
                <a:gd name="connsiteX50" fmla="*/ 638725 w 1118598"/>
                <a:gd name="connsiteY50" fmla="*/ 964238 h 1120017"/>
                <a:gd name="connsiteX51" fmla="*/ 638725 w 1118598"/>
                <a:gd name="connsiteY51" fmla="*/ 872936 h 1120017"/>
                <a:gd name="connsiteX52" fmla="*/ 638725 w 1118598"/>
                <a:gd name="connsiteY52" fmla="*/ 858233 h 1120017"/>
                <a:gd name="connsiteX53" fmla="*/ 638725 w 1118598"/>
                <a:gd name="connsiteY53" fmla="*/ 527651 h 1120017"/>
                <a:gd name="connsiteX54" fmla="*/ 690411 w 1118598"/>
                <a:gd name="connsiteY54" fmla="*/ 475716 h 1120017"/>
                <a:gd name="connsiteX55" fmla="*/ 797102 w 1118598"/>
                <a:gd name="connsiteY55" fmla="*/ 475953 h 1120017"/>
                <a:gd name="connsiteX56" fmla="*/ 808483 w 1118598"/>
                <a:gd name="connsiteY56" fmla="*/ 464570 h 1120017"/>
                <a:gd name="connsiteX57" fmla="*/ 808246 w 1118598"/>
                <a:gd name="connsiteY57" fmla="*/ 414769 h 1120017"/>
                <a:gd name="connsiteX58" fmla="*/ 781217 w 1118598"/>
                <a:gd name="connsiteY58" fmla="*/ 387735 h 1120017"/>
                <a:gd name="connsiteX59" fmla="*/ 746839 w 1118598"/>
                <a:gd name="connsiteY59" fmla="*/ 387497 h 1120017"/>
                <a:gd name="connsiteX60" fmla="*/ 735221 w 1118598"/>
                <a:gd name="connsiteY60" fmla="*/ 399118 h 1120017"/>
                <a:gd name="connsiteX61" fmla="*/ 734984 w 1118598"/>
                <a:gd name="connsiteY61" fmla="*/ 450104 h 1120017"/>
                <a:gd name="connsiteX62" fmla="*/ 726449 w 1118598"/>
                <a:gd name="connsiteY62" fmla="*/ 461487 h 1120017"/>
                <a:gd name="connsiteX63" fmla="*/ 716728 w 1118598"/>
                <a:gd name="connsiteY63" fmla="*/ 449867 h 1120017"/>
                <a:gd name="connsiteX64" fmla="*/ 716728 w 1118598"/>
                <a:gd name="connsiteY64" fmla="*/ 445124 h 1120017"/>
                <a:gd name="connsiteX65" fmla="*/ 716728 w 1118598"/>
                <a:gd name="connsiteY65" fmla="*/ 79918 h 1120017"/>
                <a:gd name="connsiteX66" fmla="*/ 730005 w 1118598"/>
                <a:gd name="connsiteY66" fmla="*/ 19920 h 1120017"/>
                <a:gd name="connsiteX67" fmla="*/ 716017 w 1118598"/>
                <a:gd name="connsiteY67" fmla="*/ 19209 h 1120017"/>
                <a:gd name="connsiteX68" fmla="*/ 151739 w 1118598"/>
                <a:gd name="connsiteY68" fmla="*/ 19446 h 1120017"/>
                <a:gd name="connsiteX69" fmla="*/ 109299 w 1118598"/>
                <a:gd name="connsiteY69" fmla="*/ 62607 h 1120017"/>
                <a:gd name="connsiteX70" fmla="*/ 109299 w 1118598"/>
                <a:gd name="connsiteY70" fmla="*/ 861553 h 1120017"/>
                <a:gd name="connsiteX71" fmla="*/ 109299 w 1118598"/>
                <a:gd name="connsiteY71" fmla="*/ 873174 h 1120017"/>
                <a:gd name="connsiteX72" fmla="*/ 638725 w 1118598"/>
                <a:gd name="connsiteY72" fmla="*/ 872936 h 1120017"/>
                <a:gd name="connsiteX73" fmla="*/ 657692 w 1118598"/>
                <a:gd name="connsiteY73" fmla="*/ 798235 h 1120017"/>
                <a:gd name="connsiteX74" fmla="*/ 657692 w 1118598"/>
                <a:gd name="connsiteY74" fmla="*/ 798235 h 1120017"/>
                <a:gd name="connsiteX75" fmla="*/ 657929 w 1118598"/>
                <a:gd name="connsiteY75" fmla="*/ 1072140 h 1120017"/>
                <a:gd name="connsiteX76" fmla="*/ 687566 w 1118598"/>
                <a:gd name="connsiteY76" fmla="*/ 1101309 h 1120017"/>
                <a:gd name="connsiteX77" fmla="*/ 1071655 w 1118598"/>
                <a:gd name="connsiteY77" fmla="*/ 1101309 h 1120017"/>
                <a:gd name="connsiteX78" fmla="*/ 1100580 w 1118598"/>
                <a:gd name="connsiteY78" fmla="*/ 1072614 h 1120017"/>
                <a:gd name="connsiteX79" fmla="*/ 1100580 w 1118598"/>
                <a:gd name="connsiteY79" fmla="*/ 525043 h 1120017"/>
                <a:gd name="connsiteX80" fmla="*/ 1070469 w 1118598"/>
                <a:gd name="connsiteY80" fmla="*/ 494925 h 1120017"/>
                <a:gd name="connsiteX81" fmla="*/ 804926 w 1118598"/>
                <a:gd name="connsiteY81" fmla="*/ 494925 h 1120017"/>
                <a:gd name="connsiteX82" fmla="*/ 685195 w 1118598"/>
                <a:gd name="connsiteY82" fmla="*/ 494925 h 1120017"/>
                <a:gd name="connsiteX83" fmla="*/ 657455 w 1118598"/>
                <a:gd name="connsiteY83" fmla="*/ 522434 h 1120017"/>
                <a:gd name="connsiteX84" fmla="*/ 657455 w 1118598"/>
                <a:gd name="connsiteY84" fmla="*/ 534291 h 1120017"/>
                <a:gd name="connsiteX85" fmla="*/ 657692 w 1118598"/>
                <a:gd name="connsiteY85" fmla="*/ 798235 h 1120017"/>
                <a:gd name="connsiteX86" fmla="*/ 90095 w 1118598"/>
                <a:gd name="connsiteY86" fmla="*/ 872225 h 1120017"/>
                <a:gd name="connsiteX87" fmla="*/ 90095 w 1118598"/>
                <a:gd name="connsiteY87" fmla="*/ 387497 h 1120017"/>
                <a:gd name="connsiteX88" fmla="*/ 48604 w 1118598"/>
                <a:gd name="connsiteY88" fmla="*/ 387497 h 1120017"/>
                <a:gd name="connsiteX89" fmla="*/ 18967 w 1118598"/>
                <a:gd name="connsiteY89" fmla="*/ 417852 h 1120017"/>
                <a:gd name="connsiteX90" fmla="*/ 18967 w 1118598"/>
                <a:gd name="connsiteY90" fmla="*/ 857759 h 1120017"/>
                <a:gd name="connsiteX91" fmla="*/ 18967 w 1118598"/>
                <a:gd name="connsiteY91" fmla="*/ 872462 h 1120017"/>
                <a:gd name="connsiteX92" fmla="*/ 90095 w 1118598"/>
                <a:gd name="connsiteY92" fmla="*/ 872225 h 1120017"/>
                <a:gd name="connsiteX93" fmla="*/ 329795 w 1118598"/>
                <a:gd name="connsiteY93" fmla="*/ 892145 h 1120017"/>
                <a:gd name="connsiteX94" fmla="*/ 32244 w 1118598"/>
                <a:gd name="connsiteY94" fmla="*/ 891908 h 1120017"/>
                <a:gd name="connsiteX95" fmla="*/ 19204 w 1118598"/>
                <a:gd name="connsiteY95" fmla="*/ 905188 h 1120017"/>
                <a:gd name="connsiteX96" fmla="*/ 19204 w 1118598"/>
                <a:gd name="connsiteY96" fmla="*/ 911117 h 1120017"/>
                <a:gd name="connsiteX97" fmla="*/ 51686 w 1118598"/>
                <a:gd name="connsiteY97" fmla="*/ 944080 h 1120017"/>
                <a:gd name="connsiteX98" fmla="*/ 555506 w 1118598"/>
                <a:gd name="connsiteY98" fmla="*/ 944080 h 1120017"/>
                <a:gd name="connsiteX99" fmla="*/ 624262 w 1118598"/>
                <a:gd name="connsiteY99" fmla="*/ 944318 h 1120017"/>
                <a:gd name="connsiteX100" fmla="*/ 638488 w 1118598"/>
                <a:gd name="connsiteY100" fmla="*/ 929615 h 1120017"/>
                <a:gd name="connsiteX101" fmla="*/ 638251 w 1118598"/>
                <a:gd name="connsiteY101" fmla="*/ 908271 h 1120017"/>
                <a:gd name="connsiteX102" fmla="*/ 622603 w 1118598"/>
                <a:gd name="connsiteY102" fmla="*/ 891908 h 1120017"/>
                <a:gd name="connsiteX103" fmla="*/ 329795 w 1118598"/>
                <a:gd name="connsiteY103" fmla="*/ 892145 h 1120017"/>
                <a:gd name="connsiteX104" fmla="*/ 559773 w 1118598"/>
                <a:gd name="connsiteY104" fmla="*/ 964238 h 1120017"/>
                <a:gd name="connsiteX105" fmla="*/ 546733 w 1118598"/>
                <a:gd name="connsiteY105" fmla="*/ 963526 h 1120017"/>
                <a:gd name="connsiteX106" fmla="*/ 382192 w 1118598"/>
                <a:gd name="connsiteY106" fmla="*/ 963526 h 1120017"/>
                <a:gd name="connsiteX107" fmla="*/ 276923 w 1118598"/>
                <a:gd name="connsiteY107" fmla="*/ 963526 h 1120017"/>
                <a:gd name="connsiteX108" fmla="*/ 266017 w 1118598"/>
                <a:gd name="connsiteY108" fmla="*/ 974198 h 1120017"/>
                <a:gd name="connsiteX109" fmla="*/ 266017 w 1118598"/>
                <a:gd name="connsiteY109" fmla="*/ 1014513 h 1120017"/>
                <a:gd name="connsiteX110" fmla="*/ 278820 w 1118598"/>
                <a:gd name="connsiteY110" fmla="*/ 1026845 h 1120017"/>
                <a:gd name="connsiteX111" fmla="*/ 547445 w 1118598"/>
                <a:gd name="connsiteY111" fmla="*/ 1026607 h 1120017"/>
                <a:gd name="connsiteX112" fmla="*/ 559773 w 1118598"/>
                <a:gd name="connsiteY112" fmla="*/ 1025896 h 1120017"/>
                <a:gd name="connsiteX113" fmla="*/ 559773 w 1118598"/>
                <a:gd name="connsiteY113" fmla="*/ 964238 h 1120017"/>
                <a:gd name="connsiteX114" fmla="*/ 735933 w 1118598"/>
                <a:gd name="connsiteY114" fmla="*/ 126399 h 1120017"/>
                <a:gd name="connsiteX115" fmla="*/ 799710 w 1118598"/>
                <a:gd name="connsiteY115" fmla="*/ 126162 h 1120017"/>
                <a:gd name="connsiteX116" fmla="*/ 807297 w 1118598"/>
                <a:gd name="connsiteY116" fmla="*/ 119048 h 1120017"/>
                <a:gd name="connsiteX117" fmla="*/ 807060 w 1118598"/>
                <a:gd name="connsiteY117" fmla="*/ 51698 h 1120017"/>
                <a:gd name="connsiteX118" fmla="*/ 775764 w 1118598"/>
                <a:gd name="connsiteY118" fmla="*/ 19920 h 1120017"/>
                <a:gd name="connsiteX119" fmla="*/ 736407 w 1118598"/>
                <a:gd name="connsiteY119" fmla="*/ 50749 h 1120017"/>
                <a:gd name="connsiteX120" fmla="*/ 735933 w 1118598"/>
                <a:gd name="connsiteY120" fmla="*/ 126399 h 11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8598" h="1120017">
                  <a:moveTo>
                    <a:pt x="638725" y="964238"/>
                  </a:moveTo>
                  <a:cubicBezTo>
                    <a:pt x="618098" y="964238"/>
                    <a:pt x="599842" y="964238"/>
                    <a:pt x="579452" y="964238"/>
                  </a:cubicBezTo>
                  <a:cubicBezTo>
                    <a:pt x="579452" y="983921"/>
                    <a:pt x="579215" y="1003130"/>
                    <a:pt x="579926" y="1022339"/>
                  </a:cubicBezTo>
                  <a:cubicBezTo>
                    <a:pt x="579926" y="1023999"/>
                    <a:pt x="584905" y="1026370"/>
                    <a:pt x="587750" y="1026607"/>
                  </a:cubicBezTo>
                  <a:cubicBezTo>
                    <a:pt x="596048" y="1027319"/>
                    <a:pt x="604584" y="1025896"/>
                    <a:pt x="612645" y="1027319"/>
                  </a:cubicBezTo>
                  <a:cubicBezTo>
                    <a:pt x="616676" y="1028030"/>
                    <a:pt x="619758" y="1033010"/>
                    <a:pt x="623314" y="1036093"/>
                  </a:cubicBezTo>
                  <a:cubicBezTo>
                    <a:pt x="619995" y="1039176"/>
                    <a:pt x="616913" y="1044156"/>
                    <a:pt x="612882" y="1045342"/>
                  </a:cubicBezTo>
                  <a:cubicBezTo>
                    <a:pt x="606955" y="1047002"/>
                    <a:pt x="600316" y="1045816"/>
                    <a:pt x="593915" y="1045816"/>
                  </a:cubicBezTo>
                  <a:cubicBezTo>
                    <a:pt x="456401" y="1045816"/>
                    <a:pt x="318888" y="1045816"/>
                    <a:pt x="181375" y="1045816"/>
                  </a:cubicBezTo>
                  <a:cubicBezTo>
                    <a:pt x="160748" y="1045816"/>
                    <a:pt x="148656" y="1055777"/>
                    <a:pt x="148419" y="1073325"/>
                  </a:cubicBezTo>
                  <a:cubicBezTo>
                    <a:pt x="148182" y="1090637"/>
                    <a:pt x="160511" y="1101309"/>
                    <a:pt x="180664" y="1101309"/>
                  </a:cubicBezTo>
                  <a:cubicBezTo>
                    <a:pt x="326475" y="1101309"/>
                    <a:pt x="472287" y="1101309"/>
                    <a:pt x="618098" y="1101309"/>
                  </a:cubicBezTo>
                  <a:cubicBezTo>
                    <a:pt x="620943" y="1101309"/>
                    <a:pt x="624262" y="1100360"/>
                    <a:pt x="626159" y="1101546"/>
                  </a:cubicBezTo>
                  <a:cubicBezTo>
                    <a:pt x="629716" y="1103680"/>
                    <a:pt x="634694" y="1107237"/>
                    <a:pt x="634694" y="1110320"/>
                  </a:cubicBezTo>
                  <a:cubicBezTo>
                    <a:pt x="634694" y="1113403"/>
                    <a:pt x="629953" y="1116960"/>
                    <a:pt x="626396" y="1119332"/>
                  </a:cubicBezTo>
                  <a:cubicBezTo>
                    <a:pt x="624500" y="1120518"/>
                    <a:pt x="620943" y="1119806"/>
                    <a:pt x="618335" y="1119806"/>
                  </a:cubicBezTo>
                  <a:cubicBezTo>
                    <a:pt x="472050" y="1119806"/>
                    <a:pt x="326001" y="1119806"/>
                    <a:pt x="179715" y="1119806"/>
                  </a:cubicBezTo>
                  <a:cubicBezTo>
                    <a:pt x="155295" y="1119806"/>
                    <a:pt x="137987" y="1107949"/>
                    <a:pt x="131586" y="1087317"/>
                  </a:cubicBezTo>
                  <a:cubicBezTo>
                    <a:pt x="125659" y="1068108"/>
                    <a:pt x="131823" y="1047002"/>
                    <a:pt x="148894" y="1036093"/>
                  </a:cubicBezTo>
                  <a:cubicBezTo>
                    <a:pt x="156718" y="1031113"/>
                    <a:pt x="167150" y="1028030"/>
                    <a:pt x="176396" y="1027319"/>
                  </a:cubicBezTo>
                  <a:cubicBezTo>
                    <a:pt x="195364" y="1025896"/>
                    <a:pt x="214331" y="1026845"/>
                    <a:pt x="233298" y="1026845"/>
                  </a:cubicBezTo>
                  <a:cubicBezTo>
                    <a:pt x="237566" y="1026845"/>
                    <a:pt x="241834" y="1026845"/>
                    <a:pt x="246575" y="1026845"/>
                  </a:cubicBezTo>
                  <a:cubicBezTo>
                    <a:pt x="246575" y="1005264"/>
                    <a:pt x="246575" y="985344"/>
                    <a:pt x="246575" y="963764"/>
                  </a:cubicBezTo>
                  <a:cubicBezTo>
                    <a:pt x="241359" y="963764"/>
                    <a:pt x="236618" y="963764"/>
                    <a:pt x="232113" y="963764"/>
                  </a:cubicBezTo>
                  <a:cubicBezTo>
                    <a:pt x="170943" y="963764"/>
                    <a:pt x="109536" y="963764"/>
                    <a:pt x="48367" y="963764"/>
                  </a:cubicBezTo>
                  <a:cubicBezTo>
                    <a:pt x="16359" y="963764"/>
                    <a:pt x="0" y="947875"/>
                    <a:pt x="0" y="915860"/>
                  </a:cubicBezTo>
                  <a:cubicBezTo>
                    <a:pt x="0" y="749857"/>
                    <a:pt x="0" y="583855"/>
                    <a:pt x="0" y="417852"/>
                  </a:cubicBezTo>
                  <a:cubicBezTo>
                    <a:pt x="0" y="384177"/>
                    <a:pt x="15648" y="368526"/>
                    <a:pt x="49315" y="368526"/>
                  </a:cubicBezTo>
                  <a:cubicBezTo>
                    <a:pt x="62592" y="368526"/>
                    <a:pt x="75869" y="368526"/>
                    <a:pt x="90332" y="368526"/>
                  </a:cubicBezTo>
                  <a:cubicBezTo>
                    <a:pt x="90332" y="363546"/>
                    <a:pt x="90332" y="359514"/>
                    <a:pt x="90332" y="355720"/>
                  </a:cubicBezTo>
                  <a:cubicBezTo>
                    <a:pt x="90332" y="256118"/>
                    <a:pt x="90332" y="156517"/>
                    <a:pt x="90332" y="56915"/>
                  </a:cubicBezTo>
                  <a:cubicBezTo>
                    <a:pt x="90332" y="28932"/>
                    <a:pt x="107165" y="7589"/>
                    <a:pt x="133008" y="1660"/>
                  </a:cubicBezTo>
                  <a:cubicBezTo>
                    <a:pt x="138224" y="474"/>
                    <a:pt x="143915" y="237"/>
                    <a:pt x="149368" y="237"/>
                  </a:cubicBezTo>
                  <a:cubicBezTo>
                    <a:pt x="355163" y="0"/>
                    <a:pt x="560959" y="0"/>
                    <a:pt x="766992" y="0"/>
                  </a:cubicBezTo>
                  <a:cubicBezTo>
                    <a:pt x="803741" y="0"/>
                    <a:pt x="826265" y="22292"/>
                    <a:pt x="826502" y="58812"/>
                  </a:cubicBezTo>
                  <a:cubicBezTo>
                    <a:pt x="826739" y="82527"/>
                    <a:pt x="826502" y="106242"/>
                    <a:pt x="826502" y="129956"/>
                  </a:cubicBezTo>
                  <a:cubicBezTo>
                    <a:pt x="826502" y="142999"/>
                    <a:pt x="823657" y="145845"/>
                    <a:pt x="810379" y="145845"/>
                  </a:cubicBezTo>
                  <a:cubicBezTo>
                    <a:pt x="785959" y="145845"/>
                    <a:pt x="761539" y="145845"/>
                    <a:pt x="735933" y="145845"/>
                  </a:cubicBezTo>
                  <a:cubicBezTo>
                    <a:pt x="735933" y="219835"/>
                    <a:pt x="735933" y="293113"/>
                    <a:pt x="735933" y="368289"/>
                  </a:cubicBezTo>
                  <a:cubicBezTo>
                    <a:pt x="749210" y="368289"/>
                    <a:pt x="762724" y="368289"/>
                    <a:pt x="776475" y="368289"/>
                  </a:cubicBezTo>
                  <a:cubicBezTo>
                    <a:pt x="810616" y="368289"/>
                    <a:pt x="826502" y="383940"/>
                    <a:pt x="826502" y="418089"/>
                  </a:cubicBezTo>
                  <a:cubicBezTo>
                    <a:pt x="826502" y="436587"/>
                    <a:pt x="826502" y="455084"/>
                    <a:pt x="826502" y="475242"/>
                  </a:cubicBezTo>
                  <a:cubicBezTo>
                    <a:pt x="834563" y="475242"/>
                    <a:pt x="841913" y="475242"/>
                    <a:pt x="849500" y="475242"/>
                  </a:cubicBezTo>
                  <a:cubicBezTo>
                    <a:pt x="922287" y="475242"/>
                    <a:pt x="994837" y="475242"/>
                    <a:pt x="1067624" y="475242"/>
                  </a:cubicBezTo>
                  <a:cubicBezTo>
                    <a:pt x="1103662" y="475242"/>
                    <a:pt x="1118599" y="490419"/>
                    <a:pt x="1118599" y="526465"/>
                  </a:cubicBezTo>
                  <a:cubicBezTo>
                    <a:pt x="1118599" y="707883"/>
                    <a:pt x="1118599" y="889300"/>
                    <a:pt x="1118599" y="1070717"/>
                  </a:cubicBezTo>
                  <a:cubicBezTo>
                    <a:pt x="1118599" y="1103443"/>
                    <a:pt x="1102713" y="1119332"/>
                    <a:pt x="1069758" y="1119332"/>
                  </a:cubicBezTo>
                  <a:cubicBezTo>
                    <a:pt x="942914" y="1119332"/>
                    <a:pt x="816070" y="1119332"/>
                    <a:pt x="689226" y="1119332"/>
                  </a:cubicBezTo>
                  <a:cubicBezTo>
                    <a:pt x="653188" y="1119332"/>
                    <a:pt x="638251" y="1104392"/>
                    <a:pt x="638014" y="1068108"/>
                  </a:cubicBezTo>
                  <a:cubicBezTo>
                    <a:pt x="638014" y="1037990"/>
                    <a:pt x="638014" y="1008110"/>
                    <a:pt x="638014" y="977992"/>
                  </a:cubicBezTo>
                  <a:cubicBezTo>
                    <a:pt x="638725" y="973961"/>
                    <a:pt x="638725" y="969692"/>
                    <a:pt x="638725" y="964238"/>
                  </a:cubicBezTo>
                  <a:close/>
                  <a:moveTo>
                    <a:pt x="638725" y="872936"/>
                  </a:moveTo>
                  <a:cubicBezTo>
                    <a:pt x="638725" y="867008"/>
                    <a:pt x="638725" y="862739"/>
                    <a:pt x="638725" y="858233"/>
                  </a:cubicBezTo>
                  <a:cubicBezTo>
                    <a:pt x="638725" y="747960"/>
                    <a:pt x="638725" y="637924"/>
                    <a:pt x="638725" y="527651"/>
                  </a:cubicBezTo>
                  <a:cubicBezTo>
                    <a:pt x="638725" y="491368"/>
                    <a:pt x="653899" y="475953"/>
                    <a:pt x="690411" y="475716"/>
                  </a:cubicBezTo>
                  <a:cubicBezTo>
                    <a:pt x="725975" y="475479"/>
                    <a:pt x="761539" y="475479"/>
                    <a:pt x="797102" y="475953"/>
                  </a:cubicBezTo>
                  <a:cubicBezTo>
                    <a:pt x="806112" y="475953"/>
                    <a:pt x="808720" y="473345"/>
                    <a:pt x="808483" y="464570"/>
                  </a:cubicBezTo>
                  <a:cubicBezTo>
                    <a:pt x="807771" y="447970"/>
                    <a:pt x="808483" y="431370"/>
                    <a:pt x="808246" y="414769"/>
                  </a:cubicBezTo>
                  <a:cubicBezTo>
                    <a:pt x="808009" y="396746"/>
                    <a:pt x="799473" y="388209"/>
                    <a:pt x="781217" y="387735"/>
                  </a:cubicBezTo>
                  <a:cubicBezTo>
                    <a:pt x="769837" y="387497"/>
                    <a:pt x="758219" y="387972"/>
                    <a:pt x="746839" y="387497"/>
                  </a:cubicBezTo>
                  <a:cubicBezTo>
                    <a:pt x="738066" y="387023"/>
                    <a:pt x="734984" y="390106"/>
                    <a:pt x="735221" y="399118"/>
                  </a:cubicBezTo>
                  <a:cubicBezTo>
                    <a:pt x="735933" y="416192"/>
                    <a:pt x="735933" y="433030"/>
                    <a:pt x="734984" y="450104"/>
                  </a:cubicBezTo>
                  <a:cubicBezTo>
                    <a:pt x="734747" y="454136"/>
                    <a:pt x="730005" y="460776"/>
                    <a:pt x="726449" y="461487"/>
                  </a:cubicBezTo>
                  <a:cubicBezTo>
                    <a:pt x="719336" y="462673"/>
                    <a:pt x="716491" y="456744"/>
                    <a:pt x="716728" y="449867"/>
                  </a:cubicBezTo>
                  <a:cubicBezTo>
                    <a:pt x="716728" y="448207"/>
                    <a:pt x="716728" y="446784"/>
                    <a:pt x="716728" y="445124"/>
                  </a:cubicBezTo>
                  <a:cubicBezTo>
                    <a:pt x="716728" y="323468"/>
                    <a:pt x="716728" y="201812"/>
                    <a:pt x="716728" y="79918"/>
                  </a:cubicBezTo>
                  <a:cubicBezTo>
                    <a:pt x="716728" y="59524"/>
                    <a:pt x="714120" y="38655"/>
                    <a:pt x="730005" y="19920"/>
                  </a:cubicBezTo>
                  <a:cubicBezTo>
                    <a:pt x="723604" y="19683"/>
                    <a:pt x="719810" y="19209"/>
                    <a:pt x="716017" y="19209"/>
                  </a:cubicBezTo>
                  <a:cubicBezTo>
                    <a:pt x="528003" y="19209"/>
                    <a:pt x="339989" y="19209"/>
                    <a:pt x="151739" y="19446"/>
                  </a:cubicBezTo>
                  <a:cubicBezTo>
                    <a:pt x="123051" y="19446"/>
                    <a:pt x="109299" y="33438"/>
                    <a:pt x="109299" y="62607"/>
                  </a:cubicBezTo>
                  <a:cubicBezTo>
                    <a:pt x="109299" y="328922"/>
                    <a:pt x="109299" y="595238"/>
                    <a:pt x="109299" y="861553"/>
                  </a:cubicBezTo>
                  <a:cubicBezTo>
                    <a:pt x="109299" y="865822"/>
                    <a:pt x="109299" y="869854"/>
                    <a:pt x="109299" y="873174"/>
                  </a:cubicBezTo>
                  <a:cubicBezTo>
                    <a:pt x="286407" y="872936"/>
                    <a:pt x="461618" y="872936"/>
                    <a:pt x="638725" y="872936"/>
                  </a:cubicBezTo>
                  <a:close/>
                  <a:moveTo>
                    <a:pt x="657692" y="798235"/>
                  </a:moveTo>
                  <a:cubicBezTo>
                    <a:pt x="657692" y="798235"/>
                    <a:pt x="657929" y="798235"/>
                    <a:pt x="657692" y="798235"/>
                  </a:cubicBezTo>
                  <a:cubicBezTo>
                    <a:pt x="657929" y="889537"/>
                    <a:pt x="657929" y="980838"/>
                    <a:pt x="657929" y="1072140"/>
                  </a:cubicBezTo>
                  <a:cubicBezTo>
                    <a:pt x="657929" y="1093008"/>
                    <a:pt x="666465" y="1101309"/>
                    <a:pt x="687566" y="1101309"/>
                  </a:cubicBezTo>
                  <a:cubicBezTo>
                    <a:pt x="815595" y="1101309"/>
                    <a:pt x="943625" y="1101309"/>
                    <a:pt x="1071655" y="1101309"/>
                  </a:cubicBezTo>
                  <a:cubicBezTo>
                    <a:pt x="1091807" y="1101309"/>
                    <a:pt x="1100580" y="1092534"/>
                    <a:pt x="1100580" y="1072614"/>
                  </a:cubicBezTo>
                  <a:cubicBezTo>
                    <a:pt x="1100580" y="890011"/>
                    <a:pt x="1100580" y="707408"/>
                    <a:pt x="1100580" y="525043"/>
                  </a:cubicBezTo>
                  <a:cubicBezTo>
                    <a:pt x="1100580" y="502988"/>
                    <a:pt x="1092519" y="494925"/>
                    <a:pt x="1070469" y="494925"/>
                  </a:cubicBezTo>
                  <a:cubicBezTo>
                    <a:pt x="982034" y="494925"/>
                    <a:pt x="893599" y="494925"/>
                    <a:pt x="804926" y="494925"/>
                  </a:cubicBezTo>
                  <a:cubicBezTo>
                    <a:pt x="765095" y="494925"/>
                    <a:pt x="725026" y="494925"/>
                    <a:pt x="685195" y="494925"/>
                  </a:cubicBezTo>
                  <a:cubicBezTo>
                    <a:pt x="666228" y="494925"/>
                    <a:pt x="658167" y="503225"/>
                    <a:pt x="657455" y="522434"/>
                  </a:cubicBezTo>
                  <a:cubicBezTo>
                    <a:pt x="657455" y="526465"/>
                    <a:pt x="657455" y="530260"/>
                    <a:pt x="657455" y="534291"/>
                  </a:cubicBezTo>
                  <a:cubicBezTo>
                    <a:pt x="657692" y="622035"/>
                    <a:pt x="657692" y="710017"/>
                    <a:pt x="657692" y="798235"/>
                  </a:cubicBezTo>
                  <a:close/>
                  <a:moveTo>
                    <a:pt x="90095" y="872225"/>
                  </a:moveTo>
                  <a:cubicBezTo>
                    <a:pt x="90095" y="710728"/>
                    <a:pt x="90095" y="549943"/>
                    <a:pt x="90095" y="387497"/>
                  </a:cubicBezTo>
                  <a:cubicBezTo>
                    <a:pt x="76106" y="387497"/>
                    <a:pt x="62355" y="387497"/>
                    <a:pt x="48604" y="387497"/>
                  </a:cubicBezTo>
                  <a:cubicBezTo>
                    <a:pt x="26791" y="387735"/>
                    <a:pt x="18967" y="395798"/>
                    <a:pt x="18967" y="417852"/>
                  </a:cubicBezTo>
                  <a:cubicBezTo>
                    <a:pt x="18967" y="564409"/>
                    <a:pt x="18967" y="710965"/>
                    <a:pt x="18967" y="857759"/>
                  </a:cubicBezTo>
                  <a:cubicBezTo>
                    <a:pt x="18967" y="862265"/>
                    <a:pt x="18967" y="867008"/>
                    <a:pt x="18967" y="872462"/>
                  </a:cubicBezTo>
                  <a:cubicBezTo>
                    <a:pt x="42914" y="872225"/>
                    <a:pt x="65674" y="872225"/>
                    <a:pt x="90095" y="872225"/>
                  </a:cubicBezTo>
                  <a:close/>
                  <a:moveTo>
                    <a:pt x="329795" y="892145"/>
                  </a:moveTo>
                  <a:cubicBezTo>
                    <a:pt x="230690" y="892145"/>
                    <a:pt x="131349" y="892383"/>
                    <a:pt x="32244" y="891908"/>
                  </a:cubicBezTo>
                  <a:cubicBezTo>
                    <a:pt x="21575" y="891908"/>
                    <a:pt x="17782" y="894991"/>
                    <a:pt x="19204" y="905188"/>
                  </a:cubicBezTo>
                  <a:cubicBezTo>
                    <a:pt x="19442" y="907086"/>
                    <a:pt x="19204" y="909220"/>
                    <a:pt x="19204" y="911117"/>
                  </a:cubicBezTo>
                  <a:cubicBezTo>
                    <a:pt x="19204" y="937915"/>
                    <a:pt x="25369" y="944080"/>
                    <a:pt x="51686" y="944080"/>
                  </a:cubicBezTo>
                  <a:cubicBezTo>
                    <a:pt x="219547" y="944080"/>
                    <a:pt x="387408" y="944080"/>
                    <a:pt x="555506" y="944080"/>
                  </a:cubicBezTo>
                  <a:cubicBezTo>
                    <a:pt x="578504" y="944080"/>
                    <a:pt x="601265" y="943369"/>
                    <a:pt x="624262" y="944318"/>
                  </a:cubicBezTo>
                  <a:cubicBezTo>
                    <a:pt x="636117" y="944792"/>
                    <a:pt x="639673" y="940523"/>
                    <a:pt x="638488" y="929615"/>
                  </a:cubicBezTo>
                  <a:cubicBezTo>
                    <a:pt x="637777" y="922500"/>
                    <a:pt x="638251" y="915386"/>
                    <a:pt x="638251" y="908271"/>
                  </a:cubicBezTo>
                  <a:cubicBezTo>
                    <a:pt x="638251" y="891908"/>
                    <a:pt x="638251" y="891908"/>
                    <a:pt x="622603" y="891908"/>
                  </a:cubicBezTo>
                  <a:cubicBezTo>
                    <a:pt x="524921" y="892145"/>
                    <a:pt x="427476" y="892145"/>
                    <a:pt x="329795" y="892145"/>
                  </a:cubicBezTo>
                  <a:close/>
                  <a:moveTo>
                    <a:pt x="559773" y="964238"/>
                  </a:moveTo>
                  <a:cubicBezTo>
                    <a:pt x="555032" y="964001"/>
                    <a:pt x="550764" y="963526"/>
                    <a:pt x="546733" y="963526"/>
                  </a:cubicBezTo>
                  <a:cubicBezTo>
                    <a:pt x="491965" y="963526"/>
                    <a:pt x="436960" y="963526"/>
                    <a:pt x="382192" y="963526"/>
                  </a:cubicBezTo>
                  <a:cubicBezTo>
                    <a:pt x="347102" y="963526"/>
                    <a:pt x="312013" y="963764"/>
                    <a:pt x="276923" y="963526"/>
                  </a:cubicBezTo>
                  <a:cubicBezTo>
                    <a:pt x="268862" y="963526"/>
                    <a:pt x="265780" y="965898"/>
                    <a:pt x="266017" y="974198"/>
                  </a:cubicBezTo>
                  <a:cubicBezTo>
                    <a:pt x="266728" y="987478"/>
                    <a:pt x="266728" y="1000996"/>
                    <a:pt x="266017" y="1014513"/>
                  </a:cubicBezTo>
                  <a:cubicBezTo>
                    <a:pt x="265306" y="1024710"/>
                    <a:pt x="269336" y="1026845"/>
                    <a:pt x="278820" y="1026845"/>
                  </a:cubicBezTo>
                  <a:cubicBezTo>
                    <a:pt x="368441" y="1026607"/>
                    <a:pt x="458061" y="1026607"/>
                    <a:pt x="547445" y="1026607"/>
                  </a:cubicBezTo>
                  <a:cubicBezTo>
                    <a:pt x="551238" y="1026607"/>
                    <a:pt x="555032" y="1026133"/>
                    <a:pt x="559773" y="1025896"/>
                  </a:cubicBezTo>
                  <a:cubicBezTo>
                    <a:pt x="559773" y="1005264"/>
                    <a:pt x="559773" y="985344"/>
                    <a:pt x="559773" y="964238"/>
                  </a:cubicBezTo>
                  <a:close/>
                  <a:moveTo>
                    <a:pt x="735933" y="126399"/>
                  </a:moveTo>
                  <a:cubicBezTo>
                    <a:pt x="758931" y="126399"/>
                    <a:pt x="779320" y="126636"/>
                    <a:pt x="799710" y="126162"/>
                  </a:cubicBezTo>
                  <a:cubicBezTo>
                    <a:pt x="802318" y="126162"/>
                    <a:pt x="807297" y="121419"/>
                    <a:pt x="807297" y="119048"/>
                  </a:cubicBezTo>
                  <a:cubicBezTo>
                    <a:pt x="807771" y="96519"/>
                    <a:pt x="808009" y="73990"/>
                    <a:pt x="807060" y="51698"/>
                  </a:cubicBezTo>
                  <a:cubicBezTo>
                    <a:pt x="806349" y="34623"/>
                    <a:pt x="790938" y="20157"/>
                    <a:pt x="775764" y="19920"/>
                  </a:cubicBezTo>
                  <a:cubicBezTo>
                    <a:pt x="756322" y="19683"/>
                    <a:pt x="737355" y="33201"/>
                    <a:pt x="736407" y="50749"/>
                  </a:cubicBezTo>
                  <a:cubicBezTo>
                    <a:pt x="734984" y="75175"/>
                    <a:pt x="735933" y="100076"/>
                    <a:pt x="735933" y="126399"/>
                  </a:cubicBezTo>
                  <a:close/>
                </a:path>
              </a:pathLst>
            </a:custGeom>
            <a:grpFill/>
            <a:ln w="2364" cap="flat">
              <a:noFill/>
              <a:prstDash val="solid"/>
              <a:miter/>
            </a:ln>
          </p:spPr>
          <p:txBody>
            <a:bodyPr rtlCol="0" anchor="ctr"/>
            <a:lstStyle/>
            <a:p>
              <a:pPr algn="l" rtl="0"/>
              <a:endParaRPr lang="en-US"/>
            </a:p>
          </p:txBody>
        </p:sp>
        <p:sp>
          <p:nvSpPr>
            <p:cNvPr id="644" name="Freeform 643">
              <a:extLst>
                <a:ext uri="{FF2B5EF4-FFF2-40B4-BE49-F238E27FC236}">
                  <a16:creationId xmlns:a16="http://schemas.microsoft.com/office/drawing/2014/main" id="{5A6ACE8E-ACB9-11F6-18E1-A01C05AF7B7A}"/>
                </a:ext>
              </a:extLst>
            </p:cNvPr>
            <p:cNvSpPr/>
            <p:nvPr/>
          </p:nvSpPr>
          <p:spPr>
            <a:xfrm>
              <a:off x="2523874" y="5582324"/>
              <a:ext cx="436569" cy="263706"/>
            </a:xfrm>
            <a:custGeom>
              <a:avLst/>
              <a:gdLst>
                <a:gd name="connsiteX0" fmla="*/ 265448 w 436569"/>
                <a:gd name="connsiteY0" fmla="*/ 244024 h 263706"/>
                <a:gd name="connsiteX1" fmla="*/ 310496 w 436569"/>
                <a:gd name="connsiteY1" fmla="*/ 244024 h 263706"/>
                <a:gd name="connsiteX2" fmla="*/ 311207 w 436569"/>
                <a:gd name="connsiteY2" fmla="*/ 230032 h 263706"/>
                <a:gd name="connsiteX3" fmla="*/ 311207 w 436569"/>
                <a:gd name="connsiteY3" fmla="*/ 20157 h 263706"/>
                <a:gd name="connsiteX4" fmla="*/ 331834 w 436569"/>
                <a:gd name="connsiteY4" fmla="*/ 0 h 263706"/>
                <a:gd name="connsiteX5" fmla="*/ 383994 w 436569"/>
                <a:gd name="connsiteY5" fmla="*/ 0 h 263706"/>
                <a:gd name="connsiteX6" fmla="*/ 401302 w 436569"/>
                <a:gd name="connsiteY6" fmla="*/ 17075 h 263706"/>
                <a:gd name="connsiteX7" fmla="*/ 401302 w 436569"/>
                <a:gd name="connsiteY7" fmla="*/ 230506 h 263706"/>
                <a:gd name="connsiteX8" fmla="*/ 401302 w 436569"/>
                <a:gd name="connsiteY8" fmla="*/ 244972 h 263706"/>
                <a:gd name="connsiteX9" fmla="*/ 424300 w 436569"/>
                <a:gd name="connsiteY9" fmla="*/ 245447 h 263706"/>
                <a:gd name="connsiteX10" fmla="*/ 436391 w 436569"/>
                <a:gd name="connsiteY10" fmla="*/ 254933 h 263706"/>
                <a:gd name="connsiteX11" fmla="*/ 424062 w 436569"/>
                <a:gd name="connsiteY11" fmla="*/ 263707 h 263706"/>
                <a:gd name="connsiteX12" fmla="*/ 253594 w 436569"/>
                <a:gd name="connsiteY12" fmla="*/ 263233 h 263706"/>
                <a:gd name="connsiteX13" fmla="*/ 69136 w 436569"/>
                <a:gd name="connsiteY13" fmla="*/ 263707 h 263706"/>
                <a:gd name="connsiteX14" fmla="*/ 12234 w 436569"/>
                <a:gd name="connsiteY14" fmla="*/ 263707 h 263706"/>
                <a:gd name="connsiteX15" fmla="*/ 143 w 436569"/>
                <a:gd name="connsiteY15" fmla="*/ 254458 h 263706"/>
                <a:gd name="connsiteX16" fmla="*/ 12234 w 436569"/>
                <a:gd name="connsiteY16" fmla="*/ 245447 h 263706"/>
                <a:gd name="connsiteX17" fmla="*/ 41871 w 436569"/>
                <a:gd name="connsiteY17" fmla="*/ 244972 h 263706"/>
                <a:gd name="connsiteX18" fmla="*/ 41871 w 436569"/>
                <a:gd name="connsiteY18" fmla="*/ 231455 h 263706"/>
                <a:gd name="connsiteX19" fmla="*/ 41871 w 436569"/>
                <a:gd name="connsiteY19" fmla="*/ 97467 h 263706"/>
                <a:gd name="connsiteX20" fmla="*/ 58230 w 436569"/>
                <a:gd name="connsiteY20" fmla="*/ 80867 h 263706"/>
                <a:gd name="connsiteX21" fmla="*/ 113947 w 436569"/>
                <a:gd name="connsiteY21" fmla="*/ 80867 h 263706"/>
                <a:gd name="connsiteX22" fmla="*/ 131966 w 436569"/>
                <a:gd name="connsiteY22" fmla="*/ 99364 h 263706"/>
                <a:gd name="connsiteX23" fmla="*/ 132203 w 436569"/>
                <a:gd name="connsiteY23" fmla="*/ 232166 h 263706"/>
                <a:gd name="connsiteX24" fmla="*/ 132203 w 436569"/>
                <a:gd name="connsiteY24" fmla="*/ 244261 h 263706"/>
                <a:gd name="connsiteX25" fmla="*/ 174879 w 436569"/>
                <a:gd name="connsiteY25" fmla="*/ 244261 h 263706"/>
                <a:gd name="connsiteX26" fmla="*/ 174879 w 436569"/>
                <a:gd name="connsiteY26" fmla="*/ 227424 h 263706"/>
                <a:gd name="connsiteX27" fmla="*/ 174879 w 436569"/>
                <a:gd name="connsiteY27" fmla="*/ 59049 h 263706"/>
                <a:gd name="connsiteX28" fmla="*/ 193372 w 436569"/>
                <a:gd name="connsiteY28" fmla="*/ 40789 h 263706"/>
                <a:gd name="connsiteX29" fmla="*/ 249089 w 436569"/>
                <a:gd name="connsiteY29" fmla="*/ 40789 h 263706"/>
                <a:gd name="connsiteX30" fmla="*/ 264974 w 436569"/>
                <a:gd name="connsiteY30" fmla="*/ 56678 h 263706"/>
                <a:gd name="connsiteX31" fmla="*/ 264974 w 436569"/>
                <a:gd name="connsiteY31" fmla="*/ 230981 h 263706"/>
                <a:gd name="connsiteX32" fmla="*/ 265448 w 436569"/>
                <a:gd name="connsiteY32" fmla="*/ 244024 h 263706"/>
                <a:gd name="connsiteX33" fmla="*/ 381149 w 436569"/>
                <a:gd name="connsiteY33" fmla="*/ 18735 h 263706"/>
                <a:gd name="connsiteX34" fmla="*/ 343925 w 436569"/>
                <a:gd name="connsiteY34" fmla="*/ 18497 h 263706"/>
                <a:gd name="connsiteX35" fmla="*/ 330411 w 436569"/>
                <a:gd name="connsiteY35" fmla="*/ 31540 h 263706"/>
                <a:gd name="connsiteX36" fmla="*/ 330648 w 436569"/>
                <a:gd name="connsiteY36" fmla="*/ 231692 h 263706"/>
                <a:gd name="connsiteX37" fmla="*/ 331360 w 436569"/>
                <a:gd name="connsiteY37" fmla="*/ 243075 h 263706"/>
                <a:gd name="connsiteX38" fmla="*/ 381149 w 436569"/>
                <a:gd name="connsiteY38" fmla="*/ 243075 h 263706"/>
                <a:gd name="connsiteX39" fmla="*/ 381149 w 436569"/>
                <a:gd name="connsiteY39" fmla="*/ 18735 h 263706"/>
                <a:gd name="connsiteX40" fmla="*/ 245770 w 436569"/>
                <a:gd name="connsiteY40" fmla="*/ 60235 h 263706"/>
                <a:gd name="connsiteX41" fmla="*/ 207835 w 436569"/>
                <a:gd name="connsiteY41" fmla="*/ 59998 h 263706"/>
                <a:gd name="connsiteX42" fmla="*/ 194558 w 436569"/>
                <a:gd name="connsiteY42" fmla="*/ 73278 h 263706"/>
                <a:gd name="connsiteX43" fmla="*/ 194795 w 436569"/>
                <a:gd name="connsiteY43" fmla="*/ 211772 h 263706"/>
                <a:gd name="connsiteX44" fmla="*/ 226802 w 436569"/>
                <a:gd name="connsiteY44" fmla="*/ 243787 h 263706"/>
                <a:gd name="connsiteX45" fmla="*/ 246007 w 436569"/>
                <a:gd name="connsiteY45" fmla="*/ 225052 h 263706"/>
                <a:gd name="connsiteX46" fmla="*/ 246007 w 436569"/>
                <a:gd name="connsiteY46" fmla="*/ 163394 h 263706"/>
                <a:gd name="connsiteX47" fmla="*/ 245770 w 436569"/>
                <a:gd name="connsiteY47" fmla="*/ 60235 h 263706"/>
                <a:gd name="connsiteX48" fmla="*/ 112524 w 436569"/>
                <a:gd name="connsiteY48" fmla="*/ 244024 h 263706"/>
                <a:gd name="connsiteX49" fmla="*/ 112524 w 436569"/>
                <a:gd name="connsiteY49" fmla="*/ 100313 h 263706"/>
                <a:gd name="connsiteX50" fmla="*/ 61786 w 436569"/>
                <a:gd name="connsiteY50" fmla="*/ 100313 h 263706"/>
                <a:gd name="connsiteX51" fmla="*/ 62023 w 436569"/>
                <a:gd name="connsiteY51" fmla="*/ 237147 h 263706"/>
                <a:gd name="connsiteX52" fmla="*/ 69373 w 436569"/>
                <a:gd name="connsiteY52" fmla="*/ 243550 h 263706"/>
                <a:gd name="connsiteX53" fmla="*/ 112524 w 436569"/>
                <a:gd name="connsiteY53" fmla="*/ 244024 h 2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569" h="263706">
                  <a:moveTo>
                    <a:pt x="265448" y="244024"/>
                  </a:moveTo>
                  <a:cubicBezTo>
                    <a:pt x="281096" y="244024"/>
                    <a:pt x="295085" y="244024"/>
                    <a:pt x="310496" y="244024"/>
                  </a:cubicBezTo>
                  <a:cubicBezTo>
                    <a:pt x="310733" y="239044"/>
                    <a:pt x="311207" y="234538"/>
                    <a:pt x="311207" y="230032"/>
                  </a:cubicBezTo>
                  <a:cubicBezTo>
                    <a:pt x="311207" y="160074"/>
                    <a:pt x="311207" y="90116"/>
                    <a:pt x="311207" y="20157"/>
                  </a:cubicBezTo>
                  <a:cubicBezTo>
                    <a:pt x="311207" y="237"/>
                    <a:pt x="311444" y="0"/>
                    <a:pt x="331834" y="0"/>
                  </a:cubicBezTo>
                  <a:cubicBezTo>
                    <a:pt x="349142" y="0"/>
                    <a:pt x="366686" y="0"/>
                    <a:pt x="383994" y="0"/>
                  </a:cubicBezTo>
                  <a:cubicBezTo>
                    <a:pt x="399168" y="0"/>
                    <a:pt x="401302" y="2134"/>
                    <a:pt x="401302" y="17075"/>
                  </a:cubicBezTo>
                  <a:cubicBezTo>
                    <a:pt x="401302" y="88219"/>
                    <a:pt x="401302" y="159363"/>
                    <a:pt x="401302" y="230506"/>
                  </a:cubicBezTo>
                  <a:cubicBezTo>
                    <a:pt x="401302" y="234775"/>
                    <a:pt x="401302" y="239044"/>
                    <a:pt x="401302" y="244972"/>
                  </a:cubicBezTo>
                  <a:cubicBezTo>
                    <a:pt x="409600" y="244972"/>
                    <a:pt x="417187" y="243787"/>
                    <a:pt x="424300" y="245447"/>
                  </a:cubicBezTo>
                  <a:cubicBezTo>
                    <a:pt x="429041" y="246632"/>
                    <a:pt x="435917" y="250901"/>
                    <a:pt x="436391" y="254933"/>
                  </a:cubicBezTo>
                  <a:cubicBezTo>
                    <a:pt x="437814" y="262521"/>
                    <a:pt x="430464" y="263707"/>
                    <a:pt x="424062" y="263707"/>
                  </a:cubicBezTo>
                  <a:cubicBezTo>
                    <a:pt x="367160" y="263470"/>
                    <a:pt x="310496" y="263233"/>
                    <a:pt x="253594" y="263233"/>
                  </a:cubicBezTo>
                  <a:cubicBezTo>
                    <a:pt x="192187" y="263233"/>
                    <a:pt x="130543" y="263470"/>
                    <a:pt x="69136" y="263707"/>
                  </a:cubicBezTo>
                  <a:cubicBezTo>
                    <a:pt x="50169" y="263707"/>
                    <a:pt x="31202" y="263470"/>
                    <a:pt x="12234" y="263707"/>
                  </a:cubicBezTo>
                  <a:cubicBezTo>
                    <a:pt x="5359" y="263707"/>
                    <a:pt x="-1043" y="261573"/>
                    <a:pt x="143" y="254458"/>
                  </a:cubicBezTo>
                  <a:cubicBezTo>
                    <a:pt x="617" y="250664"/>
                    <a:pt x="7729" y="246158"/>
                    <a:pt x="12234" y="245447"/>
                  </a:cubicBezTo>
                  <a:cubicBezTo>
                    <a:pt x="21481" y="244024"/>
                    <a:pt x="30964" y="244972"/>
                    <a:pt x="41871" y="244972"/>
                  </a:cubicBezTo>
                  <a:cubicBezTo>
                    <a:pt x="41871" y="239992"/>
                    <a:pt x="41871" y="235724"/>
                    <a:pt x="41871" y="231455"/>
                  </a:cubicBezTo>
                  <a:cubicBezTo>
                    <a:pt x="41871" y="186871"/>
                    <a:pt x="41871" y="142051"/>
                    <a:pt x="41871" y="97467"/>
                  </a:cubicBezTo>
                  <a:cubicBezTo>
                    <a:pt x="41871" y="83238"/>
                    <a:pt x="44242" y="80867"/>
                    <a:pt x="58230" y="80867"/>
                  </a:cubicBezTo>
                  <a:cubicBezTo>
                    <a:pt x="76723" y="80867"/>
                    <a:pt x="95453" y="80867"/>
                    <a:pt x="113947" y="80867"/>
                  </a:cubicBezTo>
                  <a:cubicBezTo>
                    <a:pt x="130780" y="80867"/>
                    <a:pt x="131966" y="82053"/>
                    <a:pt x="131966" y="99364"/>
                  </a:cubicBezTo>
                  <a:cubicBezTo>
                    <a:pt x="131966" y="143711"/>
                    <a:pt x="132203" y="187820"/>
                    <a:pt x="132203" y="232166"/>
                  </a:cubicBezTo>
                  <a:cubicBezTo>
                    <a:pt x="132203" y="235961"/>
                    <a:pt x="132203" y="239755"/>
                    <a:pt x="132203" y="244261"/>
                  </a:cubicBezTo>
                  <a:cubicBezTo>
                    <a:pt x="146902" y="244261"/>
                    <a:pt x="159942" y="244261"/>
                    <a:pt x="174879" y="244261"/>
                  </a:cubicBezTo>
                  <a:cubicBezTo>
                    <a:pt x="174879" y="238332"/>
                    <a:pt x="174879" y="232878"/>
                    <a:pt x="174879" y="227424"/>
                  </a:cubicBezTo>
                  <a:cubicBezTo>
                    <a:pt x="174879" y="171220"/>
                    <a:pt x="174879" y="115253"/>
                    <a:pt x="174879" y="59049"/>
                  </a:cubicBezTo>
                  <a:cubicBezTo>
                    <a:pt x="174879" y="42924"/>
                    <a:pt x="177013" y="40789"/>
                    <a:pt x="193372" y="40789"/>
                  </a:cubicBezTo>
                  <a:cubicBezTo>
                    <a:pt x="211865" y="40789"/>
                    <a:pt x="230596" y="40789"/>
                    <a:pt x="249089" y="40789"/>
                  </a:cubicBezTo>
                  <a:cubicBezTo>
                    <a:pt x="262840" y="40789"/>
                    <a:pt x="264974" y="42924"/>
                    <a:pt x="264974" y="56678"/>
                  </a:cubicBezTo>
                  <a:cubicBezTo>
                    <a:pt x="264974" y="114779"/>
                    <a:pt x="264974" y="172880"/>
                    <a:pt x="264974" y="230981"/>
                  </a:cubicBezTo>
                  <a:cubicBezTo>
                    <a:pt x="265448" y="234775"/>
                    <a:pt x="265448" y="239044"/>
                    <a:pt x="265448" y="244024"/>
                  </a:cubicBezTo>
                  <a:close/>
                  <a:moveTo>
                    <a:pt x="381149" y="18735"/>
                  </a:moveTo>
                  <a:cubicBezTo>
                    <a:pt x="368109" y="18735"/>
                    <a:pt x="356017" y="19446"/>
                    <a:pt x="343925" y="18497"/>
                  </a:cubicBezTo>
                  <a:cubicBezTo>
                    <a:pt x="333493" y="17786"/>
                    <a:pt x="330411" y="20869"/>
                    <a:pt x="330411" y="31540"/>
                  </a:cubicBezTo>
                  <a:cubicBezTo>
                    <a:pt x="330885" y="98179"/>
                    <a:pt x="330648" y="165054"/>
                    <a:pt x="330648" y="231692"/>
                  </a:cubicBezTo>
                  <a:cubicBezTo>
                    <a:pt x="330648" y="235487"/>
                    <a:pt x="331123" y="239281"/>
                    <a:pt x="331360" y="243075"/>
                  </a:cubicBezTo>
                  <a:cubicBezTo>
                    <a:pt x="348667" y="243075"/>
                    <a:pt x="364552" y="243075"/>
                    <a:pt x="381149" y="243075"/>
                  </a:cubicBezTo>
                  <a:cubicBezTo>
                    <a:pt x="381149" y="168137"/>
                    <a:pt x="381149" y="94147"/>
                    <a:pt x="381149" y="18735"/>
                  </a:cubicBezTo>
                  <a:close/>
                  <a:moveTo>
                    <a:pt x="245770" y="60235"/>
                  </a:moveTo>
                  <a:cubicBezTo>
                    <a:pt x="232255" y="60235"/>
                    <a:pt x="219927" y="60947"/>
                    <a:pt x="207835" y="59998"/>
                  </a:cubicBezTo>
                  <a:cubicBezTo>
                    <a:pt x="197403" y="59287"/>
                    <a:pt x="194321" y="62844"/>
                    <a:pt x="194558" y="73278"/>
                  </a:cubicBezTo>
                  <a:cubicBezTo>
                    <a:pt x="195032" y="119522"/>
                    <a:pt x="194795" y="165765"/>
                    <a:pt x="194795" y="211772"/>
                  </a:cubicBezTo>
                  <a:cubicBezTo>
                    <a:pt x="194795" y="244024"/>
                    <a:pt x="194795" y="244024"/>
                    <a:pt x="226802" y="243787"/>
                  </a:cubicBezTo>
                  <a:cubicBezTo>
                    <a:pt x="247903" y="243550"/>
                    <a:pt x="246007" y="246632"/>
                    <a:pt x="246007" y="225052"/>
                  </a:cubicBezTo>
                  <a:cubicBezTo>
                    <a:pt x="246007" y="204420"/>
                    <a:pt x="246007" y="184026"/>
                    <a:pt x="246007" y="163394"/>
                  </a:cubicBezTo>
                  <a:cubicBezTo>
                    <a:pt x="245770" y="129719"/>
                    <a:pt x="245770" y="95807"/>
                    <a:pt x="245770" y="60235"/>
                  </a:cubicBezTo>
                  <a:close/>
                  <a:moveTo>
                    <a:pt x="112524" y="244024"/>
                  </a:moveTo>
                  <a:cubicBezTo>
                    <a:pt x="112524" y="194935"/>
                    <a:pt x="112524" y="147979"/>
                    <a:pt x="112524" y="100313"/>
                  </a:cubicBezTo>
                  <a:cubicBezTo>
                    <a:pt x="95690" y="100313"/>
                    <a:pt x="79331" y="100313"/>
                    <a:pt x="61786" y="100313"/>
                  </a:cubicBezTo>
                  <a:cubicBezTo>
                    <a:pt x="61786" y="146557"/>
                    <a:pt x="61786" y="191852"/>
                    <a:pt x="62023" y="237147"/>
                  </a:cubicBezTo>
                  <a:cubicBezTo>
                    <a:pt x="62023" y="239518"/>
                    <a:pt x="66765" y="243550"/>
                    <a:pt x="69373" y="243550"/>
                  </a:cubicBezTo>
                  <a:cubicBezTo>
                    <a:pt x="83362" y="244498"/>
                    <a:pt x="97350" y="244024"/>
                    <a:pt x="112524" y="244024"/>
                  </a:cubicBezTo>
                  <a:close/>
                </a:path>
              </a:pathLst>
            </a:custGeom>
            <a:grpFill/>
            <a:ln w="2364" cap="flat">
              <a:noFill/>
              <a:prstDash val="solid"/>
              <a:miter/>
            </a:ln>
          </p:spPr>
          <p:txBody>
            <a:bodyPr rtlCol="0" anchor="ctr"/>
            <a:lstStyle/>
            <a:p>
              <a:pPr algn="l" rtl="0"/>
              <a:endParaRPr lang="en-US"/>
            </a:p>
          </p:txBody>
        </p:sp>
        <p:sp>
          <p:nvSpPr>
            <p:cNvPr id="645" name="Freeform 644">
              <a:extLst>
                <a:ext uri="{FF2B5EF4-FFF2-40B4-BE49-F238E27FC236}">
                  <a16:creationId xmlns:a16="http://schemas.microsoft.com/office/drawing/2014/main" id="{4BFFF470-F3F3-E02A-482A-D753428537A2}"/>
                </a:ext>
              </a:extLst>
            </p:cNvPr>
            <p:cNvSpPr/>
            <p:nvPr/>
          </p:nvSpPr>
          <p:spPr>
            <a:xfrm>
              <a:off x="2543448" y="5396328"/>
              <a:ext cx="487748" cy="19116"/>
            </a:xfrm>
            <a:custGeom>
              <a:avLst/>
              <a:gdLst>
                <a:gd name="connsiteX0" fmla="*/ 243503 w 487748"/>
                <a:gd name="connsiteY0" fmla="*/ 310 h 19116"/>
                <a:gd name="connsiteX1" fmla="*/ 469689 w 487748"/>
                <a:gd name="connsiteY1" fmla="*/ 310 h 19116"/>
                <a:gd name="connsiteX2" fmla="*/ 480121 w 487748"/>
                <a:gd name="connsiteY2" fmla="*/ 784 h 19116"/>
                <a:gd name="connsiteX3" fmla="*/ 487708 w 487748"/>
                <a:gd name="connsiteY3" fmla="*/ 9321 h 19116"/>
                <a:gd name="connsiteX4" fmla="*/ 481306 w 487748"/>
                <a:gd name="connsiteY4" fmla="*/ 17859 h 19116"/>
                <a:gd name="connsiteX5" fmla="*/ 470874 w 487748"/>
                <a:gd name="connsiteY5" fmla="*/ 18807 h 19116"/>
                <a:gd name="connsiteX6" fmla="*/ 16132 w 487748"/>
                <a:gd name="connsiteY6" fmla="*/ 18807 h 19116"/>
                <a:gd name="connsiteX7" fmla="*/ 6886 w 487748"/>
                <a:gd name="connsiteY7" fmla="*/ 18333 h 19116"/>
                <a:gd name="connsiteX8" fmla="*/ 10 w 487748"/>
                <a:gd name="connsiteY8" fmla="*/ 9084 h 19116"/>
                <a:gd name="connsiteX9" fmla="*/ 8071 w 487748"/>
                <a:gd name="connsiteY9" fmla="*/ 784 h 19116"/>
                <a:gd name="connsiteX10" fmla="*/ 18503 w 487748"/>
                <a:gd name="connsiteY10" fmla="*/ 310 h 19116"/>
                <a:gd name="connsiteX11" fmla="*/ 243503 w 487748"/>
                <a:gd name="connsiteY11" fmla="*/ 31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48" h="19116">
                  <a:moveTo>
                    <a:pt x="243503" y="310"/>
                  </a:moveTo>
                  <a:cubicBezTo>
                    <a:pt x="318898" y="310"/>
                    <a:pt x="394293" y="310"/>
                    <a:pt x="469689" y="310"/>
                  </a:cubicBezTo>
                  <a:cubicBezTo>
                    <a:pt x="473245" y="310"/>
                    <a:pt x="477276" y="-639"/>
                    <a:pt x="480121" y="784"/>
                  </a:cubicBezTo>
                  <a:cubicBezTo>
                    <a:pt x="483440" y="2444"/>
                    <a:pt x="487233" y="6238"/>
                    <a:pt x="487708" y="9321"/>
                  </a:cubicBezTo>
                  <a:cubicBezTo>
                    <a:pt x="488182" y="11930"/>
                    <a:pt x="484388" y="16199"/>
                    <a:pt x="481306" y="17859"/>
                  </a:cubicBezTo>
                  <a:cubicBezTo>
                    <a:pt x="478461" y="19519"/>
                    <a:pt x="474430" y="18807"/>
                    <a:pt x="470874" y="18807"/>
                  </a:cubicBezTo>
                  <a:cubicBezTo>
                    <a:pt x="319373" y="18807"/>
                    <a:pt x="167634" y="18807"/>
                    <a:pt x="16132" y="18807"/>
                  </a:cubicBezTo>
                  <a:cubicBezTo>
                    <a:pt x="13050" y="18807"/>
                    <a:pt x="9019" y="19756"/>
                    <a:pt x="6886" y="18333"/>
                  </a:cubicBezTo>
                  <a:cubicBezTo>
                    <a:pt x="3803" y="16199"/>
                    <a:pt x="-227" y="12167"/>
                    <a:pt x="10" y="9084"/>
                  </a:cubicBezTo>
                  <a:cubicBezTo>
                    <a:pt x="247" y="6238"/>
                    <a:pt x="4515" y="2444"/>
                    <a:pt x="8071" y="784"/>
                  </a:cubicBezTo>
                  <a:cubicBezTo>
                    <a:pt x="10916" y="-639"/>
                    <a:pt x="14947" y="310"/>
                    <a:pt x="18503" y="310"/>
                  </a:cubicBezTo>
                  <a:cubicBezTo>
                    <a:pt x="93661" y="310"/>
                    <a:pt x="168582" y="310"/>
                    <a:pt x="243503" y="310"/>
                  </a:cubicBezTo>
                  <a:close/>
                </a:path>
              </a:pathLst>
            </a:custGeom>
            <a:grpFill/>
            <a:ln w="2364" cap="flat">
              <a:noFill/>
              <a:prstDash val="solid"/>
              <a:miter/>
            </a:ln>
          </p:spPr>
          <p:txBody>
            <a:bodyPr rtlCol="0" anchor="ctr"/>
            <a:lstStyle/>
            <a:p>
              <a:pPr algn="l" rtl="0"/>
              <a:endParaRPr lang="en-US"/>
            </a:p>
          </p:txBody>
        </p:sp>
        <p:sp>
          <p:nvSpPr>
            <p:cNvPr id="646" name="Freeform 645">
              <a:extLst>
                <a:ext uri="{FF2B5EF4-FFF2-40B4-BE49-F238E27FC236}">
                  <a16:creationId xmlns:a16="http://schemas.microsoft.com/office/drawing/2014/main" id="{3EFE0D52-4A35-F4D1-F34C-A74ED96948FE}"/>
                </a:ext>
              </a:extLst>
            </p:cNvPr>
            <p:cNvSpPr/>
            <p:nvPr/>
          </p:nvSpPr>
          <p:spPr>
            <a:xfrm>
              <a:off x="2543449" y="5477907"/>
              <a:ext cx="487714" cy="19116"/>
            </a:xfrm>
            <a:custGeom>
              <a:avLst/>
              <a:gdLst>
                <a:gd name="connsiteX0" fmla="*/ 243740 w 487714"/>
                <a:gd name="connsiteY0" fmla="*/ 18570 h 19116"/>
                <a:gd name="connsiteX1" fmla="*/ 17554 w 487714"/>
                <a:gd name="connsiteY1" fmla="*/ 18570 h 19116"/>
                <a:gd name="connsiteX2" fmla="*/ 7122 w 487714"/>
                <a:gd name="connsiteY2" fmla="*/ 18096 h 19116"/>
                <a:gd name="connsiteX3" fmla="*/ 9 w 487714"/>
                <a:gd name="connsiteY3" fmla="*/ 10270 h 19116"/>
                <a:gd name="connsiteX4" fmla="*/ 6885 w 487714"/>
                <a:gd name="connsiteY4" fmla="*/ 784 h 19116"/>
                <a:gd name="connsiteX5" fmla="*/ 16132 w 487714"/>
                <a:gd name="connsiteY5" fmla="*/ 310 h 19116"/>
                <a:gd name="connsiteX6" fmla="*/ 470874 w 487714"/>
                <a:gd name="connsiteY6" fmla="*/ 310 h 19116"/>
                <a:gd name="connsiteX7" fmla="*/ 480120 w 487714"/>
                <a:gd name="connsiteY7" fmla="*/ 784 h 19116"/>
                <a:gd name="connsiteX8" fmla="*/ 487707 w 487714"/>
                <a:gd name="connsiteY8" fmla="*/ 10744 h 19116"/>
                <a:gd name="connsiteX9" fmla="*/ 479409 w 487714"/>
                <a:gd name="connsiteY9" fmla="*/ 18333 h 19116"/>
                <a:gd name="connsiteX10" fmla="*/ 468977 w 487714"/>
                <a:gd name="connsiteY10" fmla="*/ 18807 h 19116"/>
                <a:gd name="connsiteX11" fmla="*/ 243740 w 487714"/>
                <a:gd name="connsiteY11" fmla="*/ 1857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14" h="19116">
                  <a:moveTo>
                    <a:pt x="243740" y="18570"/>
                  </a:moveTo>
                  <a:cubicBezTo>
                    <a:pt x="168345" y="18570"/>
                    <a:pt x="92949" y="18570"/>
                    <a:pt x="17554" y="18570"/>
                  </a:cubicBezTo>
                  <a:cubicBezTo>
                    <a:pt x="13998" y="18570"/>
                    <a:pt x="9967" y="19519"/>
                    <a:pt x="7122" y="18096"/>
                  </a:cubicBezTo>
                  <a:cubicBezTo>
                    <a:pt x="4040" y="16673"/>
                    <a:pt x="-228" y="12641"/>
                    <a:pt x="9" y="10270"/>
                  </a:cubicBezTo>
                  <a:cubicBezTo>
                    <a:pt x="247" y="6950"/>
                    <a:pt x="3803" y="2918"/>
                    <a:pt x="6885" y="784"/>
                  </a:cubicBezTo>
                  <a:cubicBezTo>
                    <a:pt x="9019" y="-639"/>
                    <a:pt x="13050" y="310"/>
                    <a:pt x="16132" y="310"/>
                  </a:cubicBezTo>
                  <a:cubicBezTo>
                    <a:pt x="167633" y="310"/>
                    <a:pt x="319372" y="310"/>
                    <a:pt x="470874" y="310"/>
                  </a:cubicBezTo>
                  <a:cubicBezTo>
                    <a:pt x="473956" y="310"/>
                    <a:pt x="477986" y="-639"/>
                    <a:pt x="480120" y="784"/>
                  </a:cubicBezTo>
                  <a:cubicBezTo>
                    <a:pt x="483439" y="3156"/>
                    <a:pt x="487233" y="7187"/>
                    <a:pt x="487707" y="10744"/>
                  </a:cubicBezTo>
                  <a:cubicBezTo>
                    <a:pt x="487944" y="13116"/>
                    <a:pt x="482728" y="16910"/>
                    <a:pt x="479409" y="18333"/>
                  </a:cubicBezTo>
                  <a:cubicBezTo>
                    <a:pt x="476327" y="19756"/>
                    <a:pt x="472533" y="18807"/>
                    <a:pt x="468977" y="18807"/>
                  </a:cubicBezTo>
                  <a:cubicBezTo>
                    <a:pt x="393819" y="18570"/>
                    <a:pt x="318898" y="18570"/>
                    <a:pt x="243740" y="18570"/>
                  </a:cubicBezTo>
                  <a:close/>
                </a:path>
              </a:pathLst>
            </a:custGeom>
            <a:grpFill/>
            <a:ln w="2364" cap="flat">
              <a:noFill/>
              <a:prstDash val="solid"/>
              <a:miter/>
            </a:ln>
          </p:spPr>
          <p:txBody>
            <a:bodyPr rtlCol="0" anchor="ctr"/>
            <a:lstStyle/>
            <a:p>
              <a:pPr algn="l" rtl="0"/>
              <a:endParaRPr lang="en-US"/>
            </a:p>
          </p:txBody>
        </p:sp>
        <p:sp>
          <p:nvSpPr>
            <p:cNvPr id="647" name="Freeform 646">
              <a:extLst>
                <a:ext uri="{FF2B5EF4-FFF2-40B4-BE49-F238E27FC236}">
                  <a16:creationId xmlns:a16="http://schemas.microsoft.com/office/drawing/2014/main" id="{7DBAE824-27E5-97D3-AF56-108D6A3B50D6}"/>
                </a:ext>
              </a:extLst>
            </p:cNvPr>
            <p:cNvSpPr/>
            <p:nvPr/>
          </p:nvSpPr>
          <p:spPr>
            <a:xfrm>
              <a:off x="2815389" y="5910369"/>
              <a:ext cx="130413" cy="125154"/>
            </a:xfrm>
            <a:custGeom>
              <a:avLst/>
              <a:gdLst>
                <a:gd name="connsiteX0" fmla="*/ 130414 w 130413"/>
                <a:gd name="connsiteY0" fmla="*/ 7280 h 125154"/>
                <a:gd name="connsiteX1" fmla="*/ 123301 w 130413"/>
                <a:gd name="connsiteY1" fmla="*/ 17240 h 125154"/>
                <a:gd name="connsiteX2" fmla="*/ 18507 w 130413"/>
                <a:gd name="connsiteY2" fmla="*/ 121584 h 125154"/>
                <a:gd name="connsiteX3" fmla="*/ 3570 w 130413"/>
                <a:gd name="connsiteY3" fmla="*/ 124193 h 125154"/>
                <a:gd name="connsiteX4" fmla="*/ 5467 w 130413"/>
                <a:gd name="connsiteY4" fmla="*/ 108304 h 125154"/>
                <a:gd name="connsiteX5" fmla="*/ 88212 w 130413"/>
                <a:gd name="connsiteY5" fmla="*/ 25540 h 125154"/>
                <a:gd name="connsiteX6" fmla="*/ 111921 w 130413"/>
                <a:gd name="connsiteY6" fmla="*/ 2537 h 125154"/>
                <a:gd name="connsiteX7" fmla="*/ 123538 w 130413"/>
                <a:gd name="connsiteY7" fmla="*/ 165 h 125154"/>
                <a:gd name="connsiteX8" fmla="*/ 130414 w 130413"/>
                <a:gd name="connsiteY8" fmla="*/ 7280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3" h="125154">
                  <a:moveTo>
                    <a:pt x="130414" y="7280"/>
                  </a:moveTo>
                  <a:cubicBezTo>
                    <a:pt x="127806" y="11074"/>
                    <a:pt x="125909" y="14394"/>
                    <a:pt x="123301" y="17240"/>
                  </a:cubicBezTo>
                  <a:cubicBezTo>
                    <a:pt x="88449" y="52100"/>
                    <a:pt x="53833" y="87198"/>
                    <a:pt x="18507" y="121584"/>
                  </a:cubicBezTo>
                  <a:cubicBezTo>
                    <a:pt x="15424" y="124667"/>
                    <a:pt x="6652" y="126327"/>
                    <a:pt x="3570" y="124193"/>
                  </a:cubicBezTo>
                  <a:cubicBezTo>
                    <a:pt x="-3069" y="119450"/>
                    <a:pt x="725" y="113284"/>
                    <a:pt x="5467" y="108304"/>
                  </a:cubicBezTo>
                  <a:cubicBezTo>
                    <a:pt x="32969" y="80795"/>
                    <a:pt x="60709" y="53049"/>
                    <a:pt x="88212" y="25540"/>
                  </a:cubicBezTo>
                  <a:cubicBezTo>
                    <a:pt x="96036" y="17714"/>
                    <a:pt x="103623" y="9651"/>
                    <a:pt x="111921" y="2537"/>
                  </a:cubicBezTo>
                  <a:cubicBezTo>
                    <a:pt x="114529" y="165"/>
                    <a:pt x="119745" y="-309"/>
                    <a:pt x="123538" y="165"/>
                  </a:cubicBezTo>
                  <a:cubicBezTo>
                    <a:pt x="126146" y="402"/>
                    <a:pt x="127806" y="4197"/>
                    <a:pt x="130414" y="7280"/>
                  </a:cubicBezTo>
                  <a:close/>
                </a:path>
              </a:pathLst>
            </a:custGeom>
            <a:grpFill/>
            <a:ln w="2364" cap="flat">
              <a:noFill/>
              <a:prstDash val="solid"/>
              <a:miter/>
            </a:ln>
          </p:spPr>
          <p:txBody>
            <a:bodyPr rtlCol="0" anchor="ctr"/>
            <a:lstStyle/>
            <a:p>
              <a:pPr algn="l" rtl="0"/>
              <a:endParaRPr lang="en-US"/>
            </a:p>
          </p:txBody>
        </p:sp>
        <p:sp>
          <p:nvSpPr>
            <p:cNvPr id="648" name="Freeform 647">
              <a:extLst>
                <a:ext uri="{FF2B5EF4-FFF2-40B4-BE49-F238E27FC236}">
                  <a16:creationId xmlns:a16="http://schemas.microsoft.com/office/drawing/2014/main" id="{EAB5A00C-E086-FE01-4409-376E49B68E25}"/>
                </a:ext>
              </a:extLst>
            </p:cNvPr>
            <p:cNvSpPr/>
            <p:nvPr/>
          </p:nvSpPr>
          <p:spPr>
            <a:xfrm>
              <a:off x="2803545" y="5897252"/>
              <a:ext cx="66865" cy="66166"/>
            </a:xfrm>
            <a:custGeom>
              <a:avLst/>
              <a:gdLst>
                <a:gd name="connsiteX0" fmla="*/ 32721 w 66865"/>
                <a:gd name="connsiteY0" fmla="*/ 3 h 66166"/>
                <a:gd name="connsiteX1" fmla="*/ 66863 w 66865"/>
                <a:gd name="connsiteY1" fmla="*/ 33203 h 66166"/>
                <a:gd name="connsiteX2" fmla="*/ 33670 w 66865"/>
                <a:gd name="connsiteY2" fmla="*/ 66167 h 66166"/>
                <a:gd name="connsiteX3" fmla="*/ 3 w 66865"/>
                <a:gd name="connsiteY3" fmla="*/ 33440 h 66166"/>
                <a:gd name="connsiteX4" fmla="*/ 32721 w 66865"/>
                <a:gd name="connsiteY4" fmla="*/ 3 h 66166"/>
                <a:gd name="connsiteX5" fmla="*/ 33907 w 66865"/>
                <a:gd name="connsiteY5" fmla="*/ 47906 h 66166"/>
                <a:gd name="connsiteX6" fmla="*/ 47895 w 66865"/>
                <a:gd name="connsiteY6" fmla="*/ 33440 h 66166"/>
                <a:gd name="connsiteX7" fmla="*/ 34144 w 66865"/>
                <a:gd name="connsiteY7" fmla="*/ 18737 h 66166"/>
                <a:gd name="connsiteX8" fmla="*/ 19207 w 66865"/>
                <a:gd name="connsiteY8" fmla="*/ 33678 h 66166"/>
                <a:gd name="connsiteX9" fmla="*/ 33907 w 66865"/>
                <a:gd name="connsiteY9" fmla="*/ 47906 h 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65" h="66166">
                  <a:moveTo>
                    <a:pt x="32721" y="3"/>
                  </a:moveTo>
                  <a:cubicBezTo>
                    <a:pt x="51689" y="-234"/>
                    <a:pt x="67100" y="14943"/>
                    <a:pt x="66863" y="33203"/>
                  </a:cubicBezTo>
                  <a:cubicBezTo>
                    <a:pt x="66626" y="51701"/>
                    <a:pt x="52163" y="66167"/>
                    <a:pt x="33670" y="66167"/>
                  </a:cubicBezTo>
                  <a:cubicBezTo>
                    <a:pt x="15414" y="66167"/>
                    <a:pt x="240" y="51701"/>
                    <a:pt x="3" y="33440"/>
                  </a:cubicBezTo>
                  <a:cubicBezTo>
                    <a:pt x="-234" y="15892"/>
                    <a:pt x="14940" y="240"/>
                    <a:pt x="32721" y="3"/>
                  </a:cubicBezTo>
                  <a:close/>
                  <a:moveTo>
                    <a:pt x="33907" y="47906"/>
                  </a:moveTo>
                  <a:cubicBezTo>
                    <a:pt x="42442" y="46958"/>
                    <a:pt x="47895" y="42215"/>
                    <a:pt x="47895" y="33440"/>
                  </a:cubicBezTo>
                  <a:cubicBezTo>
                    <a:pt x="47895" y="24903"/>
                    <a:pt x="43153" y="19449"/>
                    <a:pt x="34144" y="18737"/>
                  </a:cubicBezTo>
                  <a:cubicBezTo>
                    <a:pt x="26083" y="18263"/>
                    <a:pt x="18496" y="25377"/>
                    <a:pt x="19207" y="33678"/>
                  </a:cubicBezTo>
                  <a:cubicBezTo>
                    <a:pt x="19918" y="42215"/>
                    <a:pt x="24660" y="47195"/>
                    <a:pt x="33907" y="47906"/>
                  </a:cubicBezTo>
                  <a:close/>
                </a:path>
              </a:pathLst>
            </a:custGeom>
            <a:grpFill/>
            <a:ln w="2364" cap="flat">
              <a:noFill/>
              <a:prstDash val="solid"/>
              <a:miter/>
            </a:ln>
          </p:spPr>
          <p:txBody>
            <a:bodyPr rtlCol="0" anchor="ctr"/>
            <a:lstStyle/>
            <a:p>
              <a:pPr algn="l" rtl="0"/>
              <a:endParaRPr lang="en-US"/>
            </a:p>
          </p:txBody>
        </p:sp>
        <p:sp>
          <p:nvSpPr>
            <p:cNvPr id="649" name="Freeform 648">
              <a:extLst>
                <a:ext uri="{FF2B5EF4-FFF2-40B4-BE49-F238E27FC236}">
                  <a16:creationId xmlns:a16="http://schemas.microsoft.com/office/drawing/2014/main" id="{C20BB654-0D30-B40A-2D73-DF4AC2749A97}"/>
                </a:ext>
              </a:extLst>
            </p:cNvPr>
            <p:cNvSpPr/>
            <p:nvPr/>
          </p:nvSpPr>
          <p:spPr>
            <a:xfrm>
              <a:off x="2889609" y="5982853"/>
              <a:ext cx="66625" cy="66177"/>
            </a:xfrm>
            <a:custGeom>
              <a:avLst/>
              <a:gdLst>
                <a:gd name="connsiteX0" fmla="*/ 33433 w 66625"/>
                <a:gd name="connsiteY0" fmla="*/ 66175 h 66177"/>
                <a:gd name="connsiteX1" fmla="*/ 3 w 66625"/>
                <a:gd name="connsiteY1" fmla="*/ 33686 h 66177"/>
                <a:gd name="connsiteX2" fmla="*/ 32484 w 66625"/>
                <a:gd name="connsiteY2" fmla="*/ 11 h 66177"/>
                <a:gd name="connsiteX3" fmla="*/ 66626 w 66625"/>
                <a:gd name="connsiteY3" fmla="*/ 33212 h 66177"/>
                <a:gd name="connsiteX4" fmla="*/ 33433 w 66625"/>
                <a:gd name="connsiteY4" fmla="*/ 66175 h 66177"/>
                <a:gd name="connsiteX5" fmla="*/ 32010 w 66625"/>
                <a:gd name="connsiteY5" fmla="*/ 47440 h 66177"/>
                <a:gd name="connsiteX6" fmla="*/ 47895 w 66625"/>
                <a:gd name="connsiteY6" fmla="*/ 33212 h 66177"/>
                <a:gd name="connsiteX7" fmla="*/ 32722 w 66625"/>
                <a:gd name="connsiteY7" fmla="*/ 18509 h 66177"/>
                <a:gd name="connsiteX8" fmla="*/ 19207 w 66625"/>
                <a:gd name="connsiteY8" fmla="*/ 33212 h 66177"/>
                <a:gd name="connsiteX9" fmla="*/ 32010 w 66625"/>
                <a:gd name="connsiteY9" fmla="*/ 47440 h 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25" h="66177">
                  <a:moveTo>
                    <a:pt x="33433" y="66175"/>
                  </a:moveTo>
                  <a:cubicBezTo>
                    <a:pt x="14940" y="66412"/>
                    <a:pt x="240" y="51946"/>
                    <a:pt x="3" y="33686"/>
                  </a:cubicBezTo>
                  <a:cubicBezTo>
                    <a:pt x="-234" y="15189"/>
                    <a:pt x="13991" y="485"/>
                    <a:pt x="32484" y="11"/>
                  </a:cubicBezTo>
                  <a:cubicBezTo>
                    <a:pt x="51452" y="-463"/>
                    <a:pt x="66389" y="14240"/>
                    <a:pt x="66626" y="33212"/>
                  </a:cubicBezTo>
                  <a:cubicBezTo>
                    <a:pt x="66389" y="51235"/>
                    <a:pt x="51926" y="65938"/>
                    <a:pt x="33433" y="66175"/>
                  </a:cubicBezTo>
                  <a:close/>
                  <a:moveTo>
                    <a:pt x="32010" y="47440"/>
                  </a:moveTo>
                  <a:cubicBezTo>
                    <a:pt x="41020" y="47440"/>
                    <a:pt x="47658" y="40800"/>
                    <a:pt x="47895" y="33212"/>
                  </a:cubicBezTo>
                  <a:cubicBezTo>
                    <a:pt x="48133" y="25386"/>
                    <a:pt x="40546" y="17797"/>
                    <a:pt x="32722" y="18509"/>
                  </a:cubicBezTo>
                  <a:cubicBezTo>
                    <a:pt x="24186" y="19457"/>
                    <a:pt x="18970" y="24437"/>
                    <a:pt x="19207" y="33212"/>
                  </a:cubicBezTo>
                  <a:cubicBezTo>
                    <a:pt x="19207" y="42223"/>
                    <a:pt x="24660" y="46729"/>
                    <a:pt x="32010" y="47440"/>
                  </a:cubicBezTo>
                  <a:close/>
                </a:path>
              </a:pathLst>
            </a:custGeom>
            <a:grpFill/>
            <a:ln w="2364" cap="flat">
              <a:noFill/>
              <a:prstDash val="solid"/>
              <a:miter/>
            </a:ln>
          </p:spPr>
          <p:txBody>
            <a:bodyPr rtlCol="0" anchor="ctr"/>
            <a:lstStyle/>
            <a:p>
              <a:pPr algn="l" rtl="0"/>
              <a:endParaRPr lang="en-US"/>
            </a:p>
          </p:txBody>
        </p:sp>
        <p:sp>
          <p:nvSpPr>
            <p:cNvPr id="678" name="Freeform 677">
              <a:extLst>
                <a:ext uri="{FF2B5EF4-FFF2-40B4-BE49-F238E27FC236}">
                  <a16:creationId xmlns:a16="http://schemas.microsoft.com/office/drawing/2014/main" id="{381020C9-59BE-BB4E-D2CE-95D50F1C0F88}"/>
                </a:ext>
              </a:extLst>
            </p:cNvPr>
            <p:cNvSpPr/>
            <p:nvPr/>
          </p:nvSpPr>
          <p:spPr>
            <a:xfrm>
              <a:off x="3062926" y="5780341"/>
              <a:ext cx="369863" cy="155093"/>
            </a:xfrm>
            <a:custGeom>
              <a:avLst/>
              <a:gdLst>
                <a:gd name="connsiteX0" fmla="*/ 185406 w 369863"/>
                <a:gd name="connsiteY0" fmla="*/ 0 h 155093"/>
                <a:gd name="connsiteX1" fmla="*/ 343072 w 369863"/>
                <a:gd name="connsiteY1" fmla="*/ 0 h 155093"/>
                <a:gd name="connsiteX2" fmla="*/ 369863 w 369863"/>
                <a:gd name="connsiteY2" fmla="*/ 27746 h 155093"/>
                <a:gd name="connsiteX3" fmla="*/ 369863 w 369863"/>
                <a:gd name="connsiteY3" fmla="*/ 128533 h 155093"/>
                <a:gd name="connsiteX4" fmla="*/ 343072 w 369863"/>
                <a:gd name="connsiteY4" fmla="*/ 155094 h 155093"/>
                <a:gd name="connsiteX5" fmla="*/ 26554 w 369863"/>
                <a:gd name="connsiteY5" fmla="*/ 155094 h 155093"/>
                <a:gd name="connsiteX6" fmla="*/ 0 w 369863"/>
                <a:gd name="connsiteY6" fmla="*/ 128296 h 155093"/>
                <a:gd name="connsiteX7" fmla="*/ 474 w 369863"/>
                <a:gd name="connsiteY7" fmla="*/ 23003 h 155093"/>
                <a:gd name="connsiteX8" fmla="*/ 24420 w 369863"/>
                <a:gd name="connsiteY8" fmla="*/ 237 h 155093"/>
                <a:gd name="connsiteX9" fmla="*/ 185643 w 369863"/>
                <a:gd name="connsiteY9" fmla="*/ 237 h 155093"/>
                <a:gd name="connsiteX10" fmla="*/ 185406 w 369863"/>
                <a:gd name="connsiteY10" fmla="*/ 0 h 155093"/>
                <a:gd name="connsiteX11" fmla="*/ 19442 w 369863"/>
                <a:gd name="connsiteY11" fmla="*/ 20157 h 155093"/>
                <a:gd name="connsiteX12" fmla="*/ 19204 w 369863"/>
                <a:gd name="connsiteY12" fmla="*/ 123553 h 155093"/>
                <a:gd name="connsiteX13" fmla="*/ 32007 w 369863"/>
                <a:gd name="connsiteY13" fmla="*/ 136122 h 155093"/>
                <a:gd name="connsiteX14" fmla="*/ 339041 w 369863"/>
                <a:gd name="connsiteY14" fmla="*/ 136122 h 155093"/>
                <a:gd name="connsiteX15" fmla="*/ 351133 w 369863"/>
                <a:gd name="connsiteY15" fmla="*/ 123791 h 155093"/>
                <a:gd name="connsiteX16" fmla="*/ 351133 w 369863"/>
                <a:gd name="connsiteY16" fmla="*/ 33675 h 155093"/>
                <a:gd name="connsiteX17" fmla="*/ 336670 w 369863"/>
                <a:gd name="connsiteY17" fmla="*/ 18972 h 155093"/>
                <a:gd name="connsiteX18" fmla="*/ 31059 w 369863"/>
                <a:gd name="connsiteY18" fmla="*/ 18972 h 155093"/>
                <a:gd name="connsiteX19" fmla="*/ 19442 w 369863"/>
                <a:gd name="connsiteY19" fmla="*/ 20157 h 1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863" h="155093">
                  <a:moveTo>
                    <a:pt x="185406" y="0"/>
                  </a:moveTo>
                  <a:cubicBezTo>
                    <a:pt x="238040" y="0"/>
                    <a:pt x="290437" y="0"/>
                    <a:pt x="343072" y="0"/>
                  </a:cubicBezTo>
                  <a:cubicBezTo>
                    <a:pt x="362750" y="0"/>
                    <a:pt x="369863" y="7826"/>
                    <a:pt x="369863" y="27746"/>
                  </a:cubicBezTo>
                  <a:cubicBezTo>
                    <a:pt x="369863" y="61421"/>
                    <a:pt x="369863" y="94859"/>
                    <a:pt x="369863" y="128533"/>
                  </a:cubicBezTo>
                  <a:cubicBezTo>
                    <a:pt x="369863" y="147505"/>
                    <a:pt x="362276" y="155094"/>
                    <a:pt x="343072" y="155094"/>
                  </a:cubicBezTo>
                  <a:cubicBezTo>
                    <a:pt x="237566" y="155094"/>
                    <a:pt x="132060" y="155094"/>
                    <a:pt x="26554" y="155094"/>
                  </a:cubicBezTo>
                  <a:cubicBezTo>
                    <a:pt x="7587" y="155094"/>
                    <a:pt x="0" y="147268"/>
                    <a:pt x="0" y="128296"/>
                  </a:cubicBezTo>
                  <a:cubicBezTo>
                    <a:pt x="0" y="93199"/>
                    <a:pt x="0" y="58101"/>
                    <a:pt x="474" y="23003"/>
                  </a:cubicBezTo>
                  <a:cubicBezTo>
                    <a:pt x="711" y="7826"/>
                    <a:pt x="9010" y="237"/>
                    <a:pt x="24420" y="237"/>
                  </a:cubicBezTo>
                  <a:cubicBezTo>
                    <a:pt x="78240" y="237"/>
                    <a:pt x="131823" y="237"/>
                    <a:pt x="185643" y="237"/>
                  </a:cubicBezTo>
                  <a:cubicBezTo>
                    <a:pt x="185406" y="237"/>
                    <a:pt x="185406" y="237"/>
                    <a:pt x="185406" y="0"/>
                  </a:cubicBezTo>
                  <a:close/>
                  <a:moveTo>
                    <a:pt x="19442" y="20157"/>
                  </a:moveTo>
                  <a:cubicBezTo>
                    <a:pt x="19442" y="56441"/>
                    <a:pt x="19916" y="89879"/>
                    <a:pt x="19204" y="123553"/>
                  </a:cubicBezTo>
                  <a:cubicBezTo>
                    <a:pt x="18967" y="133751"/>
                    <a:pt x="22524" y="136122"/>
                    <a:pt x="32007" y="136122"/>
                  </a:cubicBezTo>
                  <a:cubicBezTo>
                    <a:pt x="134431" y="135885"/>
                    <a:pt x="236618" y="135885"/>
                    <a:pt x="339041" y="136122"/>
                  </a:cubicBezTo>
                  <a:cubicBezTo>
                    <a:pt x="348762" y="136122"/>
                    <a:pt x="351133" y="132802"/>
                    <a:pt x="351133" y="123791"/>
                  </a:cubicBezTo>
                  <a:cubicBezTo>
                    <a:pt x="350659" y="93673"/>
                    <a:pt x="350422" y="63792"/>
                    <a:pt x="351133" y="33675"/>
                  </a:cubicBezTo>
                  <a:cubicBezTo>
                    <a:pt x="351370" y="22292"/>
                    <a:pt x="348288" y="18972"/>
                    <a:pt x="336670" y="18972"/>
                  </a:cubicBezTo>
                  <a:cubicBezTo>
                    <a:pt x="234721" y="19446"/>
                    <a:pt x="132771" y="18972"/>
                    <a:pt x="31059" y="18972"/>
                  </a:cubicBezTo>
                  <a:cubicBezTo>
                    <a:pt x="27029" y="18972"/>
                    <a:pt x="23472" y="19683"/>
                    <a:pt x="19442" y="20157"/>
                  </a:cubicBezTo>
                  <a:close/>
                </a:path>
              </a:pathLst>
            </a:custGeom>
            <a:grpFill/>
            <a:ln w="2364" cap="flat">
              <a:noFill/>
              <a:prstDash val="solid"/>
              <a:miter/>
            </a:ln>
          </p:spPr>
          <p:txBody>
            <a:bodyPr rtlCol="0" anchor="ctr"/>
            <a:lstStyle/>
            <a:p>
              <a:pPr algn="l" rtl="0"/>
              <a:endParaRPr lang="en-US"/>
            </a:p>
          </p:txBody>
        </p:sp>
        <p:sp>
          <p:nvSpPr>
            <p:cNvPr id="688" name="Freeform 687">
              <a:extLst>
                <a:ext uri="{FF2B5EF4-FFF2-40B4-BE49-F238E27FC236}">
                  <a16:creationId xmlns:a16="http://schemas.microsoft.com/office/drawing/2014/main" id="{11CC7315-D117-1E6D-F367-6953305C9FE3}"/>
                </a:ext>
              </a:extLst>
            </p:cNvPr>
            <p:cNvSpPr/>
            <p:nvPr/>
          </p:nvSpPr>
          <p:spPr>
            <a:xfrm>
              <a:off x="3277151" y="6073134"/>
              <a:ext cx="117762" cy="252944"/>
            </a:xfrm>
            <a:custGeom>
              <a:avLst/>
              <a:gdLst>
                <a:gd name="connsiteX0" fmla="*/ 105 w 117762"/>
                <a:gd name="connsiteY0" fmla="*/ 126956 h 252944"/>
                <a:gd name="connsiteX1" fmla="*/ 105 w 117762"/>
                <a:gd name="connsiteY1" fmla="*/ 60555 h 252944"/>
                <a:gd name="connsiteX2" fmla="*/ 56059 w 117762"/>
                <a:gd name="connsiteY2" fmla="*/ 83 h 252944"/>
                <a:gd name="connsiteX3" fmla="*/ 116517 w 117762"/>
                <a:gd name="connsiteY3" fmla="*/ 55338 h 252944"/>
                <a:gd name="connsiteX4" fmla="*/ 116517 w 117762"/>
                <a:gd name="connsiteY4" fmla="*/ 198574 h 252944"/>
                <a:gd name="connsiteX5" fmla="*/ 55348 w 117762"/>
                <a:gd name="connsiteY5" fmla="*/ 252881 h 252944"/>
                <a:gd name="connsiteX6" fmla="*/ 342 w 117762"/>
                <a:gd name="connsiteY6" fmla="*/ 194306 h 252944"/>
                <a:gd name="connsiteX7" fmla="*/ 105 w 117762"/>
                <a:gd name="connsiteY7" fmla="*/ 126956 h 252944"/>
                <a:gd name="connsiteX8" fmla="*/ 97550 w 117762"/>
                <a:gd name="connsiteY8" fmla="*/ 127193 h 252944"/>
                <a:gd name="connsiteX9" fmla="*/ 97550 w 117762"/>
                <a:gd name="connsiteY9" fmla="*/ 95179 h 252944"/>
                <a:gd name="connsiteX10" fmla="*/ 97550 w 117762"/>
                <a:gd name="connsiteY10" fmla="*/ 61978 h 252944"/>
                <a:gd name="connsiteX11" fmla="*/ 57956 w 117762"/>
                <a:gd name="connsiteY11" fmla="*/ 19529 h 252944"/>
                <a:gd name="connsiteX12" fmla="*/ 19073 w 117762"/>
                <a:gd name="connsiteY12" fmla="*/ 62927 h 252944"/>
                <a:gd name="connsiteX13" fmla="*/ 19073 w 117762"/>
                <a:gd name="connsiteY13" fmla="*/ 189563 h 252944"/>
                <a:gd name="connsiteX14" fmla="*/ 58430 w 117762"/>
                <a:gd name="connsiteY14" fmla="*/ 234146 h 252944"/>
                <a:gd name="connsiteX15" fmla="*/ 97550 w 117762"/>
                <a:gd name="connsiteY15" fmla="*/ 190986 h 252944"/>
                <a:gd name="connsiteX16" fmla="*/ 97550 w 117762"/>
                <a:gd name="connsiteY16" fmla="*/ 127193 h 2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62" h="252944">
                  <a:moveTo>
                    <a:pt x="105" y="126956"/>
                  </a:moveTo>
                  <a:cubicBezTo>
                    <a:pt x="105" y="104902"/>
                    <a:pt x="-132" y="82847"/>
                    <a:pt x="105" y="60555"/>
                  </a:cubicBezTo>
                  <a:cubicBezTo>
                    <a:pt x="342" y="27117"/>
                    <a:pt x="23815" y="1743"/>
                    <a:pt x="56059" y="83"/>
                  </a:cubicBezTo>
                  <a:cubicBezTo>
                    <a:pt x="87829" y="-1577"/>
                    <a:pt x="115332" y="21900"/>
                    <a:pt x="116517" y="55338"/>
                  </a:cubicBezTo>
                  <a:cubicBezTo>
                    <a:pt x="118177" y="103004"/>
                    <a:pt x="118177" y="150908"/>
                    <a:pt x="116517" y="198574"/>
                  </a:cubicBezTo>
                  <a:cubicBezTo>
                    <a:pt x="115332" y="231538"/>
                    <a:pt x="87829" y="254304"/>
                    <a:pt x="55348" y="252881"/>
                  </a:cubicBezTo>
                  <a:cubicBezTo>
                    <a:pt x="25000" y="251695"/>
                    <a:pt x="580" y="226083"/>
                    <a:pt x="342" y="194306"/>
                  </a:cubicBezTo>
                  <a:cubicBezTo>
                    <a:pt x="-132" y="171777"/>
                    <a:pt x="105" y="149485"/>
                    <a:pt x="105" y="126956"/>
                  </a:cubicBezTo>
                  <a:close/>
                  <a:moveTo>
                    <a:pt x="97550" y="127193"/>
                  </a:moveTo>
                  <a:cubicBezTo>
                    <a:pt x="97550" y="116522"/>
                    <a:pt x="97550" y="105850"/>
                    <a:pt x="97550" y="95179"/>
                  </a:cubicBezTo>
                  <a:cubicBezTo>
                    <a:pt x="97550" y="84033"/>
                    <a:pt x="97550" y="73124"/>
                    <a:pt x="97550" y="61978"/>
                  </a:cubicBezTo>
                  <a:cubicBezTo>
                    <a:pt x="97313" y="36840"/>
                    <a:pt x="80717" y="19055"/>
                    <a:pt x="57956" y="19529"/>
                  </a:cubicBezTo>
                  <a:cubicBezTo>
                    <a:pt x="35195" y="20003"/>
                    <a:pt x="19073" y="37789"/>
                    <a:pt x="19073" y="62927"/>
                  </a:cubicBezTo>
                  <a:cubicBezTo>
                    <a:pt x="19073" y="105139"/>
                    <a:pt x="19073" y="147351"/>
                    <a:pt x="19073" y="189563"/>
                  </a:cubicBezTo>
                  <a:cubicBezTo>
                    <a:pt x="19073" y="215175"/>
                    <a:pt x="35906" y="234146"/>
                    <a:pt x="58430" y="234146"/>
                  </a:cubicBezTo>
                  <a:cubicBezTo>
                    <a:pt x="81191" y="234146"/>
                    <a:pt x="97076" y="216598"/>
                    <a:pt x="97550" y="190986"/>
                  </a:cubicBezTo>
                  <a:cubicBezTo>
                    <a:pt x="97787" y="169643"/>
                    <a:pt x="97550" y="148537"/>
                    <a:pt x="97550" y="127193"/>
                  </a:cubicBezTo>
                  <a:close/>
                </a:path>
              </a:pathLst>
            </a:custGeom>
            <a:grpFill/>
            <a:ln w="2364" cap="flat">
              <a:noFill/>
              <a:prstDash val="solid"/>
              <a:miter/>
            </a:ln>
          </p:spPr>
          <p:txBody>
            <a:bodyPr rtlCol="0" anchor="ctr"/>
            <a:lstStyle/>
            <a:p>
              <a:pPr algn="l" rtl="0"/>
              <a:endParaRPr lang="en-US"/>
            </a:p>
          </p:txBody>
        </p:sp>
        <p:sp>
          <p:nvSpPr>
            <p:cNvPr id="689" name="Freeform 688">
              <a:extLst>
                <a:ext uri="{FF2B5EF4-FFF2-40B4-BE49-F238E27FC236}">
                  <a16:creationId xmlns:a16="http://schemas.microsoft.com/office/drawing/2014/main" id="{04C39B52-4A02-861A-E606-2E8D69C07FEB}"/>
                </a:ext>
              </a:extLst>
            </p:cNvPr>
            <p:cNvSpPr/>
            <p:nvPr/>
          </p:nvSpPr>
          <p:spPr>
            <a:xfrm>
              <a:off x="3102044" y="6073448"/>
              <a:ext cx="114992" cy="114791"/>
            </a:xfrm>
            <a:custGeom>
              <a:avLst/>
              <a:gdLst>
                <a:gd name="connsiteX0" fmla="*/ 114991 w 114992"/>
                <a:gd name="connsiteY0" fmla="*/ 57870 h 114791"/>
                <a:gd name="connsiteX1" fmla="*/ 57378 w 114992"/>
                <a:gd name="connsiteY1" fmla="*/ 114785 h 114791"/>
                <a:gd name="connsiteX2" fmla="*/ 2 w 114992"/>
                <a:gd name="connsiteY2" fmla="*/ 57396 h 114791"/>
                <a:gd name="connsiteX3" fmla="*/ 58563 w 114992"/>
                <a:gd name="connsiteY3" fmla="*/ 6 h 114791"/>
                <a:gd name="connsiteX4" fmla="*/ 114991 w 114992"/>
                <a:gd name="connsiteY4" fmla="*/ 57870 h 114791"/>
                <a:gd name="connsiteX5" fmla="*/ 19917 w 114992"/>
                <a:gd name="connsiteY5" fmla="*/ 56210 h 114791"/>
                <a:gd name="connsiteX6" fmla="*/ 56192 w 114992"/>
                <a:gd name="connsiteY6" fmla="*/ 95339 h 114791"/>
                <a:gd name="connsiteX7" fmla="*/ 96024 w 114992"/>
                <a:gd name="connsiteY7" fmla="*/ 58107 h 114791"/>
                <a:gd name="connsiteX8" fmla="*/ 58326 w 114992"/>
                <a:gd name="connsiteY8" fmla="*/ 19215 h 114791"/>
                <a:gd name="connsiteX9" fmla="*/ 19917 w 114992"/>
                <a:gd name="connsiteY9" fmla="*/ 56210 h 1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2" h="114791">
                  <a:moveTo>
                    <a:pt x="114991" y="57870"/>
                  </a:moveTo>
                  <a:cubicBezTo>
                    <a:pt x="114754" y="89411"/>
                    <a:pt x="88674" y="115260"/>
                    <a:pt x="57378" y="114785"/>
                  </a:cubicBezTo>
                  <a:cubicBezTo>
                    <a:pt x="25845" y="114548"/>
                    <a:pt x="-235" y="88225"/>
                    <a:pt x="2" y="57396"/>
                  </a:cubicBezTo>
                  <a:cubicBezTo>
                    <a:pt x="239" y="25381"/>
                    <a:pt x="26556" y="-468"/>
                    <a:pt x="58563" y="6"/>
                  </a:cubicBezTo>
                  <a:cubicBezTo>
                    <a:pt x="90096" y="244"/>
                    <a:pt x="115228" y="26093"/>
                    <a:pt x="114991" y="57870"/>
                  </a:cubicBezTo>
                  <a:close/>
                  <a:moveTo>
                    <a:pt x="19917" y="56210"/>
                  </a:moveTo>
                  <a:cubicBezTo>
                    <a:pt x="19206" y="76605"/>
                    <a:pt x="35802" y="94628"/>
                    <a:pt x="56192" y="95339"/>
                  </a:cubicBezTo>
                  <a:cubicBezTo>
                    <a:pt x="77056" y="96051"/>
                    <a:pt x="95312" y="78976"/>
                    <a:pt x="96024" y="58107"/>
                  </a:cubicBezTo>
                  <a:cubicBezTo>
                    <a:pt x="96498" y="37001"/>
                    <a:pt x="80139" y="19927"/>
                    <a:pt x="58326" y="19215"/>
                  </a:cubicBezTo>
                  <a:cubicBezTo>
                    <a:pt x="37462" y="18978"/>
                    <a:pt x="20392" y="35104"/>
                    <a:pt x="19917" y="56210"/>
                  </a:cubicBezTo>
                  <a:close/>
                </a:path>
              </a:pathLst>
            </a:custGeom>
            <a:grpFill/>
            <a:ln w="2364" cap="flat">
              <a:noFill/>
              <a:prstDash val="solid"/>
              <a:miter/>
            </a:ln>
          </p:spPr>
          <p:txBody>
            <a:bodyPr rtlCol="0" anchor="ctr"/>
            <a:lstStyle/>
            <a:p>
              <a:pPr algn="l" rtl="0"/>
              <a:endParaRPr lang="en-US"/>
            </a:p>
          </p:txBody>
        </p:sp>
        <p:sp>
          <p:nvSpPr>
            <p:cNvPr id="690" name="Freeform 689">
              <a:extLst>
                <a:ext uri="{FF2B5EF4-FFF2-40B4-BE49-F238E27FC236}">
                  <a16:creationId xmlns:a16="http://schemas.microsoft.com/office/drawing/2014/main" id="{5802B45E-9A07-14AA-6D43-583A2CD9612A}"/>
                </a:ext>
              </a:extLst>
            </p:cNvPr>
            <p:cNvSpPr/>
            <p:nvPr/>
          </p:nvSpPr>
          <p:spPr>
            <a:xfrm>
              <a:off x="3102040" y="6211467"/>
              <a:ext cx="114995" cy="114785"/>
            </a:xfrm>
            <a:custGeom>
              <a:avLst/>
              <a:gdLst>
                <a:gd name="connsiteX0" fmla="*/ 57857 w 114995"/>
                <a:gd name="connsiteY0" fmla="*/ 114785 h 114785"/>
                <a:gd name="connsiteX1" fmla="*/ 6 w 114995"/>
                <a:gd name="connsiteY1" fmla="*/ 57870 h 114785"/>
                <a:gd name="connsiteX2" fmla="*/ 58094 w 114995"/>
                <a:gd name="connsiteY2" fmla="*/ 6 h 114785"/>
                <a:gd name="connsiteX3" fmla="*/ 114996 w 114995"/>
                <a:gd name="connsiteY3" fmla="*/ 57633 h 114785"/>
                <a:gd name="connsiteX4" fmla="*/ 57857 w 114995"/>
                <a:gd name="connsiteY4" fmla="*/ 114785 h 114785"/>
                <a:gd name="connsiteX5" fmla="*/ 95791 w 114995"/>
                <a:gd name="connsiteY5" fmla="*/ 56921 h 114785"/>
                <a:gd name="connsiteX6" fmla="*/ 57620 w 114995"/>
                <a:gd name="connsiteY6" fmla="*/ 19927 h 114785"/>
                <a:gd name="connsiteX7" fmla="*/ 19448 w 114995"/>
                <a:gd name="connsiteY7" fmla="*/ 56921 h 114785"/>
                <a:gd name="connsiteX8" fmla="*/ 57620 w 114995"/>
                <a:gd name="connsiteY8" fmla="*/ 95813 h 114785"/>
                <a:gd name="connsiteX9" fmla="*/ 95791 w 114995"/>
                <a:gd name="connsiteY9" fmla="*/ 56921 h 1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5" h="114785">
                  <a:moveTo>
                    <a:pt x="57857" y="114785"/>
                  </a:moveTo>
                  <a:cubicBezTo>
                    <a:pt x="26323" y="114785"/>
                    <a:pt x="718" y="89648"/>
                    <a:pt x="6" y="57870"/>
                  </a:cubicBezTo>
                  <a:cubicBezTo>
                    <a:pt x="-468" y="26329"/>
                    <a:pt x="26323" y="-468"/>
                    <a:pt x="58094" y="6"/>
                  </a:cubicBezTo>
                  <a:cubicBezTo>
                    <a:pt x="89627" y="243"/>
                    <a:pt x="114996" y="26092"/>
                    <a:pt x="114996" y="57633"/>
                  </a:cubicBezTo>
                  <a:cubicBezTo>
                    <a:pt x="114996" y="89173"/>
                    <a:pt x="89627" y="114548"/>
                    <a:pt x="57857" y="114785"/>
                  </a:cubicBezTo>
                  <a:close/>
                  <a:moveTo>
                    <a:pt x="95791" y="56921"/>
                  </a:moveTo>
                  <a:cubicBezTo>
                    <a:pt x="95791" y="36290"/>
                    <a:pt x="78484" y="19689"/>
                    <a:pt x="57620" y="19927"/>
                  </a:cubicBezTo>
                  <a:cubicBezTo>
                    <a:pt x="36755" y="19927"/>
                    <a:pt x="19685" y="36527"/>
                    <a:pt x="19448" y="56921"/>
                  </a:cubicBezTo>
                  <a:cubicBezTo>
                    <a:pt x="19211" y="77790"/>
                    <a:pt x="36993" y="95813"/>
                    <a:pt x="57620" y="95813"/>
                  </a:cubicBezTo>
                  <a:cubicBezTo>
                    <a:pt x="78484" y="95576"/>
                    <a:pt x="96028" y="78027"/>
                    <a:pt x="95791" y="56921"/>
                  </a:cubicBezTo>
                  <a:close/>
                </a:path>
              </a:pathLst>
            </a:custGeom>
            <a:grpFill/>
            <a:ln w="2364" cap="flat">
              <a:noFill/>
              <a:prstDash val="solid"/>
              <a:miter/>
            </a:ln>
          </p:spPr>
          <p:txBody>
            <a:bodyPr rtlCol="0" anchor="ctr"/>
            <a:lstStyle/>
            <a:p>
              <a:pPr algn="l" rtl="0"/>
              <a:endParaRPr lang="en-US"/>
            </a:p>
          </p:txBody>
        </p:sp>
        <p:sp>
          <p:nvSpPr>
            <p:cNvPr id="691" name="Freeform 690">
              <a:extLst>
                <a:ext uri="{FF2B5EF4-FFF2-40B4-BE49-F238E27FC236}">
                  <a16:creationId xmlns:a16="http://schemas.microsoft.com/office/drawing/2014/main" id="{973B28D4-F9AE-1B34-ACFE-03E6D3F8B2F1}"/>
                </a:ext>
              </a:extLst>
            </p:cNvPr>
            <p:cNvSpPr/>
            <p:nvPr/>
          </p:nvSpPr>
          <p:spPr>
            <a:xfrm>
              <a:off x="3267536" y="5976876"/>
              <a:ext cx="136093" cy="64668"/>
            </a:xfrm>
            <a:custGeom>
              <a:avLst/>
              <a:gdLst>
                <a:gd name="connsiteX0" fmla="*/ 68045 w 136093"/>
                <a:gd name="connsiteY0" fmla="*/ 64563 h 64668"/>
                <a:gd name="connsiteX1" fmla="*/ 32482 w 136093"/>
                <a:gd name="connsiteY1" fmla="*/ 64563 h 64668"/>
                <a:gd name="connsiteX2" fmla="*/ 0 w 136093"/>
                <a:gd name="connsiteY2" fmla="*/ 32311 h 64668"/>
                <a:gd name="connsiteX3" fmla="*/ 31533 w 136093"/>
                <a:gd name="connsiteY3" fmla="*/ 534 h 64668"/>
                <a:gd name="connsiteX4" fmla="*/ 104794 w 136093"/>
                <a:gd name="connsiteY4" fmla="*/ 534 h 64668"/>
                <a:gd name="connsiteX5" fmla="*/ 136091 w 136093"/>
                <a:gd name="connsiteY5" fmla="*/ 32548 h 64668"/>
                <a:gd name="connsiteX6" fmla="*/ 103372 w 136093"/>
                <a:gd name="connsiteY6" fmla="*/ 64563 h 64668"/>
                <a:gd name="connsiteX7" fmla="*/ 68045 w 136093"/>
                <a:gd name="connsiteY7" fmla="*/ 64563 h 64668"/>
                <a:gd name="connsiteX8" fmla="*/ 68519 w 136093"/>
                <a:gd name="connsiteY8" fmla="*/ 18557 h 64668"/>
                <a:gd name="connsiteX9" fmla="*/ 68519 w 136093"/>
                <a:gd name="connsiteY9" fmla="*/ 18557 h 64668"/>
                <a:gd name="connsiteX10" fmla="*/ 34378 w 136093"/>
                <a:gd name="connsiteY10" fmla="*/ 18557 h 64668"/>
                <a:gd name="connsiteX11" fmla="*/ 19441 w 136093"/>
                <a:gd name="connsiteY11" fmla="*/ 31600 h 64668"/>
                <a:gd name="connsiteX12" fmla="*/ 34852 w 136093"/>
                <a:gd name="connsiteY12" fmla="*/ 45591 h 64668"/>
                <a:gd name="connsiteX13" fmla="*/ 102187 w 136093"/>
                <a:gd name="connsiteY13" fmla="*/ 45591 h 64668"/>
                <a:gd name="connsiteX14" fmla="*/ 117123 w 136093"/>
                <a:gd name="connsiteY14" fmla="*/ 32311 h 64668"/>
                <a:gd name="connsiteX15" fmla="*/ 101712 w 136093"/>
                <a:gd name="connsiteY15" fmla="*/ 18320 h 64668"/>
                <a:gd name="connsiteX16" fmla="*/ 68519 w 136093"/>
                <a:gd name="connsiteY16" fmla="*/ 1855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093" h="64668">
                  <a:moveTo>
                    <a:pt x="68045" y="64563"/>
                  </a:moveTo>
                  <a:cubicBezTo>
                    <a:pt x="56191" y="64563"/>
                    <a:pt x="44336" y="64800"/>
                    <a:pt x="32482" y="64563"/>
                  </a:cubicBezTo>
                  <a:cubicBezTo>
                    <a:pt x="13988" y="64089"/>
                    <a:pt x="0" y="49860"/>
                    <a:pt x="0" y="32311"/>
                  </a:cubicBezTo>
                  <a:cubicBezTo>
                    <a:pt x="0" y="15000"/>
                    <a:pt x="13040" y="1008"/>
                    <a:pt x="31533" y="534"/>
                  </a:cubicBezTo>
                  <a:cubicBezTo>
                    <a:pt x="55954" y="-178"/>
                    <a:pt x="80374" y="-178"/>
                    <a:pt x="104794" y="534"/>
                  </a:cubicBezTo>
                  <a:cubicBezTo>
                    <a:pt x="123051" y="1008"/>
                    <a:pt x="136328" y="15474"/>
                    <a:pt x="136091" y="32548"/>
                  </a:cubicBezTo>
                  <a:cubicBezTo>
                    <a:pt x="135854" y="50334"/>
                    <a:pt x="122102" y="64089"/>
                    <a:pt x="103372" y="64563"/>
                  </a:cubicBezTo>
                  <a:cubicBezTo>
                    <a:pt x="91754" y="64800"/>
                    <a:pt x="79900" y="64563"/>
                    <a:pt x="68045" y="64563"/>
                  </a:cubicBezTo>
                  <a:close/>
                  <a:moveTo>
                    <a:pt x="68519" y="18557"/>
                  </a:moveTo>
                  <a:cubicBezTo>
                    <a:pt x="68519" y="18794"/>
                    <a:pt x="68519" y="18794"/>
                    <a:pt x="68519" y="18557"/>
                  </a:cubicBezTo>
                  <a:cubicBezTo>
                    <a:pt x="57139" y="18557"/>
                    <a:pt x="45759" y="18557"/>
                    <a:pt x="34378" y="18557"/>
                  </a:cubicBezTo>
                  <a:cubicBezTo>
                    <a:pt x="25606" y="18557"/>
                    <a:pt x="19441" y="22825"/>
                    <a:pt x="19441" y="31600"/>
                  </a:cubicBezTo>
                  <a:cubicBezTo>
                    <a:pt x="19204" y="41086"/>
                    <a:pt x="25606" y="45591"/>
                    <a:pt x="34852" y="45591"/>
                  </a:cubicBezTo>
                  <a:cubicBezTo>
                    <a:pt x="57376" y="45829"/>
                    <a:pt x="79663" y="45829"/>
                    <a:pt x="102187" y="45591"/>
                  </a:cubicBezTo>
                  <a:cubicBezTo>
                    <a:pt x="110722" y="45591"/>
                    <a:pt x="116886" y="41323"/>
                    <a:pt x="117123" y="32311"/>
                  </a:cubicBezTo>
                  <a:cubicBezTo>
                    <a:pt x="117360" y="22588"/>
                    <a:pt x="110959" y="18557"/>
                    <a:pt x="101712" y="18320"/>
                  </a:cubicBezTo>
                  <a:cubicBezTo>
                    <a:pt x="90569" y="18557"/>
                    <a:pt x="79426" y="18557"/>
                    <a:pt x="68519" y="18557"/>
                  </a:cubicBezTo>
                  <a:close/>
                </a:path>
              </a:pathLst>
            </a:custGeom>
            <a:grpFill/>
            <a:ln w="2364" cap="flat">
              <a:noFill/>
              <a:prstDash val="solid"/>
              <a:miter/>
            </a:ln>
          </p:spPr>
          <p:txBody>
            <a:bodyPr rtlCol="0" anchor="ctr"/>
            <a:lstStyle/>
            <a:p>
              <a:pPr algn="l" rtl="0"/>
              <a:endParaRPr lang="en-US"/>
            </a:p>
          </p:txBody>
        </p:sp>
        <p:sp>
          <p:nvSpPr>
            <p:cNvPr id="692" name="Freeform 691">
              <a:extLst>
                <a:ext uri="{FF2B5EF4-FFF2-40B4-BE49-F238E27FC236}">
                  <a16:creationId xmlns:a16="http://schemas.microsoft.com/office/drawing/2014/main" id="{93782334-6FFB-3510-E217-CE7E0CC70037}"/>
                </a:ext>
              </a:extLst>
            </p:cNvPr>
            <p:cNvSpPr/>
            <p:nvPr/>
          </p:nvSpPr>
          <p:spPr>
            <a:xfrm>
              <a:off x="3092085" y="5976830"/>
              <a:ext cx="135394" cy="64787"/>
            </a:xfrm>
            <a:custGeom>
              <a:avLst/>
              <a:gdLst>
                <a:gd name="connsiteX0" fmla="*/ 68523 w 135394"/>
                <a:gd name="connsiteY0" fmla="*/ 105 h 64787"/>
                <a:gd name="connsiteX1" fmla="*/ 102901 w 135394"/>
                <a:gd name="connsiteY1" fmla="*/ 105 h 64787"/>
                <a:gd name="connsiteX2" fmla="*/ 135382 w 135394"/>
                <a:gd name="connsiteY2" fmla="*/ 33069 h 64787"/>
                <a:gd name="connsiteX3" fmla="*/ 102427 w 135394"/>
                <a:gd name="connsiteY3" fmla="*/ 64609 h 64787"/>
                <a:gd name="connsiteX4" fmla="*/ 33907 w 135394"/>
                <a:gd name="connsiteY4" fmla="*/ 64609 h 64787"/>
                <a:gd name="connsiteX5" fmla="*/ 3 w 135394"/>
                <a:gd name="connsiteY5" fmla="*/ 32595 h 64787"/>
                <a:gd name="connsiteX6" fmla="*/ 33196 w 135394"/>
                <a:gd name="connsiteY6" fmla="*/ 105 h 64787"/>
                <a:gd name="connsiteX7" fmla="*/ 68523 w 135394"/>
                <a:gd name="connsiteY7" fmla="*/ 105 h 64787"/>
                <a:gd name="connsiteX8" fmla="*/ 68048 w 135394"/>
                <a:gd name="connsiteY8" fmla="*/ 18603 h 64787"/>
                <a:gd name="connsiteX9" fmla="*/ 35093 w 135394"/>
                <a:gd name="connsiteY9" fmla="*/ 18603 h 64787"/>
                <a:gd name="connsiteX10" fmla="*/ 18970 w 135394"/>
                <a:gd name="connsiteY10" fmla="*/ 31646 h 64787"/>
                <a:gd name="connsiteX11" fmla="*/ 34381 w 135394"/>
                <a:gd name="connsiteY11" fmla="*/ 45875 h 64787"/>
                <a:gd name="connsiteX12" fmla="*/ 101715 w 135394"/>
                <a:gd name="connsiteY12" fmla="*/ 45875 h 64787"/>
                <a:gd name="connsiteX13" fmla="*/ 116652 w 135394"/>
                <a:gd name="connsiteY13" fmla="*/ 32595 h 64787"/>
                <a:gd name="connsiteX14" fmla="*/ 101241 w 135394"/>
                <a:gd name="connsiteY14" fmla="*/ 18603 h 64787"/>
                <a:gd name="connsiteX15" fmla="*/ 68048 w 135394"/>
                <a:gd name="connsiteY15" fmla="*/ 18603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394" h="64787">
                  <a:moveTo>
                    <a:pt x="68523" y="105"/>
                  </a:moveTo>
                  <a:cubicBezTo>
                    <a:pt x="79903" y="105"/>
                    <a:pt x="91283" y="-132"/>
                    <a:pt x="102901" y="105"/>
                  </a:cubicBezTo>
                  <a:cubicBezTo>
                    <a:pt x="122579" y="817"/>
                    <a:pt x="135857" y="14334"/>
                    <a:pt x="135382" y="33069"/>
                  </a:cubicBezTo>
                  <a:cubicBezTo>
                    <a:pt x="134908" y="51092"/>
                    <a:pt x="121157" y="64372"/>
                    <a:pt x="102427" y="64609"/>
                  </a:cubicBezTo>
                  <a:cubicBezTo>
                    <a:pt x="79666" y="64846"/>
                    <a:pt x="56668" y="64846"/>
                    <a:pt x="33907" y="64609"/>
                  </a:cubicBezTo>
                  <a:cubicBezTo>
                    <a:pt x="14229" y="64372"/>
                    <a:pt x="240" y="50855"/>
                    <a:pt x="3" y="32595"/>
                  </a:cubicBezTo>
                  <a:cubicBezTo>
                    <a:pt x="-234" y="13860"/>
                    <a:pt x="13043" y="817"/>
                    <a:pt x="33196" y="105"/>
                  </a:cubicBezTo>
                  <a:cubicBezTo>
                    <a:pt x="44813" y="-132"/>
                    <a:pt x="56668" y="105"/>
                    <a:pt x="68523" y="105"/>
                  </a:cubicBezTo>
                  <a:close/>
                  <a:moveTo>
                    <a:pt x="68048" y="18603"/>
                  </a:moveTo>
                  <a:cubicBezTo>
                    <a:pt x="57142" y="18603"/>
                    <a:pt x="45999" y="18603"/>
                    <a:pt x="35093" y="18603"/>
                  </a:cubicBezTo>
                  <a:cubicBezTo>
                    <a:pt x="25846" y="18603"/>
                    <a:pt x="19208" y="22160"/>
                    <a:pt x="18970" y="31646"/>
                  </a:cubicBezTo>
                  <a:cubicBezTo>
                    <a:pt x="18496" y="41369"/>
                    <a:pt x="25372" y="45638"/>
                    <a:pt x="34381" y="45875"/>
                  </a:cubicBezTo>
                  <a:cubicBezTo>
                    <a:pt x="56905" y="46112"/>
                    <a:pt x="79192" y="46112"/>
                    <a:pt x="101715" y="45875"/>
                  </a:cubicBezTo>
                  <a:cubicBezTo>
                    <a:pt x="110251" y="45875"/>
                    <a:pt x="116652" y="41606"/>
                    <a:pt x="116652" y="32595"/>
                  </a:cubicBezTo>
                  <a:cubicBezTo>
                    <a:pt x="116889" y="22871"/>
                    <a:pt x="110488" y="18603"/>
                    <a:pt x="101241" y="18603"/>
                  </a:cubicBezTo>
                  <a:cubicBezTo>
                    <a:pt x="90098" y="18603"/>
                    <a:pt x="79192" y="18603"/>
                    <a:pt x="68048" y="18603"/>
                  </a:cubicBezTo>
                  <a:close/>
                </a:path>
              </a:pathLst>
            </a:custGeom>
            <a:grpFill/>
            <a:ln w="2364" cap="flat">
              <a:noFill/>
              <a:prstDash val="solid"/>
              <a:miter/>
            </a:ln>
          </p:spPr>
          <p:txBody>
            <a:bodyPr rtlCol="0" anchor="ctr"/>
            <a:lstStyle/>
            <a:p>
              <a:pPr algn="l" rtl="0"/>
              <a:endParaRPr lang="en-US"/>
            </a:p>
          </p:txBody>
        </p:sp>
      </p:grpSp>
      <p:sp>
        <p:nvSpPr>
          <p:cNvPr id="26" name="TextBox 25">
            <a:extLst>
              <a:ext uri="{FF2B5EF4-FFF2-40B4-BE49-F238E27FC236}">
                <a16:creationId xmlns:a16="http://schemas.microsoft.com/office/drawing/2014/main" id="{D037EA15-0A1A-637B-A35F-9F45C0D4DB33}"/>
              </a:ext>
            </a:extLst>
          </p:cNvPr>
          <p:cNvSpPr txBox="1"/>
          <p:nvPr/>
        </p:nvSpPr>
        <p:spPr>
          <a:xfrm>
            <a:off x="8040015" y="3339663"/>
            <a:ext cx="3085940" cy="584775"/>
          </a:xfrm>
          <a:prstGeom prst="rect">
            <a:avLst/>
          </a:prstGeom>
          <a:noFill/>
        </p:spPr>
        <p:txBody>
          <a:bodyPr wrap="square">
            <a:spAutoFit/>
          </a:bodyPr>
          <a:lstStyle/>
          <a:p>
            <a:pPr algn="l" rtl="0"/>
            <a:r>
              <a:rPr lang="en-GB" sz="1600" dirty="0">
                <a:solidFill>
                  <a:schemeClr val="bg2"/>
                </a:solidFill>
              </a:rPr>
              <a:t>Interacción entre Cultura, Comunicaciones, Riesgo y Estrategia</a:t>
            </a:r>
            <a:endParaRPr lang="en-IE" sz="1600" dirty="0">
              <a:solidFill>
                <a:schemeClr val="bg2"/>
              </a:solidFill>
            </a:endParaRPr>
          </a:p>
        </p:txBody>
      </p:sp>
    </p:spTree>
    <p:extLst>
      <p:ext uri="{BB962C8B-B14F-4D97-AF65-F5344CB8AC3E}">
        <p14:creationId xmlns:p14="http://schemas.microsoft.com/office/powerpoint/2010/main" val="222956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438414" y="2016532"/>
            <a:ext cx="5657585" cy="3867704"/>
          </a:xfrm>
        </p:spPr>
        <p:txBody>
          <a:bodyPr>
            <a:normAutofit/>
          </a:bodyPr>
          <a:lstStyle/>
          <a:p>
            <a:pPr marL="342900" lvl="0" indent="-342900" algn="l" rtl="0" fontAlgn="base">
              <a:lnSpc>
                <a:spcPct val="107000"/>
              </a:lnSpc>
              <a:spcAft>
                <a:spcPts val="800"/>
              </a:spcAft>
              <a:buSzPts val="1000"/>
              <a:buFont typeface="Symbol" panose="05050102010706020507" pitchFamily="18" charset="2"/>
              <a:buChar char=""/>
              <a:tabLst>
                <a:tab pos="457200" algn="l"/>
              </a:tabLst>
            </a:pPr>
            <a:r>
              <a:rPr lang="en-GB" sz="2200" dirty="0"/>
              <a:t>Los SAT se pueden utilizar para detectar crisis antes de que se produzcan daños y para reducir las falsas alarmas de posibles crisis.</a:t>
            </a:r>
          </a:p>
          <a:p>
            <a:pPr marL="342900" lvl="0" indent="-342900" algn="l" rtl="0" fontAlgn="base">
              <a:lnSpc>
                <a:spcPct val="107000"/>
              </a:lnSpc>
              <a:spcAft>
                <a:spcPts val="800"/>
              </a:spcAft>
              <a:buSzPts val="1000"/>
              <a:buFont typeface="Symbol" panose="05050102010706020507" pitchFamily="18" charset="2"/>
              <a:buChar char=""/>
              <a:tabLst>
                <a:tab pos="457200" algn="l"/>
              </a:tabLst>
            </a:pPr>
            <a:r>
              <a:rPr lang="en-GB" sz="2200" dirty="0"/>
              <a:t>Veamos algunos mecanismos básicos de control que formarán la base del conocimiento.</a:t>
            </a:r>
            <a:endParaRPr lang="en-IE" sz="2200" dirty="0">
              <a:solidFill>
                <a:schemeClr val="bg2"/>
              </a:solidFill>
              <a:effectLs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538749" y="371842"/>
            <a:ext cx="5657585" cy="1628741"/>
          </a:xfrm>
        </p:spPr>
        <p:txBody>
          <a:bodyPr>
            <a:normAutofit/>
          </a:bodyPr>
          <a:lstStyle/>
          <a:p>
            <a:pPr algn="l" rtl="0"/>
            <a:r>
              <a:rPr lang="en-GB" sz="3200" dirty="0"/>
              <a:t>El tiempo es vital</a:t>
            </a:r>
          </a:p>
          <a:p>
            <a:pPr algn="l" rtl="0"/>
            <a:endParaRPr lang="en-US" dirty="0"/>
          </a:p>
        </p:txBody>
      </p:sp>
      <p:sp>
        <p:nvSpPr>
          <p:cNvPr id="10" name="Rectangle 9">
            <a:extLst>
              <a:ext uri="{FF2B5EF4-FFF2-40B4-BE49-F238E27FC236}">
                <a16:creationId xmlns:a16="http://schemas.microsoft.com/office/drawing/2014/main" id="{C7AF6130-605D-3EAE-4DCF-BCF5D2BA0DC8}"/>
              </a:ext>
            </a:extLst>
          </p:cNvPr>
          <p:cNvSpPr/>
          <p:nvPr/>
        </p:nvSpPr>
        <p:spPr>
          <a:xfrm>
            <a:off x="676972" y="184778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 name="TextBox 2">
            <a:extLst>
              <a:ext uri="{FF2B5EF4-FFF2-40B4-BE49-F238E27FC236}">
                <a16:creationId xmlns:a16="http://schemas.microsoft.com/office/drawing/2014/main" id="{482A3634-7B2C-D731-07FB-E54F8E15DF6F}"/>
              </a:ext>
            </a:extLst>
          </p:cNvPr>
          <p:cNvSpPr txBox="1"/>
          <p:nvPr/>
        </p:nvSpPr>
        <p:spPr>
          <a:xfrm>
            <a:off x="6708664" y="371842"/>
            <a:ext cx="6097772" cy="461665"/>
          </a:xfrm>
          <a:prstGeom prst="rect">
            <a:avLst/>
          </a:prstGeom>
          <a:noFill/>
        </p:spPr>
        <p:txBody>
          <a:bodyPr wrap="square">
            <a:spAutoFit/>
          </a:bodyPr>
          <a:lstStyle/>
          <a:p>
            <a:pPr algn="l" rtl="0"/>
            <a:r>
              <a:rPr lang="en-GB" sz="2400" b="1" dirty="0">
                <a:solidFill>
                  <a:srgbClr val="B41F7A"/>
                </a:solidFill>
              </a:rPr>
              <a:t>Evaluaciones Mensuales</a:t>
            </a:r>
            <a:endParaRPr lang="en-IE" sz="2400" b="1" dirty="0">
              <a:solidFill>
                <a:srgbClr val="B41F7A"/>
              </a:solidFill>
            </a:endParaRPr>
          </a:p>
        </p:txBody>
      </p:sp>
      <p:sp>
        <p:nvSpPr>
          <p:cNvPr id="8" name="TextBox 7">
            <a:extLst>
              <a:ext uri="{FF2B5EF4-FFF2-40B4-BE49-F238E27FC236}">
                <a16:creationId xmlns:a16="http://schemas.microsoft.com/office/drawing/2014/main" id="{819DB288-60C2-9C48-6AB7-8438E43D0067}"/>
              </a:ext>
            </a:extLst>
          </p:cNvPr>
          <p:cNvSpPr txBox="1"/>
          <p:nvPr/>
        </p:nvSpPr>
        <p:spPr>
          <a:xfrm>
            <a:off x="6734538" y="833507"/>
            <a:ext cx="5019048" cy="3467616"/>
          </a:xfrm>
          <a:prstGeom prst="rect">
            <a:avLst/>
          </a:prstGeom>
          <a:noFill/>
        </p:spPr>
        <p:txBody>
          <a:bodyPr wrap="square">
            <a:spAutoFit/>
          </a:bodyPr>
          <a:lstStyle/>
          <a:p>
            <a:pPr algn="l" rtl="0">
              <a:spcBef>
                <a:spcPts val="600"/>
              </a:spcBef>
            </a:pPr>
            <a:r>
              <a:rPr lang="en-GB" sz="2200" dirty="0">
                <a:solidFill>
                  <a:srgbClr val="595959"/>
                </a:solidFill>
                <a:ea typeface="Open Sans Light" panose="020B0306030504020204" pitchFamily="34" charset="0"/>
                <a:cs typeface="Open Sans Light" panose="020B0306030504020204" pitchFamily="34" charset="0"/>
              </a:rPr>
              <a:t>Preocupaciones empresariales básicas:</a:t>
            </a:r>
          </a:p>
          <a:p>
            <a:pPr marL="176209" indent="-176209" algn="l" rtl="0">
              <a:spcBef>
                <a:spcPts val="600"/>
              </a:spcBef>
              <a:buFont typeface="Symbol" panose="05050102010706020507" pitchFamily="18" charset="2"/>
              <a:buChar char="-"/>
            </a:pPr>
            <a:r>
              <a:rPr lang="en-GB" sz="2200" dirty="0">
                <a:solidFill>
                  <a:srgbClr val="595959"/>
                </a:solidFill>
                <a:ea typeface="Open Sans Light" panose="020B0306030504020204" pitchFamily="34" charset="0"/>
                <a:cs typeface="Open Sans Light" panose="020B0306030504020204" pitchFamily="34" charset="0"/>
              </a:rPr>
              <a:t>¿Dónde se encuentra mi empresa financieramente hoy?</a:t>
            </a:r>
          </a:p>
          <a:p>
            <a:pPr marL="176209" indent="-176209" algn="l" rtl="0">
              <a:spcBef>
                <a:spcPts val="600"/>
              </a:spcBef>
              <a:buFont typeface="Symbol" panose="05050102010706020507" pitchFamily="18" charset="2"/>
              <a:buChar char="-"/>
            </a:pPr>
            <a:r>
              <a:rPr lang="en-GB" sz="2200" dirty="0">
                <a:solidFill>
                  <a:srgbClr val="595959"/>
                </a:solidFill>
                <a:ea typeface="Open Sans Light" panose="020B0306030504020204" pitchFamily="34" charset="0"/>
                <a:cs typeface="Open Sans Light" panose="020B0306030504020204" pitchFamily="34" charset="0"/>
              </a:rPr>
              <a:t>¿Cuáles son mis generadores de costos?</a:t>
            </a:r>
          </a:p>
          <a:p>
            <a:pPr marL="176209" indent="-176209" algn="l" rtl="0">
              <a:spcBef>
                <a:spcPts val="600"/>
              </a:spcBef>
              <a:buFont typeface="Symbol" panose="05050102010706020507" pitchFamily="18" charset="2"/>
              <a:buChar char="-"/>
            </a:pPr>
            <a:r>
              <a:rPr lang="en-GB" sz="2200" dirty="0">
                <a:solidFill>
                  <a:srgbClr val="595959"/>
                </a:solidFill>
                <a:ea typeface="Open Sans Light" panose="020B0306030504020204" pitchFamily="34" charset="0"/>
                <a:cs typeface="Open Sans Light" panose="020B0306030504020204" pitchFamily="34" charset="0"/>
              </a:rPr>
              <a:t>¿Dónde se ha ido mi dinero?</a:t>
            </a:r>
          </a:p>
          <a:p>
            <a:pPr algn="l" rtl="0">
              <a:spcBef>
                <a:spcPts val="600"/>
              </a:spcBef>
            </a:pPr>
            <a:endParaRPr lang="en-GB" sz="2200" dirty="0">
              <a:solidFill>
                <a:srgbClr val="595959"/>
              </a:solidFill>
              <a:ea typeface="Open Sans Light" panose="020B0306030504020204" pitchFamily="34" charset="0"/>
              <a:cs typeface="Open Sans Light" panose="020B0306030504020204" pitchFamily="34" charset="0"/>
            </a:endParaRPr>
          </a:p>
          <a:p>
            <a:pPr algn="l" rtl="0">
              <a:spcBef>
                <a:spcPts val="600"/>
              </a:spcBef>
            </a:pPr>
            <a:r>
              <a:rPr lang="en-GB" sz="2200" b="1" dirty="0">
                <a:solidFill>
                  <a:srgbClr val="595959"/>
                </a:solidFill>
                <a:ea typeface="Open Sans Light" panose="020B0306030504020204" pitchFamily="34" charset="0"/>
                <a:cs typeface="Open Sans Light" panose="020B0306030504020204" pitchFamily="34" charset="0"/>
                <a:sym typeface="Wingdings" panose="05000000000000000000" pitchFamily="2" charset="2"/>
              </a:rPr>
              <a:t>Primer paso:</a:t>
            </a:r>
            <a:r>
              <a:rPr lang="en-GB" sz="2200" b="1" dirty="0" err="1">
                <a:solidFill>
                  <a:srgbClr val="595959"/>
                </a:solidFill>
                <a:ea typeface="Open Sans Light" panose="020B0306030504020204" pitchFamily="34" charset="0"/>
                <a:cs typeface="Open Sans Light" panose="020B0306030504020204" pitchFamily="34" charset="0"/>
                <a:sym typeface="Wingdings" panose="05000000000000000000" pitchFamily="2" charset="2"/>
              </a:rPr>
              <a:t>Analizar</a:t>
            </a:r>
            <a:r>
              <a:rPr lang="en-GB" sz="2200" b="1" dirty="0">
                <a:solidFill>
                  <a:srgbClr val="595959"/>
                </a:solidFill>
                <a:ea typeface="Open Sans Light" panose="020B0306030504020204" pitchFamily="34" charset="0"/>
                <a:cs typeface="Open Sans Light" panose="020B0306030504020204" pitchFamily="34" charset="0"/>
                <a:sym typeface="Wingdings" panose="05000000000000000000" pitchFamily="2" charset="2"/>
              </a:rPr>
              <a:t>Evaluaciones comerciales mensuales</a:t>
            </a:r>
          </a:p>
          <a:p>
            <a:pPr algn="l" rtl="0">
              <a:lnSpc>
                <a:spcPts val="15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379412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80237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2"/>
            <a:ext cx="3293120" cy="6463521"/>
          </a:xfrm>
        </p:spPr>
        <p:txBody>
          <a:bodyPr>
            <a:normAutofit/>
          </a:bodyPr>
          <a:lstStyle/>
          <a:p>
            <a:pPr algn="l" rtl="0"/>
            <a:r>
              <a:rPr lang="en-GB" dirty="0">
                <a:solidFill>
                  <a:schemeClr val="bg1"/>
                </a:solidFill>
              </a:rPr>
              <a:t>¿Qué son los KPI y qué no?</a:t>
            </a:r>
          </a:p>
          <a:p>
            <a:pPr algn="l" rtl="0"/>
            <a:endParaRPr lang="en-GB" dirty="0">
              <a:solidFill>
                <a:schemeClr val="bg1"/>
              </a:solidFill>
            </a:endParaRPr>
          </a:p>
          <a:p>
            <a:pPr algn="l" rtl="0"/>
            <a:endParaRPr lang="en-GB" dirty="0">
              <a:solidFill>
                <a:schemeClr val="bg1"/>
              </a:solidFill>
            </a:endParaRPr>
          </a:p>
          <a:p>
            <a:pPr algn="l" rtl="0">
              <a:lnSpc>
                <a:spcPts val="2260"/>
              </a:lnSpc>
              <a:spcBef>
                <a:spcPts val="0"/>
              </a:spcBef>
            </a:pPr>
            <a:r>
              <a:rPr lang="en-GB" sz="2400" dirty="0">
                <a:solidFill>
                  <a:schemeClr val="bg1"/>
                </a:solidFill>
              </a:rPr>
              <a:t>Los gerentes y equipos de PYME pueden perder fácilmente la noción de lo que es realmente importante entre todos los objetivos y metas. Necesitan cifras clave pocas y sencillas que les indiquen si van por buen camino o no.</a:t>
            </a:r>
          </a:p>
          <a:p>
            <a:pPr algn="l" rtl="0"/>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grpSp>
        <p:nvGrpSpPr>
          <p:cNvPr id="64" name="Group 63">
            <a:extLst>
              <a:ext uri="{FF2B5EF4-FFF2-40B4-BE49-F238E27FC236}">
                <a16:creationId xmlns:a16="http://schemas.microsoft.com/office/drawing/2014/main" id="{03A753F1-0DE1-93CF-15D3-FDEA195E45E2}"/>
              </a:ext>
            </a:extLst>
          </p:cNvPr>
          <p:cNvGrpSpPr/>
          <p:nvPr/>
        </p:nvGrpSpPr>
        <p:grpSpPr>
          <a:xfrm>
            <a:off x="5343856" y="1582488"/>
            <a:ext cx="6620353" cy="1918740"/>
            <a:chOff x="4813591" y="1780979"/>
            <a:chExt cx="6620353" cy="2303689"/>
          </a:xfrm>
        </p:grpSpPr>
        <p:sp>
          <p:nvSpPr>
            <p:cNvPr id="46" name="Freeform 1">
              <a:extLst>
                <a:ext uri="{FF2B5EF4-FFF2-40B4-BE49-F238E27FC236}">
                  <a16:creationId xmlns:a16="http://schemas.microsoft.com/office/drawing/2014/main" id="{D03B51D3-6A9B-55C3-FFD5-5D7871AD09B9}"/>
                </a:ext>
              </a:extLst>
            </p:cNvPr>
            <p:cNvSpPr>
              <a:spLocks noChangeArrowheads="1"/>
            </p:cNvSpPr>
            <p:nvPr/>
          </p:nvSpPr>
          <p:spPr bwMode="auto">
            <a:xfrm>
              <a:off x="7450714" y="1790534"/>
              <a:ext cx="3983230" cy="2294134"/>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pPr algn="l" rtl="0"/>
              <a:endParaRPr lang="en-US" dirty="0"/>
            </a:p>
          </p:txBody>
        </p:sp>
        <p:sp>
          <p:nvSpPr>
            <p:cNvPr id="47" name="Freeform 1">
              <a:extLst>
                <a:ext uri="{FF2B5EF4-FFF2-40B4-BE49-F238E27FC236}">
                  <a16:creationId xmlns:a16="http://schemas.microsoft.com/office/drawing/2014/main" id="{8DC569A6-DAD7-2F44-A2A5-5FAA12FD897D}"/>
                </a:ext>
              </a:extLst>
            </p:cNvPr>
            <p:cNvSpPr>
              <a:spLocks noChangeArrowheads="1"/>
            </p:cNvSpPr>
            <p:nvPr/>
          </p:nvSpPr>
          <p:spPr bwMode="auto">
            <a:xfrm>
              <a:off x="4813591" y="1780979"/>
              <a:ext cx="4744864" cy="2303689"/>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pPr algn="l" rtl="0"/>
              <a:endParaRPr lang="en-US"/>
            </a:p>
          </p:txBody>
        </p:sp>
      </p:grpSp>
      <p:sp>
        <p:nvSpPr>
          <p:cNvPr id="48" name="Freeform 243">
            <a:extLst>
              <a:ext uri="{FF2B5EF4-FFF2-40B4-BE49-F238E27FC236}">
                <a16:creationId xmlns:a16="http://schemas.microsoft.com/office/drawing/2014/main" id="{F32BAB5E-7731-A5D8-1591-FB0ADBC48EE0}"/>
              </a:ext>
            </a:extLst>
          </p:cNvPr>
          <p:cNvSpPr>
            <a:spLocks noChangeArrowheads="1"/>
          </p:cNvSpPr>
          <p:nvPr/>
        </p:nvSpPr>
        <p:spPr bwMode="auto">
          <a:xfrm>
            <a:off x="4345658" y="1556166"/>
            <a:ext cx="2400114" cy="2046980"/>
          </a:xfrm>
          <a:custGeom>
            <a:avLst/>
            <a:gdLst>
              <a:gd name="T0" fmla="*/ 3457 w 3536"/>
              <a:gd name="T1" fmla="*/ 0 h 3015"/>
              <a:gd name="T2" fmla="*/ 3457 w 3536"/>
              <a:gd name="T3" fmla="*/ 0 h 3015"/>
              <a:gd name="T4" fmla="*/ 3506 w 3536"/>
              <a:gd name="T5" fmla="*/ 96 h 3015"/>
              <a:gd name="T6" fmla="*/ 3506 w 3536"/>
              <a:gd name="T7" fmla="*/ 96 h 3015"/>
              <a:gd name="T8" fmla="*/ 2891 w 3536"/>
              <a:gd name="T9" fmla="*/ 1589 h 3015"/>
              <a:gd name="T10" fmla="*/ 2891 w 3536"/>
              <a:gd name="T11" fmla="*/ 1589 h 3015"/>
              <a:gd name="T12" fmla="*/ 2882 w 3536"/>
              <a:gd name="T13" fmla="*/ 1661 h 3015"/>
              <a:gd name="T14" fmla="*/ 2882 w 3536"/>
              <a:gd name="T15" fmla="*/ 1661 h 3015"/>
              <a:gd name="T16" fmla="*/ 1357 w 3536"/>
              <a:gd name="T17" fmla="*/ 3014 h 3015"/>
              <a:gd name="T18" fmla="*/ 1357 w 3536"/>
              <a:gd name="T19" fmla="*/ 3014 h 3015"/>
              <a:gd name="T20" fmla="*/ 1357 w 3536"/>
              <a:gd name="T21" fmla="*/ 3014 h 3015"/>
              <a:gd name="T22" fmla="*/ 0 w 3536"/>
              <a:gd name="T23" fmla="*/ 1658 h 3015"/>
              <a:gd name="T24" fmla="*/ 0 w 3536"/>
              <a:gd name="T25" fmla="*/ 1507 h 3015"/>
              <a:gd name="T26" fmla="*/ 0 w 3536"/>
              <a:gd name="T27" fmla="*/ 1507 h 3015"/>
              <a:gd name="T28" fmla="*/ 1507 w 3536"/>
              <a:gd name="T29" fmla="*/ 0 h 3015"/>
              <a:gd name="T30" fmla="*/ 3457 w 3536"/>
              <a:gd name="T31"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36" h="3015">
                <a:moveTo>
                  <a:pt x="3457" y="0"/>
                </a:moveTo>
                <a:lnTo>
                  <a:pt x="3457" y="0"/>
                </a:lnTo>
                <a:cubicBezTo>
                  <a:pt x="3507" y="0"/>
                  <a:pt x="3535" y="57"/>
                  <a:pt x="3506" y="96"/>
                </a:cubicBezTo>
                <a:lnTo>
                  <a:pt x="3506" y="96"/>
                </a:lnTo>
                <a:cubicBezTo>
                  <a:pt x="3303" y="369"/>
                  <a:pt x="2990" y="880"/>
                  <a:pt x="2891" y="1589"/>
                </a:cubicBezTo>
                <a:lnTo>
                  <a:pt x="2891" y="1589"/>
                </a:lnTo>
                <a:cubicBezTo>
                  <a:pt x="2888" y="1613"/>
                  <a:pt x="2885" y="1637"/>
                  <a:pt x="2882" y="1661"/>
                </a:cubicBezTo>
                <a:lnTo>
                  <a:pt x="2882" y="1661"/>
                </a:lnTo>
                <a:cubicBezTo>
                  <a:pt x="2793" y="2433"/>
                  <a:pt x="2135" y="3014"/>
                  <a:pt x="1357" y="3014"/>
                </a:cubicBezTo>
                <a:lnTo>
                  <a:pt x="1357" y="3014"/>
                </a:lnTo>
                <a:lnTo>
                  <a:pt x="1357" y="3014"/>
                </a:lnTo>
                <a:cubicBezTo>
                  <a:pt x="607" y="3014"/>
                  <a:pt x="0" y="2406"/>
                  <a:pt x="0" y="1658"/>
                </a:cubicBezTo>
                <a:lnTo>
                  <a:pt x="0" y="1507"/>
                </a:lnTo>
                <a:lnTo>
                  <a:pt x="0" y="1507"/>
                </a:lnTo>
                <a:cubicBezTo>
                  <a:pt x="0" y="675"/>
                  <a:pt x="674" y="0"/>
                  <a:pt x="1507" y="0"/>
                </a:cubicBezTo>
                <a:lnTo>
                  <a:pt x="3457" y="0"/>
                </a:lnTo>
              </a:path>
            </a:pathLst>
          </a:custGeom>
          <a:solidFill>
            <a:srgbClr val="F16924"/>
          </a:solidFill>
          <a:ln>
            <a:noFill/>
          </a:ln>
          <a:effectLst/>
        </p:spPr>
        <p:txBody>
          <a:bodyPr wrap="none" anchor="ctr"/>
          <a:lstStyle/>
          <a:p>
            <a:pPr algn="l" rtl="0"/>
            <a:endParaRPr lang="en-US"/>
          </a:p>
        </p:txBody>
      </p:sp>
      <p:sp>
        <p:nvSpPr>
          <p:cNvPr id="49" name="CuadroTexto 547">
            <a:extLst>
              <a:ext uri="{FF2B5EF4-FFF2-40B4-BE49-F238E27FC236}">
                <a16:creationId xmlns:a16="http://schemas.microsoft.com/office/drawing/2014/main" id="{D9FBB490-F32F-DEA0-DFAE-56AFA3FA4AD3}"/>
              </a:ext>
            </a:extLst>
          </p:cNvPr>
          <p:cNvSpPr txBox="1"/>
          <p:nvPr/>
        </p:nvSpPr>
        <p:spPr>
          <a:xfrm>
            <a:off x="6571345" y="1094501"/>
            <a:ext cx="5620655" cy="414024"/>
          </a:xfrm>
          <a:prstGeom prst="rect">
            <a:avLst/>
          </a:prstGeom>
          <a:noFill/>
        </p:spPr>
        <p:txBody>
          <a:bodyPr wrap="square" rtlCol="0">
            <a:spAutoFit/>
          </a:bodyPr>
          <a:lstStyle/>
          <a:p>
            <a:pPr algn="l" rtl="0">
              <a:lnSpc>
                <a:spcPts val="2480"/>
              </a:lnSpc>
            </a:pPr>
            <a:r>
              <a:rPr lang="en-US" sz="2400" b="1" dirty="0">
                <a:solidFill>
                  <a:srgbClr val="F16924"/>
                </a:solidFill>
                <a:latin typeface="Calibri" panose="020F0502020204030204" pitchFamily="34" charset="0"/>
                <a:ea typeface="Lato" charset="0"/>
                <a:cs typeface="Calibri" panose="020F0502020204030204" pitchFamily="34" charset="0"/>
              </a:rPr>
              <a:t> </a:t>
            </a:r>
            <a:r>
              <a:rPr lang="en-GB" sz="2400" b="1" dirty="0">
                <a:solidFill>
                  <a:srgbClr val="F16924"/>
                </a:solidFill>
                <a:latin typeface="Calibri" panose="020F0502020204030204" pitchFamily="34" charset="0"/>
                <a:ea typeface="Lato" charset="0"/>
                <a:cs typeface="Calibri" panose="020F0502020204030204" pitchFamily="34" charset="0"/>
              </a:rPr>
              <a:t>KPIS debe cumplir con los requisitos básicos</a:t>
            </a:r>
          </a:p>
        </p:txBody>
      </p:sp>
      <p:grpSp>
        <p:nvGrpSpPr>
          <p:cNvPr id="53" name="Group 52">
            <a:extLst>
              <a:ext uri="{FF2B5EF4-FFF2-40B4-BE49-F238E27FC236}">
                <a16:creationId xmlns:a16="http://schemas.microsoft.com/office/drawing/2014/main" id="{C245EC04-A097-7F58-1F9A-A92BFA68D941}"/>
              </a:ext>
            </a:extLst>
          </p:cNvPr>
          <p:cNvGrpSpPr/>
          <p:nvPr/>
        </p:nvGrpSpPr>
        <p:grpSpPr>
          <a:xfrm>
            <a:off x="4802376" y="1987329"/>
            <a:ext cx="1186862" cy="1184653"/>
            <a:chOff x="5828070" y="2293165"/>
            <a:chExt cx="1186862" cy="1184653"/>
          </a:xfrm>
          <a:solidFill>
            <a:schemeClr val="bg1"/>
          </a:solidFill>
        </p:grpSpPr>
        <p:sp>
          <p:nvSpPr>
            <p:cNvPr id="54" name="Freeform 53">
              <a:extLst>
                <a:ext uri="{FF2B5EF4-FFF2-40B4-BE49-F238E27FC236}">
                  <a16:creationId xmlns:a16="http://schemas.microsoft.com/office/drawing/2014/main" id="{9CDCA1CB-918E-2A7A-CFD3-364E0CE1B48F}"/>
                </a:ext>
              </a:extLst>
            </p:cNvPr>
            <p:cNvSpPr/>
            <p:nvPr/>
          </p:nvSpPr>
          <p:spPr>
            <a:xfrm>
              <a:off x="5828070" y="2422663"/>
              <a:ext cx="1053970" cy="1055155"/>
            </a:xfrm>
            <a:custGeom>
              <a:avLst/>
              <a:gdLst>
                <a:gd name="connsiteX0" fmla="*/ 873468 w 1053970"/>
                <a:gd name="connsiteY0" fmla="*/ 1055156 h 1055155"/>
                <a:gd name="connsiteX1" fmla="*/ 180150 w 1053970"/>
                <a:gd name="connsiteY1" fmla="*/ 1055156 h 1055155"/>
                <a:gd name="connsiteX2" fmla="*/ 178739 w 1053970"/>
                <a:gd name="connsiteY2" fmla="*/ 1054685 h 1055155"/>
                <a:gd name="connsiteX3" fmla="*/ 176387 w 1053970"/>
                <a:gd name="connsiteY3" fmla="*/ 1053744 h 1055155"/>
                <a:gd name="connsiteX4" fmla="*/ 174035 w 1053970"/>
                <a:gd name="connsiteY4" fmla="*/ 1052804 h 1055155"/>
                <a:gd name="connsiteX5" fmla="*/ 6115 w 1053970"/>
                <a:gd name="connsiteY5" fmla="*/ 902722 h 1055155"/>
                <a:gd name="connsiteX6" fmla="*/ 1881 w 1053970"/>
                <a:gd name="connsiteY6" fmla="*/ 883903 h 1055155"/>
                <a:gd name="connsiteX7" fmla="*/ 0 w 1053970"/>
                <a:gd name="connsiteY7" fmla="*/ 875435 h 1055155"/>
                <a:gd name="connsiteX8" fmla="*/ 0 w 1053970"/>
                <a:gd name="connsiteY8" fmla="*/ 874494 h 1055155"/>
                <a:gd name="connsiteX9" fmla="*/ 0 w 1053970"/>
                <a:gd name="connsiteY9" fmla="*/ 181485 h 1055155"/>
                <a:gd name="connsiteX10" fmla="*/ 0 w 1053970"/>
                <a:gd name="connsiteY10" fmla="*/ 180544 h 1055155"/>
                <a:gd name="connsiteX11" fmla="*/ 1411 w 1053970"/>
                <a:gd name="connsiteY11" fmla="*/ 173017 h 1055155"/>
                <a:gd name="connsiteX12" fmla="*/ 5174 w 1053970"/>
                <a:gd name="connsiteY12" fmla="*/ 156080 h 1055155"/>
                <a:gd name="connsiteX13" fmla="*/ 200376 w 1053970"/>
                <a:gd name="connsiteY13" fmla="*/ 353 h 1055155"/>
                <a:gd name="connsiteX14" fmla="*/ 435088 w 1053970"/>
                <a:gd name="connsiteY14" fmla="*/ 353 h 1055155"/>
                <a:gd name="connsiteX15" fmla="*/ 460487 w 1053970"/>
                <a:gd name="connsiteY15" fmla="*/ 353 h 1055155"/>
                <a:gd name="connsiteX16" fmla="*/ 535746 w 1053970"/>
                <a:gd name="connsiteY16" fmla="*/ 73276 h 1055155"/>
                <a:gd name="connsiteX17" fmla="*/ 460487 w 1053970"/>
                <a:gd name="connsiteY17" fmla="*/ 147141 h 1055155"/>
                <a:gd name="connsiteX18" fmla="*/ 420036 w 1053970"/>
                <a:gd name="connsiteY18" fmla="*/ 147141 h 1055155"/>
                <a:gd name="connsiteX19" fmla="*/ 209313 w 1053970"/>
                <a:gd name="connsiteY19" fmla="*/ 146670 h 1055155"/>
                <a:gd name="connsiteX20" fmla="*/ 164157 w 1053970"/>
                <a:gd name="connsiteY20" fmla="*/ 163607 h 1055155"/>
                <a:gd name="connsiteX21" fmla="*/ 145813 w 1053970"/>
                <a:gd name="connsiteY21" fmla="*/ 209243 h 1055155"/>
                <a:gd name="connsiteX22" fmla="*/ 146284 w 1053970"/>
                <a:gd name="connsiteY22" fmla="*/ 672660 h 1055155"/>
                <a:gd name="connsiteX23" fmla="*/ 146284 w 1053970"/>
                <a:gd name="connsiteY23" fmla="*/ 845324 h 1055155"/>
                <a:gd name="connsiteX24" fmla="*/ 208372 w 1053970"/>
                <a:gd name="connsiteY24" fmla="*/ 907427 h 1055155"/>
                <a:gd name="connsiteX25" fmla="*/ 844305 w 1053970"/>
                <a:gd name="connsiteY25" fmla="*/ 907427 h 1055155"/>
                <a:gd name="connsiteX26" fmla="*/ 906864 w 1053970"/>
                <a:gd name="connsiteY26" fmla="*/ 845324 h 1055155"/>
                <a:gd name="connsiteX27" fmla="*/ 906864 w 1053970"/>
                <a:gd name="connsiteY27" fmla="*/ 749818 h 1055155"/>
                <a:gd name="connsiteX28" fmla="*/ 906864 w 1053970"/>
                <a:gd name="connsiteY28" fmla="*/ 594562 h 1055155"/>
                <a:gd name="connsiteX29" fmla="*/ 932264 w 1053970"/>
                <a:gd name="connsiteY29" fmla="*/ 535752 h 1055155"/>
                <a:gd name="connsiteX30" fmla="*/ 992000 w 1053970"/>
                <a:gd name="connsiteY30" fmla="*/ 519286 h 1055155"/>
                <a:gd name="connsiteX31" fmla="*/ 1053618 w 1053970"/>
                <a:gd name="connsiteY31" fmla="*/ 591268 h 1055155"/>
                <a:gd name="connsiteX32" fmla="*/ 1053618 w 1053970"/>
                <a:gd name="connsiteY32" fmla="*/ 798748 h 1055155"/>
                <a:gd name="connsiteX33" fmla="*/ 1053618 w 1053970"/>
                <a:gd name="connsiteY33" fmla="*/ 814273 h 1055155"/>
                <a:gd name="connsiteX34" fmla="*/ 1048444 w 1053970"/>
                <a:gd name="connsiteY34" fmla="*/ 892842 h 1055155"/>
                <a:gd name="connsiteX35" fmla="*/ 879112 w 1053970"/>
                <a:gd name="connsiteY35" fmla="*/ 1051392 h 1055155"/>
                <a:gd name="connsiteX36" fmla="*/ 876761 w 1053970"/>
                <a:gd name="connsiteY36" fmla="*/ 1052333 h 1055155"/>
                <a:gd name="connsiteX37" fmla="*/ 874409 w 1053970"/>
                <a:gd name="connsiteY37" fmla="*/ 1053274 h 1055155"/>
                <a:gd name="connsiteX38" fmla="*/ 873468 w 1053970"/>
                <a:gd name="connsiteY38" fmla="*/ 1055156 h 1055155"/>
                <a:gd name="connsiteX39" fmla="*/ 182972 w 1053970"/>
                <a:gd name="connsiteY39" fmla="*/ 1037748 h 1055155"/>
                <a:gd name="connsiteX40" fmla="*/ 870646 w 1053970"/>
                <a:gd name="connsiteY40" fmla="*/ 1037748 h 1055155"/>
                <a:gd name="connsiteX41" fmla="*/ 871116 w 1053970"/>
                <a:gd name="connsiteY41" fmla="*/ 1037748 h 1055155"/>
                <a:gd name="connsiteX42" fmla="*/ 877231 w 1053970"/>
                <a:gd name="connsiteY42" fmla="*/ 1035866 h 1055155"/>
                <a:gd name="connsiteX43" fmla="*/ 1031981 w 1053970"/>
                <a:gd name="connsiteY43" fmla="*/ 890960 h 1055155"/>
                <a:gd name="connsiteX44" fmla="*/ 1036685 w 1053970"/>
                <a:gd name="connsiteY44" fmla="*/ 815214 h 1055155"/>
                <a:gd name="connsiteX45" fmla="*/ 1036685 w 1053970"/>
                <a:gd name="connsiteY45" fmla="*/ 799218 h 1055155"/>
                <a:gd name="connsiteX46" fmla="*/ 1036685 w 1053970"/>
                <a:gd name="connsiteY46" fmla="*/ 591739 h 1055155"/>
                <a:gd name="connsiteX47" fmla="*/ 989648 w 1053970"/>
                <a:gd name="connsiteY47" fmla="*/ 536693 h 1055155"/>
                <a:gd name="connsiteX48" fmla="*/ 943552 w 1053970"/>
                <a:gd name="connsiteY48" fmla="*/ 549396 h 1055155"/>
                <a:gd name="connsiteX49" fmla="*/ 923797 w 1053970"/>
                <a:gd name="connsiteY49" fmla="*/ 595032 h 1055155"/>
                <a:gd name="connsiteX50" fmla="*/ 923797 w 1053970"/>
                <a:gd name="connsiteY50" fmla="*/ 750289 h 1055155"/>
                <a:gd name="connsiteX51" fmla="*/ 923797 w 1053970"/>
                <a:gd name="connsiteY51" fmla="*/ 845795 h 1055155"/>
                <a:gd name="connsiteX52" fmla="*/ 844305 w 1053970"/>
                <a:gd name="connsiteY52" fmla="*/ 924835 h 1055155"/>
                <a:gd name="connsiteX53" fmla="*/ 208372 w 1053970"/>
                <a:gd name="connsiteY53" fmla="*/ 924835 h 1055155"/>
                <a:gd name="connsiteX54" fmla="*/ 128880 w 1053970"/>
                <a:gd name="connsiteY54" fmla="*/ 845324 h 1055155"/>
                <a:gd name="connsiteX55" fmla="*/ 128880 w 1053970"/>
                <a:gd name="connsiteY55" fmla="*/ 672660 h 1055155"/>
                <a:gd name="connsiteX56" fmla="*/ 128410 w 1053970"/>
                <a:gd name="connsiteY56" fmla="*/ 209243 h 1055155"/>
                <a:gd name="connsiteX57" fmla="*/ 151928 w 1053970"/>
                <a:gd name="connsiteY57" fmla="*/ 151375 h 1055155"/>
                <a:gd name="connsiteX58" fmla="*/ 209313 w 1053970"/>
                <a:gd name="connsiteY58" fmla="*/ 129263 h 1055155"/>
                <a:gd name="connsiteX59" fmla="*/ 419566 w 1053970"/>
                <a:gd name="connsiteY59" fmla="*/ 129733 h 1055155"/>
                <a:gd name="connsiteX60" fmla="*/ 460017 w 1053970"/>
                <a:gd name="connsiteY60" fmla="*/ 129733 h 1055155"/>
                <a:gd name="connsiteX61" fmla="*/ 517872 w 1053970"/>
                <a:gd name="connsiteY61" fmla="*/ 73276 h 1055155"/>
                <a:gd name="connsiteX62" fmla="*/ 459547 w 1053970"/>
                <a:gd name="connsiteY62" fmla="*/ 17290 h 1055155"/>
                <a:gd name="connsiteX63" fmla="*/ 434147 w 1053970"/>
                <a:gd name="connsiteY63" fmla="*/ 17290 h 1055155"/>
                <a:gd name="connsiteX64" fmla="*/ 199905 w 1053970"/>
                <a:gd name="connsiteY64" fmla="*/ 17290 h 1055155"/>
                <a:gd name="connsiteX65" fmla="*/ 21637 w 1053970"/>
                <a:gd name="connsiteY65" fmla="*/ 159844 h 1055155"/>
                <a:gd name="connsiteX66" fmla="*/ 17874 w 1053970"/>
                <a:gd name="connsiteY66" fmla="*/ 176310 h 1055155"/>
                <a:gd name="connsiteX67" fmla="*/ 16463 w 1053970"/>
                <a:gd name="connsiteY67" fmla="*/ 183367 h 1055155"/>
                <a:gd name="connsiteX68" fmla="*/ 16463 w 1053970"/>
                <a:gd name="connsiteY68" fmla="*/ 872612 h 1055155"/>
                <a:gd name="connsiteX69" fmla="*/ 18344 w 1053970"/>
                <a:gd name="connsiteY69" fmla="*/ 880610 h 1055155"/>
                <a:gd name="connsiteX70" fmla="*/ 22578 w 1053970"/>
                <a:gd name="connsiteY70" fmla="*/ 898958 h 1055155"/>
                <a:gd name="connsiteX71" fmla="*/ 175917 w 1053970"/>
                <a:gd name="connsiteY71" fmla="*/ 1036337 h 1055155"/>
                <a:gd name="connsiteX72" fmla="*/ 182972 w 1053970"/>
                <a:gd name="connsiteY72" fmla="*/ 1037748 h 1055155"/>
                <a:gd name="connsiteX73" fmla="*/ 182972 w 1053970"/>
                <a:gd name="connsiteY73" fmla="*/ 1037748 h 10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53970" h="1055155">
                  <a:moveTo>
                    <a:pt x="873468" y="1055156"/>
                  </a:moveTo>
                  <a:lnTo>
                    <a:pt x="180150" y="1055156"/>
                  </a:lnTo>
                  <a:lnTo>
                    <a:pt x="178739" y="1054685"/>
                  </a:lnTo>
                  <a:cubicBezTo>
                    <a:pt x="177798" y="1054215"/>
                    <a:pt x="177328" y="1054215"/>
                    <a:pt x="176387" y="1053744"/>
                  </a:cubicBezTo>
                  <a:cubicBezTo>
                    <a:pt x="175446" y="1053274"/>
                    <a:pt x="174505" y="1052804"/>
                    <a:pt x="174035" y="1052804"/>
                  </a:cubicBezTo>
                  <a:cubicBezTo>
                    <a:pt x="92662" y="1041042"/>
                    <a:pt x="26811" y="982232"/>
                    <a:pt x="6115" y="902722"/>
                  </a:cubicBezTo>
                  <a:cubicBezTo>
                    <a:pt x="4233" y="896136"/>
                    <a:pt x="2822" y="890019"/>
                    <a:pt x="1881" y="883903"/>
                  </a:cubicBezTo>
                  <a:cubicBezTo>
                    <a:pt x="1411" y="881081"/>
                    <a:pt x="470" y="878258"/>
                    <a:pt x="0" y="875435"/>
                  </a:cubicBezTo>
                  <a:lnTo>
                    <a:pt x="0" y="874494"/>
                  </a:lnTo>
                  <a:lnTo>
                    <a:pt x="0" y="181485"/>
                  </a:lnTo>
                  <a:lnTo>
                    <a:pt x="0" y="180544"/>
                  </a:lnTo>
                  <a:cubicBezTo>
                    <a:pt x="470" y="178192"/>
                    <a:pt x="941" y="175369"/>
                    <a:pt x="1411" y="173017"/>
                  </a:cubicBezTo>
                  <a:cubicBezTo>
                    <a:pt x="2352" y="167371"/>
                    <a:pt x="3763" y="161726"/>
                    <a:pt x="5174" y="156080"/>
                  </a:cubicBezTo>
                  <a:cubicBezTo>
                    <a:pt x="26811" y="65278"/>
                    <a:pt x="107243" y="1294"/>
                    <a:pt x="200376" y="353"/>
                  </a:cubicBezTo>
                  <a:cubicBezTo>
                    <a:pt x="278456" y="-118"/>
                    <a:pt x="357948" y="-118"/>
                    <a:pt x="435088" y="353"/>
                  </a:cubicBezTo>
                  <a:lnTo>
                    <a:pt x="460487" y="353"/>
                  </a:lnTo>
                  <a:cubicBezTo>
                    <a:pt x="503291" y="353"/>
                    <a:pt x="535746" y="31875"/>
                    <a:pt x="535746" y="73276"/>
                  </a:cubicBezTo>
                  <a:cubicBezTo>
                    <a:pt x="535746" y="114208"/>
                    <a:pt x="502820" y="146670"/>
                    <a:pt x="460487" y="147141"/>
                  </a:cubicBezTo>
                  <a:cubicBezTo>
                    <a:pt x="446847" y="147141"/>
                    <a:pt x="433677" y="147141"/>
                    <a:pt x="420036" y="147141"/>
                  </a:cubicBezTo>
                  <a:cubicBezTo>
                    <a:pt x="350892" y="147611"/>
                    <a:pt x="279397" y="148082"/>
                    <a:pt x="209313" y="146670"/>
                  </a:cubicBezTo>
                  <a:cubicBezTo>
                    <a:pt x="191909" y="146200"/>
                    <a:pt x="175917" y="152316"/>
                    <a:pt x="164157" y="163607"/>
                  </a:cubicBezTo>
                  <a:cubicBezTo>
                    <a:pt x="152398" y="175369"/>
                    <a:pt x="145813" y="191365"/>
                    <a:pt x="145813" y="209243"/>
                  </a:cubicBezTo>
                  <a:cubicBezTo>
                    <a:pt x="146284" y="363559"/>
                    <a:pt x="146284" y="520697"/>
                    <a:pt x="146284" y="672660"/>
                  </a:cubicBezTo>
                  <a:cubicBezTo>
                    <a:pt x="146284" y="730058"/>
                    <a:pt x="146284" y="787927"/>
                    <a:pt x="146284" y="845324"/>
                  </a:cubicBezTo>
                  <a:cubicBezTo>
                    <a:pt x="146284" y="884844"/>
                    <a:pt x="168861" y="907427"/>
                    <a:pt x="208372" y="907427"/>
                  </a:cubicBezTo>
                  <a:cubicBezTo>
                    <a:pt x="420506" y="907427"/>
                    <a:pt x="632171" y="907427"/>
                    <a:pt x="844305" y="907427"/>
                  </a:cubicBezTo>
                  <a:cubicBezTo>
                    <a:pt x="884286" y="907427"/>
                    <a:pt x="906864" y="885315"/>
                    <a:pt x="906864" y="845324"/>
                  </a:cubicBezTo>
                  <a:cubicBezTo>
                    <a:pt x="906864" y="813332"/>
                    <a:pt x="906864" y="781340"/>
                    <a:pt x="906864" y="749818"/>
                  </a:cubicBezTo>
                  <a:cubicBezTo>
                    <a:pt x="906864" y="699007"/>
                    <a:pt x="906864" y="646314"/>
                    <a:pt x="906864" y="594562"/>
                  </a:cubicBezTo>
                  <a:cubicBezTo>
                    <a:pt x="906864" y="571038"/>
                    <a:pt x="915801" y="550337"/>
                    <a:pt x="932264" y="535752"/>
                  </a:cubicBezTo>
                  <a:cubicBezTo>
                    <a:pt x="948256" y="521638"/>
                    <a:pt x="969423" y="515993"/>
                    <a:pt x="992000" y="519286"/>
                  </a:cubicBezTo>
                  <a:cubicBezTo>
                    <a:pt x="1026807" y="524461"/>
                    <a:pt x="1053618" y="555512"/>
                    <a:pt x="1053618" y="591268"/>
                  </a:cubicBezTo>
                  <a:cubicBezTo>
                    <a:pt x="1054088" y="655253"/>
                    <a:pt x="1054088" y="728176"/>
                    <a:pt x="1053618" y="798748"/>
                  </a:cubicBezTo>
                  <a:cubicBezTo>
                    <a:pt x="1053618" y="803923"/>
                    <a:pt x="1053618" y="809098"/>
                    <a:pt x="1053618" y="814273"/>
                  </a:cubicBezTo>
                  <a:cubicBezTo>
                    <a:pt x="1053618" y="840149"/>
                    <a:pt x="1053618" y="866966"/>
                    <a:pt x="1048444" y="892842"/>
                  </a:cubicBezTo>
                  <a:cubicBezTo>
                    <a:pt x="1032922" y="975646"/>
                    <a:pt x="964719" y="1039160"/>
                    <a:pt x="879112" y="1051392"/>
                  </a:cubicBezTo>
                  <a:cubicBezTo>
                    <a:pt x="878642" y="1051392"/>
                    <a:pt x="877701" y="1051863"/>
                    <a:pt x="876761" y="1052333"/>
                  </a:cubicBezTo>
                  <a:cubicBezTo>
                    <a:pt x="875820" y="1052804"/>
                    <a:pt x="875350" y="1052804"/>
                    <a:pt x="874409" y="1053274"/>
                  </a:cubicBezTo>
                  <a:lnTo>
                    <a:pt x="873468" y="1055156"/>
                  </a:lnTo>
                  <a:close/>
                  <a:moveTo>
                    <a:pt x="182972" y="1037748"/>
                  </a:moveTo>
                  <a:lnTo>
                    <a:pt x="870646" y="1037748"/>
                  </a:lnTo>
                  <a:cubicBezTo>
                    <a:pt x="870646" y="1037748"/>
                    <a:pt x="871116" y="1037748"/>
                    <a:pt x="871116" y="1037748"/>
                  </a:cubicBezTo>
                  <a:cubicBezTo>
                    <a:pt x="872998" y="1037278"/>
                    <a:pt x="874879" y="1036337"/>
                    <a:pt x="877231" y="1035866"/>
                  </a:cubicBezTo>
                  <a:cubicBezTo>
                    <a:pt x="955782" y="1024575"/>
                    <a:pt x="1017870" y="966707"/>
                    <a:pt x="1031981" y="890960"/>
                  </a:cubicBezTo>
                  <a:cubicBezTo>
                    <a:pt x="1036685" y="866496"/>
                    <a:pt x="1036685" y="840620"/>
                    <a:pt x="1036685" y="815214"/>
                  </a:cubicBezTo>
                  <a:cubicBezTo>
                    <a:pt x="1036685" y="810039"/>
                    <a:pt x="1036685" y="804864"/>
                    <a:pt x="1036685" y="799218"/>
                  </a:cubicBezTo>
                  <a:cubicBezTo>
                    <a:pt x="1037155" y="728647"/>
                    <a:pt x="1037155" y="655723"/>
                    <a:pt x="1036685" y="591739"/>
                  </a:cubicBezTo>
                  <a:cubicBezTo>
                    <a:pt x="1036685" y="563981"/>
                    <a:pt x="1016459" y="540457"/>
                    <a:pt x="989648" y="536693"/>
                  </a:cubicBezTo>
                  <a:cubicBezTo>
                    <a:pt x="972245" y="534341"/>
                    <a:pt x="955782" y="538575"/>
                    <a:pt x="943552" y="549396"/>
                  </a:cubicBezTo>
                  <a:cubicBezTo>
                    <a:pt x="930853" y="560217"/>
                    <a:pt x="923797" y="576684"/>
                    <a:pt x="923797" y="595032"/>
                  </a:cubicBezTo>
                  <a:cubicBezTo>
                    <a:pt x="923797" y="646784"/>
                    <a:pt x="923797" y="699477"/>
                    <a:pt x="923797" y="750289"/>
                  </a:cubicBezTo>
                  <a:cubicBezTo>
                    <a:pt x="923797" y="782281"/>
                    <a:pt x="923797" y="814273"/>
                    <a:pt x="923797" y="845795"/>
                  </a:cubicBezTo>
                  <a:cubicBezTo>
                    <a:pt x="923797" y="895195"/>
                    <a:pt x="894164" y="924835"/>
                    <a:pt x="844305" y="924835"/>
                  </a:cubicBezTo>
                  <a:cubicBezTo>
                    <a:pt x="632171" y="924835"/>
                    <a:pt x="420506" y="924835"/>
                    <a:pt x="208372" y="924835"/>
                  </a:cubicBezTo>
                  <a:cubicBezTo>
                    <a:pt x="159454" y="924835"/>
                    <a:pt x="128880" y="894254"/>
                    <a:pt x="128880" y="845324"/>
                  </a:cubicBezTo>
                  <a:cubicBezTo>
                    <a:pt x="128880" y="787927"/>
                    <a:pt x="128880" y="730058"/>
                    <a:pt x="128880" y="672660"/>
                  </a:cubicBezTo>
                  <a:cubicBezTo>
                    <a:pt x="128880" y="520697"/>
                    <a:pt x="128880" y="363559"/>
                    <a:pt x="128410" y="209243"/>
                  </a:cubicBezTo>
                  <a:cubicBezTo>
                    <a:pt x="128410" y="186661"/>
                    <a:pt x="136406" y="165960"/>
                    <a:pt x="151928" y="151375"/>
                  </a:cubicBezTo>
                  <a:cubicBezTo>
                    <a:pt x="166980" y="136790"/>
                    <a:pt x="187205" y="128792"/>
                    <a:pt x="209313" y="129263"/>
                  </a:cubicBezTo>
                  <a:cubicBezTo>
                    <a:pt x="279397" y="130674"/>
                    <a:pt x="350422" y="130204"/>
                    <a:pt x="419566" y="129733"/>
                  </a:cubicBezTo>
                  <a:cubicBezTo>
                    <a:pt x="433206" y="129733"/>
                    <a:pt x="446376" y="129733"/>
                    <a:pt x="460017" y="129733"/>
                  </a:cubicBezTo>
                  <a:cubicBezTo>
                    <a:pt x="492943" y="129733"/>
                    <a:pt x="517872" y="105269"/>
                    <a:pt x="517872" y="73276"/>
                  </a:cubicBezTo>
                  <a:cubicBezTo>
                    <a:pt x="517872" y="41284"/>
                    <a:pt x="492943" y="17290"/>
                    <a:pt x="459547" y="17290"/>
                  </a:cubicBezTo>
                  <a:lnTo>
                    <a:pt x="434147" y="17290"/>
                  </a:lnTo>
                  <a:cubicBezTo>
                    <a:pt x="357478" y="17290"/>
                    <a:pt x="277986" y="16819"/>
                    <a:pt x="199905" y="17290"/>
                  </a:cubicBezTo>
                  <a:cubicBezTo>
                    <a:pt x="114769" y="17760"/>
                    <a:pt x="41392" y="76570"/>
                    <a:pt x="21637" y="159844"/>
                  </a:cubicBezTo>
                  <a:cubicBezTo>
                    <a:pt x="20226" y="165019"/>
                    <a:pt x="19285" y="170665"/>
                    <a:pt x="17874" y="176310"/>
                  </a:cubicBezTo>
                  <a:cubicBezTo>
                    <a:pt x="17404" y="178663"/>
                    <a:pt x="16933" y="181015"/>
                    <a:pt x="16463" y="183367"/>
                  </a:cubicBezTo>
                  <a:lnTo>
                    <a:pt x="16463" y="872612"/>
                  </a:lnTo>
                  <a:cubicBezTo>
                    <a:pt x="16933" y="875435"/>
                    <a:pt x="17404" y="877787"/>
                    <a:pt x="18344" y="880610"/>
                  </a:cubicBezTo>
                  <a:cubicBezTo>
                    <a:pt x="19755" y="886726"/>
                    <a:pt x="21166" y="892842"/>
                    <a:pt x="22578" y="898958"/>
                  </a:cubicBezTo>
                  <a:cubicBezTo>
                    <a:pt x="41392" y="971882"/>
                    <a:pt x="101599" y="1025516"/>
                    <a:pt x="175917" y="1036337"/>
                  </a:cubicBezTo>
                  <a:cubicBezTo>
                    <a:pt x="178739" y="1036337"/>
                    <a:pt x="181091" y="1037278"/>
                    <a:pt x="182972" y="1037748"/>
                  </a:cubicBezTo>
                  <a:cubicBezTo>
                    <a:pt x="182502" y="1037748"/>
                    <a:pt x="182972" y="1037748"/>
                    <a:pt x="182972" y="1037748"/>
                  </a:cubicBezTo>
                  <a:close/>
                </a:path>
              </a:pathLst>
            </a:custGeom>
            <a:grpFill/>
            <a:ln w="4695" cap="flat">
              <a:solidFill>
                <a:schemeClr val="bg1"/>
              </a:solid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C5A9AFA9-6DEA-3BA0-73E6-84F8A4291EEF}"/>
                </a:ext>
              </a:extLst>
            </p:cNvPr>
            <p:cNvSpPr/>
            <p:nvPr/>
          </p:nvSpPr>
          <p:spPr>
            <a:xfrm>
              <a:off x="6236965" y="2345237"/>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solidFill>
              <a:srgbClr val="EDA13E"/>
            </a:solidFill>
            <a:ln w="4695"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E755F5DF-236D-EAA6-A4E3-AFDCE42009BF}"/>
                </a:ext>
              </a:extLst>
            </p:cNvPr>
            <p:cNvSpPr/>
            <p:nvPr/>
          </p:nvSpPr>
          <p:spPr>
            <a:xfrm>
              <a:off x="6216972" y="2293165"/>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grpFill/>
            <a:ln w="4695" cap="flat">
              <a:solidFill>
                <a:schemeClr val="bg1"/>
              </a:solidFill>
              <a:prstDash val="solid"/>
              <a:miter/>
            </a:ln>
          </p:spPr>
          <p:txBody>
            <a:bodyPr rtlCol="0" anchor="ctr"/>
            <a:lstStyle/>
            <a:p>
              <a:pPr algn="l" rtl="0"/>
              <a:endParaRPr lang="en-US"/>
            </a:p>
          </p:txBody>
        </p:sp>
      </p:grpSp>
      <p:sp>
        <p:nvSpPr>
          <p:cNvPr id="63" name="Rectángulo 548">
            <a:extLst>
              <a:ext uri="{FF2B5EF4-FFF2-40B4-BE49-F238E27FC236}">
                <a16:creationId xmlns:a16="http://schemas.microsoft.com/office/drawing/2014/main" id="{6AAD7437-50DF-4AAE-E162-8E2F0A3407E7}"/>
              </a:ext>
            </a:extLst>
          </p:cNvPr>
          <p:cNvSpPr/>
          <p:nvPr/>
        </p:nvSpPr>
        <p:spPr>
          <a:xfrm>
            <a:off x="6626265" y="1691913"/>
            <a:ext cx="5075271" cy="1775486"/>
          </a:xfrm>
          <a:prstGeom prst="rect">
            <a:avLst/>
          </a:prstGeom>
        </p:spPr>
        <p:txBody>
          <a:bodyPr wrap="square">
            <a:spAutoFit/>
          </a:bodyPr>
          <a:lstStyle/>
          <a:p>
            <a:pPr marL="171450" indent="-171450" algn="l" rtl="0">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Cuantificable / medible y accionable</a:t>
            </a:r>
          </a:p>
          <a:p>
            <a:pPr marL="171450" indent="-171450" algn="l" rtl="0">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Medir los factores que son críticos para el éxito de la organización.</a:t>
            </a:r>
          </a:p>
          <a:p>
            <a:pPr marL="171450" indent="-171450" algn="l" rtl="0">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Vinculado a objetivos y metas comerciales</a:t>
            </a:r>
          </a:p>
          <a:p>
            <a:pPr marL="171450" indent="-171450" algn="l" rtl="0">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Limitado a las métricas realmente importantes</a:t>
            </a:r>
          </a:p>
          <a:p>
            <a:pPr marL="171450" indent="-171450" algn="l" rtl="0">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Aplicado consistentemente en toda la empresa.</a:t>
            </a:r>
          </a:p>
        </p:txBody>
      </p:sp>
      <p:grpSp>
        <p:nvGrpSpPr>
          <p:cNvPr id="65" name="Group 64">
            <a:extLst>
              <a:ext uri="{FF2B5EF4-FFF2-40B4-BE49-F238E27FC236}">
                <a16:creationId xmlns:a16="http://schemas.microsoft.com/office/drawing/2014/main" id="{24515FEE-AC70-7EEB-818E-A90338D94C9D}"/>
              </a:ext>
            </a:extLst>
          </p:cNvPr>
          <p:cNvGrpSpPr/>
          <p:nvPr/>
        </p:nvGrpSpPr>
        <p:grpSpPr>
          <a:xfrm>
            <a:off x="5381065" y="4400043"/>
            <a:ext cx="6620353" cy="1918740"/>
            <a:chOff x="4813591" y="1780979"/>
            <a:chExt cx="6620353" cy="2303689"/>
          </a:xfrm>
        </p:grpSpPr>
        <p:sp>
          <p:nvSpPr>
            <p:cNvPr id="66" name="Freeform 1">
              <a:extLst>
                <a:ext uri="{FF2B5EF4-FFF2-40B4-BE49-F238E27FC236}">
                  <a16:creationId xmlns:a16="http://schemas.microsoft.com/office/drawing/2014/main" id="{80E5DA27-D763-9F2E-1374-D78DA8029CB9}"/>
                </a:ext>
              </a:extLst>
            </p:cNvPr>
            <p:cNvSpPr>
              <a:spLocks noChangeArrowheads="1"/>
            </p:cNvSpPr>
            <p:nvPr/>
          </p:nvSpPr>
          <p:spPr bwMode="auto">
            <a:xfrm>
              <a:off x="7450714" y="1790534"/>
              <a:ext cx="3983230" cy="2294134"/>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pPr algn="l" rtl="0"/>
              <a:endParaRPr lang="en-US" dirty="0"/>
            </a:p>
          </p:txBody>
        </p:sp>
        <p:sp>
          <p:nvSpPr>
            <p:cNvPr id="67" name="Freeform 1">
              <a:extLst>
                <a:ext uri="{FF2B5EF4-FFF2-40B4-BE49-F238E27FC236}">
                  <a16:creationId xmlns:a16="http://schemas.microsoft.com/office/drawing/2014/main" id="{B15E77AB-11D8-3070-41C4-68CD4BF7B881}"/>
                </a:ext>
              </a:extLst>
            </p:cNvPr>
            <p:cNvSpPr>
              <a:spLocks noChangeArrowheads="1"/>
            </p:cNvSpPr>
            <p:nvPr/>
          </p:nvSpPr>
          <p:spPr bwMode="auto">
            <a:xfrm>
              <a:off x="4813591" y="1780979"/>
              <a:ext cx="4744864" cy="2303689"/>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pPr algn="l" rtl="0"/>
              <a:endParaRPr lang="en-US"/>
            </a:p>
          </p:txBody>
        </p:sp>
      </p:grpSp>
      <p:sp>
        <p:nvSpPr>
          <p:cNvPr id="68" name="Freeform 243">
            <a:extLst>
              <a:ext uri="{FF2B5EF4-FFF2-40B4-BE49-F238E27FC236}">
                <a16:creationId xmlns:a16="http://schemas.microsoft.com/office/drawing/2014/main" id="{20E92DEA-7CBC-906A-D76C-541C04A3CA69}"/>
              </a:ext>
            </a:extLst>
          </p:cNvPr>
          <p:cNvSpPr>
            <a:spLocks noChangeArrowheads="1"/>
          </p:cNvSpPr>
          <p:nvPr/>
        </p:nvSpPr>
        <p:spPr bwMode="auto">
          <a:xfrm>
            <a:off x="4382867" y="4373721"/>
            <a:ext cx="2400114" cy="2046980"/>
          </a:xfrm>
          <a:custGeom>
            <a:avLst/>
            <a:gdLst>
              <a:gd name="T0" fmla="*/ 3457 w 3536"/>
              <a:gd name="T1" fmla="*/ 0 h 3015"/>
              <a:gd name="T2" fmla="*/ 3457 w 3536"/>
              <a:gd name="T3" fmla="*/ 0 h 3015"/>
              <a:gd name="T4" fmla="*/ 3506 w 3536"/>
              <a:gd name="T5" fmla="*/ 96 h 3015"/>
              <a:gd name="T6" fmla="*/ 3506 w 3536"/>
              <a:gd name="T7" fmla="*/ 96 h 3015"/>
              <a:gd name="T8" fmla="*/ 2891 w 3536"/>
              <a:gd name="T9" fmla="*/ 1589 h 3015"/>
              <a:gd name="T10" fmla="*/ 2891 w 3536"/>
              <a:gd name="T11" fmla="*/ 1589 h 3015"/>
              <a:gd name="T12" fmla="*/ 2882 w 3536"/>
              <a:gd name="T13" fmla="*/ 1661 h 3015"/>
              <a:gd name="T14" fmla="*/ 2882 w 3536"/>
              <a:gd name="T15" fmla="*/ 1661 h 3015"/>
              <a:gd name="T16" fmla="*/ 1357 w 3536"/>
              <a:gd name="T17" fmla="*/ 3014 h 3015"/>
              <a:gd name="T18" fmla="*/ 1357 w 3536"/>
              <a:gd name="T19" fmla="*/ 3014 h 3015"/>
              <a:gd name="T20" fmla="*/ 1357 w 3536"/>
              <a:gd name="T21" fmla="*/ 3014 h 3015"/>
              <a:gd name="T22" fmla="*/ 0 w 3536"/>
              <a:gd name="T23" fmla="*/ 1658 h 3015"/>
              <a:gd name="T24" fmla="*/ 0 w 3536"/>
              <a:gd name="T25" fmla="*/ 1507 h 3015"/>
              <a:gd name="T26" fmla="*/ 0 w 3536"/>
              <a:gd name="T27" fmla="*/ 1507 h 3015"/>
              <a:gd name="T28" fmla="*/ 1507 w 3536"/>
              <a:gd name="T29" fmla="*/ 0 h 3015"/>
              <a:gd name="T30" fmla="*/ 3457 w 3536"/>
              <a:gd name="T31"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36" h="3015">
                <a:moveTo>
                  <a:pt x="3457" y="0"/>
                </a:moveTo>
                <a:lnTo>
                  <a:pt x="3457" y="0"/>
                </a:lnTo>
                <a:cubicBezTo>
                  <a:pt x="3507" y="0"/>
                  <a:pt x="3535" y="57"/>
                  <a:pt x="3506" y="96"/>
                </a:cubicBezTo>
                <a:lnTo>
                  <a:pt x="3506" y="96"/>
                </a:lnTo>
                <a:cubicBezTo>
                  <a:pt x="3303" y="369"/>
                  <a:pt x="2990" y="880"/>
                  <a:pt x="2891" y="1589"/>
                </a:cubicBezTo>
                <a:lnTo>
                  <a:pt x="2891" y="1589"/>
                </a:lnTo>
                <a:cubicBezTo>
                  <a:pt x="2888" y="1613"/>
                  <a:pt x="2885" y="1637"/>
                  <a:pt x="2882" y="1661"/>
                </a:cubicBezTo>
                <a:lnTo>
                  <a:pt x="2882" y="1661"/>
                </a:lnTo>
                <a:cubicBezTo>
                  <a:pt x="2793" y="2433"/>
                  <a:pt x="2135" y="3014"/>
                  <a:pt x="1357" y="3014"/>
                </a:cubicBezTo>
                <a:lnTo>
                  <a:pt x="1357" y="3014"/>
                </a:lnTo>
                <a:lnTo>
                  <a:pt x="1357" y="3014"/>
                </a:lnTo>
                <a:cubicBezTo>
                  <a:pt x="607" y="3014"/>
                  <a:pt x="0" y="2406"/>
                  <a:pt x="0" y="1658"/>
                </a:cubicBezTo>
                <a:lnTo>
                  <a:pt x="0" y="1507"/>
                </a:lnTo>
                <a:lnTo>
                  <a:pt x="0" y="1507"/>
                </a:lnTo>
                <a:cubicBezTo>
                  <a:pt x="0" y="675"/>
                  <a:pt x="674" y="0"/>
                  <a:pt x="1507" y="0"/>
                </a:cubicBezTo>
                <a:lnTo>
                  <a:pt x="3457" y="0"/>
                </a:lnTo>
              </a:path>
            </a:pathLst>
          </a:custGeom>
          <a:solidFill>
            <a:srgbClr val="F16924"/>
          </a:solidFill>
          <a:ln>
            <a:noFill/>
          </a:ln>
          <a:effectLst/>
        </p:spPr>
        <p:txBody>
          <a:bodyPr wrap="none" anchor="ctr"/>
          <a:lstStyle/>
          <a:p>
            <a:pPr algn="l" rtl="0"/>
            <a:endParaRPr lang="en-US"/>
          </a:p>
        </p:txBody>
      </p:sp>
      <p:sp>
        <p:nvSpPr>
          <p:cNvPr id="69" name="CuadroTexto 547">
            <a:extLst>
              <a:ext uri="{FF2B5EF4-FFF2-40B4-BE49-F238E27FC236}">
                <a16:creationId xmlns:a16="http://schemas.microsoft.com/office/drawing/2014/main" id="{B1A0D4B6-CF57-FB70-BCEA-A8E121FD4152}"/>
              </a:ext>
            </a:extLst>
          </p:cNvPr>
          <p:cNvSpPr txBox="1"/>
          <p:nvPr/>
        </p:nvSpPr>
        <p:spPr>
          <a:xfrm>
            <a:off x="6868256" y="3962893"/>
            <a:ext cx="3496022" cy="734625"/>
          </a:xfrm>
          <a:prstGeom prst="rect">
            <a:avLst/>
          </a:prstGeom>
          <a:noFill/>
        </p:spPr>
        <p:txBody>
          <a:bodyPr wrap="square" rtlCol="0">
            <a:spAutoFit/>
          </a:bodyPr>
          <a:lstStyle/>
          <a:p>
            <a:pPr algn="l" rtl="0">
              <a:lnSpc>
                <a:spcPts val="2480"/>
              </a:lnSpc>
            </a:pPr>
            <a:r>
              <a:rPr lang="en-IE" sz="2400" b="1" dirty="0">
                <a:solidFill>
                  <a:srgbClr val="F16924"/>
                </a:solidFill>
                <a:latin typeface="Calibri" panose="020F0502020204030204" pitchFamily="34" charset="0"/>
                <a:ea typeface="Lato" charset="0"/>
                <a:cs typeface="Calibri" panose="020F0502020204030204" pitchFamily="34" charset="0"/>
              </a:rPr>
              <a:t>¡Qué KPI no son!</a:t>
            </a:r>
          </a:p>
          <a:p>
            <a:pPr algn="l" rtl="0">
              <a:lnSpc>
                <a:spcPts val="2480"/>
              </a:lnSpc>
            </a:pPr>
            <a:endParaRPr lang="en-GB" sz="2400" b="1" dirty="0">
              <a:solidFill>
                <a:srgbClr val="F16924"/>
              </a:solidFill>
              <a:latin typeface="Calibri" panose="020F0502020204030204" pitchFamily="34" charset="0"/>
              <a:ea typeface="Lato" charset="0"/>
              <a:cs typeface="Calibri" panose="020F0502020204030204" pitchFamily="34" charset="0"/>
            </a:endParaRPr>
          </a:p>
        </p:txBody>
      </p:sp>
      <p:sp>
        <p:nvSpPr>
          <p:cNvPr id="74" name="Rectángulo 548">
            <a:extLst>
              <a:ext uri="{FF2B5EF4-FFF2-40B4-BE49-F238E27FC236}">
                <a16:creationId xmlns:a16="http://schemas.microsoft.com/office/drawing/2014/main" id="{2AEF1ADD-3214-3BA9-83DC-4C10CDD128C5}"/>
              </a:ext>
            </a:extLst>
          </p:cNvPr>
          <p:cNvSpPr/>
          <p:nvPr/>
        </p:nvSpPr>
        <p:spPr>
          <a:xfrm>
            <a:off x="6663474" y="4509468"/>
            <a:ext cx="4561117" cy="2071144"/>
          </a:xfrm>
          <a:prstGeom prst="rect">
            <a:avLst/>
          </a:prstGeom>
        </p:spPr>
        <p:txBody>
          <a:bodyPr wrap="square">
            <a:spAutoFit/>
          </a:bodyPr>
          <a:lstStyle/>
          <a:p>
            <a:pPr marL="171450" indent="-171450" algn="l" rtl="0">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Métricas que son vagas o poco claras</a:t>
            </a:r>
          </a:p>
          <a:p>
            <a:pPr marL="171450" indent="-171450" algn="l" rtl="0">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"Es bueno saberlo" o métricas que no son procesables</a:t>
            </a:r>
          </a:p>
          <a:p>
            <a:pPr marL="171450" indent="-171450" algn="l" rtl="0">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Informes</a:t>
            </a:r>
          </a:p>
          <a:p>
            <a:pPr marL="171450" indent="-171450" algn="l" rtl="0">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Conjunto exhaustivo de métricas</a:t>
            </a:r>
          </a:p>
          <a:p>
            <a:pPr marL="171450" indent="-171450" algn="l" rtl="0">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Refutable</a:t>
            </a:r>
            <a:endParaRPr lang="en-GB" dirty="0">
              <a:solidFill>
                <a:schemeClr val="bg1"/>
              </a:solidFill>
              <a:ea typeface="Open Sans Light" panose="020B0306030504020204" pitchFamily="34" charset="0"/>
              <a:cs typeface="Open Sans Light" panose="020B0306030504020204" pitchFamily="34" charset="0"/>
              <a:sym typeface="Wingdings" panose="05000000000000000000" pitchFamily="2" charset="2"/>
            </a:endParaRPr>
          </a:p>
          <a:p>
            <a:pPr algn="l" rtl="0">
              <a:lnSpc>
                <a:spcPts val="2240"/>
              </a:lnSpc>
              <a:buClr>
                <a:srgbClr val="EDA13E"/>
              </a:buClr>
            </a:pPr>
            <a:endParaRPr lang="en-US" sz="2200" b="1" dirty="0">
              <a:solidFill>
                <a:schemeClr val="bg1"/>
              </a:solidFill>
              <a:latin typeface="Calibri" panose="020F0502020204030204" pitchFamily="34" charset="0"/>
              <a:ea typeface="Lato" charset="0"/>
              <a:cs typeface="Calibri" panose="020F0502020204030204" pitchFamily="34" charset="0"/>
            </a:endParaRPr>
          </a:p>
        </p:txBody>
      </p:sp>
      <p:grpSp>
        <p:nvGrpSpPr>
          <p:cNvPr id="75" name="Group 74">
            <a:extLst>
              <a:ext uri="{FF2B5EF4-FFF2-40B4-BE49-F238E27FC236}">
                <a16:creationId xmlns:a16="http://schemas.microsoft.com/office/drawing/2014/main" id="{A68C675C-E91B-98A9-5388-6A26580FFA33}"/>
              </a:ext>
            </a:extLst>
          </p:cNvPr>
          <p:cNvGrpSpPr/>
          <p:nvPr/>
        </p:nvGrpSpPr>
        <p:grpSpPr>
          <a:xfrm>
            <a:off x="4841427" y="4817249"/>
            <a:ext cx="1079256" cy="1146789"/>
            <a:chOff x="7365223" y="2411725"/>
            <a:chExt cx="1079256" cy="1055743"/>
          </a:xfrm>
          <a:solidFill>
            <a:schemeClr val="bg1"/>
          </a:solidFill>
        </p:grpSpPr>
        <p:sp>
          <p:nvSpPr>
            <p:cNvPr id="76" name="Freeform 75">
              <a:extLst>
                <a:ext uri="{FF2B5EF4-FFF2-40B4-BE49-F238E27FC236}">
                  <a16:creationId xmlns:a16="http://schemas.microsoft.com/office/drawing/2014/main" id="{19BA8DF3-186D-477D-15CA-E942F5B2CB60}"/>
                </a:ext>
              </a:extLst>
            </p:cNvPr>
            <p:cNvSpPr/>
            <p:nvPr/>
          </p:nvSpPr>
          <p:spPr>
            <a:xfrm>
              <a:off x="7365223" y="2412313"/>
              <a:ext cx="1053970" cy="1055155"/>
            </a:xfrm>
            <a:custGeom>
              <a:avLst/>
              <a:gdLst>
                <a:gd name="connsiteX0" fmla="*/ 873938 w 1053970"/>
                <a:gd name="connsiteY0" fmla="*/ 1055156 h 1055155"/>
                <a:gd name="connsiteX1" fmla="*/ 180150 w 1053970"/>
                <a:gd name="connsiteY1" fmla="*/ 1055156 h 1055155"/>
                <a:gd name="connsiteX2" fmla="*/ 178739 w 1053970"/>
                <a:gd name="connsiteY2" fmla="*/ 1054685 h 1055155"/>
                <a:gd name="connsiteX3" fmla="*/ 176387 w 1053970"/>
                <a:gd name="connsiteY3" fmla="*/ 1053745 h 1055155"/>
                <a:gd name="connsiteX4" fmla="*/ 174035 w 1053970"/>
                <a:gd name="connsiteY4" fmla="*/ 1052804 h 1055155"/>
                <a:gd name="connsiteX5" fmla="*/ 6115 w 1053970"/>
                <a:gd name="connsiteY5" fmla="*/ 902722 h 1055155"/>
                <a:gd name="connsiteX6" fmla="*/ 1881 w 1053970"/>
                <a:gd name="connsiteY6" fmla="*/ 883903 h 1055155"/>
                <a:gd name="connsiteX7" fmla="*/ 0 w 1053970"/>
                <a:gd name="connsiteY7" fmla="*/ 875435 h 1055155"/>
                <a:gd name="connsiteX8" fmla="*/ 0 w 1053970"/>
                <a:gd name="connsiteY8" fmla="*/ 874494 h 1055155"/>
                <a:gd name="connsiteX9" fmla="*/ 0 w 1053970"/>
                <a:gd name="connsiteY9" fmla="*/ 181485 h 1055155"/>
                <a:gd name="connsiteX10" fmla="*/ 0 w 1053970"/>
                <a:gd name="connsiteY10" fmla="*/ 180544 h 1055155"/>
                <a:gd name="connsiteX11" fmla="*/ 1411 w 1053970"/>
                <a:gd name="connsiteY11" fmla="*/ 173017 h 1055155"/>
                <a:gd name="connsiteX12" fmla="*/ 5174 w 1053970"/>
                <a:gd name="connsiteY12" fmla="*/ 156080 h 1055155"/>
                <a:gd name="connsiteX13" fmla="*/ 200376 w 1053970"/>
                <a:gd name="connsiteY13" fmla="*/ 353 h 1055155"/>
                <a:gd name="connsiteX14" fmla="*/ 435088 w 1053970"/>
                <a:gd name="connsiteY14" fmla="*/ 353 h 1055155"/>
                <a:gd name="connsiteX15" fmla="*/ 460487 w 1053970"/>
                <a:gd name="connsiteY15" fmla="*/ 353 h 1055155"/>
                <a:gd name="connsiteX16" fmla="*/ 535746 w 1053970"/>
                <a:gd name="connsiteY16" fmla="*/ 73276 h 1055155"/>
                <a:gd name="connsiteX17" fmla="*/ 460487 w 1053970"/>
                <a:gd name="connsiteY17" fmla="*/ 147141 h 1055155"/>
                <a:gd name="connsiteX18" fmla="*/ 420036 w 1053970"/>
                <a:gd name="connsiteY18" fmla="*/ 147141 h 1055155"/>
                <a:gd name="connsiteX19" fmla="*/ 209312 w 1053970"/>
                <a:gd name="connsiteY19" fmla="*/ 146670 h 1055155"/>
                <a:gd name="connsiteX20" fmla="*/ 164157 w 1053970"/>
                <a:gd name="connsiteY20" fmla="*/ 163607 h 1055155"/>
                <a:gd name="connsiteX21" fmla="*/ 145813 w 1053970"/>
                <a:gd name="connsiteY21" fmla="*/ 209243 h 1055155"/>
                <a:gd name="connsiteX22" fmla="*/ 146284 w 1053970"/>
                <a:gd name="connsiteY22" fmla="*/ 672660 h 1055155"/>
                <a:gd name="connsiteX23" fmla="*/ 146284 w 1053970"/>
                <a:gd name="connsiteY23" fmla="*/ 845324 h 1055155"/>
                <a:gd name="connsiteX24" fmla="*/ 208372 w 1053970"/>
                <a:gd name="connsiteY24" fmla="*/ 907427 h 1055155"/>
                <a:gd name="connsiteX25" fmla="*/ 844305 w 1053970"/>
                <a:gd name="connsiteY25" fmla="*/ 907427 h 1055155"/>
                <a:gd name="connsiteX26" fmla="*/ 906864 w 1053970"/>
                <a:gd name="connsiteY26" fmla="*/ 845324 h 1055155"/>
                <a:gd name="connsiteX27" fmla="*/ 906864 w 1053970"/>
                <a:gd name="connsiteY27" fmla="*/ 749818 h 1055155"/>
                <a:gd name="connsiteX28" fmla="*/ 906864 w 1053970"/>
                <a:gd name="connsiteY28" fmla="*/ 594562 h 1055155"/>
                <a:gd name="connsiteX29" fmla="*/ 932264 w 1053970"/>
                <a:gd name="connsiteY29" fmla="*/ 535752 h 1055155"/>
                <a:gd name="connsiteX30" fmla="*/ 992000 w 1053970"/>
                <a:gd name="connsiteY30" fmla="*/ 519286 h 1055155"/>
                <a:gd name="connsiteX31" fmla="*/ 1053618 w 1053970"/>
                <a:gd name="connsiteY31" fmla="*/ 591268 h 1055155"/>
                <a:gd name="connsiteX32" fmla="*/ 1053618 w 1053970"/>
                <a:gd name="connsiteY32" fmla="*/ 798747 h 1055155"/>
                <a:gd name="connsiteX33" fmla="*/ 1053618 w 1053970"/>
                <a:gd name="connsiteY33" fmla="*/ 814273 h 1055155"/>
                <a:gd name="connsiteX34" fmla="*/ 1048444 w 1053970"/>
                <a:gd name="connsiteY34" fmla="*/ 892842 h 1055155"/>
                <a:gd name="connsiteX35" fmla="*/ 879112 w 1053970"/>
                <a:gd name="connsiteY35" fmla="*/ 1051392 h 1055155"/>
                <a:gd name="connsiteX36" fmla="*/ 876761 w 1053970"/>
                <a:gd name="connsiteY36" fmla="*/ 1052333 h 1055155"/>
                <a:gd name="connsiteX37" fmla="*/ 874409 w 1053970"/>
                <a:gd name="connsiteY37" fmla="*/ 1053274 h 1055155"/>
                <a:gd name="connsiteX38" fmla="*/ 873938 w 1053970"/>
                <a:gd name="connsiteY38" fmla="*/ 1055156 h 1055155"/>
                <a:gd name="connsiteX39" fmla="*/ 183442 w 1053970"/>
                <a:gd name="connsiteY39" fmla="*/ 1037748 h 1055155"/>
                <a:gd name="connsiteX40" fmla="*/ 871116 w 1053970"/>
                <a:gd name="connsiteY40" fmla="*/ 1037748 h 1055155"/>
                <a:gd name="connsiteX41" fmla="*/ 871587 w 1053970"/>
                <a:gd name="connsiteY41" fmla="*/ 1037748 h 1055155"/>
                <a:gd name="connsiteX42" fmla="*/ 877701 w 1053970"/>
                <a:gd name="connsiteY42" fmla="*/ 1035866 h 1055155"/>
                <a:gd name="connsiteX43" fmla="*/ 1032452 w 1053970"/>
                <a:gd name="connsiteY43" fmla="*/ 890960 h 1055155"/>
                <a:gd name="connsiteX44" fmla="*/ 1037155 w 1053970"/>
                <a:gd name="connsiteY44" fmla="*/ 815214 h 1055155"/>
                <a:gd name="connsiteX45" fmla="*/ 1037155 w 1053970"/>
                <a:gd name="connsiteY45" fmla="*/ 799218 h 1055155"/>
                <a:gd name="connsiteX46" fmla="*/ 1037155 w 1053970"/>
                <a:gd name="connsiteY46" fmla="*/ 591739 h 1055155"/>
                <a:gd name="connsiteX47" fmla="*/ 990119 w 1053970"/>
                <a:gd name="connsiteY47" fmla="*/ 536693 h 1055155"/>
                <a:gd name="connsiteX48" fmla="*/ 944023 w 1053970"/>
                <a:gd name="connsiteY48" fmla="*/ 549396 h 1055155"/>
                <a:gd name="connsiteX49" fmla="*/ 924268 w 1053970"/>
                <a:gd name="connsiteY49" fmla="*/ 595032 h 1055155"/>
                <a:gd name="connsiteX50" fmla="*/ 924268 w 1053970"/>
                <a:gd name="connsiteY50" fmla="*/ 750289 h 1055155"/>
                <a:gd name="connsiteX51" fmla="*/ 924268 w 1053970"/>
                <a:gd name="connsiteY51" fmla="*/ 845795 h 1055155"/>
                <a:gd name="connsiteX52" fmla="*/ 844776 w 1053970"/>
                <a:gd name="connsiteY52" fmla="*/ 924834 h 1055155"/>
                <a:gd name="connsiteX53" fmla="*/ 208842 w 1053970"/>
                <a:gd name="connsiteY53" fmla="*/ 924834 h 1055155"/>
                <a:gd name="connsiteX54" fmla="*/ 129350 w 1053970"/>
                <a:gd name="connsiteY54" fmla="*/ 845324 h 1055155"/>
                <a:gd name="connsiteX55" fmla="*/ 129350 w 1053970"/>
                <a:gd name="connsiteY55" fmla="*/ 672660 h 1055155"/>
                <a:gd name="connsiteX56" fmla="*/ 128880 w 1053970"/>
                <a:gd name="connsiteY56" fmla="*/ 209243 h 1055155"/>
                <a:gd name="connsiteX57" fmla="*/ 152398 w 1053970"/>
                <a:gd name="connsiteY57" fmla="*/ 151375 h 1055155"/>
                <a:gd name="connsiteX58" fmla="*/ 209783 w 1053970"/>
                <a:gd name="connsiteY58" fmla="*/ 129263 h 1055155"/>
                <a:gd name="connsiteX59" fmla="*/ 420036 w 1053970"/>
                <a:gd name="connsiteY59" fmla="*/ 129733 h 1055155"/>
                <a:gd name="connsiteX60" fmla="*/ 460487 w 1053970"/>
                <a:gd name="connsiteY60" fmla="*/ 129733 h 1055155"/>
                <a:gd name="connsiteX61" fmla="*/ 518342 w 1053970"/>
                <a:gd name="connsiteY61" fmla="*/ 73276 h 1055155"/>
                <a:gd name="connsiteX62" fmla="*/ 460017 w 1053970"/>
                <a:gd name="connsiteY62" fmla="*/ 17290 h 1055155"/>
                <a:gd name="connsiteX63" fmla="*/ 434617 w 1053970"/>
                <a:gd name="connsiteY63" fmla="*/ 17290 h 1055155"/>
                <a:gd name="connsiteX64" fmla="*/ 200376 w 1053970"/>
                <a:gd name="connsiteY64" fmla="*/ 17290 h 1055155"/>
                <a:gd name="connsiteX65" fmla="*/ 22107 w 1053970"/>
                <a:gd name="connsiteY65" fmla="*/ 159844 h 1055155"/>
                <a:gd name="connsiteX66" fmla="*/ 18344 w 1053970"/>
                <a:gd name="connsiteY66" fmla="*/ 176310 h 1055155"/>
                <a:gd name="connsiteX67" fmla="*/ 16933 w 1053970"/>
                <a:gd name="connsiteY67" fmla="*/ 183367 h 1055155"/>
                <a:gd name="connsiteX68" fmla="*/ 16933 w 1053970"/>
                <a:gd name="connsiteY68" fmla="*/ 872612 h 1055155"/>
                <a:gd name="connsiteX69" fmla="*/ 18815 w 1053970"/>
                <a:gd name="connsiteY69" fmla="*/ 880610 h 1055155"/>
                <a:gd name="connsiteX70" fmla="*/ 23048 w 1053970"/>
                <a:gd name="connsiteY70" fmla="*/ 898958 h 1055155"/>
                <a:gd name="connsiteX71" fmla="*/ 176387 w 1053970"/>
                <a:gd name="connsiteY71" fmla="*/ 1036337 h 1055155"/>
                <a:gd name="connsiteX72" fmla="*/ 183442 w 1053970"/>
                <a:gd name="connsiteY72" fmla="*/ 1037748 h 1055155"/>
                <a:gd name="connsiteX73" fmla="*/ 183442 w 1053970"/>
                <a:gd name="connsiteY73" fmla="*/ 1037748 h 10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53970" h="1055155">
                  <a:moveTo>
                    <a:pt x="873938" y="1055156"/>
                  </a:moveTo>
                  <a:lnTo>
                    <a:pt x="180150" y="1055156"/>
                  </a:lnTo>
                  <a:lnTo>
                    <a:pt x="178739" y="1054685"/>
                  </a:lnTo>
                  <a:cubicBezTo>
                    <a:pt x="177798" y="1054215"/>
                    <a:pt x="177328" y="1054215"/>
                    <a:pt x="176387" y="1053745"/>
                  </a:cubicBezTo>
                  <a:cubicBezTo>
                    <a:pt x="175446" y="1053274"/>
                    <a:pt x="174505" y="1052804"/>
                    <a:pt x="174035" y="1052804"/>
                  </a:cubicBezTo>
                  <a:cubicBezTo>
                    <a:pt x="92662" y="1041042"/>
                    <a:pt x="26811" y="982232"/>
                    <a:pt x="6115" y="902722"/>
                  </a:cubicBezTo>
                  <a:cubicBezTo>
                    <a:pt x="4233" y="896136"/>
                    <a:pt x="2822" y="890019"/>
                    <a:pt x="1881" y="883903"/>
                  </a:cubicBezTo>
                  <a:cubicBezTo>
                    <a:pt x="1411" y="881080"/>
                    <a:pt x="470" y="878258"/>
                    <a:pt x="0" y="875435"/>
                  </a:cubicBezTo>
                  <a:lnTo>
                    <a:pt x="0" y="874494"/>
                  </a:lnTo>
                  <a:lnTo>
                    <a:pt x="0" y="181485"/>
                  </a:lnTo>
                  <a:lnTo>
                    <a:pt x="0" y="180544"/>
                  </a:lnTo>
                  <a:cubicBezTo>
                    <a:pt x="470" y="178192"/>
                    <a:pt x="941" y="175369"/>
                    <a:pt x="1411" y="173017"/>
                  </a:cubicBezTo>
                  <a:cubicBezTo>
                    <a:pt x="2352" y="167371"/>
                    <a:pt x="3763" y="161726"/>
                    <a:pt x="5174" y="156080"/>
                  </a:cubicBezTo>
                  <a:cubicBezTo>
                    <a:pt x="26811" y="65278"/>
                    <a:pt x="107243" y="1294"/>
                    <a:pt x="200376" y="353"/>
                  </a:cubicBezTo>
                  <a:cubicBezTo>
                    <a:pt x="278456" y="-118"/>
                    <a:pt x="357948" y="-118"/>
                    <a:pt x="435088" y="353"/>
                  </a:cubicBezTo>
                  <a:lnTo>
                    <a:pt x="460487" y="353"/>
                  </a:lnTo>
                  <a:cubicBezTo>
                    <a:pt x="503291" y="353"/>
                    <a:pt x="535746" y="31875"/>
                    <a:pt x="535746" y="73276"/>
                  </a:cubicBezTo>
                  <a:cubicBezTo>
                    <a:pt x="535746" y="114208"/>
                    <a:pt x="502820" y="146670"/>
                    <a:pt x="460487" y="147141"/>
                  </a:cubicBezTo>
                  <a:cubicBezTo>
                    <a:pt x="446847" y="147141"/>
                    <a:pt x="433677" y="147141"/>
                    <a:pt x="420036" y="147141"/>
                  </a:cubicBezTo>
                  <a:cubicBezTo>
                    <a:pt x="350892" y="147611"/>
                    <a:pt x="279397" y="148082"/>
                    <a:pt x="209312" y="146670"/>
                  </a:cubicBezTo>
                  <a:cubicBezTo>
                    <a:pt x="191909" y="146200"/>
                    <a:pt x="175917" y="152316"/>
                    <a:pt x="164157" y="163607"/>
                  </a:cubicBezTo>
                  <a:cubicBezTo>
                    <a:pt x="152398" y="175369"/>
                    <a:pt x="145813" y="191365"/>
                    <a:pt x="145813" y="209243"/>
                  </a:cubicBezTo>
                  <a:cubicBezTo>
                    <a:pt x="146284" y="363559"/>
                    <a:pt x="146284" y="520697"/>
                    <a:pt x="146284" y="672660"/>
                  </a:cubicBezTo>
                  <a:cubicBezTo>
                    <a:pt x="146284" y="730058"/>
                    <a:pt x="146284" y="787927"/>
                    <a:pt x="146284" y="845324"/>
                  </a:cubicBezTo>
                  <a:cubicBezTo>
                    <a:pt x="146284" y="884844"/>
                    <a:pt x="168861" y="907427"/>
                    <a:pt x="208372" y="907427"/>
                  </a:cubicBezTo>
                  <a:cubicBezTo>
                    <a:pt x="420506" y="907427"/>
                    <a:pt x="632171" y="907427"/>
                    <a:pt x="844305" y="907427"/>
                  </a:cubicBezTo>
                  <a:cubicBezTo>
                    <a:pt x="884287" y="907427"/>
                    <a:pt x="906864" y="885315"/>
                    <a:pt x="906864" y="845324"/>
                  </a:cubicBezTo>
                  <a:cubicBezTo>
                    <a:pt x="906864" y="813332"/>
                    <a:pt x="906864" y="781340"/>
                    <a:pt x="906864" y="749818"/>
                  </a:cubicBezTo>
                  <a:cubicBezTo>
                    <a:pt x="906864" y="699007"/>
                    <a:pt x="906864" y="646314"/>
                    <a:pt x="906864" y="594562"/>
                  </a:cubicBezTo>
                  <a:cubicBezTo>
                    <a:pt x="906864" y="571038"/>
                    <a:pt x="915801" y="550337"/>
                    <a:pt x="932264" y="535752"/>
                  </a:cubicBezTo>
                  <a:cubicBezTo>
                    <a:pt x="948256" y="521638"/>
                    <a:pt x="969422" y="515992"/>
                    <a:pt x="992000" y="519286"/>
                  </a:cubicBezTo>
                  <a:cubicBezTo>
                    <a:pt x="1026807" y="524461"/>
                    <a:pt x="1053618" y="555512"/>
                    <a:pt x="1053618" y="591268"/>
                  </a:cubicBezTo>
                  <a:cubicBezTo>
                    <a:pt x="1054088" y="655253"/>
                    <a:pt x="1054088" y="728176"/>
                    <a:pt x="1053618" y="798747"/>
                  </a:cubicBezTo>
                  <a:cubicBezTo>
                    <a:pt x="1053618" y="803923"/>
                    <a:pt x="1053618" y="809098"/>
                    <a:pt x="1053618" y="814273"/>
                  </a:cubicBezTo>
                  <a:cubicBezTo>
                    <a:pt x="1053618" y="840149"/>
                    <a:pt x="1053618" y="866966"/>
                    <a:pt x="1048444" y="892842"/>
                  </a:cubicBezTo>
                  <a:cubicBezTo>
                    <a:pt x="1032922" y="975646"/>
                    <a:pt x="964719" y="1039160"/>
                    <a:pt x="879112" y="1051392"/>
                  </a:cubicBezTo>
                  <a:cubicBezTo>
                    <a:pt x="878642" y="1051392"/>
                    <a:pt x="877701" y="1051863"/>
                    <a:pt x="876761" y="1052333"/>
                  </a:cubicBezTo>
                  <a:cubicBezTo>
                    <a:pt x="875820" y="1052804"/>
                    <a:pt x="875349" y="1052804"/>
                    <a:pt x="874409" y="1053274"/>
                  </a:cubicBezTo>
                  <a:lnTo>
                    <a:pt x="873938" y="1055156"/>
                  </a:lnTo>
                  <a:close/>
                  <a:moveTo>
                    <a:pt x="183442" y="1037748"/>
                  </a:moveTo>
                  <a:lnTo>
                    <a:pt x="871116" y="1037748"/>
                  </a:lnTo>
                  <a:cubicBezTo>
                    <a:pt x="871116" y="1037748"/>
                    <a:pt x="871587" y="1037748"/>
                    <a:pt x="871587" y="1037748"/>
                  </a:cubicBezTo>
                  <a:cubicBezTo>
                    <a:pt x="873468" y="1037278"/>
                    <a:pt x="875349" y="1036337"/>
                    <a:pt x="877701" y="1035866"/>
                  </a:cubicBezTo>
                  <a:cubicBezTo>
                    <a:pt x="956252" y="1024575"/>
                    <a:pt x="1018341" y="966707"/>
                    <a:pt x="1032452" y="890960"/>
                  </a:cubicBezTo>
                  <a:cubicBezTo>
                    <a:pt x="1037155" y="866496"/>
                    <a:pt x="1037155" y="840620"/>
                    <a:pt x="1037155" y="815214"/>
                  </a:cubicBezTo>
                  <a:cubicBezTo>
                    <a:pt x="1037155" y="810039"/>
                    <a:pt x="1037155" y="804864"/>
                    <a:pt x="1037155" y="799218"/>
                  </a:cubicBezTo>
                  <a:cubicBezTo>
                    <a:pt x="1037625" y="728647"/>
                    <a:pt x="1037625" y="655723"/>
                    <a:pt x="1037155" y="591739"/>
                  </a:cubicBezTo>
                  <a:cubicBezTo>
                    <a:pt x="1037155" y="563981"/>
                    <a:pt x="1016929" y="540457"/>
                    <a:pt x="990119" y="536693"/>
                  </a:cubicBezTo>
                  <a:cubicBezTo>
                    <a:pt x="972715" y="534341"/>
                    <a:pt x="956252" y="538575"/>
                    <a:pt x="944023" y="549396"/>
                  </a:cubicBezTo>
                  <a:cubicBezTo>
                    <a:pt x="931323" y="560217"/>
                    <a:pt x="924268" y="576684"/>
                    <a:pt x="924268" y="595032"/>
                  </a:cubicBezTo>
                  <a:cubicBezTo>
                    <a:pt x="924268" y="646784"/>
                    <a:pt x="924268" y="699477"/>
                    <a:pt x="924268" y="750289"/>
                  </a:cubicBezTo>
                  <a:cubicBezTo>
                    <a:pt x="924268" y="782281"/>
                    <a:pt x="924268" y="814273"/>
                    <a:pt x="924268" y="845795"/>
                  </a:cubicBezTo>
                  <a:cubicBezTo>
                    <a:pt x="924268" y="895195"/>
                    <a:pt x="894634" y="924834"/>
                    <a:pt x="844776" y="924834"/>
                  </a:cubicBezTo>
                  <a:cubicBezTo>
                    <a:pt x="632641" y="924834"/>
                    <a:pt x="420977" y="924834"/>
                    <a:pt x="208842" y="924834"/>
                  </a:cubicBezTo>
                  <a:cubicBezTo>
                    <a:pt x="159924" y="924834"/>
                    <a:pt x="129350" y="894254"/>
                    <a:pt x="129350" y="845324"/>
                  </a:cubicBezTo>
                  <a:cubicBezTo>
                    <a:pt x="129350" y="787927"/>
                    <a:pt x="129350" y="730058"/>
                    <a:pt x="129350" y="672660"/>
                  </a:cubicBezTo>
                  <a:cubicBezTo>
                    <a:pt x="129350" y="520697"/>
                    <a:pt x="129350" y="363559"/>
                    <a:pt x="128880" y="209243"/>
                  </a:cubicBezTo>
                  <a:cubicBezTo>
                    <a:pt x="128880" y="186661"/>
                    <a:pt x="136876" y="165960"/>
                    <a:pt x="152398" y="151375"/>
                  </a:cubicBezTo>
                  <a:cubicBezTo>
                    <a:pt x="167450" y="136790"/>
                    <a:pt x="187676" y="128792"/>
                    <a:pt x="209783" y="129263"/>
                  </a:cubicBezTo>
                  <a:cubicBezTo>
                    <a:pt x="279867" y="130674"/>
                    <a:pt x="350892" y="130204"/>
                    <a:pt x="420036" y="129733"/>
                  </a:cubicBezTo>
                  <a:cubicBezTo>
                    <a:pt x="433677" y="129733"/>
                    <a:pt x="446847" y="129733"/>
                    <a:pt x="460487" y="129733"/>
                  </a:cubicBezTo>
                  <a:cubicBezTo>
                    <a:pt x="493413" y="129733"/>
                    <a:pt x="518342" y="105269"/>
                    <a:pt x="518342" y="73276"/>
                  </a:cubicBezTo>
                  <a:cubicBezTo>
                    <a:pt x="518342" y="41284"/>
                    <a:pt x="493413" y="17290"/>
                    <a:pt x="460017" y="17290"/>
                  </a:cubicBezTo>
                  <a:lnTo>
                    <a:pt x="434617" y="17290"/>
                  </a:lnTo>
                  <a:cubicBezTo>
                    <a:pt x="357948" y="17290"/>
                    <a:pt x="278456" y="16819"/>
                    <a:pt x="200376" y="17290"/>
                  </a:cubicBezTo>
                  <a:cubicBezTo>
                    <a:pt x="115239" y="17760"/>
                    <a:pt x="41862" y="76570"/>
                    <a:pt x="22107" y="159844"/>
                  </a:cubicBezTo>
                  <a:cubicBezTo>
                    <a:pt x="20696" y="165019"/>
                    <a:pt x="19755" y="170665"/>
                    <a:pt x="18344" y="176310"/>
                  </a:cubicBezTo>
                  <a:cubicBezTo>
                    <a:pt x="17874" y="178663"/>
                    <a:pt x="17404" y="181015"/>
                    <a:pt x="16933" y="183367"/>
                  </a:cubicBezTo>
                  <a:lnTo>
                    <a:pt x="16933" y="872612"/>
                  </a:lnTo>
                  <a:cubicBezTo>
                    <a:pt x="17404" y="875435"/>
                    <a:pt x="17874" y="877787"/>
                    <a:pt x="18815" y="880610"/>
                  </a:cubicBezTo>
                  <a:cubicBezTo>
                    <a:pt x="20226" y="886726"/>
                    <a:pt x="21637" y="892842"/>
                    <a:pt x="23048" y="898958"/>
                  </a:cubicBezTo>
                  <a:cubicBezTo>
                    <a:pt x="41862" y="971882"/>
                    <a:pt x="102069" y="1025516"/>
                    <a:pt x="176387" y="1036337"/>
                  </a:cubicBezTo>
                  <a:cubicBezTo>
                    <a:pt x="179209" y="1036337"/>
                    <a:pt x="181091" y="1036807"/>
                    <a:pt x="183442" y="1037748"/>
                  </a:cubicBezTo>
                  <a:cubicBezTo>
                    <a:pt x="182972" y="1037748"/>
                    <a:pt x="182972" y="1037748"/>
                    <a:pt x="183442" y="1037748"/>
                  </a:cubicBezTo>
                  <a:close/>
                </a:path>
              </a:pathLst>
            </a:custGeom>
            <a:grpFill/>
            <a:ln w="4695" cap="flat">
              <a:solidFill>
                <a:schemeClr val="bg1"/>
              </a:solidFill>
              <a:prstDash val="solid"/>
              <a:miter/>
            </a:ln>
          </p:spPr>
          <p:txBody>
            <a:bodyPr rtlCol="0" anchor="ctr"/>
            <a:lstStyle/>
            <a:p>
              <a:pPr algn="l" rtl="0"/>
              <a:endParaRPr lang="en-US"/>
            </a:p>
          </p:txBody>
        </p:sp>
        <p:sp>
          <p:nvSpPr>
            <p:cNvPr id="77" name="Freeform 76">
              <a:extLst>
                <a:ext uri="{FF2B5EF4-FFF2-40B4-BE49-F238E27FC236}">
                  <a16:creationId xmlns:a16="http://schemas.microsoft.com/office/drawing/2014/main" id="{1197EC0C-2AB8-1B2A-BC04-8C3898343EE3}"/>
                </a:ext>
              </a:extLst>
            </p:cNvPr>
            <p:cNvSpPr/>
            <p:nvPr/>
          </p:nvSpPr>
          <p:spPr>
            <a:xfrm>
              <a:off x="7666512" y="2467820"/>
              <a:ext cx="777967" cy="778154"/>
            </a:xfrm>
            <a:custGeom>
              <a:avLst/>
              <a:gdLst>
                <a:gd name="connsiteX0" fmla="*/ 225658 w 777967"/>
                <a:gd name="connsiteY0" fmla="*/ 648304 h 778154"/>
                <a:gd name="connsiteX1" fmla="*/ 237887 w 777967"/>
                <a:gd name="connsiteY1" fmla="*/ 648304 h 778154"/>
                <a:gd name="connsiteX2" fmla="*/ 453314 w 777967"/>
                <a:gd name="connsiteY2" fmla="*/ 648304 h 778154"/>
                <a:gd name="connsiteX3" fmla="*/ 515873 w 777967"/>
                <a:gd name="connsiteY3" fmla="*/ 734871 h 778154"/>
                <a:gd name="connsiteX4" fmla="*/ 452374 w 777967"/>
                <a:gd name="connsiteY4" fmla="*/ 778155 h 778154"/>
                <a:gd name="connsiteX5" fmla="*/ 124059 w 777967"/>
                <a:gd name="connsiteY5" fmla="*/ 778155 h 778154"/>
                <a:gd name="connsiteX6" fmla="*/ 65734 w 777967"/>
                <a:gd name="connsiteY6" fmla="*/ 778155 h 778154"/>
                <a:gd name="connsiteX7" fmla="*/ 353 w 777967"/>
                <a:gd name="connsiteY7" fmla="*/ 713230 h 778154"/>
                <a:gd name="connsiteX8" fmla="*/ 353 w 777967"/>
                <a:gd name="connsiteY8" fmla="*/ 324618 h 778154"/>
                <a:gd name="connsiteX9" fmla="*/ 65263 w 777967"/>
                <a:gd name="connsiteY9" fmla="*/ 259222 h 778154"/>
                <a:gd name="connsiteX10" fmla="*/ 129703 w 777967"/>
                <a:gd name="connsiteY10" fmla="*/ 325088 h 778154"/>
                <a:gd name="connsiteX11" fmla="*/ 129703 w 777967"/>
                <a:gd name="connsiteY11" fmla="*/ 540565 h 778154"/>
                <a:gd name="connsiteX12" fmla="*/ 129703 w 777967"/>
                <a:gd name="connsiteY12" fmla="*/ 556091 h 778154"/>
                <a:gd name="connsiteX13" fmla="*/ 141462 w 777967"/>
                <a:gd name="connsiteY13" fmla="*/ 544800 h 778154"/>
                <a:gd name="connsiteX14" fmla="*/ 662627 w 777967"/>
                <a:gd name="connsiteY14" fmla="*/ 23514 h 778154"/>
                <a:gd name="connsiteX15" fmla="*/ 729419 w 777967"/>
                <a:gd name="connsiteY15" fmla="*/ 2343 h 778154"/>
                <a:gd name="connsiteX16" fmla="*/ 762344 w 777967"/>
                <a:gd name="connsiteY16" fmla="*/ 106788 h 778154"/>
                <a:gd name="connsiteX17" fmla="*/ 751526 w 777967"/>
                <a:gd name="connsiteY17" fmla="*/ 118080 h 778154"/>
                <a:gd name="connsiteX18" fmla="*/ 233184 w 777967"/>
                <a:gd name="connsiteY18" fmla="*/ 636072 h 778154"/>
                <a:gd name="connsiteX19" fmla="*/ 222365 w 777967"/>
                <a:gd name="connsiteY19" fmla="*/ 644540 h 778154"/>
                <a:gd name="connsiteX20" fmla="*/ 225658 w 777967"/>
                <a:gd name="connsiteY20" fmla="*/ 648304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225658" y="648304"/>
                  </a:moveTo>
                  <a:cubicBezTo>
                    <a:pt x="229891" y="648304"/>
                    <a:pt x="233654" y="648304"/>
                    <a:pt x="237887" y="648304"/>
                  </a:cubicBezTo>
                  <a:cubicBezTo>
                    <a:pt x="309853" y="648304"/>
                    <a:pt x="381349" y="648304"/>
                    <a:pt x="453314" y="648304"/>
                  </a:cubicBezTo>
                  <a:cubicBezTo>
                    <a:pt x="499881" y="648304"/>
                    <a:pt x="530925" y="692058"/>
                    <a:pt x="515873" y="734871"/>
                  </a:cubicBezTo>
                  <a:cubicBezTo>
                    <a:pt x="506466" y="761218"/>
                    <a:pt x="482477" y="778155"/>
                    <a:pt x="452374" y="778155"/>
                  </a:cubicBezTo>
                  <a:cubicBezTo>
                    <a:pt x="342779" y="778155"/>
                    <a:pt x="233654" y="778155"/>
                    <a:pt x="124059" y="778155"/>
                  </a:cubicBezTo>
                  <a:cubicBezTo>
                    <a:pt x="104774" y="778155"/>
                    <a:pt x="85489" y="778155"/>
                    <a:pt x="65734" y="778155"/>
                  </a:cubicBezTo>
                  <a:cubicBezTo>
                    <a:pt x="28575" y="777684"/>
                    <a:pt x="353" y="750397"/>
                    <a:pt x="353" y="713230"/>
                  </a:cubicBezTo>
                  <a:cubicBezTo>
                    <a:pt x="-118" y="583849"/>
                    <a:pt x="-118" y="453998"/>
                    <a:pt x="353" y="324618"/>
                  </a:cubicBezTo>
                  <a:cubicBezTo>
                    <a:pt x="353" y="287921"/>
                    <a:pt x="29515" y="259222"/>
                    <a:pt x="65263" y="259222"/>
                  </a:cubicBezTo>
                  <a:cubicBezTo>
                    <a:pt x="101011" y="259222"/>
                    <a:pt x="129703" y="287921"/>
                    <a:pt x="129703" y="325088"/>
                  </a:cubicBezTo>
                  <a:cubicBezTo>
                    <a:pt x="130173" y="397071"/>
                    <a:pt x="129703" y="468583"/>
                    <a:pt x="129703" y="540565"/>
                  </a:cubicBezTo>
                  <a:cubicBezTo>
                    <a:pt x="129703" y="544800"/>
                    <a:pt x="129703" y="549034"/>
                    <a:pt x="129703" y="556091"/>
                  </a:cubicBezTo>
                  <a:cubicBezTo>
                    <a:pt x="134877" y="551386"/>
                    <a:pt x="138170" y="548093"/>
                    <a:pt x="141462" y="544800"/>
                  </a:cubicBezTo>
                  <a:cubicBezTo>
                    <a:pt x="315027" y="371195"/>
                    <a:pt x="489062" y="197119"/>
                    <a:pt x="662627" y="23514"/>
                  </a:cubicBezTo>
                  <a:cubicBezTo>
                    <a:pt x="681441" y="4695"/>
                    <a:pt x="703078" y="-4714"/>
                    <a:pt x="729419" y="2343"/>
                  </a:cubicBezTo>
                  <a:cubicBezTo>
                    <a:pt x="775985" y="14575"/>
                    <a:pt x="793388" y="70091"/>
                    <a:pt x="762344" y="106788"/>
                  </a:cubicBezTo>
                  <a:cubicBezTo>
                    <a:pt x="759052" y="111023"/>
                    <a:pt x="755289" y="114316"/>
                    <a:pt x="751526" y="118080"/>
                  </a:cubicBezTo>
                  <a:cubicBezTo>
                    <a:pt x="578902" y="290744"/>
                    <a:pt x="406278" y="463408"/>
                    <a:pt x="233184" y="636072"/>
                  </a:cubicBezTo>
                  <a:cubicBezTo>
                    <a:pt x="229891" y="639365"/>
                    <a:pt x="226128" y="641717"/>
                    <a:pt x="222365" y="644540"/>
                  </a:cubicBezTo>
                  <a:cubicBezTo>
                    <a:pt x="224246" y="645952"/>
                    <a:pt x="225187" y="646893"/>
                    <a:pt x="225658" y="648304"/>
                  </a:cubicBezTo>
                  <a:close/>
                </a:path>
              </a:pathLst>
            </a:custGeom>
            <a:solidFill>
              <a:srgbClr val="EDA13E"/>
            </a:solidFill>
            <a:ln w="4695" cap="flat">
              <a:solidFill>
                <a:schemeClr val="bg1"/>
              </a:solidFill>
              <a:prstDash val="solid"/>
              <a:miter/>
            </a:ln>
          </p:spPr>
          <p:txBody>
            <a:bodyPr rtlCol="0" anchor="ctr"/>
            <a:lstStyle/>
            <a:p>
              <a:pPr algn="l" rtl="0"/>
              <a:endParaRPr lang="en-US"/>
            </a:p>
          </p:txBody>
        </p:sp>
        <p:sp>
          <p:nvSpPr>
            <p:cNvPr id="78" name="Freeform 77">
              <a:extLst>
                <a:ext uri="{FF2B5EF4-FFF2-40B4-BE49-F238E27FC236}">
                  <a16:creationId xmlns:a16="http://schemas.microsoft.com/office/drawing/2014/main" id="{AB83055E-1909-9FBA-FE7E-E6F3CAF9D2B8}"/>
                </a:ext>
              </a:extLst>
            </p:cNvPr>
            <p:cNvSpPr/>
            <p:nvPr/>
          </p:nvSpPr>
          <p:spPr>
            <a:xfrm>
              <a:off x="7645678" y="2411725"/>
              <a:ext cx="796300" cy="795571"/>
            </a:xfrm>
            <a:custGeom>
              <a:avLst/>
              <a:gdLst>
                <a:gd name="connsiteX0" fmla="*/ 722363 w 796300"/>
                <a:gd name="connsiteY0" fmla="*/ 0 h 795571"/>
                <a:gd name="connsiteX1" fmla="*/ 741178 w 796300"/>
                <a:gd name="connsiteY1" fmla="*/ 2352 h 795571"/>
                <a:gd name="connsiteX2" fmla="*/ 792918 w 796300"/>
                <a:gd name="connsiteY2" fmla="*/ 50811 h 795571"/>
                <a:gd name="connsiteX3" fmla="*/ 778807 w 796300"/>
                <a:gd name="connsiteY3" fmla="*/ 120912 h 795571"/>
                <a:gd name="connsiteX4" fmla="*/ 768929 w 796300"/>
                <a:gd name="connsiteY4" fmla="*/ 131262 h 795571"/>
                <a:gd name="connsiteX5" fmla="*/ 767048 w 796300"/>
                <a:gd name="connsiteY5" fmla="*/ 133144 h 795571"/>
                <a:gd name="connsiteX6" fmla="*/ 251528 w 796300"/>
                <a:gd name="connsiteY6" fmla="*/ 648784 h 795571"/>
                <a:gd name="connsiteX7" fmla="*/ 310323 w 796300"/>
                <a:gd name="connsiteY7" fmla="*/ 648784 h 795571"/>
                <a:gd name="connsiteX8" fmla="*/ 461781 w 796300"/>
                <a:gd name="connsiteY8" fmla="*/ 648784 h 795571"/>
                <a:gd name="connsiteX9" fmla="*/ 523399 w 796300"/>
                <a:gd name="connsiteY9" fmla="*/ 680306 h 795571"/>
                <a:gd name="connsiteX10" fmla="*/ 532336 w 796300"/>
                <a:gd name="connsiteY10" fmla="*/ 746642 h 795571"/>
                <a:gd name="connsiteX11" fmla="*/ 460840 w 796300"/>
                <a:gd name="connsiteY11" fmla="*/ 795572 h 795571"/>
                <a:gd name="connsiteX12" fmla="*/ 220954 w 796300"/>
                <a:gd name="connsiteY12" fmla="*/ 795572 h 795571"/>
                <a:gd name="connsiteX13" fmla="*/ 132525 w 796300"/>
                <a:gd name="connsiteY13" fmla="*/ 795572 h 795571"/>
                <a:gd name="connsiteX14" fmla="*/ 114652 w 796300"/>
                <a:gd name="connsiteY14" fmla="*/ 795572 h 795571"/>
                <a:gd name="connsiteX15" fmla="*/ 74200 w 796300"/>
                <a:gd name="connsiteY15" fmla="*/ 795572 h 795571"/>
                <a:gd name="connsiteX16" fmla="*/ 353 w 796300"/>
                <a:gd name="connsiteY16" fmla="*/ 722178 h 795571"/>
                <a:gd name="connsiteX17" fmla="*/ 353 w 796300"/>
                <a:gd name="connsiteY17" fmla="*/ 333566 h 795571"/>
                <a:gd name="connsiteX18" fmla="*/ 21990 w 796300"/>
                <a:gd name="connsiteY18" fmla="*/ 280873 h 795571"/>
                <a:gd name="connsiteX19" fmla="*/ 73730 w 796300"/>
                <a:gd name="connsiteY19" fmla="*/ 259702 h 795571"/>
                <a:gd name="connsiteX20" fmla="*/ 147107 w 796300"/>
                <a:gd name="connsiteY20" fmla="*/ 334037 h 795571"/>
                <a:gd name="connsiteX21" fmla="*/ 147107 w 796300"/>
                <a:gd name="connsiteY21" fmla="*/ 486000 h 795571"/>
                <a:gd name="connsiteX22" fmla="*/ 147107 w 796300"/>
                <a:gd name="connsiteY22" fmla="*/ 544809 h 795571"/>
                <a:gd name="connsiteX23" fmla="*/ 246824 w 796300"/>
                <a:gd name="connsiteY23" fmla="*/ 445069 h 795571"/>
                <a:gd name="connsiteX24" fmla="*/ 665449 w 796300"/>
                <a:gd name="connsiteY24" fmla="*/ 26347 h 795571"/>
                <a:gd name="connsiteX25" fmla="*/ 722363 w 796300"/>
                <a:gd name="connsiteY25" fmla="*/ 0 h 795571"/>
                <a:gd name="connsiteX26" fmla="*/ 234595 w 796300"/>
                <a:gd name="connsiteY26" fmla="*/ 665721 h 795571"/>
                <a:gd name="connsiteX27" fmla="*/ 229891 w 796300"/>
                <a:gd name="connsiteY27" fmla="*/ 665721 h 795571"/>
                <a:gd name="connsiteX28" fmla="*/ 221424 w 796300"/>
                <a:gd name="connsiteY28" fmla="*/ 651607 h 795571"/>
                <a:gd name="connsiteX29" fmla="*/ 227539 w 796300"/>
                <a:gd name="connsiteY29" fmla="*/ 646902 h 795571"/>
                <a:gd name="connsiteX30" fmla="*/ 231302 w 796300"/>
                <a:gd name="connsiteY30" fmla="*/ 644079 h 795571"/>
                <a:gd name="connsiteX31" fmla="*/ 237417 w 796300"/>
                <a:gd name="connsiteY31" fmla="*/ 638904 h 795571"/>
                <a:gd name="connsiteX32" fmla="*/ 755759 w 796300"/>
                <a:gd name="connsiteY32" fmla="*/ 120912 h 795571"/>
                <a:gd name="connsiteX33" fmla="*/ 757640 w 796300"/>
                <a:gd name="connsiteY33" fmla="*/ 119030 h 795571"/>
                <a:gd name="connsiteX34" fmla="*/ 766107 w 796300"/>
                <a:gd name="connsiteY34" fmla="*/ 110091 h 795571"/>
                <a:gd name="connsiteX35" fmla="*/ 776926 w 796300"/>
                <a:gd name="connsiteY35" fmla="*/ 56457 h 795571"/>
                <a:gd name="connsiteX36" fmla="*/ 737415 w 796300"/>
                <a:gd name="connsiteY36" fmla="*/ 19289 h 795571"/>
                <a:gd name="connsiteX37" fmla="*/ 678619 w 796300"/>
                <a:gd name="connsiteY37" fmla="*/ 38108 h 795571"/>
                <a:gd name="connsiteX38" fmla="*/ 259994 w 796300"/>
                <a:gd name="connsiteY38" fmla="*/ 456830 h 795571"/>
                <a:gd name="connsiteX39" fmla="*/ 156984 w 796300"/>
                <a:gd name="connsiteY39" fmla="*/ 559864 h 795571"/>
                <a:gd name="connsiteX40" fmla="*/ 149929 w 796300"/>
                <a:gd name="connsiteY40" fmla="*/ 566451 h 795571"/>
                <a:gd name="connsiteX41" fmla="*/ 130644 w 796300"/>
                <a:gd name="connsiteY41" fmla="*/ 584799 h 795571"/>
                <a:gd name="connsiteX42" fmla="*/ 130644 w 796300"/>
                <a:gd name="connsiteY42" fmla="*/ 549043 h 795571"/>
                <a:gd name="connsiteX43" fmla="*/ 130644 w 796300"/>
                <a:gd name="connsiteY43" fmla="*/ 485529 h 795571"/>
                <a:gd name="connsiteX44" fmla="*/ 130644 w 796300"/>
                <a:gd name="connsiteY44" fmla="*/ 333566 h 795571"/>
                <a:gd name="connsiteX45" fmla="*/ 74671 w 796300"/>
                <a:gd name="connsiteY45" fmla="*/ 276168 h 795571"/>
                <a:gd name="connsiteX46" fmla="*/ 74200 w 796300"/>
                <a:gd name="connsiteY46" fmla="*/ 276168 h 795571"/>
                <a:gd name="connsiteX47" fmla="*/ 34690 w 796300"/>
                <a:gd name="connsiteY47" fmla="*/ 292164 h 795571"/>
                <a:gd name="connsiteX48" fmla="*/ 18227 w 796300"/>
                <a:gd name="connsiteY48" fmla="*/ 332625 h 795571"/>
                <a:gd name="connsiteX49" fmla="*/ 18227 w 796300"/>
                <a:gd name="connsiteY49" fmla="*/ 721237 h 795571"/>
                <a:gd name="connsiteX50" fmla="*/ 75141 w 796300"/>
                <a:gd name="connsiteY50" fmla="*/ 777694 h 795571"/>
                <a:gd name="connsiteX51" fmla="*/ 115122 w 796300"/>
                <a:gd name="connsiteY51" fmla="*/ 777694 h 795571"/>
                <a:gd name="connsiteX52" fmla="*/ 132996 w 796300"/>
                <a:gd name="connsiteY52" fmla="*/ 777694 h 795571"/>
                <a:gd name="connsiteX53" fmla="*/ 221424 w 796300"/>
                <a:gd name="connsiteY53" fmla="*/ 777694 h 795571"/>
                <a:gd name="connsiteX54" fmla="*/ 461310 w 796300"/>
                <a:gd name="connsiteY54" fmla="*/ 777694 h 795571"/>
                <a:gd name="connsiteX55" fmla="*/ 516343 w 796300"/>
                <a:gd name="connsiteY55" fmla="*/ 740056 h 795571"/>
                <a:gd name="connsiteX56" fmla="*/ 509758 w 796300"/>
                <a:gd name="connsiteY56" fmla="*/ 689245 h 795571"/>
                <a:gd name="connsiteX57" fmla="*/ 461781 w 796300"/>
                <a:gd name="connsiteY57" fmla="*/ 665250 h 795571"/>
                <a:gd name="connsiteX58" fmla="*/ 310323 w 796300"/>
                <a:gd name="connsiteY58" fmla="*/ 665250 h 795571"/>
                <a:gd name="connsiteX59" fmla="*/ 246354 w 796300"/>
                <a:gd name="connsiteY59" fmla="*/ 665250 h 795571"/>
                <a:gd name="connsiteX60" fmla="*/ 234595 w 796300"/>
                <a:gd name="connsiteY60" fmla="*/ 665250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22363" y="0"/>
                  </a:moveTo>
                  <a:cubicBezTo>
                    <a:pt x="728478" y="0"/>
                    <a:pt x="735063" y="941"/>
                    <a:pt x="741178" y="2352"/>
                  </a:cubicBezTo>
                  <a:cubicBezTo>
                    <a:pt x="765637" y="8939"/>
                    <a:pt x="784922" y="26817"/>
                    <a:pt x="792918" y="50811"/>
                  </a:cubicBezTo>
                  <a:cubicBezTo>
                    <a:pt x="800444" y="74805"/>
                    <a:pt x="795270" y="101152"/>
                    <a:pt x="778807" y="120912"/>
                  </a:cubicBezTo>
                  <a:cubicBezTo>
                    <a:pt x="775515" y="124676"/>
                    <a:pt x="772222" y="127969"/>
                    <a:pt x="768929" y="131262"/>
                  </a:cubicBezTo>
                  <a:lnTo>
                    <a:pt x="767048" y="133144"/>
                  </a:lnTo>
                  <a:cubicBezTo>
                    <a:pt x="595365" y="304867"/>
                    <a:pt x="423681" y="476590"/>
                    <a:pt x="251528" y="648784"/>
                  </a:cubicBezTo>
                  <a:cubicBezTo>
                    <a:pt x="271283" y="648784"/>
                    <a:pt x="290568" y="648784"/>
                    <a:pt x="310323" y="648784"/>
                  </a:cubicBezTo>
                  <a:cubicBezTo>
                    <a:pt x="360182" y="648784"/>
                    <a:pt x="411452" y="648784"/>
                    <a:pt x="461781" y="648784"/>
                  </a:cubicBezTo>
                  <a:cubicBezTo>
                    <a:pt x="487181" y="648784"/>
                    <a:pt x="509758" y="660546"/>
                    <a:pt x="523399" y="680306"/>
                  </a:cubicBezTo>
                  <a:cubicBezTo>
                    <a:pt x="537039" y="699595"/>
                    <a:pt x="540332" y="724060"/>
                    <a:pt x="532336" y="746642"/>
                  </a:cubicBezTo>
                  <a:cubicBezTo>
                    <a:pt x="521517" y="776753"/>
                    <a:pt x="494236" y="795572"/>
                    <a:pt x="460840" y="795572"/>
                  </a:cubicBezTo>
                  <a:cubicBezTo>
                    <a:pt x="380878" y="795572"/>
                    <a:pt x="300916" y="795572"/>
                    <a:pt x="220954" y="795572"/>
                  </a:cubicBezTo>
                  <a:lnTo>
                    <a:pt x="132525" y="795572"/>
                  </a:lnTo>
                  <a:cubicBezTo>
                    <a:pt x="126411" y="795572"/>
                    <a:pt x="120766" y="795572"/>
                    <a:pt x="114652" y="795572"/>
                  </a:cubicBezTo>
                  <a:cubicBezTo>
                    <a:pt x="101481" y="795572"/>
                    <a:pt x="87841" y="795572"/>
                    <a:pt x="74200" y="795572"/>
                  </a:cubicBezTo>
                  <a:cubicBezTo>
                    <a:pt x="32338" y="795101"/>
                    <a:pt x="353" y="763579"/>
                    <a:pt x="353" y="722178"/>
                  </a:cubicBezTo>
                  <a:cubicBezTo>
                    <a:pt x="-118" y="599855"/>
                    <a:pt x="-118" y="472356"/>
                    <a:pt x="353" y="333566"/>
                  </a:cubicBezTo>
                  <a:cubicBezTo>
                    <a:pt x="353" y="313336"/>
                    <a:pt x="8349" y="294517"/>
                    <a:pt x="21990" y="280873"/>
                  </a:cubicBezTo>
                  <a:cubicBezTo>
                    <a:pt x="35630" y="267229"/>
                    <a:pt x="54445" y="259702"/>
                    <a:pt x="73730" y="259702"/>
                  </a:cubicBezTo>
                  <a:cubicBezTo>
                    <a:pt x="114652" y="260172"/>
                    <a:pt x="146636" y="292635"/>
                    <a:pt x="147107" y="334037"/>
                  </a:cubicBezTo>
                  <a:cubicBezTo>
                    <a:pt x="147107" y="384848"/>
                    <a:pt x="147107" y="436129"/>
                    <a:pt x="147107" y="486000"/>
                  </a:cubicBezTo>
                  <a:cubicBezTo>
                    <a:pt x="147107" y="505760"/>
                    <a:pt x="147107" y="525049"/>
                    <a:pt x="147107" y="544809"/>
                  </a:cubicBezTo>
                  <a:lnTo>
                    <a:pt x="246824" y="445069"/>
                  </a:lnTo>
                  <a:cubicBezTo>
                    <a:pt x="384171" y="307690"/>
                    <a:pt x="525751" y="166077"/>
                    <a:pt x="665449" y="26347"/>
                  </a:cubicBezTo>
                  <a:cubicBezTo>
                    <a:pt x="683793" y="8939"/>
                    <a:pt x="702608" y="0"/>
                    <a:pt x="722363" y="0"/>
                  </a:cubicBezTo>
                  <a:close/>
                  <a:moveTo>
                    <a:pt x="234595" y="665721"/>
                  </a:moveTo>
                  <a:lnTo>
                    <a:pt x="229891" y="665721"/>
                  </a:lnTo>
                  <a:lnTo>
                    <a:pt x="221424" y="651607"/>
                  </a:lnTo>
                  <a:lnTo>
                    <a:pt x="227539" y="646902"/>
                  </a:lnTo>
                  <a:cubicBezTo>
                    <a:pt x="228950" y="645961"/>
                    <a:pt x="229891" y="645020"/>
                    <a:pt x="231302" y="644079"/>
                  </a:cubicBezTo>
                  <a:cubicBezTo>
                    <a:pt x="233654" y="642197"/>
                    <a:pt x="236006" y="640786"/>
                    <a:pt x="237417" y="638904"/>
                  </a:cubicBezTo>
                  <a:cubicBezTo>
                    <a:pt x="410041" y="466240"/>
                    <a:pt x="582665" y="293576"/>
                    <a:pt x="755759" y="120912"/>
                  </a:cubicBezTo>
                  <a:lnTo>
                    <a:pt x="757640" y="119030"/>
                  </a:lnTo>
                  <a:cubicBezTo>
                    <a:pt x="760933" y="115737"/>
                    <a:pt x="763755" y="112914"/>
                    <a:pt x="766107" y="110091"/>
                  </a:cubicBezTo>
                  <a:cubicBezTo>
                    <a:pt x="778807" y="95036"/>
                    <a:pt x="783040" y="75276"/>
                    <a:pt x="776926" y="56457"/>
                  </a:cubicBezTo>
                  <a:cubicBezTo>
                    <a:pt x="771281" y="38108"/>
                    <a:pt x="756229" y="24465"/>
                    <a:pt x="737415" y="19289"/>
                  </a:cubicBezTo>
                  <a:cubicBezTo>
                    <a:pt x="715778" y="13644"/>
                    <a:pt x="696964" y="19760"/>
                    <a:pt x="678619" y="38108"/>
                  </a:cubicBezTo>
                  <a:cubicBezTo>
                    <a:pt x="539391" y="177839"/>
                    <a:pt x="397341" y="319452"/>
                    <a:pt x="259994" y="456830"/>
                  </a:cubicBezTo>
                  <a:lnTo>
                    <a:pt x="156984" y="559864"/>
                  </a:lnTo>
                  <a:cubicBezTo>
                    <a:pt x="154633" y="562217"/>
                    <a:pt x="152751" y="564098"/>
                    <a:pt x="149929" y="566451"/>
                  </a:cubicBezTo>
                  <a:lnTo>
                    <a:pt x="130644" y="584799"/>
                  </a:lnTo>
                  <a:lnTo>
                    <a:pt x="130644" y="549043"/>
                  </a:lnTo>
                  <a:cubicBezTo>
                    <a:pt x="130644" y="527872"/>
                    <a:pt x="130644" y="506701"/>
                    <a:pt x="130644" y="485529"/>
                  </a:cubicBezTo>
                  <a:cubicBezTo>
                    <a:pt x="130644" y="435659"/>
                    <a:pt x="130644" y="384377"/>
                    <a:pt x="130644" y="333566"/>
                  </a:cubicBezTo>
                  <a:cubicBezTo>
                    <a:pt x="130644" y="301574"/>
                    <a:pt x="105715" y="276639"/>
                    <a:pt x="74671" y="276168"/>
                  </a:cubicBezTo>
                  <a:cubicBezTo>
                    <a:pt x="74671" y="276168"/>
                    <a:pt x="74671" y="276168"/>
                    <a:pt x="74200" y="276168"/>
                  </a:cubicBezTo>
                  <a:cubicBezTo>
                    <a:pt x="59148" y="276168"/>
                    <a:pt x="45508" y="281814"/>
                    <a:pt x="34690" y="292164"/>
                  </a:cubicBezTo>
                  <a:cubicBezTo>
                    <a:pt x="23871" y="302985"/>
                    <a:pt x="18227" y="317100"/>
                    <a:pt x="18227" y="332625"/>
                  </a:cubicBezTo>
                  <a:cubicBezTo>
                    <a:pt x="17756" y="471885"/>
                    <a:pt x="18227" y="598914"/>
                    <a:pt x="18227" y="721237"/>
                  </a:cubicBezTo>
                  <a:cubicBezTo>
                    <a:pt x="18227" y="752759"/>
                    <a:pt x="42686" y="777223"/>
                    <a:pt x="75141" y="777694"/>
                  </a:cubicBezTo>
                  <a:cubicBezTo>
                    <a:pt x="88311" y="777694"/>
                    <a:pt x="101952" y="777694"/>
                    <a:pt x="115122" y="777694"/>
                  </a:cubicBezTo>
                  <a:cubicBezTo>
                    <a:pt x="121237" y="777694"/>
                    <a:pt x="126881" y="777694"/>
                    <a:pt x="132996" y="777694"/>
                  </a:cubicBezTo>
                  <a:lnTo>
                    <a:pt x="221424" y="777694"/>
                  </a:lnTo>
                  <a:cubicBezTo>
                    <a:pt x="301386" y="777694"/>
                    <a:pt x="381348" y="777694"/>
                    <a:pt x="461310" y="777694"/>
                  </a:cubicBezTo>
                  <a:cubicBezTo>
                    <a:pt x="487181" y="777694"/>
                    <a:pt x="508347" y="763109"/>
                    <a:pt x="516343" y="740056"/>
                  </a:cubicBezTo>
                  <a:cubicBezTo>
                    <a:pt x="522458" y="722648"/>
                    <a:pt x="520106" y="704300"/>
                    <a:pt x="509758" y="689245"/>
                  </a:cubicBezTo>
                  <a:cubicBezTo>
                    <a:pt x="498940" y="673719"/>
                    <a:pt x="481536" y="665250"/>
                    <a:pt x="461781" y="665250"/>
                  </a:cubicBezTo>
                  <a:cubicBezTo>
                    <a:pt x="411452" y="665250"/>
                    <a:pt x="360182" y="665250"/>
                    <a:pt x="310323" y="665250"/>
                  </a:cubicBezTo>
                  <a:cubicBezTo>
                    <a:pt x="289157" y="665250"/>
                    <a:pt x="267520" y="665250"/>
                    <a:pt x="246354" y="665250"/>
                  </a:cubicBezTo>
                  <a:lnTo>
                    <a:pt x="234595" y="665250"/>
                  </a:lnTo>
                  <a:close/>
                </a:path>
              </a:pathLst>
            </a:custGeom>
            <a:grpFill/>
            <a:ln w="4695" cap="flat">
              <a:solidFill>
                <a:schemeClr val="bg1"/>
              </a:solidFill>
              <a:prstDash val="solid"/>
              <a:miter/>
            </a:ln>
          </p:spPr>
          <p:txBody>
            <a:bodyPr rtlCol="0" anchor="ctr"/>
            <a:lstStyle/>
            <a:p>
              <a:pPr algn="l" rtl="0"/>
              <a:endParaRPr lang="en-US"/>
            </a:p>
          </p:txBody>
        </p:sp>
      </p:grpSp>
    </p:spTree>
    <p:extLst>
      <p:ext uri="{BB962C8B-B14F-4D97-AF65-F5344CB8AC3E}">
        <p14:creationId xmlns:p14="http://schemas.microsoft.com/office/powerpoint/2010/main" val="1373868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02E89CE-DB36-968E-1F2A-4172F43A234B}"/>
              </a:ext>
            </a:extLst>
          </p:cNvPr>
          <p:cNvSpPr/>
          <p:nvPr/>
        </p:nvSpPr>
        <p:spPr>
          <a:xfrm>
            <a:off x="7131620" y="1321861"/>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ounded Rectangle 23">
            <a:extLst>
              <a:ext uri="{FF2B5EF4-FFF2-40B4-BE49-F238E27FC236}">
                <a16:creationId xmlns:a16="http://schemas.microsoft.com/office/drawing/2014/main" id="{DB3A38E7-232B-335A-9967-2B54636D0AAF}"/>
              </a:ext>
            </a:extLst>
          </p:cNvPr>
          <p:cNvSpPr/>
          <p:nvPr/>
        </p:nvSpPr>
        <p:spPr>
          <a:xfrm>
            <a:off x="7961274" y="2296460"/>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5" name="Rounded Rectangle 24">
            <a:extLst>
              <a:ext uri="{FF2B5EF4-FFF2-40B4-BE49-F238E27FC236}">
                <a16:creationId xmlns:a16="http://schemas.microsoft.com/office/drawing/2014/main" id="{438FA68F-F470-DEA7-05D3-55A028BC2FE0}"/>
              </a:ext>
            </a:extLst>
          </p:cNvPr>
          <p:cNvSpPr/>
          <p:nvPr/>
        </p:nvSpPr>
        <p:spPr>
          <a:xfrm>
            <a:off x="7961274" y="4453279"/>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Rounded Rectangle 26">
            <a:extLst>
              <a:ext uri="{FF2B5EF4-FFF2-40B4-BE49-F238E27FC236}">
                <a16:creationId xmlns:a16="http://schemas.microsoft.com/office/drawing/2014/main" id="{1B2EC575-27E7-5487-F591-4A9C680EC6DF}"/>
              </a:ext>
            </a:extLst>
          </p:cNvPr>
          <p:cNvSpPr/>
          <p:nvPr/>
        </p:nvSpPr>
        <p:spPr>
          <a:xfrm>
            <a:off x="8229235" y="3355936"/>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2" name="Rounded Rectangle 31">
            <a:extLst>
              <a:ext uri="{FF2B5EF4-FFF2-40B4-BE49-F238E27FC236}">
                <a16:creationId xmlns:a16="http://schemas.microsoft.com/office/drawing/2014/main" id="{C0B89D08-5C25-C0F1-A9B5-70F2FD13DC52}"/>
              </a:ext>
            </a:extLst>
          </p:cNvPr>
          <p:cNvSpPr/>
          <p:nvPr/>
        </p:nvSpPr>
        <p:spPr>
          <a:xfrm>
            <a:off x="7131619" y="5529273"/>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pPr algn="l" rtl="0"/>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pPr algn="l" rtl="0"/>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pPr algn="l" rtl="0"/>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pPr algn="l" rtl="0"/>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pPr algn="l" rtl="0"/>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pPr algn="l" rtl="0"/>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pPr algn="l" rtl="0"/>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pPr algn="l" rtl="0"/>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pPr algn="l" rtl="0"/>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pPr algn="l" rtl="0"/>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pPr algn="l" rtl="0"/>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pPr algn="l" rtl="0"/>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pPr algn="l" rtl="0"/>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pPr algn="l" rtl="0"/>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pPr algn="l" rtl="0"/>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pPr algn="l" rtl="0"/>
                <a:endParaRPr lang="en-US"/>
              </a:p>
            </p:txBody>
          </p:sp>
        </p:grpSp>
      </p:grpSp>
      <p:grpSp>
        <p:nvGrpSpPr>
          <p:cNvPr id="376" name="Group 375">
            <a:extLst>
              <a:ext uri="{FF2B5EF4-FFF2-40B4-BE49-F238E27FC236}">
                <a16:creationId xmlns:a16="http://schemas.microsoft.com/office/drawing/2014/main" id="{9A5150E6-C5CD-BBFB-9398-72325641DB31}"/>
              </a:ext>
            </a:extLst>
          </p:cNvPr>
          <p:cNvGrpSpPr/>
          <p:nvPr/>
        </p:nvGrpSpPr>
        <p:grpSpPr>
          <a:xfrm>
            <a:off x="6006843" y="162513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sp>
        <p:nvSpPr>
          <p:cNvPr id="346" name="Freeform 345">
            <a:extLst>
              <a:ext uri="{FF2B5EF4-FFF2-40B4-BE49-F238E27FC236}">
                <a16:creationId xmlns:a16="http://schemas.microsoft.com/office/drawing/2014/main" id="{DF7AADC5-B99D-E4BA-9683-6769704BA095}"/>
              </a:ext>
            </a:extLst>
          </p:cNvPr>
          <p:cNvSpPr/>
          <p:nvPr/>
        </p:nvSpPr>
        <p:spPr>
          <a:xfrm>
            <a:off x="4792474" y="1644418"/>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sp>
        <p:nvSpPr>
          <p:cNvPr id="22" name="Rounded Rectangle 21">
            <a:extLst>
              <a:ext uri="{FF2B5EF4-FFF2-40B4-BE49-F238E27FC236}">
                <a16:creationId xmlns:a16="http://schemas.microsoft.com/office/drawing/2014/main" id="{656CA94F-D6EE-6598-B3D7-8464309398D1}"/>
              </a:ext>
            </a:extLst>
          </p:cNvPr>
          <p:cNvSpPr/>
          <p:nvPr/>
        </p:nvSpPr>
        <p:spPr>
          <a:xfrm>
            <a:off x="6541586" y="1316371"/>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6167915" y="1275396"/>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6256554" y="1362339"/>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nvGrpSpPr>
          <p:cNvPr id="9" name="Group 8">
            <a:extLst>
              <a:ext uri="{FF2B5EF4-FFF2-40B4-BE49-F238E27FC236}">
                <a16:creationId xmlns:a16="http://schemas.microsoft.com/office/drawing/2014/main" id="{640D5918-EABC-C933-FC3D-09CB9F021CEF}"/>
              </a:ext>
            </a:extLst>
          </p:cNvPr>
          <p:cNvGrpSpPr/>
          <p:nvPr/>
        </p:nvGrpSpPr>
        <p:grpSpPr>
          <a:xfrm>
            <a:off x="5824833" y="1883390"/>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6493492" y="2763102"/>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6652925" y="3529363"/>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5877185" y="5105874"/>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6524645" y="4304491"/>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sp>
        <p:nvSpPr>
          <p:cNvPr id="46" name="Rounded Rectangle 45">
            <a:extLst>
              <a:ext uri="{FF2B5EF4-FFF2-40B4-BE49-F238E27FC236}">
                <a16:creationId xmlns:a16="http://schemas.microsoft.com/office/drawing/2014/main" id="{61B6D1AC-971C-7337-50AA-657B5FF3619B}"/>
              </a:ext>
            </a:extLst>
          </p:cNvPr>
          <p:cNvSpPr/>
          <p:nvPr/>
        </p:nvSpPr>
        <p:spPr>
          <a:xfrm>
            <a:off x="7371240" y="2290970"/>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6997570" y="2249995"/>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7086209" y="2336938"/>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sp>
        <p:nvSpPr>
          <p:cNvPr id="53" name="Rounded Rectangle 52">
            <a:extLst>
              <a:ext uri="{FF2B5EF4-FFF2-40B4-BE49-F238E27FC236}">
                <a16:creationId xmlns:a16="http://schemas.microsoft.com/office/drawing/2014/main" id="{7476D459-FA29-574A-2A25-431B3ABB116D}"/>
              </a:ext>
            </a:extLst>
          </p:cNvPr>
          <p:cNvSpPr/>
          <p:nvPr/>
        </p:nvSpPr>
        <p:spPr>
          <a:xfrm>
            <a:off x="7371240" y="4447789"/>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6997570" y="4406814"/>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7086209" y="4493757"/>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sp>
        <p:nvSpPr>
          <p:cNvPr id="60" name="Rounded Rectangle 59">
            <a:extLst>
              <a:ext uri="{FF2B5EF4-FFF2-40B4-BE49-F238E27FC236}">
                <a16:creationId xmlns:a16="http://schemas.microsoft.com/office/drawing/2014/main" id="{D18D0D7E-72E0-508A-C06B-6836CAA21713}"/>
              </a:ext>
            </a:extLst>
          </p:cNvPr>
          <p:cNvSpPr/>
          <p:nvPr/>
        </p:nvSpPr>
        <p:spPr>
          <a:xfrm>
            <a:off x="7639201" y="3350446"/>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7265531" y="3309471"/>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7354170" y="339641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sp>
        <p:nvSpPr>
          <p:cNvPr id="681" name="Rounded Rectangle 680">
            <a:extLst>
              <a:ext uri="{FF2B5EF4-FFF2-40B4-BE49-F238E27FC236}">
                <a16:creationId xmlns:a16="http://schemas.microsoft.com/office/drawing/2014/main" id="{94C73EC3-7DE8-BBCC-FEE6-C66FDF945D75}"/>
              </a:ext>
            </a:extLst>
          </p:cNvPr>
          <p:cNvSpPr/>
          <p:nvPr/>
        </p:nvSpPr>
        <p:spPr>
          <a:xfrm>
            <a:off x="6541585" y="5523783"/>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6167915" y="5482808"/>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6256554" y="5569751"/>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79836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5 pasos clave en el proceso de KPI</a:t>
            </a:r>
          </a:p>
          <a:p>
            <a:pPr algn="l" rtl="0"/>
            <a:endParaRPr lang="en-GB" dirty="0">
              <a:solidFill>
                <a:schemeClr val="bg1"/>
              </a:solidFill>
            </a:endParaRPr>
          </a:p>
          <a:p>
            <a:pPr algn="l" rtl="0"/>
            <a:endParaRPr lang="en-GB" dirty="0">
              <a:solidFill>
                <a:schemeClr val="bg1"/>
              </a:solidFill>
            </a:endParaRPr>
          </a:p>
          <a:p>
            <a:pPr algn="l" rtl="0"/>
            <a:r>
              <a:rPr lang="en-GB" sz="2400" dirty="0">
                <a:solidFill>
                  <a:schemeClr val="bg1"/>
                </a:solidFill>
                <a:ea typeface="Open Sans Light" panose="020B0306030504020204" pitchFamily="34" charset="0"/>
                <a:cs typeface="Open Sans Light" panose="020B0306030504020204" pitchFamily="34" charset="0"/>
              </a:rPr>
              <a:t>Dependiendo del área de desempeño comercial que se esté midiendo, la frecuencia con la que se deben revisar los KPI puede diferir. Solo se puede obtener una medición precisa del desempeño si se define y se cumple estrictamente un cronograma de revisión periódica.</a:t>
            </a:r>
          </a:p>
          <a:p>
            <a:pPr algn="l" rtl="0"/>
            <a:endParaRPr lang="en-GB" sz="2800" dirty="0"/>
          </a:p>
        </p:txBody>
      </p:sp>
      <p:grpSp>
        <p:nvGrpSpPr>
          <p:cNvPr id="43" name="Graphic 125">
            <a:extLst>
              <a:ext uri="{FF2B5EF4-FFF2-40B4-BE49-F238E27FC236}">
                <a16:creationId xmlns:a16="http://schemas.microsoft.com/office/drawing/2014/main" id="{14ACFE77-ED77-241E-E89C-9E6D641CA9F0}"/>
              </a:ext>
            </a:extLst>
          </p:cNvPr>
          <p:cNvGrpSpPr/>
          <p:nvPr/>
        </p:nvGrpSpPr>
        <p:grpSpPr>
          <a:xfrm>
            <a:off x="5183206" y="2952834"/>
            <a:ext cx="1118598" cy="1120017"/>
            <a:chOff x="2368484" y="5251979"/>
            <a:chExt cx="1118598" cy="1120017"/>
          </a:xfrm>
          <a:solidFill>
            <a:srgbClr val="595959"/>
          </a:solidFill>
        </p:grpSpPr>
        <p:sp>
          <p:nvSpPr>
            <p:cNvPr id="44" name="Freeform 43">
              <a:extLst>
                <a:ext uri="{FF2B5EF4-FFF2-40B4-BE49-F238E27FC236}">
                  <a16:creationId xmlns:a16="http://schemas.microsoft.com/office/drawing/2014/main" id="{2C683D0C-78AF-5CA9-4A70-8759F9A22D2E}"/>
                </a:ext>
              </a:extLst>
            </p:cNvPr>
            <p:cNvSpPr/>
            <p:nvPr/>
          </p:nvSpPr>
          <p:spPr>
            <a:xfrm>
              <a:off x="2858553" y="5608787"/>
              <a:ext cx="50737" cy="224674"/>
            </a:xfrm>
            <a:custGeom>
              <a:avLst/>
              <a:gdLst>
                <a:gd name="connsiteX0" fmla="*/ 50738 w 50737"/>
                <a:gd name="connsiteY0" fmla="*/ 334 h 224674"/>
                <a:gd name="connsiteX1" fmla="*/ 50738 w 50737"/>
                <a:gd name="connsiteY1" fmla="*/ 224675 h 224674"/>
                <a:gd name="connsiteX2" fmla="*/ 948 w 50737"/>
                <a:gd name="connsiteY2" fmla="*/ 224675 h 224674"/>
                <a:gd name="connsiteX3" fmla="*/ 237 w 50737"/>
                <a:gd name="connsiteY3" fmla="*/ 213292 h 224674"/>
                <a:gd name="connsiteX4" fmla="*/ 0 w 50737"/>
                <a:gd name="connsiteY4" fmla="*/ 13140 h 224674"/>
                <a:gd name="connsiteX5" fmla="*/ 13514 w 50737"/>
                <a:gd name="connsiteY5" fmla="*/ 97 h 224674"/>
                <a:gd name="connsiteX6" fmla="*/ 50738 w 50737"/>
                <a:gd name="connsiteY6" fmla="*/ 334 h 2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7" h="224674">
                  <a:moveTo>
                    <a:pt x="50738" y="334"/>
                  </a:moveTo>
                  <a:cubicBezTo>
                    <a:pt x="50738" y="75747"/>
                    <a:pt x="50738" y="149737"/>
                    <a:pt x="50738" y="224675"/>
                  </a:cubicBezTo>
                  <a:cubicBezTo>
                    <a:pt x="34141" y="224675"/>
                    <a:pt x="18256" y="224675"/>
                    <a:pt x="948" y="224675"/>
                  </a:cubicBezTo>
                  <a:cubicBezTo>
                    <a:pt x="711" y="220881"/>
                    <a:pt x="237" y="217086"/>
                    <a:pt x="237" y="213292"/>
                  </a:cubicBezTo>
                  <a:cubicBezTo>
                    <a:pt x="237" y="146654"/>
                    <a:pt x="474" y="79778"/>
                    <a:pt x="0" y="13140"/>
                  </a:cubicBezTo>
                  <a:cubicBezTo>
                    <a:pt x="0" y="2469"/>
                    <a:pt x="3082" y="-614"/>
                    <a:pt x="13514" y="97"/>
                  </a:cubicBezTo>
                  <a:cubicBezTo>
                    <a:pt x="25606" y="1046"/>
                    <a:pt x="37698" y="334"/>
                    <a:pt x="50738" y="334"/>
                  </a:cubicBezTo>
                  <a:close/>
                </a:path>
              </a:pathLst>
            </a:custGeom>
            <a:solidFill>
              <a:srgbClr val="F16924"/>
            </a:solidFill>
            <a:ln w="2364" cap="flat">
              <a:noFill/>
              <a:prstDash val="solid"/>
              <a:miter/>
            </a:ln>
          </p:spPr>
          <p:txBody>
            <a:bodyPr rtlCol="0" anchor="ctr"/>
            <a:lstStyle/>
            <a:p>
              <a:pPr algn="l" rtl="0"/>
              <a:endParaRPr lang="en-US"/>
            </a:p>
          </p:txBody>
        </p:sp>
        <p:sp>
          <p:nvSpPr>
            <p:cNvPr id="640" name="Freeform 639">
              <a:extLst>
                <a:ext uri="{FF2B5EF4-FFF2-40B4-BE49-F238E27FC236}">
                  <a16:creationId xmlns:a16="http://schemas.microsoft.com/office/drawing/2014/main" id="{9F270580-5C37-1EC8-C5B5-67257D37C055}"/>
                </a:ext>
              </a:extLst>
            </p:cNvPr>
            <p:cNvSpPr/>
            <p:nvPr/>
          </p:nvSpPr>
          <p:spPr>
            <a:xfrm>
              <a:off x="2722699" y="5650535"/>
              <a:ext cx="51508" cy="183908"/>
            </a:xfrm>
            <a:custGeom>
              <a:avLst/>
              <a:gdLst>
                <a:gd name="connsiteX0" fmla="*/ 51449 w 51508"/>
                <a:gd name="connsiteY0" fmla="*/ 87 h 183908"/>
                <a:gd name="connsiteX1" fmla="*/ 51449 w 51508"/>
                <a:gd name="connsiteY1" fmla="*/ 103483 h 183908"/>
                <a:gd name="connsiteX2" fmla="*/ 51449 w 51508"/>
                <a:gd name="connsiteY2" fmla="*/ 165141 h 183908"/>
                <a:gd name="connsiteX3" fmla="*/ 32244 w 51508"/>
                <a:gd name="connsiteY3" fmla="*/ 183876 h 183908"/>
                <a:gd name="connsiteX4" fmla="*/ 237 w 51508"/>
                <a:gd name="connsiteY4" fmla="*/ 151861 h 183908"/>
                <a:gd name="connsiteX5" fmla="*/ 0 w 51508"/>
                <a:gd name="connsiteY5" fmla="*/ 13368 h 183908"/>
                <a:gd name="connsiteX6" fmla="*/ 13277 w 51508"/>
                <a:gd name="connsiteY6" fmla="*/ 87 h 183908"/>
                <a:gd name="connsiteX7" fmla="*/ 51449 w 51508"/>
                <a:gd name="connsiteY7" fmla="*/ 87 h 18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8" h="183908">
                  <a:moveTo>
                    <a:pt x="51449" y="87"/>
                  </a:moveTo>
                  <a:cubicBezTo>
                    <a:pt x="51449" y="35659"/>
                    <a:pt x="51449" y="69571"/>
                    <a:pt x="51449" y="103483"/>
                  </a:cubicBezTo>
                  <a:cubicBezTo>
                    <a:pt x="51449" y="124115"/>
                    <a:pt x="51449" y="144510"/>
                    <a:pt x="51449" y="165141"/>
                  </a:cubicBezTo>
                  <a:cubicBezTo>
                    <a:pt x="51449" y="186722"/>
                    <a:pt x="53583" y="183639"/>
                    <a:pt x="32244" y="183876"/>
                  </a:cubicBezTo>
                  <a:cubicBezTo>
                    <a:pt x="237" y="184113"/>
                    <a:pt x="237" y="183876"/>
                    <a:pt x="237" y="151861"/>
                  </a:cubicBezTo>
                  <a:cubicBezTo>
                    <a:pt x="237" y="105618"/>
                    <a:pt x="474" y="59374"/>
                    <a:pt x="0" y="13368"/>
                  </a:cubicBezTo>
                  <a:cubicBezTo>
                    <a:pt x="0" y="2933"/>
                    <a:pt x="2845" y="-624"/>
                    <a:pt x="13277" y="87"/>
                  </a:cubicBezTo>
                  <a:cubicBezTo>
                    <a:pt x="25606" y="799"/>
                    <a:pt x="37698" y="87"/>
                    <a:pt x="51449" y="87"/>
                  </a:cubicBezTo>
                  <a:close/>
                </a:path>
              </a:pathLst>
            </a:custGeom>
            <a:solidFill>
              <a:srgbClr val="F16924"/>
            </a:solidFill>
            <a:ln w="2364" cap="flat">
              <a:noFill/>
              <a:prstDash val="solid"/>
              <a:miter/>
            </a:ln>
          </p:spPr>
          <p:txBody>
            <a:bodyPr rtlCol="0" anchor="ctr"/>
            <a:lstStyle/>
            <a:p>
              <a:pPr algn="l" rtl="0"/>
              <a:endParaRPr lang="en-US"/>
            </a:p>
          </p:txBody>
        </p:sp>
        <p:sp>
          <p:nvSpPr>
            <p:cNvPr id="641" name="Freeform 640">
              <a:extLst>
                <a:ext uri="{FF2B5EF4-FFF2-40B4-BE49-F238E27FC236}">
                  <a16:creationId xmlns:a16="http://schemas.microsoft.com/office/drawing/2014/main" id="{5E5E86FB-CC18-5AE7-1049-AB1606C2E173}"/>
                </a:ext>
              </a:extLst>
            </p:cNvPr>
            <p:cNvSpPr/>
            <p:nvPr/>
          </p:nvSpPr>
          <p:spPr>
            <a:xfrm>
              <a:off x="2589869" y="5691174"/>
              <a:ext cx="50796" cy="143532"/>
            </a:xfrm>
            <a:custGeom>
              <a:avLst/>
              <a:gdLst>
                <a:gd name="connsiteX0" fmla="*/ 50797 w 50796"/>
                <a:gd name="connsiteY0" fmla="*/ 143474 h 143532"/>
                <a:gd name="connsiteX1" fmla="*/ 7646 w 50796"/>
                <a:gd name="connsiteY1" fmla="*/ 143237 h 143532"/>
                <a:gd name="connsiteX2" fmla="*/ 296 w 50796"/>
                <a:gd name="connsiteY2" fmla="*/ 136834 h 143532"/>
                <a:gd name="connsiteX3" fmla="*/ 59 w 50796"/>
                <a:gd name="connsiteY3" fmla="*/ 0 h 143532"/>
                <a:gd name="connsiteX4" fmla="*/ 50797 w 50796"/>
                <a:gd name="connsiteY4" fmla="*/ 0 h 143532"/>
                <a:gd name="connsiteX5" fmla="*/ 50797 w 50796"/>
                <a:gd name="connsiteY5" fmla="*/ 143474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6" h="143532">
                  <a:moveTo>
                    <a:pt x="50797" y="143474"/>
                  </a:moveTo>
                  <a:cubicBezTo>
                    <a:pt x="35623" y="143474"/>
                    <a:pt x="21635" y="143711"/>
                    <a:pt x="7646" y="143237"/>
                  </a:cubicBezTo>
                  <a:cubicBezTo>
                    <a:pt x="5038" y="142999"/>
                    <a:pt x="296" y="138968"/>
                    <a:pt x="296" y="136834"/>
                  </a:cubicBezTo>
                  <a:cubicBezTo>
                    <a:pt x="-178" y="91539"/>
                    <a:pt x="59" y="46244"/>
                    <a:pt x="59" y="0"/>
                  </a:cubicBezTo>
                  <a:cubicBezTo>
                    <a:pt x="17604" y="0"/>
                    <a:pt x="33963" y="0"/>
                    <a:pt x="50797" y="0"/>
                  </a:cubicBezTo>
                  <a:cubicBezTo>
                    <a:pt x="50797" y="47429"/>
                    <a:pt x="50797" y="94384"/>
                    <a:pt x="50797" y="143474"/>
                  </a:cubicBezTo>
                  <a:close/>
                </a:path>
              </a:pathLst>
            </a:custGeom>
            <a:solidFill>
              <a:srgbClr val="F16924"/>
            </a:solidFill>
            <a:ln w="2364" cap="flat">
              <a:noFill/>
              <a:prstDash val="solid"/>
              <a:miter/>
            </a:ln>
          </p:spPr>
          <p:txBody>
            <a:bodyPr rtlCol="0" anchor="ctr"/>
            <a:lstStyle/>
            <a:p>
              <a:pPr algn="l" rtl="0"/>
              <a:endParaRPr lang="en-US"/>
            </a:p>
          </p:txBody>
        </p:sp>
        <p:sp>
          <p:nvSpPr>
            <p:cNvPr id="642" name="Freeform 641">
              <a:extLst>
                <a:ext uri="{FF2B5EF4-FFF2-40B4-BE49-F238E27FC236}">
                  <a16:creationId xmlns:a16="http://schemas.microsoft.com/office/drawing/2014/main" id="{DBB2E3C3-F9EB-E31C-B755-B91BE7A157FA}"/>
                </a:ext>
              </a:extLst>
            </p:cNvPr>
            <p:cNvSpPr/>
            <p:nvPr/>
          </p:nvSpPr>
          <p:spPr>
            <a:xfrm>
              <a:off x="3086150" y="5807613"/>
              <a:ext cx="331951" cy="117150"/>
            </a:xfrm>
            <a:custGeom>
              <a:avLst/>
              <a:gdLst>
                <a:gd name="connsiteX0" fmla="*/ 485 w 331951"/>
                <a:gd name="connsiteY0" fmla="*/ 1186 h 117150"/>
                <a:gd name="connsiteX1" fmla="*/ 11866 w 331951"/>
                <a:gd name="connsiteY1" fmla="*/ 0 h 117150"/>
                <a:gd name="connsiteX2" fmla="*/ 317477 w 331951"/>
                <a:gd name="connsiteY2" fmla="*/ 0 h 117150"/>
                <a:gd name="connsiteX3" fmla="*/ 331939 w 331951"/>
                <a:gd name="connsiteY3" fmla="*/ 14703 h 117150"/>
                <a:gd name="connsiteX4" fmla="*/ 331939 w 331951"/>
                <a:gd name="connsiteY4" fmla="*/ 104819 h 117150"/>
                <a:gd name="connsiteX5" fmla="*/ 319848 w 331951"/>
                <a:gd name="connsiteY5" fmla="*/ 117150 h 117150"/>
                <a:gd name="connsiteX6" fmla="*/ 12814 w 331951"/>
                <a:gd name="connsiteY6" fmla="*/ 117150 h 117150"/>
                <a:gd name="connsiteX7" fmla="*/ 11 w 331951"/>
                <a:gd name="connsiteY7" fmla="*/ 104582 h 117150"/>
                <a:gd name="connsiteX8" fmla="*/ 485 w 331951"/>
                <a:gd name="connsiteY8" fmla="*/ 1186 h 1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51" h="117150">
                  <a:moveTo>
                    <a:pt x="485" y="1186"/>
                  </a:moveTo>
                  <a:cubicBezTo>
                    <a:pt x="4516" y="711"/>
                    <a:pt x="8072" y="0"/>
                    <a:pt x="11866" y="0"/>
                  </a:cubicBezTo>
                  <a:cubicBezTo>
                    <a:pt x="113815" y="0"/>
                    <a:pt x="215764" y="237"/>
                    <a:pt x="317477" y="0"/>
                  </a:cubicBezTo>
                  <a:cubicBezTo>
                    <a:pt x="329094" y="0"/>
                    <a:pt x="332177" y="3320"/>
                    <a:pt x="331939" y="14703"/>
                  </a:cubicBezTo>
                  <a:cubicBezTo>
                    <a:pt x="331228" y="44821"/>
                    <a:pt x="331465" y="74701"/>
                    <a:pt x="331939" y="104819"/>
                  </a:cubicBezTo>
                  <a:cubicBezTo>
                    <a:pt x="331939" y="113830"/>
                    <a:pt x="329569" y="117150"/>
                    <a:pt x="319848" y="117150"/>
                  </a:cubicBezTo>
                  <a:cubicBezTo>
                    <a:pt x="217424" y="116913"/>
                    <a:pt x="115238" y="116913"/>
                    <a:pt x="12814" y="117150"/>
                  </a:cubicBezTo>
                  <a:cubicBezTo>
                    <a:pt x="3330" y="117150"/>
                    <a:pt x="-226" y="114779"/>
                    <a:pt x="11" y="104582"/>
                  </a:cubicBezTo>
                  <a:cubicBezTo>
                    <a:pt x="722" y="70907"/>
                    <a:pt x="485" y="37232"/>
                    <a:pt x="485" y="1186"/>
                  </a:cubicBezTo>
                  <a:close/>
                </a:path>
              </a:pathLst>
            </a:custGeom>
            <a:solidFill>
              <a:srgbClr val="F16924"/>
            </a:solidFill>
            <a:ln w="2364" cap="flat">
              <a:noFill/>
              <a:prstDash val="solid"/>
              <a:miter/>
            </a:ln>
          </p:spPr>
          <p:txBody>
            <a:bodyPr rtlCol="0" anchor="ctr"/>
            <a:lstStyle/>
            <a:p>
              <a:pPr algn="l" rtl="0"/>
              <a:endParaRPr lang="en-US"/>
            </a:p>
          </p:txBody>
        </p:sp>
        <p:sp>
          <p:nvSpPr>
            <p:cNvPr id="643" name="Freeform 642">
              <a:extLst>
                <a:ext uri="{FF2B5EF4-FFF2-40B4-BE49-F238E27FC236}">
                  <a16:creationId xmlns:a16="http://schemas.microsoft.com/office/drawing/2014/main" id="{A10A04EB-536D-4E5A-1A78-8A33C1A21586}"/>
                </a:ext>
              </a:extLst>
            </p:cNvPr>
            <p:cNvSpPr/>
            <p:nvPr/>
          </p:nvSpPr>
          <p:spPr>
            <a:xfrm>
              <a:off x="2368484" y="5251979"/>
              <a:ext cx="1118598" cy="1120017"/>
            </a:xfrm>
            <a:custGeom>
              <a:avLst/>
              <a:gdLst>
                <a:gd name="connsiteX0" fmla="*/ 638725 w 1118598"/>
                <a:gd name="connsiteY0" fmla="*/ 964238 h 1120017"/>
                <a:gd name="connsiteX1" fmla="*/ 579452 w 1118598"/>
                <a:gd name="connsiteY1" fmla="*/ 964238 h 1120017"/>
                <a:gd name="connsiteX2" fmla="*/ 579926 w 1118598"/>
                <a:gd name="connsiteY2" fmla="*/ 1022339 h 1120017"/>
                <a:gd name="connsiteX3" fmla="*/ 587750 w 1118598"/>
                <a:gd name="connsiteY3" fmla="*/ 1026607 h 1120017"/>
                <a:gd name="connsiteX4" fmla="*/ 612645 w 1118598"/>
                <a:gd name="connsiteY4" fmla="*/ 1027319 h 1120017"/>
                <a:gd name="connsiteX5" fmla="*/ 623314 w 1118598"/>
                <a:gd name="connsiteY5" fmla="*/ 1036093 h 1120017"/>
                <a:gd name="connsiteX6" fmla="*/ 612882 w 1118598"/>
                <a:gd name="connsiteY6" fmla="*/ 1045342 h 1120017"/>
                <a:gd name="connsiteX7" fmla="*/ 593915 w 1118598"/>
                <a:gd name="connsiteY7" fmla="*/ 1045816 h 1120017"/>
                <a:gd name="connsiteX8" fmla="*/ 181375 w 1118598"/>
                <a:gd name="connsiteY8" fmla="*/ 1045816 h 1120017"/>
                <a:gd name="connsiteX9" fmla="*/ 148419 w 1118598"/>
                <a:gd name="connsiteY9" fmla="*/ 1073325 h 1120017"/>
                <a:gd name="connsiteX10" fmla="*/ 180664 w 1118598"/>
                <a:gd name="connsiteY10" fmla="*/ 1101309 h 1120017"/>
                <a:gd name="connsiteX11" fmla="*/ 618098 w 1118598"/>
                <a:gd name="connsiteY11" fmla="*/ 1101309 h 1120017"/>
                <a:gd name="connsiteX12" fmla="*/ 626159 w 1118598"/>
                <a:gd name="connsiteY12" fmla="*/ 1101546 h 1120017"/>
                <a:gd name="connsiteX13" fmla="*/ 634694 w 1118598"/>
                <a:gd name="connsiteY13" fmla="*/ 1110320 h 1120017"/>
                <a:gd name="connsiteX14" fmla="*/ 626396 w 1118598"/>
                <a:gd name="connsiteY14" fmla="*/ 1119332 h 1120017"/>
                <a:gd name="connsiteX15" fmla="*/ 618335 w 1118598"/>
                <a:gd name="connsiteY15" fmla="*/ 1119806 h 1120017"/>
                <a:gd name="connsiteX16" fmla="*/ 179715 w 1118598"/>
                <a:gd name="connsiteY16" fmla="*/ 1119806 h 1120017"/>
                <a:gd name="connsiteX17" fmla="*/ 131586 w 1118598"/>
                <a:gd name="connsiteY17" fmla="*/ 1087317 h 1120017"/>
                <a:gd name="connsiteX18" fmla="*/ 148894 w 1118598"/>
                <a:gd name="connsiteY18" fmla="*/ 1036093 h 1120017"/>
                <a:gd name="connsiteX19" fmla="*/ 176396 w 1118598"/>
                <a:gd name="connsiteY19" fmla="*/ 1027319 h 1120017"/>
                <a:gd name="connsiteX20" fmla="*/ 233298 w 1118598"/>
                <a:gd name="connsiteY20" fmla="*/ 1026845 h 1120017"/>
                <a:gd name="connsiteX21" fmla="*/ 246575 w 1118598"/>
                <a:gd name="connsiteY21" fmla="*/ 1026845 h 1120017"/>
                <a:gd name="connsiteX22" fmla="*/ 246575 w 1118598"/>
                <a:gd name="connsiteY22" fmla="*/ 963764 h 1120017"/>
                <a:gd name="connsiteX23" fmla="*/ 232113 w 1118598"/>
                <a:gd name="connsiteY23" fmla="*/ 963764 h 1120017"/>
                <a:gd name="connsiteX24" fmla="*/ 48367 w 1118598"/>
                <a:gd name="connsiteY24" fmla="*/ 963764 h 1120017"/>
                <a:gd name="connsiteX25" fmla="*/ 0 w 1118598"/>
                <a:gd name="connsiteY25" fmla="*/ 915860 h 1120017"/>
                <a:gd name="connsiteX26" fmla="*/ 0 w 1118598"/>
                <a:gd name="connsiteY26" fmla="*/ 417852 h 1120017"/>
                <a:gd name="connsiteX27" fmla="*/ 49315 w 1118598"/>
                <a:gd name="connsiteY27" fmla="*/ 368526 h 1120017"/>
                <a:gd name="connsiteX28" fmla="*/ 90332 w 1118598"/>
                <a:gd name="connsiteY28" fmla="*/ 368526 h 1120017"/>
                <a:gd name="connsiteX29" fmla="*/ 90332 w 1118598"/>
                <a:gd name="connsiteY29" fmla="*/ 355720 h 1120017"/>
                <a:gd name="connsiteX30" fmla="*/ 90332 w 1118598"/>
                <a:gd name="connsiteY30" fmla="*/ 56915 h 1120017"/>
                <a:gd name="connsiteX31" fmla="*/ 133008 w 1118598"/>
                <a:gd name="connsiteY31" fmla="*/ 1660 h 1120017"/>
                <a:gd name="connsiteX32" fmla="*/ 149368 w 1118598"/>
                <a:gd name="connsiteY32" fmla="*/ 237 h 1120017"/>
                <a:gd name="connsiteX33" fmla="*/ 766992 w 1118598"/>
                <a:gd name="connsiteY33" fmla="*/ 0 h 1120017"/>
                <a:gd name="connsiteX34" fmla="*/ 826502 w 1118598"/>
                <a:gd name="connsiteY34" fmla="*/ 58812 h 1120017"/>
                <a:gd name="connsiteX35" fmla="*/ 826502 w 1118598"/>
                <a:gd name="connsiteY35" fmla="*/ 129956 h 1120017"/>
                <a:gd name="connsiteX36" fmla="*/ 810379 w 1118598"/>
                <a:gd name="connsiteY36" fmla="*/ 145845 h 1120017"/>
                <a:gd name="connsiteX37" fmla="*/ 735933 w 1118598"/>
                <a:gd name="connsiteY37" fmla="*/ 145845 h 1120017"/>
                <a:gd name="connsiteX38" fmla="*/ 735933 w 1118598"/>
                <a:gd name="connsiteY38" fmla="*/ 368289 h 1120017"/>
                <a:gd name="connsiteX39" fmla="*/ 776475 w 1118598"/>
                <a:gd name="connsiteY39" fmla="*/ 368289 h 1120017"/>
                <a:gd name="connsiteX40" fmla="*/ 826502 w 1118598"/>
                <a:gd name="connsiteY40" fmla="*/ 418089 h 1120017"/>
                <a:gd name="connsiteX41" fmla="*/ 826502 w 1118598"/>
                <a:gd name="connsiteY41" fmla="*/ 475242 h 1120017"/>
                <a:gd name="connsiteX42" fmla="*/ 849500 w 1118598"/>
                <a:gd name="connsiteY42" fmla="*/ 475242 h 1120017"/>
                <a:gd name="connsiteX43" fmla="*/ 1067624 w 1118598"/>
                <a:gd name="connsiteY43" fmla="*/ 475242 h 1120017"/>
                <a:gd name="connsiteX44" fmla="*/ 1118599 w 1118598"/>
                <a:gd name="connsiteY44" fmla="*/ 526465 h 1120017"/>
                <a:gd name="connsiteX45" fmla="*/ 1118599 w 1118598"/>
                <a:gd name="connsiteY45" fmla="*/ 1070717 h 1120017"/>
                <a:gd name="connsiteX46" fmla="*/ 1069758 w 1118598"/>
                <a:gd name="connsiteY46" fmla="*/ 1119332 h 1120017"/>
                <a:gd name="connsiteX47" fmla="*/ 689226 w 1118598"/>
                <a:gd name="connsiteY47" fmla="*/ 1119332 h 1120017"/>
                <a:gd name="connsiteX48" fmla="*/ 638014 w 1118598"/>
                <a:gd name="connsiteY48" fmla="*/ 1068108 h 1120017"/>
                <a:gd name="connsiteX49" fmla="*/ 638014 w 1118598"/>
                <a:gd name="connsiteY49" fmla="*/ 977992 h 1120017"/>
                <a:gd name="connsiteX50" fmla="*/ 638725 w 1118598"/>
                <a:gd name="connsiteY50" fmla="*/ 964238 h 1120017"/>
                <a:gd name="connsiteX51" fmla="*/ 638725 w 1118598"/>
                <a:gd name="connsiteY51" fmla="*/ 872936 h 1120017"/>
                <a:gd name="connsiteX52" fmla="*/ 638725 w 1118598"/>
                <a:gd name="connsiteY52" fmla="*/ 858233 h 1120017"/>
                <a:gd name="connsiteX53" fmla="*/ 638725 w 1118598"/>
                <a:gd name="connsiteY53" fmla="*/ 527651 h 1120017"/>
                <a:gd name="connsiteX54" fmla="*/ 690411 w 1118598"/>
                <a:gd name="connsiteY54" fmla="*/ 475716 h 1120017"/>
                <a:gd name="connsiteX55" fmla="*/ 797102 w 1118598"/>
                <a:gd name="connsiteY55" fmla="*/ 475953 h 1120017"/>
                <a:gd name="connsiteX56" fmla="*/ 808483 w 1118598"/>
                <a:gd name="connsiteY56" fmla="*/ 464570 h 1120017"/>
                <a:gd name="connsiteX57" fmla="*/ 808246 w 1118598"/>
                <a:gd name="connsiteY57" fmla="*/ 414769 h 1120017"/>
                <a:gd name="connsiteX58" fmla="*/ 781217 w 1118598"/>
                <a:gd name="connsiteY58" fmla="*/ 387735 h 1120017"/>
                <a:gd name="connsiteX59" fmla="*/ 746839 w 1118598"/>
                <a:gd name="connsiteY59" fmla="*/ 387497 h 1120017"/>
                <a:gd name="connsiteX60" fmla="*/ 735221 w 1118598"/>
                <a:gd name="connsiteY60" fmla="*/ 399118 h 1120017"/>
                <a:gd name="connsiteX61" fmla="*/ 734984 w 1118598"/>
                <a:gd name="connsiteY61" fmla="*/ 450104 h 1120017"/>
                <a:gd name="connsiteX62" fmla="*/ 726449 w 1118598"/>
                <a:gd name="connsiteY62" fmla="*/ 461487 h 1120017"/>
                <a:gd name="connsiteX63" fmla="*/ 716728 w 1118598"/>
                <a:gd name="connsiteY63" fmla="*/ 449867 h 1120017"/>
                <a:gd name="connsiteX64" fmla="*/ 716728 w 1118598"/>
                <a:gd name="connsiteY64" fmla="*/ 445124 h 1120017"/>
                <a:gd name="connsiteX65" fmla="*/ 716728 w 1118598"/>
                <a:gd name="connsiteY65" fmla="*/ 79918 h 1120017"/>
                <a:gd name="connsiteX66" fmla="*/ 730005 w 1118598"/>
                <a:gd name="connsiteY66" fmla="*/ 19920 h 1120017"/>
                <a:gd name="connsiteX67" fmla="*/ 716017 w 1118598"/>
                <a:gd name="connsiteY67" fmla="*/ 19209 h 1120017"/>
                <a:gd name="connsiteX68" fmla="*/ 151739 w 1118598"/>
                <a:gd name="connsiteY68" fmla="*/ 19446 h 1120017"/>
                <a:gd name="connsiteX69" fmla="*/ 109299 w 1118598"/>
                <a:gd name="connsiteY69" fmla="*/ 62607 h 1120017"/>
                <a:gd name="connsiteX70" fmla="*/ 109299 w 1118598"/>
                <a:gd name="connsiteY70" fmla="*/ 861553 h 1120017"/>
                <a:gd name="connsiteX71" fmla="*/ 109299 w 1118598"/>
                <a:gd name="connsiteY71" fmla="*/ 873174 h 1120017"/>
                <a:gd name="connsiteX72" fmla="*/ 638725 w 1118598"/>
                <a:gd name="connsiteY72" fmla="*/ 872936 h 1120017"/>
                <a:gd name="connsiteX73" fmla="*/ 657692 w 1118598"/>
                <a:gd name="connsiteY73" fmla="*/ 798235 h 1120017"/>
                <a:gd name="connsiteX74" fmla="*/ 657692 w 1118598"/>
                <a:gd name="connsiteY74" fmla="*/ 798235 h 1120017"/>
                <a:gd name="connsiteX75" fmla="*/ 657929 w 1118598"/>
                <a:gd name="connsiteY75" fmla="*/ 1072140 h 1120017"/>
                <a:gd name="connsiteX76" fmla="*/ 687566 w 1118598"/>
                <a:gd name="connsiteY76" fmla="*/ 1101309 h 1120017"/>
                <a:gd name="connsiteX77" fmla="*/ 1071655 w 1118598"/>
                <a:gd name="connsiteY77" fmla="*/ 1101309 h 1120017"/>
                <a:gd name="connsiteX78" fmla="*/ 1100580 w 1118598"/>
                <a:gd name="connsiteY78" fmla="*/ 1072614 h 1120017"/>
                <a:gd name="connsiteX79" fmla="*/ 1100580 w 1118598"/>
                <a:gd name="connsiteY79" fmla="*/ 525043 h 1120017"/>
                <a:gd name="connsiteX80" fmla="*/ 1070469 w 1118598"/>
                <a:gd name="connsiteY80" fmla="*/ 494925 h 1120017"/>
                <a:gd name="connsiteX81" fmla="*/ 804926 w 1118598"/>
                <a:gd name="connsiteY81" fmla="*/ 494925 h 1120017"/>
                <a:gd name="connsiteX82" fmla="*/ 685195 w 1118598"/>
                <a:gd name="connsiteY82" fmla="*/ 494925 h 1120017"/>
                <a:gd name="connsiteX83" fmla="*/ 657455 w 1118598"/>
                <a:gd name="connsiteY83" fmla="*/ 522434 h 1120017"/>
                <a:gd name="connsiteX84" fmla="*/ 657455 w 1118598"/>
                <a:gd name="connsiteY84" fmla="*/ 534291 h 1120017"/>
                <a:gd name="connsiteX85" fmla="*/ 657692 w 1118598"/>
                <a:gd name="connsiteY85" fmla="*/ 798235 h 1120017"/>
                <a:gd name="connsiteX86" fmla="*/ 90095 w 1118598"/>
                <a:gd name="connsiteY86" fmla="*/ 872225 h 1120017"/>
                <a:gd name="connsiteX87" fmla="*/ 90095 w 1118598"/>
                <a:gd name="connsiteY87" fmla="*/ 387497 h 1120017"/>
                <a:gd name="connsiteX88" fmla="*/ 48604 w 1118598"/>
                <a:gd name="connsiteY88" fmla="*/ 387497 h 1120017"/>
                <a:gd name="connsiteX89" fmla="*/ 18967 w 1118598"/>
                <a:gd name="connsiteY89" fmla="*/ 417852 h 1120017"/>
                <a:gd name="connsiteX90" fmla="*/ 18967 w 1118598"/>
                <a:gd name="connsiteY90" fmla="*/ 857759 h 1120017"/>
                <a:gd name="connsiteX91" fmla="*/ 18967 w 1118598"/>
                <a:gd name="connsiteY91" fmla="*/ 872462 h 1120017"/>
                <a:gd name="connsiteX92" fmla="*/ 90095 w 1118598"/>
                <a:gd name="connsiteY92" fmla="*/ 872225 h 1120017"/>
                <a:gd name="connsiteX93" fmla="*/ 329795 w 1118598"/>
                <a:gd name="connsiteY93" fmla="*/ 892145 h 1120017"/>
                <a:gd name="connsiteX94" fmla="*/ 32244 w 1118598"/>
                <a:gd name="connsiteY94" fmla="*/ 891908 h 1120017"/>
                <a:gd name="connsiteX95" fmla="*/ 19204 w 1118598"/>
                <a:gd name="connsiteY95" fmla="*/ 905188 h 1120017"/>
                <a:gd name="connsiteX96" fmla="*/ 19204 w 1118598"/>
                <a:gd name="connsiteY96" fmla="*/ 911117 h 1120017"/>
                <a:gd name="connsiteX97" fmla="*/ 51686 w 1118598"/>
                <a:gd name="connsiteY97" fmla="*/ 944080 h 1120017"/>
                <a:gd name="connsiteX98" fmla="*/ 555506 w 1118598"/>
                <a:gd name="connsiteY98" fmla="*/ 944080 h 1120017"/>
                <a:gd name="connsiteX99" fmla="*/ 624262 w 1118598"/>
                <a:gd name="connsiteY99" fmla="*/ 944318 h 1120017"/>
                <a:gd name="connsiteX100" fmla="*/ 638488 w 1118598"/>
                <a:gd name="connsiteY100" fmla="*/ 929615 h 1120017"/>
                <a:gd name="connsiteX101" fmla="*/ 638251 w 1118598"/>
                <a:gd name="connsiteY101" fmla="*/ 908271 h 1120017"/>
                <a:gd name="connsiteX102" fmla="*/ 622603 w 1118598"/>
                <a:gd name="connsiteY102" fmla="*/ 891908 h 1120017"/>
                <a:gd name="connsiteX103" fmla="*/ 329795 w 1118598"/>
                <a:gd name="connsiteY103" fmla="*/ 892145 h 1120017"/>
                <a:gd name="connsiteX104" fmla="*/ 559773 w 1118598"/>
                <a:gd name="connsiteY104" fmla="*/ 964238 h 1120017"/>
                <a:gd name="connsiteX105" fmla="*/ 546733 w 1118598"/>
                <a:gd name="connsiteY105" fmla="*/ 963526 h 1120017"/>
                <a:gd name="connsiteX106" fmla="*/ 382192 w 1118598"/>
                <a:gd name="connsiteY106" fmla="*/ 963526 h 1120017"/>
                <a:gd name="connsiteX107" fmla="*/ 276923 w 1118598"/>
                <a:gd name="connsiteY107" fmla="*/ 963526 h 1120017"/>
                <a:gd name="connsiteX108" fmla="*/ 266017 w 1118598"/>
                <a:gd name="connsiteY108" fmla="*/ 974198 h 1120017"/>
                <a:gd name="connsiteX109" fmla="*/ 266017 w 1118598"/>
                <a:gd name="connsiteY109" fmla="*/ 1014513 h 1120017"/>
                <a:gd name="connsiteX110" fmla="*/ 278820 w 1118598"/>
                <a:gd name="connsiteY110" fmla="*/ 1026845 h 1120017"/>
                <a:gd name="connsiteX111" fmla="*/ 547445 w 1118598"/>
                <a:gd name="connsiteY111" fmla="*/ 1026607 h 1120017"/>
                <a:gd name="connsiteX112" fmla="*/ 559773 w 1118598"/>
                <a:gd name="connsiteY112" fmla="*/ 1025896 h 1120017"/>
                <a:gd name="connsiteX113" fmla="*/ 559773 w 1118598"/>
                <a:gd name="connsiteY113" fmla="*/ 964238 h 1120017"/>
                <a:gd name="connsiteX114" fmla="*/ 735933 w 1118598"/>
                <a:gd name="connsiteY114" fmla="*/ 126399 h 1120017"/>
                <a:gd name="connsiteX115" fmla="*/ 799710 w 1118598"/>
                <a:gd name="connsiteY115" fmla="*/ 126162 h 1120017"/>
                <a:gd name="connsiteX116" fmla="*/ 807297 w 1118598"/>
                <a:gd name="connsiteY116" fmla="*/ 119048 h 1120017"/>
                <a:gd name="connsiteX117" fmla="*/ 807060 w 1118598"/>
                <a:gd name="connsiteY117" fmla="*/ 51698 h 1120017"/>
                <a:gd name="connsiteX118" fmla="*/ 775764 w 1118598"/>
                <a:gd name="connsiteY118" fmla="*/ 19920 h 1120017"/>
                <a:gd name="connsiteX119" fmla="*/ 736407 w 1118598"/>
                <a:gd name="connsiteY119" fmla="*/ 50749 h 1120017"/>
                <a:gd name="connsiteX120" fmla="*/ 735933 w 1118598"/>
                <a:gd name="connsiteY120" fmla="*/ 126399 h 11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8598" h="1120017">
                  <a:moveTo>
                    <a:pt x="638725" y="964238"/>
                  </a:moveTo>
                  <a:cubicBezTo>
                    <a:pt x="618098" y="964238"/>
                    <a:pt x="599842" y="964238"/>
                    <a:pt x="579452" y="964238"/>
                  </a:cubicBezTo>
                  <a:cubicBezTo>
                    <a:pt x="579452" y="983921"/>
                    <a:pt x="579215" y="1003130"/>
                    <a:pt x="579926" y="1022339"/>
                  </a:cubicBezTo>
                  <a:cubicBezTo>
                    <a:pt x="579926" y="1023999"/>
                    <a:pt x="584905" y="1026370"/>
                    <a:pt x="587750" y="1026607"/>
                  </a:cubicBezTo>
                  <a:cubicBezTo>
                    <a:pt x="596048" y="1027319"/>
                    <a:pt x="604584" y="1025896"/>
                    <a:pt x="612645" y="1027319"/>
                  </a:cubicBezTo>
                  <a:cubicBezTo>
                    <a:pt x="616676" y="1028030"/>
                    <a:pt x="619758" y="1033010"/>
                    <a:pt x="623314" y="1036093"/>
                  </a:cubicBezTo>
                  <a:cubicBezTo>
                    <a:pt x="619995" y="1039176"/>
                    <a:pt x="616913" y="1044156"/>
                    <a:pt x="612882" y="1045342"/>
                  </a:cubicBezTo>
                  <a:cubicBezTo>
                    <a:pt x="606955" y="1047002"/>
                    <a:pt x="600316" y="1045816"/>
                    <a:pt x="593915" y="1045816"/>
                  </a:cubicBezTo>
                  <a:cubicBezTo>
                    <a:pt x="456401" y="1045816"/>
                    <a:pt x="318888" y="1045816"/>
                    <a:pt x="181375" y="1045816"/>
                  </a:cubicBezTo>
                  <a:cubicBezTo>
                    <a:pt x="160748" y="1045816"/>
                    <a:pt x="148656" y="1055777"/>
                    <a:pt x="148419" y="1073325"/>
                  </a:cubicBezTo>
                  <a:cubicBezTo>
                    <a:pt x="148182" y="1090637"/>
                    <a:pt x="160511" y="1101309"/>
                    <a:pt x="180664" y="1101309"/>
                  </a:cubicBezTo>
                  <a:cubicBezTo>
                    <a:pt x="326475" y="1101309"/>
                    <a:pt x="472287" y="1101309"/>
                    <a:pt x="618098" y="1101309"/>
                  </a:cubicBezTo>
                  <a:cubicBezTo>
                    <a:pt x="620943" y="1101309"/>
                    <a:pt x="624262" y="1100360"/>
                    <a:pt x="626159" y="1101546"/>
                  </a:cubicBezTo>
                  <a:cubicBezTo>
                    <a:pt x="629716" y="1103680"/>
                    <a:pt x="634694" y="1107237"/>
                    <a:pt x="634694" y="1110320"/>
                  </a:cubicBezTo>
                  <a:cubicBezTo>
                    <a:pt x="634694" y="1113403"/>
                    <a:pt x="629953" y="1116960"/>
                    <a:pt x="626396" y="1119332"/>
                  </a:cubicBezTo>
                  <a:cubicBezTo>
                    <a:pt x="624500" y="1120518"/>
                    <a:pt x="620943" y="1119806"/>
                    <a:pt x="618335" y="1119806"/>
                  </a:cubicBezTo>
                  <a:cubicBezTo>
                    <a:pt x="472050" y="1119806"/>
                    <a:pt x="326001" y="1119806"/>
                    <a:pt x="179715" y="1119806"/>
                  </a:cubicBezTo>
                  <a:cubicBezTo>
                    <a:pt x="155295" y="1119806"/>
                    <a:pt x="137987" y="1107949"/>
                    <a:pt x="131586" y="1087317"/>
                  </a:cubicBezTo>
                  <a:cubicBezTo>
                    <a:pt x="125659" y="1068108"/>
                    <a:pt x="131823" y="1047002"/>
                    <a:pt x="148894" y="1036093"/>
                  </a:cubicBezTo>
                  <a:cubicBezTo>
                    <a:pt x="156718" y="1031113"/>
                    <a:pt x="167150" y="1028030"/>
                    <a:pt x="176396" y="1027319"/>
                  </a:cubicBezTo>
                  <a:cubicBezTo>
                    <a:pt x="195364" y="1025896"/>
                    <a:pt x="214331" y="1026845"/>
                    <a:pt x="233298" y="1026845"/>
                  </a:cubicBezTo>
                  <a:cubicBezTo>
                    <a:pt x="237566" y="1026845"/>
                    <a:pt x="241834" y="1026845"/>
                    <a:pt x="246575" y="1026845"/>
                  </a:cubicBezTo>
                  <a:cubicBezTo>
                    <a:pt x="246575" y="1005264"/>
                    <a:pt x="246575" y="985344"/>
                    <a:pt x="246575" y="963764"/>
                  </a:cubicBezTo>
                  <a:cubicBezTo>
                    <a:pt x="241359" y="963764"/>
                    <a:pt x="236618" y="963764"/>
                    <a:pt x="232113" y="963764"/>
                  </a:cubicBezTo>
                  <a:cubicBezTo>
                    <a:pt x="170943" y="963764"/>
                    <a:pt x="109536" y="963764"/>
                    <a:pt x="48367" y="963764"/>
                  </a:cubicBezTo>
                  <a:cubicBezTo>
                    <a:pt x="16359" y="963764"/>
                    <a:pt x="0" y="947875"/>
                    <a:pt x="0" y="915860"/>
                  </a:cubicBezTo>
                  <a:cubicBezTo>
                    <a:pt x="0" y="749857"/>
                    <a:pt x="0" y="583855"/>
                    <a:pt x="0" y="417852"/>
                  </a:cubicBezTo>
                  <a:cubicBezTo>
                    <a:pt x="0" y="384177"/>
                    <a:pt x="15648" y="368526"/>
                    <a:pt x="49315" y="368526"/>
                  </a:cubicBezTo>
                  <a:cubicBezTo>
                    <a:pt x="62592" y="368526"/>
                    <a:pt x="75869" y="368526"/>
                    <a:pt x="90332" y="368526"/>
                  </a:cubicBezTo>
                  <a:cubicBezTo>
                    <a:pt x="90332" y="363546"/>
                    <a:pt x="90332" y="359514"/>
                    <a:pt x="90332" y="355720"/>
                  </a:cubicBezTo>
                  <a:cubicBezTo>
                    <a:pt x="90332" y="256118"/>
                    <a:pt x="90332" y="156517"/>
                    <a:pt x="90332" y="56915"/>
                  </a:cubicBezTo>
                  <a:cubicBezTo>
                    <a:pt x="90332" y="28932"/>
                    <a:pt x="107165" y="7589"/>
                    <a:pt x="133008" y="1660"/>
                  </a:cubicBezTo>
                  <a:cubicBezTo>
                    <a:pt x="138224" y="474"/>
                    <a:pt x="143915" y="237"/>
                    <a:pt x="149368" y="237"/>
                  </a:cubicBezTo>
                  <a:cubicBezTo>
                    <a:pt x="355163" y="0"/>
                    <a:pt x="560959" y="0"/>
                    <a:pt x="766992" y="0"/>
                  </a:cubicBezTo>
                  <a:cubicBezTo>
                    <a:pt x="803741" y="0"/>
                    <a:pt x="826265" y="22292"/>
                    <a:pt x="826502" y="58812"/>
                  </a:cubicBezTo>
                  <a:cubicBezTo>
                    <a:pt x="826739" y="82527"/>
                    <a:pt x="826502" y="106242"/>
                    <a:pt x="826502" y="129956"/>
                  </a:cubicBezTo>
                  <a:cubicBezTo>
                    <a:pt x="826502" y="142999"/>
                    <a:pt x="823657" y="145845"/>
                    <a:pt x="810379" y="145845"/>
                  </a:cubicBezTo>
                  <a:cubicBezTo>
                    <a:pt x="785959" y="145845"/>
                    <a:pt x="761539" y="145845"/>
                    <a:pt x="735933" y="145845"/>
                  </a:cubicBezTo>
                  <a:cubicBezTo>
                    <a:pt x="735933" y="219835"/>
                    <a:pt x="735933" y="293113"/>
                    <a:pt x="735933" y="368289"/>
                  </a:cubicBezTo>
                  <a:cubicBezTo>
                    <a:pt x="749210" y="368289"/>
                    <a:pt x="762724" y="368289"/>
                    <a:pt x="776475" y="368289"/>
                  </a:cubicBezTo>
                  <a:cubicBezTo>
                    <a:pt x="810616" y="368289"/>
                    <a:pt x="826502" y="383940"/>
                    <a:pt x="826502" y="418089"/>
                  </a:cubicBezTo>
                  <a:cubicBezTo>
                    <a:pt x="826502" y="436587"/>
                    <a:pt x="826502" y="455084"/>
                    <a:pt x="826502" y="475242"/>
                  </a:cubicBezTo>
                  <a:cubicBezTo>
                    <a:pt x="834563" y="475242"/>
                    <a:pt x="841913" y="475242"/>
                    <a:pt x="849500" y="475242"/>
                  </a:cubicBezTo>
                  <a:cubicBezTo>
                    <a:pt x="922287" y="475242"/>
                    <a:pt x="994837" y="475242"/>
                    <a:pt x="1067624" y="475242"/>
                  </a:cubicBezTo>
                  <a:cubicBezTo>
                    <a:pt x="1103662" y="475242"/>
                    <a:pt x="1118599" y="490419"/>
                    <a:pt x="1118599" y="526465"/>
                  </a:cubicBezTo>
                  <a:cubicBezTo>
                    <a:pt x="1118599" y="707883"/>
                    <a:pt x="1118599" y="889300"/>
                    <a:pt x="1118599" y="1070717"/>
                  </a:cubicBezTo>
                  <a:cubicBezTo>
                    <a:pt x="1118599" y="1103443"/>
                    <a:pt x="1102713" y="1119332"/>
                    <a:pt x="1069758" y="1119332"/>
                  </a:cubicBezTo>
                  <a:cubicBezTo>
                    <a:pt x="942914" y="1119332"/>
                    <a:pt x="816070" y="1119332"/>
                    <a:pt x="689226" y="1119332"/>
                  </a:cubicBezTo>
                  <a:cubicBezTo>
                    <a:pt x="653188" y="1119332"/>
                    <a:pt x="638251" y="1104392"/>
                    <a:pt x="638014" y="1068108"/>
                  </a:cubicBezTo>
                  <a:cubicBezTo>
                    <a:pt x="638014" y="1037990"/>
                    <a:pt x="638014" y="1008110"/>
                    <a:pt x="638014" y="977992"/>
                  </a:cubicBezTo>
                  <a:cubicBezTo>
                    <a:pt x="638725" y="973961"/>
                    <a:pt x="638725" y="969692"/>
                    <a:pt x="638725" y="964238"/>
                  </a:cubicBezTo>
                  <a:close/>
                  <a:moveTo>
                    <a:pt x="638725" y="872936"/>
                  </a:moveTo>
                  <a:cubicBezTo>
                    <a:pt x="638725" y="867008"/>
                    <a:pt x="638725" y="862739"/>
                    <a:pt x="638725" y="858233"/>
                  </a:cubicBezTo>
                  <a:cubicBezTo>
                    <a:pt x="638725" y="747960"/>
                    <a:pt x="638725" y="637924"/>
                    <a:pt x="638725" y="527651"/>
                  </a:cubicBezTo>
                  <a:cubicBezTo>
                    <a:pt x="638725" y="491368"/>
                    <a:pt x="653899" y="475953"/>
                    <a:pt x="690411" y="475716"/>
                  </a:cubicBezTo>
                  <a:cubicBezTo>
                    <a:pt x="725975" y="475479"/>
                    <a:pt x="761539" y="475479"/>
                    <a:pt x="797102" y="475953"/>
                  </a:cubicBezTo>
                  <a:cubicBezTo>
                    <a:pt x="806112" y="475953"/>
                    <a:pt x="808720" y="473345"/>
                    <a:pt x="808483" y="464570"/>
                  </a:cubicBezTo>
                  <a:cubicBezTo>
                    <a:pt x="807771" y="447970"/>
                    <a:pt x="808483" y="431370"/>
                    <a:pt x="808246" y="414769"/>
                  </a:cubicBezTo>
                  <a:cubicBezTo>
                    <a:pt x="808009" y="396746"/>
                    <a:pt x="799473" y="388209"/>
                    <a:pt x="781217" y="387735"/>
                  </a:cubicBezTo>
                  <a:cubicBezTo>
                    <a:pt x="769837" y="387497"/>
                    <a:pt x="758219" y="387972"/>
                    <a:pt x="746839" y="387497"/>
                  </a:cubicBezTo>
                  <a:cubicBezTo>
                    <a:pt x="738066" y="387023"/>
                    <a:pt x="734984" y="390106"/>
                    <a:pt x="735221" y="399118"/>
                  </a:cubicBezTo>
                  <a:cubicBezTo>
                    <a:pt x="735933" y="416192"/>
                    <a:pt x="735933" y="433030"/>
                    <a:pt x="734984" y="450104"/>
                  </a:cubicBezTo>
                  <a:cubicBezTo>
                    <a:pt x="734747" y="454136"/>
                    <a:pt x="730005" y="460776"/>
                    <a:pt x="726449" y="461487"/>
                  </a:cubicBezTo>
                  <a:cubicBezTo>
                    <a:pt x="719336" y="462673"/>
                    <a:pt x="716491" y="456744"/>
                    <a:pt x="716728" y="449867"/>
                  </a:cubicBezTo>
                  <a:cubicBezTo>
                    <a:pt x="716728" y="448207"/>
                    <a:pt x="716728" y="446784"/>
                    <a:pt x="716728" y="445124"/>
                  </a:cubicBezTo>
                  <a:cubicBezTo>
                    <a:pt x="716728" y="323468"/>
                    <a:pt x="716728" y="201812"/>
                    <a:pt x="716728" y="79918"/>
                  </a:cubicBezTo>
                  <a:cubicBezTo>
                    <a:pt x="716728" y="59524"/>
                    <a:pt x="714120" y="38655"/>
                    <a:pt x="730005" y="19920"/>
                  </a:cubicBezTo>
                  <a:cubicBezTo>
                    <a:pt x="723604" y="19683"/>
                    <a:pt x="719810" y="19209"/>
                    <a:pt x="716017" y="19209"/>
                  </a:cubicBezTo>
                  <a:cubicBezTo>
                    <a:pt x="528003" y="19209"/>
                    <a:pt x="339989" y="19209"/>
                    <a:pt x="151739" y="19446"/>
                  </a:cubicBezTo>
                  <a:cubicBezTo>
                    <a:pt x="123051" y="19446"/>
                    <a:pt x="109299" y="33438"/>
                    <a:pt x="109299" y="62607"/>
                  </a:cubicBezTo>
                  <a:cubicBezTo>
                    <a:pt x="109299" y="328922"/>
                    <a:pt x="109299" y="595238"/>
                    <a:pt x="109299" y="861553"/>
                  </a:cubicBezTo>
                  <a:cubicBezTo>
                    <a:pt x="109299" y="865822"/>
                    <a:pt x="109299" y="869854"/>
                    <a:pt x="109299" y="873174"/>
                  </a:cubicBezTo>
                  <a:cubicBezTo>
                    <a:pt x="286407" y="872936"/>
                    <a:pt x="461618" y="872936"/>
                    <a:pt x="638725" y="872936"/>
                  </a:cubicBezTo>
                  <a:close/>
                  <a:moveTo>
                    <a:pt x="657692" y="798235"/>
                  </a:moveTo>
                  <a:cubicBezTo>
                    <a:pt x="657692" y="798235"/>
                    <a:pt x="657929" y="798235"/>
                    <a:pt x="657692" y="798235"/>
                  </a:cubicBezTo>
                  <a:cubicBezTo>
                    <a:pt x="657929" y="889537"/>
                    <a:pt x="657929" y="980838"/>
                    <a:pt x="657929" y="1072140"/>
                  </a:cubicBezTo>
                  <a:cubicBezTo>
                    <a:pt x="657929" y="1093008"/>
                    <a:pt x="666465" y="1101309"/>
                    <a:pt x="687566" y="1101309"/>
                  </a:cubicBezTo>
                  <a:cubicBezTo>
                    <a:pt x="815595" y="1101309"/>
                    <a:pt x="943625" y="1101309"/>
                    <a:pt x="1071655" y="1101309"/>
                  </a:cubicBezTo>
                  <a:cubicBezTo>
                    <a:pt x="1091807" y="1101309"/>
                    <a:pt x="1100580" y="1092534"/>
                    <a:pt x="1100580" y="1072614"/>
                  </a:cubicBezTo>
                  <a:cubicBezTo>
                    <a:pt x="1100580" y="890011"/>
                    <a:pt x="1100580" y="707408"/>
                    <a:pt x="1100580" y="525043"/>
                  </a:cubicBezTo>
                  <a:cubicBezTo>
                    <a:pt x="1100580" y="502988"/>
                    <a:pt x="1092519" y="494925"/>
                    <a:pt x="1070469" y="494925"/>
                  </a:cubicBezTo>
                  <a:cubicBezTo>
                    <a:pt x="982034" y="494925"/>
                    <a:pt x="893599" y="494925"/>
                    <a:pt x="804926" y="494925"/>
                  </a:cubicBezTo>
                  <a:cubicBezTo>
                    <a:pt x="765095" y="494925"/>
                    <a:pt x="725026" y="494925"/>
                    <a:pt x="685195" y="494925"/>
                  </a:cubicBezTo>
                  <a:cubicBezTo>
                    <a:pt x="666228" y="494925"/>
                    <a:pt x="658167" y="503225"/>
                    <a:pt x="657455" y="522434"/>
                  </a:cubicBezTo>
                  <a:cubicBezTo>
                    <a:pt x="657455" y="526465"/>
                    <a:pt x="657455" y="530260"/>
                    <a:pt x="657455" y="534291"/>
                  </a:cubicBezTo>
                  <a:cubicBezTo>
                    <a:pt x="657692" y="622035"/>
                    <a:pt x="657692" y="710017"/>
                    <a:pt x="657692" y="798235"/>
                  </a:cubicBezTo>
                  <a:close/>
                  <a:moveTo>
                    <a:pt x="90095" y="872225"/>
                  </a:moveTo>
                  <a:cubicBezTo>
                    <a:pt x="90095" y="710728"/>
                    <a:pt x="90095" y="549943"/>
                    <a:pt x="90095" y="387497"/>
                  </a:cubicBezTo>
                  <a:cubicBezTo>
                    <a:pt x="76106" y="387497"/>
                    <a:pt x="62355" y="387497"/>
                    <a:pt x="48604" y="387497"/>
                  </a:cubicBezTo>
                  <a:cubicBezTo>
                    <a:pt x="26791" y="387735"/>
                    <a:pt x="18967" y="395798"/>
                    <a:pt x="18967" y="417852"/>
                  </a:cubicBezTo>
                  <a:cubicBezTo>
                    <a:pt x="18967" y="564409"/>
                    <a:pt x="18967" y="710965"/>
                    <a:pt x="18967" y="857759"/>
                  </a:cubicBezTo>
                  <a:cubicBezTo>
                    <a:pt x="18967" y="862265"/>
                    <a:pt x="18967" y="867008"/>
                    <a:pt x="18967" y="872462"/>
                  </a:cubicBezTo>
                  <a:cubicBezTo>
                    <a:pt x="42914" y="872225"/>
                    <a:pt x="65674" y="872225"/>
                    <a:pt x="90095" y="872225"/>
                  </a:cubicBezTo>
                  <a:close/>
                  <a:moveTo>
                    <a:pt x="329795" y="892145"/>
                  </a:moveTo>
                  <a:cubicBezTo>
                    <a:pt x="230690" y="892145"/>
                    <a:pt x="131349" y="892383"/>
                    <a:pt x="32244" y="891908"/>
                  </a:cubicBezTo>
                  <a:cubicBezTo>
                    <a:pt x="21575" y="891908"/>
                    <a:pt x="17782" y="894991"/>
                    <a:pt x="19204" y="905188"/>
                  </a:cubicBezTo>
                  <a:cubicBezTo>
                    <a:pt x="19442" y="907086"/>
                    <a:pt x="19204" y="909220"/>
                    <a:pt x="19204" y="911117"/>
                  </a:cubicBezTo>
                  <a:cubicBezTo>
                    <a:pt x="19204" y="937915"/>
                    <a:pt x="25369" y="944080"/>
                    <a:pt x="51686" y="944080"/>
                  </a:cubicBezTo>
                  <a:cubicBezTo>
                    <a:pt x="219547" y="944080"/>
                    <a:pt x="387408" y="944080"/>
                    <a:pt x="555506" y="944080"/>
                  </a:cubicBezTo>
                  <a:cubicBezTo>
                    <a:pt x="578504" y="944080"/>
                    <a:pt x="601265" y="943369"/>
                    <a:pt x="624262" y="944318"/>
                  </a:cubicBezTo>
                  <a:cubicBezTo>
                    <a:pt x="636117" y="944792"/>
                    <a:pt x="639673" y="940523"/>
                    <a:pt x="638488" y="929615"/>
                  </a:cubicBezTo>
                  <a:cubicBezTo>
                    <a:pt x="637777" y="922500"/>
                    <a:pt x="638251" y="915386"/>
                    <a:pt x="638251" y="908271"/>
                  </a:cubicBezTo>
                  <a:cubicBezTo>
                    <a:pt x="638251" y="891908"/>
                    <a:pt x="638251" y="891908"/>
                    <a:pt x="622603" y="891908"/>
                  </a:cubicBezTo>
                  <a:cubicBezTo>
                    <a:pt x="524921" y="892145"/>
                    <a:pt x="427476" y="892145"/>
                    <a:pt x="329795" y="892145"/>
                  </a:cubicBezTo>
                  <a:close/>
                  <a:moveTo>
                    <a:pt x="559773" y="964238"/>
                  </a:moveTo>
                  <a:cubicBezTo>
                    <a:pt x="555032" y="964001"/>
                    <a:pt x="550764" y="963526"/>
                    <a:pt x="546733" y="963526"/>
                  </a:cubicBezTo>
                  <a:cubicBezTo>
                    <a:pt x="491965" y="963526"/>
                    <a:pt x="436960" y="963526"/>
                    <a:pt x="382192" y="963526"/>
                  </a:cubicBezTo>
                  <a:cubicBezTo>
                    <a:pt x="347102" y="963526"/>
                    <a:pt x="312013" y="963764"/>
                    <a:pt x="276923" y="963526"/>
                  </a:cubicBezTo>
                  <a:cubicBezTo>
                    <a:pt x="268862" y="963526"/>
                    <a:pt x="265780" y="965898"/>
                    <a:pt x="266017" y="974198"/>
                  </a:cubicBezTo>
                  <a:cubicBezTo>
                    <a:pt x="266728" y="987478"/>
                    <a:pt x="266728" y="1000996"/>
                    <a:pt x="266017" y="1014513"/>
                  </a:cubicBezTo>
                  <a:cubicBezTo>
                    <a:pt x="265306" y="1024710"/>
                    <a:pt x="269336" y="1026845"/>
                    <a:pt x="278820" y="1026845"/>
                  </a:cubicBezTo>
                  <a:cubicBezTo>
                    <a:pt x="368441" y="1026607"/>
                    <a:pt x="458061" y="1026607"/>
                    <a:pt x="547445" y="1026607"/>
                  </a:cubicBezTo>
                  <a:cubicBezTo>
                    <a:pt x="551238" y="1026607"/>
                    <a:pt x="555032" y="1026133"/>
                    <a:pt x="559773" y="1025896"/>
                  </a:cubicBezTo>
                  <a:cubicBezTo>
                    <a:pt x="559773" y="1005264"/>
                    <a:pt x="559773" y="985344"/>
                    <a:pt x="559773" y="964238"/>
                  </a:cubicBezTo>
                  <a:close/>
                  <a:moveTo>
                    <a:pt x="735933" y="126399"/>
                  </a:moveTo>
                  <a:cubicBezTo>
                    <a:pt x="758931" y="126399"/>
                    <a:pt x="779320" y="126636"/>
                    <a:pt x="799710" y="126162"/>
                  </a:cubicBezTo>
                  <a:cubicBezTo>
                    <a:pt x="802318" y="126162"/>
                    <a:pt x="807297" y="121419"/>
                    <a:pt x="807297" y="119048"/>
                  </a:cubicBezTo>
                  <a:cubicBezTo>
                    <a:pt x="807771" y="96519"/>
                    <a:pt x="808009" y="73990"/>
                    <a:pt x="807060" y="51698"/>
                  </a:cubicBezTo>
                  <a:cubicBezTo>
                    <a:pt x="806349" y="34623"/>
                    <a:pt x="790938" y="20157"/>
                    <a:pt x="775764" y="19920"/>
                  </a:cubicBezTo>
                  <a:cubicBezTo>
                    <a:pt x="756322" y="19683"/>
                    <a:pt x="737355" y="33201"/>
                    <a:pt x="736407" y="50749"/>
                  </a:cubicBezTo>
                  <a:cubicBezTo>
                    <a:pt x="734984" y="75175"/>
                    <a:pt x="735933" y="100076"/>
                    <a:pt x="735933" y="126399"/>
                  </a:cubicBezTo>
                  <a:close/>
                </a:path>
              </a:pathLst>
            </a:custGeom>
            <a:grpFill/>
            <a:ln w="2364" cap="flat">
              <a:noFill/>
              <a:prstDash val="solid"/>
              <a:miter/>
            </a:ln>
          </p:spPr>
          <p:txBody>
            <a:bodyPr rtlCol="0" anchor="ctr"/>
            <a:lstStyle/>
            <a:p>
              <a:pPr algn="l" rtl="0"/>
              <a:endParaRPr lang="en-US"/>
            </a:p>
          </p:txBody>
        </p:sp>
        <p:sp>
          <p:nvSpPr>
            <p:cNvPr id="644" name="Freeform 643">
              <a:extLst>
                <a:ext uri="{FF2B5EF4-FFF2-40B4-BE49-F238E27FC236}">
                  <a16:creationId xmlns:a16="http://schemas.microsoft.com/office/drawing/2014/main" id="{5A6ACE8E-ACB9-11F6-18E1-A01C05AF7B7A}"/>
                </a:ext>
              </a:extLst>
            </p:cNvPr>
            <p:cNvSpPr/>
            <p:nvPr/>
          </p:nvSpPr>
          <p:spPr>
            <a:xfrm>
              <a:off x="2523874" y="5582324"/>
              <a:ext cx="436569" cy="263706"/>
            </a:xfrm>
            <a:custGeom>
              <a:avLst/>
              <a:gdLst>
                <a:gd name="connsiteX0" fmla="*/ 265448 w 436569"/>
                <a:gd name="connsiteY0" fmla="*/ 244024 h 263706"/>
                <a:gd name="connsiteX1" fmla="*/ 310496 w 436569"/>
                <a:gd name="connsiteY1" fmla="*/ 244024 h 263706"/>
                <a:gd name="connsiteX2" fmla="*/ 311207 w 436569"/>
                <a:gd name="connsiteY2" fmla="*/ 230032 h 263706"/>
                <a:gd name="connsiteX3" fmla="*/ 311207 w 436569"/>
                <a:gd name="connsiteY3" fmla="*/ 20157 h 263706"/>
                <a:gd name="connsiteX4" fmla="*/ 331834 w 436569"/>
                <a:gd name="connsiteY4" fmla="*/ 0 h 263706"/>
                <a:gd name="connsiteX5" fmla="*/ 383994 w 436569"/>
                <a:gd name="connsiteY5" fmla="*/ 0 h 263706"/>
                <a:gd name="connsiteX6" fmla="*/ 401302 w 436569"/>
                <a:gd name="connsiteY6" fmla="*/ 17075 h 263706"/>
                <a:gd name="connsiteX7" fmla="*/ 401302 w 436569"/>
                <a:gd name="connsiteY7" fmla="*/ 230506 h 263706"/>
                <a:gd name="connsiteX8" fmla="*/ 401302 w 436569"/>
                <a:gd name="connsiteY8" fmla="*/ 244972 h 263706"/>
                <a:gd name="connsiteX9" fmla="*/ 424300 w 436569"/>
                <a:gd name="connsiteY9" fmla="*/ 245447 h 263706"/>
                <a:gd name="connsiteX10" fmla="*/ 436391 w 436569"/>
                <a:gd name="connsiteY10" fmla="*/ 254933 h 263706"/>
                <a:gd name="connsiteX11" fmla="*/ 424062 w 436569"/>
                <a:gd name="connsiteY11" fmla="*/ 263707 h 263706"/>
                <a:gd name="connsiteX12" fmla="*/ 253594 w 436569"/>
                <a:gd name="connsiteY12" fmla="*/ 263233 h 263706"/>
                <a:gd name="connsiteX13" fmla="*/ 69136 w 436569"/>
                <a:gd name="connsiteY13" fmla="*/ 263707 h 263706"/>
                <a:gd name="connsiteX14" fmla="*/ 12234 w 436569"/>
                <a:gd name="connsiteY14" fmla="*/ 263707 h 263706"/>
                <a:gd name="connsiteX15" fmla="*/ 143 w 436569"/>
                <a:gd name="connsiteY15" fmla="*/ 254458 h 263706"/>
                <a:gd name="connsiteX16" fmla="*/ 12234 w 436569"/>
                <a:gd name="connsiteY16" fmla="*/ 245447 h 263706"/>
                <a:gd name="connsiteX17" fmla="*/ 41871 w 436569"/>
                <a:gd name="connsiteY17" fmla="*/ 244972 h 263706"/>
                <a:gd name="connsiteX18" fmla="*/ 41871 w 436569"/>
                <a:gd name="connsiteY18" fmla="*/ 231455 h 263706"/>
                <a:gd name="connsiteX19" fmla="*/ 41871 w 436569"/>
                <a:gd name="connsiteY19" fmla="*/ 97467 h 263706"/>
                <a:gd name="connsiteX20" fmla="*/ 58230 w 436569"/>
                <a:gd name="connsiteY20" fmla="*/ 80867 h 263706"/>
                <a:gd name="connsiteX21" fmla="*/ 113947 w 436569"/>
                <a:gd name="connsiteY21" fmla="*/ 80867 h 263706"/>
                <a:gd name="connsiteX22" fmla="*/ 131966 w 436569"/>
                <a:gd name="connsiteY22" fmla="*/ 99364 h 263706"/>
                <a:gd name="connsiteX23" fmla="*/ 132203 w 436569"/>
                <a:gd name="connsiteY23" fmla="*/ 232166 h 263706"/>
                <a:gd name="connsiteX24" fmla="*/ 132203 w 436569"/>
                <a:gd name="connsiteY24" fmla="*/ 244261 h 263706"/>
                <a:gd name="connsiteX25" fmla="*/ 174879 w 436569"/>
                <a:gd name="connsiteY25" fmla="*/ 244261 h 263706"/>
                <a:gd name="connsiteX26" fmla="*/ 174879 w 436569"/>
                <a:gd name="connsiteY26" fmla="*/ 227424 h 263706"/>
                <a:gd name="connsiteX27" fmla="*/ 174879 w 436569"/>
                <a:gd name="connsiteY27" fmla="*/ 59049 h 263706"/>
                <a:gd name="connsiteX28" fmla="*/ 193372 w 436569"/>
                <a:gd name="connsiteY28" fmla="*/ 40789 h 263706"/>
                <a:gd name="connsiteX29" fmla="*/ 249089 w 436569"/>
                <a:gd name="connsiteY29" fmla="*/ 40789 h 263706"/>
                <a:gd name="connsiteX30" fmla="*/ 264974 w 436569"/>
                <a:gd name="connsiteY30" fmla="*/ 56678 h 263706"/>
                <a:gd name="connsiteX31" fmla="*/ 264974 w 436569"/>
                <a:gd name="connsiteY31" fmla="*/ 230981 h 263706"/>
                <a:gd name="connsiteX32" fmla="*/ 265448 w 436569"/>
                <a:gd name="connsiteY32" fmla="*/ 244024 h 263706"/>
                <a:gd name="connsiteX33" fmla="*/ 381149 w 436569"/>
                <a:gd name="connsiteY33" fmla="*/ 18735 h 263706"/>
                <a:gd name="connsiteX34" fmla="*/ 343925 w 436569"/>
                <a:gd name="connsiteY34" fmla="*/ 18497 h 263706"/>
                <a:gd name="connsiteX35" fmla="*/ 330411 w 436569"/>
                <a:gd name="connsiteY35" fmla="*/ 31540 h 263706"/>
                <a:gd name="connsiteX36" fmla="*/ 330648 w 436569"/>
                <a:gd name="connsiteY36" fmla="*/ 231692 h 263706"/>
                <a:gd name="connsiteX37" fmla="*/ 331360 w 436569"/>
                <a:gd name="connsiteY37" fmla="*/ 243075 h 263706"/>
                <a:gd name="connsiteX38" fmla="*/ 381149 w 436569"/>
                <a:gd name="connsiteY38" fmla="*/ 243075 h 263706"/>
                <a:gd name="connsiteX39" fmla="*/ 381149 w 436569"/>
                <a:gd name="connsiteY39" fmla="*/ 18735 h 263706"/>
                <a:gd name="connsiteX40" fmla="*/ 245770 w 436569"/>
                <a:gd name="connsiteY40" fmla="*/ 60235 h 263706"/>
                <a:gd name="connsiteX41" fmla="*/ 207835 w 436569"/>
                <a:gd name="connsiteY41" fmla="*/ 59998 h 263706"/>
                <a:gd name="connsiteX42" fmla="*/ 194558 w 436569"/>
                <a:gd name="connsiteY42" fmla="*/ 73278 h 263706"/>
                <a:gd name="connsiteX43" fmla="*/ 194795 w 436569"/>
                <a:gd name="connsiteY43" fmla="*/ 211772 h 263706"/>
                <a:gd name="connsiteX44" fmla="*/ 226802 w 436569"/>
                <a:gd name="connsiteY44" fmla="*/ 243787 h 263706"/>
                <a:gd name="connsiteX45" fmla="*/ 246007 w 436569"/>
                <a:gd name="connsiteY45" fmla="*/ 225052 h 263706"/>
                <a:gd name="connsiteX46" fmla="*/ 246007 w 436569"/>
                <a:gd name="connsiteY46" fmla="*/ 163394 h 263706"/>
                <a:gd name="connsiteX47" fmla="*/ 245770 w 436569"/>
                <a:gd name="connsiteY47" fmla="*/ 60235 h 263706"/>
                <a:gd name="connsiteX48" fmla="*/ 112524 w 436569"/>
                <a:gd name="connsiteY48" fmla="*/ 244024 h 263706"/>
                <a:gd name="connsiteX49" fmla="*/ 112524 w 436569"/>
                <a:gd name="connsiteY49" fmla="*/ 100313 h 263706"/>
                <a:gd name="connsiteX50" fmla="*/ 61786 w 436569"/>
                <a:gd name="connsiteY50" fmla="*/ 100313 h 263706"/>
                <a:gd name="connsiteX51" fmla="*/ 62023 w 436569"/>
                <a:gd name="connsiteY51" fmla="*/ 237147 h 263706"/>
                <a:gd name="connsiteX52" fmla="*/ 69373 w 436569"/>
                <a:gd name="connsiteY52" fmla="*/ 243550 h 263706"/>
                <a:gd name="connsiteX53" fmla="*/ 112524 w 436569"/>
                <a:gd name="connsiteY53" fmla="*/ 244024 h 2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569" h="263706">
                  <a:moveTo>
                    <a:pt x="265448" y="244024"/>
                  </a:moveTo>
                  <a:cubicBezTo>
                    <a:pt x="281096" y="244024"/>
                    <a:pt x="295085" y="244024"/>
                    <a:pt x="310496" y="244024"/>
                  </a:cubicBezTo>
                  <a:cubicBezTo>
                    <a:pt x="310733" y="239044"/>
                    <a:pt x="311207" y="234538"/>
                    <a:pt x="311207" y="230032"/>
                  </a:cubicBezTo>
                  <a:cubicBezTo>
                    <a:pt x="311207" y="160074"/>
                    <a:pt x="311207" y="90116"/>
                    <a:pt x="311207" y="20157"/>
                  </a:cubicBezTo>
                  <a:cubicBezTo>
                    <a:pt x="311207" y="237"/>
                    <a:pt x="311444" y="0"/>
                    <a:pt x="331834" y="0"/>
                  </a:cubicBezTo>
                  <a:cubicBezTo>
                    <a:pt x="349142" y="0"/>
                    <a:pt x="366686" y="0"/>
                    <a:pt x="383994" y="0"/>
                  </a:cubicBezTo>
                  <a:cubicBezTo>
                    <a:pt x="399168" y="0"/>
                    <a:pt x="401302" y="2134"/>
                    <a:pt x="401302" y="17075"/>
                  </a:cubicBezTo>
                  <a:cubicBezTo>
                    <a:pt x="401302" y="88219"/>
                    <a:pt x="401302" y="159363"/>
                    <a:pt x="401302" y="230506"/>
                  </a:cubicBezTo>
                  <a:cubicBezTo>
                    <a:pt x="401302" y="234775"/>
                    <a:pt x="401302" y="239044"/>
                    <a:pt x="401302" y="244972"/>
                  </a:cubicBezTo>
                  <a:cubicBezTo>
                    <a:pt x="409600" y="244972"/>
                    <a:pt x="417187" y="243787"/>
                    <a:pt x="424300" y="245447"/>
                  </a:cubicBezTo>
                  <a:cubicBezTo>
                    <a:pt x="429041" y="246632"/>
                    <a:pt x="435917" y="250901"/>
                    <a:pt x="436391" y="254933"/>
                  </a:cubicBezTo>
                  <a:cubicBezTo>
                    <a:pt x="437814" y="262521"/>
                    <a:pt x="430464" y="263707"/>
                    <a:pt x="424062" y="263707"/>
                  </a:cubicBezTo>
                  <a:cubicBezTo>
                    <a:pt x="367160" y="263470"/>
                    <a:pt x="310496" y="263233"/>
                    <a:pt x="253594" y="263233"/>
                  </a:cubicBezTo>
                  <a:cubicBezTo>
                    <a:pt x="192187" y="263233"/>
                    <a:pt x="130543" y="263470"/>
                    <a:pt x="69136" y="263707"/>
                  </a:cubicBezTo>
                  <a:cubicBezTo>
                    <a:pt x="50169" y="263707"/>
                    <a:pt x="31202" y="263470"/>
                    <a:pt x="12234" y="263707"/>
                  </a:cubicBezTo>
                  <a:cubicBezTo>
                    <a:pt x="5359" y="263707"/>
                    <a:pt x="-1043" y="261573"/>
                    <a:pt x="143" y="254458"/>
                  </a:cubicBezTo>
                  <a:cubicBezTo>
                    <a:pt x="617" y="250664"/>
                    <a:pt x="7729" y="246158"/>
                    <a:pt x="12234" y="245447"/>
                  </a:cubicBezTo>
                  <a:cubicBezTo>
                    <a:pt x="21481" y="244024"/>
                    <a:pt x="30964" y="244972"/>
                    <a:pt x="41871" y="244972"/>
                  </a:cubicBezTo>
                  <a:cubicBezTo>
                    <a:pt x="41871" y="239992"/>
                    <a:pt x="41871" y="235724"/>
                    <a:pt x="41871" y="231455"/>
                  </a:cubicBezTo>
                  <a:cubicBezTo>
                    <a:pt x="41871" y="186871"/>
                    <a:pt x="41871" y="142051"/>
                    <a:pt x="41871" y="97467"/>
                  </a:cubicBezTo>
                  <a:cubicBezTo>
                    <a:pt x="41871" y="83238"/>
                    <a:pt x="44242" y="80867"/>
                    <a:pt x="58230" y="80867"/>
                  </a:cubicBezTo>
                  <a:cubicBezTo>
                    <a:pt x="76723" y="80867"/>
                    <a:pt x="95453" y="80867"/>
                    <a:pt x="113947" y="80867"/>
                  </a:cubicBezTo>
                  <a:cubicBezTo>
                    <a:pt x="130780" y="80867"/>
                    <a:pt x="131966" y="82053"/>
                    <a:pt x="131966" y="99364"/>
                  </a:cubicBezTo>
                  <a:cubicBezTo>
                    <a:pt x="131966" y="143711"/>
                    <a:pt x="132203" y="187820"/>
                    <a:pt x="132203" y="232166"/>
                  </a:cubicBezTo>
                  <a:cubicBezTo>
                    <a:pt x="132203" y="235961"/>
                    <a:pt x="132203" y="239755"/>
                    <a:pt x="132203" y="244261"/>
                  </a:cubicBezTo>
                  <a:cubicBezTo>
                    <a:pt x="146902" y="244261"/>
                    <a:pt x="159942" y="244261"/>
                    <a:pt x="174879" y="244261"/>
                  </a:cubicBezTo>
                  <a:cubicBezTo>
                    <a:pt x="174879" y="238332"/>
                    <a:pt x="174879" y="232878"/>
                    <a:pt x="174879" y="227424"/>
                  </a:cubicBezTo>
                  <a:cubicBezTo>
                    <a:pt x="174879" y="171220"/>
                    <a:pt x="174879" y="115253"/>
                    <a:pt x="174879" y="59049"/>
                  </a:cubicBezTo>
                  <a:cubicBezTo>
                    <a:pt x="174879" y="42924"/>
                    <a:pt x="177013" y="40789"/>
                    <a:pt x="193372" y="40789"/>
                  </a:cubicBezTo>
                  <a:cubicBezTo>
                    <a:pt x="211865" y="40789"/>
                    <a:pt x="230596" y="40789"/>
                    <a:pt x="249089" y="40789"/>
                  </a:cubicBezTo>
                  <a:cubicBezTo>
                    <a:pt x="262840" y="40789"/>
                    <a:pt x="264974" y="42924"/>
                    <a:pt x="264974" y="56678"/>
                  </a:cubicBezTo>
                  <a:cubicBezTo>
                    <a:pt x="264974" y="114779"/>
                    <a:pt x="264974" y="172880"/>
                    <a:pt x="264974" y="230981"/>
                  </a:cubicBezTo>
                  <a:cubicBezTo>
                    <a:pt x="265448" y="234775"/>
                    <a:pt x="265448" y="239044"/>
                    <a:pt x="265448" y="244024"/>
                  </a:cubicBezTo>
                  <a:close/>
                  <a:moveTo>
                    <a:pt x="381149" y="18735"/>
                  </a:moveTo>
                  <a:cubicBezTo>
                    <a:pt x="368109" y="18735"/>
                    <a:pt x="356017" y="19446"/>
                    <a:pt x="343925" y="18497"/>
                  </a:cubicBezTo>
                  <a:cubicBezTo>
                    <a:pt x="333493" y="17786"/>
                    <a:pt x="330411" y="20869"/>
                    <a:pt x="330411" y="31540"/>
                  </a:cubicBezTo>
                  <a:cubicBezTo>
                    <a:pt x="330885" y="98179"/>
                    <a:pt x="330648" y="165054"/>
                    <a:pt x="330648" y="231692"/>
                  </a:cubicBezTo>
                  <a:cubicBezTo>
                    <a:pt x="330648" y="235487"/>
                    <a:pt x="331123" y="239281"/>
                    <a:pt x="331360" y="243075"/>
                  </a:cubicBezTo>
                  <a:cubicBezTo>
                    <a:pt x="348667" y="243075"/>
                    <a:pt x="364552" y="243075"/>
                    <a:pt x="381149" y="243075"/>
                  </a:cubicBezTo>
                  <a:cubicBezTo>
                    <a:pt x="381149" y="168137"/>
                    <a:pt x="381149" y="94147"/>
                    <a:pt x="381149" y="18735"/>
                  </a:cubicBezTo>
                  <a:close/>
                  <a:moveTo>
                    <a:pt x="245770" y="60235"/>
                  </a:moveTo>
                  <a:cubicBezTo>
                    <a:pt x="232255" y="60235"/>
                    <a:pt x="219927" y="60947"/>
                    <a:pt x="207835" y="59998"/>
                  </a:cubicBezTo>
                  <a:cubicBezTo>
                    <a:pt x="197403" y="59287"/>
                    <a:pt x="194321" y="62844"/>
                    <a:pt x="194558" y="73278"/>
                  </a:cubicBezTo>
                  <a:cubicBezTo>
                    <a:pt x="195032" y="119522"/>
                    <a:pt x="194795" y="165765"/>
                    <a:pt x="194795" y="211772"/>
                  </a:cubicBezTo>
                  <a:cubicBezTo>
                    <a:pt x="194795" y="244024"/>
                    <a:pt x="194795" y="244024"/>
                    <a:pt x="226802" y="243787"/>
                  </a:cubicBezTo>
                  <a:cubicBezTo>
                    <a:pt x="247903" y="243550"/>
                    <a:pt x="246007" y="246632"/>
                    <a:pt x="246007" y="225052"/>
                  </a:cubicBezTo>
                  <a:cubicBezTo>
                    <a:pt x="246007" y="204420"/>
                    <a:pt x="246007" y="184026"/>
                    <a:pt x="246007" y="163394"/>
                  </a:cubicBezTo>
                  <a:cubicBezTo>
                    <a:pt x="245770" y="129719"/>
                    <a:pt x="245770" y="95807"/>
                    <a:pt x="245770" y="60235"/>
                  </a:cubicBezTo>
                  <a:close/>
                  <a:moveTo>
                    <a:pt x="112524" y="244024"/>
                  </a:moveTo>
                  <a:cubicBezTo>
                    <a:pt x="112524" y="194935"/>
                    <a:pt x="112524" y="147979"/>
                    <a:pt x="112524" y="100313"/>
                  </a:cubicBezTo>
                  <a:cubicBezTo>
                    <a:pt x="95690" y="100313"/>
                    <a:pt x="79331" y="100313"/>
                    <a:pt x="61786" y="100313"/>
                  </a:cubicBezTo>
                  <a:cubicBezTo>
                    <a:pt x="61786" y="146557"/>
                    <a:pt x="61786" y="191852"/>
                    <a:pt x="62023" y="237147"/>
                  </a:cubicBezTo>
                  <a:cubicBezTo>
                    <a:pt x="62023" y="239518"/>
                    <a:pt x="66765" y="243550"/>
                    <a:pt x="69373" y="243550"/>
                  </a:cubicBezTo>
                  <a:cubicBezTo>
                    <a:pt x="83362" y="244498"/>
                    <a:pt x="97350" y="244024"/>
                    <a:pt x="112524" y="244024"/>
                  </a:cubicBezTo>
                  <a:close/>
                </a:path>
              </a:pathLst>
            </a:custGeom>
            <a:grpFill/>
            <a:ln w="2364" cap="flat">
              <a:noFill/>
              <a:prstDash val="solid"/>
              <a:miter/>
            </a:ln>
          </p:spPr>
          <p:txBody>
            <a:bodyPr rtlCol="0" anchor="ctr"/>
            <a:lstStyle/>
            <a:p>
              <a:pPr algn="l" rtl="0"/>
              <a:endParaRPr lang="en-US"/>
            </a:p>
          </p:txBody>
        </p:sp>
        <p:sp>
          <p:nvSpPr>
            <p:cNvPr id="645" name="Freeform 644">
              <a:extLst>
                <a:ext uri="{FF2B5EF4-FFF2-40B4-BE49-F238E27FC236}">
                  <a16:creationId xmlns:a16="http://schemas.microsoft.com/office/drawing/2014/main" id="{4BFFF470-F3F3-E02A-482A-D753428537A2}"/>
                </a:ext>
              </a:extLst>
            </p:cNvPr>
            <p:cNvSpPr/>
            <p:nvPr/>
          </p:nvSpPr>
          <p:spPr>
            <a:xfrm>
              <a:off x="2543448" y="5396328"/>
              <a:ext cx="487748" cy="19116"/>
            </a:xfrm>
            <a:custGeom>
              <a:avLst/>
              <a:gdLst>
                <a:gd name="connsiteX0" fmla="*/ 243503 w 487748"/>
                <a:gd name="connsiteY0" fmla="*/ 310 h 19116"/>
                <a:gd name="connsiteX1" fmla="*/ 469689 w 487748"/>
                <a:gd name="connsiteY1" fmla="*/ 310 h 19116"/>
                <a:gd name="connsiteX2" fmla="*/ 480121 w 487748"/>
                <a:gd name="connsiteY2" fmla="*/ 784 h 19116"/>
                <a:gd name="connsiteX3" fmla="*/ 487708 w 487748"/>
                <a:gd name="connsiteY3" fmla="*/ 9321 h 19116"/>
                <a:gd name="connsiteX4" fmla="*/ 481306 w 487748"/>
                <a:gd name="connsiteY4" fmla="*/ 17859 h 19116"/>
                <a:gd name="connsiteX5" fmla="*/ 470874 w 487748"/>
                <a:gd name="connsiteY5" fmla="*/ 18807 h 19116"/>
                <a:gd name="connsiteX6" fmla="*/ 16132 w 487748"/>
                <a:gd name="connsiteY6" fmla="*/ 18807 h 19116"/>
                <a:gd name="connsiteX7" fmla="*/ 6886 w 487748"/>
                <a:gd name="connsiteY7" fmla="*/ 18333 h 19116"/>
                <a:gd name="connsiteX8" fmla="*/ 10 w 487748"/>
                <a:gd name="connsiteY8" fmla="*/ 9084 h 19116"/>
                <a:gd name="connsiteX9" fmla="*/ 8071 w 487748"/>
                <a:gd name="connsiteY9" fmla="*/ 784 h 19116"/>
                <a:gd name="connsiteX10" fmla="*/ 18503 w 487748"/>
                <a:gd name="connsiteY10" fmla="*/ 310 h 19116"/>
                <a:gd name="connsiteX11" fmla="*/ 243503 w 487748"/>
                <a:gd name="connsiteY11" fmla="*/ 31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48" h="19116">
                  <a:moveTo>
                    <a:pt x="243503" y="310"/>
                  </a:moveTo>
                  <a:cubicBezTo>
                    <a:pt x="318898" y="310"/>
                    <a:pt x="394293" y="310"/>
                    <a:pt x="469689" y="310"/>
                  </a:cubicBezTo>
                  <a:cubicBezTo>
                    <a:pt x="473245" y="310"/>
                    <a:pt x="477276" y="-639"/>
                    <a:pt x="480121" y="784"/>
                  </a:cubicBezTo>
                  <a:cubicBezTo>
                    <a:pt x="483440" y="2444"/>
                    <a:pt x="487233" y="6238"/>
                    <a:pt x="487708" y="9321"/>
                  </a:cubicBezTo>
                  <a:cubicBezTo>
                    <a:pt x="488182" y="11930"/>
                    <a:pt x="484388" y="16199"/>
                    <a:pt x="481306" y="17859"/>
                  </a:cubicBezTo>
                  <a:cubicBezTo>
                    <a:pt x="478461" y="19519"/>
                    <a:pt x="474430" y="18807"/>
                    <a:pt x="470874" y="18807"/>
                  </a:cubicBezTo>
                  <a:cubicBezTo>
                    <a:pt x="319373" y="18807"/>
                    <a:pt x="167634" y="18807"/>
                    <a:pt x="16132" y="18807"/>
                  </a:cubicBezTo>
                  <a:cubicBezTo>
                    <a:pt x="13050" y="18807"/>
                    <a:pt x="9019" y="19756"/>
                    <a:pt x="6886" y="18333"/>
                  </a:cubicBezTo>
                  <a:cubicBezTo>
                    <a:pt x="3803" y="16199"/>
                    <a:pt x="-227" y="12167"/>
                    <a:pt x="10" y="9084"/>
                  </a:cubicBezTo>
                  <a:cubicBezTo>
                    <a:pt x="247" y="6238"/>
                    <a:pt x="4515" y="2444"/>
                    <a:pt x="8071" y="784"/>
                  </a:cubicBezTo>
                  <a:cubicBezTo>
                    <a:pt x="10916" y="-639"/>
                    <a:pt x="14947" y="310"/>
                    <a:pt x="18503" y="310"/>
                  </a:cubicBezTo>
                  <a:cubicBezTo>
                    <a:pt x="93661" y="310"/>
                    <a:pt x="168582" y="310"/>
                    <a:pt x="243503" y="310"/>
                  </a:cubicBezTo>
                  <a:close/>
                </a:path>
              </a:pathLst>
            </a:custGeom>
            <a:grpFill/>
            <a:ln w="2364" cap="flat">
              <a:noFill/>
              <a:prstDash val="solid"/>
              <a:miter/>
            </a:ln>
          </p:spPr>
          <p:txBody>
            <a:bodyPr rtlCol="0" anchor="ctr"/>
            <a:lstStyle/>
            <a:p>
              <a:pPr algn="l" rtl="0"/>
              <a:endParaRPr lang="en-US"/>
            </a:p>
          </p:txBody>
        </p:sp>
        <p:sp>
          <p:nvSpPr>
            <p:cNvPr id="646" name="Freeform 645">
              <a:extLst>
                <a:ext uri="{FF2B5EF4-FFF2-40B4-BE49-F238E27FC236}">
                  <a16:creationId xmlns:a16="http://schemas.microsoft.com/office/drawing/2014/main" id="{3EFE0D52-4A35-F4D1-F34C-A74ED96948FE}"/>
                </a:ext>
              </a:extLst>
            </p:cNvPr>
            <p:cNvSpPr/>
            <p:nvPr/>
          </p:nvSpPr>
          <p:spPr>
            <a:xfrm>
              <a:off x="2543449" y="5477907"/>
              <a:ext cx="487714" cy="19116"/>
            </a:xfrm>
            <a:custGeom>
              <a:avLst/>
              <a:gdLst>
                <a:gd name="connsiteX0" fmla="*/ 243740 w 487714"/>
                <a:gd name="connsiteY0" fmla="*/ 18570 h 19116"/>
                <a:gd name="connsiteX1" fmla="*/ 17554 w 487714"/>
                <a:gd name="connsiteY1" fmla="*/ 18570 h 19116"/>
                <a:gd name="connsiteX2" fmla="*/ 7122 w 487714"/>
                <a:gd name="connsiteY2" fmla="*/ 18096 h 19116"/>
                <a:gd name="connsiteX3" fmla="*/ 9 w 487714"/>
                <a:gd name="connsiteY3" fmla="*/ 10270 h 19116"/>
                <a:gd name="connsiteX4" fmla="*/ 6885 w 487714"/>
                <a:gd name="connsiteY4" fmla="*/ 784 h 19116"/>
                <a:gd name="connsiteX5" fmla="*/ 16132 w 487714"/>
                <a:gd name="connsiteY5" fmla="*/ 310 h 19116"/>
                <a:gd name="connsiteX6" fmla="*/ 470874 w 487714"/>
                <a:gd name="connsiteY6" fmla="*/ 310 h 19116"/>
                <a:gd name="connsiteX7" fmla="*/ 480120 w 487714"/>
                <a:gd name="connsiteY7" fmla="*/ 784 h 19116"/>
                <a:gd name="connsiteX8" fmla="*/ 487707 w 487714"/>
                <a:gd name="connsiteY8" fmla="*/ 10744 h 19116"/>
                <a:gd name="connsiteX9" fmla="*/ 479409 w 487714"/>
                <a:gd name="connsiteY9" fmla="*/ 18333 h 19116"/>
                <a:gd name="connsiteX10" fmla="*/ 468977 w 487714"/>
                <a:gd name="connsiteY10" fmla="*/ 18807 h 19116"/>
                <a:gd name="connsiteX11" fmla="*/ 243740 w 487714"/>
                <a:gd name="connsiteY11" fmla="*/ 1857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14" h="19116">
                  <a:moveTo>
                    <a:pt x="243740" y="18570"/>
                  </a:moveTo>
                  <a:cubicBezTo>
                    <a:pt x="168345" y="18570"/>
                    <a:pt x="92949" y="18570"/>
                    <a:pt x="17554" y="18570"/>
                  </a:cubicBezTo>
                  <a:cubicBezTo>
                    <a:pt x="13998" y="18570"/>
                    <a:pt x="9967" y="19519"/>
                    <a:pt x="7122" y="18096"/>
                  </a:cubicBezTo>
                  <a:cubicBezTo>
                    <a:pt x="4040" y="16673"/>
                    <a:pt x="-228" y="12641"/>
                    <a:pt x="9" y="10270"/>
                  </a:cubicBezTo>
                  <a:cubicBezTo>
                    <a:pt x="247" y="6950"/>
                    <a:pt x="3803" y="2918"/>
                    <a:pt x="6885" y="784"/>
                  </a:cubicBezTo>
                  <a:cubicBezTo>
                    <a:pt x="9019" y="-639"/>
                    <a:pt x="13050" y="310"/>
                    <a:pt x="16132" y="310"/>
                  </a:cubicBezTo>
                  <a:cubicBezTo>
                    <a:pt x="167633" y="310"/>
                    <a:pt x="319372" y="310"/>
                    <a:pt x="470874" y="310"/>
                  </a:cubicBezTo>
                  <a:cubicBezTo>
                    <a:pt x="473956" y="310"/>
                    <a:pt x="477986" y="-639"/>
                    <a:pt x="480120" y="784"/>
                  </a:cubicBezTo>
                  <a:cubicBezTo>
                    <a:pt x="483439" y="3156"/>
                    <a:pt x="487233" y="7187"/>
                    <a:pt x="487707" y="10744"/>
                  </a:cubicBezTo>
                  <a:cubicBezTo>
                    <a:pt x="487944" y="13116"/>
                    <a:pt x="482728" y="16910"/>
                    <a:pt x="479409" y="18333"/>
                  </a:cubicBezTo>
                  <a:cubicBezTo>
                    <a:pt x="476327" y="19756"/>
                    <a:pt x="472533" y="18807"/>
                    <a:pt x="468977" y="18807"/>
                  </a:cubicBezTo>
                  <a:cubicBezTo>
                    <a:pt x="393819" y="18570"/>
                    <a:pt x="318898" y="18570"/>
                    <a:pt x="243740" y="18570"/>
                  </a:cubicBezTo>
                  <a:close/>
                </a:path>
              </a:pathLst>
            </a:custGeom>
            <a:grpFill/>
            <a:ln w="2364" cap="flat">
              <a:noFill/>
              <a:prstDash val="solid"/>
              <a:miter/>
            </a:ln>
          </p:spPr>
          <p:txBody>
            <a:bodyPr rtlCol="0" anchor="ctr"/>
            <a:lstStyle/>
            <a:p>
              <a:pPr algn="l" rtl="0"/>
              <a:endParaRPr lang="en-US"/>
            </a:p>
          </p:txBody>
        </p:sp>
        <p:sp>
          <p:nvSpPr>
            <p:cNvPr id="647" name="Freeform 646">
              <a:extLst>
                <a:ext uri="{FF2B5EF4-FFF2-40B4-BE49-F238E27FC236}">
                  <a16:creationId xmlns:a16="http://schemas.microsoft.com/office/drawing/2014/main" id="{7DBAE824-27E5-97D3-AF56-108D6A3B50D6}"/>
                </a:ext>
              </a:extLst>
            </p:cNvPr>
            <p:cNvSpPr/>
            <p:nvPr/>
          </p:nvSpPr>
          <p:spPr>
            <a:xfrm>
              <a:off x="2815389" y="5910369"/>
              <a:ext cx="130413" cy="125154"/>
            </a:xfrm>
            <a:custGeom>
              <a:avLst/>
              <a:gdLst>
                <a:gd name="connsiteX0" fmla="*/ 130414 w 130413"/>
                <a:gd name="connsiteY0" fmla="*/ 7280 h 125154"/>
                <a:gd name="connsiteX1" fmla="*/ 123301 w 130413"/>
                <a:gd name="connsiteY1" fmla="*/ 17240 h 125154"/>
                <a:gd name="connsiteX2" fmla="*/ 18507 w 130413"/>
                <a:gd name="connsiteY2" fmla="*/ 121584 h 125154"/>
                <a:gd name="connsiteX3" fmla="*/ 3570 w 130413"/>
                <a:gd name="connsiteY3" fmla="*/ 124193 h 125154"/>
                <a:gd name="connsiteX4" fmla="*/ 5467 w 130413"/>
                <a:gd name="connsiteY4" fmla="*/ 108304 h 125154"/>
                <a:gd name="connsiteX5" fmla="*/ 88212 w 130413"/>
                <a:gd name="connsiteY5" fmla="*/ 25540 h 125154"/>
                <a:gd name="connsiteX6" fmla="*/ 111921 w 130413"/>
                <a:gd name="connsiteY6" fmla="*/ 2537 h 125154"/>
                <a:gd name="connsiteX7" fmla="*/ 123538 w 130413"/>
                <a:gd name="connsiteY7" fmla="*/ 165 h 125154"/>
                <a:gd name="connsiteX8" fmla="*/ 130414 w 130413"/>
                <a:gd name="connsiteY8" fmla="*/ 7280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3" h="125154">
                  <a:moveTo>
                    <a:pt x="130414" y="7280"/>
                  </a:moveTo>
                  <a:cubicBezTo>
                    <a:pt x="127806" y="11074"/>
                    <a:pt x="125909" y="14394"/>
                    <a:pt x="123301" y="17240"/>
                  </a:cubicBezTo>
                  <a:cubicBezTo>
                    <a:pt x="88449" y="52100"/>
                    <a:pt x="53833" y="87198"/>
                    <a:pt x="18507" y="121584"/>
                  </a:cubicBezTo>
                  <a:cubicBezTo>
                    <a:pt x="15424" y="124667"/>
                    <a:pt x="6652" y="126327"/>
                    <a:pt x="3570" y="124193"/>
                  </a:cubicBezTo>
                  <a:cubicBezTo>
                    <a:pt x="-3069" y="119450"/>
                    <a:pt x="725" y="113284"/>
                    <a:pt x="5467" y="108304"/>
                  </a:cubicBezTo>
                  <a:cubicBezTo>
                    <a:pt x="32969" y="80795"/>
                    <a:pt x="60709" y="53049"/>
                    <a:pt x="88212" y="25540"/>
                  </a:cubicBezTo>
                  <a:cubicBezTo>
                    <a:pt x="96036" y="17714"/>
                    <a:pt x="103623" y="9651"/>
                    <a:pt x="111921" y="2537"/>
                  </a:cubicBezTo>
                  <a:cubicBezTo>
                    <a:pt x="114529" y="165"/>
                    <a:pt x="119745" y="-309"/>
                    <a:pt x="123538" y="165"/>
                  </a:cubicBezTo>
                  <a:cubicBezTo>
                    <a:pt x="126146" y="402"/>
                    <a:pt x="127806" y="4197"/>
                    <a:pt x="130414" y="7280"/>
                  </a:cubicBezTo>
                  <a:close/>
                </a:path>
              </a:pathLst>
            </a:custGeom>
            <a:grpFill/>
            <a:ln w="2364" cap="flat">
              <a:noFill/>
              <a:prstDash val="solid"/>
              <a:miter/>
            </a:ln>
          </p:spPr>
          <p:txBody>
            <a:bodyPr rtlCol="0" anchor="ctr"/>
            <a:lstStyle/>
            <a:p>
              <a:pPr algn="l" rtl="0"/>
              <a:endParaRPr lang="en-US"/>
            </a:p>
          </p:txBody>
        </p:sp>
        <p:sp>
          <p:nvSpPr>
            <p:cNvPr id="648" name="Freeform 647">
              <a:extLst>
                <a:ext uri="{FF2B5EF4-FFF2-40B4-BE49-F238E27FC236}">
                  <a16:creationId xmlns:a16="http://schemas.microsoft.com/office/drawing/2014/main" id="{EAB5A00C-E086-FE01-4409-376E49B68E25}"/>
                </a:ext>
              </a:extLst>
            </p:cNvPr>
            <p:cNvSpPr/>
            <p:nvPr/>
          </p:nvSpPr>
          <p:spPr>
            <a:xfrm>
              <a:off x="2803545" y="5897252"/>
              <a:ext cx="66865" cy="66166"/>
            </a:xfrm>
            <a:custGeom>
              <a:avLst/>
              <a:gdLst>
                <a:gd name="connsiteX0" fmla="*/ 32721 w 66865"/>
                <a:gd name="connsiteY0" fmla="*/ 3 h 66166"/>
                <a:gd name="connsiteX1" fmla="*/ 66863 w 66865"/>
                <a:gd name="connsiteY1" fmla="*/ 33203 h 66166"/>
                <a:gd name="connsiteX2" fmla="*/ 33670 w 66865"/>
                <a:gd name="connsiteY2" fmla="*/ 66167 h 66166"/>
                <a:gd name="connsiteX3" fmla="*/ 3 w 66865"/>
                <a:gd name="connsiteY3" fmla="*/ 33440 h 66166"/>
                <a:gd name="connsiteX4" fmla="*/ 32721 w 66865"/>
                <a:gd name="connsiteY4" fmla="*/ 3 h 66166"/>
                <a:gd name="connsiteX5" fmla="*/ 33907 w 66865"/>
                <a:gd name="connsiteY5" fmla="*/ 47906 h 66166"/>
                <a:gd name="connsiteX6" fmla="*/ 47895 w 66865"/>
                <a:gd name="connsiteY6" fmla="*/ 33440 h 66166"/>
                <a:gd name="connsiteX7" fmla="*/ 34144 w 66865"/>
                <a:gd name="connsiteY7" fmla="*/ 18737 h 66166"/>
                <a:gd name="connsiteX8" fmla="*/ 19207 w 66865"/>
                <a:gd name="connsiteY8" fmla="*/ 33678 h 66166"/>
                <a:gd name="connsiteX9" fmla="*/ 33907 w 66865"/>
                <a:gd name="connsiteY9" fmla="*/ 47906 h 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65" h="66166">
                  <a:moveTo>
                    <a:pt x="32721" y="3"/>
                  </a:moveTo>
                  <a:cubicBezTo>
                    <a:pt x="51689" y="-234"/>
                    <a:pt x="67100" y="14943"/>
                    <a:pt x="66863" y="33203"/>
                  </a:cubicBezTo>
                  <a:cubicBezTo>
                    <a:pt x="66626" y="51701"/>
                    <a:pt x="52163" y="66167"/>
                    <a:pt x="33670" y="66167"/>
                  </a:cubicBezTo>
                  <a:cubicBezTo>
                    <a:pt x="15414" y="66167"/>
                    <a:pt x="240" y="51701"/>
                    <a:pt x="3" y="33440"/>
                  </a:cubicBezTo>
                  <a:cubicBezTo>
                    <a:pt x="-234" y="15892"/>
                    <a:pt x="14940" y="240"/>
                    <a:pt x="32721" y="3"/>
                  </a:cubicBezTo>
                  <a:close/>
                  <a:moveTo>
                    <a:pt x="33907" y="47906"/>
                  </a:moveTo>
                  <a:cubicBezTo>
                    <a:pt x="42442" y="46958"/>
                    <a:pt x="47895" y="42215"/>
                    <a:pt x="47895" y="33440"/>
                  </a:cubicBezTo>
                  <a:cubicBezTo>
                    <a:pt x="47895" y="24903"/>
                    <a:pt x="43153" y="19449"/>
                    <a:pt x="34144" y="18737"/>
                  </a:cubicBezTo>
                  <a:cubicBezTo>
                    <a:pt x="26083" y="18263"/>
                    <a:pt x="18496" y="25377"/>
                    <a:pt x="19207" y="33678"/>
                  </a:cubicBezTo>
                  <a:cubicBezTo>
                    <a:pt x="19918" y="42215"/>
                    <a:pt x="24660" y="47195"/>
                    <a:pt x="33907" y="47906"/>
                  </a:cubicBezTo>
                  <a:close/>
                </a:path>
              </a:pathLst>
            </a:custGeom>
            <a:grpFill/>
            <a:ln w="2364" cap="flat">
              <a:noFill/>
              <a:prstDash val="solid"/>
              <a:miter/>
            </a:ln>
          </p:spPr>
          <p:txBody>
            <a:bodyPr rtlCol="0" anchor="ctr"/>
            <a:lstStyle/>
            <a:p>
              <a:pPr algn="l" rtl="0"/>
              <a:endParaRPr lang="en-US"/>
            </a:p>
          </p:txBody>
        </p:sp>
        <p:sp>
          <p:nvSpPr>
            <p:cNvPr id="649" name="Freeform 648">
              <a:extLst>
                <a:ext uri="{FF2B5EF4-FFF2-40B4-BE49-F238E27FC236}">
                  <a16:creationId xmlns:a16="http://schemas.microsoft.com/office/drawing/2014/main" id="{C20BB654-0D30-B40A-2D73-DF4AC2749A97}"/>
                </a:ext>
              </a:extLst>
            </p:cNvPr>
            <p:cNvSpPr/>
            <p:nvPr/>
          </p:nvSpPr>
          <p:spPr>
            <a:xfrm>
              <a:off x="2889609" y="5982853"/>
              <a:ext cx="66625" cy="66177"/>
            </a:xfrm>
            <a:custGeom>
              <a:avLst/>
              <a:gdLst>
                <a:gd name="connsiteX0" fmla="*/ 33433 w 66625"/>
                <a:gd name="connsiteY0" fmla="*/ 66175 h 66177"/>
                <a:gd name="connsiteX1" fmla="*/ 3 w 66625"/>
                <a:gd name="connsiteY1" fmla="*/ 33686 h 66177"/>
                <a:gd name="connsiteX2" fmla="*/ 32484 w 66625"/>
                <a:gd name="connsiteY2" fmla="*/ 11 h 66177"/>
                <a:gd name="connsiteX3" fmla="*/ 66626 w 66625"/>
                <a:gd name="connsiteY3" fmla="*/ 33212 h 66177"/>
                <a:gd name="connsiteX4" fmla="*/ 33433 w 66625"/>
                <a:gd name="connsiteY4" fmla="*/ 66175 h 66177"/>
                <a:gd name="connsiteX5" fmla="*/ 32010 w 66625"/>
                <a:gd name="connsiteY5" fmla="*/ 47440 h 66177"/>
                <a:gd name="connsiteX6" fmla="*/ 47895 w 66625"/>
                <a:gd name="connsiteY6" fmla="*/ 33212 h 66177"/>
                <a:gd name="connsiteX7" fmla="*/ 32722 w 66625"/>
                <a:gd name="connsiteY7" fmla="*/ 18509 h 66177"/>
                <a:gd name="connsiteX8" fmla="*/ 19207 w 66625"/>
                <a:gd name="connsiteY8" fmla="*/ 33212 h 66177"/>
                <a:gd name="connsiteX9" fmla="*/ 32010 w 66625"/>
                <a:gd name="connsiteY9" fmla="*/ 47440 h 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25" h="66177">
                  <a:moveTo>
                    <a:pt x="33433" y="66175"/>
                  </a:moveTo>
                  <a:cubicBezTo>
                    <a:pt x="14940" y="66412"/>
                    <a:pt x="240" y="51946"/>
                    <a:pt x="3" y="33686"/>
                  </a:cubicBezTo>
                  <a:cubicBezTo>
                    <a:pt x="-234" y="15189"/>
                    <a:pt x="13991" y="485"/>
                    <a:pt x="32484" y="11"/>
                  </a:cubicBezTo>
                  <a:cubicBezTo>
                    <a:pt x="51452" y="-463"/>
                    <a:pt x="66389" y="14240"/>
                    <a:pt x="66626" y="33212"/>
                  </a:cubicBezTo>
                  <a:cubicBezTo>
                    <a:pt x="66389" y="51235"/>
                    <a:pt x="51926" y="65938"/>
                    <a:pt x="33433" y="66175"/>
                  </a:cubicBezTo>
                  <a:close/>
                  <a:moveTo>
                    <a:pt x="32010" y="47440"/>
                  </a:moveTo>
                  <a:cubicBezTo>
                    <a:pt x="41020" y="47440"/>
                    <a:pt x="47658" y="40800"/>
                    <a:pt x="47895" y="33212"/>
                  </a:cubicBezTo>
                  <a:cubicBezTo>
                    <a:pt x="48133" y="25386"/>
                    <a:pt x="40546" y="17797"/>
                    <a:pt x="32722" y="18509"/>
                  </a:cubicBezTo>
                  <a:cubicBezTo>
                    <a:pt x="24186" y="19457"/>
                    <a:pt x="18970" y="24437"/>
                    <a:pt x="19207" y="33212"/>
                  </a:cubicBezTo>
                  <a:cubicBezTo>
                    <a:pt x="19207" y="42223"/>
                    <a:pt x="24660" y="46729"/>
                    <a:pt x="32010" y="47440"/>
                  </a:cubicBezTo>
                  <a:close/>
                </a:path>
              </a:pathLst>
            </a:custGeom>
            <a:grpFill/>
            <a:ln w="2364" cap="flat">
              <a:noFill/>
              <a:prstDash val="solid"/>
              <a:miter/>
            </a:ln>
          </p:spPr>
          <p:txBody>
            <a:bodyPr rtlCol="0" anchor="ctr"/>
            <a:lstStyle/>
            <a:p>
              <a:pPr algn="l" rtl="0"/>
              <a:endParaRPr lang="en-US"/>
            </a:p>
          </p:txBody>
        </p:sp>
        <p:sp>
          <p:nvSpPr>
            <p:cNvPr id="678" name="Freeform 677">
              <a:extLst>
                <a:ext uri="{FF2B5EF4-FFF2-40B4-BE49-F238E27FC236}">
                  <a16:creationId xmlns:a16="http://schemas.microsoft.com/office/drawing/2014/main" id="{381020C9-59BE-BB4E-D2CE-95D50F1C0F88}"/>
                </a:ext>
              </a:extLst>
            </p:cNvPr>
            <p:cNvSpPr/>
            <p:nvPr/>
          </p:nvSpPr>
          <p:spPr>
            <a:xfrm>
              <a:off x="3062926" y="5780341"/>
              <a:ext cx="369863" cy="155093"/>
            </a:xfrm>
            <a:custGeom>
              <a:avLst/>
              <a:gdLst>
                <a:gd name="connsiteX0" fmla="*/ 185406 w 369863"/>
                <a:gd name="connsiteY0" fmla="*/ 0 h 155093"/>
                <a:gd name="connsiteX1" fmla="*/ 343072 w 369863"/>
                <a:gd name="connsiteY1" fmla="*/ 0 h 155093"/>
                <a:gd name="connsiteX2" fmla="*/ 369863 w 369863"/>
                <a:gd name="connsiteY2" fmla="*/ 27746 h 155093"/>
                <a:gd name="connsiteX3" fmla="*/ 369863 w 369863"/>
                <a:gd name="connsiteY3" fmla="*/ 128533 h 155093"/>
                <a:gd name="connsiteX4" fmla="*/ 343072 w 369863"/>
                <a:gd name="connsiteY4" fmla="*/ 155094 h 155093"/>
                <a:gd name="connsiteX5" fmla="*/ 26554 w 369863"/>
                <a:gd name="connsiteY5" fmla="*/ 155094 h 155093"/>
                <a:gd name="connsiteX6" fmla="*/ 0 w 369863"/>
                <a:gd name="connsiteY6" fmla="*/ 128296 h 155093"/>
                <a:gd name="connsiteX7" fmla="*/ 474 w 369863"/>
                <a:gd name="connsiteY7" fmla="*/ 23003 h 155093"/>
                <a:gd name="connsiteX8" fmla="*/ 24420 w 369863"/>
                <a:gd name="connsiteY8" fmla="*/ 237 h 155093"/>
                <a:gd name="connsiteX9" fmla="*/ 185643 w 369863"/>
                <a:gd name="connsiteY9" fmla="*/ 237 h 155093"/>
                <a:gd name="connsiteX10" fmla="*/ 185406 w 369863"/>
                <a:gd name="connsiteY10" fmla="*/ 0 h 155093"/>
                <a:gd name="connsiteX11" fmla="*/ 19442 w 369863"/>
                <a:gd name="connsiteY11" fmla="*/ 20157 h 155093"/>
                <a:gd name="connsiteX12" fmla="*/ 19204 w 369863"/>
                <a:gd name="connsiteY12" fmla="*/ 123553 h 155093"/>
                <a:gd name="connsiteX13" fmla="*/ 32007 w 369863"/>
                <a:gd name="connsiteY13" fmla="*/ 136122 h 155093"/>
                <a:gd name="connsiteX14" fmla="*/ 339041 w 369863"/>
                <a:gd name="connsiteY14" fmla="*/ 136122 h 155093"/>
                <a:gd name="connsiteX15" fmla="*/ 351133 w 369863"/>
                <a:gd name="connsiteY15" fmla="*/ 123791 h 155093"/>
                <a:gd name="connsiteX16" fmla="*/ 351133 w 369863"/>
                <a:gd name="connsiteY16" fmla="*/ 33675 h 155093"/>
                <a:gd name="connsiteX17" fmla="*/ 336670 w 369863"/>
                <a:gd name="connsiteY17" fmla="*/ 18972 h 155093"/>
                <a:gd name="connsiteX18" fmla="*/ 31059 w 369863"/>
                <a:gd name="connsiteY18" fmla="*/ 18972 h 155093"/>
                <a:gd name="connsiteX19" fmla="*/ 19442 w 369863"/>
                <a:gd name="connsiteY19" fmla="*/ 20157 h 1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863" h="155093">
                  <a:moveTo>
                    <a:pt x="185406" y="0"/>
                  </a:moveTo>
                  <a:cubicBezTo>
                    <a:pt x="238040" y="0"/>
                    <a:pt x="290437" y="0"/>
                    <a:pt x="343072" y="0"/>
                  </a:cubicBezTo>
                  <a:cubicBezTo>
                    <a:pt x="362750" y="0"/>
                    <a:pt x="369863" y="7826"/>
                    <a:pt x="369863" y="27746"/>
                  </a:cubicBezTo>
                  <a:cubicBezTo>
                    <a:pt x="369863" y="61421"/>
                    <a:pt x="369863" y="94859"/>
                    <a:pt x="369863" y="128533"/>
                  </a:cubicBezTo>
                  <a:cubicBezTo>
                    <a:pt x="369863" y="147505"/>
                    <a:pt x="362276" y="155094"/>
                    <a:pt x="343072" y="155094"/>
                  </a:cubicBezTo>
                  <a:cubicBezTo>
                    <a:pt x="237566" y="155094"/>
                    <a:pt x="132060" y="155094"/>
                    <a:pt x="26554" y="155094"/>
                  </a:cubicBezTo>
                  <a:cubicBezTo>
                    <a:pt x="7587" y="155094"/>
                    <a:pt x="0" y="147268"/>
                    <a:pt x="0" y="128296"/>
                  </a:cubicBezTo>
                  <a:cubicBezTo>
                    <a:pt x="0" y="93199"/>
                    <a:pt x="0" y="58101"/>
                    <a:pt x="474" y="23003"/>
                  </a:cubicBezTo>
                  <a:cubicBezTo>
                    <a:pt x="711" y="7826"/>
                    <a:pt x="9010" y="237"/>
                    <a:pt x="24420" y="237"/>
                  </a:cubicBezTo>
                  <a:cubicBezTo>
                    <a:pt x="78240" y="237"/>
                    <a:pt x="131823" y="237"/>
                    <a:pt x="185643" y="237"/>
                  </a:cubicBezTo>
                  <a:cubicBezTo>
                    <a:pt x="185406" y="237"/>
                    <a:pt x="185406" y="237"/>
                    <a:pt x="185406" y="0"/>
                  </a:cubicBezTo>
                  <a:close/>
                  <a:moveTo>
                    <a:pt x="19442" y="20157"/>
                  </a:moveTo>
                  <a:cubicBezTo>
                    <a:pt x="19442" y="56441"/>
                    <a:pt x="19916" y="89879"/>
                    <a:pt x="19204" y="123553"/>
                  </a:cubicBezTo>
                  <a:cubicBezTo>
                    <a:pt x="18967" y="133751"/>
                    <a:pt x="22524" y="136122"/>
                    <a:pt x="32007" y="136122"/>
                  </a:cubicBezTo>
                  <a:cubicBezTo>
                    <a:pt x="134431" y="135885"/>
                    <a:pt x="236618" y="135885"/>
                    <a:pt x="339041" y="136122"/>
                  </a:cubicBezTo>
                  <a:cubicBezTo>
                    <a:pt x="348762" y="136122"/>
                    <a:pt x="351133" y="132802"/>
                    <a:pt x="351133" y="123791"/>
                  </a:cubicBezTo>
                  <a:cubicBezTo>
                    <a:pt x="350659" y="93673"/>
                    <a:pt x="350422" y="63792"/>
                    <a:pt x="351133" y="33675"/>
                  </a:cubicBezTo>
                  <a:cubicBezTo>
                    <a:pt x="351370" y="22292"/>
                    <a:pt x="348288" y="18972"/>
                    <a:pt x="336670" y="18972"/>
                  </a:cubicBezTo>
                  <a:cubicBezTo>
                    <a:pt x="234721" y="19446"/>
                    <a:pt x="132771" y="18972"/>
                    <a:pt x="31059" y="18972"/>
                  </a:cubicBezTo>
                  <a:cubicBezTo>
                    <a:pt x="27029" y="18972"/>
                    <a:pt x="23472" y="19683"/>
                    <a:pt x="19442" y="20157"/>
                  </a:cubicBezTo>
                  <a:close/>
                </a:path>
              </a:pathLst>
            </a:custGeom>
            <a:grpFill/>
            <a:ln w="2364" cap="flat">
              <a:noFill/>
              <a:prstDash val="solid"/>
              <a:miter/>
            </a:ln>
          </p:spPr>
          <p:txBody>
            <a:bodyPr rtlCol="0" anchor="ctr"/>
            <a:lstStyle/>
            <a:p>
              <a:pPr algn="l" rtl="0"/>
              <a:endParaRPr lang="en-US"/>
            </a:p>
          </p:txBody>
        </p:sp>
        <p:sp>
          <p:nvSpPr>
            <p:cNvPr id="688" name="Freeform 687">
              <a:extLst>
                <a:ext uri="{FF2B5EF4-FFF2-40B4-BE49-F238E27FC236}">
                  <a16:creationId xmlns:a16="http://schemas.microsoft.com/office/drawing/2014/main" id="{11CC7315-D117-1E6D-F367-6953305C9FE3}"/>
                </a:ext>
              </a:extLst>
            </p:cNvPr>
            <p:cNvSpPr/>
            <p:nvPr/>
          </p:nvSpPr>
          <p:spPr>
            <a:xfrm>
              <a:off x="3277151" y="6073134"/>
              <a:ext cx="117762" cy="252944"/>
            </a:xfrm>
            <a:custGeom>
              <a:avLst/>
              <a:gdLst>
                <a:gd name="connsiteX0" fmla="*/ 105 w 117762"/>
                <a:gd name="connsiteY0" fmla="*/ 126956 h 252944"/>
                <a:gd name="connsiteX1" fmla="*/ 105 w 117762"/>
                <a:gd name="connsiteY1" fmla="*/ 60555 h 252944"/>
                <a:gd name="connsiteX2" fmla="*/ 56059 w 117762"/>
                <a:gd name="connsiteY2" fmla="*/ 83 h 252944"/>
                <a:gd name="connsiteX3" fmla="*/ 116517 w 117762"/>
                <a:gd name="connsiteY3" fmla="*/ 55338 h 252944"/>
                <a:gd name="connsiteX4" fmla="*/ 116517 w 117762"/>
                <a:gd name="connsiteY4" fmla="*/ 198574 h 252944"/>
                <a:gd name="connsiteX5" fmla="*/ 55348 w 117762"/>
                <a:gd name="connsiteY5" fmla="*/ 252881 h 252944"/>
                <a:gd name="connsiteX6" fmla="*/ 342 w 117762"/>
                <a:gd name="connsiteY6" fmla="*/ 194306 h 252944"/>
                <a:gd name="connsiteX7" fmla="*/ 105 w 117762"/>
                <a:gd name="connsiteY7" fmla="*/ 126956 h 252944"/>
                <a:gd name="connsiteX8" fmla="*/ 97550 w 117762"/>
                <a:gd name="connsiteY8" fmla="*/ 127193 h 252944"/>
                <a:gd name="connsiteX9" fmla="*/ 97550 w 117762"/>
                <a:gd name="connsiteY9" fmla="*/ 95179 h 252944"/>
                <a:gd name="connsiteX10" fmla="*/ 97550 w 117762"/>
                <a:gd name="connsiteY10" fmla="*/ 61978 h 252944"/>
                <a:gd name="connsiteX11" fmla="*/ 57956 w 117762"/>
                <a:gd name="connsiteY11" fmla="*/ 19529 h 252944"/>
                <a:gd name="connsiteX12" fmla="*/ 19073 w 117762"/>
                <a:gd name="connsiteY12" fmla="*/ 62927 h 252944"/>
                <a:gd name="connsiteX13" fmla="*/ 19073 w 117762"/>
                <a:gd name="connsiteY13" fmla="*/ 189563 h 252944"/>
                <a:gd name="connsiteX14" fmla="*/ 58430 w 117762"/>
                <a:gd name="connsiteY14" fmla="*/ 234146 h 252944"/>
                <a:gd name="connsiteX15" fmla="*/ 97550 w 117762"/>
                <a:gd name="connsiteY15" fmla="*/ 190986 h 252944"/>
                <a:gd name="connsiteX16" fmla="*/ 97550 w 117762"/>
                <a:gd name="connsiteY16" fmla="*/ 127193 h 2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62" h="252944">
                  <a:moveTo>
                    <a:pt x="105" y="126956"/>
                  </a:moveTo>
                  <a:cubicBezTo>
                    <a:pt x="105" y="104902"/>
                    <a:pt x="-132" y="82847"/>
                    <a:pt x="105" y="60555"/>
                  </a:cubicBezTo>
                  <a:cubicBezTo>
                    <a:pt x="342" y="27117"/>
                    <a:pt x="23815" y="1743"/>
                    <a:pt x="56059" y="83"/>
                  </a:cubicBezTo>
                  <a:cubicBezTo>
                    <a:pt x="87829" y="-1577"/>
                    <a:pt x="115332" y="21900"/>
                    <a:pt x="116517" y="55338"/>
                  </a:cubicBezTo>
                  <a:cubicBezTo>
                    <a:pt x="118177" y="103004"/>
                    <a:pt x="118177" y="150908"/>
                    <a:pt x="116517" y="198574"/>
                  </a:cubicBezTo>
                  <a:cubicBezTo>
                    <a:pt x="115332" y="231538"/>
                    <a:pt x="87829" y="254304"/>
                    <a:pt x="55348" y="252881"/>
                  </a:cubicBezTo>
                  <a:cubicBezTo>
                    <a:pt x="25000" y="251695"/>
                    <a:pt x="580" y="226083"/>
                    <a:pt x="342" y="194306"/>
                  </a:cubicBezTo>
                  <a:cubicBezTo>
                    <a:pt x="-132" y="171777"/>
                    <a:pt x="105" y="149485"/>
                    <a:pt x="105" y="126956"/>
                  </a:cubicBezTo>
                  <a:close/>
                  <a:moveTo>
                    <a:pt x="97550" y="127193"/>
                  </a:moveTo>
                  <a:cubicBezTo>
                    <a:pt x="97550" y="116522"/>
                    <a:pt x="97550" y="105850"/>
                    <a:pt x="97550" y="95179"/>
                  </a:cubicBezTo>
                  <a:cubicBezTo>
                    <a:pt x="97550" y="84033"/>
                    <a:pt x="97550" y="73124"/>
                    <a:pt x="97550" y="61978"/>
                  </a:cubicBezTo>
                  <a:cubicBezTo>
                    <a:pt x="97313" y="36840"/>
                    <a:pt x="80717" y="19055"/>
                    <a:pt x="57956" y="19529"/>
                  </a:cubicBezTo>
                  <a:cubicBezTo>
                    <a:pt x="35195" y="20003"/>
                    <a:pt x="19073" y="37789"/>
                    <a:pt x="19073" y="62927"/>
                  </a:cubicBezTo>
                  <a:cubicBezTo>
                    <a:pt x="19073" y="105139"/>
                    <a:pt x="19073" y="147351"/>
                    <a:pt x="19073" y="189563"/>
                  </a:cubicBezTo>
                  <a:cubicBezTo>
                    <a:pt x="19073" y="215175"/>
                    <a:pt x="35906" y="234146"/>
                    <a:pt x="58430" y="234146"/>
                  </a:cubicBezTo>
                  <a:cubicBezTo>
                    <a:pt x="81191" y="234146"/>
                    <a:pt x="97076" y="216598"/>
                    <a:pt x="97550" y="190986"/>
                  </a:cubicBezTo>
                  <a:cubicBezTo>
                    <a:pt x="97787" y="169643"/>
                    <a:pt x="97550" y="148537"/>
                    <a:pt x="97550" y="127193"/>
                  </a:cubicBezTo>
                  <a:close/>
                </a:path>
              </a:pathLst>
            </a:custGeom>
            <a:grpFill/>
            <a:ln w="2364" cap="flat">
              <a:noFill/>
              <a:prstDash val="solid"/>
              <a:miter/>
            </a:ln>
          </p:spPr>
          <p:txBody>
            <a:bodyPr rtlCol="0" anchor="ctr"/>
            <a:lstStyle/>
            <a:p>
              <a:pPr algn="l" rtl="0"/>
              <a:endParaRPr lang="en-US"/>
            </a:p>
          </p:txBody>
        </p:sp>
        <p:sp>
          <p:nvSpPr>
            <p:cNvPr id="689" name="Freeform 688">
              <a:extLst>
                <a:ext uri="{FF2B5EF4-FFF2-40B4-BE49-F238E27FC236}">
                  <a16:creationId xmlns:a16="http://schemas.microsoft.com/office/drawing/2014/main" id="{04C39B52-4A02-861A-E606-2E8D69C07FEB}"/>
                </a:ext>
              </a:extLst>
            </p:cNvPr>
            <p:cNvSpPr/>
            <p:nvPr/>
          </p:nvSpPr>
          <p:spPr>
            <a:xfrm>
              <a:off x="3102044" y="6073448"/>
              <a:ext cx="114992" cy="114791"/>
            </a:xfrm>
            <a:custGeom>
              <a:avLst/>
              <a:gdLst>
                <a:gd name="connsiteX0" fmla="*/ 114991 w 114992"/>
                <a:gd name="connsiteY0" fmla="*/ 57870 h 114791"/>
                <a:gd name="connsiteX1" fmla="*/ 57378 w 114992"/>
                <a:gd name="connsiteY1" fmla="*/ 114785 h 114791"/>
                <a:gd name="connsiteX2" fmla="*/ 2 w 114992"/>
                <a:gd name="connsiteY2" fmla="*/ 57396 h 114791"/>
                <a:gd name="connsiteX3" fmla="*/ 58563 w 114992"/>
                <a:gd name="connsiteY3" fmla="*/ 6 h 114791"/>
                <a:gd name="connsiteX4" fmla="*/ 114991 w 114992"/>
                <a:gd name="connsiteY4" fmla="*/ 57870 h 114791"/>
                <a:gd name="connsiteX5" fmla="*/ 19917 w 114992"/>
                <a:gd name="connsiteY5" fmla="*/ 56210 h 114791"/>
                <a:gd name="connsiteX6" fmla="*/ 56192 w 114992"/>
                <a:gd name="connsiteY6" fmla="*/ 95339 h 114791"/>
                <a:gd name="connsiteX7" fmla="*/ 96024 w 114992"/>
                <a:gd name="connsiteY7" fmla="*/ 58107 h 114791"/>
                <a:gd name="connsiteX8" fmla="*/ 58326 w 114992"/>
                <a:gd name="connsiteY8" fmla="*/ 19215 h 114791"/>
                <a:gd name="connsiteX9" fmla="*/ 19917 w 114992"/>
                <a:gd name="connsiteY9" fmla="*/ 56210 h 1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2" h="114791">
                  <a:moveTo>
                    <a:pt x="114991" y="57870"/>
                  </a:moveTo>
                  <a:cubicBezTo>
                    <a:pt x="114754" y="89411"/>
                    <a:pt x="88674" y="115260"/>
                    <a:pt x="57378" y="114785"/>
                  </a:cubicBezTo>
                  <a:cubicBezTo>
                    <a:pt x="25845" y="114548"/>
                    <a:pt x="-235" y="88225"/>
                    <a:pt x="2" y="57396"/>
                  </a:cubicBezTo>
                  <a:cubicBezTo>
                    <a:pt x="239" y="25381"/>
                    <a:pt x="26556" y="-468"/>
                    <a:pt x="58563" y="6"/>
                  </a:cubicBezTo>
                  <a:cubicBezTo>
                    <a:pt x="90096" y="244"/>
                    <a:pt x="115228" y="26093"/>
                    <a:pt x="114991" y="57870"/>
                  </a:cubicBezTo>
                  <a:close/>
                  <a:moveTo>
                    <a:pt x="19917" y="56210"/>
                  </a:moveTo>
                  <a:cubicBezTo>
                    <a:pt x="19206" y="76605"/>
                    <a:pt x="35802" y="94628"/>
                    <a:pt x="56192" y="95339"/>
                  </a:cubicBezTo>
                  <a:cubicBezTo>
                    <a:pt x="77056" y="96051"/>
                    <a:pt x="95312" y="78976"/>
                    <a:pt x="96024" y="58107"/>
                  </a:cubicBezTo>
                  <a:cubicBezTo>
                    <a:pt x="96498" y="37001"/>
                    <a:pt x="80139" y="19927"/>
                    <a:pt x="58326" y="19215"/>
                  </a:cubicBezTo>
                  <a:cubicBezTo>
                    <a:pt x="37462" y="18978"/>
                    <a:pt x="20392" y="35104"/>
                    <a:pt x="19917" y="56210"/>
                  </a:cubicBezTo>
                  <a:close/>
                </a:path>
              </a:pathLst>
            </a:custGeom>
            <a:grpFill/>
            <a:ln w="2364" cap="flat">
              <a:noFill/>
              <a:prstDash val="solid"/>
              <a:miter/>
            </a:ln>
          </p:spPr>
          <p:txBody>
            <a:bodyPr rtlCol="0" anchor="ctr"/>
            <a:lstStyle/>
            <a:p>
              <a:pPr algn="l" rtl="0"/>
              <a:endParaRPr lang="en-US"/>
            </a:p>
          </p:txBody>
        </p:sp>
        <p:sp>
          <p:nvSpPr>
            <p:cNvPr id="690" name="Freeform 689">
              <a:extLst>
                <a:ext uri="{FF2B5EF4-FFF2-40B4-BE49-F238E27FC236}">
                  <a16:creationId xmlns:a16="http://schemas.microsoft.com/office/drawing/2014/main" id="{5802B45E-9A07-14AA-6D43-583A2CD9612A}"/>
                </a:ext>
              </a:extLst>
            </p:cNvPr>
            <p:cNvSpPr/>
            <p:nvPr/>
          </p:nvSpPr>
          <p:spPr>
            <a:xfrm>
              <a:off x="3102040" y="6211467"/>
              <a:ext cx="114995" cy="114785"/>
            </a:xfrm>
            <a:custGeom>
              <a:avLst/>
              <a:gdLst>
                <a:gd name="connsiteX0" fmla="*/ 57857 w 114995"/>
                <a:gd name="connsiteY0" fmla="*/ 114785 h 114785"/>
                <a:gd name="connsiteX1" fmla="*/ 6 w 114995"/>
                <a:gd name="connsiteY1" fmla="*/ 57870 h 114785"/>
                <a:gd name="connsiteX2" fmla="*/ 58094 w 114995"/>
                <a:gd name="connsiteY2" fmla="*/ 6 h 114785"/>
                <a:gd name="connsiteX3" fmla="*/ 114996 w 114995"/>
                <a:gd name="connsiteY3" fmla="*/ 57633 h 114785"/>
                <a:gd name="connsiteX4" fmla="*/ 57857 w 114995"/>
                <a:gd name="connsiteY4" fmla="*/ 114785 h 114785"/>
                <a:gd name="connsiteX5" fmla="*/ 95791 w 114995"/>
                <a:gd name="connsiteY5" fmla="*/ 56921 h 114785"/>
                <a:gd name="connsiteX6" fmla="*/ 57620 w 114995"/>
                <a:gd name="connsiteY6" fmla="*/ 19927 h 114785"/>
                <a:gd name="connsiteX7" fmla="*/ 19448 w 114995"/>
                <a:gd name="connsiteY7" fmla="*/ 56921 h 114785"/>
                <a:gd name="connsiteX8" fmla="*/ 57620 w 114995"/>
                <a:gd name="connsiteY8" fmla="*/ 95813 h 114785"/>
                <a:gd name="connsiteX9" fmla="*/ 95791 w 114995"/>
                <a:gd name="connsiteY9" fmla="*/ 56921 h 1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5" h="114785">
                  <a:moveTo>
                    <a:pt x="57857" y="114785"/>
                  </a:moveTo>
                  <a:cubicBezTo>
                    <a:pt x="26323" y="114785"/>
                    <a:pt x="718" y="89648"/>
                    <a:pt x="6" y="57870"/>
                  </a:cubicBezTo>
                  <a:cubicBezTo>
                    <a:pt x="-468" y="26329"/>
                    <a:pt x="26323" y="-468"/>
                    <a:pt x="58094" y="6"/>
                  </a:cubicBezTo>
                  <a:cubicBezTo>
                    <a:pt x="89627" y="243"/>
                    <a:pt x="114996" y="26092"/>
                    <a:pt x="114996" y="57633"/>
                  </a:cubicBezTo>
                  <a:cubicBezTo>
                    <a:pt x="114996" y="89173"/>
                    <a:pt x="89627" y="114548"/>
                    <a:pt x="57857" y="114785"/>
                  </a:cubicBezTo>
                  <a:close/>
                  <a:moveTo>
                    <a:pt x="95791" y="56921"/>
                  </a:moveTo>
                  <a:cubicBezTo>
                    <a:pt x="95791" y="36290"/>
                    <a:pt x="78484" y="19689"/>
                    <a:pt x="57620" y="19927"/>
                  </a:cubicBezTo>
                  <a:cubicBezTo>
                    <a:pt x="36755" y="19927"/>
                    <a:pt x="19685" y="36527"/>
                    <a:pt x="19448" y="56921"/>
                  </a:cubicBezTo>
                  <a:cubicBezTo>
                    <a:pt x="19211" y="77790"/>
                    <a:pt x="36993" y="95813"/>
                    <a:pt x="57620" y="95813"/>
                  </a:cubicBezTo>
                  <a:cubicBezTo>
                    <a:pt x="78484" y="95576"/>
                    <a:pt x="96028" y="78027"/>
                    <a:pt x="95791" y="56921"/>
                  </a:cubicBezTo>
                  <a:close/>
                </a:path>
              </a:pathLst>
            </a:custGeom>
            <a:grpFill/>
            <a:ln w="2364" cap="flat">
              <a:noFill/>
              <a:prstDash val="solid"/>
              <a:miter/>
            </a:ln>
          </p:spPr>
          <p:txBody>
            <a:bodyPr rtlCol="0" anchor="ctr"/>
            <a:lstStyle/>
            <a:p>
              <a:pPr algn="l" rtl="0"/>
              <a:endParaRPr lang="en-US"/>
            </a:p>
          </p:txBody>
        </p:sp>
        <p:sp>
          <p:nvSpPr>
            <p:cNvPr id="691" name="Freeform 690">
              <a:extLst>
                <a:ext uri="{FF2B5EF4-FFF2-40B4-BE49-F238E27FC236}">
                  <a16:creationId xmlns:a16="http://schemas.microsoft.com/office/drawing/2014/main" id="{973B28D4-F9AE-1B34-ACFE-03E6D3F8B2F1}"/>
                </a:ext>
              </a:extLst>
            </p:cNvPr>
            <p:cNvSpPr/>
            <p:nvPr/>
          </p:nvSpPr>
          <p:spPr>
            <a:xfrm>
              <a:off x="3267536" y="5976876"/>
              <a:ext cx="136093" cy="64668"/>
            </a:xfrm>
            <a:custGeom>
              <a:avLst/>
              <a:gdLst>
                <a:gd name="connsiteX0" fmla="*/ 68045 w 136093"/>
                <a:gd name="connsiteY0" fmla="*/ 64563 h 64668"/>
                <a:gd name="connsiteX1" fmla="*/ 32482 w 136093"/>
                <a:gd name="connsiteY1" fmla="*/ 64563 h 64668"/>
                <a:gd name="connsiteX2" fmla="*/ 0 w 136093"/>
                <a:gd name="connsiteY2" fmla="*/ 32311 h 64668"/>
                <a:gd name="connsiteX3" fmla="*/ 31533 w 136093"/>
                <a:gd name="connsiteY3" fmla="*/ 534 h 64668"/>
                <a:gd name="connsiteX4" fmla="*/ 104794 w 136093"/>
                <a:gd name="connsiteY4" fmla="*/ 534 h 64668"/>
                <a:gd name="connsiteX5" fmla="*/ 136091 w 136093"/>
                <a:gd name="connsiteY5" fmla="*/ 32548 h 64668"/>
                <a:gd name="connsiteX6" fmla="*/ 103372 w 136093"/>
                <a:gd name="connsiteY6" fmla="*/ 64563 h 64668"/>
                <a:gd name="connsiteX7" fmla="*/ 68045 w 136093"/>
                <a:gd name="connsiteY7" fmla="*/ 64563 h 64668"/>
                <a:gd name="connsiteX8" fmla="*/ 68519 w 136093"/>
                <a:gd name="connsiteY8" fmla="*/ 18557 h 64668"/>
                <a:gd name="connsiteX9" fmla="*/ 68519 w 136093"/>
                <a:gd name="connsiteY9" fmla="*/ 18557 h 64668"/>
                <a:gd name="connsiteX10" fmla="*/ 34378 w 136093"/>
                <a:gd name="connsiteY10" fmla="*/ 18557 h 64668"/>
                <a:gd name="connsiteX11" fmla="*/ 19441 w 136093"/>
                <a:gd name="connsiteY11" fmla="*/ 31600 h 64668"/>
                <a:gd name="connsiteX12" fmla="*/ 34852 w 136093"/>
                <a:gd name="connsiteY12" fmla="*/ 45591 h 64668"/>
                <a:gd name="connsiteX13" fmla="*/ 102187 w 136093"/>
                <a:gd name="connsiteY13" fmla="*/ 45591 h 64668"/>
                <a:gd name="connsiteX14" fmla="*/ 117123 w 136093"/>
                <a:gd name="connsiteY14" fmla="*/ 32311 h 64668"/>
                <a:gd name="connsiteX15" fmla="*/ 101712 w 136093"/>
                <a:gd name="connsiteY15" fmla="*/ 18320 h 64668"/>
                <a:gd name="connsiteX16" fmla="*/ 68519 w 136093"/>
                <a:gd name="connsiteY16" fmla="*/ 1855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093" h="64668">
                  <a:moveTo>
                    <a:pt x="68045" y="64563"/>
                  </a:moveTo>
                  <a:cubicBezTo>
                    <a:pt x="56191" y="64563"/>
                    <a:pt x="44336" y="64800"/>
                    <a:pt x="32482" y="64563"/>
                  </a:cubicBezTo>
                  <a:cubicBezTo>
                    <a:pt x="13988" y="64089"/>
                    <a:pt x="0" y="49860"/>
                    <a:pt x="0" y="32311"/>
                  </a:cubicBezTo>
                  <a:cubicBezTo>
                    <a:pt x="0" y="15000"/>
                    <a:pt x="13040" y="1008"/>
                    <a:pt x="31533" y="534"/>
                  </a:cubicBezTo>
                  <a:cubicBezTo>
                    <a:pt x="55954" y="-178"/>
                    <a:pt x="80374" y="-178"/>
                    <a:pt x="104794" y="534"/>
                  </a:cubicBezTo>
                  <a:cubicBezTo>
                    <a:pt x="123051" y="1008"/>
                    <a:pt x="136328" y="15474"/>
                    <a:pt x="136091" y="32548"/>
                  </a:cubicBezTo>
                  <a:cubicBezTo>
                    <a:pt x="135854" y="50334"/>
                    <a:pt x="122102" y="64089"/>
                    <a:pt x="103372" y="64563"/>
                  </a:cubicBezTo>
                  <a:cubicBezTo>
                    <a:pt x="91754" y="64800"/>
                    <a:pt x="79900" y="64563"/>
                    <a:pt x="68045" y="64563"/>
                  </a:cubicBezTo>
                  <a:close/>
                  <a:moveTo>
                    <a:pt x="68519" y="18557"/>
                  </a:moveTo>
                  <a:cubicBezTo>
                    <a:pt x="68519" y="18794"/>
                    <a:pt x="68519" y="18794"/>
                    <a:pt x="68519" y="18557"/>
                  </a:cubicBezTo>
                  <a:cubicBezTo>
                    <a:pt x="57139" y="18557"/>
                    <a:pt x="45759" y="18557"/>
                    <a:pt x="34378" y="18557"/>
                  </a:cubicBezTo>
                  <a:cubicBezTo>
                    <a:pt x="25606" y="18557"/>
                    <a:pt x="19441" y="22825"/>
                    <a:pt x="19441" y="31600"/>
                  </a:cubicBezTo>
                  <a:cubicBezTo>
                    <a:pt x="19204" y="41086"/>
                    <a:pt x="25606" y="45591"/>
                    <a:pt x="34852" y="45591"/>
                  </a:cubicBezTo>
                  <a:cubicBezTo>
                    <a:pt x="57376" y="45829"/>
                    <a:pt x="79663" y="45829"/>
                    <a:pt x="102187" y="45591"/>
                  </a:cubicBezTo>
                  <a:cubicBezTo>
                    <a:pt x="110722" y="45591"/>
                    <a:pt x="116886" y="41323"/>
                    <a:pt x="117123" y="32311"/>
                  </a:cubicBezTo>
                  <a:cubicBezTo>
                    <a:pt x="117360" y="22588"/>
                    <a:pt x="110959" y="18557"/>
                    <a:pt x="101712" y="18320"/>
                  </a:cubicBezTo>
                  <a:cubicBezTo>
                    <a:pt x="90569" y="18557"/>
                    <a:pt x="79426" y="18557"/>
                    <a:pt x="68519" y="18557"/>
                  </a:cubicBezTo>
                  <a:close/>
                </a:path>
              </a:pathLst>
            </a:custGeom>
            <a:grpFill/>
            <a:ln w="2364" cap="flat">
              <a:noFill/>
              <a:prstDash val="solid"/>
              <a:miter/>
            </a:ln>
          </p:spPr>
          <p:txBody>
            <a:bodyPr rtlCol="0" anchor="ctr"/>
            <a:lstStyle/>
            <a:p>
              <a:pPr algn="l" rtl="0"/>
              <a:endParaRPr lang="en-US"/>
            </a:p>
          </p:txBody>
        </p:sp>
        <p:sp>
          <p:nvSpPr>
            <p:cNvPr id="692" name="Freeform 691">
              <a:extLst>
                <a:ext uri="{FF2B5EF4-FFF2-40B4-BE49-F238E27FC236}">
                  <a16:creationId xmlns:a16="http://schemas.microsoft.com/office/drawing/2014/main" id="{93782334-6FFB-3510-E217-CE7E0CC70037}"/>
                </a:ext>
              </a:extLst>
            </p:cNvPr>
            <p:cNvSpPr/>
            <p:nvPr/>
          </p:nvSpPr>
          <p:spPr>
            <a:xfrm>
              <a:off x="3092085" y="5976830"/>
              <a:ext cx="135394" cy="64787"/>
            </a:xfrm>
            <a:custGeom>
              <a:avLst/>
              <a:gdLst>
                <a:gd name="connsiteX0" fmla="*/ 68523 w 135394"/>
                <a:gd name="connsiteY0" fmla="*/ 105 h 64787"/>
                <a:gd name="connsiteX1" fmla="*/ 102901 w 135394"/>
                <a:gd name="connsiteY1" fmla="*/ 105 h 64787"/>
                <a:gd name="connsiteX2" fmla="*/ 135382 w 135394"/>
                <a:gd name="connsiteY2" fmla="*/ 33069 h 64787"/>
                <a:gd name="connsiteX3" fmla="*/ 102427 w 135394"/>
                <a:gd name="connsiteY3" fmla="*/ 64609 h 64787"/>
                <a:gd name="connsiteX4" fmla="*/ 33907 w 135394"/>
                <a:gd name="connsiteY4" fmla="*/ 64609 h 64787"/>
                <a:gd name="connsiteX5" fmla="*/ 3 w 135394"/>
                <a:gd name="connsiteY5" fmla="*/ 32595 h 64787"/>
                <a:gd name="connsiteX6" fmla="*/ 33196 w 135394"/>
                <a:gd name="connsiteY6" fmla="*/ 105 h 64787"/>
                <a:gd name="connsiteX7" fmla="*/ 68523 w 135394"/>
                <a:gd name="connsiteY7" fmla="*/ 105 h 64787"/>
                <a:gd name="connsiteX8" fmla="*/ 68048 w 135394"/>
                <a:gd name="connsiteY8" fmla="*/ 18603 h 64787"/>
                <a:gd name="connsiteX9" fmla="*/ 35093 w 135394"/>
                <a:gd name="connsiteY9" fmla="*/ 18603 h 64787"/>
                <a:gd name="connsiteX10" fmla="*/ 18970 w 135394"/>
                <a:gd name="connsiteY10" fmla="*/ 31646 h 64787"/>
                <a:gd name="connsiteX11" fmla="*/ 34381 w 135394"/>
                <a:gd name="connsiteY11" fmla="*/ 45875 h 64787"/>
                <a:gd name="connsiteX12" fmla="*/ 101715 w 135394"/>
                <a:gd name="connsiteY12" fmla="*/ 45875 h 64787"/>
                <a:gd name="connsiteX13" fmla="*/ 116652 w 135394"/>
                <a:gd name="connsiteY13" fmla="*/ 32595 h 64787"/>
                <a:gd name="connsiteX14" fmla="*/ 101241 w 135394"/>
                <a:gd name="connsiteY14" fmla="*/ 18603 h 64787"/>
                <a:gd name="connsiteX15" fmla="*/ 68048 w 135394"/>
                <a:gd name="connsiteY15" fmla="*/ 18603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394" h="64787">
                  <a:moveTo>
                    <a:pt x="68523" y="105"/>
                  </a:moveTo>
                  <a:cubicBezTo>
                    <a:pt x="79903" y="105"/>
                    <a:pt x="91283" y="-132"/>
                    <a:pt x="102901" y="105"/>
                  </a:cubicBezTo>
                  <a:cubicBezTo>
                    <a:pt x="122579" y="817"/>
                    <a:pt x="135857" y="14334"/>
                    <a:pt x="135382" y="33069"/>
                  </a:cubicBezTo>
                  <a:cubicBezTo>
                    <a:pt x="134908" y="51092"/>
                    <a:pt x="121157" y="64372"/>
                    <a:pt x="102427" y="64609"/>
                  </a:cubicBezTo>
                  <a:cubicBezTo>
                    <a:pt x="79666" y="64846"/>
                    <a:pt x="56668" y="64846"/>
                    <a:pt x="33907" y="64609"/>
                  </a:cubicBezTo>
                  <a:cubicBezTo>
                    <a:pt x="14229" y="64372"/>
                    <a:pt x="240" y="50855"/>
                    <a:pt x="3" y="32595"/>
                  </a:cubicBezTo>
                  <a:cubicBezTo>
                    <a:pt x="-234" y="13860"/>
                    <a:pt x="13043" y="817"/>
                    <a:pt x="33196" y="105"/>
                  </a:cubicBezTo>
                  <a:cubicBezTo>
                    <a:pt x="44813" y="-132"/>
                    <a:pt x="56668" y="105"/>
                    <a:pt x="68523" y="105"/>
                  </a:cubicBezTo>
                  <a:close/>
                  <a:moveTo>
                    <a:pt x="68048" y="18603"/>
                  </a:moveTo>
                  <a:cubicBezTo>
                    <a:pt x="57142" y="18603"/>
                    <a:pt x="45999" y="18603"/>
                    <a:pt x="35093" y="18603"/>
                  </a:cubicBezTo>
                  <a:cubicBezTo>
                    <a:pt x="25846" y="18603"/>
                    <a:pt x="19208" y="22160"/>
                    <a:pt x="18970" y="31646"/>
                  </a:cubicBezTo>
                  <a:cubicBezTo>
                    <a:pt x="18496" y="41369"/>
                    <a:pt x="25372" y="45638"/>
                    <a:pt x="34381" y="45875"/>
                  </a:cubicBezTo>
                  <a:cubicBezTo>
                    <a:pt x="56905" y="46112"/>
                    <a:pt x="79192" y="46112"/>
                    <a:pt x="101715" y="45875"/>
                  </a:cubicBezTo>
                  <a:cubicBezTo>
                    <a:pt x="110251" y="45875"/>
                    <a:pt x="116652" y="41606"/>
                    <a:pt x="116652" y="32595"/>
                  </a:cubicBezTo>
                  <a:cubicBezTo>
                    <a:pt x="116889" y="22871"/>
                    <a:pt x="110488" y="18603"/>
                    <a:pt x="101241" y="18603"/>
                  </a:cubicBezTo>
                  <a:cubicBezTo>
                    <a:pt x="90098" y="18603"/>
                    <a:pt x="79192" y="18603"/>
                    <a:pt x="68048" y="18603"/>
                  </a:cubicBezTo>
                  <a:close/>
                </a:path>
              </a:pathLst>
            </a:custGeom>
            <a:grpFill/>
            <a:ln w="2364" cap="flat">
              <a:noFill/>
              <a:prstDash val="solid"/>
              <a:miter/>
            </a:ln>
          </p:spPr>
          <p:txBody>
            <a:bodyPr rtlCol="0" anchor="ctr"/>
            <a:lstStyle/>
            <a:p>
              <a:pPr algn="l" rtl="0"/>
              <a:endParaRPr lang="en-US"/>
            </a:p>
          </p:txBody>
        </p:sp>
      </p:grpSp>
      <p:sp>
        <p:nvSpPr>
          <p:cNvPr id="33" name="TextBox 49">
            <a:extLst>
              <a:ext uri="{FF2B5EF4-FFF2-40B4-BE49-F238E27FC236}">
                <a16:creationId xmlns:a16="http://schemas.microsoft.com/office/drawing/2014/main" id="{801AE013-B840-A981-F644-953B61B93057}"/>
              </a:ext>
            </a:extLst>
          </p:cNvPr>
          <p:cNvSpPr txBox="1"/>
          <p:nvPr/>
        </p:nvSpPr>
        <p:spPr>
          <a:xfrm>
            <a:off x="7013353" y="1377037"/>
            <a:ext cx="3556799" cy="534762"/>
          </a:xfrm>
          <a:prstGeom prst="rect">
            <a:avLst/>
          </a:prstGeom>
          <a:noFill/>
        </p:spPr>
        <p:txBody>
          <a:bodyPr wrap="square" numCol="1" rtlCol="0" anchor="ctr">
            <a:spAutoFit/>
          </a:bodyPr>
          <a:lstStyle/>
          <a:p>
            <a:pPr algn="l" rtl="0">
              <a:lnSpc>
                <a:spcPts val="1688"/>
              </a:lnSpc>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Identificar un conjunto de KPI relevantes para realizar el seguimiento de una empresa o unidad de negocio</a:t>
            </a:r>
          </a:p>
        </p:txBody>
      </p:sp>
      <p:sp>
        <p:nvSpPr>
          <p:cNvPr id="35" name="TextBox 49">
            <a:extLst>
              <a:ext uri="{FF2B5EF4-FFF2-40B4-BE49-F238E27FC236}">
                <a16:creationId xmlns:a16="http://schemas.microsoft.com/office/drawing/2014/main" id="{5E0E529F-5B2F-91D5-9D04-980B7CACD23E}"/>
              </a:ext>
            </a:extLst>
          </p:cNvPr>
          <p:cNvSpPr txBox="1"/>
          <p:nvPr/>
        </p:nvSpPr>
        <p:spPr>
          <a:xfrm>
            <a:off x="7843008" y="2351636"/>
            <a:ext cx="3556799" cy="534762"/>
          </a:xfrm>
          <a:prstGeom prst="rect">
            <a:avLst/>
          </a:prstGeom>
          <a:noFill/>
        </p:spPr>
        <p:txBody>
          <a:bodyPr wrap="square" numCol="1" rtlCol="0" anchor="ctr">
            <a:spAutoFit/>
          </a:bodyPr>
          <a:lstStyle/>
          <a:p>
            <a:pPr algn="l" rtl="0">
              <a:lnSpc>
                <a:spcPts val="1688"/>
              </a:lnSpc>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Cree paneles o cuadros de mando para medir y mostrar los resultados de KPI</a:t>
            </a:r>
          </a:p>
        </p:txBody>
      </p:sp>
      <p:sp>
        <p:nvSpPr>
          <p:cNvPr id="36" name="TextBox 49">
            <a:extLst>
              <a:ext uri="{FF2B5EF4-FFF2-40B4-BE49-F238E27FC236}">
                <a16:creationId xmlns:a16="http://schemas.microsoft.com/office/drawing/2014/main" id="{E85DB5D5-AB60-089C-3785-9515B35C2F58}"/>
              </a:ext>
            </a:extLst>
          </p:cNvPr>
          <p:cNvSpPr txBox="1"/>
          <p:nvPr/>
        </p:nvSpPr>
        <p:spPr>
          <a:xfrm>
            <a:off x="7843009" y="4508455"/>
            <a:ext cx="3637533" cy="534762"/>
          </a:xfrm>
          <a:prstGeom prst="rect">
            <a:avLst/>
          </a:prstGeom>
          <a:noFill/>
        </p:spPr>
        <p:txBody>
          <a:bodyPr wrap="square" numCol="1" rtlCol="0" anchor="ctr">
            <a:spAutoFit/>
          </a:bodyPr>
          <a:lstStyle/>
          <a:p>
            <a:pPr algn="l" rtl="0">
              <a:lnSpc>
                <a:spcPts val="1688"/>
              </a:lnSpc>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Cambie las estrategias y los procesos según sea necesario para mejorar el rendimiento.</a:t>
            </a:r>
          </a:p>
        </p:txBody>
      </p:sp>
      <p:sp>
        <p:nvSpPr>
          <p:cNvPr id="37" name="TextBox 49">
            <a:extLst>
              <a:ext uri="{FF2B5EF4-FFF2-40B4-BE49-F238E27FC236}">
                <a16:creationId xmlns:a16="http://schemas.microsoft.com/office/drawing/2014/main" id="{5DE5D699-9A1E-A790-9945-18F926FF585C}"/>
              </a:ext>
            </a:extLst>
          </p:cNvPr>
          <p:cNvSpPr txBox="1"/>
          <p:nvPr/>
        </p:nvSpPr>
        <p:spPr>
          <a:xfrm>
            <a:off x="7013354" y="5584450"/>
            <a:ext cx="3734363" cy="534762"/>
          </a:xfrm>
          <a:prstGeom prst="rect">
            <a:avLst/>
          </a:prstGeom>
          <a:noFill/>
        </p:spPr>
        <p:txBody>
          <a:bodyPr wrap="square" numCol="1" rtlCol="0" anchor="ctr">
            <a:spAutoFit/>
          </a:bodyPr>
          <a:lstStyle/>
          <a:p>
            <a:pPr algn="l" rtl="0">
              <a:lnSpc>
                <a:spcPts val="1688"/>
              </a:lnSpc>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Evalúe si los KPI aún se alinean con los objetivos y ajústelos si es necesario</a:t>
            </a:r>
          </a:p>
        </p:txBody>
      </p:sp>
      <p:sp>
        <p:nvSpPr>
          <p:cNvPr id="38" name="TextBox 37">
            <a:extLst>
              <a:ext uri="{FF2B5EF4-FFF2-40B4-BE49-F238E27FC236}">
                <a16:creationId xmlns:a16="http://schemas.microsoft.com/office/drawing/2014/main" id="{28D81980-7530-2D5B-D842-3E83070C518C}"/>
              </a:ext>
            </a:extLst>
          </p:cNvPr>
          <p:cNvSpPr txBox="1"/>
          <p:nvPr/>
        </p:nvSpPr>
        <p:spPr>
          <a:xfrm>
            <a:off x="8048917" y="3368154"/>
            <a:ext cx="3637533" cy="534762"/>
          </a:xfrm>
          <a:prstGeom prst="rect">
            <a:avLst/>
          </a:prstGeom>
          <a:noFill/>
        </p:spPr>
        <p:txBody>
          <a:bodyPr wrap="square">
            <a:spAutoFit/>
          </a:bodyPr>
          <a:lstStyle/>
          <a:p>
            <a:pPr algn="l" rtl="0">
              <a:lnSpc>
                <a:spcPts val="1688"/>
              </a:lnSpc>
            </a:pP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Evaluar qué tan bien se están cumpliendo los objetivos comerciales en función de los KPI</a:t>
            </a:r>
          </a:p>
        </p:txBody>
      </p:sp>
      <p:sp>
        <p:nvSpPr>
          <p:cNvPr id="39" name="Rectangle 38">
            <a:extLst>
              <a:ext uri="{FF2B5EF4-FFF2-40B4-BE49-F238E27FC236}">
                <a16:creationId xmlns:a16="http://schemas.microsoft.com/office/drawing/2014/main" id="{0176D3FF-1092-EACA-5C62-C2BE209DF4CB}"/>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2822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642971"/>
            <a:ext cx="5002409" cy="2103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20000"/>
              </a:lnSpc>
            </a:pPr>
            <a:r>
              <a:rPr lang="en-GB" dirty="0">
                <a:latin typeface="Calibri" panose="020F0502020204030204" pitchFamily="34" charset="0"/>
                <a:cs typeface="Calibri" panose="020F0502020204030204" pitchFamily="34" charset="0"/>
              </a:rPr>
              <a:t>Beneficios de usar KPI</a:t>
            </a:r>
          </a:p>
          <a:p>
            <a:pPr algn="l" rtl="0">
              <a:lnSpc>
                <a:spcPct val="120000"/>
              </a:lnSpc>
            </a:pPr>
            <a:endParaRPr lang="en-GB" sz="1050" dirty="0">
              <a:latin typeface="Segoe UI" panose="020B0502040204020203" pitchFamily="34" charset="0"/>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606322" y="2086718"/>
            <a:ext cx="5130801" cy="3927422"/>
          </a:xfrm>
          <a:prstGeom prst="rect">
            <a:avLst/>
          </a:prstGeom>
          <a:noFill/>
        </p:spPr>
        <p:txBody>
          <a:bodyPr wrap="square" rtlCol="0">
            <a:spAutoFit/>
          </a:bodyPr>
          <a:lstStyle/>
          <a:p>
            <a:pPr indent="-85725" algn="l" rtl="0">
              <a:lnSpc>
                <a:spcPts val="2340"/>
              </a:lnSpc>
              <a:tabLst>
                <a:tab pos="361950" algn="l"/>
              </a:tabLst>
            </a:pPr>
            <a:r>
              <a:rPr lang="en-GB" sz="2200" dirty="0">
                <a:solidFill>
                  <a:srgbClr val="595959"/>
                </a:solidFill>
              </a:rPr>
              <a:t>El beneficio final de los indicadores clave de rendimiento es la capacidad de medir los resultados de sus acciones, que a menudo se llevan a cabo sobre la base de suposiciones. Si bien la investigación puede ayudarlo a hacer conjeturas informadas y reducir sus riesgos, es importante establecer indicadores clave de rendimiento, o KPI, para ayudarlo a aumentar o detener las actividades que crean resultados mejores o peores de lo esperado. Esto le permite tomar mejores decisiones, mejorar procesos y mejorar sus retornos a largo plazo.</a:t>
            </a:r>
          </a:p>
          <a:p>
            <a:pPr indent="-85725" algn="l" rtl="0">
              <a:lnSpc>
                <a:spcPts val="2340"/>
              </a:lnSpc>
              <a:tabLst>
                <a:tab pos="361950" algn="l"/>
              </a:tabLst>
            </a:pPr>
            <a:r>
              <a:rPr lang="en-GB" sz="2200" dirty="0">
                <a:solidFill>
                  <a:srgbClr val="595959"/>
                </a:solidFill>
              </a:rPr>
              <a:t> </a:t>
            </a:r>
          </a:p>
        </p:txBody>
      </p:sp>
      <p:sp>
        <p:nvSpPr>
          <p:cNvPr id="17" name="Rectangle 16">
            <a:extLst>
              <a:ext uri="{FF2B5EF4-FFF2-40B4-BE49-F238E27FC236}">
                <a16:creationId xmlns:a16="http://schemas.microsoft.com/office/drawing/2014/main" id="{63FAF0F0-94FA-7682-892A-7A8BF465F65D}"/>
              </a:ext>
            </a:extLst>
          </p:cNvPr>
          <p:cNvSpPr/>
          <p:nvPr/>
        </p:nvSpPr>
        <p:spPr>
          <a:xfrm>
            <a:off x="734714" y="1475147"/>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27" name="Group 26">
            <a:extLst>
              <a:ext uri="{FF2B5EF4-FFF2-40B4-BE49-F238E27FC236}">
                <a16:creationId xmlns:a16="http://schemas.microsoft.com/office/drawing/2014/main" id="{C02EE919-3D04-31E2-119F-00158FD3BB7E}"/>
              </a:ext>
            </a:extLst>
          </p:cNvPr>
          <p:cNvGrpSpPr/>
          <p:nvPr/>
        </p:nvGrpSpPr>
        <p:grpSpPr>
          <a:xfrm>
            <a:off x="4030918" y="1105287"/>
            <a:ext cx="8200838" cy="4647426"/>
            <a:chOff x="3018187" y="1475147"/>
            <a:chExt cx="9498571" cy="5382853"/>
          </a:xfrm>
        </p:grpSpPr>
        <p:pic>
          <p:nvPicPr>
            <p:cNvPr id="11" name="Picture 10">
              <a:extLst>
                <a:ext uri="{FF2B5EF4-FFF2-40B4-BE49-F238E27FC236}">
                  <a16:creationId xmlns:a16="http://schemas.microsoft.com/office/drawing/2014/main" id="{5B417E31-A625-D329-19EC-0D4E6B3A7540}"/>
                </a:ext>
              </a:extLst>
            </p:cNvPr>
            <p:cNvPicPr>
              <a:picLocks noChangeAspect="1"/>
            </p:cNvPicPr>
            <p:nvPr/>
          </p:nvPicPr>
          <p:blipFill rotWithShape="1">
            <a:blip r:embed="rId2"/>
            <a:srcRect l="-18315" t="15879" r="18373" b="11083"/>
            <a:stretch/>
          </p:blipFill>
          <p:spPr>
            <a:xfrm>
              <a:off x="3018187" y="1475147"/>
              <a:ext cx="9463935" cy="5382853"/>
            </a:xfrm>
            <a:prstGeom prst="rect">
              <a:avLst/>
            </a:prstGeom>
          </p:spPr>
        </p:pic>
        <p:sp>
          <p:nvSpPr>
            <p:cNvPr id="25" name="Rectangle 24">
              <a:extLst>
                <a:ext uri="{FF2B5EF4-FFF2-40B4-BE49-F238E27FC236}">
                  <a16:creationId xmlns:a16="http://schemas.microsoft.com/office/drawing/2014/main" id="{6458987B-B85E-A84D-BF8A-FF615E80A92F}"/>
                </a:ext>
              </a:extLst>
            </p:cNvPr>
            <p:cNvSpPr/>
            <p:nvPr/>
          </p:nvSpPr>
          <p:spPr>
            <a:xfrm>
              <a:off x="6326485" y="1694707"/>
              <a:ext cx="6190273" cy="38844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26" name="Picture Placeholder 20">
              <a:extLst>
                <a:ext uri="{FF2B5EF4-FFF2-40B4-BE49-F238E27FC236}">
                  <a16:creationId xmlns:a16="http://schemas.microsoft.com/office/drawing/2014/main" id="{667C7E28-4C46-8AFB-80CB-F223776CA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6" r="-223"/>
            <a:stretch/>
          </p:blipFill>
          <p:spPr>
            <a:xfrm>
              <a:off x="6326484" y="1853819"/>
              <a:ext cx="6155637" cy="3566232"/>
            </a:xfrm>
            <a:prstGeom prst="rect">
              <a:avLst/>
            </a:prstGeom>
            <a:solidFill>
              <a:schemeClr val="bg1"/>
            </a:solidFill>
          </p:spPr>
        </p:pic>
      </p:grpSp>
    </p:spTree>
    <p:extLst>
      <p:ext uri="{BB962C8B-B14F-4D97-AF65-F5344CB8AC3E}">
        <p14:creationId xmlns:p14="http://schemas.microsoft.com/office/powerpoint/2010/main" val="3732142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3954713"/>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2785551"/>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190940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EE88BA1-C927-D93E-DE27-C53ECDD0D50B}"/>
              </a:ext>
            </a:extLst>
          </p:cNvPr>
          <p:cNvCxnSpPr>
            <a:cxnSpLocks/>
          </p:cNvCxnSpPr>
          <p:nvPr/>
        </p:nvCxnSpPr>
        <p:spPr>
          <a:xfrm>
            <a:off x="5456770" y="5054654"/>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Box 49">
            <a:extLst>
              <a:ext uri="{FF2B5EF4-FFF2-40B4-BE49-F238E27FC236}">
                <a16:creationId xmlns:a16="http://schemas.microsoft.com/office/drawing/2014/main" id="{D757A3B3-349A-E58F-6AEE-8284F535B134}"/>
              </a:ext>
            </a:extLst>
          </p:cNvPr>
          <p:cNvSpPr txBox="1"/>
          <p:nvPr/>
        </p:nvSpPr>
        <p:spPr>
          <a:xfrm>
            <a:off x="6159909" y="837186"/>
            <a:ext cx="5420020" cy="7713715"/>
          </a:xfrm>
          <a:prstGeom prst="rect">
            <a:avLst/>
          </a:prstGeom>
          <a:noFill/>
        </p:spPr>
        <p:txBody>
          <a:bodyPr wrap="square" numCol="1" rtlCol="0" anchor="t">
            <a:spAutoFit/>
          </a:bodyPr>
          <a:lstStyle/>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Planificación de liquidez a corto plazo / Planificación de 3 años / Pronóstico de 1 año / Cuentas por cobrar / Cuentas por pagar</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Interés, tipos de cambio</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Precios de Materias Primas / Existencias / Calidad y Cumplimiento de plazos de entrega de proveedores</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Pedidos recibidos / Clima de negocios</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 Sentimiento consumidor</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Nuevo proceso + tecnologías / Consumidor</a:t>
            </a:r>
            <a:r>
              <a:rPr lang="en-GB" sz="2200" dirty="0" err="1">
                <a:solidFill>
                  <a:srgbClr val="595959"/>
                </a:solidFill>
                <a:ea typeface="Lato Light" panose="020F0502020204030203" pitchFamily="34" charset="0"/>
                <a:cs typeface="Lato Light" panose="020F0502020204030203" pitchFamily="34" charset="0"/>
              </a:rPr>
              <a:t>comportamiento</a:t>
            </a:r>
            <a:r>
              <a:rPr lang="en-GB" sz="2200" dirty="0">
                <a:solidFill>
                  <a:srgbClr val="595959"/>
                </a:solidFill>
                <a:ea typeface="Lato Light" panose="020F0502020204030203" pitchFamily="34" charset="0"/>
                <a:cs typeface="Lato Light" panose="020F0502020204030203" pitchFamily="34" charset="0"/>
              </a:rPr>
              <a:t>/ Número de proyectos de desarrollo en curso / Número de patentes propias / Licencias otorgadas / Costos de investigación y desarrollo</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420020"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pPr algn="l" rtl="0"/>
            <a:r>
              <a:rPr lang="en-GB" dirty="0">
                <a:solidFill>
                  <a:schemeClr val="bg1"/>
                </a:solidFill>
              </a:rPr>
              <a:t>El mínimo absoluto que debe monitorear</a:t>
            </a:r>
          </a:p>
          <a:p>
            <a:pPr algn="l" rtl="0"/>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358032" y="832618"/>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79" name="Group 78">
            <a:extLst>
              <a:ext uri="{FF2B5EF4-FFF2-40B4-BE49-F238E27FC236}">
                <a16:creationId xmlns:a16="http://schemas.microsoft.com/office/drawing/2014/main" id="{61F7FA56-B03C-81F6-BE0E-2704DE19540A}"/>
              </a:ext>
            </a:extLst>
          </p:cNvPr>
          <p:cNvGrpSpPr/>
          <p:nvPr/>
        </p:nvGrpSpPr>
        <p:grpSpPr>
          <a:xfrm>
            <a:off x="5358032" y="2075593"/>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358032" y="307373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358032" y="4152583"/>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3" y="2785551"/>
            <a:ext cx="4214651" cy="4538207"/>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Mediante la definición de áreas de observación relevantes y la selección de indicadores de detección temprana adecuados (ver al lado), los cambios en el mercado y en la empresa pueden identificarse y monitorearse sistemáticamente. Al cambiar significativamente un indicador, se da una señal para discutir y, si es necesario, iniciar medidas.</a:t>
            </a:r>
          </a:p>
          <a:p>
            <a:pPr marL="12700" indent="-12700" algn="l" rtl="0"/>
            <a:r>
              <a:rPr lang="en-US" dirty="0">
                <a:solidFill>
                  <a:schemeClr val="bg1"/>
                </a:solidFill>
              </a:rPr>
              <a:t>Hay una serie de áreas mínimas que debe observar constantemente (sin ningún orden en particular) …</a:t>
            </a:r>
          </a:p>
          <a:p>
            <a:pPr marL="12700" indent="-12700" algn="l" rtl="0"/>
            <a:endParaRPr lang="en-US" dirty="0">
              <a:solidFill>
                <a:schemeClr val="bg1"/>
              </a:solidFill>
            </a:endParaRPr>
          </a:p>
          <a:p>
            <a:pPr marL="12700" indent="-12700" algn="l" rtl="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5" name="Group 4">
            <a:extLst>
              <a:ext uri="{FF2B5EF4-FFF2-40B4-BE49-F238E27FC236}">
                <a16:creationId xmlns:a16="http://schemas.microsoft.com/office/drawing/2014/main" id="{6D5482A8-FD2C-326E-B529-8E67B6237990}"/>
              </a:ext>
            </a:extLst>
          </p:cNvPr>
          <p:cNvGrpSpPr/>
          <p:nvPr/>
        </p:nvGrpSpPr>
        <p:grpSpPr>
          <a:xfrm>
            <a:off x="5358032" y="5372312"/>
            <a:ext cx="701992" cy="701724"/>
            <a:chOff x="7037107" y="1407878"/>
            <a:chExt cx="701992" cy="701724"/>
          </a:xfrm>
        </p:grpSpPr>
        <p:sp>
          <p:nvSpPr>
            <p:cNvPr id="9" name="Freeform 8">
              <a:extLst>
                <a:ext uri="{FF2B5EF4-FFF2-40B4-BE49-F238E27FC236}">
                  <a16:creationId xmlns:a16="http://schemas.microsoft.com/office/drawing/2014/main" id="{3E63B1B9-10F8-3EC5-1803-51474F240449}"/>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0" name="Freeform 9">
              <a:extLst>
                <a:ext uri="{FF2B5EF4-FFF2-40B4-BE49-F238E27FC236}">
                  <a16:creationId xmlns:a16="http://schemas.microsoft.com/office/drawing/2014/main" id="{C48B1DCE-D4C4-E176-789D-1DAF8EED731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1" name="TextBox 10">
              <a:extLst>
                <a:ext uri="{FF2B5EF4-FFF2-40B4-BE49-F238E27FC236}">
                  <a16:creationId xmlns:a16="http://schemas.microsoft.com/office/drawing/2014/main" id="{BE3398CE-D653-66E4-CE9B-B2D8EA3DA851}"/>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Tree>
    <p:extLst>
      <p:ext uri="{BB962C8B-B14F-4D97-AF65-F5344CB8AC3E}">
        <p14:creationId xmlns:p14="http://schemas.microsoft.com/office/powerpoint/2010/main" val="212459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502304" y="3424392"/>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44155" y="1710626"/>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Box 49">
            <a:extLst>
              <a:ext uri="{FF2B5EF4-FFF2-40B4-BE49-F238E27FC236}">
                <a16:creationId xmlns:a16="http://schemas.microsoft.com/office/drawing/2014/main" id="{D757A3B3-349A-E58F-6AEE-8284F535B134}"/>
              </a:ext>
            </a:extLst>
          </p:cNvPr>
          <p:cNvSpPr txBox="1"/>
          <p:nvPr/>
        </p:nvSpPr>
        <p:spPr>
          <a:xfrm>
            <a:off x="6159909" y="837186"/>
            <a:ext cx="5420020" cy="4892430"/>
          </a:xfrm>
          <a:prstGeom prst="rect">
            <a:avLst/>
          </a:prstGeom>
          <a:noFill/>
        </p:spPr>
        <p:txBody>
          <a:bodyPr wrap="square" numCol="1" rtlCol="0" anchor="t">
            <a:spAutoFit/>
          </a:bodyPr>
          <a:lstStyle/>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Fluctuación de la dotación de personal / Licencia por enfermedad / Estructura de edad de la fuerza laboral</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Estructura de edad de las máquinas / Cartera de inversión / Utilización de la capacidad / Consumo de energía / Desechos / Costo de mala calidad / Costos de mantenimiento</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Número de consultas por Período / Desarrollo de pedidos en su industria principal (que luego afectará sus pedidos) / Ingresos / Precios / Estrategia de precios y productos de sus competidores / Pedidos perdidos</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420020"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pPr algn="l" rtl="0"/>
            <a:r>
              <a:rPr lang="en-GB" dirty="0">
                <a:solidFill>
                  <a:schemeClr val="bg1"/>
                </a:solidFill>
              </a:rPr>
              <a:t>El mínimo absoluto que debe monitorear</a:t>
            </a:r>
          </a:p>
          <a:p>
            <a:pPr algn="l" rtl="0"/>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350601" y="832618"/>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79" name="Group 78">
            <a:extLst>
              <a:ext uri="{FF2B5EF4-FFF2-40B4-BE49-F238E27FC236}">
                <a16:creationId xmlns:a16="http://schemas.microsoft.com/office/drawing/2014/main" id="{61F7FA56-B03C-81F6-BE0E-2704DE19540A}"/>
              </a:ext>
            </a:extLst>
          </p:cNvPr>
          <p:cNvGrpSpPr/>
          <p:nvPr/>
        </p:nvGrpSpPr>
        <p:grpSpPr>
          <a:xfrm>
            <a:off x="5350601" y="1844579"/>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350601" y="3609974"/>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3" y="2785551"/>
            <a:ext cx="4214651" cy="4538207"/>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Mediante la definición de áreas de observación relevantes y la selección de indicadores de detección temprana adecuados (ver al lado), los cambios en el mercado y en la empresa pueden identificarse y monitorearse sistemáticamente. Al cambiar significativamente un indicador, se da una señal para discutir y, si es necesario, iniciar medidas.</a:t>
            </a:r>
          </a:p>
          <a:p>
            <a:pPr marL="12700" indent="-12700" algn="l" rtl="0"/>
            <a:r>
              <a:rPr lang="en-US" dirty="0">
                <a:solidFill>
                  <a:schemeClr val="bg1"/>
                </a:solidFill>
              </a:rPr>
              <a:t>Hay una serie de áreas mínimas que debe observar constantemente (sin ningún orden en particular) …</a:t>
            </a:r>
          </a:p>
          <a:p>
            <a:pPr marL="12700" indent="-12700" algn="l" rtl="0"/>
            <a:endParaRPr lang="en-US" dirty="0">
              <a:solidFill>
                <a:schemeClr val="bg1"/>
              </a:solidFill>
            </a:endParaRPr>
          </a:p>
          <a:p>
            <a:pPr marL="12700" indent="-12700" algn="l" rtl="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168031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pPr algn="l" rtl="0"/>
            <a:r>
              <a:rPr lang="en-US" dirty="0"/>
              <a:t>03</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3" y="1264769"/>
            <a:ext cx="4590314" cy="3849098"/>
          </a:xfrm>
        </p:spPr>
        <p:txBody>
          <a:bodyPr>
            <a:noAutofit/>
          </a:bodyPr>
          <a:lstStyle/>
          <a:p>
            <a:pPr algn="l" rtl="0">
              <a:buClr>
                <a:srgbClr val="EDA13E"/>
              </a:buClr>
            </a:pPr>
            <a:r>
              <a:rPr lang="en-GB" dirty="0">
                <a:latin typeface="Calibri" panose="020F0502020204030204" pitchFamily="34" charset="0"/>
                <a:cs typeface="Calibri" panose="020F0502020204030204" pitchFamily="34" charset="0"/>
              </a:rPr>
              <a:t>¿CÓMO ES UNA “BUENA” GESTIÓN DE RIESGOS?</a:t>
            </a:r>
          </a:p>
          <a:p>
            <a:pPr algn="l" rtl="0">
              <a:buClr>
                <a:srgbClr val="EDA13E"/>
              </a:buClr>
            </a:pP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gn="l" rtl="0"/>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4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lnSpcReduction="10000"/>
          </a:bodyPr>
          <a:lstStyle/>
          <a:p>
            <a:pPr algn="l" rtl="0"/>
            <a:r>
              <a:rPr lang="en-IE" sz="2400" dirty="0">
                <a:effectLst/>
                <a:latin typeface="Calibri" panose="020F0502020204030204" pitchFamily="34" charset="0"/>
                <a:ea typeface="Calibri" panose="020F0502020204030204" pitchFamily="34" charset="0"/>
                <a:cs typeface="Calibri" panose="020F0502020204030204" pitchFamily="34" charset="0"/>
              </a:rPr>
              <a:t>Con base en los hallazgos de la</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Marco de aprendizaje del Sistema Internacional de Alerta </a:t>
            </a:r>
            <a:r>
              <a:rPr lang="en-IE" sz="24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Temprana</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SECURE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a:t>
            </a:r>
            <a:r>
              <a:rPr lang="en-IE" sz="2400" dirty="0">
                <a:effectLst/>
                <a:latin typeface="Calibri" panose="020F0502020204030204" pitchFamily="34" charset="0"/>
                <a:ea typeface="Calibri" panose="020F0502020204030204" pitchFamily="34" charset="0"/>
                <a:cs typeface="Calibri" panose="020F0502020204030204" pitchFamily="34" charset="0"/>
              </a:rPr>
              <a:t>, el </a:t>
            </a:r>
            <a:r>
              <a:rPr lang="en-IE" sz="2400" dirty="0" err="1">
                <a:effectLst/>
                <a:latin typeface="Calibri" panose="020F0502020204030204" pitchFamily="34" charset="0"/>
                <a:ea typeface="Calibri" panose="020F0502020204030204" pitchFamily="34" charset="0"/>
                <a:cs typeface="Calibri" panose="020F0502020204030204" pitchFamily="34" charset="0"/>
              </a:rPr>
              <a:t>paquete</a:t>
            </a:r>
            <a:r>
              <a:rPr lang="en-IE" sz="2400" dirty="0">
                <a:effectLst/>
                <a:latin typeface="Calibri" panose="020F0502020204030204" pitchFamily="34" charset="0"/>
                <a:ea typeface="Calibri" panose="020F0502020204030204" pitchFamily="34" charset="0"/>
                <a:cs typeface="Calibri" panose="020F0502020204030204" pitchFamily="34" charset="0"/>
              </a:rPr>
              <a:t> SECURE  VET y el modelo de aprendizaje se han diseñado en seis módulos de formación atractivos:-</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5791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rtl="0">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¿Qué es una crisis empresarial y cuáles son los mecanismos de detección temprana?</a:t>
            </a:r>
          </a:p>
          <a:p>
            <a:pPr marL="285750" indent="-285750" algn="l" rtl="0">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Saber cuándo: una visión general de las 3 fases de la crisis de las pymes/empresas: etapas principales, la precrisis, la etapa de gestión y respuesta en sí y la postcrisis</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LOS FUNDAMENTOS</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lnSpc>
                <a:spcPts val="1520"/>
              </a:lnSpc>
              <a:buClr>
                <a:srgbClr val="94C33D"/>
              </a:buClr>
            </a:pPr>
            <a:r>
              <a:rPr lang="en-GB" sz="1600" dirty="0">
                <a:solidFill>
                  <a:srgbClr val="4B4B4B"/>
                </a:solidFill>
                <a:latin typeface="Calibri" panose="020F0502020204030204" pitchFamily="34" charset="0"/>
                <a:cs typeface="Calibri" panose="020F0502020204030204" pitchFamily="34" charset="0"/>
              </a:rPr>
              <a:t>No lo vio venir, por lo general no es algo para lo que esté preparado, pero una vez que sucede, desearía estarlo, por ejemplo, una crisis natural, una economía debilitada y calamidades, un entorno de mercado, por ejemplo, cadenas de suministro, cuestiones relacionadas con la tecnología.</a:t>
            </a:r>
          </a:p>
        </p:txBody>
      </p:sp>
      <p:sp>
        <p:nvSpPr>
          <p:cNvPr id="24" name="Rectangle 23">
            <a:extLst>
              <a:ext uri="{FF2B5EF4-FFF2-40B4-BE49-F238E27FC236}">
                <a16:creationId xmlns:a16="http://schemas.microsoft.com/office/drawing/2014/main" id="{D263234C-8544-8496-E925-CA8F026DDDAF}"/>
              </a:ext>
            </a:extLst>
          </p:cNvPr>
          <p:cNvSpPr/>
          <p:nvPr/>
        </p:nvSpPr>
        <p:spPr>
          <a:xfrm>
            <a:off x="5860478" y="1405824"/>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UNA CRISIS QUE PROVIENE DE FACTORES EXTERNOS INEVITABLES</a:t>
            </a:r>
            <a:r>
              <a:rPr lang="en-IE" sz="1700" b="1" dirty="0">
                <a:solidFill>
                  <a:srgbClr val="B41F7A"/>
                </a:solidFill>
                <a:latin typeface="Calibri" panose="020F0502020204030204" pitchFamily="34" charset="0"/>
                <a:cs typeface="Calibri" panose="020F0502020204030204" pitchFamily="34" charset="0"/>
              </a:rPr>
              <a: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Habilidades y cultura gerencial,</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de venta de productos, base de clientes, dependencia, relaciones.</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Sistemas de datos y herramientas de análisis interno y externo dentro del negocio</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de ganancias y liquidez</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operativa</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Déficits tecnológicos: falta de habilidades y recursos</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organizativa/personal</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UNA CRISIS QUE PROVIENE DE FACTORES INTERNOS</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CULTURA DE LIDERAZGO, GESTIÓN DE GRUPOS DE INTERÉS Y COMUNICACIONES</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6" y="4723452"/>
            <a:ext cx="6101189" cy="486543"/>
          </a:xfrm>
          <a:prstGeom prst="rect">
            <a:avLst/>
          </a:prstGeom>
        </p:spPr>
        <p:txBody>
          <a:bodyPr wrap="square">
            <a:spAutoFit/>
          </a:bodyPr>
          <a:lstStyle/>
          <a:p>
            <a:pPr algn="l" rtl="0">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COMPRENSIÓN DE LOS RATIOS FINANCIEROS Y DE LIQUIDEZ E INSOLVENCIA COMO ENFOQUE DE REESTRUCTURACIÓN</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2968052" y="5348698"/>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lnSpc>
                <a:spcPts val="1520"/>
              </a:lnSpc>
              <a:buClr>
                <a:srgbClr val="F29E38"/>
              </a:buClr>
            </a:pPr>
            <a:r>
              <a:rPr lang="en-GB" sz="1600" dirty="0">
                <a:solidFill>
                  <a:srgbClr val="4B4B4B"/>
                </a:solidFill>
                <a:latin typeface="Calibri" panose="020F0502020204030204" pitchFamily="34" charset="0"/>
                <a:cs typeface="Calibri" panose="020F0502020204030204" pitchFamily="34" charset="0"/>
              </a:rPr>
              <a:t>Como PYME con recursos limitados, ¿cómo puede implementar sistemas de alerta temprana que le permitan detectar crisis en una etapa temprana antes de que tomen dimensiones que amenacen la existencia de la empresa?</a:t>
            </a: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l" rtl="0"/>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SISTEMAS DE ALERTA TEMPRANA</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5264F8-9BBD-2039-4454-B827DF483BC2}"/>
              </a:ext>
            </a:extLst>
          </p:cNvPr>
          <p:cNvSpPr>
            <a:spLocks noGrp="1"/>
          </p:cNvSpPr>
          <p:nvPr>
            <p:ph type="body" sz="quarter" idx="18"/>
          </p:nvPr>
        </p:nvSpPr>
        <p:spPr>
          <a:xfrm>
            <a:off x="529759" y="1757011"/>
            <a:ext cx="4008374" cy="3867704"/>
          </a:xfrm>
        </p:spPr>
        <p:txBody>
          <a:bodyPr>
            <a:normAutofit/>
          </a:bodyPr>
          <a:lstStyle/>
          <a:p>
            <a:pPr marL="0" indent="0" algn="l" rtl="0">
              <a:lnSpc>
                <a:spcPts val="2620"/>
              </a:lnSpc>
            </a:pPr>
            <a:r>
              <a:rPr lang="en-GB" sz="2600" b="0" i="0" dirty="0">
                <a:effectLst/>
                <a:latin typeface="Calibri" panose="020F0502020204030204" pitchFamily="34" charset="0"/>
                <a:cs typeface="Calibri" panose="020F0502020204030204" pitchFamily="34" charset="0"/>
              </a:rPr>
              <a:t>El objetivo de la gestión de riesgos es garantizar que la incertidumbre nunca desvíe el esfuerzo de los objetivos comerciales establecidos.</a:t>
            </a:r>
          </a:p>
          <a:p>
            <a:pPr marL="0" indent="0" algn="l" rtl="0">
              <a:lnSpc>
                <a:spcPts val="2620"/>
              </a:lnSpc>
            </a:pPr>
            <a:endParaRPr lang="en-GB" sz="2600" dirty="0">
              <a:latin typeface="Calibri" panose="020F0502020204030204" pitchFamily="34" charset="0"/>
              <a:cs typeface="Calibri" panose="020F0502020204030204" pitchFamily="34" charset="0"/>
            </a:endParaRPr>
          </a:p>
          <a:p>
            <a:pPr marL="0" indent="0" algn="l" rtl="0">
              <a:lnSpc>
                <a:spcPts val="2620"/>
              </a:lnSpc>
            </a:pPr>
            <a:r>
              <a:rPr lang="en-GB" sz="2600" b="0" i="0" dirty="0">
                <a:effectLst/>
                <a:latin typeface="Calibri" panose="020F0502020204030204" pitchFamily="34" charset="0"/>
                <a:cs typeface="Calibri" panose="020F0502020204030204" pitchFamily="34" charset="0"/>
              </a:rPr>
              <a:t>los</a:t>
            </a:r>
            <a:r>
              <a:rPr lang="en-GB" sz="2600" dirty="0">
                <a:latin typeface="Calibri" panose="020F0502020204030204" pitchFamily="34" charset="0"/>
                <a:cs typeface="Calibri" panose="020F0502020204030204" pitchFamily="34" charset="0"/>
              </a:rPr>
              <a:t>q</a:t>
            </a:r>
            <a:r>
              <a:rPr lang="en-GB" sz="2600" b="0" i="0" dirty="0">
                <a:effectLst/>
                <a:latin typeface="Calibri" panose="020F0502020204030204" pitchFamily="34" charset="0"/>
                <a:cs typeface="Calibri" panose="020F0502020204030204" pitchFamily="34" charset="0"/>
              </a:rPr>
              <a:t>La pregunta ahora es, ¿qué hace bien</a:t>
            </a:r>
            <a:r>
              <a:rPr lang="en-GB" sz="2600" b="0" i="0" dirty="0" err="1">
                <a:effectLst/>
                <a:latin typeface="Calibri" panose="020F0502020204030204" pitchFamily="34" charset="0"/>
                <a:cs typeface="Calibri" panose="020F0502020204030204" pitchFamily="34" charset="0"/>
              </a:rPr>
              <a:t>riesgoa</a:t>
            </a:r>
            <a:r>
              <a:rPr lang="en-GB" sz="2600" b="0" i="0" dirty="0">
                <a:effectLst/>
                <a:latin typeface="Calibri" panose="020F0502020204030204" pitchFamily="34" charset="0"/>
                <a:cs typeface="Calibri" panose="020F0502020204030204" pitchFamily="34" charset="0"/>
              </a:rPr>
              <a:t>La gestión parece?</a:t>
            </a:r>
            <a:r>
              <a:rPr lang="en-GB" sz="2600" dirty="0">
                <a:solidFill>
                  <a:schemeClr val="tx1"/>
                </a:solidFill>
                <a:latin typeface="Calibri" panose="020F0502020204030204" pitchFamily="34" charset="0"/>
                <a:ea typeface="Open Sans Light" panose="020B030603050402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46C0C285-C435-ECC9-7ABF-49FB257DB5C8}"/>
              </a:ext>
            </a:extLst>
          </p:cNvPr>
          <p:cNvSpPr>
            <a:spLocks noGrp="1"/>
          </p:cNvSpPr>
          <p:nvPr>
            <p:ph type="body" sz="quarter" idx="16"/>
          </p:nvPr>
        </p:nvSpPr>
        <p:spPr/>
        <p:txBody>
          <a:bodyPr>
            <a:normAutofit fontScale="92500"/>
          </a:bodyPr>
          <a:lstStyle/>
          <a:p>
            <a:pPr algn="l" rtl="0"/>
            <a:r>
              <a:rPr lang="en-US" dirty="0"/>
              <a:t>Los beneficios de la gestión de riesgos empresariales (ERM)</a:t>
            </a:r>
          </a:p>
          <a:p>
            <a:pPr algn="l" rtl="0"/>
            <a:endParaRPr lang="en-US" dirty="0"/>
          </a:p>
        </p:txBody>
      </p:sp>
      <p:sp>
        <p:nvSpPr>
          <p:cNvPr id="6" name="Text Placeholder 4">
            <a:extLst>
              <a:ext uri="{FF2B5EF4-FFF2-40B4-BE49-F238E27FC236}">
                <a16:creationId xmlns:a16="http://schemas.microsoft.com/office/drawing/2014/main" id="{B11B2CEB-604F-752E-533A-DDF94BACFD4E}"/>
              </a:ext>
            </a:extLst>
          </p:cNvPr>
          <p:cNvSpPr txBox="1">
            <a:spLocks/>
          </p:cNvSpPr>
          <p:nvPr/>
        </p:nvSpPr>
        <p:spPr>
          <a:xfrm>
            <a:off x="5135625" y="1769889"/>
            <a:ext cx="6526616" cy="38677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20000"/>
              </a:lnSpc>
            </a:pPr>
            <a:r>
              <a:rPr lang="en-GB" sz="2400" b="1" dirty="0">
                <a:solidFill>
                  <a:srgbClr val="F16924"/>
                </a:solidFill>
                <a:ea typeface="Open Sans Light" panose="020B0306030504020204" pitchFamily="34" charset="0"/>
                <a:cs typeface="Open Sans Light" panose="020B0306030504020204" pitchFamily="34" charset="0"/>
              </a:rPr>
              <a:t>Gestión de riesgos empresariales (ERM)</a:t>
            </a:r>
          </a:p>
          <a:p>
            <a:pPr marL="0" indent="0" algn="l" rtl="0">
              <a:lnSpc>
                <a:spcPct val="120000"/>
              </a:lnSpc>
            </a:pPr>
            <a:endParaRPr lang="en-GB" sz="2400" b="1" dirty="0">
              <a:ea typeface="Open Sans Light" panose="020B0306030504020204" pitchFamily="34" charset="0"/>
              <a:cs typeface="Open Sans Light" panose="020B0306030504020204" pitchFamily="34" charset="0"/>
            </a:endParaRPr>
          </a:p>
          <a:p>
            <a:pPr marL="371475" indent="-371475" algn="l" rtl="0">
              <a:lnSpc>
                <a:spcPct val="120000"/>
              </a:lnSpc>
              <a:buClr>
                <a:srgbClr val="F16924"/>
              </a:buClr>
              <a:buFont typeface="Arial" panose="020B0604020202020204" pitchFamily="34" charset="0"/>
              <a:buChar char="•"/>
            </a:pPr>
            <a:r>
              <a:rPr lang="en-GB" sz="2400" dirty="0">
                <a:ea typeface="Open Sans Light" panose="020B0306030504020204" pitchFamily="34" charset="0"/>
                <a:cs typeface="Open Sans Light" panose="020B0306030504020204" pitchFamily="34" charset="0"/>
              </a:rPr>
              <a:t>Alinea la organización, las personas, los procesos y la infraestructura, proporciona un punto de referencia para el riesgo/recompensa, ayuda a la visibilidad del riesgo para las actividades operativas y para el beneficio más maduro, una ventaja competitiva.</a:t>
            </a:r>
          </a:p>
          <a:p>
            <a:pPr marL="371475" indent="-371475" algn="l" rtl="0">
              <a:lnSpc>
                <a:spcPct val="120000"/>
              </a:lnSpc>
              <a:buClr>
                <a:srgbClr val="F16924"/>
              </a:buClr>
              <a:buFont typeface="Arial" panose="020B0604020202020204" pitchFamily="34" charset="0"/>
              <a:buChar char="•"/>
            </a:pPr>
            <a:r>
              <a:rPr lang="en-GB" sz="2400" dirty="0">
                <a:ea typeface="Open Sans Light" panose="020B0306030504020204" pitchFamily="34" charset="0"/>
                <a:cs typeface="Open Sans Light" panose="020B0306030504020204" pitchFamily="34" charset="0"/>
              </a:rPr>
              <a:t>A</a:t>
            </a:r>
            <a:r>
              <a:rPr lang="en-GB" sz="2400" dirty="0">
                <a:ea typeface="Lato Light" panose="020F0502020204030203" pitchFamily="34" charset="0"/>
                <a:cs typeface="Mukta ExtraLight" panose="020B0000000000000000" pitchFamily="34" charset="77"/>
              </a:rPr>
              <a:t>le permite administrar los riesgos de manera integrada, en lugar de silos de riesgo separados</a:t>
            </a:r>
          </a:p>
          <a:p>
            <a:pPr marL="371475" indent="-371475" algn="l" rtl="0">
              <a:lnSpc>
                <a:spcPct val="120000"/>
              </a:lnSpc>
              <a:buClr>
                <a:srgbClr val="F16924"/>
              </a:buClr>
              <a:buFont typeface="Arial" panose="020B0604020202020204" pitchFamily="34" charset="0"/>
              <a:buChar char="•"/>
            </a:pPr>
            <a:r>
              <a:rPr lang="en-GB" sz="2400" dirty="0">
                <a:ea typeface="Lato Light" panose="020F0502020204030203" pitchFamily="34" charset="0"/>
                <a:cs typeface="Mukta ExtraLight" panose="020B0000000000000000" pitchFamily="34" charset="77"/>
              </a:rPr>
              <a:t>Eleva la gestión de riesgos como una herramienta estratégica para lograr sus metas y objetivos</a:t>
            </a:r>
          </a:p>
          <a:p>
            <a:pPr algn="l" rtl="0"/>
            <a:endParaRPr lang="en-US" dirty="0"/>
          </a:p>
        </p:txBody>
      </p:sp>
      <p:sp>
        <p:nvSpPr>
          <p:cNvPr id="7" name="Text Placeholder 9">
            <a:extLst>
              <a:ext uri="{FF2B5EF4-FFF2-40B4-BE49-F238E27FC236}">
                <a16:creationId xmlns:a16="http://schemas.microsoft.com/office/drawing/2014/main" id="{373B65B9-6671-7A89-CE1D-3EDDD2E7AD6E}"/>
              </a:ext>
            </a:extLst>
          </p:cNvPr>
          <p:cNvSpPr txBox="1">
            <a:spLocks/>
          </p:cNvSpPr>
          <p:nvPr/>
        </p:nvSpPr>
        <p:spPr>
          <a:xfrm>
            <a:off x="4723480" y="5897347"/>
            <a:ext cx="6879941" cy="719328"/>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20000"/>
              </a:lnSpc>
            </a:pPr>
            <a:r>
              <a:rPr lang="en-GB" sz="2000" b="1" dirty="0">
                <a:solidFill>
                  <a:schemeClr val="bg1"/>
                </a:solidFill>
                <a:highlight>
                  <a:srgbClr val="F16924"/>
                </a:highlight>
              </a:rPr>
              <a:t>LECTURA ADICIONAL</a:t>
            </a:r>
            <a:r>
              <a:rPr lang="en-IE" sz="2000" dirty="0">
                <a:solidFill>
                  <a:schemeClr val="bg1"/>
                </a:solidFill>
                <a:highlight>
                  <a:srgbClr val="F16924"/>
                </a:highlight>
                <a:hlinkClick r:id="rId2">
                  <a:extLst>
                    <a:ext uri="{A12FA001-AC4F-418D-AE19-62706E023703}">
                      <ahyp:hlinkClr xmlns:ahyp="http://schemas.microsoft.com/office/drawing/2018/hyperlinkcolor" val="tx"/>
                    </a:ext>
                  </a:extLst>
                </a:hlinkClick>
              </a:rPr>
              <a:t>Gestión de riesgos 101 para pymes</a:t>
            </a:r>
            <a:endParaRPr lang="en-GB" sz="2000" dirty="0">
              <a:solidFill>
                <a:schemeClr val="bg1"/>
              </a:solidFill>
              <a:highlight>
                <a:srgbClr val="F16924"/>
              </a:highlight>
            </a:endParaRPr>
          </a:p>
        </p:txBody>
      </p:sp>
      <p:sp>
        <p:nvSpPr>
          <p:cNvPr id="8" name="Rectangle 7">
            <a:extLst>
              <a:ext uri="{FF2B5EF4-FFF2-40B4-BE49-F238E27FC236}">
                <a16:creationId xmlns:a16="http://schemas.microsoft.com/office/drawing/2014/main" id="{ED19720C-1205-6616-BD45-DD88B8EC5A7B}"/>
              </a:ext>
            </a:extLst>
          </p:cNvPr>
          <p:cNvSpPr/>
          <p:nvPr/>
        </p:nvSpPr>
        <p:spPr>
          <a:xfrm rot="5400000">
            <a:off x="2565469" y="3996306"/>
            <a:ext cx="4500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1754321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A0CF80-2439-BE0E-045F-FC4797D99788}"/>
              </a:ext>
            </a:extLst>
          </p:cNvPr>
          <p:cNvSpPr/>
          <p:nvPr/>
        </p:nvSpPr>
        <p:spPr>
          <a:xfrm>
            <a:off x="304800" y="1"/>
            <a:ext cx="11497733" cy="59436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 Placeholder 9">
            <a:extLst>
              <a:ext uri="{FF2B5EF4-FFF2-40B4-BE49-F238E27FC236}">
                <a16:creationId xmlns:a16="http://schemas.microsoft.com/office/drawing/2014/main" id="{51B4380C-1C73-A333-D970-800D2A58D433}"/>
              </a:ext>
            </a:extLst>
          </p:cNvPr>
          <p:cNvSpPr>
            <a:spLocks noGrp="1"/>
          </p:cNvSpPr>
          <p:nvPr>
            <p:ph type="body" sz="quarter" idx="18"/>
          </p:nvPr>
        </p:nvSpPr>
        <p:spPr>
          <a:xfrm>
            <a:off x="551058" y="1586651"/>
            <a:ext cx="7860313" cy="4983480"/>
          </a:xfrm>
        </p:spPr>
        <p:txBody>
          <a:bodyPr>
            <a:normAutofit/>
          </a:bodyPr>
          <a:lstStyle/>
          <a:p>
            <a:pPr marL="12700" indent="-12700" algn="l" rtl="0"/>
            <a:r>
              <a:rPr lang="en-US" dirty="0"/>
              <a:t>Un enfoque sistemático ya es crucial cuando se identifican riesgos potenciales. Sería fatal si hubiera puntos ciegos en la gestión de riesgos.</a:t>
            </a:r>
          </a:p>
          <a:p>
            <a:pPr marL="342900" indent="-342900" algn="l" rtl="0">
              <a:spcBef>
                <a:spcPts val="500"/>
              </a:spcBef>
              <a:buClr>
                <a:srgbClr val="F16924"/>
              </a:buClr>
              <a:buFont typeface="Arial" panose="020B0604020202020204" pitchFamily="34" charset="0"/>
              <a:buChar char="•"/>
            </a:pPr>
            <a:r>
              <a:rPr lang="en-US" dirty="0"/>
              <a:t>Debe ser parte del proceso de estrategia comercial, incluida la planificación estratégica de personas.</a:t>
            </a:r>
          </a:p>
          <a:p>
            <a:pPr marL="342900" indent="-342900" algn="l" rtl="0">
              <a:spcBef>
                <a:spcPts val="500"/>
              </a:spcBef>
              <a:buClr>
                <a:srgbClr val="F16924"/>
              </a:buClr>
              <a:buFont typeface="Arial" panose="020B0604020202020204" pitchFamily="34" charset="0"/>
              <a:buChar char="•"/>
            </a:pPr>
            <a:r>
              <a:rPr lang="en-US" dirty="0"/>
              <a:t>Eficacia de la exploración del horizonte y la planificación de escenarios Comprensión real del negocio</a:t>
            </a:r>
            <a:r>
              <a:rPr lang="en-US" dirty="0" err="1"/>
              <a:t>p.ej</a:t>
            </a:r>
            <a:r>
              <a:rPr lang="en-US" dirty="0"/>
              <a:t> </a:t>
            </a:r>
            <a:r>
              <a:rPr lang="en-US" dirty="0" err="1"/>
              <a:t>organizativo</a:t>
            </a:r>
            <a:r>
              <a:rPr lang="en-US" dirty="0"/>
              <a:t>reseñas</a:t>
            </a:r>
          </a:p>
          <a:p>
            <a:pPr marL="342900" indent="-342900" algn="l" rtl="0">
              <a:spcBef>
                <a:spcPts val="500"/>
              </a:spcBef>
              <a:buClr>
                <a:srgbClr val="F16924"/>
              </a:buClr>
              <a:buFont typeface="Arial" panose="020B0604020202020204" pitchFamily="34" charset="0"/>
              <a:buChar char="•"/>
            </a:pPr>
            <a:r>
              <a:rPr lang="en-US" dirty="0"/>
              <a:t>solidez de la información del registro de riesgos</a:t>
            </a:r>
          </a:p>
          <a:p>
            <a:pPr marL="342900" indent="-342900" algn="l" rtl="0">
              <a:spcBef>
                <a:spcPts val="500"/>
              </a:spcBef>
              <a:buClr>
                <a:srgbClr val="F16924"/>
              </a:buClr>
              <a:buFont typeface="Arial" panose="020B0604020202020204" pitchFamily="34" charset="0"/>
              <a:buChar char="•"/>
            </a:pPr>
            <a:r>
              <a:rPr lang="en-US" dirty="0"/>
              <a:t>Resalte y desafíe suposiciones incrustadas, puntos ciegos</a:t>
            </a:r>
          </a:p>
          <a:p>
            <a:pPr marL="342900" indent="-342900" algn="l" rtl="0">
              <a:spcBef>
                <a:spcPts val="500"/>
              </a:spcBef>
              <a:buClr>
                <a:srgbClr val="F16924"/>
              </a:buClr>
              <a:buFont typeface="Arial" panose="020B0604020202020204" pitchFamily="34" charset="0"/>
              <a:buChar char="•"/>
            </a:pPr>
            <a:r>
              <a:rPr lang="en-US" dirty="0"/>
              <a:t>Prueba de estrés y ciclo de aprendizaje</a:t>
            </a:r>
          </a:p>
          <a:p>
            <a:pPr marL="12700" indent="-12700" algn="l" rtl="0"/>
            <a:endParaRPr lang="en-US" dirty="0"/>
          </a:p>
        </p:txBody>
      </p:sp>
      <p:sp>
        <p:nvSpPr>
          <p:cNvPr id="7" name="Text Placeholder 6">
            <a:extLst>
              <a:ext uri="{FF2B5EF4-FFF2-40B4-BE49-F238E27FC236}">
                <a16:creationId xmlns:a16="http://schemas.microsoft.com/office/drawing/2014/main" id="{EED3B07A-32D0-929B-7C57-DD4398ACFFF4}"/>
              </a:ext>
            </a:extLst>
          </p:cNvPr>
          <p:cNvSpPr>
            <a:spLocks noGrp="1"/>
          </p:cNvSpPr>
          <p:nvPr>
            <p:ph type="body" sz="quarter" idx="16"/>
          </p:nvPr>
        </p:nvSpPr>
        <p:spPr>
          <a:xfrm>
            <a:off x="551058" y="355103"/>
            <a:ext cx="7461019" cy="2100228"/>
          </a:xfrm>
        </p:spPr>
        <p:txBody>
          <a:bodyPr>
            <a:normAutofit/>
          </a:bodyPr>
          <a:lstStyle/>
          <a:p>
            <a:pPr algn="l" rtl="0"/>
            <a:r>
              <a:rPr lang="en-US" dirty="0"/>
              <a:t>¿Por qué la identificación sistemática de riesgos?</a:t>
            </a:r>
          </a:p>
        </p:txBody>
      </p:sp>
      <p:pic>
        <p:nvPicPr>
          <p:cNvPr id="12" name="Picture Placeholder 11">
            <a:extLst>
              <a:ext uri="{FF2B5EF4-FFF2-40B4-BE49-F238E27FC236}">
                <a16:creationId xmlns:a16="http://schemas.microsoft.com/office/drawing/2014/main" id="{6694CCDA-46B6-8AE5-EE04-98F7748A11B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50000" r="18892"/>
          <a:stretch/>
        </p:blipFill>
        <p:spPr>
          <a:xfrm>
            <a:off x="8323150" y="-1"/>
            <a:ext cx="3199982" cy="6858000"/>
          </a:xfrm>
        </p:spPr>
      </p:pic>
      <p:sp>
        <p:nvSpPr>
          <p:cNvPr id="4" name="Rectangle 3">
            <a:extLst>
              <a:ext uri="{FF2B5EF4-FFF2-40B4-BE49-F238E27FC236}">
                <a16:creationId xmlns:a16="http://schemas.microsoft.com/office/drawing/2014/main" id="{DA70C79E-5E83-BFC9-41DF-94E1FAAE3A8A}"/>
              </a:ext>
            </a:extLst>
          </p:cNvPr>
          <p:cNvSpPr/>
          <p:nvPr/>
        </p:nvSpPr>
        <p:spPr>
          <a:xfrm>
            <a:off x="551057" y="1278218"/>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1238587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grpSp>
        <p:nvGrpSpPr>
          <p:cNvPr id="41" name="Group 40">
            <a:extLst>
              <a:ext uri="{FF2B5EF4-FFF2-40B4-BE49-F238E27FC236}">
                <a16:creationId xmlns:a16="http://schemas.microsoft.com/office/drawing/2014/main" id="{938AF8E3-F458-3625-9AB0-343C120E65D7}"/>
              </a:ext>
            </a:extLst>
          </p:cNvPr>
          <p:cNvGrpSpPr/>
          <p:nvPr/>
        </p:nvGrpSpPr>
        <p:grpSpPr>
          <a:xfrm>
            <a:off x="1840537" y="2343627"/>
            <a:ext cx="8510925" cy="3880370"/>
            <a:chOff x="3681075" y="1829983"/>
            <a:chExt cx="8510925" cy="3880370"/>
          </a:xfrm>
        </p:grpSpPr>
        <p:grpSp>
          <p:nvGrpSpPr>
            <p:cNvPr id="4" name="Group 3">
              <a:extLst>
                <a:ext uri="{FF2B5EF4-FFF2-40B4-BE49-F238E27FC236}">
                  <a16:creationId xmlns:a16="http://schemas.microsoft.com/office/drawing/2014/main" id="{70A6F094-3F3E-8335-1062-6730380F390B}"/>
                </a:ext>
              </a:extLst>
            </p:cNvPr>
            <p:cNvGrpSpPr/>
            <p:nvPr/>
          </p:nvGrpSpPr>
          <p:grpSpPr>
            <a:xfrm>
              <a:off x="5268710" y="1921411"/>
              <a:ext cx="2351751" cy="2485447"/>
              <a:chOff x="4240015" y="1767443"/>
              <a:chExt cx="2351751" cy="2485447"/>
            </a:xfrm>
          </p:grpSpPr>
          <p:cxnSp>
            <p:nvCxnSpPr>
              <p:cNvPr id="8" name="Straight Connector 7">
                <a:extLst>
                  <a:ext uri="{FF2B5EF4-FFF2-40B4-BE49-F238E27FC236}">
                    <a16:creationId xmlns:a16="http://schemas.microsoft.com/office/drawing/2014/main" id="{891E28BF-6447-110A-3FAB-F54B5DAB72EE}"/>
                  </a:ext>
                </a:extLst>
              </p:cNvPr>
              <p:cNvCxnSpPr>
                <a:cxnSpLocks/>
              </p:cNvCxnSpPr>
              <p:nvPr/>
            </p:nvCxnSpPr>
            <p:spPr>
              <a:xfrm flipH="1">
                <a:off x="4367468" y="4200726"/>
                <a:ext cx="80547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FE742E8-7F0B-A530-BD9F-2D21A9C27586}"/>
                  </a:ext>
                </a:extLst>
              </p:cNvPr>
              <p:cNvSpPr/>
              <p:nvPr/>
            </p:nvSpPr>
            <p:spPr>
              <a:xfrm>
                <a:off x="4240015" y="4148562"/>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0" name="Straight Connector 9">
                <a:extLst>
                  <a:ext uri="{FF2B5EF4-FFF2-40B4-BE49-F238E27FC236}">
                    <a16:creationId xmlns:a16="http://schemas.microsoft.com/office/drawing/2014/main" id="{C558B282-0D4B-DEB7-5174-F5301CA8D813}"/>
                  </a:ext>
                </a:extLst>
              </p:cNvPr>
              <p:cNvCxnSpPr>
                <a:cxnSpLocks/>
              </p:cNvCxnSpPr>
              <p:nvPr/>
            </p:nvCxnSpPr>
            <p:spPr>
              <a:xfrm flipH="1">
                <a:off x="4705175" y="2868020"/>
                <a:ext cx="428777"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F59071B-9AC6-04AE-0AE3-2CC6B156505F}"/>
                  </a:ext>
                </a:extLst>
              </p:cNvPr>
              <p:cNvSpPr/>
              <p:nvPr/>
            </p:nvSpPr>
            <p:spPr>
              <a:xfrm>
                <a:off x="4577722" y="2815856"/>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2" name="Straight Connector 11">
                <a:extLst>
                  <a:ext uri="{FF2B5EF4-FFF2-40B4-BE49-F238E27FC236}">
                    <a16:creationId xmlns:a16="http://schemas.microsoft.com/office/drawing/2014/main" id="{41EA9B29-A2C3-35B5-D466-5CA8A70D20FE}"/>
                  </a:ext>
                </a:extLst>
              </p:cNvPr>
              <p:cNvCxnSpPr>
                <a:cxnSpLocks/>
              </p:cNvCxnSpPr>
              <p:nvPr/>
            </p:nvCxnSpPr>
            <p:spPr>
              <a:xfrm flipH="1">
                <a:off x="5786296" y="1819607"/>
                <a:ext cx="805470"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D3188C-5A17-88EC-505C-39CAF2DC48F3}"/>
                  </a:ext>
                </a:extLst>
              </p:cNvPr>
              <p:cNvSpPr/>
              <p:nvPr/>
            </p:nvSpPr>
            <p:spPr>
              <a:xfrm>
                <a:off x="5658843" y="1767443"/>
                <a:ext cx="104328" cy="10432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4" name="Group 13">
              <a:extLst>
                <a:ext uri="{FF2B5EF4-FFF2-40B4-BE49-F238E27FC236}">
                  <a16:creationId xmlns:a16="http://schemas.microsoft.com/office/drawing/2014/main" id="{05D5BB2C-3A35-AD46-0196-C6AFABFDC134}"/>
                </a:ext>
              </a:extLst>
            </p:cNvPr>
            <p:cNvGrpSpPr/>
            <p:nvPr/>
          </p:nvGrpSpPr>
          <p:grpSpPr>
            <a:xfrm flipH="1">
              <a:off x="8384964" y="1921411"/>
              <a:ext cx="2202158" cy="2485447"/>
              <a:chOff x="4276591" y="1767443"/>
              <a:chExt cx="2202158" cy="2485447"/>
            </a:xfrm>
          </p:grpSpPr>
          <p:cxnSp>
            <p:nvCxnSpPr>
              <p:cNvPr id="15" name="Straight Connector 14">
                <a:extLst>
                  <a:ext uri="{FF2B5EF4-FFF2-40B4-BE49-F238E27FC236}">
                    <a16:creationId xmlns:a16="http://schemas.microsoft.com/office/drawing/2014/main" id="{B71989E5-8324-CFF4-259A-3D742F8957B1}"/>
                  </a:ext>
                </a:extLst>
              </p:cNvPr>
              <p:cNvCxnSpPr>
                <a:cxnSpLocks/>
              </p:cNvCxnSpPr>
              <p:nvPr/>
            </p:nvCxnSpPr>
            <p:spPr>
              <a:xfrm flipH="1">
                <a:off x="4404044" y="4200726"/>
                <a:ext cx="805470"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4FFA4C2-D3B2-6710-C749-9AA5A9B8C18B}"/>
                  </a:ext>
                </a:extLst>
              </p:cNvPr>
              <p:cNvSpPr/>
              <p:nvPr/>
            </p:nvSpPr>
            <p:spPr>
              <a:xfrm>
                <a:off x="4276591" y="4148562"/>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7" name="Straight Connector 16">
                <a:extLst>
                  <a:ext uri="{FF2B5EF4-FFF2-40B4-BE49-F238E27FC236}">
                    <a16:creationId xmlns:a16="http://schemas.microsoft.com/office/drawing/2014/main" id="{72F7AFBE-F838-AFEC-0979-AF1A46807F1E}"/>
                  </a:ext>
                </a:extLst>
              </p:cNvPr>
              <p:cNvCxnSpPr>
                <a:cxnSpLocks/>
              </p:cNvCxnSpPr>
              <p:nvPr/>
            </p:nvCxnSpPr>
            <p:spPr>
              <a:xfrm flipH="1">
                <a:off x="4665105" y="2857745"/>
                <a:ext cx="50062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D4CBB1C-2EA3-FDD1-A2C7-0AA073C8589B}"/>
                  </a:ext>
                </a:extLst>
              </p:cNvPr>
              <p:cNvSpPr/>
              <p:nvPr/>
            </p:nvSpPr>
            <p:spPr>
              <a:xfrm>
                <a:off x="4537652" y="2805581"/>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9" name="Straight Connector 18">
                <a:extLst>
                  <a:ext uri="{FF2B5EF4-FFF2-40B4-BE49-F238E27FC236}">
                    <a16:creationId xmlns:a16="http://schemas.microsoft.com/office/drawing/2014/main" id="{29F12F5F-5C41-2CAD-E618-0E46CA10A447}"/>
                  </a:ext>
                </a:extLst>
              </p:cNvPr>
              <p:cNvCxnSpPr>
                <a:cxnSpLocks/>
              </p:cNvCxnSpPr>
              <p:nvPr/>
            </p:nvCxnSpPr>
            <p:spPr>
              <a:xfrm flipH="1">
                <a:off x="5673279" y="1819607"/>
                <a:ext cx="805470"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7A4BA56-A7D9-7141-AC34-6E6E8744CEA4}"/>
                  </a:ext>
                </a:extLst>
              </p:cNvPr>
              <p:cNvSpPr/>
              <p:nvPr/>
            </p:nvSpPr>
            <p:spPr>
              <a:xfrm>
                <a:off x="5545826" y="1767443"/>
                <a:ext cx="104328" cy="10432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21" name="Group 88">
              <a:extLst>
                <a:ext uri="{FF2B5EF4-FFF2-40B4-BE49-F238E27FC236}">
                  <a16:creationId xmlns:a16="http://schemas.microsoft.com/office/drawing/2014/main" id="{9B50D595-D587-14BF-2117-DDA28F7EA914}"/>
                </a:ext>
              </a:extLst>
            </p:cNvPr>
            <p:cNvGrpSpPr/>
            <p:nvPr/>
          </p:nvGrpSpPr>
          <p:grpSpPr>
            <a:xfrm>
              <a:off x="5723408" y="1929457"/>
              <a:ext cx="4462181" cy="3780896"/>
              <a:chOff x="7034500" y="2593161"/>
              <a:chExt cx="10358529" cy="8776991"/>
            </a:xfrm>
          </p:grpSpPr>
          <p:sp>
            <p:nvSpPr>
              <p:cNvPr id="22" name="Freeform 68">
                <a:extLst>
                  <a:ext uri="{FF2B5EF4-FFF2-40B4-BE49-F238E27FC236}">
                    <a16:creationId xmlns:a16="http://schemas.microsoft.com/office/drawing/2014/main" id="{0A972030-9549-FE57-89F1-766E4ABE2E39}"/>
                  </a:ext>
                </a:extLst>
              </p:cNvPr>
              <p:cNvSpPr/>
              <p:nvPr/>
            </p:nvSpPr>
            <p:spPr>
              <a:xfrm>
                <a:off x="12305205" y="2593161"/>
                <a:ext cx="3506287" cy="3064282"/>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3" name="Freeform 67">
                <a:extLst>
                  <a:ext uri="{FF2B5EF4-FFF2-40B4-BE49-F238E27FC236}">
                    <a16:creationId xmlns:a16="http://schemas.microsoft.com/office/drawing/2014/main" id="{9EE2FD66-1123-F042-1E7E-70C26CB20A63}"/>
                  </a:ext>
                </a:extLst>
              </p:cNvPr>
              <p:cNvSpPr/>
              <p:nvPr/>
            </p:nvSpPr>
            <p:spPr>
              <a:xfrm>
                <a:off x="8616037" y="2593161"/>
                <a:ext cx="3506287" cy="3064282"/>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4" name="Freeform 64">
                <a:extLst>
                  <a:ext uri="{FF2B5EF4-FFF2-40B4-BE49-F238E27FC236}">
                    <a16:creationId xmlns:a16="http://schemas.microsoft.com/office/drawing/2014/main" id="{1569ED9A-D8C5-2311-49B0-9B3745F98F51}"/>
                  </a:ext>
                </a:extLst>
              </p:cNvPr>
              <p:cNvSpPr/>
              <p:nvPr/>
            </p:nvSpPr>
            <p:spPr>
              <a:xfrm>
                <a:off x="14328744" y="4174698"/>
                <a:ext cx="3064284" cy="3506287"/>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5" name="Freeform 63">
                <a:extLst>
                  <a:ext uri="{FF2B5EF4-FFF2-40B4-BE49-F238E27FC236}">
                    <a16:creationId xmlns:a16="http://schemas.microsoft.com/office/drawing/2014/main" id="{855F493D-BD6B-3299-B254-7977D39A349D}"/>
                  </a:ext>
                </a:extLst>
              </p:cNvPr>
              <p:cNvSpPr/>
              <p:nvPr/>
            </p:nvSpPr>
            <p:spPr>
              <a:xfrm>
                <a:off x="7034500" y="4174698"/>
                <a:ext cx="3064282" cy="350628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6" name="Freeform 59">
                <a:extLst>
                  <a:ext uri="{FF2B5EF4-FFF2-40B4-BE49-F238E27FC236}">
                    <a16:creationId xmlns:a16="http://schemas.microsoft.com/office/drawing/2014/main" id="{662B384A-BC9C-48F0-49E4-EFB922F29805}"/>
                  </a:ext>
                </a:extLst>
              </p:cNvPr>
              <p:cNvSpPr/>
              <p:nvPr/>
            </p:nvSpPr>
            <p:spPr>
              <a:xfrm>
                <a:off x="7034501" y="7863865"/>
                <a:ext cx="3064281" cy="3506287"/>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7" name="Freeform 58">
                <a:extLst>
                  <a:ext uri="{FF2B5EF4-FFF2-40B4-BE49-F238E27FC236}">
                    <a16:creationId xmlns:a16="http://schemas.microsoft.com/office/drawing/2014/main" id="{846341E7-FDB2-D23E-9A8F-95B9B7A381C8}"/>
                  </a:ext>
                </a:extLst>
              </p:cNvPr>
              <p:cNvSpPr/>
              <p:nvPr/>
            </p:nvSpPr>
            <p:spPr>
              <a:xfrm>
                <a:off x="14328746" y="7863864"/>
                <a:ext cx="3064283" cy="3506288"/>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grpSp>
        <p:sp>
          <p:nvSpPr>
            <p:cNvPr id="28" name="TextBox 90">
              <a:extLst>
                <a:ext uri="{FF2B5EF4-FFF2-40B4-BE49-F238E27FC236}">
                  <a16:creationId xmlns:a16="http://schemas.microsoft.com/office/drawing/2014/main" id="{BEF56911-10FF-7ED6-589F-710B485E90AF}"/>
                </a:ext>
              </a:extLst>
            </p:cNvPr>
            <p:cNvSpPr txBox="1"/>
            <p:nvPr/>
          </p:nvSpPr>
          <p:spPr>
            <a:xfrm>
              <a:off x="6110079" y="4385250"/>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1</a:t>
              </a:r>
            </a:p>
          </p:txBody>
        </p:sp>
        <p:sp>
          <p:nvSpPr>
            <p:cNvPr id="29" name="TextBox 100">
              <a:extLst>
                <a:ext uri="{FF2B5EF4-FFF2-40B4-BE49-F238E27FC236}">
                  <a16:creationId xmlns:a16="http://schemas.microsoft.com/office/drawing/2014/main" id="{FCFBDDE9-ED82-9C70-B127-70F2AAC5F5F3}"/>
                </a:ext>
              </a:extLst>
            </p:cNvPr>
            <p:cNvSpPr txBox="1"/>
            <p:nvPr/>
          </p:nvSpPr>
          <p:spPr>
            <a:xfrm>
              <a:off x="9287376" y="4465935"/>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6</a:t>
              </a:r>
            </a:p>
          </p:txBody>
        </p:sp>
        <p:sp>
          <p:nvSpPr>
            <p:cNvPr id="30" name="TextBox 101">
              <a:extLst>
                <a:ext uri="{FF2B5EF4-FFF2-40B4-BE49-F238E27FC236}">
                  <a16:creationId xmlns:a16="http://schemas.microsoft.com/office/drawing/2014/main" id="{DD9BD11D-2929-8914-FD9C-F3721CF75CA2}"/>
                </a:ext>
              </a:extLst>
            </p:cNvPr>
            <p:cNvSpPr txBox="1"/>
            <p:nvPr/>
          </p:nvSpPr>
          <p:spPr>
            <a:xfrm>
              <a:off x="9371940" y="3145923"/>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5</a:t>
              </a:r>
            </a:p>
          </p:txBody>
        </p:sp>
        <p:sp>
          <p:nvSpPr>
            <p:cNvPr id="31" name="TextBox 103">
              <a:extLst>
                <a:ext uri="{FF2B5EF4-FFF2-40B4-BE49-F238E27FC236}">
                  <a16:creationId xmlns:a16="http://schemas.microsoft.com/office/drawing/2014/main" id="{4DEAB8DA-1AEC-92AD-B225-6D1A8078A8CE}"/>
                </a:ext>
              </a:extLst>
            </p:cNvPr>
            <p:cNvSpPr txBox="1"/>
            <p:nvPr/>
          </p:nvSpPr>
          <p:spPr>
            <a:xfrm>
              <a:off x="6109373" y="3096097"/>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2</a:t>
              </a:r>
            </a:p>
          </p:txBody>
        </p:sp>
        <p:sp>
          <p:nvSpPr>
            <p:cNvPr id="32" name="TextBox 105">
              <a:extLst>
                <a:ext uri="{FF2B5EF4-FFF2-40B4-BE49-F238E27FC236}">
                  <a16:creationId xmlns:a16="http://schemas.microsoft.com/office/drawing/2014/main" id="{80615DBD-DF6F-0672-CA99-2ADBEBB80BDE}"/>
                </a:ext>
              </a:extLst>
            </p:cNvPr>
            <p:cNvSpPr txBox="1"/>
            <p:nvPr/>
          </p:nvSpPr>
          <p:spPr>
            <a:xfrm>
              <a:off x="7016895" y="2174755"/>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3</a:t>
              </a:r>
            </a:p>
          </p:txBody>
        </p:sp>
        <p:sp>
          <p:nvSpPr>
            <p:cNvPr id="33" name="TextBox 106">
              <a:extLst>
                <a:ext uri="{FF2B5EF4-FFF2-40B4-BE49-F238E27FC236}">
                  <a16:creationId xmlns:a16="http://schemas.microsoft.com/office/drawing/2014/main" id="{E63B94B7-A3D0-012E-4707-76D3E0B64ECB}"/>
                </a:ext>
              </a:extLst>
            </p:cNvPr>
            <p:cNvSpPr txBox="1"/>
            <p:nvPr/>
          </p:nvSpPr>
          <p:spPr>
            <a:xfrm>
              <a:off x="8398087" y="2211821"/>
              <a:ext cx="476412" cy="784830"/>
            </a:xfrm>
            <a:prstGeom prst="rect">
              <a:avLst/>
            </a:prstGeom>
            <a:noFill/>
            <a:ln>
              <a:noFill/>
            </a:ln>
          </p:spPr>
          <p:txBody>
            <a:bodyPr wrap="none" rtlCol="0" anchor="ctr" anchorCtr="0">
              <a:spAutoFit/>
            </a:bodyPr>
            <a:lstStyle/>
            <a:p>
              <a:pPr algn="ctr" rtl="0"/>
              <a:r>
                <a:rPr lang="en-GB" sz="4500" b="1" dirty="0">
                  <a:solidFill>
                    <a:schemeClr val="bg1"/>
                  </a:solidFill>
                  <a:ea typeface="League Spartan" charset="0"/>
                  <a:cs typeface="Poppins" pitchFamily="2" charset="77"/>
                </a:rPr>
                <a:t>4</a:t>
              </a:r>
            </a:p>
          </p:txBody>
        </p:sp>
        <p:sp>
          <p:nvSpPr>
            <p:cNvPr id="34" name="Subtitle 2">
              <a:extLst>
                <a:ext uri="{FF2B5EF4-FFF2-40B4-BE49-F238E27FC236}">
                  <a16:creationId xmlns:a16="http://schemas.microsoft.com/office/drawing/2014/main" id="{40CC7565-15E9-7E8E-BC00-76318BC42BA1}"/>
                </a:ext>
              </a:extLst>
            </p:cNvPr>
            <p:cNvSpPr txBox="1">
              <a:spLocks/>
            </p:cNvSpPr>
            <p:nvPr/>
          </p:nvSpPr>
          <p:spPr>
            <a:xfrm>
              <a:off x="3681075" y="4193764"/>
              <a:ext cx="1524736"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Identificar cada área de cumplimiento y riesgo</a:t>
              </a:r>
            </a:p>
          </p:txBody>
        </p:sp>
        <p:sp>
          <p:nvSpPr>
            <p:cNvPr id="35" name="Subtitle 2">
              <a:extLst>
                <a:ext uri="{FF2B5EF4-FFF2-40B4-BE49-F238E27FC236}">
                  <a16:creationId xmlns:a16="http://schemas.microsoft.com/office/drawing/2014/main" id="{75B9B7C5-B3CB-D2D4-A44A-B6523CC7722E}"/>
                </a:ext>
              </a:extLst>
            </p:cNvPr>
            <p:cNvSpPr txBox="1">
              <a:spLocks/>
            </p:cNvSpPr>
            <p:nvPr/>
          </p:nvSpPr>
          <p:spPr>
            <a:xfrm>
              <a:off x="3749287" y="2836279"/>
              <a:ext cx="1767705"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¿Cumplimos en todas las áreas?</a:t>
              </a:r>
            </a:p>
          </p:txBody>
        </p:sp>
        <p:sp>
          <p:nvSpPr>
            <p:cNvPr id="36" name="Subtitle 2">
              <a:extLst>
                <a:ext uri="{FF2B5EF4-FFF2-40B4-BE49-F238E27FC236}">
                  <a16:creationId xmlns:a16="http://schemas.microsoft.com/office/drawing/2014/main" id="{D380A3FE-4263-B886-7DC5-594BCC3EF3D2}"/>
                </a:ext>
              </a:extLst>
            </p:cNvPr>
            <p:cNvSpPr txBox="1">
              <a:spLocks/>
            </p:cNvSpPr>
            <p:nvPr/>
          </p:nvSpPr>
          <p:spPr>
            <a:xfrm>
              <a:off x="4446020" y="1829983"/>
              <a:ext cx="2244318" cy="30432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¿Tenemos lagunas?</a:t>
              </a:r>
            </a:p>
          </p:txBody>
        </p:sp>
        <p:sp>
          <p:nvSpPr>
            <p:cNvPr id="37" name="Subtitle 2">
              <a:extLst>
                <a:ext uri="{FF2B5EF4-FFF2-40B4-BE49-F238E27FC236}">
                  <a16:creationId xmlns:a16="http://schemas.microsoft.com/office/drawing/2014/main" id="{91E0AB25-0CB3-05BF-9C93-F6552569F2C9}"/>
                </a:ext>
              </a:extLst>
            </p:cNvPr>
            <p:cNvSpPr txBox="1">
              <a:spLocks/>
            </p:cNvSpPr>
            <p:nvPr/>
          </p:nvSpPr>
          <p:spPr>
            <a:xfrm>
              <a:off x="10626065" y="4229350"/>
              <a:ext cx="1428945"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¿Cómo debemos priorizar nuestros esfuerzos?</a:t>
              </a:r>
            </a:p>
          </p:txBody>
        </p:sp>
        <p:sp>
          <p:nvSpPr>
            <p:cNvPr id="38" name="Subtitle 2">
              <a:extLst>
                <a:ext uri="{FF2B5EF4-FFF2-40B4-BE49-F238E27FC236}">
                  <a16:creationId xmlns:a16="http://schemas.microsoft.com/office/drawing/2014/main" id="{9BB6334A-E488-0EFE-E714-840436A6E5D5}"/>
                </a:ext>
              </a:extLst>
            </p:cNvPr>
            <p:cNvSpPr txBox="1">
              <a:spLocks/>
            </p:cNvSpPr>
            <p:nvPr/>
          </p:nvSpPr>
          <p:spPr>
            <a:xfrm>
              <a:off x="10392292" y="2871489"/>
              <a:ext cx="1799708" cy="11122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¿Qué normas debemos cumplir?</a:t>
              </a:r>
            </a:p>
          </p:txBody>
        </p:sp>
        <p:sp>
          <p:nvSpPr>
            <p:cNvPr id="39" name="Subtitle 2">
              <a:extLst>
                <a:ext uri="{FF2B5EF4-FFF2-40B4-BE49-F238E27FC236}">
                  <a16:creationId xmlns:a16="http://schemas.microsoft.com/office/drawing/2014/main" id="{A6C87096-D09C-50FD-B054-F40469611E63}"/>
                </a:ext>
              </a:extLst>
            </p:cNvPr>
            <p:cNvSpPr txBox="1">
              <a:spLocks/>
            </p:cNvSpPr>
            <p:nvPr/>
          </p:nvSpPr>
          <p:spPr>
            <a:xfrm>
              <a:off x="9437531" y="1839170"/>
              <a:ext cx="2279752" cy="573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¿Qué se requerirá para cumplir?</a:t>
              </a:r>
            </a:p>
          </p:txBody>
        </p:sp>
        <p:sp>
          <p:nvSpPr>
            <p:cNvPr id="40" name="Textplatzhalter 1">
              <a:extLst>
                <a:ext uri="{FF2B5EF4-FFF2-40B4-BE49-F238E27FC236}">
                  <a16:creationId xmlns:a16="http://schemas.microsoft.com/office/drawing/2014/main" id="{C981C9CD-52D3-CD20-45DC-65D57ECD0E3D}"/>
                </a:ext>
              </a:extLst>
            </p:cNvPr>
            <p:cNvSpPr txBox="1">
              <a:spLocks/>
            </p:cNvSpPr>
            <p:nvPr/>
          </p:nvSpPr>
          <p:spPr>
            <a:xfrm>
              <a:off x="6763436" y="3685454"/>
              <a:ext cx="2450287" cy="16450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GB" sz="3000" b="1" dirty="0">
                  <a:solidFill>
                    <a:srgbClr val="B41F7A"/>
                  </a:solidFill>
                </a:rPr>
                <a:t>Lluvia de ideas sobre las áreas de riesgo</a:t>
              </a:r>
            </a:p>
          </p:txBody>
        </p:sp>
      </p:grpSp>
      <p:sp>
        <p:nvSpPr>
          <p:cNvPr id="43" name="Rectangle 42">
            <a:extLst>
              <a:ext uri="{FF2B5EF4-FFF2-40B4-BE49-F238E27FC236}">
                <a16:creationId xmlns:a16="http://schemas.microsoft.com/office/drawing/2014/main" id="{60484B0F-FF83-0AF3-67BC-3DFBA9DFE2B8}"/>
              </a:ext>
            </a:extLst>
          </p:cNvPr>
          <p:cNvSpPr/>
          <p:nvPr/>
        </p:nvSpPr>
        <p:spPr>
          <a:xfrm>
            <a:off x="0" y="300038"/>
            <a:ext cx="12192000" cy="139840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La identificación de áreas de riesgo generalmente comienza con un ejercicio de lluvia de ideas. Es importante integrar a los miembros adecuados del equipo o pedir ayuda externa.</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Lluvia de ideas sobre las áreas de riesgo</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557529" y="953298"/>
            <a:ext cx="108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2591803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643975" y="621472"/>
            <a:ext cx="3570755" cy="1628741"/>
          </a:xfrm>
        </p:spPr>
        <p:txBody>
          <a:bodyPr>
            <a:normAutofit/>
          </a:bodyPr>
          <a:lstStyle/>
          <a:p>
            <a:pPr algn="l" rtl="0"/>
            <a:r>
              <a:rPr lang="en-GB" dirty="0">
                <a:solidFill>
                  <a:schemeClr val="bg1"/>
                </a:solidFill>
              </a:rPr>
              <a:t>Lluvia de ideas sobre las áreas de riesgo</a:t>
            </a:r>
          </a:p>
        </p:txBody>
      </p:sp>
      <p:sp>
        <p:nvSpPr>
          <p:cNvPr id="43" name="Rectangle 42">
            <a:extLst>
              <a:ext uri="{FF2B5EF4-FFF2-40B4-BE49-F238E27FC236}">
                <a16:creationId xmlns:a16="http://schemas.microsoft.com/office/drawing/2014/main" id="{60484B0F-FF83-0AF3-67BC-3DFBA9DFE2B8}"/>
              </a:ext>
            </a:extLst>
          </p:cNvPr>
          <p:cNvSpPr/>
          <p:nvPr/>
        </p:nvSpPr>
        <p:spPr>
          <a:xfrm>
            <a:off x="0" y="631495"/>
            <a:ext cx="12192000" cy="50446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688395" y="2689858"/>
            <a:ext cx="4961879" cy="2627972"/>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“Holístico” es un término utilizado en la gestión de riesgos para enfatizar la importancia de comprender las interrelaciones entre los riesgos individuales (o grupos de riesgos relacionados) y el enfoque coordinado que las unidades y funciones operativas de una organización adoptan para gestionar el riesgo.</a:t>
            </a:r>
          </a:p>
          <a:p>
            <a:pPr marL="12700" indent="-12700" algn="l" rtl="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674130" y="1000323"/>
            <a:ext cx="4250121"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¿Qué es una visión holística de los riesgos?</a:t>
            </a:r>
          </a:p>
        </p:txBody>
      </p:sp>
      <p:sp>
        <p:nvSpPr>
          <p:cNvPr id="46" name="Rectangle 45">
            <a:extLst>
              <a:ext uri="{FF2B5EF4-FFF2-40B4-BE49-F238E27FC236}">
                <a16:creationId xmlns:a16="http://schemas.microsoft.com/office/drawing/2014/main" id="{C6070E0F-DD95-45CC-DA1C-65E8180B82C2}"/>
              </a:ext>
            </a:extLst>
          </p:cNvPr>
          <p:cNvSpPr/>
          <p:nvPr/>
        </p:nvSpPr>
        <p:spPr>
          <a:xfrm rot="10800000" flipV="1">
            <a:off x="643975" y="2264805"/>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1" name="TextBox 30">
            <a:extLst>
              <a:ext uri="{FF2B5EF4-FFF2-40B4-BE49-F238E27FC236}">
                <a16:creationId xmlns:a16="http://schemas.microsoft.com/office/drawing/2014/main" id="{5B4FFCAD-D176-DE6A-8A78-5545ED866D0B}"/>
              </a:ext>
            </a:extLst>
          </p:cNvPr>
          <p:cNvSpPr txBox="1"/>
          <p:nvPr/>
        </p:nvSpPr>
        <p:spPr>
          <a:xfrm>
            <a:off x="7141988" y="3941827"/>
            <a:ext cx="6096000" cy="369332"/>
          </a:xfrm>
          <a:prstGeom prst="rect">
            <a:avLst/>
          </a:prstGeom>
          <a:noFill/>
        </p:spPr>
        <p:txBody>
          <a:bodyPr wrap="square">
            <a:spAutoFit/>
          </a:bodyPr>
          <a:lstStyle/>
          <a:p>
            <a:pPr algn="l" rtl="0"/>
            <a:r>
              <a:rPr lang="en-US" dirty="0">
                <a:solidFill>
                  <a:schemeClr val="bg1"/>
                </a:solidFill>
              </a:rPr>
              <a:t>gestión de riesgos</a:t>
            </a:r>
            <a:endParaRPr lang="en-US" dirty="0"/>
          </a:p>
        </p:txBody>
      </p:sp>
      <p:pic>
        <p:nvPicPr>
          <p:cNvPr id="32" name="Picture Placeholder 9">
            <a:extLst>
              <a:ext uri="{FF2B5EF4-FFF2-40B4-BE49-F238E27FC236}">
                <a16:creationId xmlns:a16="http://schemas.microsoft.com/office/drawing/2014/main" id="{EE12AB7C-7466-26F7-5041-1A6781FAD515}"/>
              </a:ext>
            </a:extLst>
          </p:cNvPr>
          <p:cNvPicPr>
            <a:picLocks noChangeAspect="1"/>
          </p:cNvPicPr>
          <p:nvPr/>
        </p:nvPicPr>
        <p:blipFill rotWithShape="1">
          <a:blip r:embed="rId3"/>
          <a:srcRect t="1274" b="1274"/>
          <a:stretch/>
        </p:blipFill>
        <p:spPr>
          <a:xfrm>
            <a:off x="6383089" y="12457"/>
            <a:ext cx="4961879" cy="6845543"/>
          </a:xfrm>
          <a:prstGeom prst="rect">
            <a:avLst/>
          </a:prstGeom>
        </p:spPr>
      </p:pic>
    </p:spTree>
    <p:extLst>
      <p:ext uri="{BB962C8B-B14F-4D97-AF65-F5344CB8AC3E}">
        <p14:creationId xmlns:p14="http://schemas.microsoft.com/office/powerpoint/2010/main" val="3435944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Las políticas y los procedimientos para predecir, evaluar y gestionar el riesgo son importantes. Pero si los líderes no hacen las preguntas correctas, si no buscan una diversidad de opiniones y perspectivas, y si no actúan con integridad, estas reglas no harán ninguna diferencia.</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La actitud de liderazgo es clave</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6097200"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pPr algn="l" rtl="0"/>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8005600"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pPr algn="l" rtl="0"/>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7448699"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pPr algn="l" rtl="0"/>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6096000"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pPr algn="l" rtl="0"/>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ser reflexivo</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comprometerse con la complejidad</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6357705" y="4732144"/>
            <a:ext cx="1545717" cy="9579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evitar el reflejo de la rodilla</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reacciones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'efecto péndulo'</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estar dispuesto a desafiar</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y ser desafiado</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4797706" y="27583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pPr algn="l" rtl="0"/>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529758" y="2650964"/>
            <a:ext cx="3549771" cy="35523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Autoconciencia y buen liderazgo como modelo a seguir</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Enfrentar y aprender de los errores</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¿Quién sostiene el espejo?</a:t>
            </a:r>
          </a:p>
          <a:p>
            <a:pPr marL="571500" indent="-355600" algn="l" rtl="0">
              <a:lnSpc>
                <a:spcPts val="2240"/>
              </a:lnSpc>
              <a:spcBef>
                <a:spcPts val="225"/>
              </a:spcBef>
              <a:buClr>
                <a:srgbClr val="F16924"/>
              </a:buClr>
              <a:buFont typeface="Wingdings" panose="05000000000000000000" pitchFamily="2" charset="2"/>
              <a:buChar char="à"/>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¿Riesgo, RRHH, todas las funciones?</a:t>
            </a:r>
            <a:b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¿Eso funciona actualmente?</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Garantizar una buena supervisión de la estrategia y el riesgo de las personas</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¿Información y capacidades de las personas en la junta?</a:t>
            </a:r>
          </a:p>
        </p:txBody>
      </p:sp>
    </p:spTree>
    <p:extLst>
      <p:ext uri="{BB962C8B-B14F-4D97-AF65-F5344CB8AC3E}">
        <p14:creationId xmlns:p14="http://schemas.microsoft.com/office/powerpoint/2010/main" val="3158131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ight Arrow 11">
            <a:extLst>
              <a:ext uri="{FF2B5EF4-FFF2-40B4-BE49-F238E27FC236}">
                <a16:creationId xmlns:a16="http://schemas.microsoft.com/office/drawing/2014/main" id="{EADD33DC-5DF8-9F4B-8C6F-D74946C1CED9}"/>
              </a:ext>
            </a:extLst>
          </p:cNvPr>
          <p:cNvSpPr/>
          <p:nvPr/>
        </p:nvSpPr>
        <p:spPr>
          <a:xfrm rot="20754696">
            <a:off x="1243145" y="4690312"/>
            <a:ext cx="7235138" cy="295488"/>
          </a:xfrm>
          <a:prstGeom prst="right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268414" cy="301546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Para que sea eficaz, la gestión de riesgos debe integrarse en las actividades diarias de las líneas de negocio y en las decisiones corporativas a corto, medio y largo plazo. La integración de ERM y la planificación estratégica puede fortalecer los planes estratégicos mientras ayuda a concentrar los recursos limitados en los riesgos y problemas que más importan.</a:t>
            </a:r>
          </a:p>
          <a:p>
            <a:pPr marL="12700" indent="-12700" algn="l" rtl="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475520"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Integración de ERM en la toma de decisiones</a:t>
            </a:r>
          </a:p>
          <a:p>
            <a:pPr algn="l" rtl="0"/>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3" name="Group 4">
            <a:extLst>
              <a:ext uri="{FF2B5EF4-FFF2-40B4-BE49-F238E27FC236}">
                <a16:creationId xmlns:a16="http://schemas.microsoft.com/office/drawing/2014/main" id="{FDC7E609-EC6B-0B0D-0734-8E4D4355E16B}"/>
              </a:ext>
            </a:extLst>
          </p:cNvPr>
          <p:cNvGrpSpPr/>
          <p:nvPr/>
        </p:nvGrpSpPr>
        <p:grpSpPr>
          <a:xfrm>
            <a:off x="9904127" y="2487294"/>
            <a:ext cx="907531" cy="2086242"/>
            <a:chOff x="18338273" y="2819818"/>
            <a:chExt cx="2419452" cy="5561863"/>
          </a:xfrm>
        </p:grpSpPr>
        <p:sp>
          <p:nvSpPr>
            <p:cNvPr id="5" name="Freeform 1">
              <a:extLst>
                <a:ext uri="{FF2B5EF4-FFF2-40B4-BE49-F238E27FC236}">
                  <a16:creationId xmlns:a16="http://schemas.microsoft.com/office/drawing/2014/main" id="{CBB3B072-8653-4379-34D6-8E6756265690}"/>
                </a:ext>
              </a:extLst>
            </p:cNvPr>
            <p:cNvSpPr>
              <a:spLocks noChangeArrowheads="1"/>
            </p:cNvSpPr>
            <p:nvPr/>
          </p:nvSpPr>
          <p:spPr bwMode="auto">
            <a:xfrm>
              <a:off x="18802001" y="2819818"/>
              <a:ext cx="1955724" cy="5561863"/>
            </a:xfrm>
            <a:custGeom>
              <a:avLst/>
              <a:gdLst>
                <a:gd name="T0" fmla="*/ 1497 w 2994"/>
                <a:gd name="T1" fmla="*/ 0 h 8514"/>
                <a:gd name="T2" fmla="*/ 788 w 2994"/>
                <a:gd name="T3" fmla="*/ 0 h 8514"/>
                <a:gd name="T4" fmla="*/ 788 w 2994"/>
                <a:gd name="T5" fmla="*/ 506 h 8514"/>
                <a:gd name="T6" fmla="*/ 788 w 2994"/>
                <a:gd name="T7" fmla="*/ 506 h 8514"/>
                <a:gd name="T8" fmla="*/ 0 w 2994"/>
                <a:gd name="T9" fmla="*/ 4256 h 8514"/>
                <a:gd name="T10" fmla="*/ 0 w 2994"/>
                <a:gd name="T11" fmla="*/ 4256 h 8514"/>
                <a:gd name="T12" fmla="*/ 788 w 2994"/>
                <a:gd name="T13" fmla="*/ 8005 h 8514"/>
                <a:gd name="T14" fmla="*/ 788 w 2994"/>
                <a:gd name="T15" fmla="*/ 8513 h 8514"/>
                <a:gd name="T16" fmla="*/ 1497 w 2994"/>
                <a:gd name="T17" fmla="*/ 8513 h 8514"/>
                <a:gd name="T18" fmla="*/ 1497 w 2994"/>
                <a:gd name="T19" fmla="*/ 8513 h 8514"/>
                <a:gd name="T20" fmla="*/ 2993 w 2994"/>
                <a:gd name="T21" fmla="*/ 4256 h 8514"/>
                <a:gd name="T22" fmla="*/ 2993 w 2994"/>
                <a:gd name="T23" fmla="*/ 4256 h 8514"/>
                <a:gd name="T24" fmla="*/ 1497 w 2994"/>
                <a:gd name="T25" fmla="*/ 0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8514">
                  <a:moveTo>
                    <a:pt x="1497" y="0"/>
                  </a:moveTo>
                  <a:lnTo>
                    <a:pt x="788" y="0"/>
                  </a:lnTo>
                  <a:lnTo>
                    <a:pt x="788" y="506"/>
                  </a:lnTo>
                  <a:lnTo>
                    <a:pt x="788" y="506"/>
                  </a:lnTo>
                  <a:cubicBezTo>
                    <a:pt x="319" y="1226"/>
                    <a:pt x="0" y="2635"/>
                    <a:pt x="0" y="4256"/>
                  </a:cubicBezTo>
                  <a:lnTo>
                    <a:pt x="0" y="4256"/>
                  </a:lnTo>
                  <a:cubicBezTo>
                    <a:pt x="0" y="5877"/>
                    <a:pt x="319" y="7287"/>
                    <a:pt x="788" y="8005"/>
                  </a:cubicBezTo>
                  <a:lnTo>
                    <a:pt x="788" y="8513"/>
                  </a:lnTo>
                  <a:lnTo>
                    <a:pt x="1497" y="8513"/>
                  </a:lnTo>
                  <a:lnTo>
                    <a:pt x="1497" y="8513"/>
                  </a:lnTo>
                  <a:cubicBezTo>
                    <a:pt x="2323" y="8513"/>
                    <a:pt x="2993" y="6606"/>
                    <a:pt x="2993" y="4256"/>
                  </a:cubicBezTo>
                  <a:lnTo>
                    <a:pt x="2993" y="4256"/>
                  </a:lnTo>
                  <a:cubicBezTo>
                    <a:pt x="2993" y="1905"/>
                    <a:pt x="2323" y="0"/>
                    <a:pt x="1497" y="0"/>
                  </a:cubicBezTo>
                </a:path>
              </a:pathLst>
            </a:custGeom>
            <a:solidFill>
              <a:srgbClr val="7F1C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rtl="0"/>
              <a:endParaRPr lang="en-GB" sz="2450" dirty="0">
                <a:latin typeface="Lato Light" panose="020F0502020204030203" pitchFamily="34" charset="0"/>
              </a:endParaRPr>
            </a:p>
          </p:txBody>
        </p:sp>
        <p:sp>
          <p:nvSpPr>
            <p:cNvPr id="6" name="Freeform 2">
              <a:extLst>
                <a:ext uri="{FF2B5EF4-FFF2-40B4-BE49-F238E27FC236}">
                  <a16:creationId xmlns:a16="http://schemas.microsoft.com/office/drawing/2014/main" id="{EFA37788-19DE-3B46-24A7-879B29880E30}"/>
                </a:ext>
              </a:extLst>
            </p:cNvPr>
            <p:cNvSpPr>
              <a:spLocks noChangeArrowheads="1"/>
            </p:cNvSpPr>
            <p:nvPr/>
          </p:nvSpPr>
          <p:spPr bwMode="auto">
            <a:xfrm>
              <a:off x="18338273" y="2819818"/>
              <a:ext cx="1955726" cy="5561863"/>
            </a:xfrm>
            <a:custGeom>
              <a:avLst/>
              <a:gdLst>
                <a:gd name="T0" fmla="*/ 2991 w 2992"/>
                <a:gd name="T1" fmla="*/ 4256 h 8514"/>
                <a:gd name="T2" fmla="*/ 2991 w 2992"/>
                <a:gd name="T3" fmla="*/ 4256 h 8514"/>
                <a:gd name="T4" fmla="*/ 1496 w 2992"/>
                <a:gd name="T5" fmla="*/ 8513 h 8514"/>
                <a:gd name="T6" fmla="*/ 1496 w 2992"/>
                <a:gd name="T7" fmla="*/ 8513 h 8514"/>
                <a:gd name="T8" fmla="*/ 0 w 2992"/>
                <a:gd name="T9" fmla="*/ 4256 h 8514"/>
                <a:gd name="T10" fmla="*/ 0 w 2992"/>
                <a:gd name="T11" fmla="*/ 4256 h 8514"/>
                <a:gd name="T12" fmla="*/ 1496 w 2992"/>
                <a:gd name="T13" fmla="*/ 0 h 8514"/>
                <a:gd name="T14" fmla="*/ 1496 w 2992"/>
                <a:gd name="T15" fmla="*/ 0 h 8514"/>
                <a:gd name="T16" fmla="*/ 2991 w 2992"/>
                <a:gd name="T17" fmla="*/ 4256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2" h="8514">
                  <a:moveTo>
                    <a:pt x="2991" y="4256"/>
                  </a:moveTo>
                  <a:lnTo>
                    <a:pt x="2991" y="4256"/>
                  </a:lnTo>
                  <a:cubicBezTo>
                    <a:pt x="2991" y="6606"/>
                    <a:pt x="2322" y="8513"/>
                    <a:pt x="1496" y="8513"/>
                  </a:cubicBezTo>
                  <a:lnTo>
                    <a:pt x="1496" y="8513"/>
                  </a:lnTo>
                  <a:cubicBezTo>
                    <a:pt x="669" y="8513"/>
                    <a:pt x="0" y="6606"/>
                    <a:pt x="0" y="4256"/>
                  </a:cubicBezTo>
                  <a:lnTo>
                    <a:pt x="0" y="4256"/>
                  </a:lnTo>
                  <a:cubicBezTo>
                    <a:pt x="0" y="1905"/>
                    <a:pt x="669" y="0"/>
                    <a:pt x="1496" y="0"/>
                  </a:cubicBezTo>
                  <a:lnTo>
                    <a:pt x="1496" y="0"/>
                  </a:lnTo>
                  <a:cubicBezTo>
                    <a:pt x="2322" y="0"/>
                    <a:pt x="2991" y="1905"/>
                    <a:pt x="2991" y="425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rtl="0"/>
              <a:endParaRPr lang="en-GB" sz="2450" dirty="0">
                <a:latin typeface="Lato Light" panose="020F0502020204030203" pitchFamily="34" charset="0"/>
              </a:endParaRPr>
            </a:p>
          </p:txBody>
        </p:sp>
        <p:sp>
          <p:nvSpPr>
            <p:cNvPr id="7" name="Freeform 3">
              <a:extLst>
                <a:ext uri="{FF2B5EF4-FFF2-40B4-BE49-F238E27FC236}">
                  <a16:creationId xmlns:a16="http://schemas.microsoft.com/office/drawing/2014/main" id="{A2AA08B2-1DE6-402B-1F59-F78A54C479FF}"/>
                </a:ext>
              </a:extLst>
            </p:cNvPr>
            <p:cNvSpPr>
              <a:spLocks noChangeArrowheads="1"/>
            </p:cNvSpPr>
            <p:nvPr/>
          </p:nvSpPr>
          <p:spPr bwMode="auto">
            <a:xfrm>
              <a:off x="18459245" y="3381476"/>
              <a:ext cx="1561124" cy="4438547"/>
            </a:xfrm>
            <a:custGeom>
              <a:avLst/>
              <a:gdLst>
                <a:gd name="T0" fmla="*/ 2388 w 2389"/>
                <a:gd name="T1" fmla="*/ 3398 h 6796"/>
                <a:gd name="T2" fmla="*/ 2388 w 2389"/>
                <a:gd name="T3" fmla="*/ 3398 h 6796"/>
                <a:gd name="T4" fmla="*/ 1194 w 2389"/>
                <a:gd name="T5" fmla="*/ 6795 h 6796"/>
                <a:gd name="T6" fmla="*/ 1194 w 2389"/>
                <a:gd name="T7" fmla="*/ 6795 h 6796"/>
                <a:gd name="T8" fmla="*/ 0 w 2389"/>
                <a:gd name="T9" fmla="*/ 3398 h 6796"/>
                <a:gd name="T10" fmla="*/ 0 w 2389"/>
                <a:gd name="T11" fmla="*/ 3398 h 6796"/>
                <a:gd name="T12" fmla="*/ 1194 w 2389"/>
                <a:gd name="T13" fmla="*/ 0 h 6796"/>
                <a:gd name="T14" fmla="*/ 1194 w 2389"/>
                <a:gd name="T15" fmla="*/ 0 h 6796"/>
                <a:gd name="T16" fmla="*/ 2388 w 2389"/>
                <a:gd name="T17" fmla="*/ 3398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9" h="6796">
                  <a:moveTo>
                    <a:pt x="2388" y="3398"/>
                  </a:moveTo>
                  <a:lnTo>
                    <a:pt x="2388" y="3398"/>
                  </a:lnTo>
                  <a:cubicBezTo>
                    <a:pt x="2388" y="5275"/>
                    <a:pt x="1853" y="6795"/>
                    <a:pt x="1194" y="6795"/>
                  </a:cubicBezTo>
                  <a:lnTo>
                    <a:pt x="1194" y="6795"/>
                  </a:lnTo>
                  <a:cubicBezTo>
                    <a:pt x="534" y="6795"/>
                    <a:pt x="0" y="5275"/>
                    <a:pt x="0" y="3398"/>
                  </a:cubicBezTo>
                  <a:lnTo>
                    <a:pt x="0" y="3398"/>
                  </a:lnTo>
                  <a:cubicBezTo>
                    <a:pt x="0" y="1521"/>
                    <a:pt x="534" y="0"/>
                    <a:pt x="1194" y="0"/>
                  </a:cubicBezTo>
                  <a:lnTo>
                    <a:pt x="1194" y="0"/>
                  </a:lnTo>
                  <a:cubicBezTo>
                    <a:pt x="1853" y="0"/>
                    <a:pt x="2388" y="1521"/>
                    <a:pt x="2388" y="3398"/>
                  </a:cubicBezTo>
                </a:path>
              </a:pathLst>
            </a:custGeom>
            <a:solidFill>
              <a:srgbClr val="B41F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rtl="0"/>
              <a:endParaRPr lang="en-GB" sz="2450" dirty="0">
                <a:latin typeface="Lato Light" panose="020F0502020204030203" pitchFamily="34" charset="0"/>
              </a:endParaRPr>
            </a:p>
          </p:txBody>
        </p:sp>
        <p:sp>
          <p:nvSpPr>
            <p:cNvPr id="30" name="Freeform 4">
              <a:extLst>
                <a:ext uri="{FF2B5EF4-FFF2-40B4-BE49-F238E27FC236}">
                  <a16:creationId xmlns:a16="http://schemas.microsoft.com/office/drawing/2014/main" id="{0049FA56-8227-78D3-9384-7361E6736862}"/>
                </a:ext>
              </a:extLst>
            </p:cNvPr>
            <p:cNvSpPr>
              <a:spLocks noChangeArrowheads="1"/>
            </p:cNvSpPr>
            <p:nvPr/>
          </p:nvSpPr>
          <p:spPr bwMode="auto">
            <a:xfrm>
              <a:off x="18597500" y="4020903"/>
              <a:ext cx="1111797" cy="3159693"/>
            </a:xfrm>
            <a:custGeom>
              <a:avLst/>
              <a:gdLst>
                <a:gd name="T0" fmla="*/ 1701 w 1702"/>
                <a:gd name="T1" fmla="*/ 2419 h 4838"/>
                <a:gd name="T2" fmla="*/ 1701 w 1702"/>
                <a:gd name="T3" fmla="*/ 2419 h 4838"/>
                <a:gd name="T4" fmla="*/ 851 w 1702"/>
                <a:gd name="T5" fmla="*/ 4837 h 4838"/>
                <a:gd name="T6" fmla="*/ 851 w 1702"/>
                <a:gd name="T7" fmla="*/ 4837 h 4838"/>
                <a:gd name="T8" fmla="*/ 0 w 1702"/>
                <a:gd name="T9" fmla="*/ 2419 h 4838"/>
                <a:gd name="T10" fmla="*/ 0 w 1702"/>
                <a:gd name="T11" fmla="*/ 2419 h 4838"/>
                <a:gd name="T12" fmla="*/ 851 w 1702"/>
                <a:gd name="T13" fmla="*/ 0 h 4838"/>
                <a:gd name="T14" fmla="*/ 851 w 1702"/>
                <a:gd name="T15" fmla="*/ 0 h 4838"/>
                <a:gd name="T16" fmla="*/ 1701 w 1702"/>
                <a:gd name="T17" fmla="*/ 2419 h 4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4838">
                  <a:moveTo>
                    <a:pt x="1701" y="2419"/>
                  </a:moveTo>
                  <a:lnTo>
                    <a:pt x="1701" y="2419"/>
                  </a:lnTo>
                  <a:cubicBezTo>
                    <a:pt x="1701" y="3755"/>
                    <a:pt x="1320" y="4837"/>
                    <a:pt x="851" y="4837"/>
                  </a:cubicBezTo>
                  <a:lnTo>
                    <a:pt x="851" y="4837"/>
                  </a:lnTo>
                  <a:cubicBezTo>
                    <a:pt x="381" y="4837"/>
                    <a:pt x="0" y="3755"/>
                    <a:pt x="0" y="2419"/>
                  </a:cubicBezTo>
                  <a:lnTo>
                    <a:pt x="0" y="2419"/>
                  </a:lnTo>
                  <a:cubicBezTo>
                    <a:pt x="0" y="1083"/>
                    <a:pt x="381" y="0"/>
                    <a:pt x="851" y="0"/>
                  </a:cubicBezTo>
                  <a:lnTo>
                    <a:pt x="851" y="0"/>
                  </a:lnTo>
                  <a:cubicBezTo>
                    <a:pt x="1320" y="0"/>
                    <a:pt x="1701" y="1083"/>
                    <a:pt x="1701" y="2419"/>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rtl="0"/>
              <a:endParaRPr lang="en-GB" sz="2450" dirty="0">
                <a:latin typeface="Lato Light" panose="020F0502020204030203" pitchFamily="34" charset="0"/>
              </a:endParaRPr>
            </a:p>
          </p:txBody>
        </p:sp>
        <p:sp>
          <p:nvSpPr>
            <p:cNvPr id="31" name="Freeform 5">
              <a:extLst>
                <a:ext uri="{FF2B5EF4-FFF2-40B4-BE49-F238E27FC236}">
                  <a16:creationId xmlns:a16="http://schemas.microsoft.com/office/drawing/2014/main" id="{CEF87730-3EE2-1D98-72EE-A5767F3F1BA3}"/>
                </a:ext>
              </a:extLst>
            </p:cNvPr>
            <p:cNvSpPr>
              <a:spLocks noChangeArrowheads="1"/>
            </p:cNvSpPr>
            <p:nvPr/>
          </p:nvSpPr>
          <p:spPr bwMode="auto">
            <a:xfrm>
              <a:off x="18732874" y="4556639"/>
              <a:ext cx="734476" cy="2088220"/>
            </a:xfrm>
            <a:custGeom>
              <a:avLst/>
              <a:gdLst>
                <a:gd name="T0" fmla="*/ 1123 w 1124"/>
                <a:gd name="T1" fmla="*/ 1597 h 3195"/>
                <a:gd name="T2" fmla="*/ 1123 w 1124"/>
                <a:gd name="T3" fmla="*/ 1597 h 3195"/>
                <a:gd name="T4" fmla="*/ 561 w 1124"/>
                <a:gd name="T5" fmla="*/ 3194 h 3195"/>
                <a:gd name="T6" fmla="*/ 561 w 1124"/>
                <a:gd name="T7" fmla="*/ 3194 h 3195"/>
                <a:gd name="T8" fmla="*/ 0 w 1124"/>
                <a:gd name="T9" fmla="*/ 1597 h 3195"/>
                <a:gd name="T10" fmla="*/ 0 w 1124"/>
                <a:gd name="T11" fmla="*/ 1597 h 3195"/>
                <a:gd name="T12" fmla="*/ 561 w 1124"/>
                <a:gd name="T13" fmla="*/ 0 h 3195"/>
                <a:gd name="T14" fmla="*/ 561 w 1124"/>
                <a:gd name="T15" fmla="*/ 0 h 3195"/>
                <a:gd name="T16" fmla="*/ 1123 w 1124"/>
                <a:gd name="T17" fmla="*/ 159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3195">
                  <a:moveTo>
                    <a:pt x="1123" y="1597"/>
                  </a:moveTo>
                  <a:lnTo>
                    <a:pt x="1123" y="1597"/>
                  </a:lnTo>
                  <a:cubicBezTo>
                    <a:pt x="1123" y="2479"/>
                    <a:pt x="871" y="3194"/>
                    <a:pt x="561" y="3194"/>
                  </a:cubicBezTo>
                  <a:lnTo>
                    <a:pt x="561" y="3194"/>
                  </a:lnTo>
                  <a:cubicBezTo>
                    <a:pt x="252" y="3194"/>
                    <a:pt x="0" y="2479"/>
                    <a:pt x="0" y="1597"/>
                  </a:cubicBezTo>
                  <a:lnTo>
                    <a:pt x="0" y="1597"/>
                  </a:lnTo>
                  <a:cubicBezTo>
                    <a:pt x="0" y="714"/>
                    <a:pt x="252" y="0"/>
                    <a:pt x="561" y="0"/>
                  </a:cubicBezTo>
                  <a:lnTo>
                    <a:pt x="561" y="0"/>
                  </a:lnTo>
                  <a:cubicBezTo>
                    <a:pt x="871" y="0"/>
                    <a:pt x="1123" y="714"/>
                    <a:pt x="1123" y="1597"/>
                  </a:cubicBezTo>
                </a:path>
              </a:pathLst>
            </a:custGeom>
            <a:solidFill>
              <a:srgbClr val="B41F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rtl="0"/>
              <a:endParaRPr lang="en-GB" sz="2450" dirty="0">
                <a:latin typeface="Lato Light" panose="020F0502020204030203" pitchFamily="34" charset="0"/>
              </a:endParaRPr>
            </a:p>
          </p:txBody>
        </p:sp>
        <p:sp>
          <p:nvSpPr>
            <p:cNvPr id="32" name="Freeform 6">
              <a:extLst>
                <a:ext uri="{FF2B5EF4-FFF2-40B4-BE49-F238E27FC236}">
                  <a16:creationId xmlns:a16="http://schemas.microsoft.com/office/drawing/2014/main" id="{F9F1FDA4-921C-AC93-E0BD-81FF29409479}"/>
                </a:ext>
              </a:extLst>
            </p:cNvPr>
            <p:cNvSpPr>
              <a:spLocks noChangeArrowheads="1"/>
            </p:cNvSpPr>
            <p:nvPr/>
          </p:nvSpPr>
          <p:spPr bwMode="auto">
            <a:xfrm>
              <a:off x="18885530" y="5132700"/>
              <a:ext cx="328354" cy="936099"/>
            </a:xfrm>
            <a:custGeom>
              <a:avLst/>
              <a:gdLst>
                <a:gd name="T0" fmla="*/ 503 w 504"/>
                <a:gd name="T1" fmla="*/ 716 h 1432"/>
                <a:gd name="T2" fmla="*/ 503 w 504"/>
                <a:gd name="T3" fmla="*/ 716 h 1432"/>
                <a:gd name="T4" fmla="*/ 252 w 504"/>
                <a:gd name="T5" fmla="*/ 1431 h 1432"/>
                <a:gd name="T6" fmla="*/ 252 w 504"/>
                <a:gd name="T7" fmla="*/ 1431 h 1432"/>
                <a:gd name="T8" fmla="*/ 0 w 504"/>
                <a:gd name="T9" fmla="*/ 716 h 1432"/>
                <a:gd name="T10" fmla="*/ 0 w 504"/>
                <a:gd name="T11" fmla="*/ 716 h 1432"/>
                <a:gd name="T12" fmla="*/ 252 w 504"/>
                <a:gd name="T13" fmla="*/ 0 h 1432"/>
                <a:gd name="T14" fmla="*/ 252 w 504"/>
                <a:gd name="T15" fmla="*/ 0 h 1432"/>
                <a:gd name="T16" fmla="*/ 503 w 504"/>
                <a:gd name="T17" fmla="*/ 71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1432">
                  <a:moveTo>
                    <a:pt x="503" y="716"/>
                  </a:moveTo>
                  <a:lnTo>
                    <a:pt x="503" y="716"/>
                  </a:lnTo>
                  <a:cubicBezTo>
                    <a:pt x="503" y="1112"/>
                    <a:pt x="390" y="1431"/>
                    <a:pt x="252" y="1431"/>
                  </a:cubicBezTo>
                  <a:lnTo>
                    <a:pt x="252" y="1431"/>
                  </a:lnTo>
                  <a:cubicBezTo>
                    <a:pt x="113" y="1431"/>
                    <a:pt x="0" y="1112"/>
                    <a:pt x="0" y="716"/>
                  </a:cubicBezTo>
                  <a:lnTo>
                    <a:pt x="0" y="716"/>
                  </a:lnTo>
                  <a:cubicBezTo>
                    <a:pt x="0" y="321"/>
                    <a:pt x="113" y="0"/>
                    <a:pt x="252" y="0"/>
                  </a:cubicBezTo>
                  <a:lnTo>
                    <a:pt x="252" y="0"/>
                  </a:lnTo>
                  <a:cubicBezTo>
                    <a:pt x="390" y="0"/>
                    <a:pt x="503" y="321"/>
                    <a:pt x="503" y="71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rtl="0"/>
              <a:endParaRPr lang="en-GB" sz="2450" dirty="0">
                <a:latin typeface="Lato Light" panose="020F0502020204030203" pitchFamily="34" charset="0"/>
              </a:endParaRPr>
            </a:p>
          </p:txBody>
        </p:sp>
      </p:grpSp>
      <p:sp>
        <p:nvSpPr>
          <p:cNvPr id="33" name="Right Arrow 11">
            <a:extLst>
              <a:ext uri="{FF2B5EF4-FFF2-40B4-BE49-F238E27FC236}">
                <a16:creationId xmlns:a16="http://schemas.microsoft.com/office/drawing/2014/main" id="{B21B043F-FE6B-2D67-0FF3-24B967AE5C4D}"/>
              </a:ext>
            </a:extLst>
          </p:cNvPr>
          <p:cNvSpPr/>
          <p:nvPr/>
        </p:nvSpPr>
        <p:spPr>
          <a:xfrm rot="20754696">
            <a:off x="2977932" y="4248517"/>
            <a:ext cx="7235138" cy="295488"/>
          </a:xfrm>
          <a:prstGeom prst="right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34" name="Oval 12">
            <a:extLst>
              <a:ext uri="{FF2B5EF4-FFF2-40B4-BE49-F238E27FC236}">
                <a16:creationId xmlns:a16="http://schemas.microsoft.com/office/drawing/2014/main" id="{66D19A70-857F-E2B3-5CBD-A8C13855D4F7}"/>
              </a:ext>
            </a:extLst>
          </p:cNvPr>
          <p:cNvSpPr/>
          <p:nvPr/>
        </p:nvSpPr>
        <p:spPr>
          <a:xfrm>
            <a:off x="1809675" y="5111050"/>
            <a:ext cx="675585" cy="675585"/>
          </a:xfrm>
          <a:prstGeom prst="ellipse">
            <a:avLst/>
          </a:prstGeom>
          <a:solidFill>
            <a:srgbClr val="7F1C58"/>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35" name="Oval 13">
            <a:extLst>
              <a:ext uri="{FF2B5EF4-FFF2-40B4-BE49-F238E27FC236}">
                <a16:creationId xmlns:a16="http://schemas.microsoft.com/office/drawing/2014/main" id="{68AADAB3-A49C-E7BC-7976-FADAC2434440}"/>
              </a:ext>
            </a:extLst>
          </p:cNvPr>
          <p:cNvSpPr/>
          <p:nvPr/>
        </p:nvSpPr>
        <p:spPr>
          <a:xfrm>
            <a:off x="4116415" y="4528132"/>
            <a:ext cx="675585" cy="675585"/>
          </a:xfrm>
          <a:prstGeom prst="ellipse">
            <a:avLst/>
          </a:prstGeom>
          <a:solidFill>
            <a:srgbClr val="B41F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36" name="Oval 14">
            <a:extLst>
              <a:ext uri="{FF2B5EF4-FFF2-40B4-BE49-F238E27FC236}">
                <a16:creationId xmlns:a16="http://schemas.microsoft.com/office/drawing/2014/main" id="{48F3877B-73D1-19C3-CB6B-63F6E57EBFC3}"/>
              </a:ext>
            </a:extLst>
          </p:cNvPr>
          <p:cNvSpPr/>
          <p:nvPr/>
        </p:nvSpPr>
        <p:spPr>
          <a:xfrm>
            <a:off x="6121823" y="4051884"/>
            <a:ext cx="675585" cy="675585"/>
          </a:xfrm>
          <a:prstGeom prst="ellipse">
            <a:avLst/>
          </a:prstGeom>
          <a:solidFill>
            <a:srgbClr val="F1692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37" name="Oval 15">
            <a:extLst>
              <a:ext uri="{FF2B5EF4-FFF2-40B4-BE49-F238E27FC236}">
                <a16:creationId xmlns:a16="http://schemas.microsoft.com/office/drawing/2014/main" id="{23CE1B37-D57B-C094-DAF5-02BE39D2B0B2}"/>
              </a:ext>
            </a:extLst>
          </p:cNvPr>
          <p:cNvSpPr/>
          <p:nvPr/>
        </p:nvSpPr>
        <p:spPr>
          <a:xfrm>
            <a:off x="7720723" y="3581735"/>
            <a:ext cx="675585" cy="675585"/>
          </a:xfrm>
          <a:prstGeom prst="ellipse">
            <a:avLst/>
          </a:prstGeom>
          <a:solidFill>
            <a:srgbClr val="EDA13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38" name="Rectangle 20">
            <a:extLst>
              <a:ext uri="{FF2B5EF4-FFF2-40B4-BE49-F238E27FC236}">
                <a16:creationId xmlns:a16="http://schemas.microsoft.com/office/drawing/2014/main" id="{8CB92E94-D724-CCFF-72E2-6C70904B47F8}"/>
              </a:ext>
            </a:extLst>
          </p:cNvPr>
          <p:cNvSpPr/>
          <p:nvPr/>
        </p:nvSpPr>
        <p:spPr>
          <a:xfrm>
            <a:off x="4467640" y="5274263"/>
            <a:ext cx="36180" cy="432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39" name="Rectangle 21">
            <a:extLst>
              <a:ext uri="{FF2B5EF4-FFF2-40B4-BE49-F238E27FC236}">
                <a16:creationId xmlns:a16="http://schemas.microsoft.com/office/drawing/2014/main" id="{26AB1A0B-4983-A59B-078E-7AF58A202E9B}"/>
              </a:ext>
            </a:extLst>
          </p:cNvPr>
          <p:cNvSpPr/>
          <p:nvPr/>
        </p:nvSpPr>
        <p:spPr>
          <a:xfrm>
            <a:off x="8058515" y="4302261"/>
            <a:ext cx="36180" cy="432000"/>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40" name="Rectangle 22">
            <a:extLst>
              <a:ext uri="{FF2B5EF4-FFF2-40B4-BE49-F238E27FC236}">
                <a16:creationId xmlns:a16="http://schemas.microsoft.com/office/drawing/2014/main" id="{9664EEBF-F5FD-AEFA-BBDC-882DB9759A2A}"/>
              </a:ext>
            </a:extLst>
          </p:cNvPr>
          <p:cNvSpPr/>
          <p:nvPr/>
        </p:nvSpPr>
        <p:spPr>
          <a:xfrm>
            <a:off x="2121047" y="4543915"/>
            <a:ext cx="36180" cy="504000"/>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41" name="Rectangle 23">
            <a:extLst>
              <a:ext uri="{FF2B5EF4-FFF2-40B4-BE49-F238E27FC236}">
                <a16:creationId xmlns:a16="http://schemas.microsoft.com/office/drawing/2014/main" id="{6F15FC1D-A303-8A1C-C446-E2E1ED2D4A9B}"/>
              </a:ext>
            </a:extLst>
          </p:cNvPr>
          <p:cNvSpPr/>
          <p:nvPr/>
        </p:nvSpPr>
        <p:spPr>
          <a:xfrm>
            <a:off x="6423435" y="3525821"/>
            <a:ext cx="36180" cy="504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latin typeface="Lato Light" panose="020F0502020204030203" pitchFamily="34" charset="0"/>
            </a:endParaRPr>
          </a:p>
        </p:txBody>
      </p:sp>
      <p:sp>
        <p:nvSpPr>
          <p:cNvPr id="42" name="Subtitle 2">
            <a:extLst>
              <a:ext uri="{FF2B5EF4-FFF2-40B4-BE49-F238E27FC236}">
                <a16:creationId xmlns:a16="http://schemas.microsoft.com/office/drawing/2014/main" id="{9F591E6F-67C6-EC77-25CF-0A2F6DC23AA7}"/>
              </a:ext>
            </a:extLst>
          </p:cNvPr>
          <p:cNvSpPr txBox="1">
            <a:spLocks/>
          </p:cNvSpPr>
          <p:nvPr/>
        </p:nvSpPr>
        <p:spPr>
          <a:xfrm>
            <a:off x="2052890" y="3467228"/>
            <a:ext cx="2094907" cy="91307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Los gestores de riesgos deben participar desde el inicio de los procesos de establecimiento de la estrategia</a:t>
            </a:r>
          </a:p>
        </p:txBody>
      </p:sp>
      <p:sp>
        <p:nvSpPr>
          <p:cNvPr id="47" name="Subtitle 2">
            <a:extLst>
              <a:ext uri="{FF2B5EF4-FFF2-40B4-BE49-F238E27FC236}">
                <a16:creationId xmlns:a16="http://schemas.microsoft.com/office/drawing/2014/main" id="{942061BF-03B0-4875-0B25-96B4FBE973A8}"/>
              </a:ext>
            </a:extLst>
          </p:cNvPr>
          <p:cNvSpPr txBox="1">
            <a:spLocks/>
          </p:cNvSpPr>
          <p:nvPr/>
        </p:nvSpPr>
        <p:spPr>
          <a:xfrm>
            <a:off x="4356585" y="5876377"/>
            <a:ext cx="3236911" cy="69507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Los riesgos asociados con los nuevos productos deben ser considerados y comunicados a la junta</a:t>
            </a:r>
          </a:p>
        </p:txBody>
      </p:sp>
      <p:sp>
        <p:nvSpPr>
          <p:cNvPr id="48" name="Subtitle 2">
            <a:extLst>
              <a:ext uri="{FF2B5EF4-FFF2-40B4-BE49-F238E27FC236}">
                <a16:creationId xmlns:a16="http://schemas.microsoft.com/office/drawing/2014/main" id="{CB68F7BC-5BB8-089C-D0D1-F01C9416F02A}"/>
              </a:ext>
            </a:extLst>
          </p:cNvPr>
          <p:cNvSpPr txBox="1">
            <a:spLocks/>
          </p:cNvSpPr>
          <p:nvPr/>
        </p:nvSpPr>
        <p:spPr>
          <a:xfrm>
            <a:off x="6312496" y="2532092"/>
            <a:ext cx="2321876" cy="91307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El análisis de los riesgos emergentes y las pruebas de tensión deberían influir en las decisiones empresariales</a:t>
            </a:r>
          </a:p>
        </p:txBody>
      </p:sp>
      <p:sp>
        <p:nvSpPr>
          <p:cNvPr id="49" name="Subtitle 2">
            <a:extLst>
              <a:ext uri="{FF2B5EF4-FFF2-40B4-BE49-F238E27FC236}">
                <a16:creationId xmlns:a16="http://schemas.microsoft.com/office/drawing/2014/main" id="{42236739-2340-828E-0B1B-DD0F77A9EA4C}"/>
              </a:ext>
            </a:extLst>
          </p:cNvPr>
          <p:cNvSpPr txBox="1">
            <a:spLocks/>
          </p:cNvSpPr>
          <p:nvPr/>
        </p:nvSpPr>
        <p:spPr>
          <a:xfrm>
            <a:off x="7981940" y="4963297"/>
            <a:ext cx="2374302" cy="91307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La información sobre riesgos debe compartirse en toda la empresa para evitar que se repita el mismo evento.</a:t>
            </a:r>
          </a:p>
        </p:txBody>
      </p:sp>
      <p:sp>
        <p:nvSpPr>
          <p:cNvPr id="50" name="TextBox 49">
            <a:extLst>
              <a:ext uri="{FF2B5EF4-FFF2-40B4-BE49-F238E27FC236}">
                <a16:creationId xmlns:a16="http://schemas.microsoft.com/office/drawing/2014/main" id="{48C99234-F32C-BA51-3EF2-AFED02759573}"/>
              </a:ext>
            </a:extLst>
          </p:cNvPr>
          <p:cNvSpPr txBox="1"/>
          <p:nvPr/>
        </p:nvSpPr>
        <p:spPr>
          <a:xfrm>
            <a:off x="2447569" y="2368153"/>
            <a:ext cx="184731" cy="369332"/>
          </a:xfrm>
          <a:prstGeom prst="rect">
            <a:avLst/>
          </a:prstGeom>
          <a:noFill/>
        </p:spPr>
        <p:txBody>
          <a:bodyPr wrap="none" rtlCol="0">
            <a:spAutoFit/>
          </a:bodyPr>
          <a:lstStyle/>
          <a:p>
            <a:pPr algn="l" rtl="0"/>
            <a:endParaRPr lang="en-US" dirty="0"/>
          </a:p>
        </p:txBody>
      </p:sp>
      <p:sp>
        <p:nvSpPr>
          <p:cNvPr id="72" name="TextBox 40">
            <a:extLst>
              <a:ext uri="{FF2B5EF4-FFF2-40B4-BE49-F238E27FC236}">
                <a16:creationId xmlns:a16="http://schemas.microsoft.com/office/drawing/2014/main" id="{B6DA5A56-E87B-87DC-9C60-8F91ED2229EC}"/>
              </a:ext>
            </a:extLst>
          </p:cNvPr>
          <p:cNvSpPr txBox="1"/>
          <p:nvPr/>
        </p:nvSpPr>
        <p:spPr>
          <a:xfrm>
            <a:off x="1858863" y="5143278"/>
            <a:ext cx="601447" cy="584775"/>
          </a:xfrm>
          <a:prstGeom prst="rect">
            <a:avLst/>
          </a:prstGeom>
          <a:noFill/>
        </p:spPr>
        <p:txBody>
          <a:bodyPr wrap="none" rtlCol="0" anchor="ctr">
            <a:spAutoFit/>
          </a:bodyPr>
          <a:lstStyle/>
          <a:p>
            <a:pPr algn="ctr" rtl="0"/>
            <a:r>
              <a:rPr lang="en-GB" sz="3200" b="1" dirty="0">
                <a:solidFill>
                  <a:schemeClr val="bg1"/>
                </a:solidFill>
                <a:latin typeface="Calibri" panose="020F0502020204030204" pitchFamily="34" charset="0"/>
                <a:cs typeface="Calibri" panose="020F0502020204030204" pitchFamily="34" charset="0"/>
              </a:rPr>
              <a:t>01</a:t>
            </a:r>
          </a:p>
        </p:txBody>
      </p:sp>
      <p:sp>
        <p:nvSpPr>
          <p:cNvPr id="76" name="TextBox 40">
            <a:extLst>
              <a:ext uri="{FF2B5EF4-FFF2-40B4-BE49-F238E27FC236}">
                <a16:creationId xmlns:a16="http://schemas.microsoft.com/office/drawing/2014/main" id="{305E1E56-4AEE-4B20-85EE-3C59E789B88B}"/>
              </a:ext>
            </a:extLst>
          </p:cNvPr>
          <p:cNvSpPr txBox="1"/>
          <p:nvPr/>
        </p:nvSpPr>
        <p:spPr>
          <a:xfrm>
            <a:off x="4165780" y="4573536"/>
            <a:ext cx="601447" cy="584775"/>
          </a:xfrm>
          <a:prstGeom prst="rect">
            <a:avLst/>
          </a:prstGeom>
          <a:noFill/>
        </p:spPr>
        <p:txBody>
          <a:bodyPr wrap="none" rtlCol="0" anchor="ctr">
            <a:spAutoFit/>
          </a:bodyPr>
          <a:lstStyle/>
          <a:p>
            <a:pPr algn="ctr" rtl="0"/>
            <a:r>
              <a:rPr lang="en-GB" sz="3200" b="1" dirty="0">
                <a:solidFill>
                  <a:schemeClr val="bg1"/>
                </a:solidFill>
                <a:latin typeface="Calibri" panose="020F0502020204030204" pitchFamily="34" charset="0"/>
                <a:cs typeface="Calibri" panose="020F0502020204030204" pitchFamily="34" charset="0"/>
              </a:rPr>
              <a:t>02</a:t>
            </a:r>
          </a:p>
        </p:txBody>
      </p:sp>
      <p:sp>
        <p:nvSpPr>
          <p:cNvPr id="77" name="TextBox 40">
            <a:extLst>
              <a:ext uri="{FF2B5EF4-FFF2-40B4-BE49-F238E27FC236}">
                <a16:creationId xmlns:a16="http://schemas.microsoft.com/office/drawing/2014/main" id="{576923C5-912A-A70D-9371-4817B98D3990}"/>
              </a:ext>
            </a:extLst>
          </p:cNvPr>
          <p:cNvSpPr txBox="1"/>
          <p:nvPr/>
        </p:nvSpPr>
        <p:spPr>
          <a:xfrm>
            <a:off x="6159605" y="4070789"/>
            <a:ext cx="601447" cy="584775"/>
          </a:xfrm>
          <a:prstGeom prst="rect">
            <a:avLst/>
          </a:prstGeom>
          <a:noFill/>
        </p:spPr>
        <p:txBody>
          <a:bodyPr wrap="none" rtlCol="0" anchor="ctr">
            <a:spAutoFit/>
          </a:bodyPr>
          <a:lstStyle/>
          <a:p>
            <a:pPr algn="ctr" rtl="0"/>
            <a:r>
              <a:rPr lang="en-GB" sz="3200" b="1" dirty="0">
                <a:solidFill>
                  <a:schemeClr val="bg1"/>
                </a:solidFill>
                <a:latin typeface="Calibri" panose="020F0502020204030204" pitchFamily="34" charset="0"/>
                <a:cs typeface="Calibri" panose="020F0502020204030204" pitchFamily="34" charset="0"/>
              </a:rPr>
              <a:t>03</a:t>
            </a:r>
          </a:p>
        </p:txBody>
      </p:sp>
      <p:sp>
        <p:nvSpPr>
          <p:cNvPr id="78" name="TextBox 40">
            <a:extLst>
              <a:ext uri="{FF2B5EF4-FFF2-40B4-BE49-F238E27FC236}">
                <a16:creationId xmlns:a16="http://schemas.microsoft.com/office/drawing/2014/main" id="{593B5203-32D7-3F6F-FC5D-48129D8437FF}"/>
              </a:ext>
            </a:extLst>
          </p:cNvPr>
          <p:cNvSpPr txBox="1"/>
          <p:nvPr/>
        </p:nvSpPr>
        <p:spPr>
          <a:xfrm>
            <a:off x="7758682" y="3600239"/>
            <a:ext cx="601447" cy="584775"/>
          </a:xfrm>
          <a:prstGeom prst="rect">
            <a:avLst/>
          </a:prstGeom>
          <a:noFill/>
        </p:spPr>
        <p:txBody>
          <a:bodyPr wrap="none" rtlCol="0" anchor="ctr">
            <a:spAutoFit/>
          </a:bodyPr>
          <a:lstStyle/>
          <a:p>
            <a:pPr algn="ctr" rtl="0"/>
            <a:r>
              <a:rPr lang="en-GB" sz="3200" b="1" dirty="0">
                <a:solidFill>
                  <a:schemeClr val="bg1"/>
                </a:solidFill>
                <a:latin typeface="Calibri" panose="020F0502020204030204" pitchFamily="34" charset="0"/>
                <a:cs typeface="Calibri" panose="020F0502020204030204" pitchFamily="34" charset="0"/>
              </a:rPr>
              <a:t>04</a:t>
            </a:r>
          </a:p>
        </p:txBody>
      </p:sp>
    </p:spTree>
    <p:extLst>
      <p:ext uri="{BB962C8B-B14F-4D97-AF65-F5344CB8AC3E}">
        <p14:creationId xmlns:p14="http://schemas.microsoft.com/office/powerpoint/2010/main" val="168159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Los procesos de gestión de riesgos se agrupan de diferentes maneras, pero generalmente incluyen lo contrario.</a:t>
            </a:r>
          </a:p>
          <a:p>
            <a:pPr marL="12700" indent="-12700" algn="l" rtl="0"/>
            <a:r>
              <a:rPr lang="en-US" dirty="0">
                <a:solidFill>
                  <a:schemeClr val="bg1"/>
                </a:solidFill>
              </a:rPr>
              <a:t>Idealmente, cada uno de estos procesos debería ser continuo en lugar de, por ejemplo, anual.</a:t>
            </a:r>
          </a:p>
          <a:p>
            <a:pPr marL="12700" indent="-12700" algn="l" rtl="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Procesos de Gestión de Riesgos</a:t>
            </a:r>
          </a:p>
          <a:p>
            <a:pPr algn="l" rtl="0"/>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82" name="Group 81">
            <a:extLst>
              <a:ext uri="{FF2B5EF4-FFF2-40B4-BE49-F238E27FC236}">
                <a16:creationId xmlns:a16="http://schemas.microsoft.com/office/drawing/2014/main" id="{2A9977E0-47B9-DFC4-BD72-185041861071}"/>
              </a:ext>
            </a:extLst>
          </p:cNvPr>
          <p:cNvGrpSpPr/>
          <p:nvPr/>
        </p:nvGrpSpPr>
        <p:grpSpPr>
          <a:xfrm>
            <a:off x="5717429" y="2068089"/>
            <a:ext cx="4505745" cy="4431347"/>
            <a:chOff x="3564829" y="2744269"/>
            <a:chExt cx="3749676" cy="3687762"/>
          </a:xfrm>
        </p:grpSpPr>
        <p:sp>
          <p:nvSpPr>
            <p:cNvPr id="40" name="Freeform 55">
              <a:extLst>
                <a:ext uri="{FF2B5EF4-FFF2-40B4-BE49-F238E27FC236}">
                  <a16:creationId xmlns:a16="http://schemas.microsoft.com/office/drawing/2014/main" id="{26F554BC-81FD-208E-A1C8-84CB230E73FC}"/>
                </a:ext>
              </a:extLst>
            </p:cNvPr>
            <p:cNvSpPr/>
            <p:nvPr/>
          </p:nvSpPr>
          <p:spPr>
            <a:xfrm>
              <a:off x="4615601" y="4976675"/>
              <a:ext cx="2199563" cy="1455356"/>
            </a:xfrm>
            <a:custGeom>
              <a:avLst/>
              <a:gdLst>
                <a:gd name="connsiteX0" fmla="*/ 2191480 w 5863974"/>
                <a:gd name="connsiteY0" fmla="*/ 0 h 3879938"/>
                <a:gd name="connsiteX1" fmla="*/ 2019567 w 5863974"/>
                <a:gd name="connsiteY1" fmla="*/ 528810 h 3879938"/>
                <a:gd name="connsiteX2" fmla="*/ 2024573 w 5863974"/>
                <a:gd name="connsiteY2" fmla="*/ 530097 h 3879938"/>
                <a:gd name="connsiteX3" fmla="*/ 2356200 w 5863974"/>
                <a:gd name="connsiteY3" fmla="*/ 563528 h 3879938"/>
                <a:gd name="connsiteX4" fmla="*/ 3402895 w 5863974"/>
                <a:gd name="connsiteY4" fmla="*/ 187774 h 3879938"/>
                <a:gd name="connsiteX5" fmla="*/ 3477476 w 5863974"/>
                <a:gd name="connsiteY5" fmla="*/ 119991 h 3879938"/>
                <a:gd name="connsiteX6" fmla="*/ 3973966 w 5863974"/>
                <a:gd name="connsiteY6" fmla="*/ 1947801 h 3879938"/>
                <a:gd name="connsiteX7" fmla="*/ 5863974 w 5863974"/>
                <a:gd name="connsiteY7" fmla="*/ 1854251 h 3879938"/>
                <a:gd name="connsiteX8" fmla="*/ 5724305 w 5863974"/>
                <a:gd name="connsiteY8" fmla="*/ 2014522 h 3879938"/>
                <a:gd name="connsiteX9" fmla="*/ 2356200 w 5863974"/>
                <a:gd name="connsiteY9" fmla="*/ 3493196 h 3879938"/>
                <a:gd name="connsiteX10" fmla="*/ 1212793 w 5863974"/>
                <a:gd name="connsiteY10" fmla="*/ 3349157 h 3879938"/>
                <a:gd name="connsiteX11" fmla="*/ 1111993 w 5863974"/>
                <a:gd name="connsiteY11" fmla="*/ 3320533 h 3879938"/>
                <a:gd name="connsiteX12" fmla="*/ 930133 w 5863974"/>
                <a:gd name="connsiteY12" fmla="*/ 3879938 h 3879938"/>
                <a:gd name="connsiteX13" fmla="*/ 0 w 5863974"/>
                <a:gd name="connsiteY13" fmla="*/ 1432559 h 387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3974" h="3879938">
                  <a:moveTo>
                    <a:pt x="2191480" y="0"/>
                  </a:moveTo>
                  <a:lnTo>
                    <a:pt x="2019567" y="528810"/>
                  </a:lnTo>
                  <a:lnTo>
                    <a:pt x="2024573" y="530097"/>
                  </a:lnTo>
                  <a:cubicBezTo>
                    <a:pt x="2131692" y="552017"/>
                    <a:pt x="2242601" y="563528"/>
                    <a:pt x="2356200" y="563528"/>
                  </a:cubicBezTo>
                  <a:cubicBezTo>
                    <a:pt x="2753795" y="563528"/>
                    <a:pt x="3118455" y="422515"/>
                    <a:pt x="3402895" y="187774"/>
                  </a:cubicBezTo>
                  <a:lnTo>
                    <a:pt x="3477476" y="119991"/>
                  </a:lnTo>
                  <a:lnTo>
                    <a:pt x="3973966" y="1947801"/>
                  </a:lnTo>
                  <a:lnTo>
                    <a:pt x="5863974" y="1854251"/>
                  </a:lnTo>
                  <a:lnTo>
                    <a:pt x="5724305" y="2014522"/>
                  </a:lnTo>
                  <a:cubicBezTo>
                    <a:pt x="4888138" y="2923560"/>
                    <a:pt x="3688691" y="3493196"/>
                    <a:pt x="2356200" y="3493196"/>
                  </a:cubicBezTo>
                  <a:cubicBezTo>
                    <a:pt x="1961388" y="3493196"/>
                    <a:pt x="1578256" y="3443187"/>
                    <a:pt x="1212793" y="3349157"/>
                  </a:cubicBezTo>
                  <a:lnTo>
                    <a:pt x="1111993" y="3320533"/>
                  </a:lnTo>
                  <a:lnTo>
                    <a:pt x="930133" y="3879938"/>
                  </a:lnTo>
                  <a:lnTo>
                    <a:pt x="0" y="1432559"/>
                  </a:lnTo>
                  <a:close/>
                </a:path>
              </a:pathLst>
            </a:custGeom>
            <a:solidFill>
              <a:srgbClr val="B41F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solidFill>
                  <a:schemeClr val="tx1"/>
                </a:solidFill>
                <a:latin typeface="+mj-lt"/>
              </a:endParaRPr>
            </a:p>
          </p:txBody>
        </p:sp>
        <p:grpSp>
          <p:nvGrpSpPr>
            <p:cNvPr id="81" name="Group 80">
              <a:extLst>
                <a:ext uri="{FF2B5EF4-FFF2-40B4-BE49-F238E27FC236}">
                  <a16:creationId xmlns:a16="http://schemas.microsoft.com/office/drawing/2014/main" id="{AA810E7D-F17A-4177-A927-7C1AAB8B9A39}"/>
                </a:ext>
              </a:extLst>
            </p:cNvPr>
            <p:cNvGrpSpPr/>
            <p:nvPr/>
          </p:nvGrpSpPr>
          <p:grpSpPr>
            <a:xfrm>
              <a:off x="3564829" y="2744269"/>
              <a:ext cx="3749676" cy="3419432"/>
              <a:chOff x="3564829" y="2744269"/>
              <a:chExt cx="3749676" cy="3419432"/>
            </a:xfrm>
          </p:grpSpPr>
          <p:sp>
            <p:nvSpPr>
              <p:cNvPr id="36" name="Freeform 53">
                <a:extLst>
                  <a:ext uri="{FF2B5EF4-FFF2-40B4-BE49-F238E27FC236}">
                    <a16:creationId xmlns:a16="http://schemas.microsoft.com/office/drawing/2014/main" id="{00870EC5-A3F5-EF0A-798C-C840271A8692}"/>
                  </a:ext>
                </a:extLst>
              </p:cNvPr>
              <p:cNvSpPr/>
              <p:nvPr/>
            </p:nvSpPr>
            <p:spPr>
              <a:xfrm>
                <a:off x="5098755" y="2854691"/>
                <a:ext cx="1917320" cy="1486415"/>
              </a:xfrm>
              <a:custGeom>
                <a:avLst/>
                <a:gdLst>
                  <a:gd name="connsiteX0" fmla="*/ 1068123 w 5111523"/>
                  <a:gd name="connsiteY0" fmla="*/ 0 h 3962742"/>
                  <a:gd name="connsiteX1" fmla="*/ 4598550 w 5111523"/>
                  <a:gd name="connsiteY1" fmla="*/ 1664939 h 3962742"/>
                  <a:gd name="connsiteX2" fmla="*/ 4670437 w 5111523"/>
                  <a:gd name="connsiteY2" fmla="*/ 1756416 h 3962742"/>
                  <a:gd name="connsiteX3" fmla="*/ 5111523 w 5111523"/>
                  <a:gd name="connsiteY3" fmla="*/ 1436197 h 3962742"/>
                  <a:gd name="connsiteX4" fmla="*/ 4424950 w 5111523"/>
                  <a:gd name="connsiteY4" fmla="*/ 3962742 h 3962742"/>
                  <a:gd name="connsiteX5" fmla="*/ 1809996 w 5111523"/>
                  <a:gd name="connsiteY5" fmla="*/ 3833035 h 3962742"/>
                  <a:gd name="connsiteX6" fmla="*/ 2294796 w 5111523"/>
                  <a:gd name="connsiteY6" fmla="*/ 3481081 h 3962742"/>
                  <a:gd name="connsiteX7" fmla="*/ 2231672 w 5111523"/>
                  <a:gd name="connsiteY7" fmla="*/ 3411626 h 3962742"/>
                  <a:gd name="connsiteX8" fmla="*/ 1068123 w 5111523"/>
                  <a:gd name="connsiteY8" fmla="*/ 2929668 h 3962742"/>
                  <a:gd name="connsiteX9" fmla="*/ 899880 w 5111523"/>
                  <a:gd name="connsiteY9" fmla="*/ 2938164 h 3962742"/>
                  <a:gd name="connsiteX10" fmla="*/ 859090 w 5111523"/>
                  <a:gd name="connsiteY10" fmla="*/ 2944389 h 3962742"/>
                  <a:gd name="connsiteX11" fmla="*/ 1546598 w 5111523"/>
                  <a:gd name="connsiteY11" fmla="*/ 1140048 h 3962742"/>
                  <a:gd name="connsiteX12" fmla="*/ 0 w 5111523"/>
                  <a:gd name="connsiteY12" fmla="*/ 127160 h 3962742"/>
                  <a:gd name="connsiteX13" fmla="*/ 202033 w 5111523"/>
                  <a:gd name="connsiteY13" fmla="*/ 81864 h 3962742"/>
                  <a:gd name="connsiteX14" fmla="*/ 1068123 w 5111523"/>
                  <a:gd name="connsiteY14" fmla="*/ 0 h 396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1523" h="3962742">
                    <a:moveTo>
                      <a:pt x="1068123" y="0"/>
                    </a:moveTo>
                    <a:cubicBezTo>
                      <a:pt x="2489447" y="0"/>
                      <a:pt x="3759396" y="648119"/>
                      <a:pt x="4598550" y="1664939"/>
                    </a:cubicBezTo>
                    <a:lnTo>
                      <a:pt x="4670437" y="1756416"/>
                    </a:lnTo>
                    <a:lnTo>
                      <a:pt x="5111523" y="1436197"/>
                    </a:lnTo>
                    <a:lnTo>
                      <a:pt x="4424950" y="3962742"/>
                    </a:lnTo>
                    <a:lnTo>
                      <a:pt x="1809996" y="3833035"/>
                    </a:lnTo>
                    <a:lnTo>
                      <a:pt x="2294796" y="3481081"/>
                    </a:lnTo>
                    <a:lnTo>
                      <a:pt x="2231672" y="3411626"/>
                    </a:lnTo>
                    <a:cubicBezTo>
                      <a:pt x="1933894" y="3113848"/>
                      <a:pt x="1522517" y="2929668"/>
                      <a:pt x="1068123" y="2929668"/>
                    </a:cubicBezTo>
                    <a:cubicBezTo>
                      <a:pt x="1011324" y="2929668"/>
                      <a:pt x="955197" y="2932546"/>
                      <a:pt x="899880" y="2938164"/>
                    </a:cubicBezTo>
                    <a:lnTo>
                      <a:pt x="859090" y="2944389"/>
                    </a:lnTo>
                    <a:lnTo>
                      <a:pt x="1546598" y="1140048"/>
                    </a:lnTo>
                    <a:lnTo>
                      <a:pt x="0" y="127160"/>
                    </a:lnTo>
                    <a:lnTo>
                      <a:pt x="202033" y="81864"/>
                    </a:lnTo>
                    <a:cubicBezTo>
                      <a:pt x="482475" y="28130"/>
                      <a:pt x="772014" y="0"/>
                      <a:pt x="1068123" y="0"/>
                    </a:cubicBezTo>
                    <a:close/>
                  </a:path>
                </a:pathLst>
              </a:custGeom>
              <a:solidFill>
                <a:srgbClr val="0835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solidFill>
                    <a:schemeClr val="tx1"/>
                  </a:solidFill>
                  <a:latin typeface="+mj-lt"/>
                </a:endParaRPr>
              </a:p>
            </p:txBody>
          </p:sp>
          <p:sp>
            <p:nvSpPr>
              <p:cNvPr id="37" name="Freeform 52">
                <a:extLst>
                  <a:ext uri="{FF2B5EF4-FFF2-40B4-BE49-F238E27FC236}">
                    <a16:creationId xmlns:a16="http://schemas.microsoft.com/office/drawing/2014/main" id="{44449780-1835-398E-C999-462486BAD871}"/>
                  </a:ext>
                </a:extLst>
              </p:cNvPr>
              <p:cNvSpPr/>
              <p:nvPr/>
            </p:nvSpPr>
            <p:spPr>
              <a:xfrm>
                <a:off x="3789330" y="2744269"/>
                <a:ext cx="1889551" cy="1712944"/>
              </a:xfrm>
              <a:custGeom>
                <a:avLst/>
                <a:gdLst>
                  <a:gd name="connsiteX0" fmla="*/ 2847233 w 5037490"/>
                  <a:gd name="connsiteY0" fmla="*/ 0 h 4566661"/>
                  <a:gd name="connsiteX1" fmla="*/ 5037490 w 5037490"/>
                  <a:gd name="connsiteY1" fmla="*/ 1434429 h 4566661"/>
                  <a:gd name="connsiteX2" fmla="*/ 4105269 w 5037490"/>
                  <a:gd name="connsiteY2" fmla="*/ 3881012 h 4566661"/>
                  <a:gd name="connsiteX3" fmla="*/ 3932563 w 5037490"/>
                  <a:gd name="connsiteY3" fmla="*/ 3348218 h 4566661"/>
                  <a:gd name="connsiteX4" fmla="*/ 3918510 w 5037490"/>
                  <a:gd name="connsiteY4" fmla="*/ 3353361 h 4566661"/>
                  <a:gd name="connsiteX5" fmla="*/ 2960359 w 5037490"/>
                  <a:gd name="connsiteY5" fmla="*/ 4478083 h 4566661"/>
                  <a:gd name="connsiteX6" fmla="*/ 2941952 w 5037490"/>
                  <a:gd name="connsiteY6" fmla="*/ 4566661 h 4566661"/>
                  <a:gd name="connsiteX7" fmla="*/ 1441393 w 5037490"/>
                  <a:gd name="connsiteY7" fmla="*/ 3359382 h 4566661"/>
                  <a:gd name="connsiteX8" fmla="*/ 0 w 5037490"/>
                  <a:gd name="connsiteY8" fmla="*/ 4519059 h 4566661"/>
                  <a:gd name="connsiteX9" fmla="*/ 20598 w 5037490"/>
                  <a:gd name="connsiteY9" fmla="*/ 4286846 h 4566661"/>
                  <a:gd name="connsiteX10" fmla="*/ 2985917 w 5037490"/>
                  <a:gd name="connsiteY10" fmla="*/ 572001 h 4566661"/>
                  <a:gd name="connsiteX11" fmla="*/ 3028029 w 5037490"/>
                  <a:gd name="connsiteY11" fmla="*/ 557752 h 45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7490" h="4566661">
                    <a:moveTo>
                      <a:pt x="2847233" y="0"/>
                    </a:moveTo>
                    <a:lnTo>
                      <a:pt x="5037490" y="1434429"/>
                    </a:lnTo>
                    <a:lnTo>
                      <a:pt x="4105269" y="3881012"/>
                    </a:lnTo>
                    <a:lnTo>
                      <a:pt x="3932563" y="3348218"/>
                    </a:lnTo>
                    <a:lnTo>
                      <a:pt x="3918510" y="3353361"/>
                    </a:lnTo>
                    <a:cubicBezTo>
                      <a:pt x="3444802" y="3553723"/>
                      <a:pt x="3084445" y="3969604"/>
                      <a:pt x="2960359" y="4478083"/>
                    </a:cubicBezTo>
                    <a:lnTo>
                      <a:pt x="2941952" y="4566661"/>
                    </a:lnTo>
                    <a:lnTo>
                      <a:pt x="1441393" y="3359382"/>
                    </a:lnTo>
                    <a:lnTo>
                      <a:pt x="0" y="4519059"/>
                    </a:lnTo>
                    <a:lnTo>
                      <a:pt x="20598" y="4286846"/>
                    </a:lnTo>
                    <a:cubicBezTo>
                      <a:pt x="238902" y="2569490"/>
                      <a:pt x="1409254" y="1149295"/>
                      <a:pt x="2985917" y="572001"/>
                    </a:cubicBezTo>
                    <a:lnTo>
                      <a:pt x="3028029" y="557752"/>
                    </a:lnTo>
                    <a:close/>
                  </a:path>
                </a:pathLst>
              </a:custGeom>
              <a:solidFill>
                <a:srgbClr val="EDA1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solidFill>
                    <a:schemeClr val="tx1"/>
                  </a:solidFill>
                  <a:latin typeface="+mj-lt"/>
                </a:endParaRPr>
              </a:p>
            </p:txBody>
          </p:sp>
          <p:sp>
            <p:nvSpPr>
              <p:cNvPr id="38" name="Freeform 54">
                <a:extLst>
                  <a:ext uri="{FF2B5EF4-FFF2-40B4-BE49-F238E27FC236}">
                    <a16:creationId xmlns:a16="http://schemas.microsoft.com/office/drawing/2014/main" id="{4C3B303B-D0E4-421F-7B22-5D9F5D2D2E41}"/>
                  </a:ext>
                </a:extLst>
              </p:cNvPr>
              <p:cNvSpPr/>
              <p:nvPr/>
            </p:nvSpPr>
            <p:spPr>
              <a:xfrm>
                <a:off x="5848794" y="3649721"/>
                <a:ext cx="1366749" cy="2057570"/>
              </a:xfrm>
              <a:custGeom>
                <a:avLst/>
                <a:gdLst>
                  <a:gd name="connsiteX0" fmla="*/ 2926251 w 3643716"/>
                  <a:gd name="connsiteY0" fmla="*/ 0 h 5485425"/>
                  <a:gd name="connsiteX1" fmla="*/ 3037558 w 3643716"/>
                  <a:gd name="connsiteY1" fmla="*/ 178321 h 5485425"/>
                  <a:gd name="connsiteX2" fmla="*/ 3643716 w 3643716"/>
                  <a:gd name="connsiteY2" fmla="*/ 2455646 h 5485425"/>
                  <a:gd name="connsiteX3" fmla="*/ 2862348 w 3643716"/>
                  <a:gd name="connsiteY3" fmla="*/ 5013670 h 5485425"/>
                  <a:gd name="connsiteX4" fmla="*/ 2851281 w 3643716"/>
                  <a:gd name="connsiteY4" fmla="*/ 5029233 h 5485425"/>
                  <a:gd name="connsiteX5" fmla="*/ 3301276 w 3643716"/>
                  <a:gd name="connsiteY5" fmla="*/ 5355992 h 5485425"/>
                  <a:gd name="connsiteX6" fmla="*/ 686308 w 3643716"/>
                  <a:gd name="connsiteY6" fmla="*/ 5485425 h 5485425"/>
                  <a:gd name="connsiteX7" fmla="*/ 0 w 3643716"/>
                  <a:gd name="connsiteY7" fmla="*/ 2958809 h 5485425"/>
                  <a:gd name="connsiteX8" fmla="*/ 476197 w 3643716"/>
                  <a:gd name="connsiteY8" fmla="*/ 3304594 h 5485425"/>
                  <a:gd name="connsiteX9" fmla="*/ 515444 w 3643716"/>
                  <a:gd name="connsiteY9" fmla="*/ 3239992 h 5485425"/>
                  <a:gd name="connsiteX10" fmla="*/ 714048 w 3643716"/>
                  <a:gd name="connsiteY10" fmla="*/ 2455646 h 5485425"/>
                  <a:gd name="connsiteX11" fmla="*/ 599910 w 3643716"/>
                  <a:gd name="connsiteY11" fmla="*/ 1852281 h 5485425"/>
                  <a:gd name="connsiteX12" fmla="*/ 552317 w 3643716"/>
                  <a:gd name="connsiteY12" fmla="*/ 1750306 h 5485425"/>
                  <a:gd name="connsiteX13" fmla="*/ 2425369 w 3643716"/>
                  <a:gd name="connsiteY13" fmla="*/ 1843213 h 54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3716" h="5485425">
                    <a:moveTo>
                      <a:pt x="2926251" y="0"/>
                    </a:moveTo>
                    <a:lnTo>
                      <a:pt x="3037558" y="178321"/>
                    </a:lnTo>
                    <a:cubicBezTo>
                      <a:pt x="3423175" y="848945"/>
                      <a:pt x="3643716" y="1626541"/>
                      <a:pt x="3643716" y="2455646"/>
                    </a:cubicBezTo>
                    <a:cubicBezTo>
                      <a:pt x="3643716" y="3403196"/>
                      <a:pt x="3355663" y="4283467"/>
                      <a:pt x="2862348" y="5013670"/>
                    </a:cubicBezTo>
                    <a:lnTo>
                      <a:pt x="2851281" y="5029233"/>
                    </a:lnTo>
                    <a:lnTo>
                      <a:pt x="3301276" y="5355992"/>
                    </a:lnTo>
                    <a:lnTo>
                      <a:pt x="686308" y="5485425"/>
                    </a:lnTo>
                    <a:lnTo>
                      <a:pt x="0" y="2958809"/>
                    </a:lnTo>
                    <a:lnTo>
                      <a:pt x="476197" y="3304594"/>
                    </a:lnTo>
                    <a:lnTo>
                      <a:pt x="515444" y="3239992"/>
                    </a:lnTo>
                    <a:cubicBezTo>
                      <a:pt x="642103" y="3006835"/>
                      <a:pt x="714048" y="2739642"/>
                      <a:pt x="714048" y="2455646"/>
                    </a:cubicBezTo>
                    <a:cubicBezTo>
                      <a:pt x="714048" y="2242649"/>
                      <a:pt x="673579" y="2039104"/>
                      <a:pt x="599910" y="1852281"/>
                    </a:cubicBezTo>
                    <a:lnTo>
                      <a:pt x="552317" y="1750306"/>
                    </a:lnTo>
                    <a:lnTo>
                      <a:pt x="2425369" y="1843213"/>
                    </a:lnTo>
                    <a:close/>
                  </a:path>
                </a:pathLst>
              </a:custGeom>
              <a:solidFill>
                <a:srgbClr val="7F1C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solidFill>
                    <a:schemeClr val="tx1"/>
                  </a:solidFill>
                  <a:latin typeface="+mj-lt"/>
                </a:endParaRPr>
              </a:p>
            </p:txBody>
          </p:sp>
          <p:sp>
            <p:nvSpPr>
              <p:cNvPr id="39" name="Freeform 56">
                <a:extLst>
                  <a:ext uri="{FF2B5EF4-FFF2-40B4-BE49-F238E27FC236}">
                    <a16:creationId xmlns:a16="http://schemas.microsoft.com/office/drawing/2014/main" id="{095E6F09-EB24-BA50-4A41-9BDFE828B2CA}"/>
                  </a:ext>
                </a:extLst>
              </p:cNvPr>
              <p:cNvSpPr/>
              <p:nvPr/>
            </p:nvSpPr>
            <p:spPr>
              <a:xfrm>
                <a:off x="3564829" y="4004365"/>
                <a:ext cx="1654421" cy="2159336"/>
              </a:xfrm>
              <a:custGeom>
                <a:avLst/>
                <a:gdLst>
                  <a:gd name="connsiteX0" fmla="*/ 2039909 w 4410641"/>
                  <a:gd name="connsiteY0" fmla="*/ 0 h 5756729"/>
                  <a:gd name="connsiteX1" fmla="*/ 4079818 w 4410641"/>
                  <a:gd name="connsiteY1" fmla="*/ 1641214 h 5756729"/>
                  <a:gd name="connsiteX2" fmla="*/ 3518641 w 4410641"/>
                  <a:gd name="connsiteY2" fmla="*/ 1641214 h 5756729"/>
                  <a:gd name="connsiteX3" fmla="*/ 3520520 w 4410641"/>
                  <a:gd name="connsiteY3" fmla="*/ 1678416 h 5756729"/>
                  <a:gd name="connsiteX4" fmla="*/ 4321306 w 4410641"/>
                  <a:gd name="connsiteY4" fmla="*/ 2927662 h 5756729"/>
                  <a:gd name="connsiteX5" fmla="*/ 4410641 w 4410641"/>
                  <a:gd name="connsiteY5" fmla="*/ 2972715 h 5756729"/>
                  <a:gd name="connsiteX6" fmla="*/ 2801332 w 4410641"/>
                  <a:gd name="connsiteY6" fmla="*/ 4024712 h 5756729"/>
                  <a:gd name="connsiteX7" fmla="*/ 3459590 w 4410641"/>
                  <a:gd name="connsiteY7" fmla="*/ 5756729 h 5756729"/>
                  <a:gd name="connsiteX8" fmla="*/ 3274680 w 4410641"/>
                  <a:gd name="connsiteY8" fmla="*/ 5681192 h 5756729"/>
                  <a:gd name="connsiteX9" fmla="*/ 588309 w 4410641"/>
                  <a:gd name="connsiteY9" fmla="*/ 1745611 h 5756729"/>
                  <a:gd name="connsiteX10" fmla="*/ 585670 w 4410641"/>
                  <a:gd name="connsiteY10" fmla="*/ 1641214 h 5756729"/>
                  <a:gd name="connsiteX11" fmla="*/ 0 w 4410641"/>
                  <a:gd name="connsiteY11" fmla="*/ 1641214 h 57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0641" h="5756729">
                    <a:moveTo>
                      <a:pt x="2039909" y="0"/>
                    </a:moveTo>
                    <a:lnTo>
                      <a:pt x="4079818" y="1641214"/>
                    </a:lnTo>
                    <a:lnTo>
                      <a:pt x="3518641" y="1641214"/>
                    </a:lnTo>
                    <a:lnTo>
                      <a:pt x="3520520" y="1678416"/>
                    </a:lnTo>
                    <a:cubicBezTo>
                      <a:pt x="3574591" y="2210844"/>
                      <a:pt x="3882493" y="2668232"/>
                      <a:pt x="4321306" y="2927662"/>
                    </a:cubicBezTo>
                    <a:lnTo>
                      <a:pt x="4410641" y="2972715"/>
                    </a:lnTo>
                    <a:lnTo>
                      <a:pt x="2801332" y="4024712"/>
                    </a:lnTo>
                    <a:lnTo>
                      <a:pt x="3459590" y="5756729"/>
                    </a:lnTo>
                    <a:lnTo>
                      <a:pt x="3274680" y="5681192"/>
                    </a:lnTo>
                    <a:cubicBezTo>
                      <a:pt x="1754617" y="4993937"/>
                      <a:pt x="677248" y="3500164"/>
                      <a:pt x="588309" y="1745611"/>
                    </a:cubicBezTo>
                    <a:lnTo>
                      <a:pt x="585670" y="1641214"/>
                    </a:lnTo>
                    <a:lnTo>
                      <a:pt x="0" y="1641214"/>
                    </a:lnTo>
                    <a:close/>
                  </a:path>
                </a:pathLst>
              </a:custGeom>
              <a:solidFill>
                <a:srgbClr val="F169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567" dirty="0">
                  <a:solidFill>
                    <a:schemeClr val="tx1"/>
                  </a:solidFill>
                  <a:latin typeface="+mj-lt"/>
                </a:endParaRPr>
              </a:p>
            </p:txBody>
          </p:sp>
          <p:sp>
            <p:nvSpPr>
              <p:cNvPr id="41" name="TextBox 57">
                <a:extLst>
                  <a:ext uri="{FF2B5EF4-FFF2-40B4-BE49-F238E27FC236}">
                    <a16:creationId xmlns:a16="http://schemas.microsoft.com/office/drawing/2014/main" id="{DF117D50-2ED9-C577-9A8D-C173E2DD2C0E}"/>
                  </a:ext>
                </a:extLst>
              </p:cNvPr>
              <p:cNvSpPr txBox="1"/>
              <p:nvPr/>
            </p:nvSpPr>
            <p:spPr>
              <a:xfrm>
                <a:off x="4320419" y="3372346"/>
                <a:ext cx="1001172" cy="438710"/>
              </a:xfrm>
              <a:prstGeom prst="rect">
                <a:avLst/>
              </a:prstGeom>
              <a:noFill/>
            </p:spPr>
            <p:txBody>
              <a:bodyPr wrap="none" rtlCol="0" anchor="ctr" anchorCtr="0">
                <a:spAutoFit/>
              </a:bodyPr>
              <a:lstStyle/>
              <a:p>
                <a:pPr algn="ctr" rtl="0"/>
                <a:r>
                  <a:rPr lang="en-GB" sz="2251" dirty="0">
                    <a:solidFill>
                      <a:schemeClr val="bg1"/>
                    </a:solidFill>
                    <a:latin typeface="Calibri" panose="020F0502020204030204" pitchFamily="34" charset="0"/>
                    <a:ea typeface="League Spartan" charset="0"/>
                    <a:cs typeface="Calibri" panose="020F0502020204030204" pitchFamily="34" charset="0"/>
                  </a:rPr>
                  <a:t>Reporte</a:t>
                </a:r>
              </a:p>
            </p:txBody>
          </p:sp>
          <p:sp>
            <p:nvSpPr>
              <p:cNvPr id="42" name="TextBox 58">
                <a:extLst>
                  <a:ext uri="{FF2B5EF4-FFF2-40B4-BE49-F238E27FC236}">
                    <a16:creationId xmlns:a16="http://schemas.microsoft.com/office/drawing/2014/main" id="{5EE06DB8-E26C-1A33-3483-3524F877EBE1}"/>
                  </a:ext>
                </a:extLst>
              </p:cNvPr>
              <p:cNvSpPr txBox="1"/>
              <p:nvPr/>
            </p:nvSpPr>
            <p:spPr>
              <a:xfrm>
                <a:off x="5652605" y="3388360"/>
                <a:ext cx="1114729" cy="438710"/>
              </a:xfrm>
              <a:prstGeom prst="rect">
                <a:avLst/>
              </a:prstGeom>
              <a:noFill/>
            </p:spPr>
            <p:txBody>
              <a:bodyPr wrap="none" rtlCol="0" anchor="ctr" anchorCtr="0">
                <a:spAutoFit/>
              </a:bodyPr>
              <a:lstStyle/>
              <a:p>
                <a:pPr algn="ctr" rtl="0"/>
                <a:r>
                  <a:rPr lang="en-GB" sz="2251" dirty="0">
                    <a:solidFill>
                      <a:schemeClr val="bg1"/>
                    </a:solidFill>
                    <a:latin typeface="Calibri" panose="020F0502020204030204" pitchFamily="34" charset="0"/>
                    <a:ea typeface="League Spartan" charset="0"/>
                    <a:cs typeface="Calibri" panose="020F0502020204030204" pitchFamily="34" charset="0"/>
                  </a:rPr>
                  <a:t>Identificar</a:t>
                </a:r>
              </a:p>
            </p:txBody>
          </p:sp>
          <p:sp>
            <p:nvSpPr>
              <p:cNvPr id="48" name="TextBox 60">
                <a:extLst>
                  <a:ext uri="{FF2B5EF4-FFF2-40B4-BE49-F238E27FC236}">
                    <a16:creationId xmlns:a16="http://schemas.microsoft.com/office/drawing/2014/main" id="{AFBE924B-7969-BE24-BFF8-7AAD1D39D388}"/>
                  </a:ext>
                </a:extLst>
              </p:cNvPr>
              <p:cNvSpPr txBox="1"/>
              <p:nvPr/>
            </p:nvSpPr>
            <p:spPr>
              <a:xfrm>
                <a:off x="4716478" y="5361983"/>
                <a:ext cx="1345368" cy="684739"/>
              </a:xfrm>
              <a:prstGeom prst="rect">
                <a:avLst/>
              </a:prstGeom>
              <a:noFill/>
            </p:spPr>
            <p:txBody>
              <a:bodyPr wrap="none" rtlCol="0" anchor="ctr" anchorCtr="0">
                <a:spAutoFit/>
              </a:bodyPr>
              <a:lstStyle/>
              <a:p>
                <a:pPr algn="ctr" rtl="0">
                  <a:lnSpc>
                    <a:spcPts val="2301"/>
                  </a:lnSpc>
                </a:pPr>
                <a:r>
                  <a:rPr lang="en-GB" sz="2251" dirty="0">
                    <a:solidFill>
                      <a:schemeClr val="bg1"/>
                    </a:solidFill>
                    <a:latin typeface="Calibri" panose="020F0502020204030204" pitchFamily="34" charset="0"/>
                    <a:ea typeface="League Spartan" charset="0"/>
                    <a:cs typeface="Calibri" panose="020F0502020204030204" pitchFamily="34" charset="0"/>
                  </a:rPr>
                  <a:t>Administrar /</a:t>
                </a:r>
                <a:br>
                  <a:rPr lang="en-GB" sz="2251" dirty="0">
                    <a:solidFill>
                      <a:schemeClr val="bg1"/>
                    </a:solidFill>
                    <a:latin typeface="Calibri" panose="020F0502020204030204" pitchFamily="34" charset="0"/>
                    <a:ea typeface="League Spartan" charset="0"/>
                    <a:cs typeface="Calibri" panose="020F0502020204030204" pitchFamily="34" charset="0"/>
                  </a:rPr>
                </a:br>
                <a:r>
                  <a:rPr lang="en-GB" sz="2251" dirty="0">
                    <a:solidFill>
                      <a:schemeClr val="bg1"/>
                    </a:solidFill>
                    <a:latin typeface="Calibri" panose="020F0502020204030204" pitchFamily="34" charset="0"/>
                    <a:ea typeface="League Spartan" charset="0"/>
                    <a:cs typeface="Calibri" panose="020F0502020204030204" pitchFamily="34" charset="0"/>
                  </a:rPr>
                  <a:t>Responder</a:t>
                </a:r>
              </a:p>
            </p:txBody>
          </p:sp>
          <p:sp>
            <p:nvSpPr>
              <p:cNvPr id="49" name="TextBox 61">
                <a:extLst>
                  <a:ext uri="{FF2B5EF4-FFF2-40B4-BE49-F238E27FC236}">
                    <a16:creationId xmlns:a16="http://schemas.microsoft.com/office/drawing/2014/main" id="{A0D79ACC-95DB-A1B4-0C66-79CE0C4EC21F}"/>
                  </a:ext>
                </a:extLst>
              </p:cNvPr>
              <p:cNvSpPr txBox="1"/>
              <p:nvPr/>
            </p:nvSpPr>
            <p:spPr>
              <a:xfrm>
                <a:off x="3823038" y="4687327"/>
                <a:ext cx="1172501" cy="438710"/>
              </a:xfrm>
              <a:prstGeom prst="rect">
                <a:avLst/>
              </a:prstGeom>
              <a:noFill/>
            </p:spPr>
            <p:txBody>
              <a:bodyPr wrap="none" rtlCol="0" anchor="ctr" anchorCtr="0">
                <a:spAutoFit/>
              </a:bodyPr>
              <a:lstStyle/>
              <a:p>
                <a:pPr algn="ctr" rtl="0"/>
                <a:r>
                  <a:rPr lang="en-GB" sz="2251" b="1" dirty="0">
                    <a:solidFill>
                      <a:schemeClr val="bg1"/>
                    </a:solidFill>
                    <a:latin typeface="Calibri" panose="020F0502020204030204" pitchFamily="34" charset="0"/>
                    <a:ea typeface="League Spartan" charset="0"/>
                    <a:cs typeface="Calibri" panose="020F0502020204030204" pitchFamily="34" charset="0"/>
                  </a:rPr>
                  <a:t>Monitor</a:t>
                </a:r>
              </a:p>
            </p:txBody>
          </p:sp>
          <p:sp>
            <p:nvSpPr>
              <p:cNvPr id="80" name="TextBox 60">
                <a:extLst>
                  <a:ext uri="{FF2B5EF4-FFF2-40B4-BE49-F238E27FC236}">
                    <a16:creationId xmlns:a16="http://schemas.microsoft.com/office/drawing/2014/main" id="{07E6E100-4E74-8E58-A2A2-3DC1DC0CA669}"/>
                  </a:ext>
                </a:extLst>
              </p:cNvPr>
              <p:cNvSpPr txBox="1"/>
              <p:nvPr/>
            </p:nvSpPr>
            <p:spPr>
              <a:xfrm>
                <a:off x="5980678" y="4453982"/>
                <a:ext cx="1333827" cy="684739"/>
              </a:xfrm>
              <a:prstGeom prst="rect">
                <a:avLst/>
              </a:prstGeom>
              <a:noFill/>
            </p:spPr>
            <p:txBody>
              <a:bodyPr wrap="square" rtlCol="0" anchor="ctr" anchorCtr="0">
                <a:spAutoFit/>
              </a:bodyPr>
              <a:lstStyle/>
              <a:p>
                <a:pPr algn="ctr" rtl="0">
                  <a:lnSpc>
                    <a:spcPts val="2301"/>
                  </a:lnSpc>
                </a:pPr>
                <a:r>
                  <a:rPr lang="en-GB" sz="2251" dirty="0">
                    <a:solidFill>
                      <a:schemeClr val="bg1"/>
                    </a:solidFill>
                    <a:latin typeface="Calibri" panose="020F0502020204030204" pitchFamily="34" charset="0"/>
                    <a:ea typeface="League Spartan" charset="0"/>
                    <a:cs typeface="Calibri" panose="020F0502020204030204" pitchFamily="34" charset="0"/>
                  </a:rPr>
                  <a:t>Evaluar/ Medir</a:t>
                </a:r>
              </a:p>
            </p:txBody>
          </p:sp>
        </p:grpSp>
      </p:grpSp>
    </p:spTree>
    <p:extLst>
      <p:ext uri="{BB962C8B-B14F-4D97-AF65-F5344CB8AC3E}">
        <p14:creationId xmlns:p14="http://schemas.microsoft.com/office/powerpoint/2010/main" val="2719152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159417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2849891" y="549374"/>
            <a:ext cx="9022065"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Para tener una visión general clara de todos los riesgos evaluados, se muestran en una matriz de riesgo tridimensional: el impacto del riesgo en el eje X, la probabilidad en el eje Y y la puntuación de garantía se muestran en</a:t>
            </a:r>
            <a:r>
              <a:rPr lang="en-US" dirty="0" err="1">
                <a:solidFill>
                  <a:schemeClr val="bg1"/>
                </a:solidFill>
              </a:rPr>
              <a:t>colores</a:t>
            </a:r>
            <a:r>
              <a:rPr lang="en-US" dirty="0">
                <a:solidFill>
                  <a:schemeClr val="bg1"/>
                </a:solidFill>
              </a:rPr>
              <a:t>.</a:t>
            </a:r>
          </a:p>
          <a:p>
            <a:pPr marL="12700" indent="-12700" algn="l" rtl="0"/>
            <a:r>
              <a:rPr lang="en-US" dirty="0">
                <a:solidFill>
                  <a:schemeClr val="bg1"/>
                </a:solidFill>
              </a:rPr>
              <a:t> </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La Matriz de Riesgo</a:t>
            </a:r>
          </a:p>
          <a:p>
            <a:pPr algn="l" rtl="0"/>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1979529" y="1038249"/>
            <a:ext cx="118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75" name="Freeform 42">
            <a:extLst>
              <a:ext uri="{FF2B5EF4-FFF2-40B4-BE49-F238E27FC236}">
                <a16:creationId xmlns:a16="http://schemas.microsoft.com/office/drawing/2014/main" id="{9ECE463C-1CB9-A9D7-8F88-966375AB91DC}"/>
              </a:ext>
            </a:extLst>
          </p:cNvPr>
          <p:cNvSpPr/>
          <p:nvPr/>
        </p:nvSpPr>
        <p:spPr>
          <a:xfrm>
            <a:off x="2285134" y="2664242"/>
            <a:ext cx="6676317" cy="3224295"/>
          </a:xfrm>
          <a:custGeom>
            <a:avLst/>
            <a:gdLst>
              <a:gd name="connsiteX0" fmla="*/ 0 w 9798052"/>
              <a:gd name="connsiteY0" fmla="*/ 0 h 7493475"/>
              <a:gd name="connsiteX1" fmla="*/ 1965734 w 9798052"/>
              <a:gd name="connsiteY1" fmla="*/ 0 h 7493475"/>
              <a:gd name="connsiteX2" fmla="*/ 3931468 w 9798052"/>
              <a:gd name="connsiteY2" fmla="*/ 0 h 7493475"/>
              <a:gd name="connsiteX3" fmla="*/ 5897202 w 9798052"/>
              <a:gd name="connsiteY3" fmla="*/ 0 h 7493475"/>
              <a:gd name="connsiteX4" fmla="*/ 7832318 w 9798052"/>
              <a:gd name="connsiteY4" fmla="*/ 0 h 7493475"/>
              <a:gd name="connsiteX5" fmla="*/ 7862936 w 9798052"/>
              <a:gd name="connsiteY5" fmla="*/ 0 h 7493475"/>
              <a:gd name="connsiteX6" fmla="*/ 9798052 w 9798052"/>
              <a:gd name="connsiteY6" fmla="*/ 0 h 7493475"/>
              <a:gd name="connsiteX7" fmla="*/ 9798052 w 9798052"/>
              <a:gd name="connsiteY7" fmla="*/ 1498695 h 7493475"/>
              <a:gd name="connsiteX8" fmla="*/ 9798052 w 9798052"/>
              <a:gd name="connsiteY8" fmla="*/ 2997390 h 7493475"/>
              <a:gd name="connsiteX9" fmla="*/ 9798052 w 9798052"/>
              <a:gd name="connsiteY9" fmla="*/ 4496085 h 7493475"/>
              <a:gd name="connsiteX10" fmla="*/ 9798052 w 9798052"/>
              <a:gd name="connsiteY10" fmla="*/ 5994780 h 7493475"/>
              <a:gd name="connsiteX11" fmla="*/ 9798052 w 9798052"/>
              <a:gd name="connsiteY11" fmla="*/ 7493475 h 7493475"/>
              <a:gd name="connsiteX12" fmla="*/ 7862936 w 9798052"/>
              <a:gd name="connsiteY12" fmla="*/ 7493475 h 7493475"/>
              <a:gd name="connsiteX13" fmla="*/ 7832318 w 9798052"/>
              <a:gd name="connsiteY13" fmla="*/ 7493475 h 7493475"/>
              <a:gd name="connsiteX14" fmla="*/ 5897202 w 9798052"/>
              <a:gd name="connsiteY14" fmla="*/ 7493475 h 7493475"/>
              <a:gd name="connsiteX15" fmla="*/ 3931468 w 9798052"/>
              <a:gd name="connsiteY15" fmla="*/ 7493475 h 7493475"/>
              <a:gd name="connsiteX16" fmla="*/ 1965734 w 9798052"/>
              <a:gd name="connsiteY16" fmla="*/ 7493475 h 7493475"/>
              <a:gd name="connsiteX17" fmla="*/ 0 w 9798052"/>
              <a:gd name="connsiteY17" fmla="*/ 7493475 h 7493475"/>
              <a:gd name="connsiteX18" fmla="*/ 0 w 9798052"/>
              <a:gd name="connsiteY18" fmla="*/ 5994780 h 7493475"/>
              <a:gd name="connsiteX19" fmla="*/ 0 w 9798052"/>
              <a:gd name="connsiteY19" fmla="*/ 4496085 h 7493475"/>
              <a:gd name="connsiteX20" fmla="*/ 0 w 9798052"/>
              <a:gd name="connsiteY20" fmla="*/ 2997390 h 7493475"/>
              <a:gd name="connsiteX21" fmla="*/ 0 w 9798052"/>
              <a:gd name="connsiteY21" fmla="*/ 1498695 h 74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98052" h="7493475">
                <a:moveTo>
                  <a:pt x="0" y="0"/>
                </a:moveTo>
                <a:lnTo>
                  <a:pt x="1965734" y="0"/>
                </a:lnTo>
                <a:lnTo>
                  <a:pt x="3931468" y="0"/>
                </a:lnTo>
                <a:lnTo>
                  <a:pt x="5897202" y="0"/>
                </a:lnTo>
                <a:lnTo>
                  <a:pt x="7832318" y="0"/>
                </a:lnTo>
                <a:lnTo>
                  <a:pt x="7862936" y="0"/>
                </a:lnTo>
                <a:lnTo>
                  <a:pt x="9798052" y="0"/>
                </a:lnTo>
                <a:lnTo>
                  <a:pt x="9798052" y="1498695"/>
                </a:lnTo>
                <a:lnTo>
                  <a:pt x="9798052" y="2997390"/>
                </a:lnTo>
                <a:lnTo>
                  <a:pt x="9798052" y="4496085"/>
                </a:lnTo>
                <a:lnTo>
                  <a:pt x="9798052" y="5994780"/>
                </a:lnTo>
                <a:lnTo>
                  <a:pt x="9798052" y="7493475"/>
                </a:lnTo>
                <a:lnTo>
                  <a:pt x="7862936" y="7493475"/>
                </a:lnTo>
                <a:lnTo>
                  <a:pt x="7832318" y="7493475"/>
                </a:lnTo>
                <a:lnTo>
                  <a:pt x="5897202" y="7493475"/>
                </a:lnTo>
                <a:lnTo>
                  <a:pt x="3931468" y="7493475"/>
                </a:lnTo>
                <a:lnTo>
                  <a:pt x="1965734" y="7493475"/>
                </a:lnTo>
                <a:lnTo>
                  <a:pt x="0" y="7493475"/>
                </a:lnTo>
                <a:lnTo>
                  <a:pt x="0" y="5994780"/>
                </a:lnTo>
                <a:lnTo>
                  <a:pt x="0" y="4496085"/>
                </a:lnTo>
                <a:lnTo>
                  <a:pt x="0" y="2997390"/>
                </a:lnTo>
                <a:lnTo>
                  <a:pt x="0" y="1498695"/>
                </a:lnTo>
                <a:close/>
              </a:path>
            </a:pathLst>
          </a:custGeom>
          <a:solidFill>
            <a:srgbClr val="F2F2F2"/>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rtl="0"/>
            <a:endParaRPr lang="en-GB" sz="900" dirty="0">
              <a:latin typeface="+mj-lt"/>
            </a:endParaRPr>
          </a:p>
        </p:txBody>
      </p:sp>
      <p:cxnSp>
        <p:nvCxnSpPr>
          <p:cNvPr id="76" name="Straight Connector 32">
            <a:extLst>
              <a:ext uri="{FF2B5EF4-FFF2-40B4-BE49-F238E27FC236}">
                <a16:creationId xmlns:a16="http://schemas.microsoft.com/office/drawing/2014/main" id="{229B7ED3-71B3-CFDE-DB42-2A62096CC741}"/>
              </a:ext>
            </a:extLst>
          </p:cNvPr>
          <p:cNvCxnSpPr/>
          <p:nvPr/>
        </p:nvCxnSpPr>
        <p:spPr>
          <a:xfrm>
            <a:off x="3624569"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Straight Connector 33">
            <a:extLst>
              <a:ext uri="{FF2B5EF4-FFF2-40B4-BE49-F238E27FC236}">
                <a16:creationId xmlns:a16="http://schemas.microsoft.com/office/drawing/2014/main" id="{A528E38E-7EB1-756A-C286-0E09BECAAF19}"/>
              </a:ext>
            </a:extLst>
          </p:cNvPr>
          <p:cNvCxnSpPr/>
          <p:nvPr/>
        </p:nvCxnSpPr>
        <p:spPr>
          <a:xfrm>
            <a:off x="4964005"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34">
            <a:extLst>
              <a:ext uri="{FF2B5EF4-FFF2-40B4-BE49-F238E27FC236}">
                <a16:creationId xmlns:a16="http://schemas.microsoft.com/office/drawing/2014/main" id="{6A1E753E-7719-4F72-47B3-AD14E1AC2B4D}"/>
              </a:ext>
            </a:extLst>
          </p:cNvPr>
          <p:cNvCxnSpPr/>
          <p:nvPr/>
        </p:nvCxnSpPr>
        <p:spPr>
          <a:xfrm>
            <a:off x="6303442"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35">
            <a:extLst>
              <a:ext uri="{FF2B5EF4-FFF2-40B4-BE49-F238E27FC236}">
                <a16:creationId xmlns:a16="http://schemas.microsoft.com/office/drawing/2014/main" id="{D4B8674C-518E-B89B-7DF2-3FB5E69285C0}"/>
              </a:ext>
            </a:extLst>
          </p:cNvPr>
          <p:cNvCxnSpPr/>
          <p:nvPr/>
        </p:nvCxnSpPr>
        <p:spPr>
          <a:xfrm>
            <a:off x="7622014"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36">
            <a:extLst>
              <a:ext uri="{FF2B5EF4-FFF2-40B4-BE49-F238E27FC236}">
                <a16:creationId xmlns:a16="http://schemas.microsoft.com/office/drawing/2014/main" id="{56BA7F63-11E4-4C62-FC19-93BE8CA166CF}"/>
              </a:ext>
            </a:extLst>
          </p:cNvPr>
          <p:cNvCxnSpPr>
            <a:cxnSpLocks/>
          </p:cNvCxnSpPr>
          <p:nvPr/>
        </p:nvCxnSpPr>
        <p:spPr>
          <a:xfrm flipH="1">
            <a:off x="2285136" y="5243676"/>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39">
            <a:extLst>
              <a:ext uri="{FF2B5EF4-FFF2-40B4-BE49-F238E27FC236}">
                <a16:creationId xmlns:a16="http://schemas.microsoft.com/office/drawing/2014/main" id="{3D89E574-1826-732D-7E23-F184720B8060}"/>
              </a:ext>
            </a:extLst>
          </p:cNvPr>
          <p:cNvCxnSpPr>
            <a:cxnSpLocks/>
          </p:cNvCxnSpPr>
          <p:nvPr/>
        </p:nvCxnSpPr>
        <p:spPr>
          <a:xfrm flipH="1">
            <a:off x="2285136" y="4598878"/>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40">
            <a:extLst>
              <a:ext uri="{FF2B5EF4-FFF2-40B4-BE49-F238E27FC236}">
                <a16:creationId xmlns:a16="http://schemas.microsoft.com/office/drawing/2014/main" id="{3ACE6C0D-D7C7-1236-79B0-35D939886CD6}"/>
              </a:ext>
            </a:extLst>
          </p:cNvPr>
          <p:cNvCxnSpPr>
            <a:cxnSpLocks/>
          </p:cNvCxnSpPr>
          <p:nvPr/>
        </p:nvCxnSpPr>
        <p:spPr>
          <a:xfrm flipH="1">
            <a:off x="2285136" y="3952924"/>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41">
            <a:extLst>
              <a:ext uri="{FF2B5EF4-FFF2-40B4-BE49-F238E27FC236}">
                <a16:creationId xmlns:a16="http://schemas.microsoft.com/office/drawing/2014/main" id="{9F956B5B-4C4B-8001-CB5B-6A319396717A}"/>
              </a:ext>
            </a:extLst>
          </p:cNvPr>
          <p:cNvCxnSpPr>
            <a:cxnSpLocks/>
          </p:cNvCxnSpPr>
          <p:nvPr/>
        </p:nvCxnSpPr>
        <p:spPr>
          <a:xfrm flipH="1">
            <a:off x="2285136" y="3309100"/>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84" name="TextBox 43">
            <a:extLst>
              <a:ext uri="{FF2B5EF4-FFF2-40B4-BE49-F238E27FC236}">
                <a16:creationId xmlns:a16="http://schemas.microsoft.com/office/drawing/2014/main" id="{7FB69BB9-98F1-B969-37C5-F737EB26B6DA}"/>
              </a:ext>
            </a:extLst>
          </p:cNvPr>
          <p:cNvSpPr txBox="1"/>
          <p:nvPr/>
        </p:nvSpPr>
        <p:spPr>
          <a:xfrm>
            <a:off x="2296278" y="2218326"/>
            <a:ext cx="1317155" cy="369332"/>
          </a:xfrm>
          <a:prstGeom prst="rect">
            <a:avLst/>
          </a:prstGeom>
          <a:noFill/>
        </p:spPr>
        <p:txBody>
          <a:bodyPr wrap="none" rtlCol="0" anchor="b" anchorCtr="0">
            <a:spAutoFit/>
          </a:bodyPr>
          <a:lstStyle/>
          <a:p>
            <a:pPr algn="ctr" rtl="0"/>
            <a:r>
              <a:rPr lang="en-GB">
                <a:solidFill>
                  <a:srgbClr val="083553"/>
                </a:solidFill>
                <a:latin typeface="Calibri" panose="020F0502020204030204" pitchFamily="34" charset="0"/>
                <a:ea typeface="Lato" panose="020F0502020204030203" pitchFamily="34" charset="0"/>
                <a:cs typeface="Calibri" panose="020F0502020204030204" pitchFamily="34" charset="0"/>
              </a:rPr>
              <a:t>Insignificante</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5" name="TextBox 49">
            <a:extLst>
              <a:ext uri="{FF2B5EF4-FFF2-40B4-BE49-F238E27FC236}">
                <a16:creationId xmlns:a16="http://schemas.microsoft.com/office/drawing/2014/main" id="{C62DD25C-CF96-ACD7-F80D-E484850B3F9F}"/>
              </a:ext>
            </a:extLst>
          </p:cNvPr>
          <p:cNvSpPr txBox="1"/>
          <p:nvPr/>
        </p:nvSpPr>
        <p:spPr>
          <a:xfrm>
            <a:off x="3915019" y="2218326"/>
            <a:ext cx="758541" cy="369332"/>
          </a:xfrm>
          <a:prstGeom prst="rect">
            <a:avLst/>
          </a:prstGeom>
          <a:noFill/>
        </p:spPr>
        <p:txBody>
          <a:bodyPr wrap="none" rtlCol="0" anchor="b" anchorCtr="0">
            <a:spAutoFit/>
          </a:bodyPr>
          <a:lstStyle/>
          <a:p>
            <a:pPr algn="ctr" rtl="0"/>
            <a:r>
              <a:rPr lang="en-GB">
                <a:solidFill>
                  <a:srgbClr val="083553"/>
                </a:solidFill>
                <a:latin typeface="Calibri" panose="020F0502020204030204" pitchFamily="34" charset="0"/>
                <a:ea typeface="Lato" panose="020F0502020204030203" pitchFamily="34" charset="0"/>
                <a:cs typeface="Calibri" panose="020F0502020204030204" pitchFamily="34" charset="0"/>
              </a:rPr>
              <a:t>Menor</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6" name="TextBox 50">
            <a:extLst>
              <a:ext uri="{FF2B5EF4-FFF2-40B4-BE49-F238E27FC236}">
                <a16:creationId xmlns:a16="http://schemas.microsoft.com/office/drawing/2014/main" id="{69459255-FC89-3F36-A82D-E67473183580}"/>
              </a:ext>
            </a:extLst>
          </p:cNvPr>
          <p:cNvSpPr txBox="1"/>
          <p:nvPr/>
        </p:nvSpPr>
        <p:spPr>
          <a:xfrm>
            <a:off x="5090040" y="2218326"/>
            <a:ext cx="1114664" cy="369332"/>
          </a:xfrm>
          <a:prstGeom prst="rect">
            <a:avLst/>
          </a:prstGeom>
          <a:noFill/>
        </p:spPr>
        <p:txBody>
          <a:bodyPr wrap="none" rtlCol="0" anchor="b" anchorCtr="0">
            <a:spAutoFit/>
          </a:bodyPr>
          <a:lstStyle/>
          <a:p>
            <a:pPr algn="ctr" rtl="0"/>
            <a:r>
              <a:rPr lang="en-GB">
                <a:solidFill>
                  <a:srgbClr val="083553"/>
                </a:solidFill>
                <a:latin typeface="Calibri" panose="020F0502020204030204" pitchFamily="34" charset="0"/>
                <a:ea typeface="Lato" panose="020F0502020204030203" pitchFamily="34" charset="0"/>
                <a:cs typeface="Calibri" panose="020F0502020204030204" pitchFamily="34" charset="0"/>
              </a:rPr>
              <a:t>Moderado</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7" name="TextBox 51">
            <a:extLst>
              <a:ext uri="{FF2B5EF4-FFF2-40B4-BE49-F238E27FC236}">
                <a16:creationId xmlns:a16="http://schemas.microsoft.com/office/drawing/2014/main" id="{99C3C8CF-A9DA-EB92-BA4D-865FB9ECC3DA}"/>
              </a:ext>
            </a:extLst>
          </p:cNvPr>
          <p:cNvSpPr txBox="1"/>
          <p:nvPr/>
        </p:nvSpPr>
        <p:spPr>
          <a:xfrm>
            <a:off x="6516127" y="2218326"/>
            <a:ext cx="872354" cy="369332"/>
          </a:xfrm>
          <a:prstGeom prst="rect">
            <a:avLst/>
          </a:prstGeom>
          <a:noFill/>
        </p:spPr>
        <p:txBody>
          <a:bodyPr wrap="none" rtlCol="0" anchor="b" anchorCtr="0">
            <a:spAutoFit/>
          </a:bodyPr>
          <a:lstStyle/>
          <a:p>
            <a:pPr algn="ctr" rtl="0"/>
            <a:r>
              <a:rPr lang="en-GB">
                <a:solidFill>
                  <a:srgbClr val="083553"/>
                </a:solidFill>
                <a:latin typeface="Calibri" panose="020F0502020204030204" pitchFamily="34" charset="0"/>
                <a:ea typeface="Lato" panose="020F0502020204030203" pitchFamily="34" charset="0"/>
                <a:cs typeface="Calibri" panose="020F0502020204030204" pitchFamily="34" charset="0"/>
              </a:rPr>
              <a:t>Serio</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8" name="TextBox 52">
            <a:extLst>
              <a:ext uri="{FF2B5EF4-FFF2-40B4-BE49-F238E27FC236}">
                <a16:creationId xmlns:a16="http://schemas.microsoft.com/office/drawing/2014/main" id="{22820E4E-03DD-6FBD-0026-818E5090C93B}"/>
              </a:ext>
            </a:extLst>
          </p:cNvPr>
          <p:cNvSpPr txBox="1"/>
          <p:nvPr/>
        </p:nvSpPr>
        <p:spPr>
          <a:xfrm>
            <a:off x="7917275" y="2218326"/>
            <a:ext cx="748923" cy="369332"/>
          </a:xfrm>
          <a:prstGeom prst="rect">
            <a:avLst/>
          </a:prstGeom>
          <a:noFill/>
        </p:spPr>
        <p:txBody>
          <a:bodyPr wrap="none" rtlCol="0" anchor="b" anchorCtr="0">
            <a:spAutoFit/>
          </a:bodyPr>
          <a:lstStyle/>
          <a:p>
            <a:pPr algn="ctr" rtl="0"/>
            <a:r>
              <a:rPr lang="en-GB">
                <a:solidFill>
                  <a:srgbClr val="083553"/>
                </a:solidFill>
                <a:latin typeface="Calibri" panose="020F0502020204030204" pitchFamily="34" charset="0"/>
                <a:ea typeface="Lato" panose="020F0502020204030203" pitchFamily="34" charset="0"/>
                <a:cs typeface="Calibri" panose="020F0502020204030204" pitchFamily="34" charset="0"/>
              </a:rPr>
              <a:t>Importante</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9" name="TextBox 53">
            <a:extLst>
              <a:ext uri="{FF2B5EF4-FFF2-40B4-BE49-F238E27FC236}">
                <a16:creationId xmlns:a16="http://schemas.microsoft.com/office/drawing/2014/main" id="{477AF155-898A-EF2B-96BA-1CFF24FA3A37}"/>
              </a:ext>
            </a:extLst>
          </p:cNvPr>
          <p:cNvSpPr txBox="1"/>
          <p:nvPr/>
        </p:nvSpPr>
        <p:spPr>
          <a:xfrm>
            <a:off x="1211493" y="5380014"/>
            <a:ext cx="929036" cy="369332"/>
          </a:xfrm>
          <a:prstGeom prst="rect">
            <a:avLst/>
          </a:prstGeom>
          <a:noFill/>
        </p:spPr>
        <p:txBody>
          <a:bodyPr wrap="none" rtlCol="0" anchor="ctr" anchorCtr="0">
            <a:spAutoFit/>
          </a:bodyPr>
          <a:lstStyle/>
          <a:p>
            <a:pPr algn="l" rtl="0"/>
            <a:r>
              <a:rPr lang="en-GB" dirty="0">
                <a:solidFill>
                  <a:srgbClr val="083553"/>
                </a:solidFill>
                <a:latin typeface="Calibri" panose="020F0502020204030204" pitchFamily="34" charset="0"/>
                <a:ea typeface="Lato" panose="020F0502020204030203" pitchFamily="34" charset="0"/>
                <a:cs typeface="Calibri" panose="020F0502020204030204" pitchFamily="34" charset="0"/>
              </a:rPr>
              <a:t>Improbable</a:t>
            </a:r>
          </a:p>
        </p:txBody>
      </p:sp>
      <p:sp>
        <p:nvSpPr>
          <p:cNvPr id="90" name="TextBox 54">
            <a:extLst>
              <a:ext uri="{FF2B5EF4-FFF2-40B4-BE49-F238E27FC236}">
                <a16:creationId xmlns:a16="http://schemas.microsoft.com/office/drawing/2014/main" id="{32156086-CD2C-40B0-3999-C84791F42BC2}"/>
              </a:ext>
            </a:extLst>
          </p:cNvPr>
          <p:cNvSpPr txBox="1"/>
          <p:nvPr/>
        </p:nvSpPr>
        <p:spPr>
          <a:xfrm>
            <a:off x="1223414" y="4734853"/>
            <a:ext cx="917110" cy="369332"/>
          </a:xfrm>
          <a:prstGeom prst="rect">
            <a:avLst/>
          </a:prstGeom>
          <a:noFill/>
        </p:spPr>
        <p:txBody>
          <a:bodyPr wrap="none" rtlCol="0" anchor="ctr" anchorCtr="0">
            <a:spAutoFit/>
          </a:bodyPr>
          <a:lstStyle/>
          <a:p>
            <a:pPr algn="l" rtl="0"/>
            <a:r>
              <a:rPr lang="en-GB">
                <a:solidFill>
                  <a:srgbClr val="083553"/>
                </a:solidFill>
                <a:latin typeface="Calibri" panose="020F0502020204030204" pitchFamily="34" charset="0"/>
                <a:ea typeface="Lato" panose="020F0502020204030203" pitchFamily="34" charset="0"/>
                <a:cs typeface="Calibri" panose="020F0502020204030204" pitchFamily="34" charset="0"/>
              </a:rPr>
              <a:t>Remoto</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1" name="TextBox 55">
            <a:extLst>
              <a:ext uri="{FF2B5EF4-FFF2-40B4-BE49-F238E27FC236}">
                <a16:creationId xmlns:a16="http://schemas.microsoft.com/office/drawing/2014/main" id="{ACFBB8B8-AB23-27AF-7B81-F8A10788FA76}"/>
              </a:ext>
            </a:extLst>
          </p:cNvPr>
          <p:cNvSpPr txBox="1"/>
          <p:nvPr/>
        </p:nvSpPr>
        <p:spPr>
          <a:xfrm>
            <a:off x="1253751" y="4091722"/>
            <a:ext cx="886781" cy="369332"/>
          </a:xfrm>
          <a:prstGeom prst="rect">
            <a:avLst/>
          </a:prstGeom>
          <a:noFill/>
        </p:spPr>
        <p:txBody>
          <a:bodyPr wrap="none" rtlCol="0" anchor="ctr" anchorCtr="0">
            <a:spAutoFit/>
          </a:bodyPr>
          <a:lstStyle/>
          <a:p>
            <a:pPr algn="l" rtl="0"/>
            <a:r>
              <a:rPr lang="en-GB">
                <a:solidFill>
                  <a:srgbClr val="083553"/>
                </a:solidFill>
                <a:latin typeface="Calibri" panose="020F0502020204030204" pitchFamily="34" charset="0"/>
                <a:ea typeface="Lato" panose="020F0502020204030203" pitchFamily="34" charset="0"/>
                <a:cs typeface="Calibri" panose="020F0502020204030204" pitchFamily="34" charset="0"/>
              </a:rPr>
              <a:t>Raramente</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2" name="TextBox 56">
            <a:extLst>
              <a:ext uri="{FF2B5EF4-FFF2-40B4-BE49-F238E27FC236}">
                <a16:creationId xmlns:a16="http://schemas.microsoft.com/office/drawing/2014/main" id="{6D7EDBC0-14D9-9E54-8381-4CD5E57D9504}"/>
              </a:ext>
            </a:extLst>
          </p:cNvPr>
          <p:cNvSpPr txBox="1"/>
          <p:nvPr/>
        </p:nvSpPr>
        <p:spPr>
          <a:xfrm>
            <a:off x="1435909" y="3448290"/>
            <a:ext cx="704616" cy="369332"/>
          </a:xfrm>
          <a:prstGeom prst="rect">
            <a:avLst/>
          </a:prstGeom>
          <a:noFill/>
        </p:spPr>
        <p:txBody>
          <a:bodyPr wrap="none" rtlCol="0" anchor="ctr" anchorCtr="0">
            <a:spAutoFit/>
          </a:bodyPr>
          <a:lstStyle/>
          <a:p>
            <a:pPr algn="l" rtl="0"/>
            <a:r>
              <a:rPr lang="en-GB">
                <a:solidFill>
                  <a:srgbClr val="083553"/>
                </a:solidFill>
                <a:latin typeface="Calibri" panose="020F0502020204030204" pitchFamily="34" charset="0"/>
                <a:ea typeface="Lato" panose="020F0502020204030203" pitchFamily="34" charset="0"/>
                <a:cs typeface="Calibri" panose="020F0502020204030204" pitchFamily="34" charset="0"/>
              </a:rPr>
              <a:t>Probable</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3" name="TextBox 57">
            <a:extLst>
              <a:ext uri="{FF2B5EF4-FFF2-40B4-BE49-F238E27FC236}">
                <a16:creationId xmlns:a16="http://schemas.microsoft.com/office/drawing/2014/main" id="{52F09E34-7FE1-6F27-2332-BFD1F91B039B}"/>
              </a:ext>
            </a:extLst>
          </p:cNvPr>
          <p:cNvSpPr txBox="1"/>
          <p:nvPr/>
        </p:nvSpPr>
        <p:spPr>
          <a:xfrm>
            <a:off x="797920" y="2802098"/>
            <a:ext cx="1342611" cy="369332"/>
          </a:xfrm>
          <a:prstGeom prst="rect">
            <a:avLst/>
          </a:prstGeom>
          <a:noFill/>
        </p:spPr>
        <p:txBody>
          <a:bodyPr wrap="none" rtlCol="0" anchor="ctr" anchorCtr="0">
            <a:spAutoFit/>
          </a:bodyPr>
          <a:lstStyle/>
          <a:p>
            <a:pPr algn="l" rtl="0"/>
            <a:r>
              <a:rPr lang="en-GB" dirty="0">
                <a:solidFill>
                  <a:srgbClr val="083553"/>
                </a:solidFill>
                <a:latin typeface="Calibri" panose="020F0502020204030204" pitchFamily="34" charset="0"/>
                <a:ea typeface="Lato" panose="020F0502020204030203" pitchFamily="34" charset="0"/>
                <a:cs typeface="Calibri" panose="020F0502020204030204" pitchFamily="34" charset="0"/>
              </a:rPr>
              <a:t>Muy probable</a:t>
            </a:r>
          </a:p>
        </p:txBody>
      </p:sp>
      <p:cxnSp>
        <p:nvCxnSpPr>
          <p:cNvPr id="94" name="Straight Connector 63">
            <a:extLst>
              <a:ext uri="{FF2B5EF4-FFF2-40B4-BE49-F238E27FC236}">
                <a16:creationId xmlns:a16="http://schemas.microsoft.com/office/drawing/2014/main" id="{A3F60927-5E73-743D-6E90-5005AC85D99F}"/>
              </a:ext>
            </a:extLst>
          </p:cNvPr>
          <p:cNvCxnSpPr>
            <a:cxnSpLocks/>
          </p:cNvCxnSpPr>
          <p:nvPr/>
        </p:nvCxnSpPr>
        <p:spPr>
          <a:xfrm flipH="1">
            <a:off x="2285136" y="6280588"/>
            <a:ext cx="6676317" cy="0"/>
          </a:xfrm>
          <a:prstGeom prst="line">
            <a:avLst/>
          </a:prstGeom>
          <a:ln w="57150">
            <a:solidFill>
              <a:srgbClr val="083553"/>
            </a:solidFill>
            <a:head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64">
            <a:extLst>
              <a:ext uri="{FF2B5EF4-FFF2-40B4-BE49-F238E27FC236}">
                <a16:creationId xmlns:a16="http://schemas.microsoft.com/office/drawing/2014/main" id="{F8FB38B1-9131-F831-2484-20DBFB300B55}"/>
              </a:ext>
            </a:extLst>
          </p:cNvPr>
          <p:cNvCxnSpPr/>
          <p:nvPr/>
        </p:nvCxnSpPr>
        <p:spPr>
          <a:xfrm>
            <a:off x="9356347" y="2646676"/>
            <a:ext cx="0" cy="3224295"/>
          </a:xfrm>
          <a:prstGeom prst="line">
            <a:avLst/>
          </a:prstGeom>
          <a:ln w="57150">
            <a:solidFill>
              <a:srgbClr val="083553"/>
            </a:solidFill>
            <a:headEnd type="triangle"/>
          </a:ln>
        </p:spPr>
        <p:style>
          <a:lnRef idx="1">
            <a:schemeClr val="accent1"/>
          </a:lnRef>
          <a:fillRef idx="0">
            <a:schemeClr val="accent1"/>
          </a:fillRef>
          <a:effectRef idx="0">
            <a:schemeClr val="accent1"/>
          </a:effectRef>
          <a:fontRef idx="minor">
            <a:schemeClr val="tx1"/>
          </a:fontRef>
        </p:style>
      </p:cxnSp>
      <p:sp>
        <p:nvSpPr>
          <p:cNvPr id="96" name="TextBox 59">
            <a:extLst>
              <a:ext uri="{FF2B5EF4-FFF2-40B4-BE49-F238E27FC236}">
                <a16:creationId xmlns:a16="http://schemas.microsoft.com/office/drawing/2014/main" id="{9042A74F-390D-3E37-C88A-9A78A871E393}"/>
              </a:ext>
            </a:extLst>
          </p:cNvPr>
          <p:cNvSpPr txBox="1"/>
          <p:nvPr/>
        </p:nvSpPr>
        <p:spPr>
          <a:xfrm>
            <a:off x="4654602" y="6319080"/>
            <a:ext cx="1937397" cy="369332"/>
          </a:xfrm>
          <a:prstGeom prst="rect">
            <a:avLst/>
          </a:prstGeom>
          <a:noFill/>
        </p:spPr>
        <p:txBody>
          <a:bodyPr wrap="none" rtlCol="0" anchor="t" anchorCtr="0">
            <a:spAutoFit/>
          </a:bodyPr>
          <a:lstStyle/>
          <a:p>
            <a:pPr algn="ctr" rtl="0"/>
            <a:r>
              <a:rPr lang="en-GB" b="1">
                <a:solidFill>
                  <a:schemeClr val="tx2"/>
                </a:solidFill>
                <a:latin typeface="+mj-lt"/>
                <a:ea typeface="League Spartan" charset="0"/>
                <a:cs typeface="Poppins" pitchFamily="2" charset="77"/>
              </a:rPr>
              <a:t>Impacto del riesgo</a:t>
            </a:r>
            <a:endParaRPr lang="en-GB" b="1" dirty="0">
              <a:solidFill>
                <a:schemeClr val="tx2"/>
              </a:solidFill>
              <a:latin typeface="+mj-lt"/>
              <a:ea typeface="League Spartan" charset="0"/>
              <a:cs typeface="Poppins" pitchFamily="2" charset="77"/>
            </a:endParaRPr>
          </a:p>
        </p:txBody>
      </p:sp>
      <p:sp>
        <p:nvSpPr>
          <p:cNvPr id="97" name="TextBox 52">
            <a:extLst>
              <a:ext uri="{FF2B5EF4-FFF2-40B4-BE49-F238E27FC236}">
                <a16:creationId xmlns:a16="http://schemas.microsoft.com/office/drawing/2014/main" id="{D6F33780-D9D2-0D92-4812-E31856DB34AA}"/>
              </a:ext>
            </a:extLst>
          </p:cNvPr>
          <p:cNvSpPr txBox="1"/>
          <p:nvPr/>
        </p:nvSpPr>
        <p:spPr>
          <a:xfrm>
            <a:off x="8922348" y="2556046"/>
            <a:ext cx="367409" cy="307777"/>
          </a:xfrm>
          <a:prstGeom prst="rect">
            <a:avLst/>
          </a:prstGeom>
          <a:noFill/>
        </p:spPr>
        <p:txBody>
          <a:bodyPr wrap="none" rtlCol="0" anchor="b" anchorCtr="0">
            <a:spAutoFit/>
          </a:bodyPr>
          <a:lstStyle/>
          <a:p>
            <a:pPr algn="ctr" rtl="0"/>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10</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8" name="TextBox 52">
            <a:extLst>
              <a:ext uri="{FF2B5EF4-FFF2-40B4-BE49-F238E27FC236}">
                <a16:creationId xmlns:a16="http://schemas.microsoft.com/office/drawing/2014/main" id="{8FDAA3D1-9F5F-D647-0B08-3C578CE094D9}"/>
              </a:ext>
            </a:extLst>
          </p:cNvPr>
          <p:cNvSpPr txBox="1"/>
          <p:nvPr/>
        </p:nvSpPr>
        <p:spPr>
          <a:xfrm>
            <a:off x="8937398" y="3168283"/>
            <a:ext cx="276038" cy="307777"/>
          </a:xfrm>
          <a:prstGeom prst="rect">
            <a:avLst/>
          </a:prstGeom>
          <a:noFill/>
        </p:spPr>
        <p:txBody>
          <a:bodyPr wrap="none" rtlCol="0" anchor="b" anchorCtr="0">
            <a:spAutoFit/>
          </a:bodyPr>
          <a:lstStyle/>
          <a:p>
            <a:pPr algn="ctr" rtl="0"/>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8</a:t>
            </a:r>
          </a:p>
        </p:txBody>
      </p:sp>
      <p:sp>
        <p:nvSpPr>
          <p:cNvPr id="99" name="TextBox 52">
            <a:extLst>
              <a:ext uri="{FF2B5EF4-FFF2-40B4-BE49-F238E27FC236}">
                <a16:creationId xmlns:a16="http://schemas.microsoft.com/office/drawing/2014/main" id="{2FB5AF56-6E72-0A97-5D70-D25ECE1B5F8A}"/>
              </a:ext>
            </a:extLst>
          </p:cNvPr>
          <p:cNvSpPr txBox="1"/>
          <p:nvPr/>
        </p:nvSpPr>
        <p:spPr>
          <a:xfrm>
            <a:off x="8952140" y="3814236"/>
            <a:ext cx="276038" cy="307777"/>
          </a:xfrm>
          <a:prstGeom prst="rect">
            <a:avLst/>
          </a:prstGeom>
          <a:noFill/>
        </p:spPr>
        <p:txBody>
          <a:bodyPr wrap="none" rtlCol="0" anchor="b" anchorCtr="0">
            <a:spAutoFit/>
          </a:bodyPr>
          <a:lstStyle/>
          <a:p>
            <a:pPr algn="ctr" rtl="0"/>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6</a:t>
            </a:r>
          </a:p>
        </p:txBody>
      </p:sp>
      <p:sp>
        <p:nvSpPr>
          <p:cNvPr id="100" name="TextBox 52">
            <a:extLst>
              <a:ext uri="{FF2B5EF4-FFF2-40B4-BE49-F238E27FC236}">
                <a16:creationId xmlns:a16="http://schemas.microsoft.com/office/drawing/2014/main" id="{379125C2-AED2-7C99-0DFD-E1F0A91DF719}"/>
              </a:ext>
            </a:extLst>
          </p:cNvPr>
          <p:cNvSpPr txBox="1"/>
          <p:nvPr/>
        </p:nvSpPr>
        <p:spPr>
          <a:xfrm>
            <a:off x="8947472" y="4451744"/>
            <a:ext cx="276038" cy="307777"/>
          </a:xfrm>
          <a:prstGeom prst="rect">
            <a:avLst/>
          </a:prstGeom>
          <a:noFill/>
        </p:spPr>
        <p:txBody>
          <a:bodyPr wrap="none" rtlCol="0" anchor="b" anchorCtr="0">
            <a:spAutoFit/>
          </a:bodyPr>
          <a:lstStyle/>
          <a:p>
            <a:pPr algn="ctr" rtl="0"/>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4</a:t>
            </a:r>
          </a:p>
        </p:txBody>
      </p:sp>
      <p:sp>
        <p:nvSpPr>
          <p:cNvPr id="101" name="TextBox 52">
            <a:extLst>
              <a:ext uri="{FF2B5EF4-FFF2-40B4-BE49-F238E27FC236}">
                <a16:creationId xmlns:a16="http://schemas.microsoft.com/office/drawing/2014/main" id="{66134EA7-3C84-B4CB-6944-A8B7EF2A760C}"/>
              </a:ext>
            </a:extLst>
          </p:cNvPr>
          <p:cNvSpPr txBox="1"/>
          <p:nvPr/>
        </p:nvSpPr>
        <p:spPr>
          <a:xfrm>
            <a:off x="8968827" y="5088061"/>
            <a:ext cx="276038" cy="307777"/>
          </a:xfrm>
          <a:prstGeom prst="rect">
            <a:avLst/>
          </a:prstGeom>
          <a:noFill/>
        </p:spPr>
        <p:txBody>
          <a:bodyPr wrap="none" rtlCol="0" anchor="b" anchorCtr="0">
            <a:spAutoFit/>
          </a:bodyPr>
          <a:lstStyle/>
          <a:p>
            <a:pPr algn="ctr" rtl="0"/>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2</a:t>
            </a:r>
          </a:p>
        </p:txBody>
      </p:sp>
      <p:sp>
        <p:nvSpPr>
          <p:cNvPr id="102" name="TextBox 52">
            <a:extLst>
              <a:ext uri="{FF2B5EF4-FFF2-40B4-BE49-F238E27FC236}">
                <a16:creationId xmlns:a16="http://schemas.microsoft.com/office/drawing/2014/main" id="{CC0621DC-FD0E-F626-0F8E-D39D667D3286}"/>
              </a:ext>
            </a:extLst>
          </p:cNvPr>
          <p:cNvSpPr txBox="1"/>
          <p:nvPr/>
        </p:nvSpPr>
        <p:spPr>
          <a:xfrm>
            <a:off x="8838862" y="5837426"/>
            <a:ext cx="367409" cy="307777"/>
          </a:xfrm>
          <a:prstGeom prst="rect">
            <a:avLst/>
          </a:prstGeom>
          <a:noFill/>
        </p:spPr>
        <p:txBody>
          <a:bodyPr wrap="none" rtlCol="0" anchor="b" anchorCtr="0">
            <a:spAutoFit/>
          </a:bodyPr>
          <a:lstStyle/>
          <a:p>
            <a:pPr algn="ctr" rtl="0"/>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10</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103" name="TextBox 52">
            <a:extLst>
              <a:ext uri="{FF2B5EF4-FFF2-40B4-BE49-F238E27FC236}">
                <a16:creationId xmlns:a16="http://schemas.microsoft.com/office/drawing/2014/main" id="{69CA448B-3A63-BD24-E329-665BE5D37F81}"/>
              </a:ext>
            </a:extLst>
          </p:cNvPr>
          <p:cNvSpPr txBox="1"/>
          <p:nvPr/>
        </p:nvSpPr>
        <p:spPr>
          <a:xfrm>
            <a:off x="7538378" y="5848987"/>
            <a:ext cx="276038" cy="307777"/>
          </a:xfrm>
          <a:prstGeom prst="rect">
            <a:avLst/>
          </a:prstGeom>
          <a:noFill/>
        </p:spPr>
        <p:txBody>
          <a:bodyPr wrap="none" rtlCol="0" anchor="b" anchorCtr="0">
            <a:spAutoFit/>
          </a:bodyPr>
          <a:lstStyle/>
          <a:p>
            <a:pPr algn="ctr" rtl="0"/>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8</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104" name="TextBox 52">
            <a:extLst>
              <a:ext uri="{FF2B5EF4-FFF2-40B4-BE49-F238E27FC236}">
                <a16:creationId xmlns:a16="http://schemas.microsoft.com/office/drawing/2014/main" id="{B75EA0FE-3ACC-D73A-7496-7D3CC97EE7BD}"/>
              </a:ext>
            </a:extLst>
          </p:cNvPr>
          <p:cNvSpPr txBox="1"/>
          <p:nvPr/>
        </p:nvSpPr>
        <p:spPr>
          <a:xfrm>
            <a:off x="6165422" y="5870971"/>
            <a:ext cx="276038" cy="307777"/>
          </a:xfrm>
          <a:prstGeom prst="rect">
            <a:avLst/>
          </a:prstGeom>
          <a:noFill/>
        </p:spPr>
        <p:txBody>
          <a:bodyPr wrap="none" rtlCol="0" anchor="b" anchorCtr="0">
            <a:spAutoFit/>
          </a:bodyPr>
          <a:lstStyle/>
          <a:p>
            <a:pPr algn="ctr" rtl="0"/>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6</a:t>
            </a:r>
          </a:p>
        </p:txBody>
      </p:sp>
      <p:sp>
        <p:nvSpPr>
          <p:cNvPr id="105" name="TextBox 52">
            <a:extLst>
              <a:ext uri="{FF2B5EF4-FFF2-40B4-BE49-F238E27FC236}">
                <a16:creationId xmlns:a16="http://schemas.microsoft.com/office/drawing/2014/main" id="{314CC289-1A58-2410-F6F0-B1466F4B249A}"/>
              </a:ext>
            </a:extLst>
          </p:cNvPr>
          <p:cNvSpPr txBox="1"/>
          <p:nvPr/>
        </p:nvSpPr>
        <p:spPr>
          <a:xfrm>
            <a:off x="4810557" y="5853404"/>
            <a:ext cx="276038" cy="307777"/>
          </a:xfrm>
          <a:prstGeom prst="rect">
            <a:avLst/>
          </a:prstGeom>
          <a:noFill/>
        </p:spPr>
        <p:txBody>
          <a:bodyPr wrap="none" rtlCol="0" anchor="b" anchorCtr="0">
            <a:spAutoFit/>
          </a:bodyPr>
          <a:lstStyle/>
          <a:p>
            <a:pPr algn="ctr" rtl="0"/>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4</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106" name="TextBox 52">
            <a:extLst>
              <a:ext uri="{FF2B5EF4-FFF2-40B4-BE49-F238E27FC236}">
                <a16:creationId xmlns:a16="http://schemas.microsoft.com/office/drawing/2014/main" id="{91E6A5E0-74B8-21AE-09D9-9421915B2E24}"/>
              </a:ext>
            </a:extLst>
          </p:cNvPr>
          <p:cNvSpPr txBox="1"/>
          <p:nvPr/>
        </p:nvSpPr>
        <p:spPr>
          <a:xfrm>
            <a:off x="3448572" y="5853404"/>
            <a:ext cx="276038" cy="307777"/>
          </a:xfrm>
          <a:prstGeom prst="rect">
            <a:avLst/>
          </a:prstGeom>
          <a:noFill/>
        </p:spPr>
        <p:txBody>
          <a:bodyPr wrap="none" rtlCol="0" anchor="b" anchorCtr="0">
            <a:spAutoFit/>
          </a:bodyPr>
          <a:lstStyle/>
          <a:p>
            <a:pPr algn="ctr" rtl="0"/>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2</a:t>
            </a:r>
          </a:p>
        </p:txBody>
      </p:sp>
      <p:sp>
        <p:nvSpPr>
          <p:cNvPr id="107" name="Subtitle 2">
            <a:extLst>
              <a:ext uri="{FF2B5EF4-FFF2-40B4-BE49-F238E27FC236}">
                <a16:creationId xmlns:a16="http://schemas.microsoft.com/office/drawing/2014/main" id="{EE648794-2D17-FF74-3F9E-266341DFC5A1}"/>
              </a:ext>
            </a:extLst>
          </p:cNvPr>
          <p:cNvSpPr txBox="1">
            <a:spLocks/>
          </p:cNvSpPr>
          <p:nvPr/>
        </p:nvSpPr>
        <p:spPr>
          <a:xfrm>
            <a:off x="9982519" y="4919519"/>
            <a:ext cx="1585309" cy="90666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20"/>
              </a:lnSpc>
              <a:spcBef>
                <a:spcPts val="0"/>
              </a:spcBef>
            </a:pPr>
            <a:r>
              <a:rPr lang="en-GB" sz="1600" dirty="0" err="1">
                <a:solidFill>
                  <a:srgbClr val="083553"/>
                </a:solidFill>
                <a:latin typeface="Calibri" panose="020F0502020204030204" pitchFamily="34" charset="0"/>
                <a:ea typeface="Lato Light" panose="020F0502020204030203" pitchFamily="34" charset="0"/>
                <a:cs typeface="Calibri" panose="020F0502020204030204" pitchFamily="34" charset="0"/>
              </a:rPr>
              <a:t>Color</a:t>
            </a: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indica</a:t>
            </a:r>
            <a:b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Puntuaciones de aseguramiento</a:t>
            </a:r>
            <a:b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donde 1 es el</a:t>
            </a:r>
            <a:b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más efectivo</a:t>
            </a:r>
          </a:p>
        </p:txBody>
      </p:sp>
      <p:sp>
        <p:nvSpPr>
          <p:cNvPr id="108" name="Ellipse 50">
            <a:extLst>
              <a:ext uri="{FF2B5EF4-FFF2-40B4-BE49-F238E27FC236}">
                <a16:creationId xmlns:a16="http://schemas.microsoft.com/office/drawing/2014/main" id="{9BD4866C-36A8-333B-C3BC-CF24FCC590FA}"/>
              </a:ext>
            </a:extLst>
          </p:cNvPr>
          <p:cNvSpPr>
            <a:spLocks noChangeAspect="1"/>
          </p:cNvSpPr>
          <p:nvPr/>
        </p:nvSpPr>
        <p:spPr>
          <a:xfrm>
            <a:off x="9761691" y="2510576"/>
            <a:ext cx="713615" cy="698646"/>
          </a:xfrm>
          <a:prstGeom prst="ellipse">
            <a:avLst/>
          </a:prstGeom>
          <a:solidFill>
            <a:srgbClr val="7F1C58"/>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latin typeface="Calibri" panose="020F0502020204030204" pitchFamily="34" charset="0"/>
                <a:cs typeface="Calibri" panose="020F0502020204030204" pitchFamily="34" charset="0"/>
              </a:rPr>
              <a:t>1-2</a:t>
            </a:r>
          </a:p>
        </p:txBody>
      </p:sp>
      <p:sp>
        <p:nvSpPr>
          <p:cNvPr id="109" name="Ellipse 61">
            <a:extLst>
              <a:ext uri="{FF2B5EF4-FFF2-40B4-BE49-F238E27FC236}">
                <a16:creationId xmlns:a16="http://schemas.microsoft.com/office/drawing/2014/main" id="{170AB2DB-58D5-B667-EB28-C2E792AC983C}"/>
              </a:ext>
            </a:extLst>
          </p:cNvPr>
          <p:cNvSpPr>
            <a:spLocks noChangeAspect="1"/>
          </p:cNvSpPr>
          <p:nvPr/>
        </p:nvSpPr>
        <p:spPr>
          <a:xfrm>
            <a:off x="9761691" y="3086823"/>
            <a:ext cx="713615" cy="698646"/>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latin typeface="Calibri" panose="020F0502020204030204" pitchFamily="34" charset="0"/>
                <a:cs typeface="Calibri" panose="020F0502020204030204" pitchFamily="34" charset="0"/>
              </a:rPr>
              <a:t>3-4</a:t>
            </a:r>
          </a:p>
        </p:txBody>
      </p:sp>
      <p:sp>
        <p:nvSpPr>
          <p:cNvPr id="110" name="Ellipse 62">
            <a:extLst>
              <a:ext uri="{FF2B5EF4-FFF2-40B4-BE49-F238E27FC236}">
                <a16:creationId xmlns:a16="http://schemas.microsoft.com/office/drawing/2014/main" id="{952BF18D-8ED0-2B8A-1A95-73DC940448E0}"/>
              </a:ext>
            </a:extLst>
          </p:cNvPr>
          <p:cNvSpPr>
            <a:spLocks noChangeAspect="1"/>
          </p:cNvSpPr>
          <p:nvPr/>
        </p:nvSpPr>
        <p:spPr>
          <a:xfrm>
            <a:off x="9761691" y="3661671"/>
            <a:ext cx="713615" cy="698646"/>
          </a:xfrm>
          <a:prstGeom prst="ellipse">
            <a:avLst/>
          </a:prstGeom>
          <a:solidFill>
            <a:srgbClr val="F16924"/>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latin typeface="Calibri" panose="020F0502020204030204" pitchFamily="34" charset="0"/>
                <a:cs typeface="Calibri" panose="020F0502020204030204" pitchFamily="34" charset="0"/>
              </a:rPr>
              <a:t>5-6</a:t>
            </a:r>
          </a:p>
        </p:txBody>
      </p:sp>
      <p:sp>
        <p:nvSpPr>
          <p:cNvPr id="111" name="Ellipse 63">
            <a:extLst>
              <a:ext uri="{FF2B5EF4-FFF2-40B4-BE49-F238E27FC236}">
                <a16:creationId xmlns:a16="http://schemas.microsoft.com/office/drawing/2014/main" id="{D9E72AE7-3CC2-7F21-604A-839FB807C385}"/>
              </a:ext>
            </a:extLst>
          </p:cNvPr>
          <p:cNvSpPr>
            <a:spLocks noChangeAspect="1"/>
          </p:cNvSpPr>
          <p:nvPr/>
        </p:nvSpPr>
        <p:spPr>
          <a:xfrm>
            <a:off x="10857184" y="2528711"/>
            <a:ext cx="713615" cy="698646"/>
          </a:xfrm>
          <a:prstGeom prst="ellipse">
            <a:avLst/>
          </a:prstGeom>
          <a:solidFill>
            <a:srgbClr val="EDA13E"/>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latin typeface="Calibri" panose="020F0502020204030204" pitchFamily="34" charset="0"/>
                <a:cs typeface="Calibri" panose="020F0502020204030204" pitchFamily="34" charset="0"/>
              </a:rPr>
              <a:t>7-8</a:t>
            </a:r>
          </a:p>
        </p:txBody>
      </p:sp>
      <p:sp>
        <p:nvSpPr>
          <p:cNvPr id="112" name="Ellipse 64">
            <a:extLst>
              <a:ext uri="{FF2B5EF4-FFF2-40B4-BE49-F238E27FC236}">
                <a16:creationId xmlns:a16="http://schemas.microsoft.com/office/drawing/2014/main" id="{048C0CEA-FC58-2A58-22B2-83D05A8D4606}"/>
              </a:ext>
            </a:extLst>
          </p:cNvPr>
          <p:cNvSpPr>
            <a:spLocks noChangeAspect="1"/>
          </p:cNvSpPr>
          <p:nvPr/>
        </p:nvSpPr>
        <p:spPr>
          <a:xfrm>
            <a:off x="10854213" y="3093070"/>
            <a:ext cx="713615" cy="698646"/>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400" b="1" dirty="0">
                <a:latin typeface="Calibri" panose="020F0502020204030204" pitchFamily="34" charset="0"/>
                <a:cs typeface="Calibri" panose="020F0502020204030204" pitchFamily="34" charset="0"/>
              </a:rPr>
              <a:t>9-10</a:t>
            </a:r>
          </a:p>
        </p:txBody>
      </p:sp>
      <p:sp>
        <p:nvSpPr>
          <p:cNvPr id="113" name="Ellipse 65">
            <a:extLst>
              <a:ext uri="{FF2B5EF4-FFF2-40B4-BE49-F238E27FC236}">
                <a16:creationId xmlns:a16="http://schemas.microsoft.com/office/drawing/2014/main" id="{ED27E798-187A-37D5-FA6C-FD2F7B69EA86}"/>
              </a:ext>
            </a:extLst>
          </p:cNvPr>
          <p:cNvSpPr>
            <a:spLocks noChangeAspect="1"/>
          </p:cNvSpPr>
          <p:nvPr/>
        </p:nvSpPr>
        <p:spPr>
          <a:xfrm>
            <a:off x="3357371" y="4994300"/>
            <a:ext cx="505909" cy="495297"/>
          </a:xfrm>
          <a:prstGeom prst="ellipse">
            <a:avLst/>
          </a:prstGeom>
          <a:solidFill>
            <a:srgbClr val="7F1C58"/>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200" b="1" dirty="0">
                <a:latin typeface="Calibri" panose="020F0502020204030204" pitchFamily="34" charset="0"/>
                <a:cs typeface="Calibri" panose="020F0502020204030204" pitchFamily="34" charset="0"/>
              </a:rPr>
              <a:t>R1</a:t>
            </a:r>
          </a:p>
        </p:txBody>
      </p:sp>
      <p:sp>
        <p:nvSpPr>
          <p:cNvPr id="114" name="Ellipse 66">
            <a:extLst>
              <a:ext uri="{FF2B5EF4-FFF2-40B4-BE49-F238E27FC236}">
                <a16:creationId xmlns:a16="http://schemas.microsoft.com/office/drawing/2014/main" id="{D0B43390-34E6-278F-1264-0D84D13D7F1F}"/>
              </a:ext>
            </a:extLst>
          </p:cNvPr>
          <p:cNvSpPr>
            <a:spLocks noChangeAspect="1"/>
          </p:cNvSpPr>
          <p:nvPr/>
        </p:nvSpPr>
        <p:spPr>
          <a:xfrm>
            <a:off x="3996203" y="2732060"/>
            <a:ext cx="505909" cy="495297"/>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200" b="1" dirty="0">
                <a:latin typeface="Calibri" panose="020F0502020204030204" pitchFamily="34" charset="0"/>
                <a:cs typeface="Calibri" panose="020F0502020204030204" pitchFamily="34" charset="0"/>
              </a:rPr>
              <a:t>R2</a:t>
            </a:r>
          </a:p>
        </p:txBody>
      </p:sp>
      <p:sp>
        <p:nvSpPr>
          <p:cNvPr id="115" name="Ellipse 67">
            <a:extLst>
              <a:ext uri="{FF2B5EF4-FFF2-40B4-BE49-F238E27FC236}">
                <a16:creationId xmlns:a16="http://schemas.microsoft.com/office/drawing/2014/main" id="{8EC3C4FF-32C3-6EDA-C57D-CCB354BBB422}"/>
              </a:ext>
            </a:extLst>
          </p:cNvPr>
          <p:cNvSpPr>
            <a:spLocks noChangeAspect="1"/>
          </p:cNvSpPr>
          <p:nvPr/>
        </p:nvSpPr>
        <p:spPr>
          <a:xfrm>
            <a:off x="8044572" y="5280080"/>
            <a:ext cx="505909" cy="495297"/>
          </a:xfrm>
          <a:prstGeom prst="ellipse">
            <a:avLst/>
          </a:prstGeom>
          <a:solidFill>
            <a:srgbClr val="EDA13E"/>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200" b="1" dirty="0">
                <a:latin typeface="Calibri" panose="020F0502020204030204" pitchFamily="34" charset="0"/>
                <a:cs typeface="Calibri" panose="020F0502020204030204" pitchFamily="34" charset="0"/>
              </a:rPr>
              <a:t>R3</a:t>
            </a:r>
          </a:p>
        </p:txBody>
      </p:sp>
      <p:sp>
        <p:nvSpPr>
          <p:cNvPr id="116" name="Ellipse 68">
            <a:extLst>
              <a:ext uri="{FF2B5EF4-FFF2-40B4-BE49-F238E27FC236}">
                <a16:creationId xmlns:a16="http://schemas.microsoft.com/office/drawing/2014/main" id="{1AAE840E-CAF0-2D8E-B829-DF4253C7F496}"/>
              </a:ext>
            </a:extLst>
          </p:cNvPr>
          <p:cNvSpPr>
            <a:spLocks noChangeAspect="1"/>
          </p:cNvSpPr>
          <p:nvPr/>
        </p:nvSpPr>
        <p:spPr>
          <a:xfrm>
            <a:off x="5311692" y="4372848"/>
            <a:ext cx="505909" cy="495297"/>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200" b="1" dirty="0">
                <a:latin typeface="Calibri" panose="020F0502020204030204" pitchFamily="34" charset="0"/>
                <a:cs typeface="Calibri" panose="020F0502020204030204" pitchFamily="34" charset="0"/>
              </a:rPr>
              <a:t>R4</a:t>
            </a:r>
          </a:p>
        </p:txBody>
      </p:sp>
      <p:sp>
        <p:nvSpPr>
          <p:cNvPr id="117" name="Ellipse 69">
            <a:extLst>
              <a:ext uri="{FF2B5EF4-FFF2-40B4-BE49-F238E27FC236}">
                <a16:creationId xmlns:a16="http://schemas.microsoft.com/office/drawing/2014/main" id="{60F676FA-4709-1B5F-F37C-D9A184B8C9AF}"/>
              </a:ext>
            </a:extLst>
          </p:cNvPr>
          <p:cNvSpPr>
            <a:spLocks noChangeAspect="1"/>
          </p:cNvSpPr>
          <p:nvPr/>
        </p:nvSpPr>
        <p:spPr>
          <a:xfrm>
            <a:off x="6774262" y="3705275"/>
            <a:ext cx="505909" cy="495297"/>
          </a:xfrm>
          <a:prstGeom prst="ellipse">
            <a:avLst/>
          </a:prstGeom>
          <a:solidFill>
            <a:srgbClr val="7F1C58"/>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200" b="1" dirty="0">
                <a:latin typeface="Calibri" panose="020F0502020204030204" pitchFamily="34" charset="0"/>
                <a:cs typeface="Calibri" panose="020F0502020204030204" pitchFamily="34" charset="0"/>
              </a:rPr>
              <a:t>R5</a:t>
            </a:r>
          </a:p>
        </p:txBody>
      </p:sp>
    </p:spTree>
    <p:extLst>
      <p:ext uri="{BB962C8B-B14F-4D97-AF65-F5344CB8AC3E}">
        <p14:creationId xmlns:p14="http://schemas.microsoft.com/office/powerpoint/2010/main" val="2711117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757011"/>
            <a:ext cx="4778190" cy="4715268"/>
          </a:xfrm>
        </p:spPr>
        <p:txBody>
          <a:bodyPr>
            <a:normAutofit/>
          </a:bodyPr>
          <a:lstStyle/>
          <a:p>
            <a:pPr marL="0" indent="0" algn="l" rtl="0">
              <a:lnSpc>
                <a:spcPts val="2280"/>
              </a:lnSpc>
              <a:spcBef>
                <a:spcPts val="0"/>
              </a:spcBef>
            </a:pPr>
            <a:r>
              <a:rPr lang="en-US" sz="2200" dirty="0"/>
              <a:t>Un enfoque sólido de intercambio de datos/eliminación de riesgos es establecer un equipo multifuncional y tomar medidas para promover el intercambio de datos e información.</a:t>
            </a:r>
          </a:p>
          <a:p>
            <a:pPr marL="0" indent="0" algn="l" rtl="0">
              <a:lnSpc>
                <a:spcPts val="2280"/>
              </a:lnSpc>
              <a:spcBef>
                <a:spcPts val="0"/>
              </a:spcBef>
            </a:pPr>
            <a:endParaRPr lang="en-US" sz="2200" dirty="0"/>
          </a:p>
          <a:p>
            <a:pPr marL="0" indent="0" algn="l" rtl="0">
              <a:lnSpc>
                <a:spcPts val="2280"/>
              </a:lnSpc>
              <a:spcBef>
                <a:spcPts val="0"/>
              </a:spcBef>
            </a:pPr>
            <a:r>
              <a:rPr lang="en-US" sz="2200" dirty="0"/>
              <a:t>También pueden establecer una matriz de gravedad (según la última diapositiva) para que la utilicen todos los departamentos de la empresa.</a:t>
            </a:r>
          </a:p>
          <a:p>
            <a:pPr marL="0" indent="0" algn="l" rtl="0">
              <a:lnSpc>
                <a:spcPts val="2280"/>
              </a:lnSpc>
              <a:spcBef>
                <a:spcPts val="0"/>
              </a:spcBef>
            </a:pPr>
            <a:r>
              <a:rPr lang="en-US" sz="2200" dirty="0"/>
              <a:t>Estas medidas pueden proporcionar incluso a las pequeñas empresas un sistema eficaz de alerta temprana.</a:t>
            </a:r>
          </a:p>
          <a:p>
            <a:pPr marL="0" indent="0" algn="l" rtl="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p:txBody>
          <a:bodyPr>
            <a:normAutofit lnSpcReduction="10000"/>
          </a:bodyPr>
          <a:lstStyle/>
          <a:p>
            <a:pPr algn="l" rtl="0"/>
            <a:r>
              <a:rPr lang="en-US" dirty="0"/>
              <a:t>Compartir datos es clave</a:t>
            </a:r>
          </a:p>
          <a:p>
            <a:pPr algn="l" rtl="0"/>
            <a:endParaRPr lang="en-US" dirty="0"/>
          </a:p>
        </p:txBody>
      </p:sp>
      <p:sp>
        <p:nvSpPr>
          <p:cNvPr id="10" name="Rectangle 9">
            <a:extLst>
              <a:ext uri="{FF2B5EF4-FFF2-40B4-BE49-F238E27FC236}">
                <a16:creationId xmlns:a16="http://schemas.microsoft.com/office/drawing/2014/main" id="{C7AF6130-605D-3EAE-4DCF-BCF5D2BA0DC8}"/>
              </a:ext>
            </a:extLst>
          </p:cNvPr>
          <p:cNvSpPr/>
          <p:nvPr/>
        </p:nvSpPr>
        <p:spPr>
          <a:xfrm>
            <a:off x="614301" y="123566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2" name="Picture 1">
            <a:extLst>
              <a:ext uri="{FF2B5EF4-FFF2-40B4-BE49-F238E27FC236}">
                <a16:creationId xmlns:a16="http://schemas.microsoft.com/office/drawing/2014/main" id="{F3049A71-D533-EA22-24B7-E79BB7255B34}"/>
              </a:ext>
            </a:extLst>
          </p:cNvPr>
          <p:cNvPicPr>
            <a:picLocks noChangeAspect="1"/>
          </p:cNvPicPr>
          <p:nvPr/>
        </p:nvPicPr>
        <p:blipFill rotWithShape="1">
          <a:blip r:embed="rId2"/>
          <a:srcRect l="31047" r="31047"/>
          <a:stretch/>
        </p:blipFill>
        <p:spPr>
          <a:xfrm>
            <a:off x="5953729" y="10226"/>
            <a:ext cx="4595001" cy="6847774"/>
          </a:xfrm>
          <a:prstGeom prst="rect">
            <a:avLst/>
          </a:prstGeom>
        </p:spPr>
      </p:pic>
    </p:spTree>
    <p:extLst>
      <p:ext uri="{BB962C8B-B14F-4D97-AF65-F5344CB8AC3E}">
        <p14:creationId xmlns:p14="http://schemas.microsoft.com/office/powerpoint/2010/main" val="4070778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pPr algn="l" rtl="0"/>
            <a:r>
              <a:rPr lang="en-US" dirty="0">
                <a:hlinkClick r:id="rId2">
                  <a:extLst>
                    <a:ext uri="{A12FA001-AC4F-418D-AE19-62706E023703}">
                      <ahyp:hlinkClr xmlns:ahyp="http://schemas.microsoft.com/office/drawing/2018/hyperlinkcolor" val="tx"/>
                    </a:ext>
                  </a:extLst>
                </a:hlinkClick>
              </a:rPr>
              <a:t>www.facebook.com/Proyecto SECURE .Erasmus</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pPr algn="l" rtl="0"/>
            <a:r>
              <a:rPr lang="en-US" dirty="0">
                <a:hlinkClick r:id="rId3">
                  <a:extLst>
                    <a:ext uri="{A12FA001-AC4F-418D-AE19-62706E023703}">
                      <ahyp:hlinkClr xmlns:ahyp="http://schemas.microsoft.com/office/drawing/2018/hyperlinkcolor" val="tx"/>
                    </a:ext>
                  </a:extLst>
                </a:hlinkClick>
              </a:rPr>
              <a:t>www.twitter.com/SECURE 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pPr algn="l" rtl="0"/>
            <a:r>
              <a:rPr lang="en-US" dirty="0">
                <a:hlinkClick r:id="rId4">
                  <a:extLst>
                    <a:ext uri="{A12FA001-AC4F-418D-AE19-62706E023703}">
                      <ahyp:hlinkClr xmlns:ahyp="http://schemas.microsoft.com/office/drawing/2018/hyperlinkcolor" val="tx"/>
                    </a:ext>
                  </a:extLst>
                </a:hlinkClick>
              </a:rPr>
              <a:t>www.linkedin.com/empresa/proyecto-SECURE /</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591630" cy="731140"/>
          </a:xfrm>
        </p:spPr>
        <p:txBody>
          <a:bodyPr>
            <a:normAutofit fontScale="92500"/>
          </a:bodyPr>
          <a:lstStyle/>
          <a:p>
            <a:pPr algn="l" rtl="0"/>
            <a:r>
              <a:rPr lang="en-US" dirty="0" err="1"/>
              <a:t>www.</a:t>
            </a:r>
            <a:r>
              <a:rPr lang="en-US" b="1" dirty="0" err="1"/>
              <a:t>smecrisistoolkit.</a:t>
            </a:r>
            <a:r>
              <a:rPr lang="en-US" dirty="0" err="1"/>
              <a:t>UE</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774510" cy="1720750"/>
          </a:xfrm>
        </p:spPr>
        <p:txBody>
          <a:bodyPr anchor="t">
            <a:normAutofit/>
          </a:bodyPr>
          <a:lstStyle/>
          <a:p>
            <a:pPr algn="l" rtl="0"/>
            <a:r>
              <a:rPr lang="en-US" sz="2400" dirty="0"/>
              <a:t>Has </a:t>
            </a:r>
            <a:r>
              <a:rPr lang="en-US" sz="2400" dirty="0" err="1"/>
              <a:t>completado</a:t>
            </a:r>
            <a:r>
              <a:rPr lang="en-US" sz="2400" dirty="0"/>
              <a:t> </a:t>
            </a:r>
            <a:r>
              <a:rPr lang="en-US" sz="2400" dirty="0" err="1"/>
              <a:t>nuestro</a:t>
            </a:r>
            <a:r>
              <a:rPr lang="en-US" sz="2400" b="1" dirty="0" err="1"/>
              <a:t>SECURE</a:t>
            </a:r>
            <a:r>
              <a:rPr lang="en-US" sz="2400" b="1" dirty="0"/>
              <a:t> PLAN DE ESTUDIOS</a:t>
            </a:r>
            <a:r>
              <a:rPr lang="en-US" sz="2400" dirty="0"/>
              <a:t>y</a:t>
            </a:r>
            <a:r>
              <a:rPr lang="en-US" sz="2400" b="1" dirty="0"/>
              <a:t>PAQUETE DE FORMACIÓN VETERINARIA</a:t>
            </a:r>
            <a:r>
              <a:rPr lang="en-US" sz="2400" dirty="0"/>
              <a:t>.</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a:xfrm>
            <a:off x="1269930" y="510737"/>
            <a:ext cx="3774510" cy="837258"/>
          </a:xfrm>
        </p:spPr>
        <p:txBody>
          <a:bodyPr>
            <a:normAutofit/>
          </a:bodyPr>
          <a:lstStyle/>
          <a:p>
            <a:pPr algn="l" rtl="0"/>
            <a:r>
              <a:rPr lang="en-US" sz="3500" dirty="0">
                <a:solidFill>
                  <a:srgbClr val="EDA13E"/>
                </a:solidFill>
              </a:rPr>
              <a:t>FELICIDADES..</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pPr algn="l" rtl="0"/>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pPr algn="l" rtl="0"/>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pPr algn="l" rtl="0"/>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pPr algn="l" rtl="0"/>
              <a:endParaRPr lang="en-ID"/>
            </a:p>
          </p:txBody>
        </p:sp>
      </p:grpSp>
    </p:spTree>
    <p:extLst>
      <p:ext uri="{BB962C8B-B14F-4D97-AF65-F5344CB8AC3E}">
        <p14:creationId xmlns:p14="http://schemas.microsoft.com/office/powerpoint/2010/main" val="246905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787053" y="2269350"/>
            <a:ext cx="4754535" cy="630000"/>
          </a:xfrm>
        </p:spPr>
        <p:txBody>
          <a:bodyPr/>
          <a:lstStyle/>
          <a:p>
            <a:pPr algn="l" rtl="0"/>
            <a:r>
              <a:rPr lang="en-GB" sz="2400" dirty="0"/>
              <a:t>“Conocerse a uno mismo es el comienzo de la Sabiduría” - Sócrates</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5943037" y="1027240"/>
            <a:ext cx="830393" cy="635000"/>
          </a:xfrm>
        </p:spPr>
        <p:txBody>
          <a:bodyPr/>
          <a:lstStyle/>
          <a:p>
            <a:pPr algn="l" rtl="0"/>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5943037" y="2232098"/>
            <a:ext cx="830393" cy="630000"/>
          </a:xfrm>
        </p:spPr>
        <p:txBody>
          <a:bodyPr/>
          <a:lstStyle/>
          <a:p>
            <a:pPr algn="l" rtl="0"/>
            <a:r>
              <a:rPr lang="en-US" sz="3600" b="1" dirty="0"/>
              <a:t>02</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089297" cy="2713166"/>
          </a:xfrm>
        </p:spPr>
        <p:txBody>
          <a:bodyPr>
            <a:normAutofit fontScale="92500" lnSpcReduction="10000"/>
          </a:bodyPr>
          <a:lstStyle/>
          <a:p>
            <a:pPr algn="l" rtl="0"/>
            <a:r>
              <a:rPr lang="en-IE" sz="3200" dirty="0">
                <a:solidFill>
                  <a:schemeClr val="bg2"/>
                </a:solidFill>
                <a:ea typeface="Times New Roman" panose="02020603050405020304" pitchFamily="18" charset="0"/>
                <a:cs typeface="Times New Roman" panose="02020603050405020304" pitchFamily="18" charset="0"/>
              </a:rPr>
              <a:t>A pesar de los actuales tiempos turbulentos económicos,</a:t>
            </a:r>
            <a:r>
              <a:rPr lang="en-IE" sz="3200" dirty="0">
                <a:solidFill>
                  <a:schemeClr val="bg2"/>
                </a:solidFill>
                <a:effectLst/>
                <a:ea typeface="Times New Roman" panose="02020603050405020304" pitchFamily="18" charset="0"/>
                <a:cs typeface="Times New Roman" panose="02020603050405020304" pitchFamily="18" charset="0"/>
              </a:rPr>
              <a:t>las empresas han tardado en adoptar la creación de sistemas de alerta temprana</a:t>
            </a:r>
            <a:endParaRPr lang="en-US" sz="3200" b="1" dirty="0">
              <a:solidFill>
                <a:schemeClr val="bg2"/>
              </a:solidFill>
              <a:ea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1068490" y="3303995"/>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47046" y="3413802"/>
            <a:ext cx="4332185" cy="2478432"/>
          </a:xfrm>
        </p:spPr>
        <p:txBody>
          <a:bodyPr>
            <a:noAutofit/>
          </a:bodyPr>
          <a:lstStyle/>
          <a:p>
            <a:pPr marL="0" indent="0" algn="l" rtl="0">
              <a:lnSpc>
                <a:spcPts val="2280"/>
              </a:lnSpc>
              <a:spcBef>
                <a:spcPts val="0"/>
              </a:spcBef>
            </a:pPr>
            <a:r>
              <a:rPr lang="en-IE" sz="1800" dirty="0">
                <a:solidFill>
                  <a:srgbClr val="000000"/>
                </a:solidFill>
                <a:effectLst/>
                <a:latin typeface="Raleway" pitchFamily="2" charset="0"/>
                <a:ea typeface="Times New Roman" panose="02020603050405020304" pitchFamily="18" charset="0"/>
                <a:cs typeface="Times New Roman" panose="02020603050405020304" pitchFamily="18" charset="0"/>
              </a:rPr>
              <a:t>.</a:t>
            </a:r>
            <a:r>
              <a:rPr lang="en-US" sz="2000" dirty="0">
                <a:ea typeface="Calibri" panose="020F0502020204030204" pitchFamily="34" charset="0"/>
                <a:cs typeface="Times New Roman" panose="02020603050405020304" pitchFamily="18" charset="0"/>
              </a:rPr>
              <a:t>Este módulo final desafiará a los estudiantes a considerar</a:t>
            </a:r>
            <a:r>
              <a:rPr lang="en-GB" sz="2000" dirty="0"/>
              <a:t>que se puede evitar una crisis tomando contramedidas, en el momento apropiado. El desarrollo de un Sistema de Alerta Temprana puede ayudar a disminuir el impacto de los episodios de crisis y proporcionar un enfoque sistemático para la respuesta de los propietarios de pequeñas empresas a los desafíos en su entorno empresarial.</a:t>
            </a:r>
            <a:endParaRPr lang="en-US" sz="2000" dirty="0">
              <a:ea typeface="Calibri" panose="020F0502020204030204" pitchFamily="34" charset="0"/>
              <a:cs typeface="Times New Roman" panose="02020603050405020304" pitchFamily="18" charset="0"/>
            </a:endParaRP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2800" dirty="0">
                <a:solidFill>
                  <a:schemeClr val="bg1"/>
                </a:solidFill>
                <a:latin typeface="Calibri" panose="020F0502020204030204" pitchFamily="34" charset="0"/>
                <a:cs typeface="Calibri" panose="020F0502020204030204" pitchFamily="34" charset="0"/>
              </a:rPr>
              <a:t>MÓDULO 06</a:t>
            </a:r>
            <a:endParaRPr lang="en-US" sz="2800" dirty="0">
              <a:solidFill>
                <a:schemeClr val="bg1"/>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EEFA2F40-4413-6420-4A76-DFCB2052FA73}"/>
              </a:ext>
            </a:extLst>
          </p:cNvPr>
          <p:cNvCxnSpPr/>
          <p:nvPr/>
        </p:nvCxnSpPr>
        <p:spPr>
          <a:xfrm>
            <a:off x="5753686" y="207028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438C61BE-D210-0353-91DD-03ED591A3F2D}"/>
              </a:ext>
            </a:extLst>
          </p:cNvPr>
          <p:cNvSpPr txBox="1">
            <a:spLocks/>
          </p:cNvSpPr>
          <p:nvPr/>
        </p:nvSpPr>
        <p:spPr>
          <a:xfrm>
            <a:off x="6759807" y="942053"/>
            <a:ext cx="5279230"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Introducción a un sistema de alerta temprana (EWS) y la herramienta de </a:t>
            </a:r>
            <a:r>
              <a:rPr lang="en-US" sz="2400" dirty="0" err="1">
                <a:latin typeface="Calibri" panose="020F0502020204030204" pitchFamily="34" charset="0"/>
                <a:ea typeface="Calibri" panose="020F0502020204030204" pitchFamily="34" charset="0"/>
                <a:cs typeface="Calibri" panose="020F0502020204030204" pitchFamily="34" charset="0"/>
              </a:rPr>
              <a:t>evaluación</a:t>
            </a:r>
            <a:r>
              <a:rPr lang="en-US" sz="2400" dirty="0">
                <a:latin typeface="Calibri" panose="020F0502020204030204" pitchFamily="34" charset="0"/>
                <a:ea typeface="Calibri" panose="020F0502020204030204" pitchFamily="34" charset="0"/>
                <a:cs typeface="Calibri" panose="020F0502020204030204" pitchFamily="34" charset="0"/>
              </a:rPr>
              <a:t> SECURE </a:t>
            </a:r>
          </a:p>
        </p:txBody>
      </p:sp>
      <p:sp>
        <p:nvSpPr>
          <p:cNvPr id="6" name="Text Placeholder 3">
            <a:extLst>
              <a:ext uri="{FF2B5EF4-FFF2-40B4-BE49-F238E27FC236}">
                <a16:creationId xmlns:a16="http://schemas.microsoft.com/office/drawing/2014/main" id="{9A40C9E6-81B8-6011-FA84-D6F23CD575DE}"/>
              </a:ext>
            </a:extLst>
          </p:cNvPr>
          <p:cNvSpPr txBox="1">
            <a:spLocks/>
          </p:cNvSpPr>
          <p:nvPr/>
        </p:nvSpPr>
        <p:spPr>
          <a:xfrm>
            <a:off x="5956660" y="3622402"/>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3600" b="1" dirty="0"/>
              <a:t>03</a:t>
            </a:r>
          </a:p>
        </p:txBody>
      </p:sp>
      <p:cxnSp>
        <p:nvCxnSpPr>
          <p:cNvPr id="7" name="Straight Connector 6">
            <a:extLst>
              <a:ext uri="{FF2B5EF4-FFF2-40B4-BE49-F238E27FC236}">
                <a16:creationId xmlns:a16="http://schemas.microsoft.com/office/drawing/2014/main" id="{15F2903F-BABC-8FD2-59C3-FA4A4896F7BA}"/>
              </a:ext>
            </a:extLst>
          </p:cNvPr>
          <p:cNvCxnSpPr/>
          <p:nvPr/>
        </p:nvCxnSpPr>
        <p:spPr>
          <a:xfrm>
            <a:off x="5753686" y="330399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9D79BB-6901-9586-C484-89BC004732B7}"/>
              </a:ext>
            </a:extLst>
          </p:cNvPr>
          <p:cNvSpPr txBox="1"/>
          <p:nvPr/>
        </p:nvSpPr>
        <p:spPr>
          <a:xfrm>
            <a:off x="6773430" y="3547288"/>
            <a:ext cx="5113374" cy="830997"/>
          </a:xfrm>
          <a:prstGeom prst="rect">
            <a:avLst/>
          </a:prstGeom>
          <a:noFill/>
        </p:spPr>
        <p:txBody>
          <a:bodyPr wrap="square">
            <a:spAutoFit/>
          </a:bodyPr>
          <a:lstStyle/>
          <a:p>
            <a:pPr algn="l" rtl="0"/>
            <a:r>
              <a:rPr lang="en-GB" sz="2400" dirty="0">
                <a:solidFill>
                  <a:srgbClr val="595959"/>
                </a:solidFill>
              </a:rPr>
              <a:t>¿Cómo es una “buena” gestión de riesgos?</a:t>
            </a:r>
          </a:p>
        </p:txBody>
      </p:sp>
    </p:spTree>
    <p:extLst>
      <p:ext uri="{BB962C8B-B14F-4D97-AF65-F5344CB8AC3E}">
        <p14:creationId xmlns:p14="http://schemas.microsoft.com/office/powerpoint/2010/main" val="370170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pPr algn="l" rtl="0"/>
            <a:r>
              <a:rPr lang="en-US" dirty="0"/>
              <a:t>01</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3" y="1264769"/>
            <a:ext cx="4590314" cy="3849098"/>
          </a:xfrm>
        </p:spPr>
        <p:txBody>
          <a:bodyPr>
            <a:normAutofit/>
          </a:bodyPr>
          <a:lstStyle/>
          <a:p>
            <a:pPr algn="l" rtl="0"/>
            <a:r>
              <a:rPr lang="en-IE" dirty="0"/>
              <a:t>INTRODUCCIÓN</a:t>
            </a:r>
            <a:endParaRPr lang="en-US" dirty="0"/>
          </a:p>
        </p:txBody>
      </p:sp>
    </p:spTree>
    <p:extLst>
      <p:ext uri="{BB962C8B-B14F-4D97-AF65-F5344CB8AC3E}">
        <p14:creationId xmlns:p14="http://schemas.microsoft.com/office/powerpoint/2010/main" val="429107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1"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9" y="400082"/>
            <a:ext cx="4703424" cy="1087233"/>
          </a:xfrm>
        </p:spPr>
        <p:txBody>
          <a:bodyPr>
            <a:normAutofit/>
          </a:bodyPr>
          <a:lstStyle/>
          <a:p>
            <a:pPr algn="l" rtl="0"/>
            <a:r>
              <a:rPr lang="en-GB" dirty="0">
                <a:solidFill>
                  <a:schemeClr val="bg1"/>
                </a:solidFill>
              </a:rPr>
              <a:t>¿Qué es un Sistema de Alerta Temprana (EWS)?</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29759" y="1984027"/>
            <a:ext cx="4431705" cy="4896280"/>
          </a:xfrm>
        </p:spPr>
        <p:txBody>
          <a:bodyPr>
            <a:normAutofit lnSpcReduction="10000"/>
          </a:bodyPr>
          <a:lstStyle/>
          <a:p>
            <a:pPr marL="12700" indent="-12700" algn="l" rtl="0"/>
            <a:r>
              <a:rPr lang="en-US" sz="2200" dirty="0">
                <a:solidFill>
                  <a:schemeClr val="bg1"/>
                </a:solidFill>
              </a:rPr>
              <a:t>Un SAT representa el conjunto o serie de información necesaria para</a:t>
            </a:r>
            <a:r>
              <a:rPr lang="en-US" sz="2200" b="1" dirty="0">
                <a:solidFill>
                  <a:schemeClr val="bg1"/>
                </a:solidFill>
              </a:rPr>
              <a:t>generar y difundir información de alerta oportuna y significativa</a:t>
            </a:r>
            <a:r>
              <a:rPr lang="en-US" sz="2200" dirty="0">
                <a:solidFill>
                  <a:schemeClr val="bg1"/>
                </a:solidFill>
              </a:rPr>
              <a:t>que</a:t>
            </a:r>
            <a:r>
              <a:rPr lang="en-US" sz="2200" b="1" dirty="0">
                <a:solidFill>
                  <a:schemeClr val="bg1"/>
                </a:solidFill>
              </a:rPr>
              <a:t>permite que las empresas en riesgo se preparen y actúen de manera adecuada y con tiempo suficiente para reducir el daño o la pérdida</a:t>
            </a:r>
            <a:r>
              <a:rPr lang="en-US" sz="2200" i="1" dirty="0">
                <a:solidFill>
                  <a:schemeClr val="bg1"/>
                </a:solidFill>
              </a:rPr>
              <a:t>(Chaves y De Cola (2017).</a:t>
            </a:r>
          </a:p>
          <a:p>
            <a:pPr marL="12700" indent="-12700" algn="l" rtl="0"/>
            <a:r>
              <a:rPr lang="en-US" sz="2200" dirty="0">
                <a:solidFill>
                  <a:schemeClr val="bg1"/>
                </a:solidFill>
              </a:rPr>
              <a:t>La diferencia entre el diseño, el uso y el resultado de un SAT incluirá aspectos como la</a:t>
            </a:r>
            <a:r>
              <a:rPr lang="en-US" sz="2200" b="1" dirty="0">
                <a:solidFill>
                  <a:schemeClr val="bg1"/>
                </a:solidFill>
              </a:rPr>
              <a:t>precisión, fiabilidad y exactitud</a:t>
            </a:r>
            <a:r>
              <a:rPr lang="en-US" sz="2200" dirty="0">
                <a:solidFill>
                  <a:schemeClr val="bg1"/>
                </a:solidFill>
              </a:rPr>
              <a:t>así como el tipo de variables requeridas (</a:t>
            </a:r>
            <a:r>
              <a:rPr lang="en-US" sz="2200" i="1" dirty="0" err="1">
                <a:solidFill>
                  <a:schemeClr val="bg1"/>
                </a:solidFill>
              </a:rPr>
              <a:t>Koyuncugil</a:t>
            </a:r>
            <a:r>
              <a:rPr lang="en-US" sz="2200" i="1" dirty="0">
                <a:solidFill>
                  <a:schemeClr val="bg1"/>
                </a:solidFill>
              </a:rPr>
              <a:t>y</a:t>
            </a:r>
            <a:r>
              <a:rPr lang="en-US" sz="2200" i="1" dirty="0" err="1">
                <a:solidFill>
                  <a:schemeClr val="bg1"/>
                </a:solidFill>
              </a:rPr>
              <a:t>Özgulbas</a:t>
            </a:r>
            <a:r>
              <a:rPr lang="en-US" sz="2200" i="1" dirty="0">
                <a:solidFill>
                  <a:schemeClr val="bg1"/>
                </a:solidFill>
              </a:rPr>
              <a:t>, 2012)</a:t>
            </a:r>
          </a:p>
          <a:p>
            <a:pPr marL="12700" indent="-12700" algn="l" rtl="0"/>
            <a:endParaRPr lang="en-US" dirty="0">
              <a:solidFill>
                <a:schemeClr val="bg1"/>
              </a:solidFill>
            </a:endParaRPr>
          </a:p>
          <a:p>
            <a:pPr marL="12700" indent="-12700" algn="l" rtl="0"/>
            <a:endParaRPr lang="en-US" dirty="0">
              <a:solidFill>
                <a:schemeClr val="bg1"/>
              </a:solidFill>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599895" y="164927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7345378" y="582619"/>
            <a:ext cx="4492304" cy="5431039"/>
          </a:xfrm>
          <a:prstGeom prst="rect">
            <a:avLst/>
          </a:prstGeom>
          <a:noFill/>
        </p:spPr>
        <p:txBody>
          <a:bodyPr wrap="square" rtlCol="0" anchor="t" anchorCtr="0">
            <a:spAutoFit/>
          </a:bodyPr>
          <a:lstStyle/>
          <a:p>
            <a:pPr algn="l" rtl="0">
              <a:lnSpc>
                <a:spcPts val="2200"/>
              </a:lnSpc>
              <a:spcBef>
                <a:spcPts val="600"/>
              </a:spcBef>
              <a:buClr>
                <a:srgbClr val="EDA13E"/>
              </a:buClr>
            </a:pPr>
            <a:r>
              <a:rPr lang="en-GB" sz="2600" dirty="0">
                <a:solidFill>
                  <a:srgbClr val="595959"/>
                </a:solidFill>
                <a:ea typeface="League Spartan" charset="0"/>
                <a:cs typeface="Poppins" pitchFamily="2" charset="77"/>
              </a:rPr>
              <a:t>Estos módulos finales reúnen nuestro aprendizaje anterior de otros módulos.</a:t>
            </a:r>
          </a:p>
          <a:p>
            <a:pPr algn="l" rtl="0">
              <a:lnSpc>
                <a:spcPts val="2200"/>
              </a:lnSpc>
              <a:spcBef>
                <a:spcPts val="600"/>
              </a:spcBef>
              <a:buClr>
                <a:srgbClr val="EDA13E"/>
              </a:buClr>
            </a:pPr>
            <a:endParaRPr lang="en-GB" sz="2200" dirty="0">
              <a:solidFill>
                <a:srgbClr val="595959"/>
              </a:solidFill>
              <a:ea typeface="League Spartan" charset="0"/>
              <a:cs typeface="Poppins" pitchFamily="2" charset="77"/>
            </a:endParaRPr>
          </a:p>
          <a:p>
            <a:pPr algn="l" rtl="0">
              <a:lnSpc>
                <a:spcPts val="2200"/>
              </a:lnSpc>
              <a:spcBef>
                <a:spcPts val="600"/>
              </a:spcBef>
              <a:buClr>
                <a:srgbClr val="EDA13E"/>
              </a:buClr>
            </a:pPr>
            <a:endParaRPr lang="en-GB" sz="2200" dirty="0">
              <a:solidFill>
                <a:srgbClr val="595959"/>
              </a:solidFill>
              <a:ea typeface="League Spartan" charset="0"/>
              <a:cs typeface="Poppins" pitchFamily="2" charset="77"/>
            </a:endParaRPr>
          </a:p>
          <a:p>
            <a:pPr algn="l" rtl="0">
              <a:lnSpc>
                <a:spcPts val="2200"/>
              </a:lnSpc>
              <a:spcBef>
                <a:spcPts val="600"/>
              </a:spcBef>
              <a:buClr>
                <a:srgbClr val="EDA13E"/>
              </a:buClr>
            </a:pPr>
            <a:r>
              <a:rPr lang="en-GB" sz="2200" b="1" dirty="0">
                <a:solidFill>
                  <a:srgbClr val="595959"/>
                </a:solidFill>
                <a:ea typeface="League Spartan" charset="0"/>
                <a:cs typeface="Poppins" pitchFamily="2" charset="77"/>
              </a:rPr>
              <a:t>Los componentes de un sistema de alerta efectivo deben incluir:</a:t>
            </a:r>
          </a:p>
          <a:p>
            <a:pPr marL="342900" indent="-342900" algn="l" rtl="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conciencia del riesgo</a:t>
            </a:r>
            <a:r>
              <a:rPr lang="en-GB" sz="2200" b="1" dirty="0">
                <a:solidFill>
                  <a:srgbClr val="F16924"/>
                </a:solidFill>
                <a:ea typeface="League Spartan" charset="0"/>
                <a:cs typeface="Poppins" pitchFamily="2" charset="77"/>
              </a:rPr>
              <a:t>(conocimiento previo)</a:t>
            </a:r>
            <a:r>
              <a:rPr lang="en-GB" sz="2200" dirty="0">
                <a:solidFill>
                  <a:srgbClr val="595959"/>
                </a:solidFill>
                <a:ea typeface="League Spartan" charset="0"/>
                <a:cs typeface="Poppins" pitchFamily="2" charset="77"/>
              </a:rPr>
              <a:t>- Módulo 1</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servicio de monitoreo y alerta para alerta temprana, comunicación</a:t>
            </a:r>
            <a:r>
              <a:rPr lang="en-GB" sz="2200" b="1" dirty="0">
                <a:solidFill>
                  <a:srgbClr val="F16924"/>
                </a:solidFill>
                <a:ea typeface="League Spartan" charset="0"/>
                <a:cs typeface="Poppins" pitchFamily="2" charset="77"/>
              </a:rPr>
              <a:t>(difusión de advertencias)</a:t>
            </a:r>
            <a:r>
              <a:rPr lang="en-GB" sz="2200" dirty="0">
                <a:solidFill>
                  <a:srgbClr val="595959"/>
                </a:solidFill>
                <a:ea typeface="League Spartan" charset="0"/>
                <a:cs typeface="Poppins" pitchFamily="2" charset="77"/>
              </a:rPr>
              <a:t>- Módulos 2,3, 4 y 5</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capacidad de respuesta</a:t>
            </a:r>
            <a:r>
              <a:rPr lang="en-GB" sz="2200" b="1" dirty="0">
                <a:solidFill>
                  <a:srgbClr val="F16924"/>
                </a:solidFill>
                <a:ea typeface="League Spartan" charset="0"/>
                <a:cs typeface="Poppins" pitchFamily="2" charset="77"/>
              </a:rPr>
              <a:t>(actuar por todos los socios de la cadena de información)</a:t>
            </a:r>
            <a:r>
              <a:rPr lang="en-GB" sz="2200" dirty="0">
                <a:solidFill>
                  <a:srgbClr val="595959"/>
                </a:solidFill>
                <a:ea typeface="League Spartan" charset="0"/>
                <a:cs typeface="Poppins" pitchFamily="2" charset="77"/>
              </a:rPr>
              <a:t>– Módulos 4 y 5</a:t>
            </a: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816507" y="3735491"/>
            <a:ext cx="2478071" cy="3144816"/>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4334934" y="0"/>
            <a:ext cx="7857068"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399553"/>
            <a:ext cx="2958509" cy="1724215"/>
          </a:xfrm>
        </p:spPr>
        <p:txBody>
          <a:bodyPr>
            <a:normAutofit/>
          </a:bodyPr>
          <a:lstStyle/>
          <a:p>
            <a:pPr algn="l" rtl="0"/>
            <a:r>
              <a:rPr lang="en-GB" sz="3600" dirty="0"/>
              <a:t>Obstáculos para un SAT</a:t>
            </a:r>
          </a:p>
          <a:p>
            <a:pPr algn="l" rtl="0"/>
            <a:endParaRPr lang="en-GB" dirty="0"/>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29759" y="2123768"/>
            <a:ext cx="3601973" cy="4334679"/>
          </a:xfrm>
        </p:spPr>
        <p:txBody>
          <a:bodyPr>
            <a:normAutofit/>
          </a:bodyPr>
          <a:lstStyle/>
          <a:p>
            <a:pPr marL="12700" lvl="0" indent="-12700" algn="l" rtl="0">
              <a:lnSpc>
                <a:spcPts val="2240"/>
              </a:lnSpc>
              <a:spcBef>
                <a:spcPts val="0"/>
              </a:spcBef>
            </a:pPr>
            <a:r>
              <a:rPr lang="en-US" sz="2200" dirty="0"/>
              <a:t>Los SAT se pueden utilizar para detectar crisis antes de que se produzcan daños y para reducir las falsas alarmas de posibles crisis. Proponemos que el problema no es la crisis en sí, sino su detección temprana y el desarrollo de estrategias y medidas contrarias adecuadas, es decir, cuanto más tarde se produzca la crisis</a:t>
            </a:r>
            <a:r>
              <a:rPr lang="en-US" sz="2200" dirty="0" err="1"/>
              <a:t>Reconocido</a:t>
            </a:r>
            <a:r>
              <a:rPr lang="en-US" sz="2200" dirty="0"/>
              <a:t>, más rápido disminuye el margen de acción.</a:t>
            </a:r>
          </a:p>
          <a:p>
            <a:pPr marL="12700" lvl="0" indent="-12700" algn="l" rtl="0">
              <a:lnSpc>
                <a:spcPts val="2240"/>
              </a:lnSpc>
              <a:spcBef>
                <a:spcPts val="0"/>
              </a:spcBef>
            </a:pPr>
            <a:endParaRPr lang="en-US" sz="2200" dirty="0"/>
          </a:p>
        </p:txBody>
      </p:sp>
      <p:sp>
        <p:nvSpPr>
          <p:cNvPr id="4" name="Rectangle 3">
            <a:extLst>
              <a:ext uri="{FF2B5EF4-FFF2-40B4-BE49-F238E27FC236}">
                <a16:creationId xmlns:a16="http://schemas.microsoft.com/office/drawing/2014/main" id="{B0B42AA0-FC3D-4ACB-BDFA-6F288602A6D2}"/>
              </a:ext>
            </a:extLst>
          </p:cNvPr>
          <p:cNvSpPr/>
          <p:nvPr/>
        </p:nvSpPr>
        <p:spPr>
          <a:xfrm>
            <a:off x="484329" y="173853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9" name="TextBox 125">
            <a:extLst>
              <a:ext uri="{FF2B5EF4-FFF2-40B4-BE49-F238E27FC236}">
                <a16:creationId xmlns:a16="http://schemas.microsoft.com/office/drawing/2014/main" id="{1752235C-2597-99C9-61EE-9A2ECC84F638}"/>
              </a:ext>
            </a:extLst>
          </p:cNvPr>
          <p:cNvSpPr txBox="1"/>
          <p:nvPr/>
        </p:nvSpPr>
        <p:spPr>
          <a:xfrm>
            <a:off x="4645418" y="588419"/>
            <a:ext cx="7343382" cy="6349239"/>
          </a:xfrm>
          <a:prstGeom prst="rect">
            <a:avLst/>
          </a:prstGeom>
          <a:noFill/>
        </p:spPr>
        <p:txBody>
          <a:bodyPr wrap="square" rtlCol="0" anchor="t" anchorCtr="0">
            <a:spAutoFit/>
          </a:bodyPr>
          <a:lstStyle/>
          <a:p>
            <a:pPr marL="342900" indent="-342900" algn="l" rtl="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Naturalmente, muchas empresas están preocupadas por el costo de establecer sistemas de alerta temprana. Sin embargo, estos sistemas pueden establecerse de forma bastante sencilla y escalarse a los recursos de la empresa. Y si ocurriera un incidente grave, es probable que dicho sistema se amortice rápidamente.</a:t>
            </a:r>
          </a:p>
          <a:p>
            <a:pPr marL="342900" indent="-342900" algn="l" rtl="0">
              <a:spcBef>
                <a:spcPts val="600"/>
              </a:spcBef>
              <a:buClr>
                <a:srgbClr val="EDA13E"/>
              </a:buClr>
              <a:buFont typeface="Arial" panose="020B0604020202020204" pitchFamily="34" charset="0"/>
              <a:buChar char="•"/>
            </a:pPr>
            <a:endParaRPr lang="en-GB" sz="1400" dirty="0">
              <a:solidFill>
                <a:schemeClr val="bg1"/>
              </a:solidFill>
              <a:ea typeface="League Spartan" charset="0"/>
              <a:cs typeface="Poppins" pitchFamily="2" charset="77"/>
            </a:endParaRPr>
          </a:p>
          <a:p>
            <a:pPr marL="342900" indent="-342900" algn="l" rtl="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Las pymes y las diferentes funciones comerciales a menudo mantienen la información en silos. Puede ser difícil lograr que las personas compartan información privilegiada con otros departamentos. A menudo temen que al hacerlo, perderán una medida de control.</a:t>
            </a:r>
          </a:p>
          <a:p>
            <a:pPr marL="342900" indent="-342900" algn="l" rtl="0">
              <a:spcBef>
                <a:spcPts val="600"/>
              </a:spcBef>
              <a:buClr>
                <a:srgbClr val="EDA13E"/>
              </a:buClr>
              <a:buFont typeface="Arial" panose="020B0604020202020204" pitchFamily="34" charset="0"/>
              <a:buChar char="•"/>
            </a:pPr>
            <a:endParaRPr lang="en-GB" sz="1400" dirty="0">
              <a:solidFill>
                <a:schemeClr val="bg1"/>
              </a:solidFill>
              <a:ea typeface="League Spartan" charset="0"/>
              <a:cs typeface="Poppins" pitchFamily="2" charset="77"/>
            </a:endParaRPr>
          </a:p>
          <a:p>
            <a:pPr marL="342900" indent="-342900" algn="l" rtl="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La gerencia no puede ponerse de acuerdo sobre qué matriz de gravedad usar. Es común que los diferentes departamentos de la misma organización tengan cada uno su propia matriz de gravedad de incidentes. Por ejemplo, las instalaciones pueden usar una matriz en la que un evento de Nivel 1 es menor y el Nivel 4 significa que el mundo se está acabando, mientras que el departamento de ventas de la misma empresa puede usar un sistema codificado por colores que va de verde a rojo.</a:t>
            </a:r>
          </a:p>
          <a:p>
            <a:pPr marL="342900" indent="-342900" algn="l" rtl="0">
              <a:lnSpc>
                <a:spcPts val="2200"/>
              </a:lnSpc>
              <a:spcBef>
                <a:spcPts val="600"/>
              </a:spcBef>
              <a:buClr>
                <a:srgbClr val="EDA13E"/>
              </a:buClr>
              <a:buFont typeface="Arial" panose="020B0604020202020204" pitchFamily="34" charset="0"/>
              <a:buChar char="•"/>
            </a:pPr>
            <a:endParaRPr lang="en-GB" sz="2200" dirty="0">
              <a:solidFill>
                <a:schemeClr val="bg1"/>
              </a:solidFill>
              <a:ea typeface="League Spartan" charset="0"/>
              <a:cs typeface="Poppins" pitchFamily="2" charset="77"/>
            </a:endParaRPr>
          </a:p>
          <a:p>
            <a:pPr marL="342900" indent="-342900" algn="l" rtl="0">
              <a:lnSpc>
                <a:spcPts val="2200"/>
              </a:lnSpc>
              <a:spcBef>
                <a:spcPts val="600"/>
              </a:spcBef>
              <a:buClr>
                <a:srgbClr val="EDA13E"/>
              </a:buClr>
              <a:buFont typeface="Arial" panose="020B0604020202020204" pitchFamily="34" charset="0"/>
              <a:buChar char="•"/>
            </a:pPr>
            <a:endParaRPr lang="en-GB" sz="2200" dirty="0">
              <a:solidFill>
                <a:schemeClr val="bg1"/>
              </a:solidFill>
              <a:ea typeface="League Spartan" charset="0"/>
              <a:cs typeface="Poppins" pitchFamily="2" charset="77"/>
            </a:endParaRPr>
          </a:p>
        </p:txBody>
      </p:sp>
    </p:spTree>
    <p:extLst>
      <p:ext uri="{BB962C8B-B14F-4D97-AF65-F5344CB8AC3E}">
        <p14:creationId xmlns:p14="http://schemas.microsoft.com/office/powerpoint/2010/main" val="336732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9C035-219A-0663-7856-51283E4C6167}"/>
              </a:ext>
            </a:extLst>
          </p:cNvPr>
          <p:cNvSpPr>
            <a:spLocks noGrp="1"/>
          </p:cNvSpPr>
          <p:nvPr>
            <p:ph type="body" sz="quarter" idx="18"/>
          </p:nvPr>
        </p:nvSpPr>
        <p:spPr>
          <a:xfrm>
            <a:off x="444698" y="1749015"/>
            <a:ext cx="7561617" cy="4758089"/>
          </a:xfrm>
        </p:spPr>
        <p:txBody>
          <a:bodyPr>
            <a:normAutofit fontScale="92500"/>
          </a:bodyPr>
          <a:lstStyle/>
          <a:p>
            <a:pPr marL="342900" indent="-342900" algn="l" rtl="0">
              <a:buClr>
                <a:srgbClr val="F16924"/>
              </a:buClr>
              <a:buFont typeface="Arial" panose="020B0604020202020204" pitchFamily="34" charset="0"/>
              <a:buChar char="•"/>
            </a:pPr>
            <a:r>
              <a:rPr lang="en-GB" dirty="0"/>
              <a:t>El conjunto de indicadores se desarrolló utilizando principios de diseño centrados en expertos y de abajo hacia arriba. Nos enfocamos en la información que necesitan las pymes y los emprendedores para identificar y enfrentar una crisis emergente.</a:t>
            </a:r>
          </a:p>
          <a:p>
            <a:pPr marL="342900" indent="-342900" algn="l" rtl="0">
              <a:buClr>
                <a:srgbClr val="F16924"/>
              </a:buClr>
              <a:buFont typeface="Arial" panose="020B0604020202020204" pitchFamily="34" charset="0"/>
              <a:buChar char="•"/>
            </a:pPr>
            <a:r>
              <a:rPr lang="en-GB" dirty="0"/>
              <a:t>Este conjunto de indicadores y EWS emergentes es innovador porque es uno de los primeros estudios orientados a la práctica sobre indicadores de alerta temprana (cualitativos) en pequeñas empresas.</a:t>
            </a:r>
          </a:p>
          <a:p>
            <a:pPr marL="342900" indent="-342900" algn="l" rtl="0">
              <a:buClr>
                <a:srgbClr val="F16924"/>
              </a:buClr>
              <a:buFont typeface="Arial" panose="020B0604020202020204" pitchFamily="34" charset="0"/>
              <a:buChar char="•"/>
            </a:pPr>
            <a:r>
              <a:rPr lang="en-GB" dirty="0"/>
              <a:t>Una decisión clave fue alinear el EWS a un modelo académico creíble, después de algunas deliberaciones surgió un consenso de que</a:t>
            </a:r>
            <a:r>
              <a:rPr lang="en-GB" b="1" dirty="0"/>
              <a:t>Modelo de cadena de valor de Porter (1985)</a:t>
            </a:r>
            <a:r>
              <a:rPr lang="en-GB" dirty="0"/>
              <a:t>adaptado al sector de la pequeña empresa.</a:t>
            </a:r>
          </a:p>
          <a:p>
            <a:pPr marL="342900" indent="-342900" algn="l" rtl="0">
              <a:buClr>
                <a:srgbClr val="F16924"/>
              </a:buClr>
              <a:buFont typeface="Arial" panose="020B0604020202020204" pitchFamily="34" charset="0"/>
              <a:buChar char="•"/>
            </a:pPr>
            <a:r>
              <a:rPr lang="en-GB" dirty="0"/>
              <a:t>El conjunto de indicadores estaría conectado a un cuestionario que proporcione preguntas que prueben tanto los indicadores cuantitativos como los indicadores cualitativos.</a:t>
            </a:r>
          </a:p>
          <a:p>
            <a:pPr marL="342900" indent="-342900" algn="l" rtl="0">
              <a:buClr>
                <a:srgbClr val="F16924"/>
              </a:buClr>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988B9CC7-7A10-398E-5D9D-F35E0651B540}"/>
              </a:ext>
            </a:extLst>
          </p:cNvPr>
          <p:cNvSpPr>
            <a:spLocks noGrp="1"/>
          </p:cNvSpPr>
          <p:nvPr>
            <p:ph type="body" sz="quarter" idx="16"/>
          </p:nvPr>
        </p:nvSpPr>
        <p:spPr/>
        <p:txBody>
          <a:bodyPr>
            <a:normAutofit fontScale="77500" lnSpcReduction="20000"/>
          </a:bodyPr>
          <a:lstStyle/>
          <a:p>
            <a:pPr algn="l" rtl="0"/>
            <a:r>
              <a:rPr lang="en-US" dirty="0" err="1"/>
              <a:t>Diseños</a:t>
            </a:r>
            <a:r>
              <a:rPr lang="en-US" dirty="0"/>
              <a:t> SECURE S</a:t>
            </a:r>
            <a:r>
              <a:rPr lang="en-GB" dirty="0"/>
              <a:t>indicadores de alerta temprana orientados a la práctica</a:t>
            </a:r>
            <a:r>
              <a:rPr lang="en-US" dirty="0"/>
              <a:t> </a:t>
            </a:r>
          </a:p>
          <a:p>
            <a:pPr algn="l" rtl="0"/>
            <a:endParaRPr lang="en-US" dirty="0"/>
          </a:p>
        </p:txBody>
      </p:sp>
      <p:sp>
        <p:nvSpPr>
          <p:cNvPr id="3" name="TextBox 2">
            <a:extLst>
              <a:ext uri="{FF2B5EF4-FFF2-40B4-BE49-F238E27FC236}">
                <a16:creationId xmlns:a16="http://schemas.microsoft.com/office/drawing/2014/main" id="{A012EB64-6783-0CF7-A299-B00C094FD4E5}"/>
              </a:ext>
            </a:extLst>
          </p:cNvPr>
          <p:cNvSpPr txBox="1"/>
          <p:nvPr/>
        </p:nvSpPr>
        <p:spPr>
          <a:xfrm>
            <a:off x="8713235" y="1874212"/>
            <a:ext cx="3299881" cy="4708981"/>
          </a:xfrm>
          <a:prstGeom prst="rect">
            <a:avLst/>
          </a:prstGeom>
          <a:noFill/>
        </p:spPr>
        <p:txBody>
          <a:bodyPr wrap="square" rtlCol="0">
            <a:spAutoFit/>
          </a:bodyPr>
          <a:lstStyle/>
          <a:p>
            <a:pPr algn="l" rtl="0"/>
            <a:r>
              <a:rPr lang="en-IE" sz="2200" b="1" i="0" dirty="0">
                <a:solidFill>
                  <a:srgbClr val="B41F7A"/>
                </a:solidFill>
                <a:effectLst/>
                <a:latin typeface="Muli"/>
              </a:rPr>
              <a:t>CONOZCA MÁS SOBRE LA CADENA DE VALOR DE PORTER. LEER</a:t>
            </a:r>
          </a:p>
          <a:p>
            <a:pPr algn="l" rtl="0"/>
            <a:endParaRPr lang="en-IE" sz="2200" b="1" i="0" dirty="0">
              <a:solidFill>
                <a:srgbClr val="B41F7A"/>
              </a:solidFill>
              <a:effectLst/>
              <a:latin typeface="Muli"/>
            </a:endParaRPr>
          </a:p>
          <a:p>
            <a:pPr algn="l" rtl="0"/>
            <a:r>
              <a:rPr lang="en-GB" sz="2200" dirty="0">
                <a:solidFill>
                  <a:srgbClr val="EDA13E"/>
                </a:solidFill>
                <a:hlinkClick r:id="rId2">
                  <a:extLst>
                    <a:ext uri="{A12FA001-AC4F-418D-AE19-62706E023703}">
                      <ahyp:hlinkClr xmlns:ahyp="http://schemas.microsoft.com/office/drawing/2018/hyperlinkcolor" val="tx"/>
                    </a:ext>
                  </a:extLst>
                </a:hlinkClick>
              </a:rPr>
              <a:t>¿Qué es el modelo de cadena de valor de Porter y por qué es importante en los negocios?</a:t>
            </a:r>
            <a:r>
              <a:rPr lang="en-GB" sz="2200" dirty="0" err="1">
                <a:solidFill>
                  <a:srgbClr val="EDA13E"/>
                </a:solidFill>
                <a:hlinkClick r:id="rId2">
                  <a:extLst>
                    <a:ext uri="{A12FA001-AC4F-418D-AE19-62706E023703}">
                      <ahyp:hlinkClr xmlns:ahyp="http://schemas.microsoft.com/office/drawing/2018/hyperlinkcolor" val="tx"/>
                    </a:ext>
                  </a:extLst>
                </a:hlinkClick>
              </a:rPr>
              <a:t>MBA de cuatro semanas</a:t>
            </a:r>
            <a:r>
              <a:rPr lang="en-GB" sz="2200" dirty="0">
                <a:solidFill>
                  <a:srgbClr val="EDA13E"/>
                </a:solidFill>
                <a:hlinkClick r:id="rId2">
                  <a:extLst>
                    <a:ext uri="{A12FA001-AC4F-418D-AE19-62706E023703}">
                      <ahyp:hlinkClr xmlns:ahyp="http://schemas.microsoft.com/office/drawing/2018/hyperlinkcolor" val="tx"/>
                    </a:ext>
                  </a:extLst>
                </a:hlinkClick>
              </a:rPr>
              <a:t> </a:t>
            </a:r>
            <a:endParaRPr lang="en-GB" sz="2200" dirty="0">
              <a:solidFill>
                <a:srgbClr val="EDA13E"/>
              </a:solidFill>
            </a:endParaRPr>
          </a:p>
          <a:p>
            <a:pPr algn="l" rtl="0"/>
            <a:endParaRPr lang="en-GB" sz="2200" dirty="0">
              <a:solidFill>
                <a:srgbClr val="EDA13E"/>
              </a:solidFill>
              <a:hlinkClick r:id="rId3">
                <a:extLst>
                  <a:ext uri="{A12FA001-AC4F-418D-AE19-62706E023703}">
                    <ahyp:hlinkClr xmlns:ahyp="http://schemas.microsoft.com/office/drawing/2018/hyperlinkcolor" val="tx"/>
                  </a:ext>
                </a:extLst>
              </a:hlinkClick>
            </a:endParaRPr>
          </a:p>
          <a:p>
            <a:pPr algn="l" rtl="0"/>
            <a:r>
              <a:rPr lang="en-GB" sz="2200" dirty="0">
                <a:solidFill>
                  <a:srgbClr val="EDA13E"/>
                </a:solidFill>
                <a:hlinkClick r:id="rId3">
                  <a:extLst>
                    <a:ext uri="{A12FA001-AC4F-418D-AE19-62706E023703}">
                      <ahyp:hlinkClr xmlns:ahyp="http://schemas.microsoft.com/office/drawing/2018/hyperlinkcolor" val="tx"/>
                    </a:ext>
                  </a:extLst>
                </a:hlinkClick>
              </a:rPr>
              <a:t>Cadena de valor de Porter - Explicación - The Business Professor, LLC</a:t>
            </a:r>
            <a:endParaRPr lang="en-IE" sz="2200" b="1" i="0" dirty="0">
              <a:solidFill>
                <a:srgbClr val="EDA13E"/>
              </a:solidFill>
              <a:effectLst/>
              <a:latin typeface="Muli"/>
            </a:endParaRPr>
          </a:p>
          <a:p>
            <a:pPr algn="l" rtl="0"/>
            <a:endParaRPr lang="en-IE" b="1" i="0" dirty="0">
              <a:solidFill>
                <a:srgbClr val="2F2F2F"/>
              </a:solidFill>
              <a:effectLst/>
              <a:latin typeface="Muli"/>
            </a:endParaRPr>
          </a:p>
          <a:p>
            <a:pPr algn="l" rtl="0"/>
            <a:endParaRPr lang="en-IE" dirty="0"/>
          </a:p>
        </p:txBody>
      </p:sp>
      <p:cxnSp>
        <p:nvCxnSpPr>
          <p:cNvPr id="5" name="Straight Connector 4">
            <a:extLst>
              <a:ext uri="{FF2B5EF4-FFF2-40B4-BE49-F238E27FC236}">
                <a16:creationId xmlns:a16="http://schemas.microsoft.com/office/drawing/2014/main" id="{9715FEB3-60C7-B939-96A5-E88247220396}"/>
              </a:ext>
            </a:extLst>
          </p:cNvPr>
          <p:cNvCxnSpPr/>
          <p:nvPr/>
        </p:nvCxnSpPr>
        <p:spPr>
          <a:xfrm>
            <a:off x="8442251" y="2243470"/>
            <a:ext cx="0" cy="35725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8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1" y="0"/>
            <a:ext cx="7501468"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508001"/>
            <a:ext cx="5789864" cy="1702574"/>
          </a:xfrm>
        </p:spPr>
        <p:txBody>
          <a:bodyPr>
            <a:normAutofit/>
          </a:bodyPr>
          <a:lstStyle/>
          <a:p>
            <a:pPr algn="l" rtl="0"/>
            <a:r>
              <a:rPr lang="en-GB" dirty="0">
                <a:solidFill>
                  <a:schemeClr val="bg1"/>
                </a:solidFill>
              </a:rPr>
              <a:t>¿Qué es un Sistema de Alerta Temprana (EWS)?</a:t>
            </a:r>
          </a:p>
          <a:p>
            <a:pPr algn="l" rtl="0"/>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2C22C704-A222-D7B1-7F09-2E4B8923E681}"/>
              </a:ext>
            </a:extLst>
          </p:cNvPr>
          <p:cNvGrpSpPr/>
          <p:nvPr/>
        </p:nvGrpSpPr>
        <p:grpSpPr>
          <a:xfrm>
            <a:off x="3991162" y="2063924"/>
            <a:ext cx="8200838" cy="4647426"/>
            <a:chOff x="3018187" y="1475147"/>
            <a:chExt cx="9498571" cy="5382853"/>
          </a:xfrm>
        </p:grpSpPr>
        <p:pic>
          <p:nvPicPr>
            <p:cNvPr id="4" name="Picture 3">
              <a:extLst>
                <a:ext uri="{FF2B5EF4-FFF2-40B4-BE49-F238E27FC236}">
                  <a16:creationId xmlns:a16="http://schemas.microsoft.com/office/drawing/2014/main" id="{6F84F6C0-02C9-7262-9D0B-0BD63C044F72}"/>
                </a:ext>
              </a:extLst>
            </p:cNvPr>
            <p:cNvPicPr>
              <a:picLocks noChangeAspect="1"/>
            </p:cNvPicPr>
            <p:nvPr/>
          </p:nvPicPr>
          <p:blipFill rotWithShape="1">
            <a:blip r:embed="rId3"/>
            <a:srcRect l="-18315" t="15879" r="18373" b="11083"/>
            <a:stretch/>
          </p:blipFill>
          <p:spPr>
            <a:xfrm>
              <a:off x="3018187" y="1475147"/>
              <a:ext cx="9463935" cy="5382853"/>
            </a:xfrm>
            <a:prstGeom prst="rect">
              <a:avLst/>
            </a:prstGeom>
          </p:spPr>
        </p:pic>
        <p:sp>
          <p:nvSpPr>
            <p:cNvPr id="5" name="Rectangle 4">
              <a:extLst>
                <a:ext uri="{FF2B5EF4-FFF2-40B4-BE49-F238E27FC236}">
                  <a16:creationId xmlns:a16="http://schemas.microsoft.com/office/drawing/2014/main" id="{1A1FC789-EE53-F03D-6C5A-57EFBA6E48F4}"/>
                </a:ext>
              </a:extLst>
            </p:cNvPr>
            <p:cNvSpPr/>
            <p:nvPr/>
          </p:nvSpPr>
          <p:spPr>
            <a:xfrm>
              <a:off x="6326485" y="1694707"/>
              <a:ext cx="6190273" cy="3884457"/>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9" name="Textplatzhalter 1">
            <a:extLst>
              <a:ext uri="{FF2B5EF4-FFF2-40B4-BE49-F238E27FC236}">
                <a16:creationId xmlns:a16="http://schemas.microsoft.com/office/drawing/2014/main" id="{E393D4C2-04D7-A761-0690-B3CF3C85F227}"/>
              </a:ext>
            </a:extLst>
          </p:cNvPr>
          <p:cNvSpPr txBox="1">
            <a:spLocks/>
          </p:cNvSpPr>
          <p:nvPr/>
        </p:nvSpPr>
        <p:spPr>
          <a:xfrm>
            <a:off x="526269" y="2096705"/>
            <a:ext cx="5569731" cy="49459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spcBef>
                <a:spcPts val="0"/>
              </a:spcBef>
            </a:pPr>
            <a:r>
              <a:rPr lang="en-GB" sz="2200" dirty="0">
                <a:solidFill>
                  <a:schemeClr val="bg1"/>
                </a:solidFill>
              </a:rPr>
              <a:t>Si bien un SAT se usa en los mercados financieros (y, por supuesto, en otros aspectos de nuestras vidas, como con fines ambientales, en el sector de la salud y ampliamente en el crédito financiero), es menos frecuente como una herramienta integrada con las PYME.</a:t>
            </a:r>
          </a:p>
          <a:p>
            <a:pPr algn="l" rtl="0">
              <a:lnSpc>
                <a:spcPts val="2260"/>
              </a:lnSpc>
              <a:spcBef>
                <a:spcPts val="0"/>
              </a:spcBef>
            </a:pPr>
            <a:endParaRPr lang="en-GB" sz="2200" dirty="0">
              <a:solidFill>
                <a:schemeClr val="bg1"/>
              </a:solidFill>
            </a:endParaRPr>
          </a:p>
          <a:p>
            <a:pPr algn="l" rtl="0">
              <a:lnSpc>
                <a:spcPts val="2260"/>
              </a:lnSpc>
              <a:spcBef>
                <a:spcPts val="0"/>
              </a:spcBef>
            </a:pPr>
            <a:r>
              <a:rPr lang="en-GB" sz="2200" dirty="0">
                <a:solidFill>
                  <a:schemeClr val="bg1"/>
                </a:solidFill>
              </a:rPr>
              <a:t>Esto es a pesar de su valor. </a:t>
            </a:r>
            <a:r>
              <a:rPr lang="en-GB" sz="2200" dirty="0" err="1">
                <a:solidFill>
                  <a:schemeClr val="bg1"/>
                </a:solidFill>
              </a:rPr>
              <a:t>Entonces</a:t>
            </a:r>
            <a:r>
              <a:rPr lang="en-GB" sz="2200" dirty="0">
                <a:solidFill>
                  <a:schemeClr val="bg1"/>
                </a:solidFill>
              </a:rPr>
              <a:t> </a:t>
            </a:r>
            <a:r>
              <a:rPr lang="en-GB" sz="2200" dirty="0" err="1">
                <a:solidFill>
                  <a:schemeClr val="bg1"/>
                </a:solidFill>
              </a:rPr>
              <a:t>elSECURE</a:t>
            </a:r>
            <a:r>
              <a:rPr lang="en-GB" sz="2200" dirty="0">
                <a:solidFill>
                  <a:schemeClr val="bg1"/>
                </a:solidFill>
              </a:rPr>
              <a:t> </a:t>
            </a:r>
            <a:r>
              <a:rPr lang="en-GB" sz="2200" dirty="0" err="1">
                <a:solidFill>
                  <a:schemeClr val="bg1"/>
                </a:solidFill>
              </a:rPr>
              <a:t>han</a:t>
            </a:r>
            <a:r>
              <a:rPr lang="en-GB" sz="2200" dirty="0">
                <a:solidFill>
                  <a:schemeClr val="bg1"/>
                </a:solidFill>
              </a:rPr>
              <a:t> desarrollado herramientas específicas para PYME. ¿Has visto/</a:t>
            </a:r>
            <a:r>
              <a:rPr lang="en-GB" sz="2200" dirty="0" err="1">
                <a:solidFill>
                  <a:schemeClr val="bg1"/>
                </a:solidFill>
              </a:rPr>
              <a:t>probado</a:t>
            </a:r>
            <a:r>
              <a:rPr lang="en-GB" sz="2200" dirty="0">
                <a:solidFill>
                  <a:schemeClr val="bg1"/>
                </a:solidFill>
              </a:rPr>
              <a:t> </a:t>
            </a:r>
            <a:r>
              <a:rPr lang="en-GB" sz="2200" dirty="0" err="1">
                <a:solidFill>
                  <a:schemeClr val="bg1"/>
                </a:solidFill>
              </a:rPr>
              <a:t>nuestroSECURE</a:t>
            </a:r>
            <a:r>
              <a:rPr lang="en-GB" sz="2200" dirty="0">
                <a:solidFill>
                  <a:schemeClr val="bg1"/>
                </a:solidFill>
              </a:rPr>
              <a:t> </a:t>
            </a:r>
            <a:r>
              <a:rPr lang="en-GB" sz="2200" dirty="0" err="1">
                <a:solidFill>
                  <a:schemeClr val="bg1"/>
                </a:solidFill>
              </a:rPr>
              <a:t>evaluación</a:t>
            </a:r>
            <a:r>
              <a:rPr lang="en-GB" sz="2200" dirty="0">
                <a:solidFill>
                  <a:schemeClr val="bg1"/>
                </a:solidFill>
              </a:rPr>
              <a:t> interactiva? Ayudará en la identificación de indicadores de riesgo y alerta temprana de crisis empresariales. Excepcionalmente, también proporciona comentarios completos e individualizados.</a:t>
            </a:r>
          </a:p>
          <a:p>
            <a:pPr algn="l" rtl="0"/>
            <a:endParaRPr lang="en-GB" sz="2200" dirty="0">
              <a:solidFill>
                <a:schemeClr val="bg1"/>
              </a:solidFill>
            </a:endParaRPr>
          </a:p>
        </p:txBody>
      </p:sp>
      <p:sp>
        <p:nvSpPr>
          <p:cNvPr id="13" name="Oval 12">
            <a:extLst>
              <a:ext uri="{FF2B5EF4-FFF2-40B4-BE49-F238E27FC236}">
                <a16:creationId xmlns:a16="http://schemas.microsoft.com/office/drawing/2014/main" id="{0DBCCE9A-3B7D-1325-E4F3-047B0C7D1E61}"/>
              </a:ext>
            </a:extLst>
          </p:cNvPr>
          <p:cNvSpPr/>
          <p:nvPr/>
        </p:nvSpPr>
        <p:spPr>
          <a:xfrm rot="21231927">
            <a:off x="9858075" y="1236382"/>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1"/>
                </a:solidFill>
              </a:rPr>
              <a:t>HAGA CLIC PARA</a:t>
            </a:r>
            <a:r>
              <a:rPr lang="en-US" sz="2200" b="1" dirty="0">
                <a:solidFill>
                  <a:schemeClr val="bg1"/>
                </a:solidFill>
                <a:hlinkClick r:id="rId5">
                  <a:extLst>
                    <a:ext uri="{A12FA001-AC4F-418D-AE19-62706E023703}">
                      <ahyp:hlinkClr xmlns:ahyp="http://schemas.microsoft.com/office/drawing/2018/hyperlinkcolor" val="tx"/>
                    </a:ext>
                  </a:extLst>
                </a:hlinkClick>
              </a:rPr>
              <a:t>VISTA</a:t>
            </a:r>
            <a:endParaRPr lang="en-US" sz="2200" b="1" dirty="0">
              <a:solidFill>
                <a:schemeClr val="bg1"/>
              </a:solidFill>
            </a:endParaRPr>
          </a:p>
        </p:txBody>
      </p:sp>
    </p:spTree>
    <p:extLst>
      <p:ext uri="{BB962C8B-B14F-4D97-AF65-F5344CB8AC3E}">
        <p14:creationId xmlns:p14="http://schemas.microsoft.com/office/powerpoint/2010/main" val="318770896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4129</Words>
  <Application>Microsoft Office PowerPoint</Application>
  <PresentationFormat>Panorámica</PresentationFormat>
  <Paragraphs>441</Paragraphs>
  <Slides>39</Slides>
  <Notes>14</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39</vt:i4>
      </vt:variant>
    </vt:vector>
  </HeadingPairs>
  <TitlesOfParts>
    <vt:vector size="56" baseType="lpstr">
      <vt:lpstr>Arial</vt:lpstr>
      <vt:lpstr>Calibri</vt:lpstr>
      <vt:lpstr>Calibri Light</vt:lpstr>
      <vt:lpstr>Lato Light</vt:lpstr>
      <vt:lpstr>Lato Regular</vt:lpstr>
      <vt:lpstr>Montserrat</vt:lpstr>
      <vt:lpstr>Montserrat Light</vt:lpstr>
      <vt:lpstr>Montserrat Medium</vt:lpstr>
      <vt:lpstr>Muli</vt:lpstr>
      <vt:lpstr>Quattrocento Sans</vt:lpstr>
      <vt:lpstr>Raleway</vt:lpstr>
      <vt:lpstr>Roboto</vt:lpstr>
      <vt:lpstr>Segoe UI</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ances</cp:lastModifiedBy>
  <cp:revision>366</cp:revision>
  <dcterms:created xsi:type="dcterms:W3CDTF">2020-10-14T13:32:04Z</dcterms:created>
  <dcterms:modified xsi:type="dcterms:W3CDTF">2022-11-07T15:47:01Z</dcterms:modified>
</cp:coreProperties>
</file>