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2"/>
  </p:notesMasterIdLst>
  <p:handoutMasterIdLst>
    <p:handoutMasterId r:id="rId53"/>
  </p:handoutMasterIdLst>
  <p:sldIdLst>
    <p:sldId id="4401" r:id="rId2"/>
    <p:sldId id="4700" r:id="rId3"/>
    <p:sldId id="4457" r:id="rId4"/>
    <p:sldId id="4402" r:id="rId5"/>
    <p:sldId id="4321" r:id="rId6"/>
    <p:sldId id="4312" r:id="rId7"/>
    <p:sldId id="4762" r:id="rId8"/>
    <p:sldId id="4763" r:id="rId9"/>
    <p:sldId id="4764" r:id="rId10"/>
    <p:sldId id="4436" r:id="rId11"/>
    <p:sldId id="4765" r:id="rId12"/>
    <p:sldId id="4766" r:id="rId13"/>
    <p:sldId id="4767" r:id="rId14"/>
    <p:sldId id="4768" r:id="rId15"/>
    <p:sldId id="4772" r:id="rId16"/>
    <p:sldId id="4773" r:id="rId17"/>
    <p:sldId id="4774" r:id="rId18"/>
    <p:sldId id="4775" r:id="rId19"/>
    <p:sldId id="4304" r:id="rId20"/>
    <p:sldId id="4800" r:id="rId21"/>
    <p:sldId id="4802" r:id="rId22"/>
    <p:sldId id="4801" r:id="rId23"/>
    <p:sldId id="4803" r:id="rId24"/>
    <p:sldId id="4324" r:id="rId25"/>
    <p:sldId id="4804" r:id="rId26"/>
    <p:sldId id="4805" r:id="rId27"/>
    <p:sldId id="4806" r:id="rId28"/>
    <p:sldId id="4807" r:id="rId29"/>
    <p:sldId id="4808" r:id="rId30"/>
    <p:sldId id="4510" r:id="rId31"/>
    <p:sldId id="4292" r:id="rId32"/>
    <p:sldId id="4814" r:id="rId33"/>
    <p:sldId id="4815" r:id="rId34"/>
    <p:sldId id="4816" r:id="rId35"/>
    <p:sldId id="4817" r:id="rId36"/>
    <p:sldId id="4738" r:id="rId37"/>
    <p:sldId id="4330" r:id="rId38"/>
    <p:sldId id="4813" r:id="rId39"/>
    <p:sldId id="4776" r:id="rId40"/>
    <p:sldId id="4811" r:id="rId41"/>
    <p:sldId id="4812" r:id="rId42"/>
    <p:sldId id="4331" r:id="rId43"/>
    <p:sldId id="4810" r:id="rId44"/>
    <p:sldId id="4818" r:id="rId45"/>
    <p:sldId id="4820" r:id="rId46"/>
    <p:sldId id="4819" r:id="rId47"/>
    <p:sldId id="4821" r:id="rId48"/>
    <p:sldId id="4822" r:id="rId49"/>
    <p:sldId id="4823" r:id="rId50"/>
    <p:sldId id="440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 mustajbasic" initials="em" lastIdx="8" clrIdx="0">
    <p:extLst>
      <p:ext uri="{19B8F6BF-5375-455C-9EA6-DF929625EA0E}">
        <p15:presenceInfo xmlns:p15="http://schemas.microsoft.com/office/powerpoint/2012/main" userId="df2f4723eb66fa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924"/>
    <a:srgbClr val="B41F7A"/>
    <a:srgbClr val="595959"/>
    <a:srgbClr val="7F1C58"/>
    <a:srgbClr val="EDA13E"/>
    <a:srgbClr val="083553"/>
    <a:srgbClr val="CD6634"/>
    <a:srgbClr val="29C2F2"/>
    <a:srgbClr val="74CEE7"/>
    <a:srgbClr val="CCE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4"/>
    <p:restoredTop sz="95100"/>
  </p:normalViewPr>
  <p:slideViewPr>
    <p:cSldViewPr snapToGrid="0" snapToObjects="1">
      <p:cViewPr varScale="1">
        <p:scale>
          <a:sx n="113" d="100"/>
          <a:sy n="113" d="100"/>
        </p:scale>
        <p:origin x="114" y="114"/>
      </p:cViewPr>
      <p:guideLst/>
    </p:cSldViewPr>
  </p:slideViewPr>
  <p:notesTextViewPr>
    <p:cViewPr>
      <p:scale>
        <a:sx n="1" d="1"/>
        <a:sy n="1" d="1"/>
      </p:scale>
      <p:origin x="0" y="0"/>
    </p:cViewPr>
  </p:notesTextViewPr>
  <p:sorterViewPr>
    <p:cViewPr>
      <p:scale>
        <a:sx n="142" d="100"/>
        <a:sy n="142" d="100"/>
      </p:scale>
      <p:origin x="0" y="0"/>
    </p:cViewPr>
  </p:sorterViewPr>
  <p:notesViewPr>
    <p:cSldViewPr snapToGrid="0" snapToObjects="1">
      <p:cViewPr varScale="1">
        <p:scale>
          <a:sx n="71" d="100"/>
          <a:sy n="71" d="100"/>
        </p:scale>
        <p:origin x="35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b="1" dirty="0">
                <a:solidFill>
                  <a:srgbClr val="595959"/>
                </a:solidFill>
              </a:rPr>
              <a:t>Number</a:t>
            </a:r>
            <a:r>
              <a:rPr lang="en-US" sz="1800" b="1" baseline="0" dirty="0">
                <a:solidFill>
                  <a:srgbClr val="595959"/>
                </a:solidFill>
              </a:rPr>
              <a:t> of Insolvencies in Germany in 2016 by Company Size</a:t>
            </a:r>
            <a:endParaRPr lang="en-US" sz="1800" b="1" dirty="0">
              <a:solidFill>
                <a:srgbClr val="595959"/>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s-ES"/>
        </a:p>
      </c:txPr>
    </c:title>
    <c:autoTitleDeleted val="0"/>
    <c:plotArea>
      <c:layout/>
      <c:barChart>
        <c:barDir val="col"/>
        <c:grouping val="clustered"/>
        <c:varyColors val="0"/>
        <c:ser>
          <c:idx val="0"/>
          <c:order val="0"/>
          <c:tx>
            <c:strRef>
              <c:f>Tabelle1!$B$1</c:f>
              <c:strCache>
                <c:ptCount val="1"/>
                <c:pt idx="0">
                  <c:v>Turnover in Milion EUR</c:v>
                </c:pt>
              </c:strCache>
            </c:strRef>
          </c:tx>
          <c:spPr>
            <a:solidFill>
              <a:srgbClr val="F16924"/>
            </a:solidFill>
            <a:ln>
              <a:noFill/>
            </a:ln>
            <a:effectLst/>
          </c:spPr>
          <c:invertIfNegative val="0"/>
          <c:cat>
            <c:strRef>
              <c:f>Tabelle1!$A$2:$A$8</c:f>
              <c:strCache>
                <c:ptCount val="7"/>
                <c:pt idx="0">
                  <c:v>up to 0,1</c:v>
                </c:pt>
                <c:pt idx="1">
                  <c:v>&gt; 0,1 - 0,25</c:v>
                </c:pt>
                <c:pt idx="2">
                  <c:v>&gt; 0,25 - 0,5</c:v>
                </c:pt>
                <c:pt idx="3">
                  <c:v>&gt; 0,5 - 5</c:v>
                </c:pt>
                <c:pt idx="4">
                  <c:v>&gt; 5,0 - 25,0</c:v>
                </c:pt>
                <c:pt idx="5">
                  <c:v>&gt; 25,0 - 50,0</c:v>
                </c:pt>
                <c:pt idx="6">
                  <c:v>&gt; 50</c:v>
                </c:pt>
              </c:strCache>
            </c:strRef>
          </c:cat>
          <c:val>
            <c:numRef>
              <c:f>Tabelle1!$B$2:$B$8</c:f>
              <c:numCache>
                <c:formatCode>General</c:formatCode>
                <c:ptCount val="7"/>
                <c:pt idx="0">
                  <c:v>5880</c:v>
                </c:pt>
                <c:pt idx="1">
                  <c:v>4730</c:v>
                </c:pt>
                <c:pt idx="2">
                  <c:v>3680</c:v>
                </c:pt>
                <c:pt idx="3">
                  <c:v>6350</c:v>
                </c:pt>
                <c:pt idx="4">
                  <c:v>890</c:v>
                </c:pt>
                <c:pt idx="5">
                  <c:v>110</c:v>
                </c:pt>
                <c:pt idx="6">
                  <c:v>60</c:v>
                </c:pt>
              </c:numCache>
            </c:numRef>
          </c:val>
          <c:extLst>
            <c:ext xmlns:c16="http://schemas.microsoft.com/office/drawing/2014/chart" uri="{C3380CC4-5D6E-409C-BE32-E72D297353CC}">
              <c16:uniqueId val="{00000000-A963-7041-A159-FE50BBD6B005}"/>
            </c:ext>
          </c:extLst>
        </c:ser>
        <c:dLbls>
          <c:showLegendKey val="0"/>
          <c:showVal val="0"/>
          <c:showCatName val="0"/>
          <c:showSerName val="0"/>
          <c:showPercent val="0"/>
          <c:showBubbleSize val="0"/>
        </c:dLbls>
        <c:gapWidth val="219"/>
        <c:overlap val="-27"/>
        <c:axId val="151219584"/>
        <c:axId val="152024192"/>
      </c:barChart>
      <c:catAx>
        <c:axId val="15121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s-ES"/>
          </a:p>
        </c:txPr>
        <c:crossAx val="152024192"/>
        <c:crosses val="autoZero"/>
        <c:auto val="1"/>
        <c:lblAlgn val="ctr"/>
        <c:lblOffset val="100"/>
        <c:noMultiLvlLbl val="0"/>
      </c:catAx>
      <c:valAx>
        <c:axId val="152024192"/>
        <c:scaling>
          <c:orientation val="minMax"/>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s-ES"/>
          </a:p>
        </c:txPr>
        <c:crossAx val="15121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dirty="0">
                <a:solidFill>
                  <a:srgbClr val="595959"/>
                </a:solidFill>
              </a:rPr>
              <a:t>Number</a:t>
            </a:r>
            <a:r>
              <a:rPr lang="en-US" sz="1800" baseline="0" dirty="0">
                <a:solidFill>
                  <a:srgbClr val="595959"/>
                </a:solidFill>
              </a:rPr>
              <a:t> of Insolvencies in Germany in 2016 by Company Age</a:t>
            </a:r>
            <a:endParaRPr lang="en-US" sz="1800" dirty="0">
              <a:solidFill>
                <a:srgbClr val="595959"/>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s-ES"/>
        </a:p>
      </c:txPr>
    </c:title>
    <c:autoTitleDeleted val="0"/>
    <c:plotArea>
      <c:layout/>
      <c:barChart>
        <c:barDir val="col"/>
        <c:grouping val="clustered"/>
        <c:varyColors val="0"/>
        <c:ser>
          <c:idx val="0"/>
          <c:order val="0"/>
          <c:tx>
            <c:strRef>
              <c:f>Tabelle1!$B$1</c:f>
              <c:strCache>
                <c:ptCount val="1"/>
                <c:pt idx="0">
                  <c:v>Share of Insolvencies</c:v>
                </c:pt>
              </c:strCache>
            </c:strRef>
          </c:tx>
          <c:spPr>
            <a:solidFill>
              <a:srgbClr val="B41F7A"/>
            </a:solidFill>
            <a:ln>
              <a:noFill/>
            </a:ln>
            <a:effectLst/>
          </c:spPr>
          <c:invertIfNegative val="0"/>
          <c:cat>
            <c:strRef>
              <c:f>Tabelle1!$A$2:$A$4</c:f>
              <c:strCache>
                <c:ptCount val="3"/>
                <c:pt idx="0">
                  <c:v>up to 10 Years</c:v>
                </c:pt>
                <c:pt idx="1">
                  <c:v>11 - 20 Years</c:v>
                </c:pt>
                <c:pt idx="2">
                  <c:v>over 20 Years</c:v>
                </c:pt>
              </c:strCache>
            </c:strRef>
          </c:cat>
          <c:val>
            <c:numRef>
              <c:f>Tabelle1!$B$2:$B$4</c:f>
              <c:numCache>
                <c:formatCode>General</c:formatCode>
                <c:ptCount val="3"/>
                <c:pt idx="0">
                  <c:v>58.7</c:v>
                </c:pt>
                <c:pt idx="1">
                  <c:v>24.9</c:v>
                </c:pt>
                <c:pt idx="2">
                  <c:v>16.399999999999999</c:v>
                </c:pt>
              </c:numCache>
            </c:numRef>
          </c:val>
          <c:extLst>
            <c:ext xmlns:c16="http://schemas.microsoft.com/office/drawing/2014/chart" uri="{C3380CC4-5D6E-409C-BE32-E72D297353CC}">
              <c16:uniqueId val="{00000000-79F3-B340-861B-CA374FF110ED}"/>
            </c:ext>
          </c:extLst>
        </c:ser>
        <c:ser>
          <c:idx val="1"/>
          <c:order val="1"/>
          <c:tx>
            <c:strRef>
              <c:f>Tabelle1!$C$1</c:f>
              <c:strCache>
                <c:ptCount val="1"/>
                <c:pt idx="0">
                  <c:v>Share of the Company Population</c:v>
                </c:pt>
              </c:strCache>
            </c:strRef>
          </c:tx>
          <c:spPr>
            <a:solidFill>
              <a:srgbClr val="F16924"/>
            </a:solidFill>
            <a:ln>
              <a:noFill/>
            </a:ln>
            <a:effectLst/>
          </c:spPr>
          <c:invertIfNegative val="0"/>
          <c:cat>
            <c:strRef>
              <c:f>Tabelle1!$A$2:$A$4</c:f>
              <c:strCache>
                <c:ptCount val="3"/>
                <c:pt idx="0">
                  <c:v>up to 10 Years</c:v>
                </c:pt>
                <c:pt idx="1">
                  <c:v>11 - 20 Years</c:v>
                </c:pt>
                <c:pt idx="2">
                  <c:v>over 20 Years</c:v>
                </c:pt>
              </c:strCache>
            </c:strRef>
          </c:cat>
          <c:val>
            <c:numRef>
              <c:f>Tabelle1!$C$2:$C$4</c:f>
              <c:numCache>
                <c:formatCode>General</c:formatCode>
                <c:ptCount val="3"/>
                <c:pt idx="0">
                  <c:v>34.200000000000003</c:v>
                </c:pt>
                <c:pt idx="1">
                  <c:v>28.8</c:v>
                </c:pt>
                <c:pt idx="2">
                  <c:v>37</c:v>
                </c:pt>
              </c:numCache>
            </c:numRef>
          </c:val>
          <c:extLst>
            <c:ext xmlns:c16="http://schemas.microsoft.com/office/drawing/2014/chart" uri="{C3380CC4-5D6E-409C-BE32-E72D297353CC}">
              <c16:uniqueId val="{00000001-79F3-B340-861B-CA374FF110ED}"/>
            </c:ext>
          </c:extLst>
        </c:ser>
        <c:dLbls>
          <c:showLegendKey val="0"/>
          <c:showVal val="0"/>
          <c:showCatName val="0"/>
          <c:showSerName val="0"/>
          <c:showPercent val="0"/>
          <c:showBubbleSize val="0"/>
        </c:dLbls>
        <c:gapWidth val="219"/>
        <c:axId val="153028864"/>
        <c:axId val="153034752"/>
      </c:barChart>
      <c:catAx>
        <c:axId val="15302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s-ES"/>
          </a:p>
        </c:txPr>
        <c:crossAx val="153034752"/>
        <c:crosses val="autoZero"/>
        <c:auto val="1"/>
        <c:lblAlgn val="ctr"/>
        <c:lblOffset val="100"/>
        <c:noMultiLvlLbl val="0"/>
      </c:catAx>
      <c:valAx>
        <c:axId val="153034752"/>
        <c:scaling>
          <c:orientation val="minMax"/>
        </c:scaling>
        <c:delete val="0"/>
        <c:axPos val="l"/>
        <c:majorGridlines>
          <c:spPr>
            <a:ln w="9525" cap="flat" cmpd="sng" algn="ctr">
              <a:solidFill>
                <a:srgbClr val="59595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s-ES"/>
          </a:p>
        </c:txPr>
        <c:crossAx val="1530288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s-ES"/>
          </a:p>
        </c:txPr>
      </c:legendEntry>
      <c:legendEntry>
        <c:idx val="1"/>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s-E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r>
              <a:rPr lang="en-US" sz="1800" b="1" dirty="0">
                <a:solidFill>
                  <a:srgbClr val="595959"/>
                </a:solidFill>
              </a:rPr>
              <a:t>Number</a:t>
            </a:r>
            <a:r>
              <a:rPr lang="en-US" sz="1800" b="1" baseline="0" dirty="0">
                <a:solidFill>
                  <a:srgbClr val="595959"/>
                </a:solidFill>
              </a:rPr>
              <a:t> of Insolvencies in Germany in 2016 per Business Sector  (Top Ten)</a:t>
            </a:r>
            <a:endParaRPr lang="en-US" sz="1800" b="1" dirty="0">
              <a:solidFill>
                <a:srgbClr val="595959"/>
              </a:solidFill>
            </a:endParaRPr>
          </a:p>
        </c:rich>
      </c:tx>
      <c:layout>
        <c:manualLayout>
          <c:xMode val="edge"/>
          <c:yMode val="edge"/>
          <c:x val="0.16324243214045583"/>
          <c:y val="3.77851364578963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595959"/>
              </a:solidFill>
              <a:latin typeface="+mn-lt"/>
              <a:ea typeface="+mn-ea"/>
              <a:cs typeface="+mn-cs"/>
            </a:defRPr>
          </a:pPr>
          <a:endParaRPr lang="es-ES"/>
        </a:p>
      </c:txPr>
    </c:title>
    <c:autoTitleDeleted val="0"/>
    <c:plotArea>
      <c:layout/>
      <c:barChart>
        <c:barDir val="bar"/>
        <c:grouping val="clustered"/>
        <c:varyColors val="0"/>
        <c:ser>
          <c:idx val="0"/>
          <c:order val="0"/>
          <c:tx>
            <c:strRef>
              <c:f>Tabelle1!$B$1</c:f>
              <c:strCache>
                <c:ptCount val="1"/>
                <c:pt idx="0">
                  <c:v>Number of Insolvencies per 10.000 companies</c:v>
                </c:pt>
              </c:strCache>
            </c:strRef>
          </c:tx>
          <c:spPr>
            <a:solidFill>
              <a:srgbClr val="F16924"/>
            </a:solidFill>
            <a:ln>
              <a:noFill/>
            </a:ln>
            <a:effectLst/>
          </c:spPr>
          <c:invertIfNegative val="0"/>
          <c:cat>
            <c:strRef>
              <c:f>Tabelle1!$A$2:$A$11</c:f>
              <c:strCache>
                <c:ptCount val="10"/>
                <c:pt idx="0">
                  <c:v>Removal transports</c:v>
                </c:pt>
                <c:pt idx="1">
                  <c:v>Bars</c:v>
                </c:pt>
                <c:pt idx="2">
                  <c:v>Postal, courier and express services</c:v>
                </c:pt>
                <c:pt idx="3">
                  <c:v>Detective agencies</c:v>
                </c:pt>
                <c:pt idx="4">
                  <c:v>Production of wire goods, chains and springs</c:v>
                </c:pt>
                <c:pt idx="5">
                  <c:v>Demolition work</c:v>
                </c:pt>
                <c:pt idx="6">
                  <c:v>Restaurants, inns, snack bars, cafes, ice cream parlours etc.</c:v>
                </c:pt>
                <c:pt idx="7">
                  <c:v>Special cleaning of buildings and machines</c:v>
                </c:pt>
                <c:pt idx="8">
                  <c:v>Discos and dance clubs</c:v>
                </c:pt>
                <c:pt idx="9">
                  <c:v>Isolation against cold, heat, sound and vibration</c:v>
                </c:pt>
              </c:strCache>
            </c:strRef>
          </c:cat>
          <c:val>
            <c:numRef>
              <c:f>Tabelle1!$B$2:$B$11</c:f>
              <c:numCache>
                <c:formatCode>General</c:formatCode>
                <c:ptCount val="10"/>
                <c:pt idx="0">
                  <c:v>524</c:v>
                </c:pt>
                <c:pt idx="1">
                  <c:v>508</c:v>
                </c:pt>
                <c:pt idx="2">
                  <c:v>495</c:v>
                </c:pt>
                <c:pt idx="3">
                  <c:v>473</c:v>
                </c:pt>
                <c:pt idx="4">
                  <c:v>439</c:v>
                </c:pt>
                <c:pt idx="5">
                  <c:v>433</c:v>
                </c:pt>
                <c:pt idx="6">
                  <c:v>430</c:v>
                </c:pt>
                <c:pt idx="7">
                  <c:v>418</c:v>
                </c:pt>
                <c:pt idx="8">
                  <c:v>417</c:v>
                </c:pt>
                <c:pt idx="9">
                  <c:v>381</c:v>
                </c:pt>
              </c:numCache>
            </c:numRef>
          </c:val>
          <c:extLst>
            <c:ext xmlns:c16="http://schemas.microsoft.com/office/drawing/2014/chart" uri="{C3380CC4-5D6E-409C-BE32-E72D297353CC}">
              <c16:uniqueId val="{00000000-F645-D84F-AE0B-E06C5B02FCF9}"/>
            </c:ext>
          </c:extLst>
        </c:ser>
        <c:dLbls>
          <c:showLegendKey val="0"/>
          <c:showVal val="0"/>
          <c:showCatName val="0"/>
          <c:showSerName val="0"/>
          <c:showPercent val="0"/>
          <c:showBubbleSize val="0"/>
        </c:dLbls>
        <c:gapWidth val="219"/>
        <c:axId val="153439616"/>
        <c:axId val="153449600"/>
      </c:barChart>
      <c:catAx>
        <c:axId val="15343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s-ES"/>
          </a:p>
        </c:txPr>
        <c:crossAx val="153449600"/>
        <c:crosses val="autoZero"/>
        <c:auto val="1"/>
        <c:lblAlgn val="ctr"/>
        <c:lblOffset val="100"/>
        <c:noMultiLvlLbl val="0"/>
      </c:catAx>
      <c:valAx>
        <c:axId val="153449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s-ES"/>
          </a:p>
        </c:txPr>
        <c:crossAx val="15343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595959"/>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7C50E-EC58-CAD5-092F-2E0FBA2A3B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35F7E9-181C-53F7-A611-790AD30D9D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1209C2-2AE0-0E44-86BD-BFDA49A06BFB}" type="datetimeFigureOut">
              <a:rPr lang="en-US" smtClean="0"/>
              <a:t>11/7/2022</a:t>
            </a:fld>
            <a:endParaRPr lang="en-US"/>
          </a:p>
        </p:txBody>
      </p:sp>
      <p:sp>
        <p:nvSpPr>
          <p:cNvPr id="4" name="Footer Placeholder 3">
            <a:extLst>
              <a:ext uri="{FF2B5EF4-FFF2-40B4-BE49-F238E27FC236}">
                <a16:creationId xmlns:a16="http://schemas.microsoft.com/office/drawing/2014/main" id="{0E8CE030-4217-092B-6DBC-10B845C98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20027CE-68D9-5811-0BA6-8B43B3F54C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E1D938-F8DC-DB47-9E6C-657FF2F3E75A}" type="slidenum">
              <a:rPr lang="en-US" smtClean="0"/>
              <a:t>‹Nº›</a:t>
            </a:fld>
            <a:endParaRPr lang="en-US"/>
          </a:p>
        </p:txBody>
      </p:sp>
    </p:spTree>
    <p:extLst>
      <p:ext uri="{BB962C8B-B14F-4D97-AF65-F5344CB8AC3E}">
        <p14:creationId xmlns:p14="http://schemas.microsoft.com/office/powerpoint/2010/main" val="3935092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59788-52C2-4B8F-BBBD-8B962046C54E}" type="datetimeFigureOut">
              <a:rPr lang="en-IE" smtClean="0"/>
              <a:t>07/11/2022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A971F-9F71-45AC-B80A-D85269BAA52C}" type="slidenum">
              <a:rPr lang="en-IE" smtClean="0"/>
              <a:t>‹Nº›</a:t>
            </a:fld>
            <a:endParaRPr lang="en-IE"/>
          </a:p>
        </p:txBody>
      </p:sp>
    </p:spTree>
    <p:extLst>
      <p:ext uri="{BB962C8B-B14F-4D97-AF65-F5344CB8AC3E}">
        <p14:creationId xmlns:p14="http://schemas.microsoft.com/office/powerpoint/2010/main" val="216070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19</a:t>
            </a:fld>
            <a:endParaRPr lang="en-GB" dirty="0"/>
          </a:p>
        </p:txBody>
      </p:sp>
    </p:spTree>
    <p:extLst>
      <p:ext uri="{BB962C8B-B14F-4D97-AF65-F5344CB8AC3E}">
        <p14:creationId xmlns:p14="http://schemas.microsoft.com/office/powerpoint/2010/main" val="278005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24</a:t>
            </a:fld>
            <a:endParaRPr lang="en-GB" dirty="0"/>
          </a:p>
        </p:txBody>
      </p:sp>
    </p:spTree>
    <p:extLst>
      <p:ext uri="{BB962C8B-B14F-4D97-AF65-F5344CB8AC3E}">
        <p14:creationId xmlns:p14="http://schemas.microsoft.com/office/powerpoint/2010/main" val="400635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33</a:t>
            </a:fld>
            <a:endParaRPr lang="en-GB" dirty="0"/>
          </a:p>
        </p:txBody>
      </p:sp>
    </p:spTree>
    <p:extLst>
      <p:ext uri="{BB962C8B-B14F-4D97-AF65-F5344CB8AC3E}">
        <p14:creationId xmlns:p14="http://schemas.microsoft.com/office/powerpoint/2010/main" val="309317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34</a:t>
            </a:fld>
            <a:endParaRPr lang="en-GB" dirty="0"/>
          </a:p>
        </p:txBody>
      </p:sp>
    </p:spTree>
    <p:extLst>
      <p:ext uri="{BB962C8B-B14F-4D97-AF65-F5344CB8AC3E}">
        <p14:creationId xmlns:p14="http://schemas.microsoft.com/office/powerpoint/2010/main" val="389397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35</a:t>
            </a:fld>
            <a:endParaRPr lang="en-GB" dirty="0"/>
          </a:p>
        </p:txBody>
      </p:sp>
    </p:spTree>
    <p:extLst>
      <p:ext uri="{BB962C8B-B14F-4D97-AF65-F5344CB8AC3E}">
        <p14:creationId xmlns:p14="http://schemas.microsoft.com/office/powerpoint/2010/main" val="409478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36</a:t>
            </a:fld>
            <a:endParaRPr lang="en-GB" dirty="0"/>
          </a:p>
        </p:txBody>
      </p:sp>
    </p:spTree>
    <p:extLst>
      <p:ext uri="{BB962C8B-B14F-4D97-AF65-F5344CB8AC3E}">
        <p14:creationId xmlns:p14="http://schemas.microsoft.com/office/powerpoint/2010/main" val="3436970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39</a:t>
            </a:fld>
            <a:endParaRPr lang="en-GB" dirty="0"/>
          </a:p>
        </p:txBody>
      </p:sp>
    </p:spTree>
    <p:extLst>
      <p:ext uri="{BB962C8B-B14F-4D97-AF65-F5344CB8AC3E}">
        <p14:creationId xmlns:p14="http://schemas.microsoft.com/office/powerpoint/2010/main" val="139756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40</a:t>
            </a:fld>
            <a:endParaRPr lang="en-GB" dirty="0"/>
          </a:p>
        </p:txBody>
      </p:sp>
    </p:spTree>
    <p:extLst>
      <p:ext uri="{BB962C8B-B14F-4D97-AF65-F5344CB8AC3E}">
        <p14:creationId xmlns:p14="http://schemas.microsoft.com/office/powerpoint/2010/main" val="2681527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a:endParaRPr lang="en-GB" dirty="0"/>
          </a:p>
        </p:txBody>
      </p:sp>
      <p:sp>
        <p:nvSpPr>
          <p:cNvPr id="4" name="Foliennummernplatzhalter 3"/>
          <p:cNvSpPr>
            <a:spLocks noGrp="1"/>
          </p:cNvSpPr>
          <p:nvPr>
            <p:ph type="sldNum" sz="quarter" idx="5"/>
          </p:nvPr>
        </p:nvSpPr>
        <p:spPr/>
        <p:txBody>
          <a:bodyPr/>
          <a:lstStyle/>
          <a:p>
            <a:pPr algn="l" rtl="0"/>
            <a:fld id="{334AC054-D004-974A-8D8E-E228282ED491}" type="slidenum">
              <a:rPr lang="en-GB" smtClean="0"/>
              <a:t>41</a:t>
            </a:fld>
            <a:endParaRPr lang="en-GB" dirty="0"/>
          </a:p>
        </p:txBody>
      </p:sp>
    </p:spTree>
    <p:extLst>
      <p:ext uri="{BB962C8B-B14F-4D97-AF65-F5344CB8AC3E}">
        <p14:creationId xmlns:p14="http://schemas.microsoft.com/office/powerpoint/2010/main" val="150040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SECURE BLOCKCHAIN</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SECURE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Pi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115878" y="-3"/>
            <a:ext cx="5736184"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9" name="Rectangle 8">
            <a:extLst>
              <a:ext uri="{FF2B5EF4-FFF2-40B4-BE49-F238E27FC236}">
                <a16:creationId xmlns:a16="http://schemas.microsoft.com/office/drawing/2014/main" id="{D03E0E12-FB23-2F44-87D8-ABAAFB8156D3}"/>
              </a:ext>
            </a:extLst>
          </p:cNvPr>
          <p:cNvSpPr/>
          <p:nvPr userDrawn="1"/>
        </p:nvSpPr>
        <p:spPr>
          <a:xfrm>
            <a:off x="1400660" y="1458295"/>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EE8DA8D2-4676-2040-818E-4838677D4471}"/>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910D071-4356-2D46-B791-8EBEB450F3C7}"/>
              </a:ext>
            </a:extLst>
          </p:cNvPr>
          <p:cNvSpPr/>
          <p:nvPr userDrawn="1"/>
        </p:nvSpPr>
        <p:spPr>
          <a:xfrm flipV="1">
            <a:off x="1115878" y="-3"/>
            <a:ext cx="5736184" cy="6892757"/>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69A8DAD9-271A-B649-A3C8-65149F616022}"/>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8" name="Picture Placeholder 17">
            <a:extLst>
              <a:ext uri="{FF2B5EF4-FFF2-40B4-BE49-F238E27FC236}">
                <a16:creationId xmlns:a16="http://schemas.microsoft.com/office/drawing/2014/main" id="{9BCF657B-2521-9848-AF64-509B4171F96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C19CD423-B11E-D74D-8B58-62A243837FDA}"/>
              </a:ext>
            </a:extLst>
          </p:cNvPr>
          <p:cNvSpPr>
            <a:spLocks noGrp="1"/>
          </p:cNvSpPr>
          <p:nvPr>
            <p:ph type="body" sz="quarter" idx="18" hasCustomPrompt="1"/>
          </p:nvPr>
        </p:nvSpPr>
        <p:spPr>
          <a:xfrm>
            <a:off x="1463724" y="1859843"/>
            <a:ext cx="4832436"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23">
            <a:extLst>
              <a:ext uri="{FF2B5EF4-FFF2-40B4-BE49-F238E27FC236}">
                <a16:creationId xmlns:a16="http://schemas.microsoft.com/office/drawing/2014/main" id="{41D8DDE8-E549-3B4C-867F-F463309162A3}"/>
              </a:ext>
            </a:extLst>
          </p:cNvPr>
          <p:cNvSpPr>
            <a:spLocks noGrp="1"/>
          </p:cNvSpPr>
          <p:nvPr>
            <p:ph type="body" sz="quarter" idx="16" hasCustomPrompt="1"/>
          </p:nvPr>
        </p:nvSpPr>
        <p:spPr>
          <a:xfrm>
            <a:off x="1379575" y="682112"/>
            <a:ext cx="4931330"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6D1C72D2-6F43-5B47-861B-840EBB300E28}"/>
              </a:ext>
            </a:extLst>
          </p:cNvPr>
          <p:cNvSpPr/>
          <p:nvPr userDrawn="1"/>
        </p:nvSpPr>
        <p:spPr>
          <a:xfrm>
            <a:off x="1400660" y="1458295"/>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BDBD618-9343-6A4D-ABE7-49A5393A3B7C}"/>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447A66AA-4479-1F4F-A1EC-0FF5590C23F4}"/>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E49ABDE0-3A95-EA48-A6FF-D7A2F4032D0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2" name="Rectangle 11">
            <a:extLst>
              <a:ext uri="{FF2B5EF4-FFF2-40B4-BE49-F238E27FC236}">
                <a16:creationId xmlns:a16="http://schemas.microsoft.com/office/drawing/2014/main" id="{67398235-C6AD-0044-962D-4008089BE2E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Logo&#10;&#10;Description automatically generated">
            <a:extLst>
              <a:ext uri="{FF2B5EF4-FFF2-40B4-BE49-F238E27FC236}">
                <a16:creationId xmlns:a16="http://schemas.microsoft.com/office/drawing/2014/main" id="{9BCE51B4-5C11-8648-BE30-F5B130E4941C}"/>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9224B230-825F-464D-818B-C48C81BE9E2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C0E45D6A-D725-0E40-8A9C-04FD779E67F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676972" y="141915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Rectangle 11">
            <a:extLst>
              <a:ext uri="{FF2B5EF4-FFF2-40B4-BE49-F238E27FC236}">
                <a16:creationId xmlns:a16="http://schemas.microsoft.com/office/drawing/2014/main" id="{74F5F8AB-170A-B44D-BD0D-27DD2A5A9D9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C0C7C7A-DB95-734B-98BC-92FBFE838E0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56B2A56-2BBE-C646-BE66-B40552392DDE}"/>
              </a:ext>
            </a:extLst>
          </p:cNvPr>
          <p:cNvSpPr/>
          <p:nvPr userDrawn="1"/>
        </p:nvSpPr>
        <p:spPr>
          <a:xfrm>
            <a:off x="241300" y="228600"/>
            <a:ext cx="11696700" cy="27178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924"/>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
        <p:nvSpPr>
          <p:cNvPr id="21" name="Rectangle 20">
            <a:extLst>
              <a:ext uri="{FF2B5EF4-FFF2-40B4-BE49-F238E27FC236}">
                <a16:creationId xmlns:a16="http://schemas.microsoft.com/office/drawing/2014/main" id="{8A84E1C7-820C-6B4C-90A3-B85E568D2AF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13DAD951-7FBC-0B47-A686-42F1981A7AC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Nav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96EDAD-C319-D548-A979-49E81343F7F8}"/>
              </a:ext>
            </a:extLst>
          </p:cNvPr>
          <p:cNvSpPr/>
          <p:nvPr userDrawn="1"/>
        </p:nvSpPr>
        <p:spPr>
          <a:xfrm>
            <a:off x="241300" y="228600"/>
            <a:ext cx="11696700" cy="5695317"/>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6BFFD43-F8F2-A442-AD13-9D6BE5006D5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000DD97F-55CE-F046-AE6A-2ED9AA91C563}"/>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ox - Solid Light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62BE5A-66C1-434D-9B56-58E19E52B6F3}"/>
              </a:ext>
            </a:extLst>
          </p:cNvPr>
          <p:cNvSpPr/>
          <p:nvPr userDrawn="1"/>
        </p:nvSpPr>
        <p:spPr>
          <a:xfrm>
            <a:off x="241300" y="228600"/>
            <a:ext cx="11696700" cy="5695317"/>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BEF564C0-0C80-AF4F-AACE-A9610384834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Logo&#10;&#10;Description automatically generated">
            <a:extLst>
              <a:ext uri="{FF2B5EF4-FFF2-40B4-BE49-F238E27FC236}">
                <a16:creationId xmlns:a16="http://schemas.microsoft.com/office/drawing/2014/main" id="{C960BDC8-E155-A147-AB2E-7170DDF4F116}"/>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092935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073661"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98372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0"/>
            <a:ext cx="12192000" cy="685800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SECURE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ext only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87794-A3B2-6ECD-43B7-1E09EEBD3F8D}"/>
              </a:ext>
            </a:extLst>
          </p:cNvPr>
          <p:cNvSpPr/>
          <p:nvPr userDrawn="1"/>
        </p:nvSpPr>
        <p:spPr>
          <a:xfrm>
            <a:off x="0" y="1"/>
            <a:ext cx="12192000" cy="13617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9" y="1757011"/>
            <a:ext cx="11073662" cy="3867704"/>
          </a:xfrm>
        </p:spPr>
        <p:txBody>
          <a:bodyPr>
            <a:normAutofit/>
          </a:bodyPr>
          <a:lstStyle>
            <a:lvl1pPr>
              <a:lnSpc>
                <a:spcPts val="2280"/>
              </a:lnSpc>
              <a:spcBef>
                <a:spcPts val="0"/>
              </a:spcBef>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60" y="507036"/>
            <a:ext cx="11073661"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995E0C5B-A0BB-1F4A-9CE1-5EBE027AF223}"/>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6ED607DE-E931-A941-A8E1-5409FA6218E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02656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AC7CE8-B51E-C249-946E-538B6C26A0B6}"/>
              </a:ext>
            </a:extLst>
          </p:cNvPr>
          <p:cNvSpPr/>
          <p:nvPr userDrawn="1"/>
        </p:nvSpPr>
        <p:spPr>
          <a:xfrm>
            <a:off x="241300" y="228600"/>
            <a:ext cx="11696700" cy="30353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315" t="15976" r="29196" b="11083"/>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B8D17229-747C-F44E-BD6D-9DEA1E784AC8}"/>
              </a:ext>
            </a:extLst>
          </p:cNvPr>
          <p:cNvSpPr/>
          <p:nvPr userDrawn="1"/>
        </p:nvSpPr>
        <p:spPr>
          <a:xfrm>
            <a:off x="831350" y="1502804"/>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5" name="Rectangle 14">
            <a:extLst>
              <a:ext uri="{FF2B5EF4-FFF2-40B4-BE49-F238E27FC236}">
                <a16:creationId xmlns:a16="http://schemas.microsoft.com/office/drawing/2014/main" id="{284D84F5-99A4-8040-A2A1-2682C599AD1B}"/>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62025217-4795-9249-9C37-88CEEEDE536E}"/>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45F4BB7-6E94-9947-9F14-4DCA46C6E427}"/>
              </a:ext>
            </a:extLst>
          </p:cNvPr>
          <p:cNvSpPr/>
          <p:nvPr userDrawn="1"/>
        </p:nvSpPr>
        <p:spPr>
          <a:xfrm>
            <a:off x="241300" y="228600"/>
            <a:ext cx="11696700" cy="30353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41F7A"/>
          </a:solidFill>
          <a:ln>
            <a:solidFill>
              <a:srgbClr val="B41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sp>
        <p:nvSpPr>
          <p:cNvPr id="14" name="Rectangle 13">
            <a:extLst>
              <a:ext uri="{FF2B5EF4-FFF2-40B4-BE49-F238E27FC236}">
                <a16:creationId xmlns:a16="http://schemas.microsoft.com/office/drawing/2014/main" id="{E9B11E87-4EE4-EF4D-9822-A3CCA8B2DDFF}"/>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6" name="Picture 15" descr="Logo&#10;&#10;Description automatically generated">
            <a:extLst>
              <a:ext uri="{FF2B5EF4-FFF2-40B4-BE49-F238E27FC236}">
                <a16:creationId xmlns:a16="http://schemas.microsoft.com/office/drawing/2014/main" id="{DE94FB9E-3664-8A4B-8CCA-49CA75C5BA58}"/>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urpl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B41F7A"/>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B41F7A"/>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Orang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924"/>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924"/>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595959"/>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sp>
        <p:nvSpPr>
          <p:cNvPr id="10" name="Rectangle 9">
            <a:extLst>
              <a:ext uri="{FF2B5EF4-FFF2-40B4-BE49-F238E27FC236}">
                <a16:creationId xmlns:a16="http://schemas.microsoft.com/office/drawing/2014/main" id="{563F9CD5-F8C9-0D4C-BCF1-4B30A32BBE23}"/>
              </a:ext>
            </a:extLst>
          </p:cNvPr>
          <p:cNvSpPr/>
          <p:nvPr userDrawn="1"/>
        </p:nvSpPr>
        <p:spPr>
          <a:xfrm flipV="1">
            <a:off x="10087" y="6555301"/>
            <a:ext cx="79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15E4DB36-75D9-7E4F-A31D-909CFF57EC5D}"/>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rot="16200000">
            <a:off x="-351693" y="5630084"/>
            <a:ext cx="1444281" cy="160129"/>
          </a:xfrm>
          <a:prstGeom prst="rect">
            <a:avLst/>
          </a:prstGeom>
        </p:spPr>
      </p:pic>
    </p:spTree>
    <p:extLst>
      <p:ext uri="{BB962C8B-B14F-4D97-AF65-F5344CB8AC3E}">
        <p14:creationId xmlns:p14="http://schemas.microsoft.com/office/powerpoint/2010/main" val="199614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595959"/>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Rectangle 21">
            <a:extLst>
              <a:ext uri="{FF2B5EF4-FFF2-40B4-BE49-F238E27FC236}">
                <a16:creationId xmlns:a16="http://schemas.microsoft.com/office/drawing/2014/main" id="{79A3CA77-1A80-6E43-B90B-87E0E18C59AC}"/>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EAA072AB-64A8-7446-AA36-36B06BE22F1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158710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29C2F2"/>
              </a:solidFill>
            </a:endParaRPr>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83553"/>
              </a:solidFill>
            </a:endParaRPr>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B41F7A">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8" name="Rectangle 17">
            <a:extLst>
              <a:ext uri="{FF2B5EF4-FFF2-40B4-BE49-F238E27FC236}">
                <a16:creationId xmlns:a16="http://schemas.microsoft.com/office/drawing/2014/main" id="{A223AA5B-A80A-654B-9751-AC9D525DBF0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0" name="Picture 19" descr="Logo&#10;&#10;Description automatically generated">
            <a:extLst>
              <a:ext uri="{FF2B5EF4-FFF2-40B4-BE49-F238E27FC236}">
                <a16:creationId xmlns:a16="http://schemas.microsoft.com/office/drawing/2014/main" id="{DBDF5EC7-0B96-6349-A28B-8F9083C47147}"/>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94156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normAutofit/>
          </a:bodyPr>
          <a:lstStyle>
            <a:lvl1pPr algn="ctr">
              <a:buNone/>
              <a:defRPr sz="20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6E835CC0-40A7-4A49-AF3E-F242A0786E2B}"/>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5" name="Picture 14" descr="Logo&#10;&#10;Description automatically generated">
            <a:extLst>
              <a:ext uri="{FF2B5EF4-FFF2-40B4-BE49-F238E27FC236}">
                <a16:creationId xmlns:a16="http://schemas.microsoft.com/office/drawing/2014/main" id="{D63E1F91-21AD-C348-B622-646EB3561A07}"/>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133433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562EC76A-58DF-4A4B-874F-8A626D9CF740}"/>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1" name="Picture 10" descr="Logo&#10;&#10;Description automatically generated">
            <a:extLst>
              <a:ext uri="{FF2B5EF4-FFF2-40B4-BE49-F238E27FC236}">
                <a16:creationId xmlns:a16="http://schemas.microsoft.com/office/drawing/2014/main" id="{7C1F8DF1-3432-074B-BA29-C157EF147929}"/>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3877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4" name="Rectangle 23">
            <a:extLst>
              <a:ext uri="{FF2B5EF4-FFF2-40B4-BE49-F238E27FC236}">
                <a16:creationId xmlns:a16="http://schemas.microsoft.com/office/drawing/2014/main" id="{185E8BBF-5FD9-B642-A379-CD86A20DF681}"/>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6" name="Picture 25" descr="Logo&#10;&#10;Description automatically generated">
            <a:extLst>
              <a:ext uri="{FF2B5EF4-FFF2-40B4-BE49-F238E27FC236}">
                <a16:creationId xmlns:a16="http://schemas.microsoft.com/office/drawing/2014/main" id="{B15D1A75-4AD0-BD4B-AE7B-155F54D68B04}"/>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0406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4123" y="2220685"/>
            <a:ext cx="12187877" cy="326632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44EA975A-0BA2-014C-B774-ACD0EF3B8935}"/>
              </a:ext>
            </a:extLst>
          </p:cNvPr>
          <p:cNvPicPr/>
          <p:nvPr userDrawn="1"/>
        </p:nvPicPr>
        <p:blipFill rotWithShape="1">
          <a:blip r:embed="rId2" cstate="email">
            <a:extLst>
              <a:ext uri="{28A0092B-C50C-407E-A947-70E740481C1C}">
                <a14:useLocalDpi xmlns:a14="http://schemas.microsoft.com/office/drawing/2010/main"/>
              </a:ext>
            </a:extLst>
          </a:blip>
          <a:srcRect l="-1240" t="12374" r="4352" b="40059"/>
          <a:stretch/>
        </p:blipFill>
        <p:spPr>
          <a:xfrm>
            <a:off x="-1" y="2220684"/>
            <a:ext cx="7232073" cy="3266329"/>
          </a:xfrm>
          <a:prstGeom prst="rect">
            <a:avLst/>
          </a:prstGeom>
        </p:spPr>
      </p:pic>
      <p:pic>
        <p:nvPicPr>
          <p:cNvPr id="14" name="Picture 13" descr="Logo&#10;&#10;Description automatically generated">
            <a:extLst>
              <a:ext uri="{FF2B5EF4-FFF2-40B4-BE49-F238E27FC236}">
                <a16:creationId xmlns:a16="http://schemas.microsoft.com/office/drawing/2014/main" id="{0B8885B7-5648-6D4A-9693-F82DCAF335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
        <p:nvSpPr>
          <p:cNvPr id="19" name="Rectangle 18">
            <a:extLst>
              <a:ext uri="{FF2B5EF4-FFF2-40B4-BE49-F238E27FC236}">
                <a16:creationId xmlns:a16="http://schemas.microsoft.com/office/drawing/2014/main" id="{39FC1785-CA5D-A14B-B8A2-69C6D4CD6485}"/>
              </a:ext>
            </a:extLst>
          </p:cNvPr>
          <p:cNvSpPr/>
          <p:nvPr userDrawn="1"/>
        </p:nvSpPr>
        <p:spPr>
          <a:xfrm>
            <a:off x="5241899" y="3051958"/>
            <a:ext cx="6576787" cy="2813011"/>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Text Placeholder 23">
            <a:extLst>
              <a:ext uri="{FF2B5EF4-FFF2-40B4-BE49-F238E27FC236}">
                <a16:creationId xmlns:a16="http://schemas.microsoft.com/office/drawing/2014/main" id="{E13282FF-87C4-A745-8927-12E55E48A750}"/>
              </a:ext>
            </a:extLst>
          </p:cNvPr>
          <p:cNvSpPr>
            <a:spLocks noGrp="1"/>
          </p:cNvSpPr>
          <p:nvPr>
            <p:ph type="body" sz="quarter" idx="15" hasCustomPrompt="1"/>
          </p:nvPr>
        </p:nvSpPr>
        <p:spPr>
          <a:xfrm>
            <a:off x="5885208" y="451410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21" name="Text Placeholder 23">
            <a:extLst>
              <a:ext uri="{FF2B5EF4-FFF2-40B4-BE49-F238E27FC236}">
                <a16:creationId xmlns:a16="http://schemas.microsoft.com/office/drawing/2014/main" id="{E1EB4311-DD04-DA47-804C-802E7610AAC2}"/>
              </a:ext>
            </a:extLst>
          </p:cNvPr>
          <p:cNvSpPr>
            <a:spLocks noGrp="1"/>
          </p:cNvSpPr>
          <p:nvPr>
            <p:ph type="body" sz="quarter" idx="16" hasCustomPrompt="1"/>
          </p:nvPr>
        </p:nvSpPr>
        <p:spPr>
          <a:xfrm>
            <a:off x="5885209" y="349470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23" name="Group 22">
            <a:extLst>
              <a:ext uri="{FF2B5EF4-FFF2-40B4-BE49-F238E27FC236}">
                <a16:creationId xmlns:a16="http://schemas.microsoft.com/office/drawing/2014/main" id="{27A6C471-9B84-9F43-9569-9F24F514FA76}"/>
              </a:ext>
            </a:extLst>
          </p:cNvPr>
          <p:cNvGrpSpPr/>
          <p:nvPr userDrawn="1"/>
        </p:nvGrpSpPr>
        <p:grpSpPr>
          <a:xfrm>
            <a:off x="373314" y="5864969"/>
            <a:ext cx="2735993" cy="679345"/>
            <a:chOff x="0" y="0"/>
            <a:chExt cx="2301694" cy="571500"/>
          </a:xfrm>
        </p:grpSpPr>
        <p:sp>
          <p:nvSpPr>
            <p:cNvPr id="28" name="Rectangle 27">
              <a:extLst>
                <a:ext uri="{FF2B5EF4-FFF2-40B4-BE49-F238E27FC236}">
                  <a16:creationId xmlns:a16="http://schemas.microsoft.com/office/drawing/2014/main" id="{1B5DF232-1F83-4549-9F3A-AFD75E213BA8}"/>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9" name="Picture 28">
              <a:extLst>
                <a:ext uri="{FF2B5EF4-FFF2-40B4-BE49-F238E27FC236}">
                  <a16:creationId xmlns:a16="http://schemas.microsoft.com/office/drawing/2014/main" id="{445249D6-6645-264F-B9B9-5CF884A5A6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5374" y="17274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8473" y="17689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5392" y="178001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2510" y="182145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7F1C5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B41F7A"/>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F16924"/>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6" name="Rectangle 15">
            <a:extLst>
              <a:ext uri="{FF2B5EF4-FFF2-40B4-BE49-F238E27FC236}">
                <a16:creationId xmlns:a16="http://schemas.microsoft.com/office/drawing/2014/main" id="{60FDA0A4-DB97-CD4B-B9D8-DC06DE270F32}"/>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C7F54070-225E-B842-A162-3F4AFB4216B6}"/>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68254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84089" y="1773769"/>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27188"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8401" y="1773769"/>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9834" y="1815204"/>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19776" y="1773769"/>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66895" y="1815204"/>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75359" y="1773769"/>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11047" y="1773769"/>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58165"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14586" y="1815204"/>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E9277041-16FF-1645-9F78-F052CB91047D}"/>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64D50401-CB0B-084A-8450-D4B23F577B4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3791680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F1C58"/>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B41F7A"/>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16924"/>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EDA13E"/>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B41F7A"/>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30704"/>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noAutofit/>
          </a:bodyPr>
          <a:lstStyle>
            <a:lvl1pPr algn="ctr">
              <a:buNone/>
              <a:defRPr sz="24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18" name="Rectangle 17">
            <a:extLst>
              <a:ext uri="{FF2B5EF4-FFF2-40B4-BE49-F238E27FC236}">
                <a16:creationId xmlns:a16="http://schemas.microsoft.com/office/drawing/2014/main" id="{B3C2532F-D611-6B40-B3CA-28981F36055E}"/>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9" name="Picture 18" descr="Logo&#10;&#10;Description automatically generated">
            <a:extLst>
              <a:ext uri="{FF2B5EF4-FFF2-40B4-BE49-F238E27FC236}">
                <a16:creationId xmlns:a16="http://schemas.microsoft.com/office/drawing/2014/main" id="{AD5FA0C8-251D-0745-92D5-AFAC54D02E43}"/>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405059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7F1C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EDA1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169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B41F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DADF0D77-B718-1445-9663-921379DFEA8A}"/>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0" name="Picture 29" descr="Logo&#10;&#10;Description automatically generated">
            <a:extLst>
              <a:ext uri="{FF2B5EF4-FFF2-40B4-BE49-F238E27FC236}">
                <a16:creationId xmlns:a16="http://schemas.microsoft.com/office/drawing/2014/main" id="{DB26B81B-9D4A-304C-955B-829FF2EB6991}"/>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592762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7F1C5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B41F7A"/>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F16924"/>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EDA13E"/>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FCB3897B-0335-7248-B31A-4A58E77FE66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3" name="Picture 22" descr="Logo&#10;&#10;Description automatically generated">
            <a:extLst>
              <a:ext uri="{FF2B5EF4-FFF2-40B4-BE49-F238E27FC236}">
                <a16:creationId xmlns:a16="http://schemas.microsoft.com/office/drawing/2014/main" id="{3B8F62A7-D6C3-704B-B4D0-6F75FD2E4E4B}"/>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3704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595959"/>
                </a:solidFill>
                <a:latin typeface="+mn-lt"/>
              </a:defRPr>
            </a:lvl1pPr>
          </a:lstStyle>
          <a:p>
            <a:pPr lvl="0"/>
            <a:r>
              <a:rPr lang="en-US" dirty="0"/>
              <a:t>Heading</a:t>
            </a:r>
          </a:p>
        </p:txBody>
      </p:sp>
      <p:sp>
        <p:nvSpPr>
          <p:cNvPr id="17" name="Rectangle 16">
            <a:extLst>
              <a:ext uri="{FF2B5EF4-FFF2-40B4-BE49-F238E27FC236}">
                <a16:creationId xmlns:a16="http://schemas.microsoft.com/office/drawing/2014/main" id="{3D2CF5BA-2EEA-454D-AD82-A7AF3CF37F53}"/>
              </a:ext>
            </a:extLst>
          </p:cNvPr>
          <p:cNvSpPr/>
          <p:nvPr userDrawn="1"/>
        </p:nvSpPr>
        <p:spPr>
          <a:xfrm rot="16200000" flipV="1">
            <a:off x="5859778" y="6713923"/>
            <a:ext cx="25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Logo&#10;&#10;Description automatically generated">
            <a:extLst>
              <a:ext uri="{FF2B5EF4-FFF2-40B4-BE49-F238E27FC236}">
                <a16:creationId xmlns:a16="http://schemas.microsoft.com/office/drawing/2014/main" id="{9D84D82E-1D77-4342-93C5-18F17738E0F5}"/>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317595" y="6342038"/>
            <a:ext cx="1300365" cy="144173"/>
          </a:xfrm>
          <a:prstGeom prst="rect">
            <a:avLst/>
          </a:prstGeom>
        </p:spPr>
      </p:pic>
    </p:spTree>
    <p:extLst>
      <p:ext uri="{BB962C8B-B14F-4D97-AF65-F5344CB8AC3E}">
        <p14:creationId xmlns:p14="http://schemas.microsoft.com/office/powerpoint/2010/main" val="1902107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16924"/>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F1C58"/>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B41F7A"/>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B41F7A"/>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EDA13E"/>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F16924"/>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7F1C58"/>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EDA13E"/>
                </a:solidFill>
                <a:latin typeface="+mn-lt"/>
              </a:defRPr>
            </a:lvl1pPr>
          </a:lstStyle>
          <a:p>
            <a:pPr lvl="0"/>
            <a:r>
              <a:rPr lang="en-US" dirty="0"/>
              <a:t>Title</a:t>
            </a:r>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B41F7A"/>
                </a:solidFill>
                <a:latin typeface="+mn-lt"/>
              </a:defRPr>
            </a:lvl1pPr>
          </a:lstStyle>
          <a:p>
            <a:pPr lvl="0"/>
            <a:r>
              <a:rPr lang="en-US" dirty="0"/>
              <a:t>Title</a:t>
            </a:r>
          </a:p>
        </p:txBody>
      </p:sp>
      <p:sp>
        <p:nvSpPr>
          <p:cNvPr id="72" name="Rectangle 71">
            <a:extLst>
              <a:ext uri="{FF2B5EF4-FFF2-40B4-BE49-F238E27FC236}">
                <a16:creationId xmlns:a16="http://schemas.microsoft.com/office/drawing/2014/main" id="{7CB6C5C2-8CFF-FF43-9D25-7BEE5D78D5E9}"/>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73" name="Picture 72" descr="Logo&#10;&#10;Description automatically generated">
            <a:extLst>
              <a:ext uri="{FF2B5EF4-FFF2-40B4-BE49-F238E27FC236}">
                <a16:creationId xmlns:a16="http://schemas.microsoft.com/office/drawing/2014/main" id="{2477F655-C5F2-D844-85E9-02F328E47159}"/>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2582531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F1C58"/>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EDA13E"/>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B41F7A"/>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B41F7A"/>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16924"/>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F1C58"/>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B41F7A"/>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16924"/>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EDA13E"/>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B41F7A"/>
          </a:solidFill>
          <a:ln w="9525" cap="flat">
            <a:noFill/>
            <a:bevel/>
            <a:headEnd/>
            <a:tailEnd/>
          </a:ln>
          <a:effectLst/>
        </p:spPr>
        <p:txBody>
          <a:bodyPr wrap="none" anchor="ctr"/>
          <a:lstStyle/>
          <a:p>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6" name="Text Placeholder 17">
            <a:extLst>
              <a:ext uri="{FF2B5EF4-FFF2-40B4-BE49-F238E27FC236}">
                <a16:creationId xmlns:a16="http://schemas.microsoft.com/office/drawing/2014/main" id="{6E1A7CF4-E6FF-8D4B-867B-3C198DB57314}"/>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39" name="Text Placeholder 17">
            <a:extLst>
              <a:ext uri="{FF2B5EF4-FFF2-40B4-BE49-F238E27FC236}">
                <a16:creationId xmlns:a16="http://schemas.microsoft.com/office/drawing/2014/main" id="{BFE69741-8104-EF45-9674-B4F26DEBFFD1}"/>
              </a:ext>
            </a:extLst>
          </p:cNvPr>
          <p:cNvSpPr>
            <a:spLocks noGrp="1"/>
          </p:cNvSpPr>
          <p:nvPr>
            <p:ph type="body" sz="quarter" idx="29" hasCustomPrompt="1"/>
          </p:nvPr>
        </p:nvSpPr>
        <p:spPr>
          <a:xfrm>
            <a:off x="6964823" y="3174422"/>
            <a:ext cx="2130961"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42" name="Text Placeholder 17">
            <a:extLst>
              <a:ext uri="{FF2B5EF4-FFF2-40B4-BE49-F238E27FC236}">
                <a16:creationId xmlns:a16="http://schemas.microsoft.com/office/drawing/2014/main" id="{19ADE865-DD46-6A4A-B20B-AFFCE1CA78D9}"/>
              </a:ext>
            </a:extLst>
          </p:cNvPr>
          <p:cNvSpPr>
            <a:spLocks noGrp="1"/>
          </p:cNvSpPr>
          <p:nvPr>
            <p:ph type="body" sz="quarter" idx="31" hasCustomPrompt="1"/>
          </p:nvPr>
        </p:nvSpPr>
        <p:spPr>
          <a:xfrm>
            <a:off x="9081526" y="2119951"/>
            <a:ext cx="2333958" cy="238466"/>
          </a:xfrm>
        </p:spPr>
        <p:txBody>
          <a:bodyPr>
            <a:no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51" name="Text Placeholder 17">
            <a:extLst>
              <a:ext uri="{FF2B5EF4-FFF2-40B4-BE49-F238E27FC236}">
                <a16:creationId xmlns:a16="http://schemas.microsoft.com/office/drawing/2014/main" id="{DC0B00F6-5FCE-6D47-AF0C-495830F8CD89}"/>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
        <p:nvSpPr>
          <p:cNvPr id="27" name="Text Placeholder 17">
            <a:extLst>
              <a:ext uri="{FF2B5EF4-FFF2-40B4-BE49-F238E27FC236}">
                <a16:creationId xmlns:a16="http://schemas.microsoft.com/office/drawing/2014/main" id="{644C8ACD-EE45-3247-B5B4-70E60CEED05C}"/>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28" name="Rectangle 27">
            <a:extLst>
              <a:ext uri="{FF2B5EF4-FFF2-40B4-BE49-F238E27FC236}">
                <a16:creationId xmlns:a16="http://schemas.microsoft.com/office/drawing/2014/main" id="{7E78B14B-6951-054D-A2DF-A8FCDEF07097}"/>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8ECF504B-3325-7A4A-B030-DF8FF389736A}"/>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32" name="Text Placeholder 17">
            <a:extLst>
              <a:ext uri="{FF2B5EF4-FFF2-40B4-BE49-F238E27FC236}">
                <a16:creationId xmlns:a16="http://schemas.microsoft.com/office/drawing/2014/main" id="{F3012E70-A541-AE4B-94FA-000AAF6B3A11}"/>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595959"/>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7F1C5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B41F7A"/>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F16924"/>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EDA13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normAutofit/>
          </a:bodyP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0" name="Rectangle 29">
            <a:extLst>
              <a:ext uri="{FF2B5EF4-FFF2-40B4-BE49-F238E27FC236}">
                <a16:creationId xmlns:a16="http://schemas.microsoft.com/office/drawing/2014/main" id="{438284D2-E808-5547-A136-6F12F3B63AA4}"/>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31" name="Picture 30" descr="Logo&#10;&#10;Description automatically generated">
            <a:extLst>
              <a:ext uri="{FF2B5EF4-FFF2-40B4-BE49-F238E27FC236}">
                <a16:creationId xmlns:a16="http://schemas.microsoft.com/office/drawing/2014/main" id="{4E1CEB4C-C7AD-E241-A155-72A4E8847102}"/>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F1C5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B41F7A"/>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1692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EDA13E"/>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9795863" y="1322650"/>
            <a:ext cx="1638589" cy="461665"/>
          </a:xfrm>
          <a:prstGeom prst="rect">
            <a:avLst/>
          </a:prstGeom>
          <a:noFill/>
        </p:spPr>
        <p:txBody>
          <a:bodyPr wrap="none" rtlCol="0">
            <a:spAutoFit/>
          </a:bodyPr>
          <a:lstStyle/>
          <a:p>
            <a:pPr algn="ctr"/>
            <a:r>
              <a:rPr lang="en-US" sz="2400"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normAutofit/>
          </a:bodyPr>
          <a:lstStyle>
            <a:lvl1pPr algn="ctr">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F1C58"/>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7" name="Rectangle 26">
            <a:extLst>
              <a:ext uri="{FF2B5EF4-FFF2-40B4-BE49-F238E27FC236}">
                <a16:creationId xmlns:a16="http://schemas.microsoft.com/office/drawing/2014/main" id="{7A76DD1E-987B-AD47-A6C9-247EDD013618}"/>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28" name="Picture 27" descr="Logo&#10;&#10;Description automatically generated">
            <a:extLst>
              <a:ext uri="{FF2B5EF4-FFF2-40B4-BE49-F238E27FC236}">
                <a16:creationId xmlns:a16="http://schemas.microsoft.com/office/drawing/2014/main" id="{370386F4-A99E-724A-9D3C-C0299560A160}"/>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EEE40F-C46E-CB4F-B81C-0FF051ACB56C}"/>
              </a:ext>
            </a:extLst>
          </p:cNvPr>
          <p:cNvSpPr/>
          <p:nvPr userDrawn="1"/>
        </p:nvSpPr>
        <p:spPr>
          <a:xfrm>
            <a:off x="4123" y="2578879"/>
            <a:ext cx="12187877" cy="301737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13" name="Text Placeholder 23">
            <a:extLst>
              <a:ext uri="{FF2B5EF4-FFF2-40B4-BE49-F238E27FC236}">
                <a16:creationId xmlns:a16="http://schemas.microsoft.com/office/drawing/2014/main" id="{A1E95CA9-83EC-F34D-A49B-33A8C4FAF9FF}"/>
              </a:ext>
            </a:extLst>
          </p:cNvPr>
          <p:cNvSpPr>
            <a:spLocks noGrp="1"/>
          </p:cNvSpPr>
          <p:nvPr>
            <p:ph type="body" sz="quarter" idx="15" hasCustomPrompt="1"/>
          </p:nvPr>
        </p:nvSpPr>
        <p:spPr>
          <a:xfrm>
            <a:off x="778986" y="4248810"/>
            <a:ext cx="5278651" cy="697353"/>
          </a:xfrm>
        </p:spPr>
        <p:txBody>
          <a:bodyPr anchor="b">
            <a:noAutofit/>
          </a:bodyPr>
          <a:lstStyle>
            <a:lvl1pPr marL="0" indent="0" algn="l">
              <a:buNone/>
              <a:defRPr sz="5400" b="1" baseline="0">
                <a:solidFill>
                  <a:schemeClr val="bg1"/>
                </a:solidFill>
                <a:latin typeface="+mn-lt"/>
              </a:defRPr>
            </a:lvl1pPr>
          </a:lstStyle>
          <a:p>
            <a:pPr lvl="0"/>
            <a:r>
              <a:rPr lang="en-US" dirty="0"/>
              <a:t>POWERPIONT</a:t>
            </a:r>
          </a:p>
        </p:txBody>
      </p:sp>
      <p:sp>
        <p:nvSpPr>
          <p:cNvPr id="14" name="Text Placeholder 23">
            <a:extLst>
              <a:ext uri="{FF2B5EF4-FFF2-40B4-BE49-F238E27FC236}">
                <a16:creationId xmlns:a16="http://schemas.microsoft.com/office/drawing/2014/main" id="{360251AF-B8B8-4240-A631-F35ADF8DEC23}"/>
              </a:ext>
            </a:extLst>
          </p:cNvPr>
          <p:cNvSpPr>
            <a:spLocks noGrp="1"/>
          </p:cNvSpPr>
          <p:nvPr>
            <p:ph type="body" sz="quarter" idx="16" hasCustomPrompt="1"/>
          </p:nvPr>
        </p:nvSpPr>
        <p:spPr>
          <a:xfrm>
            <a:off x="778987" y="3229416"/>
            <a:ext cx="5278651" cy="697353"/>
          </a:xfrm>
        </p:spPr>
        <p:txBody>
          <a:bodyPr anchor="b">
            <a:normAutofit/>
          </a:bodyPr>
          <a:lstStyle>
            <a:lvl1pPr marL="0" indent="0" algn="l">
              <a:buNone/>
              <a:defRPr sz="3600" b="0" i="0">
                <a:solidFill>
                  <a:schemeClr val="bg1"/>
                </a:solidFill>
                <a:latin typeface="+mn-lt"/>
              </a:defRPr>
            </a:lvl1pPr>
          </a:lstStyle>
          <a:p>
            <a:pPr lvl="0"/>
            <a:r>
              <a:rPr lang="en-US" dirty="0"/>
              <a:t>Cover Design 1</a:t>
            </a:r>
          </a:p>
        </p:txBody>
      </p:sp>
      <p:grpSp>
        <p:nvGrpSpPr>
          <p:cNvPr id="15" name="Group 14">
            <a:extLst>
              <a:ext uri="{FF2B5EF4-FFF2-40B4-BE49-F238E27FC236}">
                <a16:creationId xmlns:a16="http://schemas.microsoft.com/office/drawing/2014/main" id="{6B19ACD3-270D-F149-9B8D-A452C5A7080B}"/>
              </a:ext>
            </a:extLst>
          </p:cNvPr>
          <p:cNvGrpSpPr/>
          <p:nvPr userDrawn="1"/>
        </p:nvGrpSpPr>
        <p:grpSpPr>
          <a:xfrm>
            <a:off x="551257" y="5868451"/>
            <a:ext cx="2735993" cy="679345"/>
            <a:chOff x="0" y="0"/>
            <a:chExt cx="2301694" cy="571500"/>
          </a:xfrm>
        </p:grpSpPr>
        <p:sp>
          <p:nvSpPr>
            <p:cNvPr id="16" name="Rectangle 15">
              <a:extLst>
                <a:ext uri="{FF2B5EF4-FFF2-40B4-BE49-F238E27FC236}">
                  <a16:creationId xmlns:a16="http://schemas.microsoft.com/office/drawing/2014/main" id="{5DEEA99F-D23F-6A4E-93A2-4B04553909A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7" name="Picture 16">
              <a:extLst>
                <a:ext uri="{FF2B5EF4-FFF2-40B4-BE49-F238E27FC236}">
                  <a16:creationId xmlns:a16="http://schemas.microsoft.com/office/drawing/2014/main" id="{42F1A516-FC4E-2E43-86A7-025339A3E0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4" name="Picture Placeholder 3">
            <a:extLst>
              <a:ext uri="{FF2B5EF4-FFF2-40B4-BE49-F238E27FC236}">
                <a16:creationId xmlns:a16="http://schemas.microsoft.com/office/drawing/2014/main" id="{C73D3263-48BF-A442-9520-3D9695E54CED}"/>
              </a:ext>
            </a:extLst>
          </p:cNvPr>
          <p:cNvSpPr>
            <a:spLocks noGrp="1"/>
          </p:cNvSpPr>
          <p:nvPr>
            <p:ph type="pic" sz="quarter" idx="17"/>
          </p:nvPr>
        </p:nvSpPr>
        <p:spPr>
          <a:xfrm>
            <a:off x="6571280" y="0"/>
            <a:ext cx="5620719" cy="6858000"/>
          </a:xfrm>
        </p:spPr>
        <p:txBody>
          <a:bodyPr/>
          <a:lstStyle/>
          <a:p>
            <a:endParaRPr lang="en-US"/>
          </a:p>
        </p:txBody>
      </p:sp>
      <p:pic>
        <p:nvPicPr>
          <p:cNvPr id="11" name="Picture 10" descr="Logo&#10;&#10;Description automatically generated">
            <a:extLst>
              <a:ext uri="{FF2B5EF4-FFF2-40B4-BE49-F238E27FC236}">
                <a16:creationId xmlns:a16="http://schemas.microsoft.com/office/drawing/2014/main" id="{89B15627-EA51-8F44-B958-CD6B8808ECA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899711" y="313686"/>
            <a:ext cx="3343990" cy="1711988"/>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513686" y="-2"/>
            <a:ext cx="6872766" cy="6857999"/>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81B241F7-2CE0-4786-0B65-6F7574C90185}"/>
              </a:ext>
            </a:extLst>
          </p:cNvPr>
          <p:cNvSpPr/>
          <p:nvPr userDrawn="1"/>
        </p:nvSpPr>
        <p:spPr>
          <a:xfrm flipV="1">
            <a:off x="371133" y="5724018"/>
            <a:ext cx="4094282"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39" name="Text Placeholder 17">
            <a:extLst>
              <a:ext uri="{FF2B5EF4-FFF2-40B4-BE49-F238E27FC236}">
                <a16:creationId xmlns:a16="http://schemas.microsoft.com/office/drawing/2014/main" id="{CA4154B1-9F57-7145-879A-8EB247136C2A}"/>
              </a:ext>
            </a:extLst>
          </p:cNvPr>
          <p:cNvSpPr>
            <a:spLocks noGrp="1"/>
          </p:cNvSpPr>
          <p:nvPr>
            <p:ph type="body" sz="quarter" idx="25" hasCustomPrompt="1"/>
          </p:nvPr>
        </p:nvSpPr>
        <p:spPr>
          <a:xfrm>
            <a:off x="1332038" y="3296364"/>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0" name="Text Placeholder 17">
            <a:extLst>
              <a:ext uri="{FF2B5EF4-FFF2-40B4-BE49-F238E27FC236}">
                <a16:creationId xmlns:a16="http://schemas.microsoft.com/office/drawing/2014/main" id="{2FA64BD3-F9F4-3640-81F8-B395DA4BE505}"/>
              </a:ext>
            </a:extLst>
          </p:cNvPr>
          <p:cNvSpPr>
            <a:spLocks noGrp="1"/>
          </p:cNvSpPr>
          <p:nvPr>
            <p:ph type="body" sz="quarter" idx="26" hasCustomPrompt="1"/>
          </p:nvPr>
        </p:nvSpPr>
        <p:spPr>
          <a:xfrm>
            <a:off x="1332038" y="3919323"/>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1" name="Text Placeholder 17">
            <a:extLst>
              <a:ext uri="{FF2B5EF4-FFF2-40B4-BE49-F238E27FC236}">
                <a16:creationId xmlns:a16="http://schemas.microsoft.com/office/drawing/2014/main" id="{428D571D-4380-A147-A90D-48A4C9CE0B59}"/>
              </a:ext>
            </a:extLst>
          </p:cNvPr>
          <p:cNvSpPr>
            <a:spLocks noGrp="1"/>
          </p:cNvSpPr>
          <p:nvPr>
            <p:ph type="body" sz="quarter" idx="27" hasCustomPrompt="1"/>
          </p:nvPr>
        </p:nvSpPr>
        <p:spPr>
          <a:xfrm>
            <a:off x="1340202" y="4562886"/>
            <a:ext cx="2880000" cy="361924"/>
          </a:xfrm>
        </p:spPr>
        <p:txBody>
          <a:bodyPr anchor="ctr"/>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49" name="Rectangle 48">
            <a:extLst>
              <a:ext uri="{FF2B5EF4-FFF2-40B4-BE49-F238E27FC236}">
                <a16:creationId xmlns:a16="http://schemas.microsoft.com/office/drawing/2014/main" id="{818B98B7-0B2D-7049-BE12-5F81F550DCFB}"/>
              </a:ext>
            </a:extLst>
          </p:cNvPr>
          <p:cNvSpPr/>
          <p:nvPr userDrawn="1"/>
        </p:nvSpPr>
        <p:spPr>
          <a:xfrm flipV="1">
            <a:off x="371133" y="5724018"/>
            <a:ext cx="2851010" cy="777330"/>
          </a:xfrm>
          <a:prstGeom prst="rect">
            <a:avLst/>
          </a:prstGeom>
          <a:solidFill>
            <a:srgbClr val="F169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latin typeface="Montserrat Light"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p:ph type="body" sz="quarter" idx="28" hasCustomPrompt="1"/>
          </p:nvPr>
        </p:nvSpPr>
        <p:spPr>
          <a:xfrm>
            <a:off x="567326" y="5747113"/>
            <a:ext cx="3652876" cy="731140"/>
          </a:xfrm>
        </p:spPr>
        <p:txBody>
          <a:bodyPr anchor="ctr">
            <a:normAutofit/>
          </a:bodyPr>
          <a:lstStyle>
            <a:lvl1pPr marL="0" indent="0" algn="l">
              <a:buNone/>
              <a:defRPr sz="2800" baseline="0">
                <a:solidFill>
                  <a:schemeClr val="bg1"/>
                </a:solidFill>
                <a:latin typeface="+mn-lt"/>
              </a:defRPr>
            </a:lvl1pPr>
          </a:lstStyle>
          <a:p>
            <a:pPr lvl="0"/>
            <a:r>
              <a:rPr lang="en-US" dirty="0" err="1"/>
              <a:t>www.secure.eu</a:t>
            </a:r>
            <a:endParaRPr lang="en-US" dirty="0"/>
          </a:p>
        </p:txBody>
      </p:sp>
      <p:sp>
        <p:nvSpPr>
          <p:cNvPr id="15" name="Text Placeholder 23">
            <a:extLst>
              <a:ext uri="{FF2B5EF4-FFF2-40B4-BE49-F238E27FC236}">
                <a16:creationId xmlns:a16="http://schemas.microsoft.com/office/drawing/2014/main" id="{F84B8951-7C9D-9343-B525-1359E5DBCF52}"/>
              </a:ext>
            </a:extLst>
          </p:cNvPr>
          <p:cNvSpPr>
            <a:spLocks noGrp="1"/>
          </p:cNvSpPr>
          <p:nvPr>
            <p:ph type="body" sz="quarter" idx="19" hasCustomPrompt="1"/>
          </p:nvPr>
        </p:nvSpPr>
        <p:spPr>
          <a:xfrm>
            <a:off x="1269930" y="1396872"/>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6" name="Text Placeholder 23">
            <a:extLst>
              <a:ext uri="{FF2B5EF4-FFF2-40B4-BE49-F238E27FC236}">
                <a16:creationId xmlns:a16="http://schemas.microsoft.com/office/drawing/2014/main" id="{C736A845-E210-8B41-86F2-2399C32F4922}"/>
              </a:ext>
            </a:extLst>
          </p:cNvPr>
          <p:cNvSpPr>
            <a:spLocks noGrp="1"/>
          </p:cNvSpPr>
          <p:nvPr>
            <p:ph type="body" sz="quarter" idx="20" hasCustomPrompt="1"/>
          </p:nvPr>
        </p:nvSpPr>
        <p:spPr>
          <a:xfrm>
            <a:off x="1269930" y="510737"/>
            <a:ext cx="3195485" cy="837258"/>
          </a:xfrm>
        </p:spPr>
        <p:txBody>
          <a:bodyPr anchor="ctr">
            <a:normAutofit/>
          </a:bodyPr>
          <a:lstStyle>
            <a:lvl1pPr marL="0" indent="0" algn="l">
              <a:buNone/>
              <a:defRPr sz="5000" b="1" baseline="0">
                <a:solidFill>
                  <a:srgbClr val="F16924"/>
                </a:solidFill>
                <a:latin typeface="+mn-lt"/>
              </a:defRPr>
            </a:lvl1pPr>
          </a:lstStyle>
          <a:p>
            <a:pPr lvl="0"/>
            <a:r>
              <a:rPr lang="en-US" dirty="0"/>
              <a:t>Thank You</a:t>
            </a:r>
          </a:p>
        </p:txBody>
      </p:sp>
      <p:pic>
        <p:nvPicPr>
          <p:cNvPr id="20" name="Picture 19" descr="Icon&#10;&#10;Description automatically generated">
            <a:extLst>
              <a:ext uri="{FF2B5EF4-FFF2-40B4-BE49-F238E27FC236}">
                <a16:creationId xmlns:a16="http://schemas.microsoft.com/office/drawing/2014/main" id="{5EEB26E1-71B5-2844-85F3-152C393D122D}"/>
              </a:ext>
            </a:extLst>
          </p:cNvPr>
          <p:cNvPicPr/>
          <p:nvPr userDrawn="1"/>
        </p:nvPicPr>
        <p:blipFill rotWithShape="1">
          <a:blip r:embed="rId2" cstate="email">
            <a:extLst>
              <a:ext uri="{28A0092B-C50C-407E-A947-70E740481C1C}">
                <a14:useLocalDpi xmlns:a14="http://schemas.microsoft.com/office/drawing/2010/main"/>
              </a:ext>
            </a:extLst>
          </a:blip>
          <a:srcRect l="-5634" t="8478" r="38806" b="9640"/>
          <a:stretch/>
        </p:blipFill>
        <p:spPr>
          <a:xfrm>
            <a:off x="2766729" y="68820"/>
            <a:ext cx="6056868" cy="6817011"/>
          </a:xfrm>
          <a:prstGeom prst="rect">
            <a:avLst/>
          </a:prstGeom>
        </p:spPr>
      </p:pic>
      <p:grpSp>
        <p:nvGrpSpPr>
          <p:cNvPr id="22" name="Group 21">
            <a:extLst>
              <a:ext uri="{FF2B5EF4-FFF2-40B4-BE49-F238E27FC236}">
                <a16:creationId xmlns:a16="http://schemas.microsoft.com/office/drawing/2014/main" id="{0A2D618D-BFF0-D647-A63C-67B5EFE2275A}"/>
              </a:ext>
            </a:extLst>
          </p:cNvPr>
          <p:cNvGrpSpPr/>
          <p:nvPr userDrawn="1"/>
        </p:nvGrpSpPr>
        <p:grpSpPr>
          <a:xfrm>
            <a:off x="9246505" y="5773010"/>
            <a:ext cx="2735993" cy="679345"/>
            <a:chOff x="0" y="0"/>
            <a:chExt cx="2301694" cy="571500"/>
          </a:xfrm>
        </p:grpSpPr>
        <p:sp>
          <p:nvSpPr>
            <p:cNvPr id="23" name="Rectangle 22">
              <a:extLst>
                <a:ext uri="{FF2B5EF4-FFF2-40B4-BE49-F238E27FC236}">
                  <a16:creationId xmlns:a16="http://schemas.microsoft.com/office/drawing/2014/main" id="{0AD4EC1D-50EE-7343-A5F9-2FDC354C015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4" name="Picture 23">
              <a:extLst>
                <a:ext uri="{FF2B5EF4-FFF2-40B4-BE49-F238E27FC236}">
                  <a16:creationId xmlns:a16="http://schemas.microsoft.com/office/drawing/2014/main" id="{DFE99017-514D-8644-B8A2-53292AD975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5" name="Picture 24" descr="Logo&#10;&#10;Description automatically generated">
            <a:extLst>
              <a:ext uri="{FF2B5EF4-FFF2-40B4-BE49-F238E27FC236}">
                <a16:creationId xmlns:a16="http://schemas.microsoft.com/office/drawing/2014/main" id="{8DFD7000-E928-0F4D-9EE1-350654B4F32C}"/>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8336063" y="416024"/>
            <a:ext cx="3343990" cy="1711988"/>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B41F7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6940248" y="60153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6940248" y="167616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6940248" y="2735925"/>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6926393" y="3794111"/>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6940248" y="4871413"/>
            <a:ext cx="4754535" cy="822373"/>
          </a:xfrm>
        </p:spPr>
        <p:txBody>
          <a:bodyPr anchor="ctr">
            <a:noAutofit/>
          </a:bodyPr>
          <a:lstStyle>
            <a:lvl1pPr marL="0" indent="0" algn="l">
              <a:buNone/>
              <a:defRPr sz="2200"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7" name="Text Placeholder 25">
            <a:extLst>
              <a:ext uri="{FF2B5EF4-FFF2-40B4-BE49-F238E27FC236}">
                <a16:creationId xmlns:a16="http://schemas.microsoft.com/office/drawing/2014/main" id="{CEA47DC5-0C78-A74E-A7A9-CD3ED853F3AB}"/>
              </a:ext>
            </a:extLst>
          </p:cNvPr>
          <p:cNvSpPr>
            <a:spLocks noGrp="1"/>
          </p:cNvSpPr>
          <p:nvPr>
            <p:ph type="body" sz="quarter" idx="15" hasCustomPrompt="1"/>
          </p:nvPr>
        </p:nvSpPr>
        <p:spPr>
          <a:xfrm>
            <a:off x="6210339" y="65873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28" name="Text Placeholder 25">
            <a:extLst>
              <a:ext uri="{FF2B5EF4-FFF2-40B4-BE49-F238E27FC236}">
                <a16:creationId xmlns:a16="http://schemas.microsoft.com/office/drawing/2014/main" id="{AA8E11CA-9DA4-0249-B606-2B7FFE2BA82C}"/>
              </a:ext>
            </a:extLst>
          </p:cNvPr>
          <p:cNvSpPr>
            <a:spLocks noGrp="1"/>
          </p:cNvSpPr>
          <p:nvPr>
            <p:ph type="body" sz="quarter" idx="19" hasCustomPrompt="1"/>
          </p:nvPr>
        </p:nvSpPr>
        <p:spPr>
          <a:xfrm>
            <a:off x="6210339" y="173335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29" name="Text Placeholder 25">
            <a:extLst>
              <a:ext uri="{FF2B5EF4-FFF2-40B4-BE49-F238E27FC236}">
                <a16:creationId xmlns:a16="http://schemas.microsoft.com/office/drawing/2014/main" id="{AE120B59-D85B-514D-97D0-27A154FE39AC}"/>
              </a:ext>
            </a:extLst>
          </p:cNvPr>
          <p:cNvSpPr>
            <a:spLocks noGrp="1"/>
          </p:cNvSpPr>
          <p:nvPr>
            <p:ph type="body" sz="quarter" idx="21" hasCustomPrompt="1"/>
          </p:nvPr>
        </p:nvSpPr>
        <p:spPr>
          <a:xfrm>
            <a:off x="6210339" y="2793120"/>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30" name="Text Placeholder 25">
            <a:extLst>
              <a:ext uri="{FF2B5EF4-FFF2-40B4-BE49-F238E27FC236}">
                <a16:creationId xmlns:a16="http://schemas.microsoft.com/office/drawing/2014/main" id="{0D41AA05-EA2C-EF40-9AF1-7D82150DCEDA}"/>
              </a:ext>
            </a:extLst>
          </p:cNvPr>
          <p:cNvSpPr>
            <a:spLocks noGrp="1"/>
          </p:cNvSpPr>
          <p:nvPr>
            <p:ph type="body" sz="quarter" idx="23" hasCustomPrompt="1"/>
          </p:nvPr>
        </p:nvSpPr>
        <p:spPr>
          <a:xfrm>
            <a:off x="6196484" y="3851306"/>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32" name="Text Placeholder 25">
            <a:extLst>
              <a:ext uri="{FF2B5EF4-FFF2-40B4-BE49-F238E27FC236}">
                <a16:creationId xmlns:a16="http://schemas.microsoft.com/office/drawing/2014/main" id="{EE047BD5-1129-9340-8F15-98064CD2202E}"/>
              </a:ext>
            </a:extLst>
          </p:cNvPr>
          <p:cNvSpPr>
            <a:spLocks noGrp="1"/>
          </p:cNvSpPr>
          <p:nvPr>
            <p:ph type="body" sz="quarter" idx="25" hasCustomPrompt="1"/>
          </p:nvPr>
        </p:nvSpPr>
        <p:spPr>
          <a:xfrm>
            <a:off x="6210339" y="4928608"/>
            <a:ext cx="511077" cy="635000"/>
          </a:xfrm>
          <a:noFill/>
        </p:spPr>
        <p:txBody>
          <a:bodyPr anchor="ctr">
            <a:noAutofit/>
          </a:bodyPr>
          <a:lstStyle>
            <a:lvl1pPr marL="0" indent="0" algn="ctr">
              <a:buNone/>
              <a:defRPr sz="2800" b="0" baseline="0">
                <a:solidFill>
                  <a:srgbClr val="F1692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49" name="Rectangle 48">
            <a:extLst>
              <a:ext uri="{FF2B5EF4-FFF2-40B4-BE49-F238E27FC236}">
                <a16:creationId xmlns:a16="http://schemas.microsoft.com/office/drawing/2014/main" id="{EFF71558-928C-3D40-B48E-F1D3A220489E}"/>
              </a:ext>
            </a:extLst>
          </p:cNvPr>
          <p:cNvSpPr/>
          <p:nvPr userDrawn="1"/>
        </p:nvSpPr>
        <p:spPr>
          <a:xfrm>
            <a:off x="6940247" y="6106331"/>
            <a:ext cx="4754536" cy="484748"/>
          </a:xfrm>
          <a:prstGeom prst="rect">
            <a:avLst/>
          </a:prstGeom>
        </p:spPr>
        <p:txBody>
          <a:bodyPr wrap="square">
            <a:spAutoFit/>
          </a:bodyPr>
          <a:lstStyle/>
          <a:p>
            <a:pPr algn="just">
              <a:tabLst>
                <a:tab pos="2865755" algn="ctr"/>
                <a:tab pos="5731510" algn="r"/>
              </a:tabLst>
            </a:pPr>
            <a:r>
              <a:rPr lang="en-US" sz="850" dirty="0">
                <a:solidFill>
                  <a:srgbClr val="595959"/>
                </a:solidFill>
                <a:effectLst/>
                <a:latin typeface="+mn-lt"/>
                <a:ea typeface="Times New Roman" panose="02020603050405020304" pitchFamily="18" charset="0"/>
                <a:cs typeface="Poppins" pitchFamily="2" charset="77"/>
              </a:rPr>
              <a:t>This </a:t>
            </a:r>
            <a:r>
              <a:rPr lang="en-US" sz="850" dirty="0" err="1">
                <a:solidFill>
                  <a:srgbClr val="595959"/>
                </a:solidFill>
                <a:effectLst/>
                <a:latin typeface="+mn-lt"/>
                <a:ea typeface="Times New Roman" panose="02020603050405020304" pitchFamily="18" charset="0"/>
                <a:cs typeface="Poppins" pitchFamily="2" charset="77"/>
              </a:rPr>
              <a:t>programme</a:t>
            </a:r>
            <a:r>
              <a:rPr lang="en-US" sz="850" dirty="0">
                <a:solidFill>
                  <a:srgbClr val="595959"/>
                </a:solidFill>
                <a:effectLst/>
                <a:latin typeface="+mn-lt"/>
                <a:ea typeface="Times New Roman" panose="02020603050405020304" pitchFamily="18" charset="0"/>
                <a:cs typeface="Poppins" pitchFamily="2" charset="77"/>
              </a:rPr>
              <a:t> has been funded with support from the European Commission. The author is solely responsible for this publication (communication)</a:t>
            </a:r>
            <a:r>
              <a:rPr lang="en-IE" sz="850" dirty="0">
                <a:solidFill>
                  <a:srgbClr val="595959"/>
                </a:solidFill>
                <a:effectLst/>
                <a:latin typeface="+mn-lt"/>
                <a:ea typeface="Calibri" panose="020F0502020204030204" pitchFamily="34" charset="0"/>
                <a:cs typeface="Poppins" pitchFamily="2" charset="77"/>
              </a:rPr>
              <a:t>  </a:t>
            </a:r>
            <a:r>
              <a:rPr lang="en-US" sz="850" dirty="0">
                <a:solidFill>
                  <a:srgbClr val="595959"/>
                </a:solidFill>
                <a:effectLst/>
                <a:latin typeface="+mn-lt"/>
                <a:ea typeface="Times New Roman" panose="02020603050405020304" pitchFamily="18" charset="0"/>
                <a:cs typeface="Poppins" pitchFamily="2" charset="77"/>
              </a:rPr>
              <a:t>and the Commission accepts no responsibility for any use that may be made of the information contained therein </a:t>
            </a:r>
            <a:endParaRPr lang="en-IE" sz="850" dirty="0">
              <a:solidFill>
                <a:srgbClr val="595959"/>
              </a:solidFill>
              <a:effectLst/>
              <a:latin typeface="+mn-lt"/>
              <a:ea typeface="Calibri" panose="020F0502020204030204" pitchFamily="34" charset="0"/>
              <a:cs typeface="Poppins" pitchFamily="2" charset="77"/>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AF48B3-E7B5-7641-833B-378C695D566F}"/>
              </a:ext>
            </a:extLst>
          </p:cNvPr>
          <p:cNvSpPr/>
          <p:nvPr userDrawn="1"/>
        </p:nvSpPr>
        <p:spPr>
          <a:xfrm>
            <a:off x="241300" y="367062"/>
            <a:ext cx="11696700" cy="5695316"/>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3">
            <a:extLst>
              <a:ext uri="{FF2B5EF4-FFF2-40B4-BE49-F238E27FC236}">
                <a16:creationId xmlns:a16="http://schemas.microsoft.com/office/drawing/2014/main" id="{F41CDBC0-08A5-F448-AC04-E4772440B4A9}"/>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3" name="Text Placeholder 23">
            <a:extLst>
              <a:ext uri="{FF2B5EF4-FFF2-40B4-BE49-F238E27FC236}">
                <a16:creationId xmlns:a16="http://schemas.microsoft.com/office/drawing/2014/main" id="{3AA3C8DA-9E0D-7B43-AC87-D758512C0F6E}"/>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Picture Placeholder 2">
            <a:extLst>
              <a:ext uri="{FF2B5EF4-FFF2-40B4-BE49-F238E27FC236}">
                <a16:creationId xmlns:a16="http://schemas.microsoft.com/office/drawing/2014/main" id="{EEFE5111-747B-724F-8393-4A43AB5BE01B}"/>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8" name="Rectangle 17">
            <a:extLst>
              <a:ext uri="{FF2B5EF4-FFF2-40B4-BE49-F238E27FC236}">
                <a16:creationId xmlns:a16="http://schemas.microsoft.com/office/drawing/2014/main" id="{0695EC4B-D743-3448-9111-F9F16A524067}"/>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Logo&#10;&#10;Description automatically generated">
            <a:extLst>
              <a:ext uri="{FF2B5EF4-FFF2-40B4-BE49-F238E27FC236}">
                <a16:creationId xmlns:a16="http://schemas.microsoft.com/office/drawing/2014/main" id="{5CCBA5CE-075C-C643-9254-44EDE46A7504}"/>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DAF665-EE03-6044-9639-71664DFD3DE2}"/>
              </a:ext>
            </a:extLst>
          </p:cNvPr>
          <p:cNvSpPr/>
          <p:nvPr userDrawn="1"/>
        </p:nvSpPr>
        <p:spPr>
          <a:xfrm>
            <a:off x="241300" y="367062"/>
            <a:ext cx="11696700" cy="569531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8EC4C1ED-7EA2-6C4A-94C7-CF47B5F8A4F7}"/>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CFDEFC83-4E7F-0B42-8CBB-BB2773CE2E52}"/>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DBACDF2D-9408-0F4A-80FE-F136BB5FB971}"/>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6E9E00B5-321C-4A4C-A2E9-01807253008D}"/>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DE777C89-ECEE-0B4D-B282-1EC1FFF23F2E}"/>
              </a:ext>
            </a:extLst>
          </p:cNvPr>
          <p:cNvSpPr/>
          <p:nvPr userDrawn="1"/>
        </p:nvSpPr>
        <p:spPr>
          <a:xfrm rot="16200000" flipV="1">
            <a:off x="11704000" y="6622960"/>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7" name="Picture 16" descr="Logo&#10;&#10;Description automatically generated">
            <a:extLst>
              <a:ext uri="{FF2B5EF4-FFF2-40B4-BE49-F238E27FC236}">
                <a16:creationId xmlns:a16="http://schemas.microsoft.com/office/drawing/2014/main" id="{1EC68814-2725-5648-9CBE-5ACB929B5B6F}"/>
              </a:ext>
            </a:extLst>
          </p:cNvPr>
          <p:cNvPicPr/>
          <p:nvPr userDrawn="1"/>
        </p:nvPicPr>
        <p:blipFill rotWithShape="1">
          <a:blip r:embed="rId2" cstate="email">
            <a:extLst>
              <a:ext uri="{28A0092B-C50C-407E-A947-70E740481C1C}">
                <a14:useLocalDpi xmlns:a14="http://schemas.microsoft.com/office/drawing/2010/main"/>
              </a:ext>
            </a:extLst>
          </a:blip>
          <a:srcRect l="26042" t="83613" r="-755" b="207"/>
          <a:stretch/>
        </p:blipFill>
        <p:spPr>
          <a:xfrm>
            <a:off x="10490607" y="6490938"/>
            <a:ext cx="1300365" cy="144173"/>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1350DA-6832-B9D5-C6FD-FDBE56CB6521}"/>
              </a:ext>
            </a:extLst>
          </p:cNvPr>
          <p:cNvSpPr/>
          <p:nvPr userDrawn="1"/>
        </p:nvSpPr>
        <p:spPr>
          <a:xfrm>
            <a:off x="0" y="863792"/>
            <a:ext cx="12192000" cy="480858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3">
            <a:extLst>
              <a:ext uri="{FF2B5EF4-FFF2-40B4-BE49-F238E27FC236}">
                <a16:creationId xmlns:a16="http://schemas.microsoft.com/office/drawing/2014/main" id="{3D2A396B-B52B-0D02-8893-61C6A9431B77}"/>
              </a:ext>
            </a:extLst>
          </p:cNvPr>
          <p:cNvSpPr>
            <a:spLocks noGrp="1"/>
          </p:cNvSpPr>
          <p:nvPr>
            <p:ph type="body" sz="quarter" idx="16" hasCustomPrompt="1"/>
          </p:nvPr>
        </p:nvSpPr>
        <p:spPr>
          <a:xfrm>
            <a:off x="2149154" y="1379071"/>
            <a:ext cx="4235894" cy="3833009"/>
          </a:xfrm>
        </p:spPr>
        <p:txBody>
          <a:bodyPr>
            <a:normAutofit/>
          </a:bodyPr>
          <a:lstStyle>
            <a:lvl1pPr marL="0" indent="0" algn="l">
              <a:lnSpc>
                <a:spcPts val="4860"/>
              </a:lnSpc>
              <a:spcBef>
                <a:spcPts val="0"/>
              </a:spcBef>
              <a:buNone/>
              <a:defRPr sz="4800" b="0" i="0">
                <a:solidFill>
                  <a:schemeClr val="bg1"/>
                </a:solidFill>
                <a:latin typeface="+mn-lt"/>
              </a:defRPr>
            </a:lvl1pPr>
          </a:lstStyle>
          <a:p>
            <a:pPr lvl="0"/>
            <a:r>
              <a:rPr lang="en-US" dirty="0"/>
              <a:t>Divider</a:t>
            </a:r>
          </a:p>
        </p:txBody>
      </p:sp>
      <p:sp>
        <p:nvSpPr>
          <p:cNvPr id="4" name="Rectangle 3">
            <a:extLst>
              <a:ext uri="{FF2B5EF4-FFF2-40B4-BE49-F238E27FC236}">
                <a16:creationId xmlns:a16="http://schemas.microsoft.com/office/drawing/2014/main" id="{215D8690-CD36-78BA-3A79-A210AA75E9C7}"/>
              </a:ext>
            </a:extLst>
          </p:cNvPr>
          <p:cNvSpPr/>
          <p:nvPr userDrawn="1"/>
        </p:nvSpPr>
        <p:spPr>
          <a:xfrm rot="5400000" flipV="1">
            <a:off x="1159154" y="1545828"/>
            <a:ext cx="1440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5" name="Rectangle 4">
            <a:extLst>
              <a:ext uri="{FF2B5EF4-FFF2-40B4-BE49-F238E27FC236}">
                <a16:creationId xmlns:a16="http://schemas.microsoft.com/office/drawing/2014/main" id="{162C74C3-9C1A-60C0-5BA5-01E43481CE35}"/>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6" name="Picture 5" descr="Icon&#10;&#10;Description automatically generated">
            <a:extLst>
              <a:ext uri="{FF2B5EF4-FFF2-40B4-BE49-F238E27FC236}">
                <a16:creationId xmlns:a16="http://schemas.microsoft.com/office/drawing/2014/main" id="{AE5B8E2B-CC0C-D2BB-EF89-A890240E3B8D}"/>
              </a:ext>
            </a:extLst>
          </p:cNvPr>
          <p:cNvPicPr/>
          <p:nvPr userDrawn="1"/>
        </p:nvPicPr>
        <p:blipFill rotWithShape="1">
          <a:blip r:embed="rId2" cstate="email">
            <a:extLst>
              <a:ext uri="{28A0092B-C50C-407E-A947-70E740481C1C}">
                <a14:useLocalDpi xmlns:a14="http://schemas.microsoft.com/office/drawing/2010/main"/>
              </a:ext>
            </a:extLst>
          </a:blip>
          <a:srcRect l="6291" t="19337" r="13258" b="10881"/>
          <a:stretch/>
        </p:blipFill>
        <p:spPr>
          <a:xfrm>
            <a:off x="6282784" y="863792"/>
            <a:ext cx="6035215" cy="4808588"/>
          </a:xfrm>
          <a:prstGeom prst="rect">
            <a:avLst/>
          </a:prstGeom>
        </p:spPr>
      </p:pic>
      <p:pic>
        <p:nvPicPr>
          <p:cNvPr id="7" name="Picture 6" descr="Logo&#10;&#10;Description automatically generated">
            <a:extLst>
              <a:ext uri="{FF2B5EF4-FFF2-40B4-BE49-F238E27FC236}">
                <a16:creationId xmlns:a16="http://schemas.microsoft.com/office/drawing/2014/main" id="{C367D951-C3C9-5511-28F2-E45480F2BA4C}"/>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
        <p:nvSpPr>
          <p:cNvPr id="10" name="Text Placeholder 23">
            <a:extLst>
              <a:ext uri="{FF2B5EF4-FFF2-40B4-BE49-F238E27FC236}">
                <a16:creationId xmlns:a16="http://schemas.microsoft.com/office/drawing/2014/main" id="{F51A14B1-1D8B-21D8-60AA-C706D7A2F991}"/>
              </a:ext>
            </a:extLst>
          </p:cNvPr>
          <p:cNvSpPr>
            <a:spLocks noGrp="1"/>
          </p:cNvSpPr>
          <p:nvPr>
            <p:ph type="body" sz="quarter" idx="17" hasCustomPrompt="1"/>
          </p:nvPr>
        </p:nvSpPr>
        <p:spPr>
          <a:xfrm>
            <a:off x="1" y="1087961"/>
            <a:ext cx="1609154" cy="582220"/>
          </a:xfrm>
        </p:spPr>
        <p:txBody>
          <a:bodyPr>
            <a:noAutofit/>
          </a:bodyPr>
          <a:lstStyle>
            <a:lvl1pPr marL="0" indent="0" algn="r">
              <a:buNone/>
              <a:defRPr sz="8800" b="0"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9342ED-9DF4-064D-8213-3A81D137086C}"/>
              </a:ext>
            </a:extLst>
          </p:cNvPr>
          <p:cNvSpPr/>
          <p:nvPr userDrawn="1"/>
        </p:nvSpPr>
        <p:spPr>
          <a:xfrm>
            <a:off x="0" y="863792"/>
            <a:ext cx="12192000" cy="4808588"/>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3">
            <a:extLst>
              <a:ext uri="{FF2B5EF4-FFF2-40B4-BE49-F238E27FC236}">
                <a16:creationId xmlns:a16="http://schemas.microsoft.com/office/drawing/2014/main" id="{12BAB650-108E-0942-978D-774C8074DE2B}"/>
              </a:ext>
            </a:extLst>
          </p:cNvPr>
          <p:cNvSpPr>
            <a:spLocks noGrp="1"/>
          </p:cNvSpPr>
          <p:nvPr>
            <p:ph type="body" sz="quarter" idx="16" hasCustomPrompt="1"/>
          </p:nvPr>
        </p:nvSpPr>
        <p:spPr>
          <a:xfrm>
            <a:off x="2149154" y="1379071"/>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5" name="Text Placeholder 23">
            <a:extLst>
              <a:ext uri="{FF2B5EF4-FFF2-40B4-BE49-F238E27FC236}">
                <a16:creationId xmlns:a16="http://schemas.microsoft.com/office/drawing/2014/main" id="{448A984E-CA05-DD42-B714-15E0FE47A2D3}"/>
              </a:ext>
            </a:extLst>
          </p:cNvPr>
          <p:cNvSpPr>
            <a:spLocks noGrp="1"/>
          </p:cNvSpPr>
          <p:nvPr>
            <p:ph type="body" sz="quarter" idx="17" hasCustomPrompt="1"/>
          </p:nvPr>
        </p:nvSpPr>
        <p:spPr>
          <a:xfrm>
            <a:off x="704603" y="1379072"/>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7" name="Rectangle 16">
            <a:extLst>
              <a:ext uri="{FF2B5EF4-FFF2-40B4-BE49-F238E27FC236}">
                <a16:creationId xmlns:a16="http://schemas.microsoft.com/office/drawing/2014/main" id="{C1D862D4-F913-4F4B-932F-CEC309A3EB60}"/>
              </a:ext>
            </a:extLst>
          </p:cNvPr>
          <p:cNvSpPr/>
          <p:nvPr userDrawn="1"/>
        </p:nvSpPr>
        <p:spPr>
          <a:xfrm rot="16200000" flipV="1">
            <a:off x="178365" y="6620199"/>
            <a:ext cx="432000" cy="36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8" name="Picture 17" descr="Icon&#10;&#10;Description automatically generated">
            <a:extLst>
              <a:ext uri="{FF2B5EF4-FFF2-40B4-BE49-F238E27FC236}">
                <a16:creationId xmlns:a16="http://schemas.microsoft.com/office/drawing/2014/main" id="{D525F11B-4DF0-7441-AB7E-37829DE6C436}"/>
              </a:ext>
            </a:extLst>
          </p:cNvPr>
          <p:cNvPicPr/>
          <p:nvPr userDrawn="1"/>
        </p:nvPicPr>
        <p:blipFill rotWithShape="1">
          <a:blip r:embed="rId2" cstate="email">
            <a:extLst>
              <a:ext uri="{28A0092B-C50C-407E-A947-70E740481C1C}">
                <a14:useLocalDpi xmlns:a14="http://schemas.microsoft.com/office/drawing/2010/main"/>
              </a:ext>
            </a:extLst>
          </a:blip>
          <a:srcRect l="6291" t="19337" r="13258" b="10881"/>
          <a:stretch/>
        </p:blipFill>
        <p:spPr>
          <a:xfrm>
            <a:off x="5866785" y="863793"/>
            <a:ext cx="6035215" cy="4808588"/>
          </a:xfrm>
          <a:prstGeom prst="rect">
            <a:avLst/>
          </a:prstGeom>
        </p:spPr>
      </p:pic>
      <p:pic>
        <p:nvPicPr>
          <p:cNvPr id="19" name="Picture 18" descr="Logo&#10;&#10;Description automatically generated">
            <a:extLst>
              <a:ext uri="{FF2B5EF4-FFF2-40B4-BE49-F238E27FC236}">
                <a16:creationId xmlns:a16="http://schemas.microsoft.com/office/drawing/2014/main" id="{B7BBE6B0-F76A-C541-8417-4278538578B7}"/>
              </a:ext>
            </a:extLst>
          </p:cNvPr>
          <p:cNvPicPr/>
          <p:nvPr userDrawn="1"/>
        </p:nvPicPr>
        <p:blipFill rotWithShape="1">
          <a:blip r:embed="rId3" cstate="email">
            <a:extLst>
              <a:ext uri="{28A0092B-C50C-407E-A947-70E740481C1C}">
                <a14:useLocalDpi xmlns:a14="http://schemas.microsoft.com/office/drawing/2010/main"/>
              </a:ext>
            </a:extLst>
          </a:blip>
          <a:srcRect l="26042" t="83613" r="-755" b="207"/>
          <a:stretch/>
        </p:blipFill>
        <p:spPr>
          <a:xfrm>
            <a:off x="506695" y="6583579"/>
            <a:ext cx="1300365" cy="144173"/>
          </a:xfrm>
          <a:prstGeom prst="rect">
            <a:avLst/>
          </a:prstGeom>
        </p:spPr>
      </p:pic>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11/7/2022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‹Nº›</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30" r:id="rId4"/>
    <p:sldLayoutId id="2147483842"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69" r:id="rId18"/>
    <p:sldLayoutId id="2147483866" r:id="rId19"/>
    <p:sldLayoutId id="2147483878" r:id="rId20"/>
    <p:sldLayoutId id="2147483833" r:id="rId21"/>
    <p:sldLayoutId id="2147483847" r:id="rId22"/>
    <p:sldLayoutId id="2147483871" r:id="rId23"/>
    <p:sldLayoutId id="2147483875" r:id="rId24"/>
    <p:sldLayoutId id="2147483837" r:id="rId25"/>
    <p:sldLayoutId id="2147483838" r:id="rId26"/>
    <p:sldLayoutId id="2147483844" r:id="rId27"/>
    <p:sldLayoutId id="2147483848" r:id="rId28"/>
    <p:sldLayoutId id="2147483849" r:id="rId29"/>
    <p:sldLayoutId id="2147483851" r:id="rId30"/>
    <p:sldLayoutId id="2147483854" r:id="rId31"/>
    <p:sldLayoutId id="2147483855" r:id="rId32"/>
    <p:sldLayoutId id="2147483856" r:id="rId33"/>
    <p:sldLayoutId id="2147483857" r:id="rId34"/>
    <p:sldLayoutId id="2147483864" r:id="rId35"/>
    <p:sldLayoutId id="2147483852" r:id="rId36"/>
    <p:sldLayoutId id="2147483858" r:id="rId37"/>
    <p:sldLayoutId id="2147483859" r:id="rId38"/>
    <p:sldLayoutId id="2147483860" r:id="rId39"/>
    <p:sldLayoutId id="2147483874"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www.onlinedoctranslator.com/es/?utm_source=onlinedoctranslator&amp;utm_medium=pptx&amp;utm_campaign=attributi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s://www.investopedia.com/terms/s/solvencyratio.as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s://www.smecrisistoolkit.eu/framework-en/" TargetMode="Externa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s://twitter.com/SECure_Project" TargetMode="External"/><Relationship Id="rId2" Type="http://schemas.openxmlformats.org/officeDocument/2006/relationships/hyperlink" Target="https://www.facebook.com/SECure.ErasmusProject" TargetMode="External"/><Relationship Id="rId1" Type="http://schemas.openxmlformats.org/officeDocument/2006/relationships/slideLayout" Target="../slideLayouts/slideLayout40.xml"/><Relationship Id="rId4" Type="http://schemas.openxmlformats.org/officeDocument/2006/relationships/hyperlink" Target="https://www.linkedin.com/company/secure-projec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AFBB3F0-576E-459C-32D6-C8DB0108296F}"/>
              </a:ext>
            </a:extLst>
          </p:cNvPr>
          <p:cNvPicPr>
            <a:picLocks noGrp="1" noChangeAspect="1"/>
          </p:cNvPicPr>
          <p:nvPr>
            <p:ph type="pic" sz="quarter" idx="17"/>
          </p:nvPr>
        </p:nvPicPr>
        <p:blipFill rotWithShape="1">
          <a:blip r:embed="rId2" cstate="email">
            <a:extLst>
              <a:ext uri="{28A0092B-C50C-407E-A947-70E740481C1C}">
                <a14:useLocalDpi xmlns:a14="http://schemas.microsoft.com/office/drawing/2010/main"/>
              </a:ext>
            </a:extLst>
          </a:blip>
          <a:srcRect l="2976" r="2976"/>
          <a:stretch/>
        </p:blipFill>
        <p:spPr>
          <a:xfrm>
            <a:off x="6943725" y="0"/>
            <a:ext cx="5248274" cy="6858000"/>
          </a:xfrm>
        </p:spPr>
      </p:pic>
      <p:sp>
        <p:nvSpPr>
          <p:cNvPr id="3" name="Text Placeholder 2">
            <a:extLst>
              <a:ext uri="{FF2B5EF4-FFF2-40B4-BE49-F238E27FC236}">
                <a16:creationId xmlns:a16="http://schemas.microsoft.com/office/drawing/2014/main" id="{39EE31D6-3015-BF40-A01F-F259544C7E1A}"/>
              </a:ext>
            </a:extLst>
          </p:cNvPr>
          <p:cNvSpPr>
            <a:spLocks noGrp="1"/>
          </p:cNvSpPr>
          <p:nvPr>
            <p:ph type="body" sz="quarter" idx="16"/>
          </p:nvPr>
        </p:nvSpPr>
        <p:spPr>
          <a:xfrm>
            <a:off x="326023" y="2786223"/>
            <a:ext cx="6026832" cy="2403642"/>
          </a:xfrm>
        </p:spPr>
        <p:txBody>
          <a:bodyPr anchor="t">
            <a:normAutofit/>
          </a:bodyPr>
          <a:lstStyle/>
          <a:p>
            <a:pPr algn="l" rtl="0"/>
            <a:r>
              <a:rPr lang="en-US" sz="4000" b="1" dirty="0"/>
              <a:t>MÓDULO 5</a:t>
            </a:r>
            <a:endParaRPr lang="en-US" sz="40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descr="Icon  Description automatically generated">
            <a:extLst>
              <a:ext uri="{FF2B5EF4-FFF2-40B4-BE49-F238E27FC236}">
                <a16:creationId xmlns:a16="http://schemas.microsoft.com/office/drawing/2014/main" id="{34DF4380-9FA9-C942-95CE-8E68EE0BAE52}"/>
              </a:ext>
            </a:extLst>
          </p:cNvPr>
          <p:cNvPicPr/>
          <p:nvPr/>
        </p:nvPicPr>
        <p:blipFill rotWithShape="1">
          <a:blip r:embed="rId3" cstate="email">
            <a:extLst>
              <a:ext uri="{28A0092B-C50C-407E-A947-70E740481C1C}">
                <a14:useLocalDpi xmlns:a14="http://schemas.microsoft.com/office/drawing/2010/main"/>
              </a:ext>
            </a:extLst>
          </a:blip>
          <a:srcRect l="-11025" t="-318" r="25497" b="15717"/>
          <a:stretch/>
        </p:blipFill>
        <p:spPr>
          <a:xfrm>
            <a:off x="7770233" y="2840234"/>
            <a:ext cx="4421766" cy="4017766"/>
          </a:xfrm>
          <a:prstGeom prst="rect">
            <a:avLst/>
          </a:prstGeom>
        </p:spPr>
      </p:pic>
      <p:sp>
        <p:nvSpPr>
          <p:cNvPr id="9" name="TextBox 8">
            <a:extLst>
              <a:ext uri="{FF2B5EF4-FFF2-40B4-BE49-F238E27FC236}">
                <a16:creationId xmlns:a16="http://schemas.microsoft.com/office/drawing/2014/main" id="{E47E8D49-C9B4-9A47-D4E3-45D5EB4A7C46}"/>
              </a:ext>
            </a:extLst>
          </p:cNvPr>
          <p:cNvSpPr txBox="1"/>
          <p:nvPr/>
        </p:nvSpPr>
        <p:spPr>
          <a:xfrm>
            <a:off x="6852901" y="335431"/>
            <a:ext cx="5741222" cy="954107"/>
          </a:xfrm>
          <a:prstGeom prst="rect">
            <a:avLst/>
          </a:prstGeom>
          <a:noFill/>
        </p:spPr>
        <p:txBody>
          <a:bodyPr wrap="square">
            <a:spAutoFit/>
          </a:bodyPr>
          <a:lstStyle/>
          <a:p>
            <a:pPr algn="l" rtl="0"/>
            <a:r>
              <a:rPr lang="en-GB" sz="2800" dirty="0">
                <a:solidFill>
                  <a:schemeClr val="bg1"/>
                </a:solidFill>
                <a:highlight>
                  <a:srgbClr val="F16924"/>
                </a:highlight>
              </a:rPr>
              <a:t> SECURE CURRÍCULO Y VET </a:t>
            </a:r>
            <a:r>
              <a:rPr lang="en-GB" sz="2800" dirty="0">
                <a:solidFill>
                  <a:srgbClr val="F16924"/>
                </a:solidFill>
                <a:highlight>
                  <a:srgbClr val="F16924"/>
                </a:highlight>
              </a:rPr>
              <a:t>.</a:t>
            </a:r>
            <a:r>
              <a:rPr lang="en-GB" sz="2800" dirty="0">
                <a:solidFill>
                  <a:schemeClr val="bg1"/>
                </a:solidFill>
                <a:highlight>
                  <a:srgbClr val="F16924"/>
                </a:highlight>
              </a:rPr>
              <a:t>PAQUETE DE ENTRENAMIENTO</a:t>
            </a:r>
          </a:p>
        </p:txBody>
      </p:sp>
      <p:sp>
        <p:nvSpPr>
          <p:cNvPr id="2" name="Rectangle 1">
            <a:extLst>
              <a:ext uri="{FF2B5EF4-FFF2-40B4-BE49-F238E27FC236}">
                <a16:creationId xmlns:a16="http://schemas.microsoft.com/office/drawing/2014/main" id="{D5358F07-AB48-6218-7D5A-E2CF2178774E}"/>
              </a:ext>
            </a:extLst>
          </p:cNvPr>
          <p:cNvSpPr/>
          <p:nvPr/>
        </p:nvSpPr>
        <p:spPr>
          <a:xfrm>
            <a:off x="735749" y="3572308"/>
            <a:ext cx="2880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4" name="Text Placeholder 2">
            <a:extLst>
              <a:ext uri="{FF2B5EF4-FFF2-40B4-BE49-F238E27FC236}">
                <a16:creationId xmlns:a16="http://schemas.microsoft.com/office/drawing/2014/main" id="{EF51B361-828C-FA55-D7BA-CCADDD8C730A}"/>
              </a:ext>
            </a:extLst>
          </p:cNvPr>
          <p:cNvSpPr txBox="1">
            <a:spLocks/>
          </p:cNvSpPr>
          <p:nvPr/>
        </p:nvSpPr>
        <p:spPr>
          <a:xfrm>
            <a:off x="326023" y="3760839"/>
            <a:ext cx="6579451" cy="2066198"/>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000" dirty="0">
                <a:latin typeface="Calibri" panose="020F0502020204030204" pitchFamily="34" charset="0"/>
                <a:ea typeface="Calibri" panose="020F0502020204030204" pitchFamily="34" charset="0"/>
                <a:cs typeface="Calibri" panose="020F0502020204030204" pitchFamily="34" charset="0"/>
              </a:rPr>
              <a:t>Comprender los índices financieros y de liquidez y la insolvencia como enfoque de reestructuración</a:t>
            </a:r>
          </a:p>
        </p:txBody>
      </p: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Traducido del inglés al español - </a:t>
            </a:r>
            <a:r>
              <a:rPr lang="en-US" sz="1000" u="sng" dirty="0">
                <a:solidFill>
                  <a:srgbClr val="0F2B46"/>
                </a:solidFill>
                <a:effectLst/>
                <a:latin typeface="Roboto" panose="02000000000000000000" pitchFamily="2" charset="0"/>
                <a:hlinkClick r:id="rId4"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82766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pPr algn="l" rtl="0"/>
            <a:r>
              <a:rPr lang="en-US" dirty="0">
                <a:solidFill>
                  <a:srgbClr val="EDA13E"/>
                </a:solidFill>
              </a:rPr>
              <a:t>Radio actual</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gn="l" rtl="0">
              <a:lnSpc>
                <a:spcPts val="2280"/>
              </a:lnSpc>
              <a:spcBef>
                <a:spcPts val="0"/>
              </a:spcBef>
            </a:pPr>
            <a:r>
              <a:rPr lang="en-US" sz="2200" dirty="0"/>
              <a:t>los</a:t>
            </a:r>
            <a:r>
              <a:rPr lang="en-US" sz="2200" b="1" dirty="0"/>
              <a:t>la razón de corriente mide a</a:t>
            </a:r>
            <a:r>
              <a:rPr lang="en-US" sz="2200" dirty="0"/>
              <a:t>la capacidad de la empresa para pagar pasivos a corto plazo con activos circulantes:</a:t>
            </a:r>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r>
              <a:rPr lang="en-US" sz="2200" dirty="0"/>
              <a:t>El índice actual es probablemente el más conocido y el más utilizado de los índices de liquidez, que los analistas e inversores utilizan para evaluar la capacidad de la empresa para pagar sus obligaciones de deuda a corto plazo, como cuentas por pagar (pagos a proveedores) e impuestos y salarios. Los pagarés a corto plazo pagaderos a un banco, por ejemplo, también pueden ser relevantes.</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pPr algn="l" rtl="0"/>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pPr algn="l" rtl="0"/>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32054" y="3014856"/>
            <a:ext cx="7401079" cy="734625"/>
          </a:xfrm>
          <a:prstGeom prst="rect">
            <a:avLst/>
          </a:prstGeom>
          <a:noFill/>
        </p:spPr>
        <p:txBody>
          <a:bodyPr wrap="square" rtlCol="0">
            <a:spAutoFit/>
          </a:bodyPr>
          <a:lstStyle/>
          <a:p>
            <a:pPr marR="0" lvl="0" algn="ctr" defTabSz="914400" rtl="0" eaLnBrk="1" fontAlgn="auto" latinLnBrk="0" hangingPunct="1">
              <a:lnSpc>
                <a:spcPts val="2480"/>
              </a:lnSpc>
              <a:spcAft>
                <a:spcPts val="0"/>
              </a:spcAft>
              <a:buClrTx/>
              <a:buSzTx/>
              <a:tabLst/>
              <a:defRPr/>
            </a:pPr>
            <a:r>
              <a:rPr kumimoji="0" lang="en-US" sz="2400" b="1" i="0" u="none" strike="noStrike" kern="1200" cap="none" spc="0" normalizeH="0" baseline="0" noProof="0" dirty="0">
                <a:ln>
                  <a:noFill/>
                </a:ln>
                <a:solidFill>
                  <a:schemeClr val="bg1"/>
                </a:solidFill>
                <a:effectLst/>
                <a:uLnTx/>
                <a:uFillTx/>
                <a:latin typeface="Calibri" panose="020F0502020204030204"/>
                <a:ea typeface="+mn-ea"/>
                <a:cs typeface="+mn-cs"/>
              </a:rPr>
              <a:t>Radio actual</a:t>
            </a:r>
          </a:p>
          <a:p>
            <a:pPr marR="0" lvl="0" algn="ctr" defTabSz="914400" rtl="0" eaLnBrk="1" fontAlgn="auto" latinLnBrk="0" hangingPunct="1">
              <a:lnSpc>
                <a:spcPts val="2480"/>
              </a:lnSpc>
              <a:spcAft>
                <a:spcPts val="0"/>
              </a:spcAft>
              <a:buClrTx/>
              <a:buSzTx/>
              <a:tabLst/>
              <a:defRPr/>
            </a:pPr>
            <a:r>
              <a:rPr kumimoji="0" lang="en-US" sz="2400" b="0" i="0" u="none" strike="noStrike" kern="1200" cap="none" spc="0" normalizeH="0" baseline="0" noProof="0" dirty="0">
                <a:ln>
                  <a:noFill/>
                </a:ln>
                <a:solidFill>
                  <a:schemeClr val="bg1"/>
                </a:solidFill>
                <a:effectLst/>
                <a:uLnTx/>
                <a:uFillTx/>
                <a:latin typeface="Calibri" panose="020F0502020204030204"/>
                <a:ea typeface="+mn-ea"/>
                <a:cs typeface="+mn-cs"/>
              </a:rPr>
              <a:t>= Activo corriente / Pasivo corriente</a:t>
            </a:r>
          </a:p>
        </p:txBody>
      </p:sp>
    </p:spTree>
    <p:extLst>
      <p:ext uri="{BB962C8B-B14F-4D97-AF65-F5344CB8AC3E}">
        <p14:creationId xmlns:p14="http://schemas.microsoft.com/office/powerpoint/2010/main" val="12466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pPr algn="l" rtl="0"/>
            <a:r>
              <a:rPr lang="en-US" dirty="0">
                <a:solidFill>
                  <a:srgbClr val="F16924"/>
                </a:solidFill>
              </a:rPr>
              <a:t>Razón rápida</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gn="l" rtl="0">
              <a:lnSpc>
                <a:spcPts val="2280"/>
              </a:lnSpc>
              <a:spcBef>
                <a:spcPts val="0"/>
              </a:spcBef>
            </a:pPr>
            <a:r>
              <a:rPr lang="en-US" sz="2200" dirty="0"/>
              <a:t>los</a:t>
            </a:r>
            <a:r>
              <a:rPr lang="en-US" sz="2200" b="1" dirty="0"/>
              <a:t>medidas de relación rápida</a:t>
            </a:r>
            <a:r>
              <a:rPr lang="en-US" sz="2200" dirty="0"/>
              <a:t>la capacidad de una empresa para pagar pasivos a corto plazo con activos rápidos:</a:t>
            </a:r>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r>
              <a:rPr lang="en-US" sz="2200" dirty="0"/>
              <a:t>El índice rápido es un indicador de la posición de liquidez a corto plazo de una empresa y mide la capacidad de una empresa para cumplir con sus obligaciones a corto plazo con sus activos más líquidos. Dado que indica la capacidad de la empresa para usar instantáneamente sus activos casi en efectivo (activos que se pueden convertir rápidamente en efectivo) para pagar sus pasivos corrientes, también se denomina índice de prueba ácida. Una "prueba de fuego" es un término del argot para una prueba rápida diseñada para producir resultados instantáneos.</a:t>
            </a:r>
          </a:p>
          <a:p>
            <a:pPr marL="15875" indent="-15875" algn="l" rtl="0">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pPr algn="l" rtl="0"/>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pPr algn="l" rtl="0"/>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12161" y="3014856"/>
            <a:ext cx="7401079" cy="734625"/>
          </a:xfrm>
          <a:prstGeom prst="rect">
            <a:avLst/>
          </a:prstGeom>
          <a:noFill/>
        </p:spPr>
        <p:txBody>
          <a:bodyPr wrap="square" rtlCol="0">
            <a:spAutoFit/>
          </a:bodyPr>
          <a:lstStyle/>
          <a:p>
            <a:pPr lvl="0" algn="ctr" rtl="0">
              <a:lnSpc>
                <a:spcPts val="2480"/>
              </a:lnSpc>
              <a:defRPr/>
            </a:pPr>
            <a:r>
              <a:rPr lang="en-US" sz="2400" b="1" dirty="0">
                <a:solidFill>
                  <a:schemeClr val="bg1"/>
                </a:solidFill>
              </a:rPr>
              <a:t>Razón rápida</a:t>
            </a:r>
          </a:p>
          <a:p>
            <a:pPr lvl="0" algn="ctr" rtl="0">
              <a:lnSpc>
                <a:spcPts val="2480"/>
              </a:lnSpc>
              <a:defRPr/>
            </a:pPr>
            <a:r>
              <a:rPr lang="en-US" sz="2400" dirty="0">
                <a:solidFill>
                  <a:schemeClr val="bg1"/>
                </a:solidFill>
              </a:rPr>
              <a:t>= Activo corriente - Existencias / Pasivo corriente</a:t>
            </a:r>
          </a:p>
        </p:txBody>
      </p:sp>
    </p:spTree>
    <p:extLst>
      <p:ext uri="{BB962C8B-B14F-4D97-AF65-F5344CB8AC3E}">
        <p14:creationId xmlns:p14="http://schemas.microsoft.com/office/powerpoint/2010/main" val="1079586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pPr algn="l" rtl="0"/>
            <a:r>
              <a:rPr lang="en-US" dirty="0">
                <a:solidFill>
                  <a:srgbClr val="B41F7A"/>
                </a:solidFill>
              </a:rPr>
              <a:t>Relación de efectivo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gn="l" rtl="0">
              <a:lnSpc>
                <a:spcPts val="2280"/>
              </a:lnSpc>
              <a:spcBef>
                <a:spcPts val="0"/>
              </a:spcBef>
            </a:pPr>
            <a:r>
              <a:rPr lang="en-US" sz="2200" dirty="0"/>
              <a:t>los</a:t>
            </a:r>
            <a:r>
              <a:rPr lang="en-US" sz="2200" b="1" dirty="0"/>
              <a:t>medidas de la relación de efectivo</a:t>
            </a:r>
            <a:r>
              <a:rPr lang="en-US" sz="2200" dirty="0"/>
              <a:t>la capacidad de una empresa para pagar pasivos a corto plazo con efectivo y equivalentes de efectivo:</a:t>
            </a:r>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r>
              <a:rPr lang="en-US" sz="2200" dirty="0"/>
              <a:t>El índice de efectivo es una medida de la liquidez de una empresa. Calcula específicamente la relación entre el efectivo total y los equivalentes de efectivo de una empresa y sus pasivos corrientes. La métrica evalúa la capacidad de la empresa para pagar su deuda a corto plazo con recursos en efectivo o casi en efectivo, como valores fácilmente negociables. Esta información es útil para los acreedores cuando deciden cuánto dinero, si lo hay, estarían dispuestos a prestar a una empresa.</a:t>
            </a:r>
          </a:p>
          <a:p>
            <a:pPr marL="15875" indent="-15875" algn="l" rtl="0">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pPr algn="l" rtl="0"/>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pPr algn="l" rtl="0"/>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12161" y="3014856"/>
            <a:ext cx="7401079" cy="734625"/>
          </a:xfrm>
          <a:prstGeom prst="rect">
            <a:avLst/>
          </a:prstGeom>
          <a:noFill/>
        </p:spPr>
        <p:txBody>
          <a:bodyPr wrap="square" rtlCol="0">
            <a:spAutoFit/>
          </a:bodyPr>
          <a:lstStyle/>
          <a:p>
            <a:pPr lvl="0" algn="ctr" rtl="0">
              <a:lnSpc>
                <a:spcPts val="2480"/>
              </a:lnSpc>
              <a:defRPr/>
            </a:pPr>
            <a:r>
              <a:rPr lang="en-US" sz="2400" b="1" dirty="0">
                <a:solidFill>
                  <a:schemeClr val="bg1"/>
                </a:solidFill>
              </a:rPr>
              <a:t>Relación de efectivo</a:t>
            </a:r>
          </a:p>
          <a:p>
            <a:pPr lvl="0" algn="ctr" rtl="0">
              <a:lnSpc>
                <a:spcPts val="2480"/>
              </a:lnSpc>
              <a:defRPr/>
            </a:pPr>
            <a:r>
              <a:rPr lang="en-US" sz="2400" dirty="0">
                <a:solidFill>
                  <a:schemeClr val="bg1"/>
                </a:solidFill>
              </a:rPr>
              <a:t>Efectivo y Equivalentes de Efectivo / Pasivo Corriente</a:t>
            </a:r>
          </a:p>
        </p:txBody>
      </p:sp>
    </p:spTree>
    <p:extLst>
      <p:ext uri="{BB962C8B-B14F-4D97-AF65-F5344CB8AC3E}">
        <p14:creationId xmlns:p14="http://schemas.microsoft.com/office/powerpoint/2010/main" val="357725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a:extLst>
              <a:ext uri="{FF2B5EF4-FFF2-40B4-BE49-F238E27FC236}">
                <a16:creationId xmlns:a16="http://schemas.microsoft.com/office/drawing/2014/main" id="{C8827262-C41B-D800-EB45-A15F30CBB650}"/>
              </a:ext>
            </a:extLst>
          </p:cNvPr>
          <p:cNvSpPr/>
          <p:nvPr/>
        </p:nvSpPr>
        <p:spPr>
          <a:xfrm>
            <a:off x="2681207" y="2709437"/>
            <a:ext cx="9082007" cy="1320345"/>
          </a:xfrm>
          <a:prstGeom prst="round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pPr algn="l" rtl="0"/>
            <a:r>
              <a:rPr lang="en-US" dirty="0">
                <a:solidFill>
                  <a:srgbClr val="7F1C58"/>
                </a:solidFill>
              </a:rPr>
              <a:t>Razón de flujo de efectivo operativo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gn="l" rtl="0">
              <a:lnSpc>
                <a:spcPts val="2280"/>
              </a:lnSpc>
              <a:spcBef>
                <a:spcPts val="0"/>
              </a:spcBef>
            </a:pPr>
            <a:r>
              <a:rPr lang="en-US" sz="2200" dirty="0"/>
              <a:t>los</a:t>
            </a:r>
            <a:r>
              <a:rPr lang="en-US" sz="2200" b="1" dirty="0"/>
              <a:t>ratio de flujo de caja operativo</a:t>
            </a:r>
            <a:r>
              <a:rPr lang="en-US" sz="2200" dirty="0"/>
              <a:t>es una medida del número de veces que una empresa puede cancelar sus pasivos corrientes con el efectivo generado en un período determinado:</a:t>
            </a:r>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r>
              <a:rPr lang="en-US" sz="2200" dirty="0"/>
              <a:t>El índice de flujo de efectivo operativo es una medida de qué tan fácilmente se cubren los pasivos corrientes con los flujos de efectivo generados por las operaciones de una empresa. Este índice puede ayudar a medir la liquidez de una empresa a corto plazo. Usar el flujo de efectivo en lugar de los ingresos netos se considera una medida más limpia o más precisa, ya que las ganancias se manipulan más fácilmente.</a:t>
            </a:r>
          </a:p>
          <a:p>
            <a:pPr marL="15875" indent="-15875" algn="l" rtl="0">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28" name="Group 27">
            <a:extLst>
              <a:ext uri="{FF2B5EF4-FFF2-40B4-BE49-F238E27FC236}">
                <a16:creationId xmlns:a16="http://schemas.microsoft.com/office/drawing/2014/main" id="{48C23DE7-050D-99E2-9975-70F938111975}"/>
              </a:ext>
            </a:extLst>
          </p:cNvPr>
          <p:cNvGrpSpPr/>
          <p:nvPr/>
        </p:nvGrpSpPr>
        <p:grpSpPr>
          <a:xfrm>
            <a:off x="2972747" y="2869308"/>
            <a:ext cx="979322" cy="983452"/>
            <a:chOff x="5452474" y="5461509"/>
            <a:chExt cx="1090895" cy="1095495"/>
          </a:xfrm>
          <a:solidFill>
            <a:schemeClr val="bg1"/>
          </a:solidFill>
        </p:grpSpPr>
        <p:sp>
          <p:nvSpPr>
            <p:cNvPr id="29" name="Freeform 28">
              <a:extLst>
                <a:ext uri="{FF2B5EF4-FFF2-40B4-BE49-F238E27FC236}">
                  <a16:creationId xmlns:a16="http://schemas.microsoft.com/office/drawing/2014/main" id="{48D8AA58-D2E7-E2B3-350F-E231C3A41B00}"/>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grpFill/>
            <a:ln w="2851" cap="flat">
              <a:noFill/>
              <a:prstDash val="solid"/>
              <a:miter/>
            </a:ln>
          </p:spPr>
          <p:txBody>
            <a:bodyPr rtlCol="0" anchor="ctr"/>
            <a:lstStyle/>
            <a:p>
              <a:pPr algn="l" rtl="0"/>
              <a:endParaRPr lang="en-US"/>
            </a:p>
          </p:txBody>
        </p:sp>
        <p:grpSp>
          <p:nvGrpSpPr>
            <p:cNvPr id="31" name="Group 30">
              <a:extLst>
                <a:ext uri="{FF2B5EF4-FFF2-40B4-BE49-F238E27FC236}">
                  <a16:creationId xmlns:a16="http://schemas.microsoft.com/office/drawing/2014/main" id="{8FB94FFD-E5B2-68E0-89F9-1B1B03E25110}"/>
                </a:ext>
              </a:extLst>
            </p:cNvPr>
            <p:cNvGrpSpPr/>
            <p:nvPr/>
          </p:nvGrpSpPr>
          <p:grpSpPr>
            <a:xfrm>
              <a:off x="5452474" y="5461509"/>
              <a:ext cx="1090895" cy="1095495"/>
              <a:chOff x="4152442" y="5302687"/>
              <a:chExt cx="1090895" cy="1095495"/>
            </a:xfrm>
            <a:grpFill/>
          </p:grpSpPr>
          <p:sp>
            <p:nvSpPr>
              <p:cNvPr id="32" name="Freeform 31">
                <a:extLst>
                  <a:ext uri="{FF2B5EF4-FFF2-40B4-BE49-F238E27FC236}">
                    <a16:creationId xmlns:a16="http://schemas.microsoft.com/office/drawing/2014/main" id="{8D7B3517-FBED-9FAD-D9CF-9A73489F43A1}"/>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8BD0AD19-EB9F-CFB1-7E93-826F6EAA6AFF}"/>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DCD452C4-2481-6BEE-A8E4-18D49AA782FA}"/>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7B56CB05-CD5D-C567-8A3A-3E0AE80D67F0}"/>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88696FDD-5062-318A-858B-685536BDB4D3}"/>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A4EEA89F-80AE-98DA-CD74-D5DEA3930091}"/>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pPr algn="l" rtl="0"/>
                <a:endParaRPr lang="en-US"/>
              </a:p>
            </p:txBody>
          </p:sp>
          <p:sp>
            <p:nvSpPr>
              <p:cNvPr id="38" name="Freeform 37">
                <a:extLst>
                  <a:ext uri="{FF2B5EF4-FFF2-40B4-BE49-F238E27FC236}">
                    <a16:creationId xmlns:a16="http://schemas.microsoft.com/office/drawing/2014/main" id="{553483A7-F1BE-4477-31AB-565DB1CD677E}"/>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91243474-1633-374E-9C1B-BD3B4168467F}"/>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F6C5A1E1-9F22-444D-DB1B-94BC95AA0C1C}"/>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pPr algn="l" rtl="0"/>
                <a:endParaRPr lang="en-US"/>
              </a:p>
            </p:txBody>
          </p:sp>
          <p:sp>
            <p:nvSpPr>
              <p:cNvPr id="41" name="Freeform 40">
                <a:extLst>
                  <a:ext uri="{FF2B5EF4-FFF2-40B4-BE49-F238E27FC236}">
                    <a16:creationId xmlns:a16="http://schemas.microsoft.com/office/drawing/2014/main" id="{44AEF3E7-3859-33F0-7B42-361A8A2FEECF}"/>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pPr algn="l" rtl="0"/>
                <a:endParaRPr lang="en-US"/>
              </a:p>
            </p:txBody>
          </p:sp>
          <p:sp>
            <p:nvSpPr>
              <p:cNvPr id="42" name="Freeform 41">
                <a:extLst>
                  <a:ext uri="{FF2B5EF4-FFF2-40B4-BE49-F238E27FC236}">
                    <a16:creationId xmlns:a16="http://schemas.microsoft.com/office/drawing/2014/main" id="{32AC2576-D804-D7C9-D340-BF43181BE407}"/>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pPr algn="l" rtl="0"/>
                <a:endParaRPr lang="en-US"/>
              </a:p>
            </p:txBody>
          </p:sp>
          <p:sp>
            <p:nvSpPr>
              <p:cNvPr id="43" name="Freeform 42">
                <a:extLst>
                  <a:ext uri="{FF2B5EF4-FFF2-40B4-BE49-F238E27FC236}">
                    <a16:creationId xmlns:a16="http://schemas.microsoft.com/office/drawing/2014/main" id="{3B1EF656-E154-6433-0757-901965BCF6DA}"/>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FA1432F4-B819-6E42-DAB2-87AD09C3B35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0C9F0EF9-0307-245F-2126-C7FF9E70DB7C}"/>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AA73AD52-BA8A-33DF-BD5E-BCB1893A06DD}"/>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pPr algn="l" rtl="0"/>
                <a:endParaRPr lang="en-US"/>
              </a:p>
            </p:txBody>
          </p:sp>
          <p:sp>
            <p:nvSpPr>
              <p:cNvPr id="47" name="Freeform 46">
                <a:extLst>
                  <a:ext uri="{FF2B5EF4-FFF2-40B4-BE49-F238E27FC236}">
                    <a16:creationId xmlns:a16="http://schemas.microsoft.com/office/drawing/2014/main" id="{BB9C9847-2B4F-1B45-C6B8-EB012A0039A1}"/>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pPr algn="l" rtl="0"/>
                <a:endParaRPr lang="en-US"/>
              </a:p>
            </p:txBody>
          </p:sp>
        </p:grpSp>
      </p:grpSp>
      <p:sp>
        <p:nvSpPr>
          <p:cNvPr id="48" name="TekstniOkvir 1">
            <a:extLst>
              <a:ext uri="{FF2B5EF4-FFF2-40B4-BE49-F238E27FC236}">
                <a16:creationId xmlns:a16="http://schemas.microsoft.com/office/drawing/2014/main" id="{C416E278-325C-253D-BDE1-F99B71C4B676}"/>
              </a:ext>
            </a:extLst>
          </p:cNvPr>
          <p:cNvSpPr txBox="1"/>
          <p:nvPr/>
        </p:nvSpPr>
        <p:spPr>
          <a:xfrm>
            <a:off x="4012161" y="3014856"/>
            <a:ext cx="7401079" cy="1055225"/>
          </a:xfrm>
          <a:prstGeom prst="rect">
            <a:avLst/>
          </a:prstGeom>
          <a:noFill/>
        </p:spPr>
        <p:txBody>
          <a:bodyPr wrap="square" rtlCol="0">
            <a:spAutoFit/>
          </a:bodyPr>
          <a:lstStyle/>
          <a:p>
            <a:pPr lvl="0" algn="ctr" rtl="0">
              <a:lnSpc>
                <a:spcPts val="2480"/>
              </a:lnSpc>
              <a:defRPr/>
            </a:pPr>
            <a:r>
              <a:rPr lang="en-US" sz="2400" b="1" dirty="0">
                <a:solidFill>
                  <a:schemeClr val="bg1"/>
                </a:solidFill>
              </a:rPr>
              <a:t>Ratio de flujo de efectivo operativo</a:t>
            </a:r>
          </a:p>
          <a:p>
            <a:pPr algn="ctr" rtl="0">
              <a:lnSpc>
                <a:spcPts val="2480"/>
              </a:lnSpc>
              <a:defRPr/>
            </a:pPr>
            <a:r>
              <a:rPr lang="en-US" sz="2400" b="1" dirty="0">
                <a:solidFill>
                  <a:schemeClr val="bg1"/>
                </a:solidFill>
              </a:rPr>
              <a:t>=</a:t>
            </a:r>
            <a:r>
              <a:rPr lang="en-US" sz="2400" dirty="0">
                <a:solidFill>
                  <a:schemeClr val="bg1"/>
                </a:solidFill>
              </a:rPr>
              <a:t>Flujo de caja operativo / Pasivo corriente</a:t>
            </a:r>
          </a:p>
          <a:p>
            <a:pPr algn="ctr" rtl="0">
              <a:lnSpc>
                <a:spcPts val="2480"/>
              </a:lnSpc>
              <a:defRPr/>
            </a:pPr>
            <a:endParaRPr lang="en-US" sz="2400" dirty="0">
              <a:solidFill>
                <a:schemeClr val="bg1"/>
              </a:solidFill>
            </a:endParaRPr>
          </a:p>
        </p:txBody>
      </p:sp>
    </p:spTree>
    <p:extLst>
      <p:ext uri="{BB962C8B-B14F-4D97-AF65-F5344CB8AC3E}">
        <p14:creationId xmlns:p14="http://schemas.microsoft.com/office/powerpoint/2010/main" val="384890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pPr algn="l" rtl="0"/>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pPr algn="l" rtl="0"/>
            <a:endParaRPr lang="en-US" dirty="0"/>
          </a:p>
        </p:txBody>
      </p:sp>
      <p:sp>
        <p:nvSpPr>
          <p:cNvPr id="19" name="Freeform 3">
            <a:extLst>
              <a:ext uri="{FF2B5EF4-FFF2-40B4-BE49-F238E27FC236}">
                <a16:creationId xmlns:a16="http://schemas.microsoft.com/office/drawing/2014/main" id="{852F2E53-9147-0AE3-7510-28BA1C153CCB}"/>
              </a:ext>
            </a:extLst>
          </p:cNvPr>
          <p:cNvSpPr>
            <a:spLocks noChangeArrowheads="1"/>
          </p:cNvSpPr>
          <p:nvPr/>
        </p:nvSpPr>
        <p:spPr bwMode="auto">
          <a:xfrm>
            <a:off x="6119496" y="3692093"/>
            <a:ext cx="4493529" cy="3182170"/>
          </a:xfrm>
          <a:custGeom>
            <a:avLst/>
            <a:gdLst>
              <a:gd name="T0" fmla="*/ 0 w 8856"/>
              <a:gd name="T1" fmla="*/ 6269 h 6270"/>
              <a:gd name="T2" fmla="*/ 0 w 8856"/>
              <a:gd name="T3" fmla="*/ 6269 h 6270"/>
              <a:gd name="T4" fmla="*/ 8855 w 8856"/>
              <a:gd name="T5" fmla="*/ 6269 h 6270"/>
              <a:gd name="T6" fmla="*/ 6262 w 8856"/>
              <a:gd name="T7" fmla="*/ 0 h 6270"/>
              <a:gd name="T8" fmla="*/ 0 w 8856"/>
              <a:gd name="T9" fmla="*/ 6269 h 6270"/>
            </a:gdLst>
            <a:ahLst/>
            <a:cxnLst>
              <a:cxn ang="0">
                <a:pos x="T0" y="T1"/>
              </a:cxn>
              <a:cxn ang="0">
                <a:pos x="T2" y="T3"/>
              </a:cxn>
              <a:cxn ang="0">
                <a:pos x="T4" y="T5"/>
              </a:cxn>
              <a:cxn ang="0">
                <a:pos x="T6" y="T7"/>
              </a:cxn>
              <a:cxn ang="0">
                <a:pos x="T8" y="T9"/>
              </a:cxn>
            </a:cxnLst>
            <a:rect l="0" t="0" r="r" b="b"/>
            <a:pathLst>
              <a:path w="8856" h="6270">
                <a:moveTo>
                  <a:pt x="0" y="6269"/>
                </a:moveTo>
                <a:lnTo>
                  <a:pt x="0" y="6269"/>
                </a:lnTo>
                <a:cubicBezTo>
                  <a:pt x="8855" y="6269"/>
                  <a:pt x="8855" y="6269"/>
                  <a:pt x="8855" y="6269"/>
                </a:cubicBezTo>
                <a:cubicBezTo>
                  <a:pt x="8855" y="3821"/>
                  <a:pt x="7870" y="1607"/>
                  <a:pt x="6262" y="0"/>
                </a:cubicBezTo>
                <a:lnTo>
                  <a:pt x="0" y="6269"/>
                </a:lnTo>
              </a:path>
            </a:pathLst>
          </a:custGeom>
          <a:solidFill>
            <a:srgbClr val="7F1C58"/>
          </a:solidFill>
          <a:ln w="9525" cap="flat">
            <a:solidFill>
              <a:schemeClr val="bg2"/>
            </a:solidFill>
            <a:bevel/>
            <a:headEnd/>
            <a:tailEnd/>
          </a:ln>
          <a:effectLst/>
        </p:spPr>
        <p:txBody>
          <a:bodyPr wrap="none" anchor="ctr"/>
          <a:lstStyle/>
          <a:p>
            <a:pPr algn="l" rtl="0"/>
            <a:endParaRPr lang="en-US"/>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pPr algn="l" rtl="0"/>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rtl="0"/>
            <a:r>
              <a:rPr lang="en-US" dirty="0">
                <a:solidFill>
                  <a:schemeClr val="bg1"/>
                </a:solidFill>
              </a:rPr>
              <a:t>Ratios Financieros Adicionales</a:t>
            </a:r>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pPr algn="l" rtl="0"/>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pPr algn="l" rtl="0"/>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pPr algn="l" rtl="0"/>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287606" y="5283178"/>
            <a:ext cx="1825690" cy="1485535"/>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Margen de beneficio bruto</a:t>
            </a:r>
          </a:p>
          <a:p>
            <a:pPr algn="ctr" rtl="0">
              <a:lnSpc>
                <a:spcPts val="2660"/>
              </a:lnSpc>
            </a:pPr>
            <a:endParaRPr lang="en-US" sz="28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595607" y="3517809"/>
            <a:ext cx="2185285" cy="793038"/>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Margen de beneficio operativo</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501345" y="3546596"/>
            <a:ext cx="1614125" cy="793038"/>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Margen de beneficio neto</a:t>
            </a:r>
          </a:p>
        </p:txBody>
      </p:sp>
      <p:sp>
        <p:nvSpPr>
          <p:cNvPr id="54" name="CuadroTexto 364">
            <a:extLst>
              <a:ext uri="{FF2B5EF4-FFF2-40B4-BE49-F238E27FC236}">
                <a16:creationId xmlns:a16="http://schemas.microsoft.com/office/drawing/2014/main" id="{63521A11-8D8B-154E-7CE5-B15DCF55F39F}"/>
              </a:ext>
            </a:extLst>
          </p:cNvPr>
          <p:cNvSpPr txBox="1"/>
          <p:nvPr/>
        </p:nvSpPr>
        <p:spPr>
          <a:xfrm>
            <a:off x="7863287" y="5041234"/>
            <a:ext cx="2155158" cy="1485535"/>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Razones Financieras Importantes: Razón Corriente</a:t>
            </a:r>
          </a:p>
        </p:txBody>
      </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pPr algn="l" rtl="0"/>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152" name="Group 151">
            <a:extLst>
              <a:ext uri="{FF2B5EF4-FFF2-40B4-BE49-F238E27FC236}">
                <a16:creationId xmlns:a16="http://schemas.microsoft.com/office/drawing/2014/main" id="{410D2E66-4753-782D-842F-B18CB1EA061E}"/>
              </a:ext>
            </a:extLst>
          </p:cNvPr>
          <p:cNvGrpSpPr/>
          <p:nvPr/>
        </p:nvGrpSpPr>
        <p:grpSpPr>
          <a:xfrm>
            <a:off x="9814182" y="4798266"/>
            <a:ext cx="1151101" cy="1150662"/>
            <a:chOff x="1416598" y="919839"/>
            <a:chExt cx="701992" cy="701724"/>
          </a:xfrm>
        </p:grpSpPr>
        <p:grpSp>
          <p:nvGrpSpPr>
            <p:cNvPr id="153" name="Graphic 8">
              <a:extLst>
                <a:ext uri="{FF2B5EF4-FFF2-40B4-BE49-F238E27FC236}">
                  <a16:creationId xmlns:a16="http://schemas.microsoft.com/office/drawing/2014/main" id="{BD06FF1B-09C3-EDAE-43D3-6D5DB6AE1E69}"/>
                </a:ext>
              </a:extLst>
            </p:cNvPr>
            <p:cNvGrpSpPr/>
            <p:nvPr/>
          </p:nvGrpSpPr>
          <p:grpSpPr>
            <a:xfrm>
              <a:off x="1416598" y="919839"/>
              <a:ext cx="701992" cy="701724"/>
              <a:chOff x="4817897" y="694433"/>
              <a:chExt cx="1446392" cy="1445841"/>
            </a:xfrm>
          </p:grpSpPr>
          <p:sp>
            <p:nvSpPr>
              <p:cNvPr id="155" name="Freeform 154">
                <a:extLst>
                  <a:ext uri="{FF2B5EF4-FFF2-40B4-BE49-F238E27FC236}">
                    <a16:creationId xmlns:a16="http://schemas.microsoft.com/office/drawing/2014/main" id="{A2F17524-1CAA-2816-5B87-7B3A2318CC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pPr algn="l" rtl="0"/>
                <a:endParaRPr lang="en-US" dirty="0"/>
              </a:p>
            </p:txBody>
          </p:sp>
          <p:sp>
            <p:nvSpPr>
              <p:cNvPr id="156" name="Freeform 155">
                <a:extLst>
                  <a:ext uri="{FF2B5EF4-FFF2-40B4-BE49-F238E27FC236}">
                    <a16:creationId xmlns:a16="http://schemas.microsoft.com/office/drawing/2014/main" id="{FCB2A887-B9C6-45EE-31CF-A1BAB158D02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54" name="TextBox 153">
              <a:extLst>
                <a:ext uri="{FF2B5EF4-FFF2-40B4-BE49-F238E27FC236}">
                  <a16:creationId xmlns:a16="http://schemas.microsoft.com/office/drawing/2014/main" id="{A0C9B4D3-4979-1787-E16C-5515055271F2}"/>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22" name="Group 21">
            <a:extLst>
              <a:ext uri="{FF2B5EF4-FFF2-40B4-BE49-F238E27FC236}">
                <a16:creationId xmlns:a16="http://schemas.microsoft.com/office/drawing/2014/main" id="{5D0963A0-619B-16F5-E4DC-22AF796C8640}"/>
              </a:ext>
            </a:extLst>
          </p:cNvPr>
          <p:cNvGrpSpPr/>
          <p:nvPr/>
        </p:nvGrpSpPr>
        <p:grpSpPr>
          <a:xfrm>
            <a:off x="5546810" y="5468426"/>
            <a:ext cx="1091667" cy="1092903"/>
            <a:chOff x="423316" y="5348637"/>
            <a:chExt cx="1214120" cy="1215495"/>
          </a:xfrm>
          <a:solidFill>
            <a:srgbClr val="595959"/>
          </a:solidFill>
        </p:grpSpPr>
        <p:grpSp>
          <p:nvGrpSpPr>
            <p:cNvPr id="26" name="Graphic 248">
              <a:extLst>
                <a:ext uri="{FF2B5EF4-FFF2-40B4-BE49-F238E27FC236}">
                  <a16:creationId xmlns:a16="http://schemas.microsoft.com/office/drawing/2014/main" id="{F86A0196-3A3D-E026-2692-7F32226B7852}"/>
                </a:ext>
              </a:extLst>
            </p:cNvPr>
            <p:cNvGrpSpPr/>
            <p:nvPr/>
          </p:nvGrpSpPr>
          <p:grpSpPr>
            <a:xfrm>
              <a:off x="423316" y="5348637"/>
              <a:ext cx="1214120" cy="1215495"/>
              <a:chOff x="423316" y="5348637"/>
              <a:chExt cx="1214120" cy="1215495"/>
            </a:xfrm>
            <a:grpFill/>
          </p:grpSpPr>
          <p:sp>
            <p:nvSpPr>
              <p:cNvPr id="28" name="Freeform 27">
                <a:extLst>
                  <a:ext uri="{FF2B5EF4-FFF2-40B4-BE49-F238E27FC236}">
                    <a16:creationId xmlns:a16="http://schemas.microsoft.com/office/drawing/2014/main" id="{4EAF6564-90E7-A0B0-9B19-CF81416CF71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25D626E0-7EC0-F842-8B6F-6DAB4FE18D3E}"/>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CB192C1F-66D9-FB63-D74D-EB17239DE3F5}"/>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grpFill/>
              <a:ln w="3371"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F8449200-955B-902C-8200-774C66C8C1C2}"/>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F9DD516A-07EC-BBA8-C66E-9CDAE94BBAF6}"/>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F5A851BC-FE90-CEC7-CECC-B29E6DA31533}"/>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07485968-FA0B-6508-24C2-560F12D165E4}"/>
                  </a:ext>
                </a:extLst>
              </p:cNvPr>
              <p:cNvSpPr/>
              <p:nvPr/>
            </p:nvSpPr>
            <p:spPr>
              <a:xfrm>
                <a:off x="960322" y="5401333"/>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1EB0B9F5-0414-7DFC-393B-D190BB7A884B}"/>
                  </a:ext>
                </a:extLst>
              </p:cNvPr>
              <p:cNvSpPr/>
              <p:nvPr/>
            </p:nvSpPr>
            <p:spPr>
              <a:xfrm>
                <a:off x="476042" y="5888951"/>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ADEDFCB6-3701-FD5B-6ECC-EE2751701A94}"/>
                  </a:ext>
                </a:extLst>
              </p:cNvPr>
              <p:cNvSpPr/>
              <p:nvPr/>
            </p:nvSpPr>
            <p:spPr>
              <a:xfrm>
                <a:off x="1354433" y="5887752"/>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pPr algn="l" rtl="0"/>
                <a:endParaRPr lang="en-US" dirty="0"/>
              </a:p>
            </p:txBody>
          </p:sp>
          <p:sp>
            <p:nvSpPr>
              <p:cNvPr id="38" name="Freeform 37">
                <a:extLst>
                  <a:ext uri="{FF2B5EF4-FFF2-40B4-BE49-F238E27FC236}">
                    <a16:creationId xmlns:a16="http://schemas.microsoft.com/office/drawing/2014/main" id="{59826C51-0ABD-9A78-9496-0165F694DDD4}"/>
                  </a:ext>
                </a:extLst>
              </p:cNvPr>
              <p:cNvSpPr/>
              <p:nvPr/>
            </p:nvSpPr>
            <p:spPr>
              <a:xfrm>
                <a:off x="1241299" y="5551650"/>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82A8365E-06B6-99BB-4FB3-F9207299D92A}"/>
                  </a:ext>
                </a:extLst>
              </p:cNvPr>
              <p:cNvSpPr/>
              <p:nvPr/>
            </p:nvSpPr>
            <p:spPr>
              <a:xfrm>
                <a:off x="625987" y="5552325"/>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pPr algn="l" rtl="0"/>
                <a:endParaRPr lang="en-US"/>
              </a:p>
            </p:txBody>
          </p:sp>
        </p:grpSp>
        <p:sp>
          <p:nvSpPr>
            <p:cNvPr id="27" name="Freeform 26">
              <a:extLst>
                <a:ext uri="{FF2B5EF4-FFF2-40B4-BE49-F238E27FC236}">
                  <a16:creationId xmlns:a16="http://schemas.microsoft.com/office/drawing/2014/main" id="{78892564-9FDE-E42C-23BE-700FC13AF916}"/>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grpFill/>
            <a:ln w="33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5115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2314420"/>
          </a:xfrm>
          <a:prstGeom prst="rect">
            <a:avLst/>
          </a:pr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743747" y="283290"/>
            <a:ext cx="3501447" cy="1260395"/>
          </a:xfrm>
        </p:spPr>
        <p:txBody>
          <a:bodyPr>
            <a:normAutofit/>
          </a:bodyPr>
          <a:lstStyle/>
          <a:p>
            <a:pPr algn="l" rtl="0"/>
            <a:r>
              <a:rPr lang="en-US" dirty="0">
                <a:solidFill>
                  <a:schemeClr val="bg1"/>
                </a:solidFill>
              </a:rPr>
              <a:t>Margen de beneficio bruto</a:t>
            </a:r>
          </a:p>
          <a:p>
            <a:pPr algn="l" rtl="0"/>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93115"/>
            <a:ext cx="7295511" cy="2294016"/>
          </a:xfrm>
        </p:spPr>
        <p:txBody>
          <a:bodyPr>
            <a:normAutofit/>
          </a:bodyPr>
          <a:lstStyle/>
          <a:p>
            <a:pPr marL="15875" indent="-15875" algn="l" rtl="0">
              <a:lnSpc>
                <a:spcPts val="2280"/>
              </a:lnSpc>
              <a:spcBef>
                <a:spcPts val="0"/>
              </a:spcBef>
            </a:pPr>
            <a:r>
              <a:rPr lang="en-US" sz="2200" dirty="0">
                <a:solidFill>
                  <a:schemeClr val="bg1"/>
                </a:solidFill>
              </a:rPr>
              <a:t>El margen de beneficio bruto es una métrica que utilizan los analistas para evaluar la salud financiera de una empresa mediante el cálculo de la cantidad de dinero que queda de las ventas de productos después de restar el costo de los bienes vendidos (COGS). A veces denominado índice de margen bruto, el margen de beneficio bruto se expresa con frecuencia como un porcentaje de las ventas.</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a:effectLst>
                <a:outerShdw blurRad="50800" dist="38100" dir="2700000" algn="tl" rotWithShape="0">
                  <a:prstClr val="black">
                    <a:alpha val="40000"/>
                  </a:prstClr>
                </a:outerShdw>
              </a:effectLst>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41452" y="5569802"/>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EDA13E"/>
            </a:solidFill>
            <a:ln w="3201"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pPr algn="l" rtl="0"/>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69901" y="4335059"/>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pPr algn="l" rtl="0"/>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EDA13E"/>
            </a:solidFill>
            <a:ln w="3201" cap="flat">
              <a:noFill/>
              <a:prstDash val="solid"/>
              <a:miter/>
            </a:ln>
          </p:spPr>
          <p:txBody>
            <a:bodyPr rtlCol="0" anchor="ctr"/>
            <a:lstStyle/>
            <a:p>
              <a:pPr algn="l" rtl="0"/>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pPr algn="l" rtl="0"/>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519739"/>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EDA13E"/>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EDA13E"/>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mc:AlternateContent xmlns:mc="http://schemas.openxmlformats.org/markup-compatibility/2006" xmlns:a14="http://schemas.microsoft.com/office/drawing/2010/main">
        <mc:Choice Requires="a14">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438789"/>
                <a:ext cx="1025032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gn="l" rtl="0">
                  <a:lnSpc>
                    <a:spcPts val="2280"/>
                  </a:lnSpc>
                  <a:spcBef>
                    <a:spcPts val="0"/>
                  </a:spcBef>
                </a:pPr>
                <a:r>
                  <a:rPr lang="en-US" sz="2200" b="1" dirty="0">
                    <a:solidFill>
                      <a:srgbClr val="EDA13E"/>
                    </a:solidFill>
                  </a:rPr>
                  <a:t>Qué te dice</a:t>
                </a:r>
              </a:p>
              <a:p>
                <a:pPr marL="15875" indent="-15875" algn="l" rtl="0">
                  <a:lnSpc>
                    <a:spcPts val="1880"/>
                  </a:lnSpc>
                  <a:spcBef>
                    <a:spcPts val="0"/>
                  </a:spcBef>
                </a:pPr>
                <a:r>
                  <a:rPr lang="en-US" sz="1800" dirty="0">
                    <a:solidFill>
                      <a:srgbClr val="595959"/>
                    </a:solidFill>
                  </a:rPr>
                  <a:t>Si el margen de beneficio bruto de una empresa fluctúa enormemente, esto puede indicar prácticas de gestión deficientes y/o productos inferiores. Tales fluctuaciones pueden estar justificadas en los casos en que una empresa realiza cambios operativos radicales en su modelo de negocio, en cuyo caso la volatilidad temporal no debería ser motivo de alarma. Por ejemplo, si una empresa decide automatizar ciertas funciones de la cadena de suministro, la inversión inicial puede ser alta, pero el costo de los bienes finalmente disminuye debido a la menor</a:t>
                </a:r>
                <a:r>
                  <a:rPr lang="en-US" sz="1800" dirty="0" err="1">
                    <a:solidFill>
                      <a:srgbClr val="595959"/>
                    </a:solidFill>
                  </a:rPr>
                  <a:t>mano de obra</a:t>
                </a:r>
                <a:r>
                  <a:rPr lang="en-US" sz="1800" dirty="0">
                    <a:solidFill>
                      <a:srgbClr val="595959"/>
                    </a:solidFill>
                  </a:rPr>
                  <a:t>costos</a:t>
                </a:r>
              </a:p>
              <a:p>
                <a:pPr marL="15875" indent="-15875" algn="l" rtl="0">
                  <a:lnSpc>
                    <a:spcPts val="2280"/>
                  </a:lnSpc>
                  <a:spcBef>
                    <a:spcPts val="0"/>
                  </a:spcBef>
                </a:pPr>
                <a:endParaRPr lang="en-US" sz="2200" dirty="0">
                  <a:solidFill>
                    <a:srgbClr val="595959"/>
                  </a:solidFill>
                </a:endParaRPr>
              </a:p>
              <a:p>
                <a:pPr marL="15875" indent="-15875" algn="l" rtl="0">
                  <a:lnSpc>
                    <a:spcPts val="2280"/>
                  </a:lnSpc>
                  <a:spcBef>
                    <a:spcPts val="0"/>
                  </a:spcBef>
                </a:pPr>
                <a:r>
                  <a:rPr lang="en-US" sz="2200" b="1" dirty="0">
                    <a:solidFill>
                      <a:srgbClr val="EDA13E"/>
                    </a:solidFill>
                  </a:rPr>
                  <a:t>Como calcular</a:t>
                </a:r>
              </a:p>
              <a:p>
                <a:pPr marL="15875" indent="-15875" algn="l" rtl="0">
                  <a:lnSpc>
                    <a:spcPts val="1880"/>
                  </a:lnSpc>
                  <a:spcBef>
                    <a:spcPts val="0"/>
                  </a:spcBef>
                </a:pPr>
                <a:r>
                  <a:rPr lang="en-US" sz="1800" dirty="0">
                    <a:solidFill>
                      <a:srgbClr val="595959"/>
                    </a:solidFill>
                  </a:rPr>
                  <a:t>El porcentaje de margen de beneficio bruto de una empresa se calcula restando primero el costo de los bienes vendidos (COGS) de las ventas netas (ingresos brutos menos devoluciones, asignaciones y descuentos). Esta figura</a:t>
                </a:r>
                <a:r>
                  <a:rPr lang="en-US" sz="1800" dirty="0">
                    <a:solidFill>
                      <a:srgbClr val="595959"/>
                    </a:solidFill>
                    <a:cs typeface="Calibri" panose="020F0502020204030204" pitchFamily="34" charset="0"/>
                  </a:rPr>
                  <a:t>luego se divide por las ventas netas, para calcular el margen de utilidad bruta en términos porcentuales.</a:t>
                </a:r>
              </a:p>
              <a:p>
                <a:pPr marL="15875" indent="-15875" algn="l" rtl="0">
                  <a:lnSpc>
                    <a:spcPts val="2280"/>
                  </a:lnSpc>
                  <a:spcBef>
                    <a:spcPts val="0"/>
                  </a:spcBef>
                </a:pPr>
                <a:endParaRPr lang="en-US" sz="2200" dirty="0">
                  <a:solidFill>
                    <a:srgbClr val="595959"/>
                  </a:solidFill>
                  <a:latin typeface="Calibri" panose="020F0502020204030204" pitchFamily="34" charset="0"/>
                  <a:cs typeface="Calibri" panose="020F0502020204030204" pitchFamily="34" charset="0"/>
                </a:endParaRPr>
              </a:p>
              <a:p>
                <a:pPr marL="15875" indent="-15875" algn="l" rtl="0">
                  <a:lnSpc>
                    <a:spcPts val="2280"/>
                  </a:lnSpc>
                  <a:spcBef>
                    <a:spcPts val="0"/>
                  </a:spcBef>
                </a:pPr>
                <a:r>
                  <a:rPr lang="en-US" sz="2200" b="1" dirty="0">
                    <a:solidFill>
                      <a:srgbClr val="EDA13E"/>
                    </a:solidFill>
                    <a:latin typeface="Calibri" panose="020F0502020204030204" pitchFamily="34" charset="0"/>
                    <a:cs typeface="Calibri" panose="020F0502020204030204" pitchFamily="34" charset="0"/>
                  </a:rPr>
                  <a:t>Fórmula</a:t>
                </a:r>
                <a:endParaRPr lang="en-US" sz="1800" b="1" dirty="0">
                  <a:solidFill>
                    <a:srgbClr val="EDA13E"/>
                  </a:solidFill>
                  <a:cs typeface="Calibri" panose="020F0502020204030204" pitchFamily="34" charset="0"/>
                </a:endParaRPr>
              </a:p>
              <a:p>
                <a:pPr marL="15875" indent="-15875" algn="l" rtl="0">
                  <a:lnSpc>
                    <a:spcPts val="2280"/>
                  </a:lnSpc>
                  <a:spcBef>
                    <a:spcPts val="0"/>
                  </a:spcBef>
                </a:pPr>
                <a14:m>
                  <m:oMathPara xmlns:m="http://schemas.openxmlformats.org/officeDocument/2006/math">
                    <m:oMathParaPr>
                      <m:jc m:val="centerGroup"/>
                    </m:oMathParaPr>
                    <m:oMath xmlns:m="http://schemas.openxmlformats.org/officeDocument/2006/math">
                      <m:r>
                        <a:rPr lang="en-GB" sz="1800" i="1">
                          <a:solidFill>
                            <a:srgbClr val="EDA13E"/>
                          </a:solidFill>
                          <a:latin typeface="Cambria Math" panose="02040503050406030204" pitchFamily="18" charset="0"/>
                        </a:rPr>
                        <m:t>𝐺𝑟𝑜𝑠𝑠</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𝑃𝑟𝑜𝑓𝑖𝑡</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𝑀𝑎𝑟𝑔𝑖𝑛</m:t>
                      </m:r>
                      <m:r>
                        <a:rPr lang="en-GB" sz="1800" i="1">
                          <a:solidFill>
                            <a:srgbClr val="EDA13E"/>
                          </a:solidFill>
                          <a:latin typeface="Cambria Math" panose="02040503050406030204" pitchFamily="18" charset="0"/>
                        </a:rPr>
                        <m:t>= </m:t>
                      </m:r>
                      <m:f>
                        <m:fPr>
                          <m:ctrlPr>
                            <a:rPr lang="en-GB" sz="1800" i="1">
                              <a:solidFill>
                                <a:srgbClr val="EDA13E"/>
                              </a:solidFill>
                              <a:latin typeface="Cambria Math" panose="02040503050406030204" pitchFamily="18" charset="0"/>
                            </a:rPr>
                          </m:ctrlPr>
                        </m:fPr>
                        <m:num>
                          <m:r>
                            <a:rPr lang="en-GB" sz="1800" i="1">
                              <a:solidFill>
                                <a:srgbClr val="EDA13E"/>
                              </a:solidFill>
                              <a:latin typeface="Cambria Math" panose="02040503050406030204" pitchFamily="18" charset="0"/>
                            </a:rPr>
                            <m:t>𝑁𝑒𝑡</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𝑆𝑎𝑙𝑒𝑠</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𝐶𝑂𝐺𝑆</m:t>
                          </m:r>
                        </m:num>
                        <m:den>
                          <m:r>
                            <a:rPr lang="en-GB" sz="1800" i="1">
                              <a:solidFill>
                                <a:srgbClr val="EDA13E"/>
                              </a:solidFill>
                              <a:latin typeface="Cambria Math" panose="02040503050406030204" pitchFamily="18" charset="0"/>
                            </a:rPr>
                            <m:t>𝑁𝑒𝑡</m:t>
                          </m:r>
                          <m:r>
                            <a:rPr lang="en-GB" sz="1800" i="1">
                              <a:solidFill>
                                <a:srgbClr val="EDA13E"/>
                              </a:solidFill>
                              <a:latin typeface="Cambria Math" panose="02040503050406030204" pitchFamily="18" charset="0"/>
                            </a:rPr>
                            <m:t> </m:t>
                          </m:r>
                          <m:r>
                            <a:rPr lang="en-GB" sz="1800" i="1">
                              <a:solidFill>
                                <a:srgbClr val="EDA13E"/>
                              </a:solidFill>
                              <a:latin typeface="Cambria Math" panose="02040503050406030204" pitchFamily="18" charset="0"/>
                            </a:rPr>
                            <m:t>𝑆𝑎𝑙𝑒𝑠</m:t>
                          </m:r>
                        </m:den>
                      </m:f>
                    </m:oMath>
                  </m:oMathPara>
                </a14:m>
                <a:endParaRPr lang="en-GB" sz="1800" dirty="0">
                  <a:solidFill>
                    <a:srgbClr val="EDA13E"/>
                  </a:solidFill>
                  <a:cs typeface="Calibri" panose="020F0502020204030204" pitchFamily="34" charset="0"/>
                </a:endParaRPr>
              </a:p>
              <a:p>
                <a:pPr marL="15875" indent="-15875" algn="l" rtl="0">
                  <a:lnSpc>
                    <a:spcPts val="2280"/>
                  </a:lnSpc>
                  <a:spcBef>
                    <a:spcPts val="0"/>
                  </a:spcBef>
                </a:pPr>
                <a:endParaRPr lang="en-US" sz="2200" dirty="0">
                  <a:solidFill>
                    <a:srgbClr val="595959"/>
                  </a:solidFill>
                </a:endParaRPr>
              </a:p>
              <a:p>
                <a:pPr marL="15875" indent="-15875" algn="l" rtl="0">
                  <a:lnSpc>
                    <a:spcPts val="2280"/>
                  </a:lnSpc>
                  <a:spcBef>
                    <a:spcPts val="0"/>
                  </a:spcBef>
                </a:pPr>
                <a:endParaRPr lang="en-US" sz="2200" dirty="0">
                  <a:solidFill>
                    <a:srgbClr val="595959"/>
                  </a:solidFill>
                </a:endParaRPr>
              </a:p>
              <a:p>
                <a:pPr marL="15875" indent="-15875" algn="l" rtl="0">
                  <a:lnSpc>
                    <a:spcPts val="2280"/>
                  </a:lnSpc>
                  <a:spcBef>
                    <a:spcPts val="0"/>
                  </a:spcBef>
                </a:pPr>
                <a:endParaRPr lang="en-US" sz="2200" dirty="0">
                  <a:solidFill>
                    <a:srgbClr val="595959"/>
                  </a:solidFill>
                </a:endParaRPr>
              </a:p>
            </p:txBody>
          </p:sp>
        </mc:Choice>
        <mc:Fallback xmlns="">
          <p:sp>
            <p:nvSpPr>
              <p:cNvPr id="78" name="Text Placeholder 6">
                <a:extLst>
                  <a:ext uri="{FF2B5EF4-FFF2-40B4-BE49-F238E27FC236}">
                    <a16:creationId xmlns:a16="http://schemas.microsoft.com/office/drawing/2014/main" id="{C7625FF7-AEC7-183F-45E5-5A49A992DF1A}"/>
                  </a:ext>
                </a:extLst>
              </p:cNvPr>
              <p:cNvSpPr txBox="1">
                <a:spLocks noRot="1" noChangeAspect="1" noMove="1" noResize="1" noEditPoints="1" noAdjustHandles="1" noChangeArrowheads="1" noChangeShapeType="1" noTextEdit="1"/>
              </p:cNvSpPr>
              <p:nvPr/>
            </p:nvSpPr>
            <p:spPr>
              <a:xfrm>
                <a:off x="1667735" y="2438789"/>
                <a:ext cx="10250320" cy="6380833"/>
              </a:xfrm>
              <a:prstGeom prst="rect">
                <a:avLst/>
              </a:prstGeom>
              <a:blipFill>
                <a:blip r:embed="rId2"/>
                <a:stretch>
                  <a:fillRect l="-743" t="-1590" r="-124"/>
                </a:stretch>
              </a:blipFill>
            </p:spPr>
            <p:txBody>
              <a:bodyPr/>
              <a:lstStyle/>
              <a:p>
                <a:pPr rtl="0" algn="l"/>
                <a:r>
                  <a:rPr lang="en-US">
                    <a:noFill/>
                  </a:rPr>
                  <a:t> </a:t>
                </a:r>
              </a:p>
            </p:txBody>
          </p:sp>
        </mc:Fallback>
      </mc:AlternateContent>
      <p:cxnSp>
        <p:nvCxnSpPr>
          <p:cNvPr id="79" name="Straight Connector 78">
            <a:extLst>
              <a:ext uri="{FF2B5EF4-FFF2-40B4-BE49-F238E27FC236}">
                <a16:creationId xmlns:a16="http://schemas.microsoft.com/office/drawing/2014/main" id="{9D1B2585-E7A6-82A1-9398-31D0E801F991}"/>
              </a:ext>
            </a:extLst>
          </p:cNvPr>
          <p:cNvCxnSpPr>
            <a:cxnSpLocks/>
          </p:cNvCxnSpPr>
          <p:nvPr/>
        </p:nvCxnSpPr>
        <p:spPr>
          <a:xfrm>
            <a:off x="0" y="1811699"/>
            <a:ext cx="4584502"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4112972"/>
            <a:ext cx="12207479"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437556"/>
            <a:ext cx="12207479"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2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88F900F-9AB4-0803-4C49-288D28D10F90}"/>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2194696"/>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743747" y="283290"/>
            <a:ext cx="2460765" cy="1772198"/>
          </a:xfrm>
        </p:spPr>
        <p:txBody>
          <a:bodyPr>
            <a:normAutofit/>
          </a:bodyPr>
          <a:lstStyle/>
          <a:p>
            <a:pPr algn="l" rtl="0"/>
            <a:r>
              <a:rPr lang="en-US" dirty="0">
                <a:solidFill>
                  <a:schemeClr val="bg1"/>
                </a:solidFill>
              </a:rPr>
              <a:t>Margen de beneficio operativo</a:t>
            </a:r>
          </a:p>
          <a:p>
            <a:pPr algn="l" rtl="0"/>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004706" y="332846"/>
            <a:ext cx="8050322" cy="2294016"/>
          </a:xfrm>
        </p:spPr>
        <p:txBody>
          <a:bodyPr>
            <a:normAutofit/>
          </a:bodyPr>
          <a:lstStyle/>
          <a:p>
            <a:pPr marL="15875" indent="-15875" algn="l" rtl="0">
              <a:lnSpc>
                <a:spcPts val="2280"/>
              </a:lnSpc>
              <a:spcBef>
                <a:spcPts val="0"/>
              </a:spcBef>
            </a:pPr>
            <a:r>
              <a:rPr lang="en-US" sz="2200" dirty="0">
                <a:solidFill>
                  <a:schemeClr val="bg1"/>
                </a:solidFill>
              </a:rPr>
              <a:t>Una métrica un poco más compleja, la ganancia operativa también tiene en cuenta todos los gastos generales, operativos, administrativos y de ventas necesarios para operar el negocio día a día. Si bien esta cifra aún excluye deudas, impuestos y otros gastos no operativos, sí incluye la amortización y depreciación de activos.</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a:effectLst>
                <a:outerShdw blurRad="50800" dist="38100" dir="2700000" algn="tl" rotWithShape="0">
                  <a:prstClr val="black">
                    <a:alpha val="40000"/>
                  </a:prstClr>
                </a:outerShdw>
              </a:effectLst>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25012" y="5882688"/>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F16924"/>
            </a:solidFill>
            <a:ln w="3201"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pPr algn="l" rtl="0"/>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52405" y="3747854"/>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pPr algn="l" rtl="0"/>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F16924"/>
            </a:solidFill>
            <a:ln w="3201" cap="flat">
              <a:noFill/>
              <a:prstDash val="solid"/>
              <a:miter/>
            </a:ln>
          </p:spPr>
          <p:txBody>
            <a:bodyPr rtlCol="0" anchor="ctr"/>
            <a:lstStyle/>
            <a:p>
              <a:pPr algn="l" rtl="0"/>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pPr algn="l" rtl="0"/>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398968"/>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16924"/>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16924"/>
              </a:solidFill>
              <a:ln w="9028"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318018"/>
            <a:ext cx="10329644"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gn="l" rtl="0">
              <a:lnSpc>
                <a:spcPts val="2280"/>
              </a:lnSpc>
              <a:spcBef>
                <a:spcPts val="0"/>
              </a:spcBef>
            </a:pPr>
            <a:r>
              <a:rPr lang="en-US" sz="2200" b="1" dirty="0">
                <a:solidFill>
                  <a:srgbClr val="F16924"/>
                </a:solidFill>
              </a:rPr>
              <a:t>Qué te dice</a:t>
            </a:r>
          </a:p>
          <a:p>
            <a:pPr marL="15875" indent="-15875" algn="l" rtl="0">
              <a:lnSpc>
                <a:spcPts val="1880"/>
              </a:lnSpc>
              <a:spcBef>
                <a:spcPts val="0"/>
              </a:spcBef>
            </a:pPr>
            <a:r>
              <a:rPr lang="en-US" sz="1800" dirty="0"/>
              <a:t>El índice de margen de beneficio operativo de una empresa le indica qué tan bien las operaciones de la empresa contribuyen a su rentabilidad. Una empresa con un margen de beneficio sustancial gana más dinero con cada EURO de ventas que una empresa con un margen de beneficio estrecho.</a:t>
            </a:r>
          </a:p>
          <a:p>
            <a:pPr marL="15875" indent="-15875" algn="l" rtl="0">
              <a:lnSpc>
                <a:spcPts val="2280"/>
              </a:lnSpc>
              <a:spcBef>
                <a:spcPts val="0"/>
              </a:spcBef>
            </a:pPr>
            <a:endParaRPr lang="en-US" sz="2200" dirty="0">
              <a:solidFill>
                <a:srgbClr val="595959"/>
              </a:solidFill>
            </a:endParaRPr>
          </a:p>
          <a:p>
            <a:pPr marL="15875" indent="-15875" algn="l" rtl="0">
              <a:lnSpc>
                <a:spcPts val="2280"/>
              </a:lnSpc>
              <a:spcBef>
                <a:spcPts val="0"/>
              </a:spcBef>
            </a:pPr>
            <a:r>
              <a:rPr lang="en-US" sz="2200" b="1" dirty="0">
                <a:solidFill>
                  <a:srgbClr val="F16924"/>
                </a:solidFill>
              </a:rPr>
              <a:t>Como calcular</a:t>
            </a:r>
          </a:p>
          <a:p>
            <a:pPr marL="187325" indent="-187325" algn="l" rtl="0">
              <a:lnSpc>
                <a:spcPts val="1880"/>
              </a:lnSpc>
              <a:spcBef>
                <a:spcPts val="0"/>
              </a:spcBef>
              <a:buClr>
                <a:srgbClr val="F16924"/>
              </a:buClr>
              <a:buFont typeface="+mj-lt"/>
              <a:buAutoNum type="arabicPeriod"/>
            </a:pPr>
            <a:r>
              <a:rPr lang="en-US" sz="1800" dirty="0"/>
              <a:t>Encuentre el ingreso operativo (EBIT) restando sus gastos operativos, la depreciación asignada y los montos de amortización del ingreso bruto.</a:t>
            </a:r>
          </a:p>
          <a:p>
            <a:pPr marL="187325" indent="-187325" algn="l" rtl="0">
              <a:lnSpc>
                <a:spcPts val="1880"/>
              </a:lnSpc>
              <a:spcBef>
                <a:spcPts val="0"/>
              </a:spcBef>
              <a:buClr>
                <a:srgbClr val="F16924"/>
              </a:buClr>
              <a:buFont typeface="+mj-lt"/>
              <a:buAutoNum type="arabicPeriod"/>
            </a:pPr>
            <a:r>
              <a:rPr lang="en-US" sz="1800" dirty="0"/>
              <a:t>Encuentre los ingresos por ventas netas. Esto no requiere ningún cálculo porque las ventas que se muestran en el estado de resultados de la empresa son ventas netas. Si esa cifra no está disponible, puede calcular las ventas netas tomando las ventas brutas de la empresa y restando sus devoluciones de ventas, descuentos por bienes dañados y cualquier descuento ofrecido.</a:t>
            </a:r>
          </a:p>
          <a:p>
            <a:pPr marL="187325" indent="-187325" algn="l" rtl="0">
              <a:lnSpc>
                <a:spcPts val="1880"/>
              </a:lnSpc>
              <a:spcBef>
                <a:spcPts val="0"/>
              </a:spcBef>
              <a:buClr>
                <a:srgbClr val="F16924"/>
              </a:buClr>
              <a:buFont typeface="+mj-lt"/>
              <a:buAutoNum type="arabicPeriod"/>
            </a:pPr>
            <a:r>
              <a:rPr lang="en-US" sz="1800" dirty="0"/>
              <a:t>Calcule la relación del margen de beneficio operativo dividiendo la cifra del paso uno (ingresos operativos) por la cifra del paso dos (ventas netas).</a:t>
            </a:r>
          </a:p>
          <a:p>
            <a:pPr marL="15875" indent="-15875" algn="l" rtl="0">
              <a:lnSpc>
                <a:spcPts val="2280"/>
              </a:lnSpc>
              <a:spcBef>
                <a:spcPts val="0"/>
              </a:spcBef>
            </a:pPr>
            <a:endParaRPr lang="en-US" sz="2200" dirty="0">
              <a:solidFill>
                <a:srgbClr val="595959"/>
              </a:solidFill>
              <a:latin typeface="Calibri" panose="020F0502020204030204" pitchFamily="34" charset="0"/>
              <a:cs typeface="Calibri" panose="020F0502020204030204" pitchFamily="34" charset="0"/>
            </a:endParaRPr>
          </a:p>
          <a:p>
            <a:pPr marL="15875" indent="-15875" algn="l" rtl="0">
              <a:lnSpc>
                <a:spcPts val="2280"/>
              </a:lnSpc>
              <a:spcBef>
                <a:spcPts val="0"/>
              </a:spcBef>
            </a:pPr>
            <a:r>
              <a:rPr lang="en-US" sz="2200" b="1" dirty="0">
                <a:solidFill>
                  <a:srgbClr val="F16924"/>
                </a:solidFill>
                <a:latin typeface="Calibri" panose="020F0502020204030204" pitchFamily="34" charset="0"/>
                <a:cs typeface="Calibri" panose="020F0502020204030204" pitchFamily="34" charset="0"/>
              </a:rPr>
              <a:t>Fórmula</a:t>
            </a:r>
            <a:endParaRPr lang="en-US" sz="2200" dirty="0">
              <a:solidFill>
                <a:srgbClr val="F16924"/>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3543628"/>
            <a:ext cx="12207479"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795249"/>
            <a:ext cx="12207479"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26900D1D-9C70-8137-11A3-980C0F6FEFCA}"/>
                  </a:ext>
                </a:extLst>
              </p:cNvPr>
              <p:cNvSpPr txBox="1"/>
              <p:nvPr/>
            </p:nvSpPr>
            <p:spPr>
              <a:xfrm>
                <a:off x="4204512" y="6014104"/>
                <a:ext cx="5538567" cy="520527"/>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GB" b="0" i="1" smtClean="0">
                          <a:solidFill>
                            <a:srgbClr val="F16924"/>
                          </a:solidFill>
                          <a:latin typeface="Cambria Math" panose="02040503050406030204" pitchFamily="18" charset="0"/>
                        </a:rPr>
                        <m:t>𝑂𝑝𝑒𝑟𝑎𝑡𝑖𝑛𝑔</m:t>
                      </m:r>
                      <m:r>
                        <a:rPr lang="en-GB" b="0" i="1" smtClean="0">
                          <a:solidFill>
                            <a:srgbClr val="F16924"/>
                          </a:solidFill>
                          <a:latin typeface="Cambria Math" panose="02040503050406030204" pitchFamily="18" charset="0"/>
                        </a:rPr>
                        <m:t> </m:t>
                      </m:r>
                      <m:r>
                        <a:rPr lang="en-GB" b="0" i="1" smtClean="0">
                          <a:solidFill>
                            <a:srgbClr val="F16924"/>
                          </a:solidFill>
                          <a:latin typeface="Cambria Math" panose="02040503050406030204" pitchFamily="18" charset="0"/>
                        </a:rPr>
                        <m:t>𝑃𝑟𝑜𝑓𝑖𝑡</m:t>
                      </m:r>
                      <m:r>
                        <a:rPr lang="en-GB" b="0" i="1" smtClean="0">
                          <a:solidFill>
                            <a:srgbClr val="F16924"/>
                          </a:solidFill>
                          <a:latin typeface="Cambria Math" panose="02040503050406030204" pitchFamily="18" charset="0"/>
                        </a:rPr>
                        <m:t> </m:t>
                      </m:r>
                      <m:r>
                        <a:rPr lang="en-GB" b="0" i="1" smtClean="0">
                          <a:solidFill>
                            <a:srgbClr val="F16924"/>
                          </a:solidFill>
                          <a:latin typeface="Cambria Math" panose="02040503050406030204" pitchFamily="18" charset="0"/>
                        </a:rPr>
                        <m:t>𝑀𝑎𝑟𝑔𝑖𝑛</m:t>
                      </m:r>
                      <m:r>
                        <a:rPr lang="en-GB" b="0" i="1" smtClean="0">
                          <a:solidFill>
                            <a:srgbClr val="F16924"/>
                          </a:solidFill>
                          <a:latin typeface="Cambria Math" panose="02040503050406030204" pitchFamily="18" charset="0"/>
                        </a:rPr>
                        <m:t>= </m:t>
                      </m:r>
                      <m:f>
                        <m:fPr>
                          <m:ctrlPr>
                            <a:rPr lang="en-GB" b="0" i="1" smtClean="0">
                              <a:solidFill>
                                <a:srgbClr val="F16924"/>
                              </a:solidFill>
                              <a:latin typeface="Cambria Math" panose="02040503050406030204" pitchFamily="18" charset="0"/>
                            </a:rPr>
                          </m:ctrlPr>
                        </m:fPr>
                        <m:num>
                          <m:r>
                            <a:rPr lang="en-GB" b="0" i="1" smtClean="0">
                              <a:solidFill>
                                <a:srgbClr val="F16924"/>
                              </a:solidFill>
                              <a:latin typeface="Cambria Math" panose="02040503050406030204" pitchFamily="18" charset="0"/>
                            </a:rPr>
                            <m:t>𝑂𝑝𝑒𝑟𝑎𝑡𝑖𝑛𝑔</m:t>
                          </m:r>
                          <m:r>
                            <a:rPr lang="en-GB" b="0" i="1" smtClean="0">
                              <a:solidFill>
                                <a:srgbClr val="F16924"/>
                              </a:solidFill>
                              <a:latin typeface="Cambria Math" panose="02040503050406030204" pitchFamily="18" charset="0"/>
                            </a:rPr>
                            <m:t> </m:t>
                          </m:r>
                          <m:r>
                            <a:rPr lang="en-GB" b="0" i="1" smtClean="0">
                              <a:solidFill>
                                <a:srgbClr val="F16924"/>
                              </a:solidFill>
                              <a:latin typeface="Cambria Math" panose="02040503050406030204" pitchFamily="18" charset="0"/>
                            </a:rPr>
                            <m:t>𝐼𝑛𝑐𝑜𝑚𝑒</m:t>
                          </m:r>
                        </m:num>
                        <m:den>
                          <m:r>
                            <a:rPr lang="en-GB" b="0" i="1" smtClean="0">
                              <a:solidFill>
                                <a:srgbClr val="F16924"/>
                              </a:solidFill>
                              <a:latin typeface="Cambria Math" panose="02040503050406030204" pitchFamily="18" charset="0"/>
                            </a:rPr>
                            <m:t>𝑅𝑒𝑣𝑒𝑛𝑢𝑒</m:t>
                          </m:r>
                          <m:r>
                            <a:rPr lang="en-GB" b="0" i="1" smtClean="0">
                              <a:solidFill>
                                <a:srgbClr val="F16924"/>
                              </a:solidFill>
                              <a:latin typeface="Cambria Math" panose="02040503050406030204" pitchFamily="18" charset="0"/>
                            </a:rPr>
                            <m:t> </m:t>
                          </m:r>
                        </m:den>
                      </m:f>
                      <m:r>
                        <a:rPr lang="en-GB" b="0" i="1" smtClean="0">
                          <a:solidFill>
                            <a:srgbClr val="F16924"/>
                          </a:solidFill>
                          <a:latin typeface="Cambria Math" panose="02040503050406030204" pitchFamily="18" charset="0"/>
                        </a:rPr>
                        <m:t>∗100</m:t>
                      </m:r>
                    </m:oMath>
                  </m:oMathPara>
                </a14:m>
                <a:endParaRPr lang="en-GB" dirty="0">
                  <a:solidFill>
                    <a:srgbClr val="F16924"/>
                  </a:solidFill>
                </a:endParaRPr>
              </a:p>
            </p:txBody>
          </p:sp>
        </mc:Choice>
        <mc:Fallback xmlns="">
          <p:sp>
            <p:nvSpPr>
              <p:cNvPr id="29" name="Textfeld 20">
                <a:extLst>
                  <a:ext uri="{FF2B5EF4-FFF2-40B4-BE49-F238E27FC236}">
                    <a16:creationId xmlns:a16="http://schemas.microsoft.com/office/drawing/2014/main" id="{26900D1D-9C70-8137-11A3-980C0F6FEFCA}"/>
                  </a:ext>
                </a:extLst>
              </p:cNvPr>
              <p:cNvSpPr txBox="1">
                <a:spLocks noRot="1" noChangeAspect="1" noMove="1" noResize="1" noEditPoints="1" noAdjustHandles="1" noChangeArrowheads="1" noChangeShapeType="1" noTextEdit="1"/>
              </p:cNvSpPr>
              <p:nvPr/>
            </p:nvSpPr>
            <p:spPr>
              <a:xfrm>
                <a:off x="4204512" y="6014104"/>
                <a:ext cx="5538567" cy="520527"/>
              </a:xfrm>
              <a:prstGeom prst="rect">
                <a:avLst/>
              </a:prstGeom>
              <a:blipFill>
                <a:blip r:embed="rId2"/>
                <a:stretch>
                  <a:fillRect l="-1144" t="-11905" r="-229" b="-30952"/>
                </a:stretch>
              </a:blipFill>
            </p:spPr>
            <p:txBody>
              <a:bodyPr/>
              <a:lstStyle/>
              <a:p>
                <a:pPr rtl="0" algn="l"/>
                <a:r>
                  <a:rPr lang="en-US">
                    <a:noFill/>
                  </a:rPr>
                  <a:t> </a:t>
                </a:r>
              </a:p>
            </p:txBody>
          </p:sp>
        </mc:Fallback>
      </mc:AlternateContent>
    </p:spTree>
    <p:extLst>
      <p:ext uri="{BB962C8B-B14F-4D97-AF65-F5344CB8AC3E}">
        <p14:creationId xmlns:p14="http://schemas.microsoft.com/office/powerpoint/2010/main" val="311127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20199"/>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177861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743747" y="283290"/>
            <a:ext cx="2471055" cy="1545510"/>
          </a:xfrm>
        </p:spPr>
        <p:txBody>
          <a:bodyPr>
            <a:normAutofit lnSpcReduction="10000"/>
          </a:bodyPr>
          <a:lstStyle/>
          <a:p>
            <a:pPr algn="l" rtl="0"/>
            <a:r>
              <a:rPr lang="en-US" dirty="0">
                <a:solidFill>
                  <a:schemeClr val="bg1"/>
                </a:solidFill>
              </a:rPr>
              <a:t>Margen de beneficio neto</a:t>
            </a:r>
          </a:p>
          <a:p>
            <a:pPr algn="l" rtl="0"/>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93115"/>
            <a:ext cx="7295511" cy="2294016"/>
          </a:xfrm>
        </p:spPr>
        <p:txBody>
          <a:bodyPr>
            <a:normAutofit/>
          </a:bodyPr>
          <a:lstStyle/>
          <a:p>
            <a:pPr marL="15875" indent="-15875" algn="l" rtl="0">
              <a:lnSpc>
                <a:spcPts val="2280"/>
              </a:lnSpc>
              <a:spcBef>
                <a:spcPts val="0"/>
              </a:spcBef>
            </a:pPr>
            <a:r>
              <a:rPr lang="en-US" sz="2200" dirty="0">
                <a:solidFill>
                  <a:schemeClr val="bg1"/>
                </a:solidFill>
              </a:rPr>
              <a:t>El margen de beneficio neto se puede utilizar para comparar el rendimiento durante diferentes períodos. Sin embargo, esto solo revela resultados confiables si nada más ha cambiado en sus gastos.</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a:effectLst>
                <a:outerShdw blurRad="50800" dist="38100" dir="2700000" algn="tl" rotWithShape="0">
                  <a:prstClr val="black">
                    <a:alpha val="40000"/>
                  </a:prstClr>
                </a:outerShdw>
              </a:effectLst>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62372" y="5588423"/>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B41F7A"/>
            </a:solidFill>
            <a:ln w="3201"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grpFill/>
            <a:ln w="3201"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grpFill/>
            <a:ln w="3201"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grpFill/>
            <a:ln w="3201"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pPr algn="l" rtl="0"/>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69901" y="4063564"/>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pPr algn="l" rtl="0"/>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B41F7A"/>
            </a:solidFill>
            <a:ln w="3201" cap="flat">
              <a:noFill/>
              <a:prstDash val="solid"/>
              <a:miter/>
            </a:ln>
          </p:spPr>
          <p:txBody>
            <a:bodyPr rtlCol="0" anchor="ctr"/>
            <a:lstStyle/>
            <a:p>
              <a:pPr algn="l" rtl="0"/>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0"/>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pPr algn="l" rtl="0"/>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248244"/>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B41F7A"/>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B41F7A"/>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167294"/>
            <a:ext cx="1025032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gn="l" rtl="0">
              <a:lnSpc>
                <a:spcPts val="2280"/>
              </a:lnSpc>
              <a:spcBef>
                <a:spcPts val="0"/>
              </a:spcBef>
            </a:pPr>
            <a:r>
              <a:rPr lang="en-US" sz="2200" b="1" dirty="0">
                <a:solidFill>
                  <a:srgbClr val="B41F7A"/>
                </a:solidFill>
              </a:rPr>
              <a:t>Qué te dice</a:t>
            </a:r>
          </a:p>
          <a:p>
            <a:pPr marL="15875" indent="-15875" algn="l" rtl="0">
              <a:lnSpc>
                <a:spcPts val="1880"/>
              </a:lnSpc>
              <a:spcBef>
                <a:spcPts val="0"/>
              </a:spcBef>
            </a:pPr>
            <a:r>
              <a:rPr lang="en-US" sz="1800" dirty="0"/>
              <a:t>El margen de beneficio neto puede indicar qué tan bien la empresa convierte sus ventas en ganancias. Esto significa que el porcentaje calculado es el porcentaje de sus ingresos que son rentables. También indica la cantidad de ingresos que está gastando para producir sus productos o servicios.</a:t>
            </a:r>
          </a:p>
          <a:p>
            <a:pPr marL="15875" indent="-15875" algn="l" rtl="0">
              <a:lnSpc>
                <a:spcPts val="2280"/>
              </a:lnSpc>
              <a:spcBef>
                <a:spcPts val="0"/>
              </a:spcBef>
            </a:pPr>
            <a:endParaRPr lang="en-US" sz="2200" dirty="0">
              <a:solidFill>
                <a:srgbClr val="595959"/>
              </a:solidFill>
            </a:endParaRPr>
          </a:p>
          <a:p>
            <a:pPr marL="15875" indent="-15875" algn="l" rtl="0">
              <a:lnSpc>
                <a:spcPts val="2280"/>
              </a:lnSpc>
              <a:spcBef>
                <a:spcPts val="0"/>
              </a:spcBef>
            </a:pPr>
            <a:r>
              <a:rPr lang="en-US" sz="2200" b="1" dirty="0">
                <a:solidFill>
                  <a:srgbClr val="B41F7A"/>
                </a:solidFill>
              </a:rPr>
              <a:t>Como calcular</a:t>
            </a:r>
          </a:p>
          <a:p>
            <a:pPr marL="342900" indent="-342900" algn="l" rtl="0">
              <a:lnSpc>
                <a:spcPts val="1880"/>
              </a:lnSpc>
              <a:spcBef>
                <a:spcPts val="0"/>
              </a:spcBef>
              <a:buClr>
                <a:srgbClr val="B41F7A"/>
              </a:buClr>
              <a:buFont typeface="+mj-lt"/>
              <a:buAutoNum type="arabicPeriod"/>
            </a:pPr>
            <a:r>
              <a:rPr lang="en-US" sz="1800" dirty="0"/>
              <a:t>Tendrá que calcular la utilidad neta y las ventas netas, ya que generalmente no hay partidas etiquetadas como tales en el estado de resultados. La ganancia neta se calcula restando todos sus gastos de sus ingresos. Estos incluyen sueldos, salarios, servicios públicos u otros gastos.</a:t>
            </a:r>
          </a:p>
          <a:p>
            <a:pPr marL="342900" indent="-342900" algn="l" rtl="0">
              <a:lnSpc>
                <a:spcPts val="1880"/>
              </a:lnSpc>
              <a:spcBef>
                <a:spcPts val="0"/>
              </a:spcBef>
              <a:buClr>
                <a:srgbClr val="B41F7A"/>
              </a:buClr>
              <a:buFont typeface="+mj-lt"/>
              <a:buAutoNum type="arabicPeriod"/>
            </a:pPr>
            <a:r>
              <a:rPr lang="en-US" sz="1800" dirty="0"/>
              <a:t>Las ventas netas son el resultado de restar sus asignaciones, devoluciones y descuentos de sus ingresos totales. Las concesiones provienen de problemas con un producto o servicio que requirieron reducir el precio para satisfacer al cliente. Una devolución es la devolución de un artículo o el reembolso de un servicio.</a:t>
            </a:r>
          </a:p>
          <a:p>
            <a:pPr marL="15875" indent="-15875" algn="l" rtl="0">
              <a:lnSpc>
                <a:spcPts val="2280"/>
              </a:lnSpc>
              <a:spcBef>
                <a:spcPts val="0"/>
              </a:spcBef>
            </a:pPr>
            <a:endParaRPr lang="en-US" sz="2200" dirty="0">
              <a:solidFill>
                <a:srgbClr val="595959"/>
              </a:solidFill>
              <a:latin typeface="Calibri" panose="020F0502020204030204" pitchFamily="34" charset="0"/>
              <a:cs typeface="Calibri" panose="020F0502020204030204" pitchFamily="34" charset="0"/>
            </a:endParaRPr>
          </a:p>
          <a:p>
            <a:pPr marL="15875" indent="-15875" algn="l" rtl="0">
              <a:lnSpc>
                <a:spcPts val="2280"/>
              </a:lnSpc>
              <a:spcBef>
                <a:spcPts val="0"/>
              </a:spcBef>
            </a:pPr>
            <a:r>
              <a:rPr lang="en-US" sz="2200" b="1" dirty="0">
                <a:solidFill>
                  <a:srgbClr val="B41F7A"/>
                </a:solidFill>
                <a:latin typeface="Calibri" panose="020F0502020204030204" pitchFamily="34" charset="0"/>
                <a:cs typeface="Calibri" panose="020F0502020204030204" pitchFamily="34" charset="0"/>
              </a:rPr>
              <a:t>Fórmula</a:t>
            </a:r>
            <a:endParaRPr lang="en-US" sz="2200" dirty="0">
              <a:solidFill>
                <a:srgbClr val="B41F7A"/>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15479" y="3410156"/>
            <a:ext cx="122074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15480" y="5415385"/>
            <a:ext cx="12207479"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505DB3A0-7278-F363-A54F-327952E912AE}"/>
                  </a:ext>
                </a:extLst>
              </p:cNvPr>
              <p:cNvSpPr txBox="1"/>
              <p:nvPr/>
            </p:nvSpPr>
            <p:spPr>
              <a:xfrm>
                <a:off x="3561703" y="5839441"/>
                <a:ext cx="4158190" cy="526619"/>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GB" b="0" i="1" smtClean="0">
                          <a:solidFill>
                            <a:srgbClr val="B41F7A"/>
                          </a:solidFill>
                          <a:latin typeface="Cambria Math" panose="02040503050406030204" pitchFamily="18" charset="0"/>
                        </a:rPr>
                        <m:t>𝑁𝑒𝑡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𝑃𝑟𝑜𝑓𝑖𝑡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𝑀𝑎𝑟𝑔𝑖𝑛</m:t>
                      </m:r>
                      <m:r>
                        <a:rPr lang="en-GB" b="0" i="1" smtClean="0">
                          <a:solidFill>
                            <a:srgbClr val="B41F7A"/>
                          </a:solidFill>
                          <a:latin typeface="Cambria Math" panose="02040503050406030204" pitchFamily="18" charset="0"/>
                        </a:rPr>
                        <m:t>= </m:t>
                      </m:r>
                      <m:f>
                        <m:fPr>
                          <m:ctrlPr>
                            <a:rPr lang="en-GB" b="0" i="1" smtClean="0">
                              <a:solidFill>
                                <a:srgbClr val="B41F7A"/>
                              </a:solidFill>
                              <a:latin typeface="Cambria Math" panose="02040503050406030204" pitchFamily="18" charset="0"/>
                            </a:rPr>
                          </m:ctrlPr>
                        </m:fPr>
                        <m:num>
                          <m:r>
                            <a:rPr lang="en-GB" b="0" i="1" smtClean="0">
                              <a:solidFill>
                                <a:srgbClr val="B41F7A"/>
                              </a:solidFill>
                              <a:latin typeface="Cambria Math" panose="02040503050406030204" pitchFamily="18" charset="0"/>
                            </a:rPr>
                            <m:t>𝑁𝑒𝑡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𝑃𝑟𝑜𝑓𝑖𝑡𝑠</m:t>
                          </m:r>
                        </m:num>
                        <m:den>
                          <m:r>
                            <a:rPr lang="en-GB" b="0" i="1" smtClean="0">
                              <a:solidFill>
                                <a:srgbClr val="B41F7A"/>
                              </a:solidFill>
                              <a:latin typeface="Cambria Math" panose="02040503050406030204" pitchFamily="18" charset="0"/>
                            </a:rPr>
                            <m:t>𝑁𝑒𝑡</m:t>
                          </m:r>
                          <m:r>
                            <a:rPr lang="en-GB" b="0" i="1" smtClean="0">
                              <a:solidFill>
                                <a:srgbClr val="B41F7A"/>
                              </a:solidFill>
                              <a:latin typeface="Cambria Math" panose="02040503050406030204" pitchFamily="18" charset="0"/>
                            </a:rPr>
                            <m:t> </m:t>
                          </m:r>
                          <m:r>
                            <a:rPr lang="en-GB" b="0" i="1" smtClean="0">
                              <a:solidFill>
                                <a:srgbClr val="B41F7A"/>
                              </a:solidFill>
                              <a:latin typeface="Cambria Math" panose="02040503050406030204" pitchFamily="18" charset="0"/>
                            </a:rPr>
                            <m:t>𝑆𝑎𝑙𝑒𝑠</m:t>
                          </m:r>
                          <m:r>
                            <a:rPr lang="en-GB" b="0" i="1" smtClean="0">
                              <a:solidFill>
                                <a:srgbClr val="B41F7A"/>
                              </a:solidFill>
                              <a:latin typeface="Cambria Math" panose="02040503050406030204" pitchFamily="18" charset="0"/>
                            </a:rPr>
                            <m:t> </m:t>
                          </m:r>
                        </m:den>
                      </m:f>
                      <m:r>
                        <a:rPr lang="en-GB" b="0" i="1" smtClean="0">
                          <a:solidFill>
                            <a:srgbClr val="B41F7A"/>
                          </a:solidFill>
                          <a:latin typeface="Cambria Math" panose="02040503050406030204" pitchFamily="18" charset="0"/>
                        </a:rPr>
                        <m:t>∗100</m:t>
                      </m:r>
                    </m:oMath>
                  </m:oMathPara>
                </a14:m>
                <a:endParaRPr lang="en-GB" dirty="0">
                  <a:solidFill>
                    <a:srgbClr val="B41F7A"/>
                  </a:solidFill>
                </a:endParaRPr>
              </a:p>
            </p:txBody>
          </p:sp>
        </mc:Choice>
        <mc:Fallback xmlns="">
          <p:sp>
            <p:nvSpPr>
              <p:cNvPr id="29" name="Textfeld 20">
                <a:extLst>
                  <a:ext uri="{FF2B5EF4-FFF2-40B4-BE49-F238E27FC236}">
                    <a16:creationId xmlns:a16="http://schemas.microsoft.com/office/drawing/2014/main" id="{505DB3A0-7278-F363-A54F-327952E912AE}"/>
                  </a:ext>
                </a:extLst>
              </p:cNvPr>
              <p:cNvSpPr txBox="1">
                <a:spLocks noRot="1" noChangeAspect="1" noMove="1" noResize="1" noEditPoints="1" noAdjustHandles="1" noChangeArrowheads="1" noChangeShapeType="1" noTextEdit="1"/>
              </p:cNvSpPr>
              <p:nvPr/>
            </p:nvSpPr>
            <p:spPr>
              <a:xfrm>
                <a:off x="3561703" y="5839441"/>
                <a:ext cx="4158190" cy="526619"/>
              </a:xfrm>
              <a:prstGeom prst="rect">
                <a:avLst/>
              </a:prstGeom>
              <a:blipFill>
                <a:blip r:embed="rId2"/>
                <a:stretch>
                  <a:fillRect l="-915" t="-6977" r="-915" b="-30233"/>
                </a:stretch>
              </a:blipFill>
            </p:spPr>
            <p:txBody>
              <a:bodyPr/>
              <a:lstStyle/>
              <a:p>
                <a:pPr rtl="0" algn="l"/>
                <a:r>
                  <a:rPr lang="en-US">
                    <a:noFill/>
                  </a:rPr>
                  <a:t> </a:t>
                </a:r>
              </a:p>
            </p:txBody>
          </p:sp>
        </mc:Fallback>
      </mc:AlternateContent>
    </p:spTree>
    <p:extLst>
      <p:ext uri="{BB962C8B-B14F-4D97-AF65-F5344CB8AC3E}">
        <p14:creationId xmlns:p14="http://schemas.microsoft.com/office/powerpoint/2010/main" val="239100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901C51D-D68F-131D-3EA9-1DD42AC0348A}"/>
              </a:ext>
            </a:extLst>
          </p:cNvPr>
          <p:cNvSpPr/>
          <p:nvPr/>
        </p:nvSpPr>
        <p:spPr>
          <a:xfrm>
            <a:off x="0" y="6231592"/>
            <a:ext cx="2974129" cy="626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8" name="Rectangle 27">
            <a:extLst>
              <a:ext uri="{FF2B5EF4-FFF2-40B4-BE49-F238E27FC236}">
                <a16:creationId xmlns:a16="http://schemas.microsoft.com/office/drawing/2014/main" id="{636256DA-4F58-B4A1-2E56-967CD0E2792C}"/>
              </a:ext>
            </a:extLst>
          </p:cNvPr>
          <p:cNvSpPr/>
          <p:nvPr/>
        </p:nvSpPr>
        <p:spPr>
          <a:xfrm>
            <a:off x="0" y="0"/>
            <a:ext cx="12192000" cy="2314420"/>
          </a:xfrm>
          <a:prstGeom prst="rect">
            <a:avLst/>
          </a:pr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1407602" y="239886"/>
            <a:ext cx="3459307" cy="1772201"/>
          </a:xfrm>
        </p:spPr>
        <p:txBody>
          <a:bodyPr>
            <a:normAutofit fontScale="92500" lnSpcReduction="10000"/>
          </a:bodyPr>
          <a:lstStyle/>
          <a:p>
            <a:pPr algn="l" rtl="0"/>
            <a:r>
              <a:rPr lang="en-US" dirty="0">
                <a:solidFill>
                  <a:schemeClr val="bg1"/>
                </a:solidFill>
              </a:rPr>
              <a:t>Razones Financieras Importantes: Razón Corriente</a:t>
            </a:r>
          </a:p>
          <a:p>
            <a:pPr algn="l" rtl="0"/>
            <a:endParaRPr lang="en-US" dirty="0">
              <a:solidFill>
                <a:schemeClr val="bg1"/>
              </a:solidFill>
            </a:endParaRP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4622544" y="293115"/>
            <a:ext cx="7295511" cy="2294016"/>
          </a:xfrm>
        </p:spPr>
        <p:txBody>
          <a:bodyPr>
            <a:normAutofit/>
          </a:bodyPr>
          <a:lstStyle/>
          <a:p>
            <a:pPr marL="15875" indent="-15875" algn="l" rtl="0">
              <a:lnSpc>
                <a:spcPts val="2280"/>
              </a:lnSpc>
              <a:spcBef>
                <a:spcPts val="0"/>
              </a:spcBef>
            </a:pPr>
            <a:r>
              <a:rPr lang="en-US" sz="2200" dirty="0">
                <a:solidFill>
                  <a:schemeClr val="bg1"/>
                </a:solidFill>
              </a:rPr>
              <a:t>El índice actual es probablemente el más conocido y el más utilizado de los índices de liquidez, que los analistas e inversores utilizan para evaluar la capacidad de la empresa para pagar sus obligaciones de deuda a corto plazo, como cuentas por pagar (pagos a proveedores) e impuestos y salarios. Los pagarés a corto plazo pagaderos a un banco, por ejemplo, también pueden ser relevantes.</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flipH="1">
            <a:off x="859375" y="0"/>
            <a:ext cx="38156" cy="6380834"/>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271801" y="338494"/>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a:effectLst>
                <a:outerShdw blurRad="50800" dist="38100" dir="2700000" algn="tl" rotWithShape="0">
                  <a:prstClr val="black">
                    <a:alpha val="40000"/>
                  </a:prstClr>
                </a:outerShdw>
              </a:effectLst>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grpSp>
        <p:nvGrpSpPr>
          <p:cNvPr id="9" name="Graphic 300">
            <a:extLst>
              <a:ext uri="{FF2B5EF4-FFF2-40B4-BE49-F238E27FC236}">
                <a16:creationId xmlns:a16="http://schemas.microsoft.com/office/drawing/2014/main" id="{B10F530C-E69E-DA91-BF38-D0F62A2F4AAF}"/>
              </a:ext>
            </a:extLst>
          </p:cNvPr>
          <p:cNvGrpSpPr/>
          <p:nvPr/>
        </p:nvGrpSpPr>
        <p:grpSpPr>
          <a:xfrm>
            <a:off x="641452" y="5569802"/>
            <a:ext cx="676276" cy="675982"/>
            <a:chOff x="7703578" y="5491867"/>
            <a:chExt cx="965326" cy="964907"/>
          </a:xfrm>
          <a:solidFill>
            <a:srgbClr val="595959"/>
          </a:solidFill>
        </p:grpSpPr>
        <p:sp>
          <p:nvSpPr>
            <p:cNvPr id="10" name="Freeform 9">
              <a:extLst>
                <a:ext uri="{FF2B5EF4-FFF2-40B4-BE49-F238E27FC236}">
                  <a16:creationId xmlns:a16="http://schemas.microsoft.com/office/drawing/2014/main" id="{50A4F394-579F-69C0-7CCE-7A27272E99D4}"/>
                </a:ext>
              </a:extLst>
            </p:cNvPr>
            <p:cNvSpPr/>
            <p:nvPr/>
          </p:nvSpPr>
          <p:spPr>
            <a:xfrm>
              <a:off x="7703578" y="5491867"/>
              <a:ext cx="965326" cy="964907"/>
            </a:xfrm>
            <a:custGeom>
              <a:avLst/>
              <a:gdLst>
                <a:gd name="connsiteX0" fmla="*/ 965327 w 965326"/>
                <a:gd name="connsiteY0" fmla="*/ 177307 h 964907"/>
                <a:gd name="connsiteX1" fmla="*/ 965327 w 965326"/>
                <a:gd name="connsiteY1" fmla="*/ 228057 h 964907"/>
                <a:gd name="connsiteX2" fmla="*/ 888576 w 965326"/>
                <a:gd name="connsiteY2" fmla="*/ 280414 h 964907"/>
                <a:gd name="connsiteX3" fmla="*/ 794484 w 965326"/>
                <a:gd name="connsiteY3" fmla="*/ 280414 h 964907"/>
                <a:gd name="connsiteX4" fmla="*/ 779390 w 965326"/>
                <a:gd name="connsiteY4" fmla="*/ 280414 h 964907"/>
                <a:gd name="connsiteX5" fmla="*/ 779390 w 965326"/>
                <a:gd name="connsiteY5" fmla="*/ 373565 h 964907"/>
                <a:gd name="connsiteX6" fmla="*/ 790309 w 965326"/>
                <a:gd name="connsiteY6" fmla="*/ 373565 h 964907"/>
                <a:gd name="connsiteX7" fmla="*/ 912661 w 965326"/>
                <a:gd name="connsiteY7" fmla="*/ 373565 h 964907"/>
                <a:gd name="connsiteX8" fmla="*/ 924864 w 965326"/>
                <a:gd name="connsiteY8" fmla="*/ 374207 h 964907"/>
                <a:gd name="connsiteX9" fmla="*/ 965327 w 965326"/>
                <a:gd name="connsiteY9" fmla="*/ 411146 h 964907"/>
                <a:gd name="connsiteX10" fmla="*/ 965327 w 965326"/>
                <a:gd name="connsiteY10" fmla="*/ 835140 h 964907"/>
                <a:gd name="connsiteX11" fmla="*/ 915551 w 965326"/>
                <a:gd name="connsiteY11" fmla="*/ 871758 h 964907"/>
                <a:gd name="connsiteX12" fmla="*/ 672453 w 965326"/>
                <a:gd name="connsiteY12" fmla="*/ 871437 h 964907"/>
                <a:gd name="connsiteX13" fmla="*/ 644193 w 965326"/>
                <a:gd name="connsiteY13" fmla="*/ 863728 h 964907"/>
                <a:gd name="connsiteX14" fmla="*/ 622677 w 965326"/>
                <a:gd name="connsiteY14" fmla="*/ 820365 h 964907"/>
                <a:gd name="connsiteX15" fmla="*/ 622677 w 965326"/>
                <a:gd name="connsiteY15" fmla="*/ 572392 h 964907"/>
                <a:gd name="connsiteX16" fmla="*/ 622677 w 965326"/>
                <a:gd name="connsiteY16" fmla="*/ 561150 h 964907"/>
                <a:gd name="connsiteX17" fmla="*/ 186578 w 965326"/>
                <a:gd name="connsiteY17" fmla="*/ 561150 h 964907"/>
                <a:gd name="connsiteX18" fmla="*/ 193964 w 965326"/>
                <a:gd name="connsiteY18" fmla="*/ 566932 h 964907"/>
                <a:gd name="connsiteX19" fmla="*/ 504821 w 965326"/>
                <a:gd name="connsiteY19" fmla="*/ 860515 h 964907"/>
                <a:gd name="connsiteX20" fmla="*/ 614649 w 965326"/>
                <a:gd name="connsiteY20" fmla="*/ 964908 h 964907"/>
                <a:gd name="connsiteX21" fmla="*/ 321 w 965326"/>
                <a:gd name="connsiteY21" fmla="*/ 964908 h 964907"/>
                <a:gd name="connsiteX22" fmla="*/ 321 w 965326"/>
                <a:gd name="connsiteY22" fmla="*/ 384164 h 964907"/>
                <a:gd name="connsiteX23" fmla="*/ 30187 w 965326"/>
                <a:gd name="connsiteY23" fmla="*/ 412110 h 964907"/>
                <a:gd name="connsiteX24" fmla="*/ 31150 w 965326"/>
                <a:gd name="connsiteY24" fmla="*/ 407934 h 964907"/>
                <a:gd name="connsiteX25" fmla="*/ 30829 w 965326"/>
                <a:gd name="connsiteY25" fmla="*/ 99896 h 964907"/>
                <a:gd name="connsiteX26" fmla="*/ 25048 w 965326"/>
                <a:gd name="connsiteY26" fmla="*/ 92829 h 964907"/>
                <a:gd name="connsiteX27" fmla="*/ 0 w 965326"/>
                <a:gd name="connsiteY27" fmla="*/ 60708 h 964907"/>
                <a:gd name="connsiteX28" fmla="*/ 0 w 965326"/>
                <a:gd name="connsiteY28" fmla="*/ 38224 h 964907"/>
                <a:gd name="connsiteX29" fmla="*/ 38215 w 965326"/>
                <a:gd name="connsiteY29" fmla="*/ 0 h 964907"/>
                <a:gd name="connsiteX30" fmla="*/ 771041 w 965326"/>
                <a:gd name="connsiteY30" fmla="*/ 0 h 964907"/>
                <a:gd name="connsiteX31" fmla="*/ 780354 w 965326"/>
                <a:gd name="connsiteY31" fmla="*/ 0 h 964907"/>
                <a:gd name="connsiteX32" fmla="*/ 808292 w 965326"/>
                <a:gd name="connsiteY32" fmla="*/ 27945 h 964907"/>
                <a:gd name="connsiteX33" fmla="*/ 808292 w 965326"/>
                <a:gd name="connsiteY33" fmla="*/ 64563 h 964907"/>
                <a:gd name="connsiteX34" fmla="*/ 785171 w 965326"/>
                <a:gd name="connsiteY34" fmla="*/ 91865 h 964907"/>
                <a:gd name="connsiteX35" fmla="*/ 778427 w 965326"/>
                <a:gd name="connsiteY35" fmla="*/ 93793 h 964907"/>
                <a:gd name="connsiteX36" fmla="*/ 778427 w 965326"/>
                <a:gd name="connsiteY36" fmla="*/ 123986 h 964907"/>
                <a:gd name="connsiteX37" fmla="*/ 789024 w 965326"/>
                <a:gd name="connsiteY37" fmla="*/ 123986 h 964907"/>
                <a:gd name="connsiteX38" fmla="*/ 902063 w 965326"/>
                <a:gd name="connsiteY38" fmla="*/ 123986 h 964907"/>
                <a:gd name="connsiteX39" fmla="*/ 962115 w 965326"/>
                <a:gd name="connsiteY39" fmla="*/ 169598 h 964907"/>
                <a:gd name="connsiteX40" fmla="*/ 965327 w 965326"/>
                <a:gd name="connsiteY40" fmla="*/ 177307 h 964907"/>
                <a:gd name="connsiteX41" fmla="*/ 746956 w 965326"/>
                <a:gd name="connsiteY41" fmla="*/ 94435 h 964907"/>
                <a:gd name="connsiteX42" fmla="*/ 62942 w 965326"/>
                <a:gd name="connsiteY42" fmla="*/ 94435 h 964907"/>
                <a:gd name="connsiteX43" fmla="*/ 62942 w 965326"/>
                <a:gd name="connsiteY43" fmla="*/ 100859 h 964907"/>
                <a:gd name="connsiteX44" fmla="*/ 63263 w 965326"/>
                <a:gd name="connsiteY44" fmla="*/ 436200 h 964907"/>
                <a:gd name="connsiteX45" fmla="*/ 68723 w 965326"/>
                <a:gd name="connsiteY45" fmla="*/ 448085 h 964907"/>
                <a:gd name="connsiteX46" fmla="*/ 147721 w 965326"/>
                <a:gd name="connsiteY46" fmla="*/ 523569 h 964907"/>
                <a:gd name="connsiteX47" fmla="*/ 163457 w 965326"/>
                <a:gd name="connsiteY47" fmla="*/ 529993 h 964907"/>
                <a:gd name="connsiteX48" fmla="*/ 611759 w 965326"/>
                <a:gd name="connsiteY48" fmla="*/ 529993 h 964907"/>
                <a:gd name="connsiteX49" fmla="*/ 622356 w 965326"/>
                <a:gd name="connsiteY49" fmla="*/ 529993 h 964907"/>
                <a:gd name="connsiteX50" fmla="*/ 622356 w 965326"/>
                <a:gd name="connsiteY50" fmla="*/ 467357 h 964907"/>
                <a:gd name="connsiteX51" fmla="*/ 483948 w 965326"/>
                <a:gd name="connsiteY51" fmla="*/ 467357 h 964907"/>
                <a:gd name="connsiteX52" fmla="*/ 483948 w 965326"/>
                <a:gd name="connsiteY52" fmla="*/ 435879 h 964907"/>
                <a:gd name="connsiteX53" fmla="*/ 622356 w 965326"/>
                <a:gd name="connsiteY53" fmla="*/ 435879 h 964907"/>
                <a:gd name="connsiteX54" fmla="*/ 624604 w 965326"/>
                <a:gd name="connsiteY54" fmla="*/ 405364 h 964907"/>
                <a:gd name="connsiteX55" fmla="*/ 483627 w 965326"/>
                <a:gd name="connsiteY55" fmla="*/ 405364 h 964907"/>
                <a:gd name="connsiteX56" fmla="*/ 483627 w 965326"/>
                <a:gd name="connsiteY56" fmla="*/ 373886 h 964907"/>
                <a:gd name="connsiteX57" fmla="*/ 746635 w 965326"/>
                <a:gd name="connsiteY57" fmla="*/ 373886 h 964907"/>
                <a:gd name="connsiteX58" fmla="*/ 746635 w 965326"/>
                <a:gd name="connsiteY58" fmla="*/ 280736 h 964907"/>
                <a:gd name="connsiteX59" fmla="*/ 734753 w 965326"/>
                <a:gd name="connsiteY59" fmla="*/ 280736 h 964907"/>
                <a:gd name="connsiteX60" fmla="*/ 512529 w 965326"/>
                <a:gd name="connsiteY60" fmla="*/ 281057 h 964907"/>
                <a:gd name="connsiteX61" fmla="*/ 450871 w 965326"/>
                <a:gd name="connsiteY61" fmla="*/ 262427 h 964907"/>
                <a:gd name="connsiteX62" fmla="*/ 361917 w 965326"/>
                <a:gd name="connsiteY62" fmla="*/ 202682 h 964907"/>
                <a:gd name="connsiteX63" fmla="*/ 371230 w 965326"/>
                <a:gd name="connsiteY63" fmla="*/ 196258 h 964907"/>
                <a:gd name="connsiteX64" fmla="*/ 471745 w 965326"/>
                <a:gd name="connsiteY64" fmla="*/ 129447 h 964907"/>
                <a:gd name="connsiteX65" fmla="*/ 487159 w 965326"/>
                <a:gd name="connsiteY65" fmla="*/ 124629 h 964907"/>
                <a:gd name="connsiteX66" fmla="*/ 735716 w 965326"/>
                <a:gd name="connsiteY66" fmla="*/ 124307 h 964907"/>
                <a:gd name="connsiteX67" fmla="*/ 746956 w 965326"/>
                <a:gd name="connsiteY67" fmla="*/ 124307 h 964907"/>
                <a:gd name="connsiteX68" fmla="*/ 746956 w 965326"/>
                <a:gd name="connsiteY68" fmla="*/ 94435 h 964907"/>
                <a:gd name="connsiteX69" fmla="*/ 654148 w 965326"/>
                <a:gd name="connsiteY69" fmla="*/ 622501 h 964907"/>
                <a:gd name="connsiteX70" fmla="*/ 654148 w 965326"/>
                <a:gd name="connsiteY70" fmla="*/ 819401 h 964907"/>
                <a:gd name="connsiteX71" fmla="*/ 675986 w 965326"/>
                <a:gd name="connsiteY71" fmla="*/ 840922 h 964907"/>
                <a:gd name="connsiteX72" fmla="*/ 912340 w 965326"/>
                <a:gd name="connsiteY72" fmla="*/ 840922 h 964907"/>
                <a:gd name="connsiteX73" fmla="*/ 933856 w 965326"/>
                <a:gd name="connsiteY73" fmla="*/ 819722 h 964907"/>
                <a:gd name="connsiteX74" fmla="*/ 933856 w 965326"/>
                <a:gd name="connsiteY74" fmla="*/ 425921 h 964907"/>
                <a:gd name="connsiteX75" fmla="*/ 913303 w 965326"/>
                <a:gd name="connsiteY75" fmla="*/ 405043 h 964907"/>
                <a:gd name="connsiteX76" fmla="*/ 675022 w 965326"/>
                <a:gd name="connsiteY76" fmla="*/ 405043 h 964907"/>
                <a:gd name="connsiteX77" fmla="*/ 654148 w 965326"/>
                <a:gd name="connsiteY77" fmla="*/ 426243 h 964907"/>
                <a:gd name="connsiteX78" fmla="*/ 654148 w 965326"/>
                <a:gd name="connsiteY78" fmla="*/ 622501 h 964907"/>
                <a:gd name="connsiteX79" fmla="*/ 536614 w 965326"/>
                <a:gd name="connsiteY79" fmla="*/ 933430 h 964907"/>
                <a:gd name="connsiteX80" fmla="*/ 32434 w 965326"/>
                <a:gd name="connsiteY80" fmla="*/ 457079 h 964907"/>
                <a:gd name="connsiteX81" fmla="*/ 32434 w 965326"/>
                <a:gd name="connsiteY81" fmla="*/ 560507 h 964907"/>
                <a:gd name="connsiteX82" fmla="*/ 62300 w 965326"/>
                <a:gd name="connsiteY82" fmla="*/ 560507 h 964907"/>
                <a:gd name="connsiteX83" fmla="*/ 62300 w 965326"/>
                <a:gd name="connsiteY83" fmla="*/ 591986 h 964907"/>
                <a:gd name="connsiteX84" fmla="*/ 32434 w 965326"/>
                <a:gd name="connsiteY84" fmla="*/ 591986 h 964907"/>
                <a:gd name="connsiteX85" fmla="*/ 32434 w 965326"/>
                <a:gd name="connsiteY85" fmla="*/ 622822 h 964907"/>
                <a:gd name="connsiteX86" fmla="*/ 61979 w 965326"/>
                <a:gd name="connsiteY86" fmla="*/ 622822 h 964907"/>
                <a:gd name="connsiteX87" fmla="*/ 61979 w 965326"/>
                <a:gd name="connsiteY87" fmla="*/ 654300 h 964907"/>
                <a:gd name="connsiteX88" fmla="*/ 32113 w 965326"/>
                <a:gd name="connsiteY88" fmla="*/ 654300 h 964907"/>
                <a:gd name="connsiteX89" fmla="*/ 32113 w 965326"/>
                <a:gd name="connsiteY89" fmla="*/ 685136 h 964907"/>
                <a:gd name="connsiteX90" fmla="*/ 61658 w 965326"/>
                <a:gd name="connsiteY90" fmla="*/ 685136 h 964907"/>
                <a:gd name="connsiteX91" fmla="*/ 61658 w 965326"/>
                <a:gd name="connsiteY91" fmla="*/ 716936 h 964907"/>
                <a:gd name="connsiteX92" fmla="*/ 32113 w 965326"/>
                <a:gd name="connsiteY92" fmla="*/ 716936 h 964907"/>
                <a:gd name="connsiteX93" fmla="*/ 32113 w 965326"/>
                <a:gd name="connsiteY93" fmla="*/ 747450 h 964907"/>
                <a:gd name="connsiteX94" fmla="*/ 61979 w 965326"/>
                <a:gd name="connsiteY94" fmla="*/ 747450 h 964907"/>
                <a:gd name="connsiteX95" fmla="*/ 61979 w 965326"/>
                <a:gd name="connsiteY95" fmla="*/ 778929 h 964907"/>
                <a:gd name="connsiteX96" fmla="*/ 32434 w 965326"/>
                <a:gd name="connsiteY96" fmla="*/ 778929 h 964907"/>
                <a:gd name="connsiteX97" fmla="*/ 32434 w 965326"/>
                <a:gd name="connsiteY97" fmla="*/ 810086 h 964907"/>
                <a:gd name="connsiteX98" fmla="*/ 61979 w 965326"/>
                <a:gd name="connsiteY98" fmla="*/ 810086 h 964907"/>
                <a:gd name="connsiteX99" fmla="*/ 61979 w 965326"/>
                <a:gd name="connsiteY99" fmla="*/ 841564 h 964907"/>
                <a:gd name="connsiteX100" fmla="*/ 32434 w 965326"/>
                <a:gd name="connsiteY100" fmla="*/ 841564 h 964907"/>
                <a:gd name="connsiteX101" fmla="*/ 32434 w 965326"/>
                <a:gd name="connsiteY101" fmla="*/ 872400 h 964907"/>
                <a:gd name="connsiteX102" fmla="*/ 62300 w 965326"/>
                <a:gd name="connsiteY102" fmla="*/ 872400 h 964907"/>
                <a:gd name="connsiteX103" fmla="*/ 62300 w 965326"/>
                <a:gd name="connsiteY103" fmla="*/ 903879 h 964907"/>
                <a:gd name="connsiteX104" fmla="*/ 32434 w 965326"/>
                <a:gd name="connsiteY104" fmla="*/ 903879 h 964907"/>
                <a:gd name="connsiteX105" fmla="*/ 32434 w 965326"/>
                <a:gd name="connsiteY105" fmla="*/ 934072 h 964907"/>
                <a:gd name="connsiteX106" fmla="*/ 536614 w 965326"/>
                <a:gd name="connsiteY106" fmla="*/ 933430 h 964907"/>
                <a:gd name="connsiteX107" fmla="*/ 32434 w 965326"/>
                <a:gd name="connsiteY107" fmla="*/ 32121 h 964907"/>
                <a:gd name="connsiteX108" fmla="*/ 32434 w 965326"/>
                <a:gd name="connsiteY108" fmla="*/ 61993 h 964907"/>
                <a:gd name="connsiteX109" fmla="*/ 778106 w 965326"/>
                <a:gd name="connsiteY109" fmla="*/ 61993 h 964907"/>
                <a:gd name="connsiteX110" fmla="*/ 778106 w 965326"/>
                <a:gd name="connsiteY110" fmla="*/ 32121 h 964907"/>
                <a:gd name="connsiteX111" fmla="*/ 32434 w 965326"/>
                <a:gd name="connsiteY111" fmla="*/ 32121 h 964907"/>
                <a:gd name="connsiteX112" fmla="*/ 840406 w 965326"/>
                <a:gd name="connsiteY112" fmla="*/ 156749 h 964907"/>
                <a:gd name="connsiteX113" fmla="*/ 498720 w 965326"/>
                <a:gd name="connsiteY113" fmla="*/ 156749 h 964907"/>
                <a:gd name="connsiteX114" fmla="*/ 498720 w 965326"/>
                <a:gd name="connsiteY114" fmla="*/ 186300 h 964907"/>
                <a:gd name="connsiteX115" fmla="*/ 840406 w 965326"/>
                <a:gd name="connsiteY115" fmla="*/ 186300 h 964907"/>
                <a:gd name="connsiteX116" fmla="*/ 840406 w 965326"/>
                <a:gd name="connsiteY116" fmla="*/ 156749 h 964907"/>
                <a:gd name="connsiteX117" fmla="*/ 499041 w 965326"/>
                <a:gd name="connsiteY117" fmla="*/ 248294 h 964907"/>
                <a:gd name="connsiteX118" fmla="*/ 840406 w 965326"/>
                <a:gd name="connsiteY118" fmla="*/ 248294 h 964907"/>
                <a:gd name="connsiteX119" fmla="*/ 840406 w 965326"/>
                <a:gd name="connsiteY119" fmla="*/ 218742 h 964907"/>
                <a:gd name="connsiteX120" fmla="*/ 499041 w 965326"/>
                <a:gd name="connsiteY120" fmla="*/ 218742 h 964907"/>
                <a:gd name="connsiteX121" fmla="*/ 499041 w 965326"/>
                <a:gd name="connsiteY121" fmla="*/ 248294 h 964907"/>
                <a:gd name="connsiteX122" fmla="*/ 872519 w 965326"/>
                <a:gd name="connsiteY122" fmla="*/ 249257 h 964907"/>
                <a:gd name="connsiteX123" fmla="*/ 880869 w 965326"/>
                <a:gd name="connsiteY123" fmla="*/ 249257 h 964907"/>
                <a:gd name="connsiteX124" fmla="*/ 906238 w 965326"/>
                <a:gd name="connsiteY124" fmla="*/ 248936 h 964907"/>
                <a:gd name="connsiteX125" fmla="*/ 933534 w 965326"/>
                <a:gd name="connsiteY125" fmla="*/ 222597 h 964907"/>
                <a:gd name="connsiteX126" fmla="*/ 933534 w 965326"/>
                <a:gd name="connsiteY126" fmla="*/ 182125 h 964907"/>
                <a:gd name="connsiteX127" fmla="*/ 909449 w 965326"/>
                <a:gd name="connsiteY127" fmla="*/ 156749 h 964907"/>
                <a:gd name="connsiteX128" fmla="*/ 872519 w 965326"/>
                <a:gd name="connsiteY128" fmla="*/ 156428 h 964907"/>
                <a:gd name="connsiteX129" fmla="*/ 872519 w 965326"/>
                <a:gd name="connsiteY129" fmla="*/ 249257 h 964907"/>
                <a:gd name="connsiteX130" fmla="*/ 466928 w 965326"/>
                <a:gd name="connsiteY130" fmla="*/ 169598 h 964907"/>
                <a:gd name="connsiteX131" fmla="*/ 417794 w 965326"/>
                <a:gd name="connsiteY131" fmla="*/ 202361 h 964907"/>
                <a:gd name="connsiteX132" fmla="*/ 466928 w 965326"/>
                <a:gd name="connsiteY132" fmla="*/ 235124 h 964907"/>
                <a:gd name="connsiteX133" fmla="*/ 466928 w 965326"/>
                <a:gd name="connsiteY133" fmla="*/ 169598 h 96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65326" h="964907">
                  <a:moveTo>
                    <a:pt x="965327" y="177307"/>
                  </a:moveTo>
                  <a:cubicBezTo>
                    <a:pt x="965327" y="194331"/>
                    <a:pt x="965327" y="211355"/>
                    <a:pt x="965327" y="228057"/>
                  </a:cubicBezTo>
                  <a:cubicBezTo>
                    <a:pt x="949591" y="269493"/>
                    <a:pt x="933856" y="280414"/>
                    <a:pt x="888576" y="280414"/>
                  </a:cubicBezTo>
                  <a:cubicBezTo>
                    <a:pt x="857105" y="280414"/>
                    <a:pt x="825955" y="280414"/>
                    <a:pt x="794484" y="280414"/>
                  </a:cubicBezTo>
                  <a:cubicBezTo>
                    <a:pt x="789667" y="280414"/>
                    <a:pt x="784529" y="280414"/>
                    <a:pt x="779390" y="280414"/>
                  </a:cubicBezTo>
                  <a:cubicBezTo>
                    <a:pt x="779390" y="311893"/>
                    <a:pt x="779390" y="342407"/>
                    <a:pt x="779390" y="373565"/>
                  </a:cubicBezTo>
                  <a:cubicBezTo>
                    <a:pt x="783565" y="373565"/>
                    <a:pt x="786777" y="373565"/>
                    <a:pt x="790309" y="373565"/>
                  </a:cubicBezTo>
                  <a:cubicBezTo>
                    <a:pt x="831093" y="373565"/>
                    <a:pt x="871877" y="373565"/>
                    <a:pt x="912661" y="373565"/>
                  </a:cubicBezTo>
                  <a:cubicBezTo>
                    <a:pt x="916836" y="373565"/>
                    <a:pt x="920689" y="373565"/>
                    <a:pt x="924864" y="374207"/>
                  </a:cubicBezTo>
                  <a:cubicBezTo>
                    <a:pt x="946701" y="377419"/>
                    <a:pt x="958583" y="391552"/>
                    <a:pt x="965327" y="411146"/>
                  </a:cubicBezTo>
                  <a:cubicBezTo>
                    <a:pt x="965327" y="552477"/>
                    <a:pt x="965327" y="693809"/>
                    <a:pt x="965327" y="835140"/>
                  </a:cubicBezTo>
                  <a:cubicBezTo>
                    <a:pt x="956656" y="857946"/>
                    <a:pt x="941563" y="871758"/>
                    <a:pt x="915551" y="871758"/>
                  </a:cubicBezTo>
                  <a:cubicBezTo>
                    <a:pt x="834625" y="871437"/>
                    <a:pt x="753379" y="872079"/>
                    <a:pt x="672453" y="871437"/>
                  </a:cubicBezTo>
                  <a:cubicBezTo>
                    <a:pt x="662819" y="871437"/>
                    <a:pt x="652543" y="868225"/>
                    <a:pt x="644193" y="863728"/>
                  </a:cubicBezTo>
                  <a:cubicBezTo>
                    <a:pt x="628137" y="854413"/>
                    <a:pt x="622677" y="838673"/>
                    <a:pt x="622677" y="820365"/>
                  </a:cubicBezTo>
                  <a:cubicBezTo>
                    <a:pt x="622677" y="737814"/>
                    <a:pt x="622677" y="655264"/>
                    <a:pt x="622677" y="572392"/>
                  </a:cubicBezTo>
                  <a:cubicBezTo>
                    <a:pt x="622677" y="568859"/>
                    <a:pt x="622677" y="565004"/>
                    <a:pt x="622677" y="561150"/>
                  </a:cubicBezTo>
                  <a:cubicBezTo>
                    <a:pt x="477525" y="561150"/>
                    <a:pt x="333657" y="561150"/>
                    <a:pt x="186578" y="561150"/>
                  </a:cubicBezTo>
                  <a:cubicBezTo>
                    <a:pt x="190432" y="564362"/>
                    <a:pt x="192359" y="565647"/>
                    <a:pt x="193964" y="566932"/>
                  </a:cubicBezTo>
                  <a:cubicBezTo>
                    <a:pt x="297691" y="664900"/>
                    <a:pt x="401417" y="762547"/>
                    <a:pt x="504821" y="860515"/>
                  </a:cubicBezTo>
                  <a:cubicBezTo>
                    <a:pt x="541431" y="895206"/>
                    <a:pt x="578040" y="930218"/>
                    <a:pt x="614649" y="964908"/>
                  </a:cubicBezTo>
                  <a:cubicBezTo>
                    <a:pt x="409766" y="964908"/>
                    <a:pt x="205204" y="964908"/>
                    <a:pt x="321" y="964908"/>
                  </a:cubicBezTo>
                  <a:cubicBezTo>
                    <a:pt x="321" y="771862"/>
                    <a:pt x="321" y="579138"/>
                    <a:pt x="321" y="384164"/>
                  </a:cubicBezTo>
                  <a:cubicBezTo>
                    <a:pt x="11240" y="394443"/>
                    <a:pt x="20553" y="402795"/>
                    <a:pt x="30187" y="412110"/>
                  </a:cubicBezTo>
                  <a:cubicBezTo>
                    <a:pt x="30829" y="409861"/>
                    <a:pt x="31150" y="408897"/>
                    <a:pt x="31150" y="407934"/>
                  </a:cubicBezTo>
                  <a:cubicBezTo>
                    <a:pt x="31150" y="305147"/>
                    <a:pt x="31150" y="202361"/>
                    <a:pt x="30829" y="99896"/>
                  </a:cubicBezTo>
                  <a:cubicBezTo>
                    <a:pt x="30829" y="97326"/>
                    <a:pt x="27617" y="93471"/>
                    <a:pt x="25048" y="92829"/>
                  </a:cubicBezTo>
                  <a:cubicBezTo>
                    <a:pt x="8992" y="88011"/>
                    <a:pt x="321" y="77411"/>
                    <a:pt x="0" y="60708"/>
                  </a:cubicBezTo>
                  <a:cubicBezTo>
                    <a:pt x="0" y="53320"/>
                    <a:pt x="0" y="45612"/>
                    <a:pt x="0" y="38224"/>
                  </a:cubicBezTo>
                  <a:cubicBezTo>
                    <a:pt x="0" y="11242"/>
                    <a:pt x="10919" y="0"/>
                    <a:pt x="38215" y="0"/>
                  </a:cubicBezTo>
                  <a:cubicBezTo>
                    <a:pt x="282597" y="0"/>
                    <a:pt x="526659" y="0"/>
                    <a:pt x="771041" y="0"/>
                  </a:cubicBezTo>
                  <a:cubicBezTo>
                    <a:pt x="774252" y="0"/>
                    <a:pt x="777464" y="0"/>
                    <a:pt x="780354" y="0"/>
                  </a:cubicBezTo>
                  <a:cubicBezTo>
                    <a:pt x="795447" y="1285"/>
                    <a:pt x="807650" y="12848"/>
                    <a:pt x="808292" y="27945"/>
                  </a:cubicBezTo>
                  <a:cubicBezTo>
                    <a:pt x="808935" y="40151"/>
                    <a:pt x="808935" y="52357"/>
                    <a:pt x="808292" y="64563"/>
                  </a:cubicBezTo>
                  <a:cubicBezTo>
                    <a:pt x="807650" y="78053"/>
                    <a:pt x="798337" y="88653"/>
                    <a:pt x="785171" y="91865"/>
                  </a:cubicBezTo>
                  <a:cubicBezTo>
                    <a:pt x="782923" y="92508"/>
                    <a:pt x="780354" y="93150"/>
                    <a:pt x="778427" y="93793"/>
                  </a:cubicBezTo>
                  <a:cubicBezTo>
                    <a:pt x="778427" y="104071"/>
                    <a:pt x="778427" y="113708"/>
                    <a:pt x="778427" y="123986"/>
                  </a:cubicBezTo>
                  <a:cubicBezTo>
                    <a:pt x="782281" y="123986"/>
                    <a:pt x="785813" y="123986"/>
                    <a:pt x="789024" y="123986"/>
                  </a:cubicBezTo>
                  <a:cubicBezTo>
                    <a:pt x="826597" y="123986"/>
                    <a:pt x="864491" y="123665"/>
                    <a:pt x="902063" y="123986"/>
                  </a:cubicBezTo>
                  <a:cubicBezTo>
                    <a:pt x="930644" y="124307"/>
                    <a:pt x="954087" y="142295"/>
                    <a:pt x="962115" y="169598"/>
                  </a:cubicBezTo>
                  <a:cubicBezTo>
                    <a:pt x="963721" y="172810"/>
                    <a:pt x="964684" y="175058"/>
                    <a:pt x="965327" y="177307"/>
                  </a:cubicBezTo>
                  <a:close/>
                  <a:moveTo>
                    <a:pt x="746956" y="94435"/>
                  </a:moveTo>
                  <a:cubicBezTo>
                    <a:pt x="518309" y="94435"/>
                    <a:pt x="290947" y="94435"/>
                    <a:pt x="62942" y="94435"/>
                  </a:cubicBezTo>
                  <a:cubicBezTo>
                    <a:pt x="62942" y="97005"/>
                    <a:pt x="62942" y="98932"/>
                    <a:pt x="62942" y="100859"/>
                  </a:cubicBezTo>
                  <a:cubicBezTo>
                    <a:pt x="62942" y="212640"/>
                    <a:pt x="62942" y="324420"/>
                    <a:pt x="63263" y="436200"/>
                  </a:cubicBezTo>
                  <a:cubicBezTo>
                    <a:pt x="63263" y="440376"/>
                    <a:pt x="65832" y="445194"/>
                    <a:pt x="68723" y="448085"/>
                  </a:cubicBezTo>
                  <a:cubicBezTo>
                    <a:pt x="95055" y="473460"/>
                    <a:pt x="121709" y="498193"/>
                    <a:pt x="147721" y="523569"/>
                  </a:cubicBezTo>
                  <a:cubicBezTo>
                    <a:pt x="152217" y="528065"/>
                    <a:pt x="157034" y="529993"/>
                    <a:pt x="163457" y="529993"/>
                  </a:cubicBezTo>
                  <a:cubicBezTo>
                    <a:pt x="312784" y="529672"/>
                    <a:pt x="462432" y="529993"/>
                    <a:pt x="611759" y="529993"/>
                  </a:cubicBezTo>
                  <a:cubicBezTo>
                    <a:pt x="614970" y="529993"/>
                    <a:pt x="618503" y="529993"/>
                    <a:pt x="622356" y="529993"/>
                  </a:cubicBezTo>
                  <a:cubicBezTo>
                    <a:pt x="622356" y="508793"/>
                    <a:pt x="622356" y="488557"/>
                    <a:pt x="622356" y="467357"/>
                  </a:cubicBezTo>
                  <a:cubicBezTo>
                    <a:pt x="575792" y="467357"/>
                    <a:pt x="529870" y="467357"/>
                    <a:pt x="483948" y="467357"/>
                  </a:cubicBezTo>
                  <a:cubicBezTo>
                    <a:pt x="483948" y="456436"/>
                    <a:pt x="483948" y="446479"/>
                    <a:pt x="483948" y="435879"/>
                  </a:cubicBezTo>
                  <a:cubicBezTo>
                    <a:pt x="530512" y="435879"/>
                    <a:pt x="576755" y="435879"/>
                    <a:pt x="622356" y="435879"/>
                  </a:cubicBezTo>
                  <a:cubicBezTo>
                    <a:pt x="622999" y="425279"/>
                    <a:pt x="623641" y="415643"/>
                    <a:pt x="624604" y="405364"/>
                  </a:cubicBezTo>
                  <a:cubicBezTo>
                    <a:pt x="577398" y="405364"/>
                    <a:pt x="530833" y="405364"/>
                    <a:pt x="483627" y="405364"/>
                  </a:cubicBezTo>
                  <a:cubicBezTo>
                    <a:pt x="483627" y="394764"/>
                    <a:pt x="483627" y="384807"/>
                    <a:pt x="483627" y="373886"/>
                  </a:cubicBezTo>
                  <a:cubicBezTo>
                    <a:pt x="571617" y="373886"/>
                    <a:pt x="658965" y="373886"/>
                    <a:pt x="746635" y="373886"/>
                  </a:cubicBezTo>
                  <a:cubicBezTo>
                    <a:pt x="746635" y="342407"/>
                    <a:pt x="746635" y="311893"/>
                    <a:pt x="746635" y="280736"/>
                  </a:cubicBezTo>
                  <a:cubicBezTo>
                    <a:pt x="742139" y="280736"/>
                    <a:pt x="738285" y="280736"/>
                    <a:pt x="734753" y="280736"/>
                  </a:cubicBezTo>
                  <a:cubicBezTo>
                    <a:pt x="660571" y="280736"/>
                    <a:pt x="586710" y="280093"/>
                    <a:pt x="512529" y="281057"/>
                  </a:cubicBezTo>
                  <a:cubicBezTo>
                    <a:pt x="489086" y="281378"/>
                    <a:pt x="469818" y="276560"/>
                    <a:pt x="450871" y="262427"/>
                  </a:cubicBezTo>
                  <a:cubicBezTo>
                    <a:pt x="422290" y="241548"/>
                    <a:pt x="392425" y="222918"/>
                    <a:pt x="361917" y="202682"/>
                  </a:cubicBezTo>
                  <a:cubicBezTo>
                    <a:pt x="365450" y="200112"/>
                    <a:pt x="368340" y="198185"/>
                    <a:pt x="371230" y="196258"/>
                  </a:cubicBezTo>
                  <a:cubicBezTo>
                    <a:pt x="404628" y="174095"/>
                    <a:pt x="438026" y="151610"/>
                    <a:pt x="471745" y="129447"/>
                  </a:cubicBezTo>
                  <a:cubicBezTo>
                    <a:pt x="476241" y="126556"/>
                    <a:pt x="482021" y="124629"/>
                    <a:pt x="487159" y="124629"/>
                  </a:cubicBezTo>
                  <a:cubicBezTo>
                    <a:pt x="570012" y="124307"/>
                    <a:pt x="652864" y="124307"/>
                    <a:pt x="735716" y="124307"/>
                  </a:cubicBezTo>
                  <a:cubicBezTo>
                    <a:pt x="739249" y="124307"/>
                    <a:pt x="743102" y="124307"/>
                    <a:pt x="746956" y="124307"/>
                  </a:cubicBezTo>
                  <a:cubicBezTo>
                    <a:pt x="746956" y="114029"/>
                    <a:pt x="746956" y="104392"/>
                    <a:pt x="746956" y="94435"/>
                  </a:cubicBezTo>
                  <a:close/>
                  <a:moveTo>
                    <a:pt x="654148" y="622501"/>
                  </a:moveTo>
                  <a:cubicBezTo>
                    <a:pt x="654148" y="688027"/>
                    <a:pt x="654148" y="753875"/>
                    <a:pt x="654148" y="819401"/>
                  </a:cubicBezTo>
                  <a:cubicBezTo>
                    <a:pt x="654148" y="836425"/>
                    <a:pt x="658965" y="840922"/>
                    <a:pt x="675986" y="840922"/>
                  </a:cubicBezTo>
                  <a:cubicBezTo>
                    <a:pt x="754663" y="840922"/>
                    <a:pt x="833662" y="840922"/>
                    <a:pt x="912340" y="840922"/>
                  </a:cubicBezTo>
                  <a:cubicBezTo>
                    <a:pt x="929039" y="840922"/>
                    <a:pt x="933856" y="836104"/>
                    <a:pt x="933856" y="819722"/>
                  </a:cubicBezTo>
                  <a:cubicBezTo>
                    <a:pt x="933856" y="688348"/>
                    <a:pt x="933856" y="557295"/>
                    <a:pt x="933856" y="425921"/>
                  </a:cubicBezTo>
                  <a:cubicBezTo>
                    <a:pt x="933856" y="409861"/>
                    <a:pt x="929039" y="405043"/>
                    <a:pt x="913303" y="405043"/>
                  </a:cubicBezTo>
                  <a:cubicBezTo>
                    <a:pt x="833983" y="405043"/>
                    <a:pt x="754342" y="405043"/>
                    <a:pt x="675022" y="405043"/>
                  </a:cubicBezTo>
                  <a:cubicBezTo>
                    <a:pt x="658323" y="405043"/>
                    <a:pt x="654148" y="409540"/>
                    <a:pt x="654148" y="426243"/>
                  </a:cubicBezTo>
                  <a:cubicBezTo>
                    <a:pt x="654148" y="491769"/>
                    <a:pt x="654148" y="556974"/>
                    <a:pt x="654148" y="622501"/>
                  </a:cubicBezTo>
                  <a:close/>
                  <a:moveTo>
                    <a:pt x="536614" y="933430"/>
                  </a:moveTo>
                  <a:cubicBezTo>
                    <a:pt x="367698" y="773789"/>
                    <a:pt x="200708" y="616076"/>
                    <a:pt x="32434" y="457079"/>
                  </a:cubicBezTo>
                  <a:cubicBezTo>
                    <a:pt x="32434" y="492733"/>
                    <a:pt x="32434" y="525817"/>
                    <a:pt x="32434" y="560507"/>
                  </a:cubicBezTo>
                  <a:cubicBezTo>
                    <a:pt x="42711" y="560507"/>
                    <a:pt x="52666" y="560507"/>
                    <a:pt x="62300" y="560507"/>
                  </a:cubicBezTo>
                  <a:cubicBezTo>
                    <a:pt x="62300" y="571429"/>
                    <a:pt x="62300" y="581065"/>
                    <a:pt x="62300" y="591986"/>
                  </a:cubicBezTo>
                  <a:cubicBezTo>
                    <a:pt x="52024" y="591986"/>
                    <a:pt x="42068" y="591986"/>
                    <a:pt x="32434" y="591986"/>
                  </a:cubicBezTo>
                  <a:cubicBezTo>
                    <a:pt x="32434" y="602907"/>
                    <a:pt x="32434" y="612222"/>
                    <a:pt x="32434" y="622822"/>
                  </a:cubicBezTo>
                  <a:cubicBezTo>
                    <a:pt x="42711" y="622822"/>
                    <a:pt x="52345" y="622822"/>
                    <a:pt x="61979" y="622822"/>
                  </a:cubicBezTo>
                  <a:cubicBezTo>
                    <a:pt x="61979" y="633743"/>
                    <a:pt x="61979" y="643379"/>
                    <a:pt x="61979" y="654300"/>
                  </a:cubicBezTo>
                  <a:cubicBezTo>
                    <a:pt x="51702" y="654300"/>
                    <a:pt x="42068" y="654300"/>
                    <a:pt x="32113" y="654300"/>
                  </a:cubicBezTo>
                  <a:cubicBezTo>
                    <a:pt x="32113" y="664579"/>
                    <a:pt x="32113" y="674215"/>
                    <a:pt x="32113" y="685136"/>
                  </a:cubicBezTo>
                  <a:cubicBezTo>
                    <a:pt x="42390" y="685136"/>
                    <a:pt x="52345" y="685136"/>
                    <a:pt x="61658" y="685136"/>
                  </a:cubicBezTo>
                  <a:cubicBezTo>
                    <a:pt x="61658" y="696378"/>
                    <a:pt x="61658" y="706015"/>
                    <a:pt x="61658" y="716936"/>
                  </a:cubicBezTo>
                  <a:cubicBezTo>
                    <a:pt x="51381" y="716936"/>
                    <a:pt x="41747" y="716936"/>
                    <a:pt x="32113" y="716936"/>
                  </a:cubicBezTo>
                  <a:cubicBezTo>
                    <a:pt x="32113" y="727214"/>
                    <a:pt x="32113" y="736851"/>
                    <a:pt x="32113" y="747450"/>
                  </a:cubicBezTo>
                  <a:cubicBezTo>
                    <a:pt x="42390" y="747450"/>
                    <a:pt x="52024" y="747450"/>
                    <a:pt x="61979" y="747450"/>
                  </a:cubicBezTo>
                  <a:cubicBezTo>
                    <a:pt x="61979" y="758371"/>
                    <a:pt x="61979" y="768008"/>
                    <a:pt x="61979" y="778929"/>
                  </a:cubicBezTo>
                  <a:cubicBezTo>
                    <a:pt x="51702" y="778929"/>
                    <a:pt x="42068" y="778929"/>
                    <a:pt x="32434" y="778929"/>
                  </a:cubicBezTo>
                  <a:cubicBezTo>
                    <a:pt x="32434" y="789529"/>
                    <a:pt x="32434" y="799165"/>
                    <a:pt x="32434" y="810086"/>
                  </a:cubicBezTo>
                  <a:cubicBezTo>
                    <a:pt x="43032" y="810086"/>
                    <a:pt x="52345" y="810086"/>
                    <a:pt x="61979" y="810086"/>
                  </a:cubicBezTo>
                  <a:cubicBezTo>
                    <a:pt x="61979" y="821007"/>
                    <a:pt x="61979" y="830964"/>
                    <a:pt x="61979" y="841564"/>
                  </a:cubicBezTo>
                  <a:cubicBezTo>
                    <a:pt x="51702" y="841564"/>
                    <a:pt x="42068" y="841564"/>
                    <a:pt x="32434" y="841564"/>
                  </a:cubicBezTo>
                  <a:cubicBezTo>
                    <a:pt x="32434" y="851843"/>
                    <a:pt x="32434" y="861479"/>
                    <a:pt x="32434" y="872400"/>
                  </a:cubicBezTo>
                  <a:cubicBezTo>
                    <a:pt x="42711" y="872400"/>
                    <a:pt x="52666" y="872400"/>
                    <a:pt x="62300" y="872400"/>
                  </a:cubicBezTo>
                  <a:cubicBezTo>
                    <a:pt x="62300" y="883321"/>
                    <a:pt x="62300" y="892957"/>
                    <a:pt x="62300" y="903879"/>
                  </a:cubicBezTo>
                  <a:cubicBezTo>
                    <a:pt x="52024" y="903879"/>
                    <a:pt x="42068" y="903879"/>
                    <a:pt x="32434" y="903879"/>
                  </a:cubicBezTo>
                  <a:cubicBezTo>
                    <a:pt x="32434" y="914478"/>
                    <a:pt x="32434" y="924115"/>
                    <a:pt x="32434" y="934072"/>
                  </a:cubicBezTo>
                  <a:cubicBezTo>
                    <a:pt x="200387" y="933430"/>
                    <a:pt x="367055" y="933430"/>
                    <a:pt x="536614" y="933430"/>
                  </a:cubicBezTo>
                  <a:close/>
                  <a:moveTo>
                    <a:pt x="32434" y="32121"/>
                  </a:moveTo>
                  <a:cubicBezTo>
                    <a:pt x="32434" y="43042"/>
                    <a:pt x="32434" y="52357"/>
                    <a:pt x="32434" y="61993"/>
                  </a:cubicBezTo>
                  <a:cubicBezTo>
                    <a:pt x="281313" y="61993"/>
                    <a:pt x="529549" y="61993"/>
                    <a:pt x="778106" y="61993"/>
                  </a:cubicBezTo>
                  <a:cubicBezTo>
                    <a:pt x="778106" y="51714"/>
                    <a:pt x="778106" y="42078"/>
                    <a:pt x="778106" y="32121"/>
                  </a:cubicBezTo>
                  <a:cubicBezTo>
                    <a:pt x="529228" y="32121"/>
                    <a:pt x="281313" y="32121"/>
                    <a:pt x="32434" y="32121"/>
                  </a:cubicBezTo>
                  <a:close/>
                  <a:moveTo>
                    <a:pt x="840406" y="156749"/>
                  </a:moveTo>
                  <a:cubicBezTo>
                    <a:pt x="726082" y="156749"/>
                    <a:pt x="612722" y="156749"/>
                    <a:pt x="498720" y="156749"/>
                  </a:cubicBezTo>
                  <a:cubicBezTo>
                    <a:pt x="498720" y="167028"/>
                    <a:pt x="498720" y="176343"/>
                    <a:pt x="498720" y="186300"/>
                  </a:cubicBezTo>
                  <a:cubicBezTo>
                    <a:pt x="613043" y="186300"/>
                    <a:pt x="726403" y="186300"/>
                    <a:pt x="840406" y="186300"/>
                  </a:cubicBezTo>
                  <a:cubicBezTo>
                    <a:pt x="840406" y="176022"/>
                    <a:pt x="840406" y="166707"/>
                    <a:pt x="840406" y="156749"/>
                  </a:cubicBezTo>
                  <a:close/>
                  <a:moveTo>
                    <a:pt x="499041" y="248294"/>
                  </a:moveTo>
                  <a:cubicBezTo>
                    <a:pt x="613365" y="248294"/>
                    <a:pt x="726725" y="248294"/>
                    <a:pt x="840406" y="248294"/>
                  </a:cubicBezTo>
                  <a:cubicBezTo>
                    <a:pt x="840406" y="238015"/>
                    <a:pt x="840406" y="228379"/>
                    <a:pt x="840406" y="218742"/>
                  </a:cubicBezTo>
                  <a:cubicBezTo>
                    <a:pt x="726403" y="218742"/>
                    <a:pt x="613043" y="218742"/>
                    <a:pt x="499041" y="218742"/>
                  </a:cubicBezTo>
                  <a:cubicBezTo>
                    <a:pt x="499041" y="229021"/>
                    <a:pt x="499041" y="238657"/>
                    <a:pt x="499041" y="248294"/>
                  </a:cubicBezTo>
                  <a:close/>
                  <a:moveTo>
                    <a:pt x="872519" y="249257"/>
                  </a:moveTo>
                  <a:cubicBezTo>
                    <a:pt x="875730" y="249257"/>
                    <a:pt x="878300" y="249257"/>
                    <a:pt x="880869" y="249257"/>
                  </a:cubicBezTo>
                  <a:cubicBezTo>
                    <a:pt x="889218" y="249257"/>
                    <a:pt x="897889" y="249578"/>
                    <a:pt x="906238" y="248936"/>
                  </a:cubicBezTo>
                  <a:cubicBezTo>
                    <a:pt x="920368" y="247972"/>
                    <a:pt x="932571" y="236730"/>
                    <a:pt x="933534" y="222597"/>
                  </a:cubicBezTo>
                  <a:cubicBezTo>
                    <a:pt x="934498" y="209106"/>
                    <a:pt x="934498" y="195616"/>
                    <a:pt x="933534" y="182125"/>
                  </a:cubicBezTo>
                  <a:cubicBezTo>
                    <a:pt x="932571" y="169276"/>
                    <a:pt x="921974" y="158034"/>
                    <a:pt x="909449" y="156749"/>
                  </a:cubicBezTo>
                  <a:cubicBezTo>
                    <a:pt x="897568" y="155465"/>
                    <a:pt x="885043" y="156428"/>
                    <a:pt x="872519" y="156428"/>
                  </a:cubicBezTo>
                  <a:cubicBezTo>
                    <a:pt x="872519" y="187264"/>
                    <a:pt x="872519" y="217458"/>
                    <a:pt x="872519" y="249257"/>
                  </a:cubicBezTo>
                  <a:close/>
                  <a:moveTo>
                    <a:pt x="466928" y="169598"/>
                  </a:moveTo>
                  <a:cubicBezTo>
                    <a:pt x="449908" y="180840"/>
                    <a:pt x="434172" y="191440"/>
                    <a:pt x="417794" y="202361"/>
                  </a:cubicBezTo>
                  <a:cubicBezTo>
                    <a:pt x="434493" y="213603"/>
                    <a:pt x="450229" y="223882"/>
                    <a:pt x="466928" y="235124"/>
                  </a:cubicBezTo>
                  <a:cubicBezTo>
                    <a:pt x="466928" y="212961"/>
                    <a:pt x="466928" y="192082"/>
                    <a:pt x="466928" y="169598"/>
                  </a:cubicBezTo>
                  <a:close/>
                </a:path>
              </a:pathLst>
            </a:custGeom>
            <a:grpFill/>
            <a:ln w="3201"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8C25F609-7583-DAF1-BD18-F7974DE54B6D}"/>
                </a:ext>
              </a:extLst>
            </p:cNvPr>
            <p:cNvSpPr/>
            <p:nvPr/>
          </p:nvSpPr>
          <p:spPr>
            <a:xfrm>
              <a:off x="7766520" y="5586302"/>
              <a:ext cx="684013" cy="435878"/>
            </a:xfrm>
            <a:custGeom>
              <a:avLst/>
              <a:gdLst>
                <a:gd name="connsiteX0" fmla="*/ 684014 w 684013"/>
                <a:gd name="connsiteY0" fmla="*/ 0 h 435878"/>
                <a:gd name="connsiteX1" fmla="*/ 684014 w 684013"/>
                <a:gd name="connsiteY1" fmla="*/ 30194 h 435878"/>
                <a:gd name="connsiteX2" fmla="*/ 672774 w 684013"/>
                <a:gd name="connsiteY2" fmla="*/ 30194 h 435878"/>
                <a:gd name="connsiteX3" fmla="*/ 424217 w 684013"/>
                <a:gd name="connsiteY3" fmla="*/ 30515 h 435878"/>
                <a:gd name="connsiteX4" fmla="*/ 408803 w 684013"/>
                <a:gd name="connsiteY4" fmla="*/ 35333 h 435878"/>
                <a:gd name="connsiteX5" fmla="*/ 308288 w 684013"/>
                <a:gd name="connsiteY5" fmla="*/ 102144 h 435878"/>
                <a:gd name="connsiteX6" fmla="*/ 298975 w 684013"/>
                <a:gd name="connsiteY6" fmla="*/ 108568 h 435878"/>
                <a:gd name="connsiteX7" fmla="*/ 387929 w 684013"/>
                <a:gd name="connsiteY7" fmla="*/ 168313 h 435878"/>
                <a:gd name="connsiteX8" fmla="*/ 449587 w 684013"/>
                <a:gd name="connsiteY8" fmla="*/ 186943 h 435878"/>
                <a:gd name="connsiteX9" fmla="*/ 671811 w 684013"/>
                <a:gd name="connsiteY9" fmla="*/ 186622 h 435878"/>
                <a:gd name="connsiteX10" fmla="*/ 683693 w 684013"/>
                <a:gd name="connsiteY10" fmla="*/ 186622 h 435878"/>
                <a:gd name="connsiteX11" fmla="*/ 683693 w 684013"/>
                <a:gd name="connsiteY11" fmla="*/ 279772 h 435878"/>
                <a:gd name="connsiteX12" fmla="*/ 420685 w 684013"/>
                <a:gd name="connsiteY12" fmla="*/ 279772 h 435878"/>
                <a:gd name="connsiteX13" fmla="*/ 420685 w 684013"/>
                <a:gd name="connsiteY13" fmla="*/ 311250 h 435878"/>
                <a:gd name="connsiteX14" fmla="*/ 561662 w 684013"/>
                <a:gd name="connsiteY14" fmla="*/ 311250 h 435878"/>
                <a:gd name="connsiteX15" fmla="*/ 559414 w 684013"/>
                <a:gd name="connsiteY15" fmla="*/ 341765 h 435878"/>
                <a:gd name="connsiteX16" fmla="*/ 421006 w 684013"/>
                <a:gd name="connsiteY16" fmla="*/ 341765 h 435878"/>
                <a:gd name="connsiteX17" fmla="*/ 421006 w 684013"/>
                <a:gd name="connsiteY17" fmla="*/ 373243 h 435878"/>
                <a:gd name="connsiteX18" fmla="*/ 559414 w 684013"/>
                <a:gd name="connsiteY18" fmla="*/ 373243 h 435878"/>
                <a:gd name="connsiteX19" fmla="*/ 559414 w 684013"/>
                <a:gd name="connsiteY19" fmla="*/ 435879 h 435878"/>
                <a:gd name="connsiteX20" fmla="*/ 548817 w 684013"/>
                <a:gd name="connsiteY20" fmla="*/ 435879 h 435878"/>
                <a:gd name="connsiteX21" fmla="*/ 100515 w 684013"/>
                <a:gd name="connsiteY21" fmla="*/ 435879 h 435878"/>
                <a:gd name="connsiteX22" fmla="*/ 84779 w 684013"/>
                <a:gd name="connsiteY22" fmla="*/ 429455 h 435878"/>
                <a:gd name="connsiteX23" fmla="*/ 5780 w 684013"/>
                <a:gd name="connsiteY23" fmla="*/ 353971 h 435878"/>
                <a:gd name="connsiteX24" fmla="*/ 321 w 684013"/>
                <a:gd name="connsiteY24" fmla="*/ 342086 h 435878"/>
                <a:gd name="connsiteX25" fmla="*/ 0 w 684013"/>
                <a:gd name="connsiteY25" fmla="*/ 6745 h 435878"/>
                <a:gd name="connsiteX26" fmla="*/ 0 w 684013"/>
                <a:gd name="connsiteY26" fmla="*/ 321 h 435878"/>
                <a:gd name="connsiteX27" fmla="*/ 684014 w 684013"/>
                <a:gd name="connsiteY27" fmla="*/ 0 h 435878"/>
                <a:gd name="connsiteX28" fmla="*/ 31792 w 684013"/>
                <a:gd name="connsiteY28" fmla="*/ 279130 h 435878"/>
                <a:gd name="connsiteX29" fmla="*/ 62942 w 684013"/>
                <a:gd name="connsiteY29" fmla="*/ 279451 h 435878"/>
                <a:gd name="connsiteX30" fmla="*/ 74503 w 684013"/>
                <a:gd name="connsiteY30" fmla="*/ 284911 h 435878"/>
                <a:gd name="connsiteX31" fmla="*/ 102441 w 684013"/>
                <a:gd name="connsiteY31" fmla="*/ 319280 h 435878"/>
                <a:gd name="connsiteX32" fmla="*/ 150611 w 684013"/>
                <a:gd name="connsiteY32" fmla="*/ 379668 h 435878"/>
                <a:gd name="connsiteX33" fmla="*/ 184652 w 684013"/>
                <a:gd name="connsiteY33" fmla="*/ 123665 h 435878"/>
                <a:gd name="connsiteX34" fmla="*/ 263650 w 684013"/>
                <a:gd name="connsiteY34" fmla="*/ 123665 h 435878"/>
                <a:gd name="connsiteX35" fmla="*/ 263650 w 684013"/>
                <a:gd name="connsiteY35" fmla="*/ 93150 h 435878"/>
                <a:gd name="connsiteX36" fmla="*/ 157355 w 684013"/>
                <a:gd name="connsiteY36" fmla="*/ 93150 h 435878"/>
                <a:gd name="connsiteX37" fmla="*/ 129417 w 684013"/>
                <a:gd name="connsiteY37" fmla="*/ 302899 h 435878"/>
                <a:gd name="connsiteX38" fmla="*/ 122352 w 684013"/>
                <a:gd name="connsiteY38" fmla="*/ 294547 h 435878"/>
                <a:gd name="connsiteX39" fmla="*/ 89917 w 684013"/>
                <a:gd name="connsiteY39" fmla="*/ 254075 h 435878"/>
                <a:gd name="connsiteX40" fmla="*/ 82852 w 684013"/>
                <a:gd name="connsiteY40" fmla="*/ 248615 h 435878"/>
                <a:gd name="connsiteX41" fmla="*/ 31792 w 684013"/>
                <a:gd name="connsiteY41" fmla="*/ 248294 h 435878"/>
                <a:gd name="connsiteX42" fmla="*/ 31792 w 684013"/>
                <a:gd name="connsiteY42" fmla="*/ 279130 h 435878"/>
                <a:gd name="connsiteX43" fmla="*/ 316637 w 684013"/>
                <a:gd name="connsiteY43" fmla="*/ 263712 h 435878"/>
                <a:gd name="connsiteX44" fmla="*/ 383433 w 684013"/>
                <a:gd name="connsiteY44" fmla="*/ 197222 h 435878"/>
                <a:gd name="connsiteX45" fmla="*/ 361596 w 684013"/>
                <a:gd name="connsiteY45" fmla="*/ 174737 h 435878"/>
                <a:gd name="connsiteX46" fmla="*/ 296085 w 684013"/>
                <a:gd name="connsiteY46" fmla="*/ 241227 h 435878"/>
                <a:gd name="connsiteX47" fmla="*/ 230895 w 684013"/>
                <a:gd name="connsiteY47" fmla="*/ 176022 h 435878"/>
                <a:gd name="connsiteX48" fmla="*/ 206168 w 684013"/>
                <a:gd name="connsiteY48" fmla="*/ 199149 h 435878"/>
                <a:gd name="connsiteX49" fmla="*/ 273284 w 684013"/>
                <a:gd name="connsiteY49" fmla="*/ 264996 h 435878"/>
                <a:gd name="connsiteX50" fmla="*/ 208094 w 684013"/>
                <a:gd name="connsiteY50" fmla="*/ 330202 h 435878"/>
                <a:gd name="connsiteX51" fmla="*/ 229931 w 684013"/>
                <a:gd name="connsiteY51" fmla="*/ 353007 h 435878"/>
                <a:gd name="connsiteX52" fmla="*/ 296727 w 684013"/>
                <a:gd name="connsiteY52" fmla="*/ 285554 h 435878"/>
                <a:gd name="connsiteX53" fmla="*/ 362560 w 684013"/>
                <a:gd name="connsiteY53" fmla="*/ 351722 h 435878"/>
                <a:gd name="connsiteX54" fmla="*/ 384397 w 684013"/>
                <a:gd name="connsiteY54" fmla="*/ 330844 h 435878"/>
                <a:gd name="connsiteX55" fmla="*/ 316637 w 684013"/>
                <a:gd name="connsiteY55" fmla="*/ 263712 h 435878"/>
                <a:gd name="connsiteX56" fmla="*/ 652864 w 684013"/>
                <a:gd name="connsiteY56" fmla="*/ 217779 h 435878"/>
                <a:gd name="connsiteX57" fmla="*/ 420685 w 684013"/>
                <a:gd name="connsiteY57" fmla="*/ 217779 h 435878"/>
                <a:gd name="connsiteX58" fmla="*/ 420685 w 684013"/>
                <a:gd name="connsiteY58" fmla="*/ 247972 h 435878"/>
                <a:gd name="connsiteX59" fmla="*/ 652864 w 684013"/>
                <a:gd name="connsiteY59" fmla="*/ 247972 h 435878"/>
                <a:gd name="connsiteX60" fmla="*/ 652864 w 684013"/>
                <a:gd name="connsiteY60" fmla="*/ 217779 h 43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84013" h="435878">
                  <a:moveTo>
                    <a:pt x="684014" y="0"/>
                  </a:moveTo>
                  <a:cubicBezTo>
                    <a:pt x="684014" y="9957"/>
                    <a:pt x="684014" y="19594"/>
                    <a:pt x="684014" y="30194"/>
                  </a:cubicBezTo>
                  <a:cubicBezTo>
                    <a:pt x="680160" y="30194"/>
                    <a:pt x="676307" y="30194"/>
                    <a:pt x="672774" y="30194"/>
                  </a:cubicBezTo>
                  <a:cubicBezTo>
                    <a:pt x="589922" y="30194"/>
                    <a:pt x="507070" y="30194"/>
                    <a:pt x="424217" y="30515"/>
                  </a:cubicBezTo>
                  <a:cubicBezTo>
                    <a:pt x="419079" y="30515"/>
                    <a:pt x="412977" y="32442"/>
                    <a:pt x="408803" y="35333"/>
                  </a:cubicBezTo>
                  <a:cubicBezTo>
                    <a:pt x="375084" y="57175"/>
                    <a:pt x="342007" y="79660"/>
                    <a:pt x="308288" y="102144"/>
                  </a:cubicBezTo>
                  <a:cubicBezTo>
                    <a:pt x="305398" y="104071"/>
                    <a:pt x="302829" y="105999"/>
                    <a:pt x="298975" y="108568"/>
                  </a:cubicBezTo>
                  <a:cubicBezTo>
                    <a:pt x="329162" y="128804"/>
                    <a:pt x="359348" y="147434"/>
                    <a:pt x="387929" y="168313"/>
                  </a:cubicBezTo>
                  <a:cubicBezTo>
                    <a:pt x="406876" y="182446"/>
                    <a:pt x="426144" y="187264"/>
                    <a:pt x="449587" y="186943"/>
                  </a:cubicBezTo>
                  <a:cubicBezTo>
                    <a:pt x="523768" y="185658"/>
                    <a:pt x="597629" y="186622"/>
                    <a:pt x="671811" y="186622"/>
                  </a:cubicBezTo>
                  <a:cubicBezTo>
                    <a:pt x="675664" y="186622"/>
                    <a:pt x="679197" y="186622"/>
                    <a:pt x="683693" y="186622"/>
                  </a:cubicBezTo>
                  <a:cubicBezTo>
                    <a:pt x="683693" y="217779"/>
                    <a:pt x="683693" y="248294"/>
                    <a:pt x="683693" y="279772"/>
                  </a:cubicBezTo>
                  <a:cubicBezTo>
                    <a:pt x="596023" y="279772"/>
                    <a:pt x="508675" y="279772"/>
                    <a:pt x="420685" y="279772"/>
                  </a:cubicBezTo>
                  <a:cubicBezTo>
                    <a:pt x="420685" y="290693"/>
                    <a:pt x="420685" y="300329"/>
                    <a:pt x="420685" y="311250"/>
                  </a:cubicBezTo>
                  <a:cubicBezTo>
                    <a:pt x="467891" y="311250"/>
                    <a:pt x="514456" y="311250"/>
                    <a:pt x="561662" y="311250"/>
                  </a:cubicBezTo>
                  <a:cubicBezTo>
                    <a:pt x="561020" y="321529"/>
                    <a:pt x="560378" y="331165"/>
                    <a:pt x="559414" y="341765"/>
                  </a:cubicBezTo>
                  <a:cubicBezTo>
                    <a:pt x="513492" y="341765"/>
                    <a:pt x="467570" y="341765"/>
                    <a:pt x="421006" y="341765"/>
                  </a:cubicBezTo>
                  <a:cubicBezTo>
                    <a:pt x="421006" y="352686"/>
                    <a:pt x="421006" y="362322"/>
                    <a:pt x="421006" y="373243"/>
                  </a:cubicBezTo>
                  <a:cubicBezTo>
                    <a:pt x="466928" y="373243"/>
                    <a:pt x="512850" y="373243"/>
                    <a:pt x="559414" y="373243"/>
                  </a:cubicBezTo>
                  <a:cubicBezTo>
                    <a:pt x="559414" y="394443"/>
                    <a:pt x="559414" y="414679"/>
                    <a:pt x="559414" y="435879"/>
                  </a:cubicBezTo>
                  <a:cubicBezTo>
                    <a:pt x="555561" y="435879"/>
                    <a:pt x="552349" y="435879"/>
                    <a:pt x="548817" y="435879"/>
                  </a:cubicBezTo>
                  <a:cubicBezTo>
                    <a:pt x="399490" y="435879"/>
                    <a:pt x="249842" y="435879"/>
                    <a:pt x="100515" y="435879"/>
                  </a:cubicBezTo>
                  <a:cubicBezTo>
                    <a:pt x="94092" y="435879"/>
                    <a:pt x="89275" y="433952"/>
                    <a:pt x="84779" y="429455"/>
                  </a:cubicBezTo>
                  <a:cubicBezTo>
                    <a:pt x="58446" y="404079"/>
                    <a:pt x="31792" y="379346"/>
                    <a:pt x="5780" y="353971"/>
                  </a:cubicBezTo>
                  <a:cubicBezTo>
                    <a:pt x="2890" y="351080"/>
                    <a:pt x="321" y="346262"/>
                    <a:pt x="321" y="342086"/>
                  </a:cubicBezTo>
                  <a:cubicBezTo>
                    <a:pt x="0" y="230306"/>
                    <a:pt x="0" y="118526"/>
                    <a:pt x="0" y="6745"/>
                  </a:cubicBezTo>
                  <a:cubicBezTo>
                    <a:pt x="0" y="4818"/>
                    <a:pt x="0" y="3212"/>
                    <a:pt x="0" y="321"/>
                  </a:cubicBezTo>
                  <a:cubicBezTo>
                    <a:pt x="228005" y="0"/>
                    <a:pt x="455367" y="0"/>
                    <a:pt x="684014" y="0"/>
                  </a:cubicBezTo>
                  <a:close/>
                  <a:moveTo>
                    <a:pt x="31792" y="279130"/>
                  </a:moveTo>
                  <a:cubicBezTo>
                    <a:pt x="43032" y="279130"/>
                    <a:pt x="52987" y="278487"/>
                    <a:pt x="62942" y="279451"/>
                  </a:cubicBezTo>
                  <a:cubicBezTo>
                    <a:pt x="67117" y="279772"/>
                    <a:pt x="71934" y="282020"/>
                    <a:pt x="74503" y="284911"/>
                  </a:cubicBezTo>
                  <a:cubicBezTo>
                    <a:pt x="84137" y="295832"/>
                    <a:pt x="93129" y="307717"/>
                    <a:pt x="102441" y="319280"/>
                  </a:cubicBezTo>
                  <a:cubicBezTo>
                    <a:pt x="118177" y="338874"/>
                    <a:pt x="133591" y="358147"/>
                    <a:pt x="150611" y="379668"/>
                  </a:cubicBezTo>
                  <a:cubicBezTo>
                    <a:pt x="162172" y="293263"/>
                    <a:pt x="173412" y="208785"/>
                    <a:pt x="184652" y="123665"/>
                  </a:cubicBezTo>
                  <a:cubicBezTo>
                    <a:pt x="211306" y="123665"/>
                    <a:pt x="237317" y="123665"/>
                    <a:pt x="263650" y="123665"/>
                  </a:cubicBezTo>
                  <a:cubicBezTo>
                    <a:pt x="263650" y="112744"/>
                    <a:pt x="263650" y="103108"/>
                    <a:pt x="263650" y="93150"/>
                  </a:cubicBezTo>
                  <a:cubicBezTo>
                    <a:pt x="228005" y="93150"/>
                    <a:pt x="193001" y="93150"/>
                    <a:pt x="157355" y="93150"/>
                  </a:cubicBezTo>
                  <a:cubicBezTo>
                    <a:pt x="148042" y="162852"/>
                    <a:pt x="138730" y="231912"/>
                    <a:pt x="129417" y="302899"/>
                  </a:cubicBezTo>
                  <a:cubicBezTo>
                    <a:pt x="126205" y="299366"/>
                    <a:pt x="123957" y="297117"/>
                    <a:pt x="122352" y="294547"/>
                  </a:cubicBezTo>
                  <a:cubicBezTo>
                    <a:pt x="111433" y="281057"/>
                    <a:pt x="100836" y="267566"/>
                    <a:pt x="89917" y="254075"/>
                  </a:cubicBezTo>
                  <a:cubicBezTo>
                    <a:pt x="87990" y="251827"/>
                    <a:pt x="85421" y="248615"/>
                    <a:pt x="82852" y="248615"/>
                  </a:cubicBezTo>
                  <a:cubicBezTo>
                    <a:pt x="66153" y="248294"/>
                    <a:pt x="49133" y="248294"/>
                    <a:pt x="31792" y="248294"/>
                  </a:cubicBezTo>
                  <a:cubicBezTo>
                    <a:pt x="31792" y="258893"/>
                    <a:pt x="31792" y="268530"/>
                    <a:pt x="31792" y="279130"/>
                  </a:cubicBezTo>
                  <a:close/>
                  <a:moveTo>
                    <a:pt x="316637" y="263712"/>
                  </a:moveTo>
                  <a:cubicBezTo>
                    <a:pt x="339759" y="240585"/>
                    <a:pt x="361917" y="218742"/>
                    <a:pt x="383433" y="197222"/>
                  </a:cubicBezTo>
                  <a:cubicBezTo>
                    <a:pt x="376368" y="189834"/>
                    <a:pt x="369624" y="182767"/>
                    <a:pt x="361596" y="174737"/>
                  </a:cubicBezTo>
                  <a:cubicBezTo>
                    <a:pt x="339759" y="196900"/>
                    <a:pt x="317922" y="219064"/>
                    <a:pt x="296085" y="241227"/>
                  </a:cubicBezTo>
                  <a:cubicBezTo>
                    <a:pt x="273927" y="219064"/>
                    <a:pt x="252090" y="196900"/>
                    <a:pt x="230895" y="176022"/>
                  </a:cubicBezTo>
                  <a:cubicBezTo>
                    <a:pt x="222545" y="183731"/>
                    <a:pt x="215159" y="190476"/>
                    <a:pt x="206168" y="199149"/>
                  </a:cubicBezTo>
                  <a:cubicBezTo>
                    <a:pt x="228326" y="220991"/>
                    <a:pt x="250484" y="242833"/>
                    <a:pt x="273284" y="264996"/>
                  </a:cubicBezTo>
                  <a:cubicBezTo>
                    <a:pt x="251447" y="286839"/>
                    <a:pt x="229289" y="308681"/>
                    <a:pt x="208094" y="330202"/>
                  </a:cubicBezTo>
                  <a:cubicBezTo>
                    <a:pt x="215159" y="337589"/>
                    <a:pt x="222224" y="344977"/>
                    <a:pt x="229931" y="353007"/>
                  </a:cubicBezTo>
                  <a:cubicBezTo>
                    <a:pt x="252090" y="330844"/>
                    <a:pt x="273927" y="308681"/>
                    <a:pt x="296727" y="285554"/>
                  </a:cubicBezTo>
                  <a:cubicBezTo>
                    <a:pt x="318885" y="308038"/>
                    <a:pt x="341044" y="329880"/>
                    <a:pt x="362560" y="351722"/>
                  </a:cubicBezTo>
                  <a:cubicBezTo>
                    <a:pt x="369946" y="344656"/>
                    <a:pt x="377011" y="337911"/>
                    <a:pt x="384397" y="330844"/>
                  </a:cubicBezTo>
                  <a:cubicBezTo>
                    <a:pt x="361917" y="308681"/>
                    <a:pt x="339759" y="286839"/>
                    <a:pt x="316637" y="263712"/>
                  </a:cubicBezTo>
                  <a:close/>
                  <a:moveTo>
                    <a:pt x="652864" y="217779"/>
                  </a:moveTo>
                  <a:cubicBezTo>
                    <a:pt x="574829" y="217779"/>
                    <a:pt x="497757" y="217779"/>
                    <a:pt x="420685" y="217779"/>
                  </a:cubicBezTo>
                  <a:cubicBezTo>
                    <a:pt x="420685" y="228379"/>
                    <a:pt x="420685" y="238015"/>
                    <a:pt x="420685" y="247972"/>
                  </a:cubicBezTo>
                  <a:cubicBezTo>
                    <a:pt x="498399" y="247972"/>
                    <a:pt x="575471" y="247972"/>
                    <a:pt x="652864" y="247972"/>
                  </a:cubicBezTo>
                  <a:cubicBezTo>
                    <a:pt x="652864" y="237694"/>
                    <a:pt x="652864" y="228057"/>
                    <a:pt x="652864" y="217779"/>
                  </a:cubicBezTo>
                  <a:close/>
                </a:path>
              </a:pathLst>
            </a:custGeom>
            <a:solidFill>
              <a:srgbClr val="7F1C58"/>
            </a:solidFill>
            <a:ln w="3201"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2FDF4917-7D58-8FF1-EE7F-28BA3C5193C8}"/>
                </a:ext>
              </a:extLst>
            </p:cNvPr>
            <p:cNvSpPr/>
            <p:nvPr/>
          </p:nvSpPr>
          <p:spPr>
            <a:xfrm>
              <a:off x="7798312" y="5679452"/>
              <a:ext cx="231858" cy="286517"/>
            </a:xfrm>
            <a:custGeom>
              <a:avLst/>
              <a:gdLst>
                <a:gd name="connsiteX0" fmla="*/ 0 w 231858"/>
                <a:gd name="connsiteY0" fmla="*/ 185979 h 286517"/>
                <a:gd name="connsiteX1" fmla="*/ 0 w 231858"/>
                <a:gd name="connsiteY1" fmla="*/ 155143 h 286517"/>
                <a:gd name="connsiteX2" fmla="*/ 51060 w 231858"/>
                <a:gd name="connsiteY2" fmla="*/ 155465 h 286517"/>
                <a:gd name="connsiteX3" fmla="*/ 58125 w 231858"/>
                <a:gd name="connsiteY3" fmla="*/ 160925 h 286517"/>
                <a:gd name="connsiteX4" fmla="*/ 90560 w 231858"/>
                <a:gd name="connsiteY4" fmla="*/ 201397 h 286517"/>
                <a:gd name="connsiteX5" fmla="*/ 97624 w 231858"/>
                <a:gd name="connsiteY5" fmla="*/ 209749 h 286517"/>
                <a:gd name="connsiteX6" fmla="*/ 125563 w 231858"/>
                <a:gd name="connsiteY6" fmla="*/ 0 h 286517"/>
                <a:gd name="connsiteX7" fmla="*/ 231858 w 231858"/>
                <a:gd name="connsiteY7" fmla="*/ 0 h 286517"/>
                <a:gd name="connsiteX8" fmla="*/ 231858 w 231858"/>
                <a:gd name="connsiteY8" fmla="*/ 30515 h 286517"/>
                <a:gd name="connsiteX9" fmla="*/ 152859 w 231858"/>
                <a:gd name="connsiteY9" fmla="*/ 30515 h 286517"/>
                <a:gd name="connsiteX10" fmla="*/ 118819 w 231858"/>
                <a:gd name="connsiteY10" fmla="*/ 286517 h 286517"/>
                <a:gd name="connsiteX11" fmla="*/ 70649 w 231858"/>
                <a:gd name="connsiteY11" fmla="*/ 226130 h 286517"/>
                <a:gd name="connsiteX12" fmla="*/ 42711 w 231858"/>
                <a:gd name="connsiteY12" fmla="*/ 191761 h 286517"/>
                <a:gd name="connsiteX13" fmla="*/ 31150 w 231858"/>
                <a:gd name="connsiteY13" fmla="*/ 186300 h 286517"/>
                <a:gd name="connsiteX14" fmla="*/ 0 w 231858"/>
                <a:gd name="connsiteY14" fmla="*/ 185979 h 28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858" h="286517">
                  <a:moveTo>
                    <a:pt x="0" y="185979"/>
                  </a:moveTo>
                  <a:cubicBezTo>
                    <a:pt x="0" y="175379"/>
                    <a:pt x="0" y="165743"/>
                    <a:pt x="0" y="155143"/>
                  </a:cubicBezTo>
                  <a:cubicBezTo>
                    <a:pt x="17341" y="155143"/>
                    <a:pt x="34361" y="154822"/>
                    <a:pt x="51060" y="155465"/>
                  </a:cubicBezTo>
                  <a:cubicBezTo>
                    <a:pt x="53308" y="155465"/>
                    <a:pt x="56198" y="158677"/>
                    <a:pt x="58125" y="160925"/>
                  </a:cubicBezTo>
                  <a:cubicBezTo>
                    <a:pt x="69044" y="174416"/>
                    <a:pt x="79641" y="187907"/>
                    <a:pt x="90560" y="201397"/>
                  </a:cubicBezTo>
                  <a:cubicBezTo>
                    <a:pt x="92486" y="203646"/>
                    <a:pt x="94413" y="205894"/>
                    <a:pt x="97624" y="209749"/>
                  </a:cubicBezTo>
                  <a:cubicBezTo>
                    <a:pt x="106937" y="138762"/>
                    <a:pt x="116250" y="69702"/>
                    <a:pt x="125563" y="0"/>
                  </a:cubicBezTo>
                  <a:cubicBezTo>
                    <a:pt x="161209" y="0"/>
                    <a:pt x="196212" y="0"/>
                    <a:pt x="231858" y="0"/>
                  </a:cubicBezTo>
                  <a:cubicBezTo>
                    <a:pt x="231858" y="9957"/>
                    <a:pt x="231858" y="19594"/>
                    <a:pt x="231858" y="30515"/>
                  </a:cubicBezTo>
                  <a:cubicBezTo>
                    <a:pt x="205525" y="30515"/>
                    <a:pt x="179835" y="30515"/>
                    <a:pt x="152859" y="30515"/>
                  </a:cubicBezTo>
                  <a:cubicBezTo>
                    <a:pt x="141620" y="115635"/>
                    <a:pt x="130059" y="200112"/>
                    <a:pt x="118819" y="286517"/>
                  </a:cubicBezTo>
                  <a:cubicBezTo>
                    <a:pt x="101799" y="265318"/>
                    <a:pt x="86064" y="245724"/>
                    <a:pt x="70649" y="226130"/>
                  </a:cubicBezTo>
                  <a:cubicBezTo>
                    <a:pt x="61336" y="214567"/>
                    <a:pt x="52666" y="202682"/>
                    <a:pt x="42711" y="191761"/>
                  </a:cubicBezTo>
                  <a:cubicBezTo>
                    <a:pt x="40142" y="188870"/>
                    <a:pt x="35004" y="186622"/>
                    <a:pt x="31150" y="186300"/>
                  </a:cubicBezTo>
                  <a:cubicBezTo>
                    <a:pt x="20874" y="185658"/>
                    <a:pt x="10919" y="185979"/>
                    <a:pt x="0" y="185979"/>
                  </a:cubicBezTo>
                  <a:close/>
                </a:path>
              </a:pathLst>
            </a:custGeom>
            <a:solidFill>
              <a:schemeClr val="bg1"/>
            </a:solidFill>
            <a:ln w="3201"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F5B75012-60EA-3BDE-9280-B6E5F4F91AFA}"/>
                </a:ext>
              </a:extLst>
            </p:cNvPr>
            <p:cNvSpPr/>
            <p:nvPr/>
          </p:nvSpPr>
          <p:spPr>
            <a:xfrm>
              <a:off x="7972366" y="5761039"/>
              <a:ext cx="178228" cy="178270"/>
            </a:xfrm>
            <a:custGeom>
              <a:avLst/>
              <a:gdLst>
                <a:gd name="connsiteX0" fmla="*/ 110791 w 178228"/>
                <a:gd name="connsiteY0" fmla="*/ 88975 h 178270"/>
                <a:gd name="connsiteX1" fmla="*/ 178229 w 178228"/>
                <a:gd name="connsiteY1" fmla="*/ 156107 h 178270"/>
                <a:gd name="connsiteX2" fmla="*/ 156392 w 178228"/>
                <a:gd name="connsiteY2" fmla="*/ 176985 h 178270"/>
                <a:gd name="connsiteX3" fmla="*/ 90560 w 178228"/>
                <a:gd name="connsiteY3" fmla="*/ 110817 h 178270"/>
                <a:gd name="connsiteX4" fmla="*/ 23764 w 178228"/>
                <a:gd name="connsiteY4" fmla="*/ 178270 h 178270"/>
                <a:gd name="connsiteX5" fmla="*/ 1927 w 178228"/>
                <a:gd name="connsiteY5" fmla="*/ 155465 h 178270"/>
                <a:gd name="connsiteX6" fmla="*/ 67117 w 178228"/>
                <a:gd name="connsiteY6" fmla="*/ 90259 h 178270"/>
                <a:gd name="connsiteX7" fmla="*/ 0 w 178228"/>
                <a:gd name="connsiteY7" fmla="*/ 24412 h 178270"/>
                <a:gd name="connsiteX8" fmla="*/ 24727 w 178228"/>
                <a:gd name="connsiteY8" fmla="*/ 1285 h 178270"/>
                <a:gd name="connsiteX9" fmla="*/ 89917 w 178228"/>
                <a:gd name="connsiteY9" fmla="*/ 66490 h 178270"/>
                <a:gd name="connsiteX10" fmla="*/ 155428 w 178228"/>
                <a:gd name="connsiteY10" fmla="*/ 0 h 178270"/>
                <a:gd name="connsiteX11" fmla="*/ 177266 w 178228"/>
                <a:gd name="connsiteY11" fmla="*/ 22485 h 178270"/>
                <a:gd name="connsiteX12" fmla="*/ 110791 w 178228"/>
                <a:gd name="connsiteY12" fmla="*/ 88975 h 17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228" h="178270">
                  <a:moveTo>
                    <a:pt x="110791" y="88975"/>
                  </a:moveTo>
                  <a:cubicBezTo>
                    <a:pt x="134234" y="112102"/>
                    <a:pt x="156071" y="133944"/>
                    <a:pt x="178229" y="156107"/>
                  </a:cubicBezTo>
                  <a:cubicBezTo>
                    <a:pt x="170843" y="163174"/>
                    <a:pt x="163778" y="169598"/>
                    <a:pt x="156392" y="176985"/>
                  </a:cubicBezTo>
                  <a:cubicBezTo>
                    <a:pt x="134876" y="155465"/>
                    <a:pt x="112718" y="133301"/>
                    <a:pt x="90560" y="110817"/>
                  </a:cubicBezTo>
                  <a:cubicBezTo>
                    <a:pt x="67759" y="133944"/>
                    <a:pt x="45922" y="156107"/>
                    <a:pt x="23764" y="178270"/>
                  </a:cubicBezTo>
                  <a:cubicBezTo>
                    <a:pt x="16057" y="170240"/>
                    <a:pt x="8992" y="162852"/>
                    <a:pt x="1927" y="155465"/>
                  </a:cubicBezTo>
                  <a:cubicBezTo>
                    <a:pt x="23443" y="133944"/>
                    <a:pt x="45280" y="112102"/>
                    <a:pt x="67117" y="90259"/>
                  </a:cubicBezTo>
                  <a:cubicBezTo>
                    <a:pt x="44316" y="67775"/>
                    <a:pt x="22158" y="46254"/>
                    <a:pt x="0" y="24412"/>
                  </a:cubicBezTo>
                  <a:cubicBezTo>
                    <a:pt x="8992" y="16060"/>
                    <a:pt x="16378" y="8994"/>
                    <a:pt x="24727" y="1285"/>
                  </a:cubicBezTo>
                  <a:cubicBezTo>
                    <a:pt x="45601" y="22163"/>
                    <a:pt x="67438" y="44327"/>
                    <a:pt x="89917" y="66490"/>
                  </a:cubicBezTo>
                  <a:cubicBezTo>
                    <a:pt x="111754" y="44327"/>
                    <a:pt x="133591" y="22163"/>
                    <a:pt x="155428" y="0"/>
                  </a:cubicBezTo>
                  <a:cubicBezTo>
                    <a:pt x="163136" y="8030"/>
                    <a:pt x="170201" y="15097"/>
                    <a:pt x="177266" y="22485"/>
                  </a:cubicBezTo>
                  <a:cubicBezTo>
                    <a:pt x="155750" y="44005"/>
                    <a:pt x="133913" y="65848"/>
                    <a:pt x="110791" y="88975"/>
                  </a:cubicBezTo>
                  <a:close/>
                </a:path>
              </a:pathLst>
            </a:custGeom>
            <a:solidFill>
              <a:schemeClr val="bg1"/>
            </a:solidFill>
            <a:ln w="3201"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2E437046-9E73-5B90-0D16-B577E3881B66}"/>
                </a:ext>
              </a:extLst>
            </p:cNvPr>
            <p:cNvSpPr/>
            <p:nvPr/>
          </p:nvSpPr>
          <p:spPr>
            <a:xfrm>
              <a:off x="8187204" y="5804081"/>
              <a:ext cx="232179" cy="30193"/>
            </a:xfrm>
            <a:custGeom>
              <a:avLst/>
              <a:gdLst>
                <a:gd name="connsiteX0" fmla="*/ 232179 w 232179"/>
                <a:gd name="connsiteY0" fmla="*/ 0 h 30193"/>
                <a:gd name="connsiteX1" fmla="*/ 232179 w 232179"/>
                <a:gd name="connsiteY1" fmla="*/ 30194 h 30193"/>
                <a:gd name="connsiteX2" fmla="*/ 0 w 232179"/>
                <a:gd name="connsiteY2" fmla="*/ 30194 h 30193"/>
                <a:gd name="connsiteX3" fmla="*/ 0 w 232179"/>
                <a:gd name="connsiteY3" fmla="*/ 0 h 30193"/>
                <a:gd name="connsiteX4" fmla="*/ 232179 w 232179"/>
                <a:gd name="connsiteY4" fmla="*/ 0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79" h="30193">
                  <a:moveTo>
                    <a:pt x="232179" y="0"/>
                  </a:moveTo>
                  <a:cubicBezTo>
                    <a:pt x="232179" y="10600"/>
                    <a:pt x="232179" y="19915"/>
                    <a:pt x="232179" y="30194"/>
                  </a:cubicBezTo>
                  <a:cubicBezTo>
                    <a:pt x="154786" y="30194"/>
                    <a:pt x="77714" y="30194"/>
                    <a:pt x="0" y="30194"/>
                  </a:cubicBezTo>
                  <a:cubicBezTo>
                    <a:pt x="0" y="20236"/>
                    <a:pt x="0" y="10600"/>
                    <a:pt x="0" y="0"/>
                  </a:cubicBezTo>
                  <a:cubicBezTo>
                    <a:pt x="77072" y="0"/>
                    <a:pt x="154465" y="0"/>
                    <a:pt x="232179" y="0"/>
                  </a:cubicBezTo>
                  <a:close/>
                </a:path>
              </a:pathLst>
            </a:custGeom>
            <a:solidFill>
              <a:schemeClr val="bg1"/>
            </a:solidFill>
            <a:ln w="3201"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29222D4F-44FF-0CFD-CDAD-95687D8099DC}"/>
                </a:ext>
              </a:extLst>
            </p:cNvPr>
            <p:cNvSpPr/>
            <p:nvPr/>
          </p:nvSpPr>
          <p:spPr>
            <a:xfrm>
              <a:off x="8389197" y="5928067"/>
              <a:ext cx="216764" cy="123664"/>
            </a:xfrm>
            <a:custGeom>
              <a:avLst/>
              <a:gdLst>
                <a:gd name="connsiteX0" fmla="*/ 0 w 216764"/>
                <a:gd name="connsiteY0" fmla="*/ 0 h 123664"/>
                <a:gd name="connsiteX1" fmla="*/ 216765 w 216764"/>
                <a:gd name="connsiteY1" fmla="*/ 0 h 123664"/>
                <a:gd name="connsiteX2" fmla="*/ 216765 w 216764"/>
                <a:gd name="connsiteY2" fmla="*/ 123665 h 123664"/>
                <a:gd name="connsiteX3" fmla="*/ 0 w 216764"/>
                <a:gd name="connsiteY3" fmla="*/ 123665 h 123664"/>
                <a:gd name="connsiteX4" fmla="*/ 0 w 216764"/>
                <a:gd name="connsiteY4" fmla="*/ 0 h 123664"/>
                <a:gd name="connsiteX5" fmla="*/ 31471 w 216764"/>
                <a:gd name="connsiteY5" fmla="*/ 31800 h 123664"/>
                <a:gd name="connsiteX6" fmla="*/ 31471 w 216764"/>
                <a:gd name="connsiteY6" fmla="*/ 92829 h 123664"/>
                <a:gd name="connsiteX7" fmla="*/ 185615 w 216764"/>
                <a:gd name="connsiteY7" fmla="*/ 92829 h 123664"/>
                <a:gd name="connsiteX8" fmla="*/ 185615 w 216764"/>
                <a:gd name="connsiteY8" fmla="*/ 31800 h 123664"/>
                <a:gd name="connsiteX9" fmla="*/ 31471 w 216764"/>
                <a:gd name="connsiteY9" fmla="*/ 31800 h 12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64" h="123664">
                  <a:moveTo>
                    <a:pt x="0" y="0"/>
                  </a:moveTo>
                  <a:cubicBezTo>
                    <a:pt x="72576" y="0"/>
                    <a:pt x="144510" y="0"/>
                    <a:pt x="216765" y="0"/>
                  </a:cubicBezTo>
                  <a:cubicBezTo>
                    <a:pt x="216765" y="41436"/>
                    <a:pt x="216765" y="82229"/>
                    <a:pt x="216765" y="123665"/>
                  </a:cubicBezTo>
                  <a:cubicBezTo>
                    <a:pt x="144510" y="123665"/>
                    <a:pt x="72576" y="123665"/>
                    <a:pt x="0" y="123665"/>
                  </a:cubicBezTo>
                  <a:cubicBezTo>
                    <a:pt x="0" y="82550"/>
                    <a:pt x="0" y="41757"/>
                    <a:pt x="0" y="0"/>
                  </a:cubicBezTo>
                  <a:close/>
                  <a:moveTo>
                    <a:pt x="31471" y="31800"/>
                  </a:moveTo>
                  <a:cubicBezTo>
                    <a:pt x="31471" y="52678"/>
                    <a:pt x="31471" y="72593"/>
                    <a:pt x="31471" y="92829"/>
                  </a:cubicBezTo>
                  <a:cubicBezTo>
                    <a:pt x="83173" y="92829"/>
                    <a:pt x="134234" y="92829"/>
                    <a:pt x="185615" y="92829"/>
                  </a:cubicBezTo>
                  <a:cubicBezTo>
                    <a:pt x="185615" y="72272"/>
                    <a:pt x="185615" y="52357"/>
                    <a:pt x="185615" y="31800"/>
                  </a:cubicBezTo>
                  <a:cubicBezTo>
                    <a:pt x="133912" y="31800"/>
                    <a:pt x="83173" y="31800"/>
                    <a:pt x="31471" y="31800"/>
                  </a:cubicBezTo>
                  <a:close/>
                </a:path>
              </a:pathLst>
            </a:custGeom>
            <a:grpFill/>
            <a:ln w="3201" cap="flat">
              <a:noFill/>
              <a:prstDash val="solid"/>
              <a:miter/>
            </a:ln>
          </p:spPr>
          <p:txBody>
            <a:bodyPr rtlCol="0" anchor="ctr"/>
            <a:lstStyle/>
            <a:p>
              <a:pPr algn="l" rtl="0"/>
              <a:endParaRPr lang="en-US"/>
            </a:p>
          </p:txBody>
        </p:sp>
        <p:sp>
          <p:nvSpPr>
            <p:cNvPr id="17" name="Freeform 16">
              <a:extLst>
                <a:ext uri="{FF2B5EF4-FFF2-40B4-BE49-F238E27FC236}">
                  <a16:creationId xmlns:a16="http://schemas.microsoft.com/office/drawing/2014/main" id="{78FA7AD0-C118-A527-7EB2-5FADD4B7870B}"/>
                </a:ext>
              </a:extLst>
            </p:cNvPr>
            <p:cNvSpPr/>
            <p:nvPr/>
          </p:nvSpPr>
          <p:spPr>
            <a:xfrm>
              <a:off x="8389197" y="6084174"/>
              <a:ext cx="92486" cy="91865"/>
            </a:xfrm>
            <a:custGeom>
              <a:avLst/>
              <a:gdLst>
                <a:gd name="connsiteX0" fmla="*/ 61657 w 92486"/>
                <a:gd name="connsiteY0" fmla="*/ 61351 h 91865"/>
                <a:gd name="connsiteX1" fmla="*/ 61657 w 92486"/>
                <a:gd name="connsiteY1" fmla="*/ 91865 h 91865"/>
                <a:gd name="connsiteX2" fmla="*/ 31150 w 92486"/>
                <a:gd name="connsiteY2" fmla="*/ 91865 h 91865"/>
                <a:gd name="connsiteX3" fmla="*/ 31150 w 92486"/>
                <a:gd name="connsiteY3" fmla="*/ 62314 h 91865"/>
                <a:gd name="connsiteX4" fmla="*/ 0 w 92486"/>
                <a:gd name="connsiteY4" fmla="*/ 62314 h 91865"/>
                <a:gd name="connsiteX5" fmla="*/ 0 w 92486"/>
                <a:gd name="connsiteY5" fmla="*/ 30515 h 91865"/>
                <a:gd name="connsiteX6" fmla="*/ 30508 w 92486"/>
                <a:gd name="connsiteY6" fmla="*/ 30515 h 91865"/>
                <a:gd name="connsiteX7" fmla="*/ 30508 w 92486"/>
                <a:gd name="connsiteY7" fmla="*/ 0 h 91865"/>
                <a:gd name="connsiteX8" fmla="*/ 61336 w 92486"/>
                <a:gd name="connsiteY8" fmla="*/ 0 h 91865"/>
                <a:gd name="connsiteX9" fmla="*/ 61336 w 92486"/>
                <a:gd name="connsiteY9" fmla="*/ 30194 h 91865"/>
                <a:gd name="connsiteX10" fmla="*/ 92486 w 92486"/>
                <a:gd name="connsiteY10" fmla="*/ 30194 h 91865"/>
                <a:gd name="connsiteX11" fmla="*/ 92486 w 92486"/>
                <a:gd name="connsiteY11" fmla="*/ 61351 h 91865"/>
                <a:gd name="connsiteX12" fmla="*/ 61657 w 92486"/>
                <a:gd name="connsiteY12" fmla="*/ 61351 h 9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486" h="91865">
                  <a:moveTo>
                    <a:pt x="61657" y="61351"/>
                  </a:moveTo>
                  <a:cubicBezTo>
                    <a:pt x="61657" y="72593"/>
                    <a:pt x="61657" y="81908"/>
                    <a:pt x="61657" y="91865"/>
                  </a:cubicBezTo>
                  <a:cubicBezTo>
                    <a:pt x="51381" y="91865"/>
                    <a:pt x="41747" y="91865"/>
                    <a:pt x="31150" y="91865"/>
                  </a:cubicBezTo>
                  <a:cubicBezTo>
                    <a:pt x="31150" y="82550"/>
                    <a:pt x="31150" y="72914"/>
                    <a:pt x="31150" y="62314"/>
                  </a:cubicBezTo>
                  <a:cubicBezTo>
                    <a:pt x="20552" y="62314"/>
                    <a:pt x="10597" y="62314"/>
                    <a:pt x="0" y="62314"/>
                  </a:cubicBezTo>
                  <a:cubicBezTo>
                    <a:pt x="0" y="51393"/>
                    <a:pt x="0" y="41436"/>
                    <a:pt x="0" y="30515"/>
                  </a:cubicBezTo>
                  <a:cubicBezTo>
                    <a:pt x="9955" y="30515"/>
                    <a:pt x="19910" y="30515"/>
                    <a:pt x="30508" y="30515"/>
                  </a:cubicBezTo>
                  <a:cubicBezTo>
                    <a:pt x="30508" y="19594"/>
                    <a:pt x="30508" y="10279"/>
                    <a:pt x="30508" y="0"/>
                  </a:cubicBezTo>
                  <a:cubicBezTo>
                    <a:pt x="41105" y="0"/>
                    <a:pt x="50418" y="0"/>
                    <a:pt x="61336" y="0"/>
                  </a:cubicBezTo>
                  <a:cubicBezTo>
                    <a:pt x="61336" y="9957"/>
                    <a:pt x="61336" y="19272"/>
                    <a:pt x="61336" y="30194"/>
                  </a:cubicBezTo>
                  <a:cubicBezTo>
                    <a:pt x="72255" y="30194"/>
                    <a:pt x="81889" y="30194"/>
                    <a:pt x="92486" y="30194"/>
                  </a:cubicBezTo>
                  <a:cubicBezTo>
                    <a:pt x="92486" y="41115"/>
                    <a:pt x="92486" y="50751"/>
                    <a:pt x="92486" y="61351"/>
                  </a:cubicBezTo>
                  <a:cubicBezTo>
                    <a:pt x="82852" y="61351"/>
                    <a:pt x="72897" y="61351"/>
                    <a:pt x="61657" y="61351"/>
                  </a:cubicBezTo>
                  <a:close/>
                </a:path>
              </a:pathLst>
            </a:custGeom>
            <a:grpFill/>
            <a:ln w="3201"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F4CA2100-2E4A-564F-96A7-9E996FEDFE37}"/>
                </a:ext>
              </a:extLst>
            </p:cNvPr>
            <p:cNvSpPr/>
            <p:nvPr/>
          </p:nvSpPr>
          <p:spPr>
            <a:xfrm>
              <a:off x="8517008" y="6211693"/>
              <a:ext cx="85742" cy="86083"/>
            </a:xfrm>
            <a:custGeom>
              <a:avLst/>
              <a:gdLst>
                <a:gd name="connsiteX0" fmla="*/ 61015 w 85742"/>
                <a:gd name="connsiteY0" fmla="*/ 85763 h 86083"/>
                <a:gd name="connsiteX1" fmla="*/ 42711 w 85742"/>
                <a:gd name="connsiteY1" fmla="*/ 64563 h 86083"/>
                <a:gd name="connsiteX2" fmla="*/ 24727 w 85742"/>
                <a:gd name="connsiteY2" fmla="*/ 86084 h 86083"/>
                <a:gd name="connsiteX3" fmla="*/ 0 w 85742"/>
                <a:gd name="connsiteY3" fmla="*/ 61993 h 86083"/>
                <a:gd name="connsiteX4" fmla="*/ 23122 w 85742"/>
                <a:gd name="connsiteY4" fmla="*/ 43363 h 86083"/>
                <a:gd name="connsiteX5" fmla="*/ 963 w 85742"/>
                <a:gd name="connsiteY5" fmla="*/ 24412 h 86083"/>
                <a:gd name="connsiteX6" fmla="*/ 24727 w 85742"/>
                <a:gd name="connsiteY6" fmla="*/ 0 h 86083"/>
                <a:gd name="connsiteX7" fmla="*/ 42711 w 85742"/>
                <a:gd name="connsiteY7" fmla="*/ 23127 h 86083"/>
                <a:gd name="connsiteX8" fmla="*/ 61015 w 85742"/>
                <a:gd name="connsiteY8" fmla="*/ 1606 h 86083"/>
                <a:gd name="connsiteX9" fmla="*/ 83495 w 85742"/>
                <a:gd name="connsiteY9" fmla="*/ 24091 h 86083"/>
                <a:gd name="connsiteX10" fmla="*/ 62300 w 85742"/>
                <a:gd name="connsiteY10" fmla="*/ 43042 h 86083"/>
                <a:gd name="connsiteX11" fmla="*/ 85743 w 85742"/>
                <a:gd name="connsiteY11" fmla="*/ 61993 h 86083"/>
                <a:gd name="connsiteX12" fmla="*/ 61015 w 85742"/>
                <a:gd name="connsiteY12" fmla="*/ 85763 h 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42" h="86083">
                  <a:moveTo>
                    <a:pt x="61015" y="85763"/>
                  </a:moveTo>
                  <a:cubicBezTo>
                    <a:pt x="54914" y="79017"/>
                    <a:pt x="49454" y="72272"/>
                    <a:pt x="42711" y="64563"/>
                  </a:cubicBezTo>
                  <a:cubicBezTo>
                    <a:pt x="36288" y="72272"/>
                    <a:pt x="30508" y="79338"/>
                    <a:pt x="24727" y="86084"/>
                  </a:cubicBezTo>
                  <a:cubicBezTo>
                    <a:pt x="16057" y="77411"/>
                    <a:pt x="8992" y="70344"/>
                    <a:pt x="0" y="61993"/>
                  </a:cubicBezTo>
                  <a:cubicBezTo>
                    <a:pt x="7386" y="56211"/>
                    <a:pt x="14451" y="50430"/>
                    <a:pt x="23122" y="43363"/>
                  </a:cubicBezTo>
                  <a:cubicBezTo>
                    <a:pt x="14451" y="35975"/>
                    <a:pt x="7707" y="30194"/>
                    <a:pt x="963" y="24412"/>
                  </a:cubicBezTo>
                  <a:cubicBezTo>
                    <a:pt x="8992" y="16060"/>
                    <a:pt x="16057" y="8994"/>
                    <a:pt x="24727" y="0"/>
                  </a:cubicBezTo>
                  <a:cubicBezTo>
                    <a:pt x="30508" y="7388"/>
                    <a:pt x="35967" y="14454"/>
                    <a:pt x="42711" y="23127"/>
                  </a:cubicBezTo>
                  <a:cubicBezTo>
                    <a:pt x="50097" y="14454"/>
                    <a:pt x="55877" y="7709"/>
                    <a:pt x="61015" y="1606"/>
                  </a:cubicBezTo>
                  <a:cubicBezTo>
                    <a:pt x="69044" y="9636"/>
                    <a:pt x="76109" y="16703"/>
                    <a:pt x="83495" y="24091"/>
                  </a:cubicBezTo>
                  <a:cubicBezTo>
                    <a:pt x="77714" y="29230"/>
                    <a:pt x="70970" y="35333"/>
                    <a:pt x="62300" y="43042"/>
                  </a:cubicBezTo>
                  <a:cubicBezTo>
                    <a:pt x="71292" y="50430"/>
                    <a:pt x="78356" y="55890"/>
                    <a:pt x="85743" y="61993"/>
                  </a:cubicBezTo>
                  <a:cubicBezTo>
                    <a:pt x="77072" y="70023"/>
                    <a:pt x="70007" y="77090"/>
                    <a:pt x="61015" y="85763"/>
                  </a:cubicBezTo>
                  <a:close/>
                </a:path>
              </a:pathLst>
            </a:custGeom>
            <a:grpFill/>
            <a:ln w="3201" cap="flat">
              <a:noFill/>
              <a:prstDash val="solid"/>
              <a:miter/>
            </a:ln>
          </p:spPr>
          <p:txBody>
            <a:bodyPr rtlCol="0" anchor="ctr"/>
            <a:lstStyle/>
            <a:p>
              <a:pPr algn="l" rtl="0"/>
              <a:endParaRPr lang="en-US"/>
            </a:p>
          </p:txBody>
        </p:sp>
        <p:sp>
          <p:nvSpPr>
            <p:cNvPr id="19" name="Freeform 18">
              <a:extLst>
                <a:ext uri="{FF2B5EF4-FFF2-40B4-BE49-F238E27FC236}">
                  <a16:creationId xmlns:a16="http://schemas.microsoft.com/office/drawing/2014/main" id="{38DEA470-0C5F-16D9-E523-2B0F6FF2E25A}"/>
                </a:ext>
              </a:extLst>
            </p:cNvPr>
            <p:cNvSpPr/>
            <p:nvPr/>
          </p:nvSpPr>
          <p:spPr>
            <a:xfrm>
              <a:off x="8513797" y="6115010"/>
              <a:ext cx="92486" cy="30193"/>
            </a:xfrm>
            <a:custGeom>
              <a:avLst/>
              <a:gdLst>
                <a:gd name="connsiteX0" fmla="*/ 0 w 92486"/>
                <a:gd name="connsiteY0" fmla="*/ 30194 h 30193"/>
                <a:gd name="connsiteX1" fmla="*/ 0 w 92486"/>
                <a:gd name="connsiteY1" fmla="*/ 0 h 30193"/>
                <a:gd name="connsiteX2" fmla="*/ 92486 w 92486"/>
                <a:gd name="connsiteY2" fmla="*/ 0 h 30193"/>
                <a:gd name="connsiteX3" fmla="*/ 92486 w 92486"/>
                <a:gd name="connsiteY3" fmla="*/ 30194 h 30193"/>
                <a:gd name="connsiteX4" fmla="*/ 0 w 92486"/>
                <a:gd name="connsiteY4" fmla="*/ 30194 h 3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30193">
                  <a:moveTo>
                    <a:pt x="0" y="30194"/>
                  </a:moveTo>
                  <a:cubicBezTo>
                    <a:pt x="0" y="19915"/>
                    <a:pt x="0" y="10279"/>
                    <a:pt x="0" y="0"/>
                  </a:cubicBezTo>
                  <a:cubicBezTo>
                    <a:pt x="31150" y="0"/>
                    <a:pt x="61658" y="0"/>
                    <a:pt x="92486" y="0"/>
                  </a:cubicBezTo>
                  <a:cubicBezTo>
                    <a:pt x="92486" y="9957"/>
                    <a:pt x="92486" y="19594"/>
                    <a:pt x="92486" y="30194"/>
                  </a:cubicBezTo>
                  <a:cubicBezTo>
                    <a:pt x="61979" y="30194"/>
                    <a:pt x="31471" y="30194"/>
                    <a:pt x="0" y="30194"/>
                  </a:cubicBezTo>
                  <a:close/>
                </a:path>
              </a:pathLst>
            </a:custGeom>
            <a:grpFill/>
            <a:ln w="3201" cap="flat">
              <a:noFill/>
              <a:prstDash val="solid"/>
              <a:miter/>
            </a:ln>
          </p:spPr>
          <p:txBody>
            <a:bodyPr rtlCol="0" anchor="ctr"/>
            <a:lstStyle/>
            <a:p>
              <a:pPr algn="l" rtl="0"/>
              <a:endParaRPr lang="en-US"/>
            </a:p>
          </p:txBody>
        </p:sp>
        <p:sp>
          <p:nvSpPr>
            <p:cNvPr id="20" name="Freeform 19">
              <a:extLst>
                <a:ext uri="{FF2B5EF4-FFF2-40B4-BE49-F238E27FC236}">
                  <a16:creationId xmlns:a16="http://schemas.microsoft.com/office/drawing/2014/main" id="{833C4201-07FC-AC9D-6832-8D41FE33DAB2}"/>
                </a:ext>
              </a:extLst>
            </p:cNvPr>
            <p:cNvSpPr/>
            <p:nvPr/>
          </p:nvSpPr>
          <p:spPr>
            <a:xfrm>
              <a:off x="8389197" y="6209124"/>
              <a:ext cx="92486" cy="29229"/>
            </a:xfrm>
            <a:custGeom>
              <a:avLst/>
              <a:gdLst>
                <a:gd name="connsiteX0" fmla="*/ 0 w 92486"/>
                <a:gd name="connsiteY0" fmla="*/ 29230 h 29229"/>
                <a:gd name="connsiteX1" fmla="*/ 0 w 92486"/>
                <a:gd name="connsiteY1" fmla="*/ 0 h 29229"/>
                <a:gd name="connsiteX2" fmla="*/ 92486 w 92486"/>
                <a:gd name="connsiteY2" fmla="*/ 0 h 29229"/>
                <a:gd name="connsiteX3" fmla="*/ 92486 w 92486"/>
                <a:gd name="connsiteY3" fmla="*/ 29230 h 29229"/>
                <a:gd name="connsiteX4" fmla="*/ 0 w 92486"/>
                <a:gd name="connsiteY4" fmla="*/ 29230 h 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86" h="29229">
                  <a:moveTo>
                    <a:pt x="0" y="29230"/>
                  </a:moveTo>
                  <a:cubicBezTo>
                    <a:pt x="0" y="19272"/>
                    <a:pt x="0" y="9957"/>
                    <a:pt x="0" y="0"/>
                  </a:cubicBezTo>
                  <a:cubicBezTo>
                    <a:pt x="30829" y="0"/>
                    <a:pt x="61336" y="0"/>
                    <a:pt x="92486" y="0"/>
                  </a:cubicBezTo>
                  <a:cubicBezTo>
                    <a:pt x="92486" y="9315"/>
                    <a:pt x="92486" y="18951"/>
                    <a:pt x="92486" y="29230"/>
                  </a:cubicBezTo>
                  <a:cubicBezTo>
                    <a:pt x="61979" y="29230"/>
                    <a:pt x="31471" y="29230"/>
                    <a:pt x="0" y="29230"/>
                  </a:cubicBezTo>
                  <a:close/>
                </a:path>
              </a:pathLst>
            </a:custGeom>
            <a:grpFill/>
            <a:ln w="3201"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8A5B2A71-32CA-E5EE-1EB6-7FB9E104E013}"/>
                </a:ext>
              </a:extLst>
            </p:cNvPr>
            <p:cNvSpPr/>
            <p:nvPr/>
          </p:nvSpPr>
          <p:spPr>
            <a:xfrm>
              <a:off x="8389518" y="6271117"/>
              <a:ext cx="92165" cy="29872"/>
            </a:xfrm>
            <a:custGeom>
              <a:avLst/>
              <a:gdLst>
                <a:gd name="connsiteX0" fmla="*/ 92165 w 92165"/>
                <a:gd name="connsiteY0" fmla="*/ 0 h 29872"/>
                <a:gd name="connsiteX1" fmla="*/ 92165 w 92165"/>
                <a:gd name="connsiteY1" fmla="*/ 29872 h 29872"/>
                <a:gd name="connsiteX2" fmla="*/ 0 w 92165"/>
                <a:gd name="connsiteY2" fmla="*/ 29872 h 29872"/>
                <a:gd name="connsiteX3" fmla="*/ 0 w 92165"/>
                <a:gd name="connsiteY3" fmla="*/ 0 h 29872"/>
                <a:gd name="connsiteX4" fmla="*/ 92165 w 92165"/>
                <a:gd name="connsiteY4" fmla="*/ 0 h 29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5" h="29872">
                  <a:moveTo>
                    <a:pt x="92165" y="0"/>
                  </a:moveTo>
                  <a:cubicBezTo>
                    <a:pt x="92165" y="10279"/>
                    <a:pt x="92165" y="19915"/>
                    <a:pt x="92165" y="29872"/>
                  </a:cubicBezTo>
                  <a:cubicBezTo>
                    <a:pt x="61336" y="29872"/>
                    <a:pt x="31150" y="29872"/>
                    <a:pt x="0" y="29872"/>
                  </a:cubicBezTo>
                  <a:cubicBezTo>
                    <a:pt x="0" y="19915"/>
                    <a:pt x="0" y="10279"/>
                    <a:pt x="0" y="0"/>
                  </a:cubicBezTo>
                  <a:cubicBezTo>
                    <a:pt x="30508" y="0"/>
                    <a:pt x="61015" y="0"/>
                    <a:pt x="92165" y="0"/>
                  </a:cubicBezTo>
                  <a:close/>
                </a:path>
              </a:pathLst>
            </a:custGeom>
            <a:grpFill/>
            <a:ln w="3201" cap="flat">
              <a:noFill/>
              <a:prstDash val="solid"/>
              <a:miter/>
            </a:ln>
          </p:spPr>
          <p:txBody>
            <a:bodyPr rtlCol="0" anchor="ctr"/>
            <a:lstStyle/>
            <a:p>
              <a:pPr algn="l" rtl="0"/>
              <a:endParaRPr lang="en-US"/>
            </a:p>
          </p:txBody>
        </p:sp>
        <p:sp>
          <p:nvSpPr>
            <p:cNvPr id="22" name="Freeform 21">
              <a:extLst>
                <a:ext uri="{FF2B5EF4-FFF2-40B4-BE49-F238E27FC236}">
                  <a16:creationId xmlns:a16="http://schemas.microsoft.com/office/drawing/2014/main" id="{1FDA4042-D872-D0AF-9702-C06976956A4B}"/>
                </a:ext>
              </a:extLst>
            </p:cNvPr>
            <p:cNvSpPr/>
            <p:nvPr/>
          </p:nvSpPr>
          <p:spPr>
            <a:xfrm>
              <a:off x="7797991" y="6093810"/>
              <a:ext cx="285487" cy="269493"/>
            </a:xfrm>
            <a:custGeom>
              <a:avLst/>
              <a:gdLst>
                <a:gd name="connsiteX0" fmla="*/ 285488 w 285487"/>
                <a:gd name="connsiteY0" fmla="*/ 269493 h 269493"/>
                <a:gd name="connsiteX1" fmla="*/ 0 w 285487"/>
                <a:gd name="connsiteY1" fmla="*/ 269493 h 269493"/>
                <a:gd name="connsiteX2" fmla="*/ 0 w 285487"/>
                <a:gd name="connsiteY2" fmla="*/ 0 h 269493"/>
                <a:gd name="connsiteX3" fmla="*/ 285488 w 285487"/>
                <a:gd name="connsiteY3" fmla="*/ 269493 h 269493"/>
                <a:gd name="connsiteX4" fmla="*/ 31471 w 285487"/>
                <a:gd name="connsiteY4" fmla="*/ 71951 h 269493"/>
                <a:gd name="connsiteX5" fmla="*/ 31471 w 285487"/>
                <a:gd name="connsiteY5" fmla="*/ 238336 h 269493"/>
                <a:gd name="connsiteX6" fmla="*/ 207452 w 285487"/>
                <a:gd name="connsiteY6" fmla="*/ 238336 h 269493"/>
                <a:gd name="connsiteX7" fmla="*/ 31471 w 285487"/>
                <a:gd name="connsiteY7" fmla="*/ 71951 h 2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87" h="269493">
                  <a:moveTo>
                    <a:pt x="285488" y="269493"/>
                  </a:moveTo>
                  <a:cubicBezTo>
                    <a:pt x="188826" y="269493"/>
                    <a:pt x="94734" y="269493"/>
                    <a:pt x="0" y="269493"/>
                  </a:cubicBezTo>
                  <a:cubicBezTo>
                    <a:pt x="0" y="180198"/>
                    <a:pt x="0" y="91223"/>
                    <a:pt x="0" y="0"/>
                  </a:cubicBezTo>
                  <a:cubicBezTo>
                    <a:pt x="95698" y="89938"/>
                    <a:pt x="189790" y="178913"/>
                    <a:pt x="285488" y="269493"/>
                  </a:cubicBezTo>
                  <a:close/>
                  <a:moveTo>
                    <a:pt x="31471" y="71951"/>
                  </a:moveTo>
                  <a:cubicBezTo>
                    <a:pt x="31471" y="128804"/>
                    <a:pt x="31471" y="183731"/>
                    <a:pt x="31471" y="238336"/>
                  </a:cubicBezTo>
                  <a:cubicBezTo>
                    <a:pt x="89917" y="238336"/>
                    <a:pt x="147721" y="238336"/>
                    <a:pt x="207452" y="238336"/>
                  </a:cubicBezTo>
                  <a:cubicBezTo>
                    <a:pt x="148364" y="182446"/>
                    <a:pt x="90238" y="127841"/>
                    <a:pt x="31471" y="71951"/>
                  </a:cubicBezTo>
                  <a:close/>
                </a:path>
              </a:pathLst>
            </a:custGeom>
            <a:grpFill/>
            <a:ln w="3201" cap="flat">
              <a:noFill/>
              <a:prstDash val="solid"/>
              <a:miter/>
            </a:ln>
          </p:spPr>
          <p:txBody>
            <a:bodyPr rtlCol="0" anchor="ctr"/>
            <a:lstStyle/>
            <a:p>
              <a:pPr algn="l" rtl="0"/>
              <a:endParaRPr lang="en-US"/>
            </a:p>
          </p:txBody>
        </p:sp>
      </p:grpSp>
      <p:grpSp>
        <p:nvGrpSpPr>
          <p:cNvPr id="23" name="Graphic 300">
            <a:extLst>
              <a:ext uri="{FF2B5EF4-FFF2-40B4-BE49-F238E27FC236}">
                <a16:creationId xmlns:a16="http://schemas.microsoft.com/office/drawing/2014/main" id="{8B98CDD6-A460-7E05-4C79-FB5996578B5A}"/>
              </a:ext>
            </a:extLst>
          </p:cNvPr>
          <p:cNvGrpSpPr/>
          <p:nvPr/>
        </p:nvGrpSpPr>
        <p:grpSpPr>
          <a:xfrm>
            <a:off x="671899" y="4640928"/>
            <a:ext cx="543515" cy="679787"/>
            <a:chOff x="6623928" y="5441758"/>
            <a:chExt cx="737000" cy="921785"/>
          </a:xfrm>
          <a:solidFill>
            <a:srgbClr val="595959"/>
          </a:solidFill>
        </p:grpSpPr>
        <p:sp>
          <p:nvSpPr>
            <p:cNvPr id="24" name="Freeform 23">
              <a:extLst>
                <a:ext uri="{FF2B5EF4-FFF2-40B4-BE49-F238E27FC236}">
                  <a16:creationId xmlns:a16="http://schemas.microsoft.com/office/drawing/2014/main" id="{46EE11E2-5CA2-426B-0871-E0D346E1D7B4}"/>
                </a:ext>
              </a:extLst>
            </p:cNvPr>
            <p:cNvSpPr/>
            <p:nvPr/>
          </p:nvSpPr>
          <p:spPr>
            <a:xfrm>
              <a:off x="6623928" y="5441758"/>
              <a:ext cx="737000" cy="921785"/>
            </a:xfrm>
            <a:custGeom>
              <a:avLst/>
              <a:gdLst>
                <a:gd name="connsiteX0" fmla="*/ 737001 w 737000"/>
                <a:gd name="connsiteY0" fmla="*/ 461254 h 921785"/>
                <a:gd name="connsiteX1" fmla="*/ 737001 w 737000"/>
                <a:gd name="connsiteY1" fmla="*/ 811692 h 921785"/>
                <a:gd name="connsiteX2" fmla="*/ 653827 w 737000"/>
                <a:gd name="connsiteY2" fmla="*/ 918654 h 921785"/>
                <a:gd name="connsiteX3" fmla="*/ 626210 w 737000"/>
                <a:gd name="connsiteY3" fmla="*/ 921545 h 921785"/>
                <a:gd name="connsiteX4" fmla="*/ 111112 w 737000"/>
                <a:gd name="connsiteY4" fmla="*/ 921545 h 921785"/>
                <a:gd name="connsiteX5" fmla="*/ 0 w 737000"/>
                <a:gd name="connsiteY5" fmla="*/ 810086 h 921785"/>
                <a:gd name="connsiteX6" fmla="*/ 0 w 737000"/>
                <a:gd name="connsiteY6" fmla="*/ 112101 h 921785"/>
                <a:gd name="connsiteX7" fmla="*/ 112397 w 737000"/>
                <a:gd name="connsiteY7" fmla="*/ 0 h 921785"/>
                <a:gd name="connsiteX8" fmla="*/ 623962 w 737000"/>
                <a:gd name="connsiteY8" fmla="*/ 0 h 921785"/>
                <a:gd name="connsiteX9" fmla="*/ 737001 w 737000"/>
                <a:gd name="connsiteY9" fmla="*/ 113386 h 921785"/>
                <a:gd name="connsiteX10" fmla="*/ 737001 w 737000"/>
                <a:gd name="connsiteY10" fmla="*/ 461254 h 921785"/>
                <a:gd name="connsiteX11" fmla="*/ 30508 w 737000"/>
                <a:gd name="connsiteY11" fmla="*/ 460933 h 921785"/>
                <a:gd name="connsiteX12" fmla="*/ 30508 w 737000"/>
                <a:gd name="connsiteY12" fmla="*/ 808480 h 921785"/>
                <a:gd name="connsiteX13" fmla="*/ 113039 w 737000"/>
                <a:gd name="connsiteY13" fmla="*/ 891030 h 921785"/>
                <a:gd name="connsiteX14" fmla="*/ 622356 w 737000"/>
                <a:gd name="connsiteY14" fmla="*/ 891030 h 921785"/>
                <a:gd name="connsiteX15" fmla="*/ 705851 w 737000"/>
                <a:gd name="connsiteY15" fmla="*/ 808159 h 921785"/>
                <a:gd name="connsiteX16" fmla="*/ 705851 w 737000"/>
                <a:gd name="connsiteY16" fmla="*/ 114029 h 921785"/>
                <a:gd name="connsiteX17" fmla="*/ 622677 w 737000"/>
                <a:gd name="connsiteY17" fmla="*/ 30836 h 921785"/>
                <a:gd name="connsiteX18" fmla="*/ 114323 w 737000"/>
                <a:gd name="connsiteY18" fmla="*/ 30836 h 921785"/>
                <a:gd name="connsiteX19" fmla="*/ 30508 w 737000"/>
                <a:gd name="connsiteY19" fmla="*/ 114350 h 921785"/>
                <a:gd name="connsiteX20" fmla="*/ 30508 w 737000"/>
                <a:gd name="connsiteY20" fmla="*/ 460933 h 92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7000" h="921785">
                  <a:moveTo>
                    <a:pt x="737001" y="461254"/>
                  </a:moveTo>
                  <a:cubicBezTo>
                    <a:pt x="737001" y="578174"/>
                    <a:pt x="737001" y="694772"/>
                    <a:pt x="737001" y="811692"/>
                  </a:cubicBezTo>
                  <a:cubicBezTo>
                    <a:pt x="737001" y="864691"/>
                    <a:pt x="704245" y="906769"/>
                    <a:pt x="653827" y="918654"/>
                  </a:cubicBezTo>
                  <a:cubicBezTo>
                    <a:pt x="644836" y="920903"/>
                    <a:pt x="635523" y="921545"/>
                    <a:pt x="626210" y="921545"/>
                  </a:cubicBezTo>
                  <a:cubicBezTo>
                    <a:pt x="454404" y="921866"/>
                    <a:pt x="282597" y="921866"/>
                    <a:pt x="111112" y="921545"/>
                  </a:cubicBezTo>
                  <a:cubicBezTo>
                    <a:pt x="46564" y="921545"/>
                    <a:pt x="0" y="874649"/>
                    <a:pt x="0" y="810086"/>
                  </a:cubicBezTo>
                  <a:cubicBezTo>
                    <a:pt x="0" y="577532"/>
                    <a:pt x="0" y="344977"/>
                    <a:pt x="0" y="112101"/>
                  </a:cubicBezTo>
                  <a:cubicBezTo>
                    <a:pt x="0" y="46254"/>
                    <a:pt x="46243" y="0"/>
                    <a:pt x="112397" y="0"/>
                  </a:cubicBezTo>
                  <a:cubicBezTo>
                    <a:pt x="282918" y="0"/>
                    <a:pt x="453440" y="0"/>
                    <a:pt x="623962" y="0"/>
                  </a:cubicBezTo>
                  <a:cubicBezTo>
                    <a:pt x="691079" y="0"/>
                    <a:pt x="737001" y="45933"/>
                    <a:pt x="737001" y="113386"/>
                  </a:cubicBezTo>
                  <a:cubicBezTo>
                    <a:pt x="737001" y="229342"/>
                    <a:pt x="737001" y="345298"/>
                    <a:pt x="737001" y="461254"/>
                  </a:cubicBezTo>
                  <a:close/>
                  <a:moveTo>
                    <a:pt x="30508" y="460933"/>
                  </a:moveTo>
                  <a:cubicBezTo>
                    <a:pt x="30508" y="576889"/>
                    <a:pt x="30508" y="692524"/>
                    <a:pt x="30508" y="808480"/>
                  </a:cubicBezTo>
                  <a:cubicBezTo>
                    <a:pt x="30508" y="858910"/>
                    <a:pt x="62621" y="891030"/>
                    <a:pt x="113039" y="891030"/>
                  </a:cubicBezTo>
                  <a:cubicBezTo>
                    <a:pt x="282918" y="891030"/>
                    <a:pt x="452798" y="891030"/>
                    <a:pt x="622356" y="891030"/>
                  </a:cubicBezTo>
                  <a:cubicBezTo>
                    <a:pt x="673738" y="891030"/>
                    <a:pt x="705851" y="859231"/>
                    <a:pt x="705851" y="808159"/>
                  </a:cubicBezTo>
                  <a:cubicBezTo>
                    <a:pt x="705851" y="576889"/>
                    <a:pt x="705851" y="345620"/>
                    <a:pt x="705851" y="114029"/>
                  </a:cubicBezTo>
                  <a:cubicBezTo>
                    <a:pt x="705851" y="62636"/>
                    <a:pt x="674059" y="30836"/>
                    <a:pt x="622677" y="30836"/>
                  </a:cubicBezTo>
                  <a:cubicBezTo>
                    <a:pt x="453119" y="30836"/>
                    <a:pt x="283561" y="30836"/>
                    <a:pt x="114323" y="30836"/>
                  </a:cubicBezTo>
                  <a:cubicBezTo>
                    <a:pt x="62300" y="30836"/>
                    <a:pt x="30508" y="62636"/>
                    <a:pt x="30508" y="114350"/>
                  </a:cubicBezTo>
                  <a:cubicBezTo>
                    <a:pt x="30508" y="229664"/>
                    <a:pt x="30508" y="345298"/>
                    <a:pt x="30508" y="460933"/>
                  </a:cubicBezTo>
                  <a:close/>
                </a:path>
              </a:pathLst>
            </a:custGeom>
            <a:grpFill/>
            <a:ln w="3201" cap="flat">
              <a:noFill/>
              <a:prstDash val="solid"/>
              <a:miter/>
            </a:ln>
          </p:spPr>
          <p:txBody>
            <a:bodyPr rtlCol="0" anchor="ctr"/>
            <a:lstStyle/>
            <a:p>
              <a:pPr algn="l" rtl="0"/>
              <a:endParaRPr lang="en-US"/>
            </a:p>
          </p:txBody>
        </p:sp>
        <p:sp>
          <p:nvSpPr>
            <p:cNvPr id="25" name="Freeform 24">
              <a:extLst>
                <a:ext uri="{FF2B5EF4-FFF2-40B4-BE49-F238E27FC236}">
                  <a16:creationId xmlns:a16="http://schemas.microsoft.com/office/drawing/2014/main" id="{EED6BF8D-AA84-3EE1-FED2-FA907D9A8044}"/>
                </a:ext>
              </a:extLst>
            </p:cNvPr>
            <p:cNvSpPr/>
            <p:nvPr/>
          </p:nvSpPr>
          <p:spPr>
            <a:xfrm>
              <a:off x="6685264" y="5503109"/>
              <a:ext cx="614006" cy="215209"/>
            </a:xfrm>
            <a:custGeom>
              <a:avLst/>
              <a:gdLst>
                <a:gd name="connsiteX0" fmla="*/ 306040 w 614006"/>
                <a:gd name="connsiteY0" fmla="*/ 215209 h 215209"/>
                <a:gd name="connsiteX1" fmla="*/ 52666 w 614006"/>
                <a:gd name="connsiteY1" fmla="*/ 215209 h 215209"/>
                <a:gd name="connsiteX2" fmla="*/ 0 w 614006"/>
                <a:gd name="connsiteY2" fmla="*/ 162852 h 215209"/>
                <a:gd name="connsiteX3" fmla="*/ 0 w 614006"/>
                <a:gd name="connsiteY3" fmla="*/ 49466 h 215209"/>
                <a:gd name="connsiteX4" fmla="*/ 49133 w 614006"/>
                <a:gd name="connsiteY4" fmla="*/ 0 h 215209"/>
                <a:gd name="connsiteX5" fmla="*/ 565195 w 614006"/>
                <a:gd name="connsiteY5" fmla="*/ 0 h 215209"/>
                <a:gd name="connsiteX6" fmla="*/ 614007 w 614006"/>
                <a:gd name="connsiteY6" fmla="*/ 48502 h 215209"/>
                <a:gd name="connsiteX7" fmla="*/ 614007 w 614006"/>
                <a:gd name="connsiteY7" fmla="*/ 166707 h 215209"/>
                <a:gd name="connsiteX8" fmla="*/ 564873 w 614006"/>
                <a:gd name="connsiteY8" fmla="*/ 215209 h 215209"/>
                <a:gd name="connsiteX9" fmla="*/ 306040 w 614006"/>
                <a:gd name="connsiteY9" fmla="*/ 215209 h 215209"/>
                <a:gd name="connsiteX10" fmla="*/ 307003 w 614006"/>
                <a:gd name="connsiteY10" fmla="*/ 184373 h 215209"/>
                <a:gd name="connsiteX11" fmla="*/ 563268 w 614006"/>
                <a:gd name="connsiteY11" fmla="*/ 184373 h 215209"/>
                <a:gd name="connsiteX12" fmla="*/ 583499 w 614006"/>
                <a:gd name="connsiteY12" fmla="*/ 164137 h 215209"/>
                <a:gd name="connsiteX13" fmla="*/ 583499 w 614006"/>
                <a:gd name="connsiteY13" fmla="*/ 50751 h 215209"/>
                <a:gd name="connsiteX14" fmla="*/ 563268 w 614006"/>
                <a:gd name="connsiteY14" fmla="*/ 30515 h 215209"/>
                <a:gd name="connsiteX15" fmla="*/ 50739 w 614006"/>
                <a:gd name="connsiteY15" fmla="*/ 30515 h 215209"/>
                <a:gd name="connsiteX16" fmla="*/ 30508 w 614006"/>
                <a:gd name="connsiteY16" fmla="*/ 50751 h 215209"/>
                <a:gd name="connsiteX17" fmla="*/ 30508 w 614006"/>
                <a:gd name="connsiteY17" fmla="*/ 162210 h 215209"/>
                <a:gd name="connsiteX18" fmla="*/ 52666 w 614006"/>
                <a:gd name="connsiteY18" fmla="*/ 184373 h 215209"/>
                <a:gd name="connsiteX19" fmla="*/ 307003 w 614006"/>
                <a:gd name="connsiteY19" fmla="*/ 184373 h 21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006" h="215209">
                  <a:moveTo>
                    <a:pt x="306040" y="215209"/>
                  </a:moveTo>
                  <a:cubicBezTo>
                    <a:pt x="221582" y="215209"/>
                    <a:pt x="137124" y="215209"/>
                    <a:pt x="52666" y="215209"/>
                  </a:cubicBezTo>
                  <a:cubicBezTo>
                    <a:pt x="17983" y="215209"/>
                    <a:pt x="0" y="197222"/>
                    <a:pt x="0" y="162852"/>
                  </a:cubicBezTo>
                  <a:cubicBezTo>
                    <a:pt x="0" y="124950"/>
                    <a:pt x="0" y="87369"/>
                    <a:pt x="0" y="49466"/>
                  </a:cubicBezTo>
                  <a:cubicBezTo>
                    <a:pt x="0" y="19272"/>
                    <a:pt x="19268" y="0"/>
                    <a:pt x="49133" y="0"/>
                  </a:cubicBezTo>
                  <a:cubicBezTo>
                    <a:pt x="221261" y="0"/>
                    <a:pt x="393067" y="0"/>
                    <a:pt x="565195" y="0"/>
                  </a:cubicBezTo>
                  <a:cubicBezTo>
                    <a:pt x="594739" y="0"/>
                    <a:pt x="614007" y="19272"/>
                    <a:pt x="614007" y="48502"/>
                  </a:cubicBezTo>
                  <a:cubicBezTo>
                    <a:pt x="614007" y="88011"/>
                    <a:pt x="614007" y="127198"/>
                    <a:pt x="614007" y="166707"/>
                  </a:cubicBezTo>
                  <a:cubicBezTo>
                    <a:pt x="614007" y="195937"/>
                    <a:pt x="594418" y="215209"/>
                    <a:pt x="564873" y="215209"/>
                  </a:cubicBezTo>
                  <a:cubicBezTo>
                    <a:pt x="478810" y="215209"/>
                    <a:pt x="392425" y="215209"/>
                    <a:pt x="306040" y="215209"/>
                  </a:cubicBezTo>
                  <a:close/>
                  <a:moveTo>
                    <a:pt x="307003" y="184373"/>
                  </a:moveTo>
                  <a:cubicBezTo>
                    <a:pt x="392425" y="184373"/>
                    <a:pt x="477846" y="184373"/>
                    <a:pt x="563268" y="184373"/>
                  </a:cubicBezTo>
                  <a:cubicBezTo>
                    <a:pt x="578361" y="184373"/>
                    <a:pt x="583499" y="179234"/>
                    <a:pt x="583499" y="164137"/>
                  </a:cubicBezTo>
                  <a:cubicBezTo>
                    <a:pt x="583499" y="126235"/>
                    <a:pt x="583499" y="88653"/>
                    <a:pt x="583499" y="50751"/>
                  </a:cubicBezTo>
                  <a:cubicBezTo>
                    <a:pt x="583499" y="35654"/>
                    <a:pt x="578361" y="30515"/>
                    <a:pt x="563268" y="30515"/>
                  </a:cubicBezTo>
                  <a:cubicBezTo>
                    <a:pt x="392425" y="30515"/>
                    <a:pt x="221582" y="30515"/>
                    <a:pt x="50739" y="30515"/>
                  </a:cubicBezTo>
                  <a:cubicBezTo>
                    <a:pt x="35646" y="30515"/>
                    <a:pt x="30508" y="35654"/>
                    <a:pt x="30508" y="50751"/>
                  </a:cubicBezTo>
                  <a:cubicBezTo>
                    <a:pt x="30508" y="88011"/>
                    <a:pt x="30508" y="124950"/>
                    <a:pt x="30508" y="162210"/>
                  </a:cubicBezTo>
                  <a:cubicBezTo>
                    <a:pt x="30508" y="179876"/>
                    <a:pt x="35004" y="184373"/>
                    <a:pt x="52666" y="184373"/>
                  </a:cubicBezTo>
                  <a:cubicBezTo>
                    <a:pt x="137445" y="184373"/>
                    <a:pt x="222224" y="184373"/>
                    <a:pt x="307003" y="184373"/>
                  </a:cubicBezTo>
                  <a:close/>
                </a:path>
              </a:pathLst>
            </a:custGeom>
            <a:grpFill/>
            <a:ln w="3201" cap="flat">
              <a:noFill/>
              <a:prstDash val="solid"/>
              <a:miter/>
            </a:ln>
          </p:spPr>
          <p:txBody>
            <a:bodyPr rtlCol="0" anchor="ctr"/>
            <a:lstStyle/>
            <a:p>
              <a:pPr algn="l" rtl="0"/>
              <a:endParaRPr lang="en-US"/>
            </a:p>
          </p:txBody>
        </p:sp>
        <p:sp>
          <p:nvSpPr>
            <p:cNvPr id="26" name="Freeform 25">
              <a:extLst>
                <a:ext uri="{FF2B5EF4-FFF2-40B4-BE49-F238E27FC236}">
                  <a16:creationId xmlns:a16="http://schemas.microsoft.com/office/drawing/2014/main" id="{E9331EA6-D1C1-06F2-E3AA-51672E1ECC69}"/>
                </a:ext>
              </a:extLst>
            </p:cNvPr>
            <p:cNvSpPr/>
            <p:nvPr/>
          </p:nvSpPr>
          <p:spPr>
            <a:xfrm>
              <a:off x="7115119" y="5964363"/>
              <a:ext cx="184152" cy="337910"/>
            </a:xfrm>
            <a:custGeom>
              <a:avLst/>
              <a:gdLst>
                <a:gd name="connsiteX0" fmla="*/ 143 w 184152"/>
                <a:gd name="connsiteY0" fmla="*/ 168313 h 337910"/>
                <a:gd name="connsiteX1" fmla="*/ 143 w 184152"/>
                <a:gd name="connsiteY1" fmla="*/ 50430 h 337910"/>
                <a:gd name="connsiteX2" fmla="*/ 50882 w 184152"/>
                <a:gd name="connsiteY2" fmla="*/ 0 h 337910"/>
                <a:gd name="connsiteX3" fmla="*/ 135340 w 184152"/>
                <a:gd name="connsiteY3" fmla="*/ 0 h 337910"/>
                <a:gd name="connsiteX4" fmla="*/ 184152 w 184152"/>
                <a:gd name="connsiteY4" fmla="*/ 48502 h 337910"/>
                <a:gd name="connsiteX5" fmla="*/ 184152 w 184152"/>
                <a:gd name="connsiteY5" fmla="*/ 289408 h 337910"/>
                <a:gd name="connsiteX6" fmla="*/ 135340 w 184152"/>
                <a:gd name="connsiteY6" fmla="*/ 337911 h 337910"/>
                <a:gd name="connsiteX7" fmla="*/ 48955 w 184152"/>
                <a:gd name="connsiteY7" fmla="*/ 337911 h 337910"/>
                <a:gd name="connsiteX8" fmla="*/ 143 w 184152"/>
                <a:gd name="connsiteY8" fmla="*/ 288445 h 337910"/>
                <a:gd name="connsiteX9" fmla="*/ 143 w 184152"/>
                <a:gd name="connsiteY9" fmla="*/ 168313 h 337910"/>
                <a:gd name="connsiteX10" fmla="*/ 153644 w 184152"/>
                <a:gd name="connsiteY10" fmla="*/ 169277 h 337910"/>
                <a:gd name="connsiteX11" fmla="*/ 153644 w 184152"/>
                <a:gd name="connsiteY11" fmla="*/ 50108 h 337910"/>
                <a:gd name="connsiteX12" fmla="*/ 134055 w 184152"/>
                <a:gd name="connsiteY12" fmla="*/ 30194 h 337910"/>
                <a:gd name="connsiteX13" fmla="*/ 50561 w 184152"/>
                <a:gd name="connsiteY13" fmla="*/ 30194 h 337910"/>
                <a:gd name="connsiteX14" fmla="*/ 30650 w 184152"/>
                <a:gd name="connsiteY14" fmla="*/ 49787 h 337910"/>
                <a:gd name="connsiteX15" fmla="*/ 30650 w 184152"/>
                <a:gd name="connsiteY15" fmla="*/ 286838 h 337910"/>
                <a:gd name="connsiteX16" fmla="*/ 50240 w 184152"/>
                <a:gd name="connsiteY16" fmla="*/ 306753 h 337910"/>
                <a:gd name="connsiteX17" fmla="*/ 132771 w 184152"/>
                <a:gd name="connsiteY17" fmla="*/ 306753 h 337910"/>
                <a:gd name="connsiteX18" fmla="*/ 153644 w 184152"/>
                <a:gd name="connsiteY18" fmla="*/ 286196 h 337910"/>
                <a:gd name="connsiteX19" fmla="*/ 153644 w 184152"/>
                <a:gd name="connsiteY19" fmla="*/ 169277 h 33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152" h="337910">
                  <a:moveTo>
                    <a:pt x="143" y="168313"/>
                  </a:moveTo>
                  <a:cubicBezTo>
                    <a:pt x="143" y="129126"/>
                    <a:pt x="143" y="89617"/>
                    <a:pt x="143" y="50430"/>
                  </a:cubicBezTo>
                  <a:cubicBezTo>
                    <a:pt x="143" y="18630"/>
                    <a:pt x="19090" y="0"/>
                    <a:pt x="50882" y="0"/>
                  </a:cubicBezTo>
                  <a:cubicBezTo>
                    <a:pt x="79142" y="0"/>
                    <a:pt x="107080" y="0"/>
                    <a:pt x="135340" y="0"/>
                  </a:cubicBezTo>
                  <a:cubicBezTo>
                    <a:pt x="164884" y="0"/>
                    <a:pt x="184152" y="19272"/>
                    <a:pt x="184152" y="48502"/>
                  </a:cubicBezTo>
                  <a:cubicBezTo>
                    <a:pt x="184152" y="128804"/>
                    <a:pt x="184152" y="209106"/>
                    <a:pt x="184152" y="289408"/>
                  </a:cubicBezTo>
                  <a:cubicBezTo>
                    <a:pt x="184152" y="318638"/>
                    <a:pt x="164563" y="337911"/>
                    <a:pt x="135340" y="337911"/>
                  </a:cubicBezTo>
                  <a:cubicBezTo>
                    <a:pt x="106438" y="337911"/>
                    <a:pt x="77857" y="337911"/>
                    <a:pt x="48955" y="337911"/>
                  </a:cubicBezTo>
                  <a:cubicBezTo>
                    <a:pt x="19090" y="337911"/>
                    <a:pt x="143" y="318638"/>
                    <a:pt x="143" y="288445"/>
                  </a:cubicBezTo>
                  <a:cubicBezTo>
                    <a:pt x="-178" y="248294"/>
                    <a:pt x="143" y="208143"/>
                    <a:pt x="143" y="168313"/>
                  </a:cubicBezTo>
                  <a:close/>
                  <a:moveTo>
                    <a:pt x="153644" y="169277"/>
                  </a:moveTo>
                  <a:cubicBezTo>
                    <a:pt x="153644" y="129447"/>
                    <a:pt x="153644" y="89938"/>
                    <a:pt x="153644" y="50108"/>
                  </a:cubicBezTo>
                  <a:cubicBezTo>
                    <a:pt x="153644" y="35654"/>
                    <a:pt x="148506" y="30194"/>
                    <a:pt x="134055" y="30194"/>
                  </a:cubicBezTo>
                  <a:cubicBezTo>
                    <a:pt x="106117" y="30194"/>
                    <a:pt x="78499" y="30194"/>
                    <a:pt x="50561" y="30194"/>
                  </a:cubicBezTo>
                  <a:cubicBezTo>
                    <a:pt x="36110" y="30194"/>
                    <a:pt x="30650" y="35333"/>
                    <a:pt x="30650" y="49787"/>
                  </a:cubicBezTo>
                  <a:cubicBezTo>
                    <a:pt x="30650" y="128804"/>
                    <a:pt x="30650" y="207821"/>
                    <a:pt x="30650" y="286838"/>
                  </a:cubicBezTo>
                  <a:cubicBezTo>
                    <a:pt x="30650" y="301293"/>
                    <a:pt x="35789" y="306753"/>
                    <a:pt x="50240" y="306753"/>
                  </a:cubicBezTo>
                  <a:cubicBezTo>
                    <a:pt x="77857" y="306753"/>
                    <a:pt x="105153" y="306753"/>
                    <a:pt x="132771" y="306753"/>
                  </a:cubicBezTo>
                  <a:cubicBezTo>
                    <a:pt x="148506" y="306753"/>
                    <a:pt x="153644" y="301935"/>
                    <a:pt x="153644" y="286196"/>
                  </a:cubicBezTo>
                  <a:cubicBezTo>
                    <a:pt x="153644" y="247330"/>
                    <a:pt x="153644" y="208464"/>
                    <a:pt x="153644" y="169277"/>
                  </a:cubicBezTo>
                  <a:close/>
                </a:path>
              </a:pathLst>
            </a:custGeom>
            <a:grpFill/>
            <a:ln w="3201" cap="flat">
              <a:noFill/>
              <a:prstDash val="solid"/>
              <a:miter/>
            </a:ln>
          </p:spPr>
          <p:txBody>
            <a:bodyPr rtlCol="0" anchor="ctr"/>
            <a:lstStyle/>
            <a:p>
              <a:pPr algn="l" rtl="0"/>
              <a:endParaRPr lang="en-US"/>
            </a:p>
          </p:txBody>
        </p:sp>
        <p:sp>
          <p:nvSpPr>
            <p:cNvPr id="27" name="Freeform 26">
              <a:extLst>
                <a:ext uri="{FF2B5EF4-FFF2-40B4-BE49-F238E27FC236}">
                  <a16:creationId xmlns:a16="http://schemas.microsoft.com/office/drawing/2014/main" id="{75F5B63E-E357-36DA-B369-8F6F02CFA12E}"/>
                </a:ext>
              </a:extLst>
            </p:cNvPr>
            <p:cNvSpPr/>
            <p:nvPr/>
          </p:nvSpPr>
          <p:spPr>
            <a:xfrm>
              <a:off x="6684702" y="5779526"/>
              <a:ext cx="184812" cy="153599"/>
            </a:xfrm>
            <a:custGeom>
              <a:avLst/>
              <a:gdLst>
                <a:gd name="connsiteX0" fmla="*/ 92406 w 184812"/>
                <a:gd name="connsiteY0" fmla="*/ 143 h 153599"/>
                <a:gd name="connsiteX1" fmla="*/ 138328 w 184812"/>
                <a:gd name="connsiteY1" fmla="*/ 143 h 153599"/>
                <a:gd name="connsiteX2" fmla="*/ 184571 w 184812"/>
                <a:gd name="connsiteY2" fmla="*/ 46397 h 153599"/>
                <a:gd name="connsiteX3" fmla="*/ 184571 w 184812"/>
                <a:gd name="connsiteY3" fmla="*/ 107747 h 153599"/>
                <a:gd name="connsiteX4" fmla="*/ 138649 w 184812"/>
                <a:gd name="connsiteY4" fmla="*/ 153359 h 153599"/>
                <a:gd name="connsiteX5" fmla="*/ 45521 w 184812"/>
                <a:gd name="connsiteY5" fmla="*/ 153359 h 153599"/>
                <a:gd name="connsiteX6" fmla="*/ 241 w 184812"/>
                <a:gd name="connsiteY6" fmla="*/ 108069 h 153599"/>
                <a:gd name="connsiteX7" fmla="*/ 241 w 184812"/>
                <a:gd name="connsiteY7" fmla="*/ 44791 h 153599"/>
                <a:gd name="connsiteX8" fmla="*/ 44878 w 184812"/>
                <a:gd name="connsiteY8" fmla="*/ 143 h 153599"/>
                <a:gd name="connsiteX9" fmla="*/ 92406 w 184812"/>
                <a:gd name="connsiteY9" fmla="*/ 143 h 153599"/>
                <a:gd name="connsiteX10" fmla="*/ 92727 w 184812"/>
                <a:gd name="connsiteY10" fmla="*/ 30979 h 153599"/>
                <a:gd name="connsiteX11" fmla="*/ 48732 w 184812"/>
                <a:gd name="connsiteY11" fmla="*/ 30979 h 153599"/>
                <a:gd name="connsiteX12" fmla="*/ 31712 w 184812"/>
                <a:gd name="connsiteY12" fmla="*/ 48324 h 153599"/>
                <a:gd name="connsiteX13" fmla="*/ 31712 w 184812"/>
                <a:gd name="connsiteY13" fmla="*/ 105820 h 153599"/>
                <a:gd name="connsiteX14" fmla="*/ 49053 w 184812"/>
                <a:gd name="connsiteY14" fmla="*/ 122844 h 153599"/>
                <a:gd name="connsiteX15" fmla="*/ 137365 w 184812"/>
                <a:gd name="connsiteY15" fmla="*/ 122844 h 153599"/>
                <a:gd name="connsiteX16" fmla="*/ 154385 w 184812"/>
                <a:gd name="connsiteY16" fmla="*/ 105499 h 153599"/>
                <a:gd name="connsiteX17" fmla="*/ 154385 w 184812"/>
                <a:gd name="connsiteY17" fmla="*/ 48966 h 153599"/>
                <a:gd name="connsiteX18" fmla="*/ 136080 w 184812"/>
                <a:gd name="connsiteY18" fmla="*/ 30979 h 153599"/>
                <a:gd name="connsiteX19" fmla="*/ 92727 w 184812"/>
                <a:gd name="connsiteY19" fmla="*/ 30979 h 15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599">
                  <a:moveTo>
                    <a:pt x="92406" y="143"/>
                  </a:moveTo>
                  <a:cubicBezTo>
                    <a:pt x="107820" y="143"/>
                    <a:pt x="123235" y="-178"/>
                    <a:pt x="138328" y="143"/>
                  </a:cubicBezTo>
                  <a:cubicBezTo>
                    <a:pt x="164661" y="464"/>
                    <a:pt x="184250" y="20058"/>
                    <a:pt x="184571" y="46397"/>
                  </a:cubicBezTo>
                  <a:cubicBezTo>
                    <a:pt x="184892" y="66954"/>
                    <a:pt x="184892" y="87190"/>
                    <a:pt x="184571" y="107747"/>
                  </a:cubicBezTo>
                  <a:cubicBezTo>
                    <a:pt x="184250" y="133444"/>
                    <a:pt x="164661" y="153359"/>
                    <a:pt x="138649" y="153359"/>
                  </a:cubicBezTo>
                  <a:cubicBezTo>
                    <a:pt x="107499" y="153680"/>
                    <a:pt x="76671" y="153680"/>
                    <a:pt x="45521" y="153359"/>
                  </a:cubicBezTo>
                  <a:cubicBezTo>
                    <a:pt x="20472" y="153038"/>
                    <a:pt x="562" y="133123"/>
                    <a:pt x="241" y="108069"/>
                  </a:cubicBezTo>
                  <a:cubicBezTo>
                    <a:pt x="-80" y="86869"/>
                    <a:pt x="-80" y="65990"/>
                    <a:pt x="241" y="44791"/>
                  </a:cubicBezTo>
                  <a:cubicBezTo>
                    <a:pt x="883" y="20058"/>
                    <a:pt x="20472" y="464"/>
                    <a:pt x="44878" y="143"/>
                  </a:cubicBezTo>
                  <a:cubicBezTo>
                    <a:pt x="61256" y="-178"/>
                    <a:pt x="76671" y="143"/>
                    <a:pt x="92406" y="143"/>
                  </a:cubicBezTo>
                  <a:close/>
                  <a:moveTo>
                    <a:pt x="92727" y="30979"/>
                  </a:moveTo>
                  <a:cubicBezTo>
                    <a:pt x="77955" y="30979"/>
                    <a:pt x="63183" y="30979"/>
                    <a:pt x="48732" y="30979"/>
                  </a:cubicBezTo>
                  <a:cubicBezTo>
                    <a:pt x="37492" y="30979"/>
                    <a:pt x="31712" y="36760"/>
                    <a:pt x="31712" y="48324"/>
                  </a:cubicBezTo>
                  <a:cubicBezTo>
                    <a:pt x="31391" y="67596"/>
                    <a:pt x="31391" y="86869"/>
                    <a:pt x="31712" y="105820"/>
                  </a:cubicBezTo>
                  <a:cubicBezTo>
                    <a:pt x="31712" y="117062"/>
                    <a:pt x="37492" y="122844"/>
                    <a:pt x="49053" y="122844"/>
                  </a:cubicBezTo>
                  <a:cubicBezTo>
                    <a:pt x="78597" y="122844"/>
                    <a:pt x="107820" y="123165"/>
                    <a:pt x="137365" y="122844"/>
                  </a:cubicBezTo>
                  <a:cubicBezTo>
                    <a:pt x="148604" y="122844"/>
                    <a:pt x="154385" y="116741"/>
                    <a:pt x="154385" y="105499"/>
                  </a:cubicBezTo>
                  <a:cubicBezTo>
                    <a:pt x="154706" y="86548"/>
                    <a:pt x="154385" y="67596"/>
                    <a:pt x="154385" y="48966"/>
                  </a:cubicBezTo>
                  <a:cubicBezTo>
                    <a:pt x="154385" y="36439"/>
                    <a:pt x="148604" y="30979"/>
                    <a:pt x="136080" y="30979"/>
                  </a:cubicBezTo>
                  <a:cubicBezTo>
                    <a:pt x="121308" y="30979"/>
                    <a:pt x="106857" y="30979"/>
                    <a:pt x="92727" y="30979"/>
                  </a:cubicBezTo>
                  <a:close/>
                </a:path>
              </a:pathLst>
            </a:custGeom>
            <a:grpFill/>
            <a:ln w="3201"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921E7A64-B896-9719-EE8C-D82F3AE686D7}"/>
                </a:ext>
              </a:extLst>
            </p:cNvPr>
            <p:cNvSpPr/>
            <p:nvPr/>
          </p:nvSpPr>
          <p:spPr>
            <a:xfrm>
              <a:off x="6899861" y="5779526"/>
              <a:ext cx="184491" cy="153920"/>
            </a:xfrm>
            <a:custGeom>
              <a:avLst/>
              <a:gdLst>
                <a:gd name="connsiteX0" fmla="*/ 92406 w 184491"/>
                <a:gd name="connsiteY0" fmla="*/ 143 h 153920"/>
                <a:gd name="connsiteX1" fmla="*/ 138328 w 184491"/>
                <a:gd name="connsiteY1" fmla="*/ 143 h 153920"/>
                <a:gd name="connsiteX2" fmla="*/ 184250 w 184491"/>
                <a:gd name="connsiteY2" fmla="*/ 45754 h 153920"/>
                <a:gd name="connsiteX3" fmla="*/ 184250 w 184491"/>
                <a:gd name="connsiteY3" fmla="*/ 108069 h 153920"/>
                <a:gd name="connsiteX4" fmla="*/ 138328 w 184491"/>
                <a:gd name="connsiteY4" fmla="*/ 153680 h 153920"/>
                <a:gd name="connsiteX5" fmla="*/ 46163 w 184491"/>
                <a:gd name="connsiteY5" fmla="*/ 153680 h 153920"/>
                <a:gd name="connsiteX6" fmla="*/ 241 w 184491"/>
                <a:gd name="connsiteY6" fmla="*/ 107105 h 153920"/>
                <a:gd name="connsiteX7" fmla="*/ 241 w 184491"/>
                <a:gd name="connsiteY7" fmla="*/ 46718 h 153920"/>
                <a:gd name="connsiteX8" fmla="*/ 47126 w 184491"/>
                <a:gd name="connsiteY8" fmla="*/ 143 h 153920"/>
                <a:gd name="connsiteX9" fmla="*/ 92406 w 184491"/>
                <a:gd name="connsiteY9" fmla="*/ 143 h 153920"/>
                <a:gd name="connsiteX10" fmla="*/ 92406 w 184491"/>
                <a:gd name="connsiteY10" fmla="*/ 30979 h 153920"/>
                <a:gd name="connsiteX11" fmla="*/ 49374 w 184491"/>
                <a:gd name="connsiteY11" fmla="*/ 30979 h 153920"/>
                <a:gd name="connsiteX12" fmla="*/ 31070 w 184491"/>
                <a:gd name="connsiteY12" fmla="*/ 48966 h 153920"/>
                <a:gd name="connsiteX13" fmla="*/ 31070 w 184491"/>
                <a:gd name="connsiteY13" fmla="*/ 104535 h 153920"/>
                <a:gd name="connsiteX14" fmla="*/ 49053 w 184491"/>
                <a:gd name="connsiteY14" fmla="*/ 122844 h 153920"/>
                <a:gd name="connsiteX15" fmla="*/ 135438 w 184491"/>
                <a:gd name="connsiteY15" fmla="*/ 122844 h 153920"/>
                <a:gd name="connsiteX16" fmla="*/ 153743 w 184491"/>
                <a:gd name="connsiteY16" fmla="*/ 104857 h 153920"/>
                <a:gd name="connsiteX17" fmla="*/ 153743 w 184491"/>
                <a:gd name="connsiteY17" fmla="*/ 49288 h 153920"/>
                <a:gd name="connsiteX18" fmla="*/ 135759 w 184491"/>
                <a:gd name="connsiteY18" fmla="*/ 30979 h 153920"/>
                <a:gd name="connsiteX19" fmla="*/ 92406 w 184491"/>
                <a:gd name="connsiteY19" fmla="*/ 30979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2406" y="143"/>
                  </a:moveTo>
                  <a:cubicBezTo>
                    <a:pt x="107820" y="143"/>
                    <a:pt x="123235" y="-178"/>
                    <a:pt x="138328" y="143"/>
                  </a:cubicBezTo>
                  <a:cubicBezTo>
                    <a:pt x="164019" y="464"/>
                    <a:pt x="183929" y="20058"/>
                    <a:pt x="184250" y="45754"/>
                  </a:cubicBezTo>
                  <a:cubicBezTo>
                    <a:pt x="184571" y="66633"/>
                    <a:pt x="184571" y="87190"/>
                    <a:pt x="184250" y="108069"/>
                  </a:cubicBezTo>
                  <a:cubicBezTo>
                    <a:pt x="183929" y="133765"/>
                    <a:pt x="164019" y="153359"/>
                    <a:pt x="138328" y="153680"/>
                  </a:cubicBezTo>
                  <a:cubicBezTo>
                    <a:pt x="107499" y="154001"/>
                    <a:pt x="76992" y="154001"/>
                    <a:pt x="46163" y="153680"/>
                  </a:cubicBezTo>
                  <a:cubicBezTo>
                    <a:pt x="19830" y="153359"/>
                    <a:pt x="562" y="133444"/>
                    <a:pt x="241" y="107105"/>
                  </a:cubicBezTo>
                  <a:cubicBezTo>
                    <a:pt x="-80" y="86869"/>
                    <a:pt x="-80" y="66954"/>
                    <a:pt x="241" y="46718"/>
                  </a:cubicBezTo>
                  <a:cubicBezTo>
                    <a:pt x="562" y="20058"/>
                    <a:pt x="20151" y="464"/>
                    <a:pt x="47126" y="143"/>
                  </a:cubicBezTo>
                  <a:cubicBezTo>
                    <a:pt x="62541" y="143"/>
                    <a:pt x="77313" y="143"/>
                    <a:pt x="92406" y="143"/>
                  </a:cubicBezTo>
                  <a:close/>
                  <a:moveTo>
                    <a:pt x="92406" y="30979"/>
                  </a:moveTo>
                  <a:cubicBezTo>
                    <a:pt x="77955" y="30979"/>
                    <a:pt x="63504" y="30979"/>
                    <a:pt x="49374" y="30979"/>
                  </a:cubicBezTo>
                  <a:cubicBezTo>
                    <a:pt x="36850" y="30979"/>
                    <a:pt x="31070" y="36439"/>
                    <a:pt x="31070" y="48966"/>
                  </a:cubicBezTo>
                  <a:cubicBezTo>
                    <a:pt x="31070" y="67596"/>
                    <a:pt x="31070" y="86226"/>
                    <a:pt x="31070" y="104535"/>
                  </a:cubicBezTo>
                  <a:cubicBezTo>
                    <a:pt x="31070" y="117062"/>
                    <a:pt x="36529" y="122844"/>
                    <a:pt x="49053" y="122844"/>
                  </a:cubicBezTo>
                  <a:cubicBezTo>
                    <a:pt x="77955" y="122844"/>
                    <a:pt x="106536" y="122844"/>
                    <a:pt x="135438" y="122844"/>
                  </a:cubicBezTo>
                  <a:cubicBezTo>
                    <a:pt x="147962" y="122844"/>
                    <a:pt x="153743" y="117062"/>
                    <a:pt x="153743" y="104857"/>
                  </a:cubicBezTo>
                  <a:cubicBezTo>
                    <a:pt x="153743" y="86226"/>
                    <a:pt x="153743" y="67596"/>
                    <a:pt x="153743" y="49288"/>
                  </a:cubicBezTo>
                  <a:cubicBezTo>
                    <a:pt x="153743" y="36760"/>
                    <a:pt x="147962" y="30979"/>
                    <a:pt x="135759" y="30979"/>
                  </a:cubicBezTo>
                  <a:cubicBezTo>
                    <a:pt x="121308" y="30979"/>
                    <a:pt x="106857" y="30979"/>
                    <a:pt x="92406" y="30979"/>
                  </a:cubicBezTo>
                  <a:close/>
                </a:path>
              </a:pathLst>
            </a:custGeom>
            <a:grpFill/>
            <a:ln w="3201" cap="flat">
              <a:noFill/>
              <a:prstDash val="solid"/>
              <a:miter/>
            </a:ln>
          </p:spPr>
          <p:txBody>
            <a:bodyPr rtlCol="0" anchor="ctr"/>
            <a:lstStyle/>
            <a:p>
              <a:pPr algn="l" rtl="0"/>
              <a:endParaRPr lang="en-US"/>
            </a:p>
          </p:txBody>
        </p:sp>
        <p:sp>
          <p:nvSpPr>
            <p:cNvPr id="50" name="Freeform 49">
              <a:extLst>
                <a:ext uri="{FF2B5EF4-FFF2-40B4-BE49-F238E27FC236}">
                  <a16:creationId xmlns:a16="http://schemas.microsoft.com/office/drawing/2014/main" id="{14EA4674-13D4-6248-A431-C60F1A5D9D97}"/>
                </a:ext>
              </a:extLst>
            </p:cNvPr>
            <p:cNvSpPr/>
            <p:nvPr/>
          </p:nvSpPr>
          <p:spPr>
            <a:xfrm>
              <a:off x="7114700" y="5779669"/>
              <a:ext cx="184812" cy="153778"/>
            </a:xfrm>
            <a:custGeom>
              <a:avLst/>
              <a:gdLst>
                <a:gd name="connsiteX0" fmla="*/ 92727 w 184812"/>
                <a:gd name="connsiteY0" fmla="*/ 0 h 153778"/>
                <a:gd name="connsiteX1" fmla="*/ 137686 w 184812"/>
                <a:gd name="connsiteY1" fmla="*/ 0 h 153778"/>
                <a:gd name="connsiteX2" fmla="*/ 184571 w 184812"/>
                <a:gd name="connsiteY2" fmla="*/ 46896 h 153778"/>
                <a:gd name="connsiteX3" fmla="*/ 184571 w 184812"/>
                <a:gd name="connsiteY3" fmla="*/ 107283 h 153778"/>
                <a:gd name="connsiteX4" fmla="*/ 138328 w 184812"/>
                <a:gd name="connsiteY4" fmla="*/ 153537 h 153778"/>
                <a:gd name="connsiteX5" fmla="*/ 46163 w 184812"/>
                <a:gd name="connsiteY5" fmla="*/ 153537 h 153778"/>
                <a:gd name="connsiteX6" fmla="*/ 241 w 184812"/>
                <a:gd name="connsiteY6" fmla="*/ 107926 h 153778"/>
                <a:gd name="connsiteX7" fmla="*/ 241 w 184812"/>
                <a:gd name="connsiteY7" fmla="*/ 45611 h 153778"/>
                <a:gd name="connsiteX8" fmla="*/ 45521 w 184812"/>
                <a:gd name="connsiteY8" fmla="*/ 321 h 153778"/>
                <a:gd name="connsiteX9" fmla="*/ 92727 w 184812"/>
                <a:gd name="connsiteY9" fmla="*/ 0 h 153778"/>
                <a:gd name="connsiteX10" fmla="*/ 91764 w 184812"/>
                <a:gd name="connsiteY10" fmla="*/ 123023 h 153778"/>
                <a:gd name="connsiteX11" fmla="*/ 135759 w 184812"/>
                <a:gd name="connsiteY11" fmla="*/ 123023 h 153778"/>
                <a:gd name="connsiteX12" fmla="*/ 153743 w 184812"/>
                <a:gd name="connsiteY12" fmla="*/ 105356 h 153778"/>
                <a:gd name="connsiteX13" fmla="*/ 153743 w 184812"/>
                <a:gd name="connsiteY13" fmla="*/ 48824 h 153778"/>
                <a:gd name="connsiteX14" fmla="*/ 136080 w 184812"/>
                <a:gd name="connsiteY14" fmla="*/ 30836 h 153778"/>
                <a:gd name="connsiteX15" fmla="*/ 48732 w 184812"/>
                <a:gd name="connsiteY15" fmla="*/ 30836 h 153778"/>
                <a:gd name="connsiteX16" fmla="*/ 30749 w 184812"/>
                <a:gd name="connsiteY16" fmla="*/ 48502 h 153778"/>
                <a:gd name="connsiteX17" fmla="*/ 30749 w 184812"/>
                <a:gd name="connsiteY17" fmla="*/ 105035 h 153778"/>
                <a:gd name="connsiteX18" fmla="*/ 49374 w 184812"/>
                <a:gd name="connsiteY18" fmla="*/ 123023 h 153778"/>
                <a:gd name="connsiteX19" fmla="*/ 91764 w 184812"/>
                <a:gd name="connsiteY19" fmla="*/ 123023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2727" y="0"/>
                  </a:moveTo>
                  <a:cubicBezTo>
                    <a:pt x="107821" y="0"/>
                    <a:pt x="122914" y="0"/>
                    <a:pt x="137686" y="0"/>
                  </a:cubicBezTo>
                  <a:cubicBezTo>
                    <a:pt x="164661" y="321"/>
                    <a:pt x="184250" y="19915"/>
                    <a:pt x="184571" y="46896"/>
                  </a:cubicBezTo>
                  <a:cubicBezTo>
                    <a:pt x="184892" y="67132"/>
                    <a:pt x="184892" y="87047"/>
                    <a:pt x="184571" y="107283"/>
                  </a:cubicBezTo>
                  <a:cubicBezTo>
                    <a:pt x="184250" y="133622"/>
                    <a:pt x="164661" y="153216"/>
                    <a:pt x="138328" y="153537"/>
                  </a:cubicBezTo>
                  <a:cubicBezTo>
                    <a:pt x="107499" y="153858"/>
                    <a:pt x="76992" y="153858"/>
                    <a:pt x="46163" y="153537"/>
                  </a:cubicBezTo>
                  <a:cubicBezTo>
                    <a:pt x="20472" y="153216"/>
                    <a:pt x="883" y="133622"/>
                    <a:pt x="241" y="107926"/>
                  </a:cubicBezTo>
                  <a:cubicBezTo>
                    <a:pt x="-80" y="87047"/>
                    <a:pt x="-80" y="66490"/>
                    <a:pt x="241" y="45611"/>
                  </a:cubicBezTo>
                  <a:cubicBezTo>
                    <a:pt x="562" y="20557"/>
                    <a:pt x="20472" y="642"/>
                    <a:pt x="45521" y="321"/>
                  </a:cubicBezTo>
                  <a:cubicBezTo>
                    <a:pt x="61577" y="0"/>
                    <a:pt x="76992" y="0"/>
                    <a:pt x="92727" y="0"/>
                  </a:cubicBezTo>
                  <a:close/>
                  <a:moveTo>
                    <a:pt x="91764" y="123023"/>
                  </a:moveTo>
                  <a:cubicBezTo>
                    <a:pt x="106536" y="123023"/>
                    <a:pt x="121308" y="123023"/>
                    <a:pt x="135759" y="123023"/>
                  </a:cubicBezTo>
                  <a:cubicBezTo>
                    <a:pt x="147641" y="123023"/>
                    <a:pt x="153421" y="117241"/>
                    <a:pt x="153743" y="105356"/>
                  </a:cubicBezTo>
                  <a:cubicBezTo>
                    <a:pt x="154064" y="86405"/>
                    <a:pt x="153743" y="67454"/>
                    <a:pt x="153743" y="48824"/>
                  </a:cubicBezTo>
                  <a:cubicBezTo>
                    <a:pt x="153743" y="36939"/>
                    <a:pt x="147962" y="31157"/>
                    <a:pt x="136080" y="30836"/>
                  </a:cubicBezTo>
                  <a:cubicBezTo>
                    <a:pt x="106857" y="30836"/>
                    <a:pt x="77955" y="30836"/>
                    <a:pt x="48732" y="30836"/>
                  </a:cubicBezTo>
                  <a:cubicBezTo>
                    <a:pt x="36529" y="30836"/>
                    <a:pt x="31070" y="36618"/>
                    <a:pt x="30749" y="48502"/>
                  </a:cubicBezTo>
                  <a:cubicBezTo>
                    <a:pt x="30427" y="67454"/>
                    <a:pt x="30749" y="86405"/>
                    <a:pt x="30749" y="105035"/>
                  </a:cubicBezTo>
                  <a:cubicBezTo>
                    <a:pt x="30749" y="117562"/>
                    <a:pt x="36529" y="122701"/>
                    <a:pt x="49374" y="123023"/>
                  </a:cubicBezTo>
                  <a:cubicBezTo>
                    <a:pt x="63825" y="123023"/>
                    <a:pt x="77955" y="123023"/>
                    <a:pt x="91764" y="123023"/>
                  </a:cubicBezTo>
                  <a:close/>
                </a:path>
              </a:pathLst>
            </a:custGeom>
            <a:grpFill/>
            <a:ln w="3201" cap="flat">
              <a:noFill/>
              <a:prstDash val="solid"/>
              <a:miter/>
            </a:ln>
          </p:spPr>
          <p:txBody>
            <a:bodyPr rtlCol="0" anchor="ctr"/>
            <a:lstStyle/>
            <a:p>
              <a:pPr algn="l" rtl="0"/>
              <a:endParaRPr lang="en-US"/>
            </a:p>
          </p:txBody>
        </p:sp>
        <p:sp>
          <p:nvSpPr>
            <p:cNvPr id="51" name="Freeform 50">
              <a:extLst>
                <a:ext uri="{FF2B5EF4-FFF2-40B4-BE49-F238E27FC236}">
                  <a16:creationId xmlns:a16="http://schemas.microsoft.com/office/drawing/2014/main" id="{F8292FFD-60AD-4FC1-8744-BC6FA15483D7}"/>
                </a:ext>
              </a:extLst>
            </p:cNvPr>
            <p:cNvSpPr/>
            <p:nvPr/>
          </p:nvSpPr>
          <p:spPr>
            <a:xfrm>
              <a:off x="6685344" y="5963801"/>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7137 h 153920"/>
                <a:gd name="connsiteX7" fmla="*/ 184250 w 184491"/>
                <a:gd name="connsiteY7" fmla="*/ 107524 h 153920"/>
                <a:gd name="connsiteX8" fmla="*/ 138007 w 184491"/>
                <a:gd name="connsiteY8" fmla="*/ 153778 h 153920"/>
                <a:gd name="connsiteX9" fmla="*/ 91764 w 184491"/>
                <a:gd name="connsiteY9" fmla="*/ 153778 h 153920"/>
                <a:gd name="connsiteX10" fmla="*/ 91443 w 184491"/>
                <a:gd name="connsiteY10" fmla="*/ 123264 h 153920"/>
                <a:gd name="connsiteX11" fmla="*/ 135438 w 184491"/>
                <a:gd name="connsiteY11" fmla="*/ 123264 h 153920"/>
                <a:gd name="connsiteX12" fmla="*/ 153421 w 184491"/>
                <a:gd name="connsiteY12" fmla="*/ 105597 h 153920"/>
                <a:gd name="connsiteX13" fmla="*/ 153421 w 184491"/>
                <a:gd name="connsiteY13" fmla="*/ 49065 h 153920"/>
                <a:gd name="connsiteX14" fmla="*/ 135759 w 184491"/>
                <a:gd name="connsiteY14" fmla="*/ 31077 h 153920"/>
                <a:gd name="connsiteX15" fmla="*/ 48411 w 184491"/>
                <a:gd name="connsiteY15" fmla="*/ 31077 h 153920"/>
                <a:gd name="connsiteX16" fmla="*/ 30427 w 184491"/>
                <a:gd name="connsiteY16" fmla="*/ 48743 h 153920"/>
                <a:gd name="connsiteX17" fmla="*/ 30427 w 184491"/>
                <a:gd name="connsiteY17" fmla="*/ 105276 h 153920"/>
                <a:gd name="connsiteX18" fmla="*/ 49053 w 184491"/>
                <a:gd name="connsiteY18" fmla="*/ 123264 h 153920"/>
                <a:gd name="connsiteX19" fmla="*/ 91443 w 184491"/>
                <a:gd name="connsiteY19" fmla="*/ 123264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151" y="562"/>
                    <a:pt x="46484" y="241"/>
                  </a:cubicBezTo>
                  <a:cubicBezTo>
                    <a:pt x="76992" y="-80"/>
                    <a:pt x="107178" y="-80"/>
                    <a:pt x="137686" y="241"/>
                  </a:cubicBezTo>
                  <a:cubicBezTo>
                    <a:pt x="164661" y="562"/>
                    <a:pt x="183929" y="20156"/>
                    <a:pt x="184250" y="47137"/>
                  </a:cubicBezTo>
                  <a:cubicBezTo>
                    <a:pt x="184571" y="67373"/>
                    <a:pt x="184571" y="87288"/>
                    <a:pt x="184250" y="107524"/>
                  </a:cubicBezTo>
                  <a:cubicBezTo>
                    <a:pt x="183929" y="133863"/>
                    <a:pt x="164340" y="153457"/>
                    <a:pt x="138007" y="153778"/>
                  </a:cubicBezTo>
                  <a:cubicBezTo>
                    <a:pt x="122271" y="154099"/>
                    <a:pt x="107178" y="153778"/>
                    <a:pt x="91764" y="153778"/>
                  </a:cubicBezTo>
                  <a:close/>
                  <a:moveTo>
                    <a:pt x="91443" y="123264"/>
                  </a:moveTo>
                  <a:cubicBezTo>
                    <a:pt x="106215" y="123264"/>
                    <a:pt x="120987" y="123264"/>
                    <a:pt x="135438" y="123264"/>
                  </a:cubicBezTo>
                  <a:cubicBezTo>
                    <a:pt x="147320" y="123264"/>
                    <a:pt x="153100" y="117482"/>
                    <a:pt x="153421" y="105597"/>
                  </a:cubicBezTo>
                  <a:cubicBezTo>
                    <a:pt x="153743" y="86646"/>
                    <a:pt x="153421" y="67695"/>
                    <a:pt x="153421" y="49065"/>
                  </a:cubicBezTo>
                  <a:cubicBezTo>
                    <a:pt x="153421" y="37180"/>
                    <a:pt x="147641" y="31398"/>
                    <a:pt x="135759" y="31077"/>
                  </a:cubicBezTo>
                  <a:cubicBezTo>
                    <a:pt x="106536" y="31077"/>
                    <a:pt x="77634" y="31077"/>
                    <a:pt x="48411" y="31077"/>
                  </a:cubicBezTo>
                  <a:cubicBezTo>
                    <a:pt x="36208" y="31077"/>
                    <a:pt x="30749" y="36859"/>
                    <a:pt x="30427" y="48743"/>
                  </a:cubicBezTo>
                  <a:cubicBezTo>
                    <a:pt x="30106" y="67695"/>
                    <a:pt x="30427" y="86646"/>
                    <a:pt x="30427" y="105276"/>
                  </a:cubicBezTo>
                  <a:cubicBezTo>
                    <a:pt x="30427" y="117803"/>
                    <a:pt x="36208" y="122942"/>
                    <a:pt x="49053" y="123264"/>
                  </a:cubicBezTo>
                  <a:cubicBezTo>
                    <a:pt x="63183" y="123264"/>
                    <a:pt x="77313" y="123264"/>
                    <a:pt x="91443" y="123264"/>
                  </a:cubicBezTo>
                  <a:close/>
                </a:path>
              </a:pathLst>
            </a:custGeom>
            <a:grpFill/>
            <a:ln w="3201" cap="flat">
              <a:noFill/>
              <a:prstDash val="solid"/>
              <a:miter/>
            </a:ln>
          </p:spPr>
          <p:txBody>
            <a:bodyPr rtlCol="0" anchor="ctr"/>
            <a:lstStyle/>
            <a:p>
              <a:pPr algn="l" rtl="0"/>
              <a:endParaRPr lang="en-US"/>
            </a:p>
          </p:txBody>
        </p:sp>
        <p:sp>
          <p:nvSpPr>
            <p:cNvPr id="52" name="Freeform 51">
              <a:extLst>
                <a:ext uri="{FF2B5EF4-FFF2-40B4-BE49-F238E27FC236}">
                  <a16:creationId xmlns:a16="http://schemas.microsoft.com/office/drawing/2014/main" id="{BEDA1A71-492F-B17F-54DD-37DBF91C7568}"/>
                </a:ext>
              </a:extLst>
            </p:cNvPr>
            <p:cNvSpPr/>
            <p:nvPr/>
          </p:nvSpPr>
          <p:spPr>
            <a:xfrm>
              <a:off x="6900183" y="5964123"/>
              <a:ext cx="184812" cy="153778"/>
            </a:xfrm>
            <a:custGeom>
              <a:avLst/>
              <a:gdLst>
                <a:gd name="connsiteX0" fmla="*/ 91122 w 184812"/>
                <a:gd name="connsiteY0" fmla="*/ 153457 h 153778"/>
                <a:gd name="connsiteX1" fmla="*/ 47126 w 184812"/>
                <a:gd name="connsiteY1" fmla="*/ 153457 h 153778"/>
                <a:gd name="connsiteX2" fmla="*/ 241 w 184812"/>
                <a:gd name="connsiteY2" fmla="*/ 106882 h 153778"/>
                <a:gd name="connsiteX3" fmla="*/ 241 w 184812"/>
                <a:gd name="connsiteY3" fmla="*/ 46495 h 153778"/>
                <a:gd name="connsiteX4" fmla="*/ 46484 w 184812"/>
                <a:gd name="connsiteY4" fmla="*/ 241 h 153778"/>
                <a:gd name="connsiteX5" fmla="*/ 138649 w 184812"/>
                <a:gd name="connsiteY5" fmla="*/ 241 h 153778"/>
                <a:gd name="connsiteX6" fmla="*/ 184571 w 184812"/>
                <a:gd name="connsiteY6" fmla="*/ 45852 h 153778"/>
                <a:gd name="connsiteX7" fmla="*/ 184571 w 184812"/>
                <a:gd name="connsiteY7" fmla="*/ 108167 h 153778"/>
                <a:gd name="connsiteX8" fmla="*/ 138328 w 184812"/>
                <a:gd name="connsiteY8" fmla="*/ 153778 h 153778"/>
                <a:gd name="connsiteX9" fmla="*/ 91122 w 184812"/>
                <a:gd name="connsiteY9" fmla="*/ 153457 h 153778"/>
                <a:gd name="connsiteX10" fmla="*/ 91443 w 184812"/>
                <a:gd name="connsiteY10" fmla="*/ 122942 h 153778"/>
                <a:gd name="connsiteX11" fmla="*/ 135438 w 184812"/>
                <a:gd name="connsiteY11" fmla="*/ 122942 h 153778"/>
                <a:gd name="connsiteX12" fmla="*/ 153421 w 184812"/>
                <a:gd name="connsiteY12" fmla="*/ 105276 h 153778"/>
                <a:gd name="connsiteX13" fmla="*/ 153421 w 184812"/>
                <a:gd name="connsiteY13" fmla="*/ 48743 h 153778"/>
                <a:gd name="connsiteX14" fmla="*/ 135759 w 184812"/>
                <a:gd name="connsiteY14" fmla="*/ 30756 h 153778"/>
                <a:gd name="connsiteX15" fmla="*/ 48411 w 184812"/>
                <a:gd name="connsiteY15" fmla="*/ 30756 h 153778"/>
                <a:gd name="connsiteX16" fmla="*/ 30427 w 184812"/>
                <a:gd name="connsiteY16" fmla="*/ 48422 h 153778"/>
                <a:gd name="connsiteX17" fmla="*/ 30427 w 184812"/>
                <a:gd name="connsiteY17" fmla="*/ 104955 h 153778"/>
                <a:gd name="connsiteX18" fmla="*/ 48090 w 184812"/>
                <a:gd name="connsiteY18" fmla="*/ 122942 h 153778"/>
                <a:gd name="connsiteX19" fmla="*/ 91443 w 184812"/>
                <a:gd name="connsiteY19" fmla="*/ 122942 h 15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778">
                  <a:moveTo>
                    <a:pt x="91122" y="153457"/>
                  </a:moveTo>
                  <a:cubicBezTo>
                    <a:pt x="76349" y="153457"/>
                    <a:pt x="61577" y="153457"/>
                    <a:pt x="47126" y="153457"/>
                  </a:cubicBezTo>
                  <a:cubicBezTo>
                    <a:pt x="20151" y="153136"/>
                    <a:pt x="562" y="133542"/>
                    <a:pt x="241" y="106882"/>
                  </a:cubicBezTo>
                  <a:cubicBezTo>
                    <a:pt x="-80" y="86646"/>
                    <a:pt x="-80" y="66731"/>
                    <a:pt x="241" y="46495"/>
                  </a:cubicBezTo>
                  <a:cubicBezTo>
                    <a:pt x="562" y="20156"/>
                    <a:pt x="20151" y="241"/>
                    <a:pt x="46484" y="241"/>
                  </a:cubicBezTo>
                  <a:cubicBezTo>
                    <a:pt x="77313" y="-80"/>
                    <a:pt x="107821" y="-80"/>
                    <a:pt x="138649" y="241"/>
                  </a:cubicBezTo>
                  <a:cubicBezTo>
                    <a:pt x="164340" y="562"/>
                    <a:pt x="184250" y="20156"/>
                    <a:pt x="184571" y="45852"/>
                  </a:cubicBezTo>
                  <a:cubicBezTo>
                    <a:pt x="184892" y="66731"/>
                    <a:pt x="184892" y="87288"/>
                    <a:pt x="184571" y="108167"/>
                  </a:cubicBezTo>
                  <a:cubicBezTo>
                    <a:pt x="184250" y="133863"/>
                    <a:pt x="164340" y="153136"/>
                    <a:pt x="138328" y="153778"/>
                  </a:cubicBezTo>
                  <a:cubicBezTo>
                    <a:pt x="122272" y="153778"/>
                    <a:pt x="106857" y="153457"/>
                    <a:pt x="91122" y="153457"/>
                  </a:cubicBezTo>
                  <a:close/>
                  <a:moveTo>
                    <a:pt x="91443" y="122942"/>
                  </a:moveTo>
                  <a:cubicBezTo>
                    <a:pt x="106215" y="122942"/>
                    <a:pt x="120987" y="122942"/>
                    <a:pt x="135438" y="122942"/>
                  </a:cubicBezTo>
                  <a:cubicBezTo>
                    <a:pt x="147320" y="122942"/>
                    <a:pt x="153100" y="117161"/>
                    <a:pt x="153421" y="105276"/>
                  </a:cubicBezTo>
                  <a:cubicBezTo>
                    <a:pt x="153743" y="86325"/>
                    <a:pt x="153421" y="67373"/>
                    <a:pt x="153421" y="48743"/>
                  </a:cubicBezTo>
                  <a:cubicBezTo>
                    <a:pt x="153421" y="36859"/>
                    <a:pt x="147641" y="31077"/>
                    <a:pt x="135759" y="30756"/>
                  </a:cubicBezTo>
                  <a:cubicBezTo>
                    <a:pt x="106536" y="30756"/>
                    <a:pt x="77634" y="30756"/>
                    <a:pt x="48411" y="30756"/>
                  </a:cubicBezTo>
                  <a:cubicBezTo>
                    <a:pt x="36529" y="30756"/>
                    <a:pt x="30749" y="36537"/>
                    <a:pt x="30427" y="48422"/>
                  </a:cubicBezTo>
                  <a:cubicBezTo>
                    <a:pt x="30106" y="67373"/>
                    <a:pt x="30427" y="86325"/>
                    <a:pt x="30427" y="104955"/>
                  </a:cubicBezTo>
                  <a:cubicBezTo>
                    <a:pt x="30427" y="116839"/>
                    <a:pt x="36208" y="122621"/>
                    <a:pt x="48090" y="122942"/>
                  </a:cubicBezTo>
                  <a:cubicBezTo>
                    <a:pt x="62862" y="122942"/>
                    <a:pt x="76992" y="122942"/>
                    <a:pt x="91443" y="122942"/>
                  </a:cubicBezTo>
                  <a:close/>
                </a:path>
              </a:pathLst>
            </a:custGeom>
            <a:grpFill/>
            <a:ln w="3201" cap="flat">
              <a:noFill/>
              <a:prstDash val="solid"/>
              <a:miter/>
            </a:ln>
          </p:spPr>
          <p:txBody>
            <a:bodyPr rtlCol="0" anchor="ctr"/>
            <a:lstStyle/>
            <a:p>
              <a:pPr algn="l" rtl="0"/>
              <a:endParaRPr lang="en-US"/>
            </a:p>
          </p:txBody>
        </p:sp>
        <p:sp>
          <p:nvSpPr>
            <p:cNvPr id="53" name="Freeform 52">
              <a:extLst>
                <a:ext uri="{FF2B5EF4-FFF2-40B4-BE49-F238E27FC236}">
                  <a16:creationId xmlns:a16="http://schemas.microsoft.com/office/drawing/2014/main" id="{B9678E75-24D4-8C44-EB87-17C02FB5E6A4}"/>
                </a:ext>
              </a:extLst>
            </p:cNvPr>
            <p:cNvSpPr/>
            <p:nvPr/>
          </p:nvSpPr>
          <p:spPr>
            <a:xfrm>
              <a:off x="6685344" y="6148175"/>
              <a:ext cx="184491" cy="153920"/>
            </a:xfrm>
            <a:custGeom>
              <a:avLst/>
              <a:gdLst>
                <a:gd name="connsiteX0" fmla="*/ 91764 w 184491"/>
                <a:gd name="connsiteY0" fmla="*/ 153778 h 153920"/>
                <a:gd name="connsiteX1" fmla="*/ 46805 w 184491"/>
                <a:gd name="connsiteY1" fmla="*/ 153778 h 153920"/>
                <a:gd name="connsiteX2" fmla="*/ 241 w 184491"/>
                <a:gd name="connsiteY2" fmla="*/ 106882 h 153920"/>
                <a:gd name="connsiteX3" fmla="*/ 241 w 184491"/>
                <a:gd name="connsiteY3" fmla="*/ 46495 h 153920"/>
                <a:gd name="connsiteX4" fmla="*/ 46484 w 184491"/>
                <a:gd name="connsiteY4" fmla="*/ 241 h 153920"/>
                <a:gd name="connsiteX5" fmla="*/ 137686 w 184491"/>
                <a:gd name="connsiteY5" fmla="*/ 241 h 153920"/>
                <a:gd name="connsiteX6" fmla="*/ 184250 w 184491"/>
                <a:gd name="connsiteY6" fmla="*/ 46174 h 153920"/>
                <a:gd name="connsiteX7" fmla="*/ 184250 w 184491"/>
                <a:gd name="connsiteY7" fmla="*/ 107524 h 153920"/>
                <a:gd name="connsiteX8" fmla="*/ 138007 w 184491"/>
                <a:gd name="connsiteY8" fmla="*/ 153778 h 153920"/>
                <a:gd name="connsiteX9" fmla="*/ 91764 w 184491"/>
                <a:gd name="connsiteY9" fmla="*/ 153778 h 153920"/>
                <a:gd name="connsiteX10" fmla="*/ 91122 w 184491"/>
                <a:gd name="connsiteY10" fmla="*/ 123263 h 153920"/>
                <a:gd name="connsiteX11" fmla="*/ 135117 w 184491"/>
                <a:gd name="connsiteY11" fmla="*/ 123263 h 153920"/>
                <a:gd name="connsiteX12" fmla="*/ 153421 w 184491"/>
                <a:gd name="connsiteY12" fmla="*/ 104955 h 153920"/>
                <a:gd name="connsiteX13" fmla="*/ 153421 w 184491"/>
                <a:gd name="connsiteY13" fmla="*/ 49386 h 153920"/>
                <a:gd name="connsiteX14" fmla="*/ 135117 w 184491"/>
                <a:gd name="connsiteY14" fmla="*/ 31077 h 153920"/>
                <a:gd name="connsiteX15" fmla="*/ 48732 w 184491"/>
                <a:gd name="connsiteY15" fmla="*/ 31077 h 153920"/>
                <a:gd name="connsiteX16" fmla="*/ 30427 w 184491"/>
                <a:gd name="connsiteY16" fmla="*/ 49386 h 153920"/>
                <a:gd name="connsiteX17" fmla="*/ 30427 w 184491"/>
                <a:gd name="connsiteY17" fmla="*/ 104955 h 153920"/>
                <a:gd name="connsiteX18" fmla="*/ 48732 w 184491"/>
                <a:gd name="connsiteY18" fmla="*/ 123263 h 153920"/>
                <a:gd name="connsiteX19" fmla="*/ 91122 w 184491"/>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491" h="153920">
                  <a:moveTo>
                    <a:pt x="91764" y="153778"/>
                  </a:moveTo>
                  <a:cubicBezTo>
                    <a:pt x="76671" y="153778"/>
                    <a:pt x="61577" y="154099"/>
                    <a:pt x="46805" y="153778"/>
                  </a:cubicBezTo>
                  <a:cubicBezTo>
                    <a:pt x="19830" y="153457"/>
                    <a:pt x="562" y="133863"/>
                    <a:pt x="241" y="106882"/>
                  </a:cubicBezTo>
                  <a:cubicBezTo>
                    <a:pt x="-80" y="86646"/>
                    <a:pt x="-80" y="66731"/>
                    <a:pt x="241" y="46495"/>
                  </a:cubicBezTo>
                  <a:cubicBezTo>
                    <a:pt x="562" y="20156"/>
                    <a:pt x="20472" y="562"/>
                    <a:pt x="46484" y="241"/>
                  </a:cubicBezTo>
                  <a:cubicBezTo>
                    <a:pt x="76992" y="-80"/>
                    <a:pt x="107178" y="-80"/>
                    <a:pt x="137686" y="241"/>
                  </a:cubicBezTo>
                  <a:cubicBezTo>
                    <a:pt x="164019" y="562"/>
                    <a:pt x="183929" y="20156"/>
                    <a:pt x="184250" y="46174"/>
                  </a:cubicBezTo>
                  <a:cubicBezTo>
                    <a:pt x="184571" y="66731"/>
                    <a:pt x="184571" y="86967"/>
                    <a:pt x="184250" y="107524"/>
                  </a:cubicBezTo>
                  <a:cubicBezTo>
                    <a:pt x="183929" y="133863"/>
                    <a:pt x="164340" y="153457"/>
                    <a:pt x="138007" y="153778"/>
                  </a:cubicBezTo>
                  <a:cubicBezTo>
                    <a:pt x="122271" y="154099"/>
                    <a:pt x="106857" y="153778"/>
                    <a:pt x="91764" y="153778"/>
                  </a:cubicBezTo>
                  <a:close/>
                  <a:moveTo>
                    <a:pt x="91122" y="123263"/>
                  </a:moveTo>
                  <a:cubicBezTo>
                    <a:pt x="105894" y="123263"/>
                    <a:pt x="120666" y="123263"/>
                    <a:pt x="135117" y="123263"/>
                  </a:cubicBezTo>
                  <a:cubicBezTo>
                    <a:pt x="147641" y="123263"/>
                    <a:pt x="153100" y="117482"/>
                    <a:pt x="153421" y="104955"/>
                  </a:cubicBezTo>
                  <a:cubicBezTo>
                    <a:pt x="153421" y="86325"/>
                    <a:pt x="153421" y="67694"/>
                    <a:pt x="153421" y="49386"/>
                  </a:cubicBezTo>
                  <a:cubicBezTo>
                    <a:pt x="153421" y="36859"/>
                    <a:pt x="147641" y="31398"/>
                    <a:pt x="135117" y="31077"/>
                  </a:cubicBezTo>
                  <a:cubicBezTo>
                    <a:pt x="106215" y="31077"/>
                    <a:pt x="77634" y="31077"/>
                    <a:pt x="48732" y="31077"/>
                  </a:cubicBezTo>
                  <a:cubicBezTo>
                    <a:pt x="36208" y="31077"/>
                    <a:pt x="30749" y="36859"/>
                    <a:pt x="30427" y="49386"/>
                  </a:cubicBezTo>
                  <a:cubicBezTo>
                    <a:pt x="30427" y="68016"/>
                    <a:pt x="30427" y="86646"/>
                    <a:pt x="30427" y="104955"/>
                  </a:cubicBezTo>
                  <a:cubicBezTo>
                    <a:pt x="30427" y="117482"/>
                    <a:pt x="36208" y="122942"/>
                    <a:pt x="48732" y="123263"/>
                  </a:cubicBezTo>
                  <a:cubicBezTo>
                    <a:pt x="62862" y="123263"/>
                    <a:pt x="76992" y="123263"/>
                    <a:pt x="91122" y="123263"/>
                  </a:cubicBezTo>
                  <a:close/>
                </a:path>
              </a:pathLst>
            </a:custGeom>
            <a:grpFill/>
            <a:ln w="3201" cap="flat">
              <a:noFill/>
              <a:prstDash val="solid"/>
              <a:miter/>
            </a:ln>
          </p:spPr>
          <p:txBody>
            <a:bodyPr rtlCol="0" anchor="ctr"/>
            <a:lstStyle/>
            <a:p>
              <a:pPr algn="l" rtl="0"/>
              <a:endParaRPr lang="en-US"/>
            </a:p>
          </p:txBody>
        </p:sp>
        <p:sp>
          <p:nvSpPr>
            <p:cNvPr id="54" name="Freeform 53">
              <a:extLst>
                <a:ext uri="{FF2B5EF4-FFF2-40B4-BE49-F238E27FC236}">
                  <a16:creationId xmlns:a16="http://schemas.microsoft.com/office/drawing/2014/main" id="{0F7277FB-727D-74E1-597F-821392B895AA}"/>
                </a:ext>
              </a:extLst>
            </p:cNvPr>
            <p:cNvSpPr/>
            <p:nvPr/>
          </p:nvSpPr>
          <p:spPr>
            <a:xfrm>
              <a:off x="6899861" y="6148175"/>
              <a:ext cx="184812" cy="153920"/>
            </a:xfrm>
            <a:custGeom>
              <a:avLst/>
              <a:gdLst>
                <a:gd name="connsiteX0" fmla="*/ 92406 w 184812"/>
                <a:gd name="connsiteY0" fmla="*/ 153778 h 153920"/>
                <a:gd name="connsiteX1" fmla="*/ 46484 w 184812"/>
                <a:gd name="connsiteY1" fmla="*/ 153778 h 153920"/>
                <a:gd name="connsiteX2" fmla="*/ 241 w 184812"/>
                <a:gd name="connsiteY2" fmla="*/ 107203 h 153920"/>
                <a:gd name="connsiteX3" fmla="*/ 241 w 184812"/>
                <a:gd name="connsiteY3" fmla="*/ 46816 h 153920"/>
                <a:gd name="connsiteX4" fmla="*/ 47126 w 184812"/>
                <a:gd name="connsiteY4" fmla="*/ 241 h 153920"/>
                <a:gd name="connsiteX5" fmla="*/ 137365 w 184812"/>
                <a:gd name="connsiteY5" fmla="*/ 241 h 153920"/>
                <a:gd name="connsiteX6" fmla="*/ 184571 w 184812"/>
                <a:gd name="connsiteY6" fmla="*/ 47458 h 153920"/>
                <a:gd name="connsiteX7" fmla="*/ 184571 w 184812"/>
                <a:gd name="connsiteY7" fmla="*/ 106882 h 153920"/>
                <a:gd name="connsiteX8" fmla="*/ 137686 w 184812"/>
                <a:gd name="connsiteY8" fmla="*/ 153457 h 153920"/>
                <a:gd name="connsiteX9" fmla="*/ 92406 w 184812"/>
                <a:gd name="connsiteY9" fmla="*/ 153778 h 153920"/>
                <a:gd name="connsiteX10" fmla="*/ 92406 w 184812"/>
                <a:gd name="connsiteY10" fmla="*/ 123263 h 153920"/>
                <a:gd name="connsiteX11" fmla="*/ 135438 w 184812"/>
                <a:gd name="connsiteY11" fmla="*/ 123263 h 153920"/>
                <a:gd name="connsiteX12" fmla="*/ 153743 w 184812"/>
                <a:gd name="connsiteY12" fmla="*/ 104955 h 153920"/>
                <a:gd name="connsiteX13" fmla="*/ 153743 w 184812"/>
                <a:gd name="connsiteY13" fmla="*/ 49386 h 153920"/>
                <a:gd name="connsiteX14" fmla="*/ 135438 w 184812"/>
                <a:gd name="connsiteY14" fmla="*/ 31077 h 153920"/>
                <a:gd name="connsiteX15" fmla="*/ 49053 w 184812"/>
                <a:gd name="connsiteY15" fmla="*/ 31077 h 153920"/>
                <a:gd name="connsiteX16" fmla="*/ 30748 w 184812"/>
                <a:gd name="connsiteY16" fmla="*/ 49386 h 153920"/>
                <a:gd name="connsiteX17" fmla="*/ 30748 w 184812"/>
                <a:gd name="connsiteY17" fmla="*/ 104955 h 153920"/>
                <a:gd name="connsiteX18" fmla="*/ 49053 w 184812"/>
                <a:gd name="connsiteY18" fmla="*/ 123263 h 153920"/>
                <a:gd name="connsiteX19" fmla="*/ 92406 w 184812"/>
                <a:gd name="connsiteY19" fmla="*/ 123263 h 1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4812" h="153920">
                  <a:moveTo>
                    <a:pt x="92406" y="153778"/>
                  </a:moveTo>
                  <a:cubicBezTo>
                    <a:pt x="76992" y="153778"/>
                    <a:pt x="61577" y="154099"/>
                    <a:pt x="46484" y="153778"/>
                  </a:cubicBezTo>
                  <a:cubicBezTo>
                    <a:pt x="20151" y="153457"/>
                    <a:pt x="562" y="133542"/>
                    <a:pt x="241" y="107203"/>
                  </a:cubicBezTo>
                  <a:cubicBezTo>
                    <a:pt x="-80" y="86967"/>
                    <a:pt x="-80" y="67052"/>
                    <a:pt x="241" y="46816"/>
                  </a:cubicBezTo>
                  <a:cubicBezTo>
                    <a:pt x="562" y="20156"/>
                    <a:pt x="20151" y="241"/>
                    <a:pt x="47126" y="241"/>
                  </a:cubicBezTo>
                  <a:cubicBezTo>
                    <a:pt x="77313" y="-80"/>
                    <a:pt x="107178" y="-80"/>
                    <a:pt x="137365" y="241"/>
                  </a:cubicBezTo>
                  <a:cubicBezTo>
                    <a:pt x="164661" y="562"/>
                    <a:pt x="184250" y="20156"/>
                    <a:pt x="184571" y="47458"/>
                  </a:cubicBezTo>
                  <a:cubicBezTo>
                    <a:pt x="184892" y="67373"/>
                    <a:pt x="184892" y="86967"/>
                    <a:pt x="184571" y="106882"/>
                  </a:cubicBezTo>
                  <a:cubicBezTo>
                    <a:pt x="184250" y="133863"/>
                    <a:pt x="164661" y="153136"/>
                    <a:pt x="137686" y="153457"/>
                  </a:cubicBezTo>
                  <a:cubicBezTo>
                    <a:pt x="122593" y="154099"/>
                    <a:pt x="107499" y="153778"/>
                    <a:pt x="92406" y="153778"/>
                  </a:cubicBezTo>
                  <a:close/>
                  <a:moveTo>
                    <a:pt x="92406" y="123263"/>
                  </a:moveTo>
                  <a:cubicBezTo>
                    <a:pt x="106857" y="123263"/>
                    <a:pt x="121308" y="123263"/>
                    <a:pt x="135438" y="123263"/>
                  </a:cubicBezTo>
                  <a:cubicBezTo>
                    <a:pt x="147962" y="123263"/>
                    <a:pt x="153421" y="117482"/>
                    <a:pt x="153743" y="104955"/>
                  </a:cubicBezTo>
                  <a:cubicBezTo>
                    <a:pt x="153743" y="86325"/>
                    <a:pt x="153743" y="67694"/>
                    <a:pt x="153743" y="49386"/>
                  </a:cubicBezTo>
                  <a:cubicBezTo>
                    <a:pt x="153743" y="36859"/>
                    <a:pt x="147962" y="31398"/>
                    <a:pt x="135438" y="31077"/>
                  </a:cubicBezTo>
                  <a:cubicBezTo>
                    <a:pt x="106536" y="31077"/>
                    <a:pt x="77955" y="31077"/>
                    <a:pt x="49053" y="31077"/>
                  </a:cubicBezTo>
                  <a:cubicBezTo>
                    <a:pt x="36529" y="31077"/>
                    <a:pt x="31070" y="36859"/>
                    <a:pt x="30748" y="49386"/>
                  </a:cubicBezTo>
                  <a:cubicBezTo>
                    <a:pt x="30748" y="68016"/>
                    <a:pt x="30748" y="86646"/>
                    <a:pt x="30748" y="104955"/>
                  </a:cubicBezTo>
                  <a:cubicBezTo>
                    <a:pt x="30748" y="117482"/>
                    <a:pt x="36529" y="122942"/>
                    <a:pt x="49053" y="123263"/>
                  </a:cubicBezTo>
                  <a:cubicBezTo>
                    <a:pt x="63825" y="123263"/>
                    <a:pt x="77955" y="123263"/>
                    <a:pt x="92406" y="123263"/>
                  </a:cubicBezTo>
                  <a:close/>
                </a:path>
              </a:pathLst>
            </a:custGeom>
            <a:grpFill/>
            <a:ln w="3201" cap="flat">
              <a:noFill/>
              <a:prstDash val="solid"/>
              <a:miter/>
            </a:ln>
          </p:spPr>
          <p:txBody>
            <a:bodyPr rtlCol="0" anchor="ctr"/>
            <a:lstStyle/>
            <a:p>
              <a:pPr algn="l" rtl="0"/>
              <a:endParaRPr lang="en-US"/>
            </a:p>
          </p:txBody>
        </p:sp>
        <p:sp>
          <p:nvSpPr>
            <p:cNvPr id="55" name="Freeform 54">
              <a:extLst>
                <a:ext uri="{FF2B5EF4-FFF2-40B4-BE49-F238E27FC236}">
                  <a16:creationId xmlns:a16="http://schemas.microsoft.com/office/drawing/2014/main" id="{C38B2520-D465-68DF-B64B-895830C61F1F}"/>
                </a:ext>
              </a:extLst>
            </p:cNvPr>
            <p:cNvSpPr/>
            <p:nvPr/>
          </p:nvSpPr>
          <p:spPr>
            <a:xfrm>
              <a:off x="6715772" y="5533624"/>
              <a:ext cx="552991" cy="153858"/>
            </a:xfrm>
            <a:custGeom>
              <a:avLst/>
              <a:gdLst>
                <a:gd name="connsiteX0" fmla="*/ 276496 w 552991"/>
                <a:gd name="connsiteY0" fmla="*/ 153859 h 153858"/>
                <a:gd name="connsiteX1" fmla="*/ 22158 w 552991"/>
                <a:gd name="connsiteY1" fmla="*/ 153859 h 153858"/>
                <a:gd name="connsiteX2" fmla="*/ 0 w 552991"/>
                <a:gd name="connsiteY2" fmla="*/ 131695 h 153858"/>
                <a:gd name="connsiteX3" fmla="*/ 0 w 552991"/>
                <a:gd name="connsiteY3" fmla="*/ 20236 h 153858"/>
                <a:gd name="connsiteX4" fmla="*/ 20231 w 552991"/>
                <a:gd name="connsiteY4" fmla="*/ 0 h 153858"/>
                <a:gd name="connsiteX5" fmla="*/ 532760 w 552991"/>
                <a:gd name="connsiteY5" fmla="*/ 0 h 153858"/>
                <a:gd name="connsiteX6" fmla="*/ 552991 w 552991"/>
                <a:gd name="connsiteY6" fmla="*/ 20236 h 153858"/>
                <a:gd name="connsiteX7" fmla="*/ 552991 w 552991"/>
                <a:gd name="connsiteY7" fmla="*/ 133622 h 153858"/>
                <a:gd name="connsiteX8" fmla="*/ 532760 w 552991"/>
                <a:gd name="connsiteY8" fmla="*/ 153859 h 153858"/>
                <a:gd name="connsiteX9" fmla="*/ 276496 w 552991"/>
                <a:gd name="connsiteY9" fmla="*/ 153859 h 153858"/>
                <a:gd name="connsiteX10" fmla="*/ 444770 w 552991"/>
                <a:gd name="connsiteY10" fmla="*/ 77411 h 153858"/>
                <a:gd name="connsiteX11" fmla="*/ 445733 w 552991"/>
                <a:gd name="connsiteY11" fmla="*/ 77411 h 153858"/>
                <a:gd name="connsiteX12" fmla="*/ 445733 w 552991"/>
                <a:gd name="connsiteY12" fmla="*/ 94756 h 153858"/>
                <a:gd name="connsiteX13" fmla="*/ 491334 w 552991"/>
                <a:gd name="connsiteY13" fmla="*/ 138762 h 153858"/>
                <a:gd name="connsiteX14" fmla="*/ 537577 w 552991"/>
                <a:gd name="connsiteY14" fmla="*/ 95399 h 153858"/>
                <a:gd name="connsiteX15" fmla="*/ 537577 w 552991"/>
                <a:gd name="connsiteY15" fmla="*/ 59102 h 153858"/>
                <a:gd name="connsiteX16" fmla="*/ 496793 w 552991"/>
                <a:gd name="connsiteY16" fmla="*/ 16382 h 153858"/>
                <a:gd name="connsiteX17" fmla="*/ 447660 w 552991"/>
                <a:gd name="connsiteY17" fmla="*/ 50108 h 153858"/>
                <a:gd name="connsiteX18" fmla="*/ 444770 w 552991"/>
                <a:gd name="connsiteY18" fmla="*/ 77411 h 15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991" h="153858">
                  <a:moveTo>
                    <a:pt x="276496" y="153859"/>
                  </a:moveTo>
                  <a:cubicBezTo>
                    <a:pt x="191717" y="153859"/>
                    <a:pt x="106937" y="153859"/>
                    <a:pt x="22158" y="153859"/>
                  </a:cubicBezTo>
                  <a:cubicBezTo>
                    <a:pt x="4496" y="153859"/>
                    <a:pt x="0" y="149362"/>
                    <a:pt x="0" y="131695"/>
                  </a:cubicBezTo>
                  <a:cubicBezTo>
                    <a:pt x="0" y="94435"/>
                    <a:pt x="0" y="57496"/>
                    <a:pt x="0" y="20236"/>
                  </a:cubicBezTo>
                  <a:cubicBezTo>
                    <a:pt x="0" y="5139"/>
                    <a:pt x="5138" y="0"/>
                    <a:pt x="20231" y="0"/>
                  </a:cubicBezTo>
                  <a:cubicBezTo>
                    <a:pt x="191074" y="0"/>
                    <a:pt x="361917" y="0"/>
                    <a:pt x="532760" y="0"/>
                  </a:cubicBezTo>
                  <a:cubicBezTo>
                    <a:pt x="547853" y="0"/>
                    <a:pt x="552991" y="5139"/>
                    <a:pt x="552991" y="20236"/>
                  </a:cubicBezTo>
                  <a:cubicBezTo>
                    <a:pt x="552991" y="58139"/>
                    <a:pt x="552991" y="95720"/>
                    <a:pt x="552991" y="133622"/>
                  </a:cubicBezTo>
                  <a:cubicBezTo>
                    <a:pt x="552991" y="148719"/>
                    <a:pt x="547853" y="153859"/>
                    <a:pt x="532760" y="153859"/>
                  </a:cubicBezTo>
                  <a:cubicBezTo>
                    <a:pt x="447339" y="153859"/>
                    <a:pt x="361917" y="153859"/>
                    <a:pt x="276496" y="153859"/>
                  </a:cubicBezTo>
                  <a:close/>
                  <a:moveTo>
                    <a:pt x="444770" y="77411"/>
                  </a:moveTo>
                  <a:cubicBezTo>
                    <a:pt x="445091" y="77411"/>
                    <a:pt x="445412" y="77411"/>
                    <a:pt x="445733" y="77411"/>
                  </a:cubicBezTo>
                  <a:cubicBezTo>
                    <a:pt x="445733" y="83193"/>
                    <a:pt x="445412" y="88975"/>
                    <a:pt x="445733" y="94756"/>
                  </a:cubicBezTo>
                  <a:cubicBezTo>
                    <a:pt x="446696" y="119168"/>
                    <a:pt x="466928" y="138441"/>
                    <a:pt x="491334" y="138762"/>
                  </a:cubicBezTo>
                  <a:cubicBezTo>
                    <a:pt x="515740" y="138762"/>
                    <a:pt x="536293" y="119810"/>
                    <a:pt x="537577" y="95399"/>
                  </a:cubicBezTo>
                  <a:cubicBezTo>
                    <a:pt x="538219" y="83193"/>
                    <a:pt x="538219" y="70987"/>
                    <a:pt x="537577" y="59102"/>
                  </a:cubicBezTo>
                  <a:cubicBezTo>
                    <a:pt x="536614" y="36939"/>
                    <a:pt x="518630" y="18630"/>
                    <a:pt x="496793" y="16382"/>
                  </a:cubicBezTo>
                  <a:cubicBezTo>
                    <a:pt x="474314" y="13812"/>
                    <a:pt x="452798" y="28266"/>
                    <a:pt x="447660" y="50108"/>
                  </a:cubicBezTo>
                  <a:cubicBezTo>
                    <a:pt x="445091" y="58781"/>
                    <a:pt x="445412" y="68096"/>
                    <a:pt x="444770" y="77411"/>
                  </a:cubicBezTo>
                  <a:close/>
                </a:path>
              </a:pathLst>
            </a:custGeom>
            <a:solidFill>
              <a:srgbClr val="7F1C58"/>
            </a:solidFill>
            <a:ln w="3201" cap="flat">
              <a:noFill/>
              <a:prstDash val="solid"/>
              <a:miter/>
            </a:ln>
          </p:spPr>
          <p:txBody>
            <a:bodyPr rtlCol="0" anchor="ctr"/>
            <a:lstStyle/>
            <a:p>
              <a:pPr algn="l" rtl="0"/>
              <a:endParaRPr lang="en-US" dirty="0"/>
            </a:p>
          </p:txBody>
        </p:sp>
        <p:sp>
          <p:nvSpPr>
            <p:cNvPr id="56" name="Freeform 55">
              <a:extLst>
                <a:ext uri="{FF2B5EF4-FFF2-40B4-BE49-F238E27FC236}">
                  <a16:creationId xmlns:a16="http://schemas.microsoft.com/office/drawing/2014/main" id="{49D90F42-7DA6-7DF5-1AA6-8E052F0959E6}"/>
                </a:ext>
              </a:extLst>
            </p:cNvPr>
            <p:cNvSpPr/>
            <p:nvPr/>
          </p:nvSpPr>
          <p:spPr>
            <a:xfrm>
              <a:off x="7160541" y="5549384"/>
              <a:ext cx="92968" cy="122681"/>
            </a:xfrm>
            <a:custGeom>
              <a:avLst/>
              <a:gdLst>
                <a:gd name="connsiteX0" fmla="*/ 0 w 92968"/>
                <a:gd name="connsiteY0" fmla="*/ 61651 h 122680"/>
                <a:gd name="connsiteX1" fmla="*/ 2569 w 92968"/>
                <a:gd name="connsiteY1" fmla="*/ 34027 h 122680"/>
                <a:gd name="connsiteX2" fmla="*/ 51702 w 92968"/>
                <a:gd name="connsiteY2" fmla="*/ 301 h 122680"/>
                <a:gd name="connsiteX3" fmla="*/ 92486 w 92968"/>
                <a:gd name="connsiteY3" fmla="*/ 43021 h 122680"/>
                <a:gd name="connsiteX4" fmla="*/ 92486 w 92968"/>
                <a:gd name="connsiteY4" fmla="*/ 79318 h 122680"/>
                <a:gd name="connsiteX5" fmla="*/ 46243 w 92968"/>
                <a:gd name="connsiteY5" fmla="*/ 122681 h 122680"/>
                <a:gd name="connsiteX6" fmla="*/ 642 w 92968"/>
                <a:gd name="connsiteY6" fmla="*/ 78675 h 122680"/>
                <a:gd name="connsiteX7" fmla="*/ 642 w 92968"/>
                <a:gd name="connsiteY7" fmla="*/ 61330 h 122680"/>
                <a:gd name="connsiteX8" fmla="*/ 0 w 92968"/>
                <a:gd name="connsiteY8" fmla="*/ 61651 h 122680"/>
                <a:gd name="connsiteX9" fmla="*/ 61979 w 92968"/>
                <a:gd name="connsiteY9" fmla="*/ 60688 h 122680"/>
                <a:gd name="connsiteX10" fmla="*/ 61979 w 92968"/>
                <a:gd name="connsiteY10" fmla="*/ 46233 h 122680"/>
                <a:gd name="connsiteX11" fmla="*/ 46885 w 92968"/>
                <a:gd name="connsiteY11" fmla="*/ 30815 h 122680"/>
                <a:gd name="connsiteX12" fmla="*/ 31471 w 92968"/>
                <a:gd name="connsiteY12" fmla="*/ 45912 h 122680"/>
                <a:gd name="connsiteX13" fmla="*/ 31471 w 92968"/>
                <a:gd name="connsiteY13" fmla="*/ 76748 h 122680"/>
                <a:gd name="connsiteX14" fmla="*/ 46564 w 92968"/>
                <a:gd name="connsiteY14" fmla="*/ 92166 h 122680"/>
                <a:gd name="connsiteX15" fmla="*/ 61979 w 92968"/>
                <a:gd name="connsiteY15" fmla="*/ 77069 h 122680"/>
                <a:gd name="connsiteX16" fmla="*/ 61979 w 92968"/>
                <a:gd name="connsiteY16" fmla="*/ 60688 h 122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968" h="122680">
                  <a:moveTo>
                    <a:pt x="0" y="61651"/>
                  </a:moveTo>
                  <a:cubicBezTo>
                    <a:pt x="963" y="52336"/>
                    <a:pt x="642" y="43021"/>
                    <a:pt x="2569" y="34027"/>
                  </a:cubicBezTo>
                  <a:cubicBezTo>
                    <a:pt x="7707" y="11864"/>
                    <a:pt x="29544" y="-2269"/>
                    <a:pt x="51702" y="301"/>
                  </a:cubicBezTo>
                  <a:cubicBezTo>
                    <a:pt x="73539" y="2870"/>
                    <a:pt x="91523" y="20858"/>
                    <a:pt x="92486" y="43021"/>
                  </a:cubicBezTo>
                  <a:cubicBezTo>
                    <a:pt x="93129" y="55227"/>
                    <a:pt x="93129" y="67433"/>
                    <a:pt x="92486" y="79318"/>
                  </a:cubicBezTo>
                  <a:cubicBezTo>
                    <a:pt x="91523" y="103729"/>
                    <a:pt x="70649" y="122681"/>
                    <a:pt x="46243" y="122681"/>
                  </a:cubicBezTo>
                  <a:cubicBezTo>
                    <a:pt x="21837" y="122681"/>
                    <a:pt x="1606" y="103087"/>
                    <a:pt x="642" y="78675"/>
                  </a:cubicBezTo>
                  <a:cubicBezTo>
                    <a:pt x="321" y="72894"/>
                    <a:pt x="642" y="67112"/>
                    <a:pt x="642" y="61330"/>
                  </a:cubicBezTo>
                  <a:cubicBezTo>
                    <a:pt x="321" y="61651"/>
                    <a:pt x="321" y="61651"/>
                    <a:pt x="0" y="61651"/>
                  </a:cubicBezTo>
                  <a:close/>
                  <a:moveTo>
                    <a:pt x="61979" y="60688"/>
                  </a:moveTo>
                  <a:cubicBezTo>
                    <a:pt x="61979" y="55870"/>
                    <a:pt x="62300" y="51051"/>
                    <a:pt x="61979" y="46233"/>
                  </a:cubicBezTo>
                  <a:cubicBezTo>
                    <a:pt x="61336" y="36918"/>
                    <a:pt x="55235" y="30815"/>
                    <a:pt x="46885" y="30815"/>
                  </a:cubicBezTo>
                  <a:cubicBezTo>
                    <a:pt x="38536" y="30815"/>
                    <a:pt x="31792" y="36918"/>
                    <a:pt x="31471" y="45912"/>
                  </a:cubicBezTo>
                  <a:cubicBezTo>
                    <a:pt x="31150" y="56191"/>
                    <a:pt x="31150" y="66469"/>
                    <a:pt x="31471" y="76748"/>
                  </a:cubicBezTo>
                  <a:cubicBezTo>
                    <a:pt x="31792" y="85742"/>
                    <a:pt x="38215" y="92166"/>
                    <a:pt x="46564" y="92166"/>
                  </a:cubicBezTo>
                  <a:cubicBezTo>
                    <a:pt x="54914" y="92166"/>
                    <a:pt x="61336" y="86063"/>
                    <a:pt x="61979" y="77069"/>
                  </a:cubicBezTo>
                  <a:cubicBezTo>
                    <a:pt x="62300" y="71609"/>
                    <a:pt x="61979" y="66148"/>
                    <a:pt x="61979" y="60688"/>
                  </a:cubicBezTo>
                  <a:close/>
                </a:path>
              </a:pathLst>
            </a:custGeom>
            <a:grpFill/>
            <a:ln w="3201" cap="flat">
              <a:noFill/>
              <a:prstDash val="solid"/>
              <a:miter/>
            </a:ln>
          </p:spPr>
          <p:txBody>
            <a:bodyPr rtlCol="0" anchor="ctr"/>
            <a:lstStyle/>
            <a:p>
              <a:pPr algn="l" rtl="0"/>
              <a:endParaRPr lang="en-US"/>
            </a:p>
          </p:txBody>
        </p:sp>
      </p:grpSp>
      <p:grpSp>
        <p:nvGrpSpPr>
          <p:cNvPr id="57" name="Group 56">
            <a:extLst>
              <a:ext uri="{FF2B5EF4-FFF2-40B4-BE49-F238E27FC236}">
                <a16:creationId xmlns:a16="http://schemas.microsoft.com/office/drawing/2014/main" id="{C75241E1-E6D2-02E3-2523-80ABA1CBF384}"/>
              </a:ext>
            </a:extLst>
          </p:cNvPr>
          <p:cNvGrpSpPr/>
          <p:nvPr/>
        </p:nvGrpSpPr>
        <p:grpSpPr>
          <a:xfrm>
            <a:off x="530599" y="2519739"/>
            <a:ext cx="787130" cy="788988"/>
            <a:chOff x="5700273" y="5386353"/>
            <a:chExt cx="766016" cy="767823"/>
          </a:xfrm>
          <a:solidFill>
            <a:srgbClr val="595959"/>
          </a:solidFill>
        </p:grpSpPr>
        <p:grpSp>
          <p:nvGrpSpPr>
            <p:cNvPr id="58" name="Graphic 2">
              <a:extLst>
                <a:ext uri="{FF2B5EF4-FFF2-40B4-BE49-F238E27FC236}">
                  <a16:creationId xmlns:a16="http://schemas.microsoft.com/office/drawing/2014/main" id="{C16379F6-92E4-A7EF-F6DF-D878D3D0A957}"/>
                </a:ext>
              </a:extLst>
            </p:cNvPr>
            <p:cNvGrpSpPr/>
            <p:nvPr/>
          </p:nvGrpSpPr>
          <p:grpSpPr>
            <a:xfrm>
              <a:off x="5844804" y="5531788"/>
              <a:ext cx="476953" cy="420947"/>
              <a:chOff x="5844804" y="5531788"/>
              <a:chExt cx="476953" cy="420947"/>
            </a:xfrm>
            <a:grpFill/>
          </p:grpSpPr>
          <p:sp>
            <p:nvSpPr>
              <p:cNvPr id="74" name="Freeform 73">
                <a:extLst>
                  <a:ext uri="{FF2B5EF4-FFF2-40B4-BE49-F238E27FC236}">
                    <a16:creationId xmlns:a16="http://schemas.microsoft.com/office/drawing/2014/main" id="{60247810-FD51-83F0-B74E-409D0D3CBD6D}"/>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7F1C58"/>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EFD7888D-3276-A613-D852-8EC67DE4FFBF}"/>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7F1C58"/>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1169BA61-1A09-4475-315C-FDC43875BEC9}"/>
                </a:ext>
              </a:extLst>
            </p:cNvPr>
            <p:cNvGrpSpPr/>
            <p:nvPr/>
          </p:nvGrpSpPr>
          <p:grpSpPr>
            <a:xfrm>
              <a:off x="5700273" y="5386353"/>
              <a:ext cx="766016" cy="767823"/>
              <a:chOff x="5700273" y="5386353"/>
              <a:chExt cx="766016" cy="767823"/>
            </a:xfrm>
            <a:grpFill/>
          </p:grpSpPr>
          <p:sp>
            <p:nvSpPr>
              <p:cNvPr id="60" name="Freeform 59">
                <a:extLst>
                  <a:ext uri="{FF2B5EF4-FFF2-40B4-BE49-F238E27FC236}">
                    <a16:creationId xmlns:a16="http://schemas.microsoft.com/office/drawing/2014/main" id="{A5F55150-8B15-F676-A98D-103F0BE70F02}"/>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B12D6380-364C-D2F1-1C23-713510A034F8}"/>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29EEFE86-7154-CEE6-9DE9-ACEC041C1135}"/>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A06EB4AA-CD58-BC03-4D60-D525CAE0D12B}"/>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129B8FEE-F1E8-2913-ADF2-64AB3B63BCDA}"/>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9E233B67-A712-153F-7854-106AF522DF08}"/>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1214A34D-6166-36B6-A102-1C2AD3EF0F29}"/>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5948BA68-49AD-41AE-F86A-987FD349FB2C}"/>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8" name="Freeform 67">
                <a:extLst>
                  <a:ext uri="{FF2B5EF4-FFF2-40B4-BE49-F238E27FC236}">
                    <a16:creationId xmlns:a16="http://schemas.microsoft.com/office/drawing/2014/main" id="{BA8BC43D-2618-4B82-DDC3-4821890E89AB}"/>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69" name="Freeform 68">
                <a:extLst>
                  <a:ext uri="{FF2B5EF4-FFF2-40B4-BE49-F238E27FC236}">
                    <a16:creationId xmlns:a16="http://schemas.microsoft.com/office/drawing/2014/main" id="{6BA2097F-A707-2D80-3954-75BF1C6EA7DE}"/>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0" name="Freeform 69">
                <a:extLst>
                  <a:ext uri="{FF2B5EF4-FFF2-40B4-BE49-F238E27FC236}">
                    <a16:creationId xmlns:a16="http://schemas.microsoft.com/office/drawing/2014/main" id="{3DA1AAD0-6688-FD87-EB0E-FC6033331DF5}"/>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1" name="Freeform 70">
                <a:extLst>
                  <a:ext uri="{FF2B5EF4-FFF2-40B4-BE49-F238E27FC236}">
                    <a16:creationId xmlns:a16="http://schemas.microsoft.com/office/drawing/2014/main" id="{942CE4D4-4203-CF15-3980-26F059CBF49E}"/>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2" name="Freeform 71">
                <a:extLst>
                  <a:ext uri="{FF2B5EF4-FFF2-40B4-BE49-F238E27FC236}">
                    <a16:creationId xmlns:a16="http://schemas.microsoft.com/office/drawing/2014/main" id="{348E17ED-C325-4986-883E-C32F26002886}"/>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73" name="Freeform 72">
                <a:extLst>
                  <a:ext uri="{FF2B5EF4-FFF2-40B4-BE49-F238E27FC236}">
                    <a16:creationId xmlns:a16="http://schemas.microsoft.com/office/drawing/2014/main" id="{866ABD2A-EB45-CB0B-8C55-2E12D10157AC}"/>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solidFill>
                <a:schemeClr val="bg1"/>
              </a:solidFill>
              <a:ln w="9028"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sp>
        <p:nvSpPr>
          <p:cNvPr id="78" name="Text Placeholder 6">
            <a:extLst>
              <a:ext uri="{FF2B5EF4-FFF2-40B4-BE49-F238E27FC236}">
                <a16:creationId xmlns:a16="http://schemas.microsoft.com/office/drawing/2014/main" id="{C7625FF7-AEC7-183F-45E5-5A49A992DF1A}"/>
              </a:ext>
            </a:extLst>
          </p:cNvPr>
          <p:cNvSpPr txBox="1">
            <a:spLocks/>
          </p:cNvSpPr>
          <p:nvPr/>
        </p:nvSpPr>
        <p:spPr>
          <a:xfrm>
            <a:off x="1667735" y="2438789"/>
            <a:ext cx="10250320" cy="6380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875" indent="-15875" algn="l" rtl="0">
              <a:lnSpc>
                <a:spcPts val="2280"/>
              </a:lnSpc>
              <a:spcBef>
                <a:spcPts val="0"/>
              </a:spcBef>
            </a:pPr>
            <a:r>
              <a:rPr lang="en-US" sz="2200" b="1" dirty="0">
                <a:solidFill>
                  <a:srgbClr val="7F1C58"/>
                </a:solidFill>
              </a:rPr>
              <a:t>Qué te dice</a:t>
            </a:r>
          </a:p>
          <a:p>
            <a:pPr marL="15875" indent="-15875" algn="l" rtl="0">
              <a:lnSpc>
                <a:spcPts val="1880"/>
              </a:lnSpc>
              <a:spcBef>
                <a:spcPts val="0"/>
              </a:spcBef>
            </a:pPr>
            <a:r>
              <a:rPr lang="en-US" sz="1800" dirty="0"/>
              <a:t>La razón actual muestra cuántas veces la empresa puede pagar sus obligaciones de deuda actuales en función de sus activos actuales más líquidos. Si una empresa tiene 200 € en activo corriente y 100 € en pasivo corriente, el cálculo es 200 €/100 € = 2,00X. La parte "X" (veces) al final significa que la empresa puede pagar sus pasivos circulantes con sus activos circulantes dos veces. Esta es una buena posición financiera para una empresa, lo que significa que puede cumplir con sus obligaciones de deuda a corto plazo sin estrés. Si la razón circulante es inferior a 1,00X, la empresa tendría problemas para cubrir sus facturas mensuales. Un índice de circulante más alto suele ser mejor que un índice de circulante más bajo con respecto al mantenimiento de la liquidez.</a:t>
            </a:r>
          </a:p>
          <a:p>
            <a:pPr marL="15875" indent="-15875" algn="l" rtl="0">
              <a:lnSpc>
                <a:spcPts val="2280"/>
              </a:lnSpc>
              <a:spcBef>
                <a:spcPts val="0"/>
              </a:spcBef>
            </a:pPr>
            <a:endParaRPr lang="en-US" sz="2200" dirty="0">
              <a:solidFill>
                <a:srgbClr val="595959"/>
              </a:solidFill>
            </a:endParaRPr>
          </a:p>
          <a:p>
            <a:pPr marL="15875" indent="-15875" algn="l" rtl="0">
              <a:lnSpc>
                <a:spcPts val="2280"/>
              </a:lnSpc>
              <a:spcBef>
                <a:spcPts val="0"/>
              </a:spcBef>
            </a:pPr>
            <a:r>
              <a:rPr lang="en-US" sz="2200" b="1" dirty="0">
                <a:solidFill>
                  <a:srgbClr val="7F1C58"/>
                </a:solidFill>
              </a:rPr>
              <a:t>Como calcular</a:t>
            </a:r>
          </a:p>
          <a:p>
            <a:pPr marL="15875" indent="-15875" algn="l" rtl="0">
              <a:lnSpc>
                <a:spcPts val="1880"/>
              </a:lnSpc>
              <a:spcBef>
                <a:spcPts val="0"/>
              </a:spcBef>
            </a:pPr>
            <a:r>
              <a:rPr lang="en-US" sz="1800" dirty="0"/>
              <a:t>El índice actual se calcula a partir de los datos del balance general utilizando la siguiente fórmula:</a:t>
            </a:r>
          </a:p>
          <a:p>
            <a:pPr marL="15875" indent="-15875" algn="l" rtl="0">
              <a:lnSpc>
                <a:spcPts val="2280"/>
              </a:lnSpc>
              <a:spcBef>
                <a:spcPts val="0"/>
              </a:spcBef>
            </a:pPr>
            <a:endParaRPr lang="en-US" sz="2200" dirty="0">
              <a:solidFill>
                <a:srgbClr val="595959"/>
              </a:solidFill>
              <a:latin typeface="Calibri" panose="020F0502020204030204" pitchFamily="34" charset="0"/>
              <a:cs typeface="Calibri" panose="020F0502020204030204" pitchFamily="34" charset="0"/>
            </a:endParaRPr>
          </a:p>
          <a:p>
            <a:pPr marL="15875" indent="-15875" algn="l" rtl="0">
              <a:lnSpc>
                <a:spcPts val="2280"/>
              </a:lnSpc>
              <a:spcBef>
                <a:spcPts val="0"/>
              </a:spcBef>
            </a:pPr>
            <a:r>
              <a:rPr lang="en-US" sz="2200" b="1" dirty="0">
                <a:solidFill>
                  <a:srgbClr val="7F1C58"/>
                </a:solidFill>
                <a:latin typeface="Calibri" panose="020F0502020204030204" pitchFamily="34" charset="0"/>
                <a:cs typeface="Calibri" panose="020F0502020204030204" pitchFamily="34" charset="0"/>
              </a:rPr>
              <a:t>Fórmula</a:t>
            </a:r>
            <a:endParaRPr lang="en-US" sz="2200" dirty="0">
              <a:solidFill>
                <a:srgbClr val="7F1C58"/>
              </a:solidFill>
            </a:endParaRPr>
          </a:p>
          <a:p>
            <a:pPr marL="15875" indent="-15875" algn="l" rtl="0">
              <a:lnSpc>
                <a:spcPts val="2280"/>
              </a:lnSpc>
              <a:spcBef>
                <a:spcPts val="0"/>
              </a:spcBef>
            </a:pPr>
            <a:endParaRPr lang="en-US" sz="2200" dirty="0">
              <a:solidFill>
                <a:srgbClr val="595959"/>
              </a:solidFill>
            </a:endParaRPr>
          </a:p>
          <a:p>
            <a:pPr marL="15875" indent="-15875" algn="l" rtl="0">
              <a:lnSpc>
                <a:spcPts val="2280"/>
              </a:lnSpc>
              <a:spcBef>
                <a:spcPts val="0"/>
              </a:spcBef>
            </a:pPr>
            <a:endParaRPr lang="en-US" sz="2200" dirty="0">
              <a:solidFill>
                <a:srgbClr val="595959"/>
              </a:solidFill>
            </a:endParaRPr>
          </a:p>
        </p:txBody>
      </p:sp>
      <p:cxnSp>
        <p:nvCxnSpPr>
          <p:cNvPr id="32" name="Straight Connector 31">
            <a:extLst>
              <a:ext uri="{FF2B5EF4-FFF2-40B4-BE49-F238E27FC236}">
                <a16:creationId xmlns:a16="http://schemas.microsoft.com/office/drawing/2014/main" id="{D6284AD9-9AB1-0F1F-8D7A-65D856E08A95}"/>
              </a:ext>
            </a:extLst>
          </p:cNvPr>
          <p:cNvCxnSpPr>
            <a:cxnSpLocks/>
          </p:cNvCxnSpPr>
          <p:nvPr/>
        </p:nvCxnSpPr>
        <p:spPr>
          <a:xfrm flipH="1">
            <a:off x="0" y="4584152"/>
            <a:ext cx="12207479"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9776FC-FFDE-3D66-8A4D-51882655F35D}"/>
              </a:ext>
            </a:extLst>
          </p:cNvPr>
          <p:cNvCxnSpPr>
            <a:cxnSpLocks/>
          </p:cNvCxnSpPr>
          <p:nvPr/>
        </p:nvCxnSpPr>
        <p:spPr>
          <a:xfrm flipH="1">
            <a:off x="0" y="5437556"/>
            <a:ext cx="12207479" cy="0"/>
          </a:xfrm>
          <a:prstGeom prst="line">
            <a:avLst/>
          </a:prstGeom>
          <a:ln w="38100">
            <a:solidFill>
              <a:srgbClr val="7F1C58"/>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feld 20">
                <a:extLst>
                  <a:ext uri="{FF2B5EF4-FFF2-40B4-BE49-F238E27FC236}">
                    <a16:creationId xmlns:a16="http://schemas.microsoft.com/office/drawing/2014/main" id="{5E3BB8DF-6B00-239F-475E-3D65E0925B9F}"/>
                  </a:ext>
                </a:extLst>
              </p:cNvPr>
              <p:cNvSpPr txBox="1"/>
              <p:nvPr/>
            </p:nvSpPr>
            <p:spPr>
              <a:xfrm>
                <a:off x="3324135" y="5852812"/>
                <a:ext cx="3807389" cy="520463"/>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GB" b="0" i="1" smtClean="0">
                          <a:solidFill>
                            <a:srgbClr val="7F1C58"/>
                          </a:solidFill>
                          <a:latin typeface="Cambria Math" panose="02040503050406030204" pitchFamily="18" charset="0"/>
                        </a:rPr>
                        <m:t>𝐶𝑢𝑟𝑟𝑒𝑛𝑡</m:t>
                      </m:r>
                      <m:r>
                        <a:rPr lang="en-GB" b="0" i="1" smtClean="0">
                          <a:solidFill>
                            <a:srgbClr val="7F1C58"/>
                          </a:solidFill>
                          <a:latin typeface="Cambria Math" panose="02040503050406030204" pitchFamily="18" charset="0"/>
                        </a:rPr>
                        <m:t> </m:t>
                      </m:r>
                      <m:r>
                        <a:rPr lang="en-GB" b="0" i="1" smtClean="0">
                          <a:solidFill>
                            <a:srgbClr val="7F1C58"/>
                          </a:solidFill>
                          <a:latin typeface="Cambria Math" panose="02040503050406030204" pitchFamily="18" charset="0"/>
                        </a:rPr>
                        <m:t>𝑅𝑎𝑡𝑖𝑜</m:t>
                      </m:r>
                      <m:r>
                        <a:rPr lang="en-GB" b="0" i="1" smtClean="0">
                          <a:solidFill>
                            <a:srgbClr val="7F1C58"/>
                          </a:solidFill>
                          <a:latin typeface="Cambria Math" panose="02040503050406030204" pitchFamily="18" charset="0"/>
                        </a:rPr>
                        <m:t>= </m:t>
                      </m:r>
                      <m:f>
                        <m:fPr>
                          <m:ctrlPr>
                            <a:rPr lang="en-GB" b="0" i="1" smtClean="0">
                              <a:solidFill>
                                <a:srgbClr val="7F1C58"/>
                              </a:solidFill>
                              <a:latin typeface="Cambria Math" panose="02040503050406030204" pitchFamily="18" charset="0"/>
                            </a:rPr>
                          </m:ctrlPr>
                        </m:fPr>
                        <m:num>
                          <m:r>
                            <a:rPr lang="en-GB" b="0" i="1" smtClean="0">
                              <a:solidFill>
                                <a:srgbClr val="7F1C58"/>
                              </a:solidFill>
                              <a:latin typeface="Cambria Math" panose="02040503050406030204" pitchFamily="18" charset="0"/>
                            </a:rPr>
                            <m:t>𝐶𝑢𝑟𝑟𝑒𝑛𝑡</m:t>
                          </m:r>
                          <m:r>
                            <a:rPr lang="en-GB" b="0" i="1" smtClean="0">
                              <a:solidFill>
                                <a:srgbClr val="7F1C58"/>
                              </a:solidFill>
                              <a:latin typeface="Cambria Math" panose="02040503050406030204" pitchFamily="18" charset="0"/>
                            </a:rPr>
                            <m:t> </m:t>
                          </m:r>
                          <m:r>
                            <a:rPr lang="en-GB" b="0" i="1" smtClean="0">
                              <a:solidFill>
                                <a:srgbClr val="7F1C58"/>
                              </a:solidFill>
                              <a:latin typeface="Cambria Math" panose="02040503050406030204" pitchFamily="18" charset="0"/>
                            </a:rPr>
                            <m:t>𝐴𝑠𝑠𝑒𝑡𝑠</m:t>
                          </m:r>
                        </m:num>
                        <m:den>
                          <m:r>
                            <a:rPr lang="en-GB" b="0" i="1" smtClean="0">
                              <a:solidFill>
                                <a:srgbClr val="7F1C58"/>
                              </a:solidFill>
                              <a:latin typeface="Cambria Math" panose="02040503050406030204" pitchFamily="18" charset="0"/>
                            </a:rPr>
                            <m:t>𝐶𝑢𝑟𝑟𝑒𝑛𝑡</m:t>
                          </m:r>
                          <m:r>
                            <a:rPr lang="en-GB" b="0" i="1" smtClean="0">
                              <a:solidFill>
                                <a:srgbClr val="7F1C58"/>
                              </a:solidFill>
                              <a:latin typeface="Cambria Math" panose="02040503050406030204" pitchFamily="18" charset="0"/>
                            </a:rPr>
                            <m:t> </m:t>
                          </m:r>
                          <m:r>
                            <a:rPr lang="en-GB" b="0" i="1" smtClean="0">
                              <a:solidFill>
                                <a:srgbClr val="7F1C58"/>
                              </a:solidFill>
                              <a:latin typeface="Cambria Math" panose="02040503050406030204" pitchFamily="18" charset="0"/>
                            </a:rPr>
                            <m:t>𝐿𝑖𝑎𝑏𝑖𝑙𝑖𝑡𝑖𝑒𝑠</m:t>
                          </m:r>
                        </m:den>
                      </m:f>
                    </m:oMath>
                  </m:oMathPara>
                </a14:m>
                <a:endParaRPr lang="en-GB" dirty="0">
                  <a:solidFill>
                    <a:srgbClr val="7F1C58"/>
                  </a:solidFill>
                </a:endParaRPr>
              </a:p>
            </p:txBody>
          </p:sp>
        </mc:Choice>
        <mc:Fallback xmlns="">
          <p:sp>
            <p:nvSpPr>
              <p:cNvPr id="29" name="Textfeld 20">
                <a:extLst>
                  <a:ext uri="{FF2B5EF4-FFF2-40B4-BE49-F238E27FC236}">
                    <a16:creationId xmlns:a16="http://schemas.microsoft.com/office/drawing/2014/main" id="{5E3BB8DF-6B00-239F-475E-3D65E0925B9F}"/>
                  </a:ext>
                </a:extLst>
              </p:cNvPr>
              <p:cNvSpPr txBox="1">
                <a:spLocks noRot="1" noChangeAspect="1" noMove="1" noResize="1" noEditPoints="1" noAdjustHandles="1" noChangeArrowheads="1" noChangeShapeType="1" noTextEdit="1"/>
              </p:cNvSpPr>
              <p:nvPr/>
            </p:nvSpPr>
            <p:spPr>
              <a:xfrm>
                <a:off x="3324135" y="5852812"/>
                <a:ext cx="3807389" cy="520463"/>
              </a:xfrm>
              <a:prstGeom prst="rect">
                <a:avLst/>
              </a:prstGeom>
              <a:blipFill>
                <a:blip r:embed="rId2"/>
                <a:stretch>
                  <a:fillRect l="-664" t="-9524" r="-997" b="-30952"/>
                </a:stretch>
              </a:blipFill>
            </p:spPr>
            <p:txBody>
              <a:bodyPr/>
              <a:lstStyle/>
              <a:p>
                <a:pPr rtl="0" algn="l"/>
                <a:r>
                  <a:rPr lang="en-US">
                    <a:noFill/>
                  </a:rPr>
                  <a:t> </a:t>
                </a:r>
              </a:p>
            </p:txBody>
          </p:sp>
        </mc:Fallback>
      </mc:AlternateContent>
    </p:spTree>
    <p:extLst>
      <p:ext uri="{BB962C8B-B14F-4D97-AF65-F5344CB8AC3E}">
        <p14:creationId xmlns:p14="http://schemas.microsoft.com/office/powerpoint/2010/main" val="372094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6A4AFB-C570-C170-E84C-84C8021C024E}"/>
              </a:ext>
            </a:extLst>
          </p:cNvPr>
          <p:cNvSpPr/>
          <p:nvPr/>
        </p:nvSpPr>
        <p:spPr>
          <a:xfrm>
            <a:off x="1" y="0"/>
            <a:ext cx="484183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41" name="Group 18204">
            <a:extLst>
              <a:ext uri="{FF2B5EF4-FFF2-40B4-BE49-F238E27FC236}">
                <a16:creationId xmlns:a16="http://schemas.microsoft.com/office/drawing/2014/main" id="{FF8C09B4-1A13-4F3B-924F-463BA83AA442}"/>
              </a:ext>
            </a:extLst>
          </p:cNvPr>
          <p:cNvGrpSpPr/>
          <p:nvPr/>
        </p:nvGrpSpPr>
        <p:grpSpPr>
          <a:xfrm>
            <a:off x="5080386" y="2915151"/>
            <a:ext cx="1415796" cy="1577513"/>
            <a:chOff x="0" y="0"/>
            <a:chExt cx="1905957" cy="2123662"/>
          </a:xfrm>
        </p:grpSpPr>
        <p:sp>
          <p:nvSpPr>
            <p:cNvPr id="42" name="Shape 18202">
              <a:extLst>
                <a:ext uri="{FF2B5EF4-FFF2-40B4-BE49-F238E27FC236}">
                  <a16:creationId xmlns:a16="http://schemas.microsoft.com/office/drawing/2014/main" id="{402A1EEB-AAC1-4829-9E23-90384FBB8B71}"/>
                </a:ext>
              </a:extLst>
            </p:cNvPr>
            <p:cNvSpPr/>
            <p:nvPr/>
          </p:nvSpPr>
          <p:spPr>
            <a:xfrm>
              <a:off x="328241" y="0"/>
              <a:ext cx="1577716" cy="1779686"/>
            </a:xfrm>
            <a:custGeom>
              <a:avLst/>
              <a:gdLst/>
              <a:ahLst/>
              <a:cxnLst>
                <a:cxn ang="0">
                  <a:pos x="wd2" y="hd2"/>
                </a:cxn>
                <a:cxn ang="5400000">
                  <a:pos x="wd2" y="hd2"/>
                </a:cxn>
                <a:cxn ang="10800000">
                  <a:pos x="wd2" y="hd2"/>
                </a:cxn>
                <a:cxn ang="16200000">
                  <a:pos x="wd2" y="hd2"/>
                </a:cxn>
              </a:cxnLst>
              <a:rect l="0" t="0"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chemeClr val="accent1"/>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sp>
          <p:nvSpPr>
            <p:cNvPr id="43" name="Shape 18203">
              <a:extLst>
                <a:ext uri="{FF2B5EF4-FFF2-40B4-BE49-F238E27FC236}">
                  <a16:creationId xmlns:a16="http://schemas.microsoft.com/office/drawing/2014/main" id="{9808AE67-3948-4593-93BB-E282CED72ED9}"/>
                </a:ext>
              </a:extLst>
            </p:cNvPr>
            <p:cNvSpPr/>
            <p:nvPr/>
          </p:nvSpPr>
          <p:spPr>
            <a:xfrm>
              <a:off x="0" y="306927"/>
              <a:ext cx="1375861" cy="1816735"/>
            </a:xfrm>
            <a:custGeom>
              <a:avLst/>
              <a:gdLst/>
              <a:ahLst/>
              <a:cxnLst>
                <a:cxn ang="0">
                  <a:pos x="wd2" y="hd2"/>
                </a:cxn>
                <a:cxn ang="5400000">
                  <a:pos x="wd2" y="hd2"/>
                </a:cxn>
                <a:cxn ang="10800000">
                  <a:pos x="wd2" y="hd2"/>
                </a:cxn>
                <a:cxn ang="16200000">
                  <a:pos x="wd2" y="hd2"/>
                </a:cxn>
              </a:cxnLst>
              <a:rect l="0" t="0"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chemeClr val="accent1">
                <a:lumMod val="75000"/>
              </a:schemeClr>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grpSp>
      <p:grpSp>
        <p:nvGrpSpPr>
          <p:cNvPr id="44" name="Group 18207">
            <a:extLst>
              <a:ext uri="{FF2B5EF4-FFF2-40B4-BE49-F238E27FC236}">
                <a16:creationId xmlns:a16="http://schemas.microsoft.com/office/drawing/2014/main" id="{E92CBC1A-290B-45BD-96C1-D085186966BB}"/>
              </a:ext>
            </a:extLst>
          </p:cNvPr>
          <p:cNvGrpSpPr/>
          <p:nvPr/>
        </p:nvGrpSpPr>
        <p:grpSpPr>
          <a:xfrm>
            <a:off x="9006942" y="2117172"/>
            <a:ext cx="1733782" cy="2063284"/>
            <a:chOff x="0" y="0"/>
            <a:chExt cx="2334032" cy="2777611"/>
          </a:xfrm>
        </p:grpSpPr>
        <p:sp>
          <p:nvSpPr>
            <p:cNvPr id="45" name="Shape 18205">
              <a:extLst>
                <a:ext uri="{FF2B5EF4-FFF2-40B4-BE49-F238E27FC236}">
                  <a16:creationId xmlns:a16="http://schemas.microsoft.com/office/drawing/2014/main" id="{D22808D3-81CA-4112-9421-DACD48318E5A}"/>
                </a:ext>
              </a:extLst>
            </p:cNvPr>
            <p:cNvSpPr/>
            <p:nvPr/>
          </p:nvSpPr>
          <p:spPr>
            <a:xfrm>
              <a:off x="848419" y="4076"/>
              <a:ext cx="1485613" cy="2773535"/>
            </a:xfrm>
            <a:custGeom>
              <a:avLst/>
              <a:gdLst/>
              <a:ahLst/>
              <a:cxnLst>
                <a:cxn ang="0">
                  <a:pos x="wd2" y="hd2"/>
                </a:cxn>
                <a:cxn ang="5400000">
                  <a:pos x="wd2" y="hd2"/>
                </a:cxn>
                <a:cxn ang="10800000">
                  <a:pos x="wd2" y="hd2"/>
                </a:cxn>
                <a:cxn ang="16200000">
                  <a:pos x="wd2" y="hd2"/>
                </a:cxn>
              </a:cxnLst>
              <a:rect l="0" t="0"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B41F7A"/>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sp>
          <p:nvSpPr>
            <p:cNvPr id="46" name="Shape 18206">
              <a:extLst>
                <a:ext uri="{FF2B5EF4-FFF2-40B4-BE49-F238E27FC236}">
                  <a16:creationId xmlns:a16="http://schemas.microsoft.com/office/drawing/2014/main" id="{03CFE8EF-C66A-4C29-BBC5-B1C6C574B6E8}"/>
                </a:ext>
              </a:extLst>
            </p:cNvPr>
            <p:cNvSpPr/>
            <p:nvPr/>
          </p:nvSpPr>
          <p:spPr>
            <a:xfrm>
              <a:off x="0" y="0"/>
              <a:ext cx="2131456" cy="258480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B41F7A">
                <a:alpha val="86275"/>
              </a:srgbClr>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grpSp>
      <p:grpSp>
        <p:nvGrpSpPr>
          <p:cNvPr id="47" name="Group 18211">
            <a:extLst>
              <a:ext uri="{FF2B5EF4-FFF2-40B4-BE49-F238E27FC236}">
                <a16:creationId xmlns:a16="http://schemas.microsoft.com/office/drawing/2014/main" id="{B5E4A9CE-CB94-45DF-BBBB-E4A466F65EC0}"/>
              </a:ext>
            </a:extLst>
          </p:cNvPr>
          <p:cNvGrpSpPr/>
          <p:nvPr/>
        </p:nvGrpSpPr>
        <p:grpSpPr>
          <a:xfrm>
            <a:off x="6017692" y="3808125"/>
            <a:ext cx="1347128" cy="1161728"/>
            <a:chOff x="0" y="0"/>
            <a:chExt cx="1813514" cy="1563927"/>
          </a:xfrm>
        </p:grpSpPr>
        <p:sp>
          <p:nvSpPr>
            <p:cNvPr id="48" name="Shape 18208">
              <a:extLst>
                <a:ext uri="{FF2B5EF4-FFF2-40B4-BE49-F238E27FC236}">
                  <a16:creationId xmlns:a16="http://schemas.microsoft.com/office/drawing/2014/main" id="{62A206F8-1A21-4ACB-9720-35E3E0FD9F51}"/>
                </a:ext>
              </a:extLst>
            </p:cNvPr>
            <p:cNvSpPr/>
            <p:nvPr/>
          </p:nvSpPr>
          <p:spPr>
            <a:xfrm>
              <a:off x="0" y="2198"/>
              <a:ext cx="819939" cy="1027088"/>
            </a:xfrm>
            <a:custGeom>
              <a:avLst/>
              <a:gdLst/>
              <a:ahLst/>
              <a:cxnLst>
                <a:cxn ang="0">
                  <a:pos x="wd2" y="hd2"/>
                </a:cxn>
                <a:cxn ang="5400000">
                  <a:pos x="wd2" y="hd2"/>
                </a:cxn>
                <a:cxn ang="10800000">
                  <a:pos x="wd2" y="hd2"/>
                </a:cxn>
                <a:cxn ang="16200000">
                  <a:pos x="wd2" y="hd2"/>
                </a:cxn>
              </a:cxnLst>
              <a:rect l="0" t="0" r="r" b="b"/>
              <a:pathLst>
                <a:path w="21600" h="21600" extrusionOk="0">
                  <a:moveTo>
                    <a:pt x="9050" y="14869"/>
                  </a:moveTo>
                  <a:lnTo>
                    <a:pt x="21600" y="0"/>
                  </a:lnTo>
                  <a:lnTo>
                    <a:pt x="17299" y="1941"/>
                  </a:lnTo>
                  <a:lnTo>
                    <a:pt x="0" y="21600"/>
                  </a:lnTo>
                  <a:lnTo>
                    <a:pt x="9047" y="14893"/>
                  </a:lnTo>
                  <a:lnTo>
                    <a:pt x="9050" y="14869"/>
                  </a:lnTo>
                  <a:close/>
                </a:path>
              </a:pathLst>
            </a:custGeom>
            <a:solidFill>
              <a:srgbClr val="651A47"/>
            </a:solidFill>
            <a:ln w="12700" cap="flat">
              <a:noFill/>
              <a:miter lim="400000"/>
            </a:ln>
            <a:effectLst/>
          </p:spPr>
          <p:txBody>
            <a:bodyPr wrap="square" lIns="20097" tIns="20097" rIns="20097" bIns="20097" numCol="1" anchor="ctr">
              <a:noAutofit/>
            </a:bodyPr>
            <a:lstStyle/>
            <a:p>
              <a:pPr algn="l" rtl="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GB" sz="1583" dirty="0">
                <a:latin typeface="+mj-lt"/>
                <a:ea typeface="Lato Light" panose="020F0502020204030203" pitchFamily="34" charset="0"/>
                <a:cs typeface="Lato Light" panose="020F0502020204030203" pitchFamily="34" charset="0"/>
              </a:endParaRPr>
            </a:p>
          </p:txBody>
        </p:sp>
        <p:sp>
          <p:nvSpPr>
            <p:cNvPr id="49" name="Shape 18209">
              <a:extLst>
                <a:ext uri="{FF2B5EF4-FFF2-40B4-BE49-F238E27FC236}">
                  <a16:creationId xmlns:a16="http://schemas.microsoft.com/office/drawing/2014/main" id="{DA5853D9-2CCA-4CF1-875A-BDDEB01DAAD3}"/>
                </a:ext>
              </a:extLst>
            </p:cNvPr>
            <p:cNvSpPr/>
            <p:nvPr/>
          </p:nvSpPr>
          <p:spPr>
            <a:xfrm>
              <a:off x="0" y="707637"/>
              <a:ext cx="1804795" cy="856290"/>
            </a:xfrm>
            <a:custGeom>
              <a:avLst/>
              <a:gdLst/>
              <a:ahLst/>
              <a:cxnLst>
                <a:cxn ang="0">
                  <a:pos x="wd2" y="hd2"/>
                </a:cxn>
                <a:cxn ang="5400000">
                  <a:pos x="wd2" y="hd2"/>
                </a:cxn>
                <a:cxn ang="10800000">
                  <a:pos x="wd2" y="hd2"/>
                </a:cxn>
                <a:cxn ang="16200000">
                  <a:pos x="wd2" y="hd2"/>
                </a:cxn>
              </a:cxnLst>
              <a:rect l="0" t="0"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651A47"/>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sp>
          <p:nvSpPr>
            <p:cNvPr id="50" name="Shape 18210">
              <a:extLst>
                <a:ext uri="{FF2B5EF4-FFF2-40B4-BE49-F238E27FC236}">
                  <a16:creationId xmlns:a16="http://schemas.microsoft.com/office/drawing/2014/main" id="{BA9287BC-F11B-44FE-AD57-09F0D7EE1F3B}"/>
                </a:ext>
              </a:extLst>
            </p:cNvPr>
            <p:cNvSpPr/>
            <p:nvPr/>
          </p:nvSpPr>
          <p:spPr>
            <a:xfrm>
              <a:off x="333603" y="0"/>
              <a:ext cx="1479911" cy="1194805"/>
            </a:xfrm>
            <a:custGeom>
              <a:avLst/>
              <a:gdLst/>
              <a:ahLst/>
              <a:cxnLst>
                <a:cxn ang="0">
                  <a:pos x="wd2" y="hd2"/>
                </a:cxn>
                <a:cxn ang="5400000">
                  <a:pos x="wd2" y="hd2"/>
                </a:cxn>
                <a:cxn ang="10800000">
                  <a:pos x="wd2" y="hd2"/>
                </a:cxn>
                <a:cxn ang="16200000">
                  <a:pos x="wd2" y="hd2"/>
                </a:cxn>
              </a:cxnLst>
              <a:rect l="0" t="0"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7F1C58"/>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grpSp>
      <p:grpSp>
        <p:nvGrpSpPr>
          <p:cNvPr id="51" name="Group 18215">
            <a:extLst>
              <a:ext uri="{FF2B5EF4-FFF2-40B4-BE49-F238E27FC236}">
                <a16:creationId xmlns:a16="http://schemas.microsoft.com/office/drawing/2014/main" id="{83E31CA5-2ECD-47A5-8B8D-D56690592A2D}"/>
              </a:ext>
            </a:extLst>
          </p:cNvPr>
          <p:cNvGrpSpPr/>
          <p:nvPr/>
        </p:nvGrpSpPr>
        <p:grpSpPr>
          <a:xfrm>
            <a:off x="7423653" y="4093117"/>
            <a:ext cx="1172470" cy="898958"/>
            <a:chOff x="0" y="0"/>
            <a:chExt cx="1578389" cy="1210186"/>
          </a:xfrm>
        </p:grpSpPr>
        <p:sp>
          <p:nvSpPr>
            <p:cNvPr id="52" name="Shape 18212">
              <a:extLst>
                <a:ext uri="{FF2B5EF4-FFF2-40B4-BE49-F238E27FC236}">
                  <a16:creationId xmlns:a16="http://schemas.microsoft.com/office/drawing/2014/main" id="{79FBC787-3BCC-41BD-B30F-EAFE540A65C3}"/>
                </a:ext>
              </a:extLst>
            </p:cNvPr>
            <p:cNvSpPr/>
            <p:nvPr/>
          </p:nvSpPr>
          <p:spPr>
            <a:xfrm>
              <a:off x="0" y="85257"/>
              <a:ext cx="140225" cy="1120956"/>
            </a:xfrm>
            <a:custGeom>
              <a:avLst/>
              <a:gdLst/>
              <a:ahLst/>
              <a:cxnLst>
                <a:cxn ang="0">
                  <a:pos x="wd2" y="hd2"/>
                </a:cxn>
                <a:cxn ang="5400000">
                  <a:pos x="wd2" y="hd2"/>
                </a:cxn>
                <a:cxn ang="10800000">
                  <a:pos x="wd2" y="hd2"/>
                </a:cxn>
                <a:cxn ang="16200000">
                  <a:pos x="wd2" y="hd2"/>
                </a:cxn>
              </a:cxnLst>
              <a:rect l="0" t="0" r="r" b="b"/>
              <a:pathLst>
                <a:path w="21600" h="21600" extrusionOk="0">
                  <a:moveTo>
                    <a:pt x="13312" y="0"/>
                  </a:moveTo>
                  <a:lnTo>
                    <a:pt x="0" y="3782"/>
                  </a:lnTo>
                  <a:lnTo>
                    <a:pt x="599" y="21600"/>
                  </a:lnTo>
                  <a:lnTo>
                    <a:pt x="21600" y="14378"/>
                  </a:lnTo>
                  <a:lnTo>
                    <a:pt x="13312" y="0"/>
                  </a:lnTo>
                  <a:close/>
                </a:path>
              </a:pathLst>
            </a:custGeom>
            <a:solidFill>
              <a:srgbClr val="CD9040"/>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sp>
          <p:nvSpPr>
            <p:cNvPr id="53" name="Shape 18213">
              <a:extLst>
                <a:ext uri="{FF2B5EF4-FFF2-40B4-BE49-F238E27FC236}">
                  <a16:creationId xmlns:a16="http://schemas.microsoft.com/office/drawing/2014/main" id="{8ABA226C-74CB-4BD8-96AB-9EB298167F71}"/>
                </a:ext>
              </a:extLst>
            </p:cNvPr>
            <p:cNvSpPr/>
            <p:nvPr/>
          </p:nvSpPr>
          <p:spPr>
            <a:xfrm>
              <a:off x="85257" y="0"/>
              <a:ext cx="1411513" cy="847631"/>
            </a:xfrm>
            <a:custGeom>
              <a:avLst/>
              <a:gdLst/>
              <a:ahLst/>
              <a:cxnLst>
                <a:cxn ang="0">
                  <a:pos x="wd2" y="hd2"/>
                </a:cxn>
                <a:cxn ang="5400000">
                  <a:pos x="wd2" y="hd2"/>
                </a:cxn>
                <a:cxn ang="10800000">
                  <a:pos x="wd2" y="hd2"/>
                </a:cxn>
                <a:cxn ang="16200000">
                  <a:pos x="wd2" y="hd2"/>
                </a:cxn>
              </a:cxnLst>
              <a:rect l="0" t="0"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EDA13E"/>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sp>
          <p:nvSpPr>
            <p:cNvPr id="54" name="Shape 18214">
              <a:extLst>
                <a:ext uri="{FF2B5EF4-FFF2-40B4-BE49-F238E27FC236}">
                  <a16:creationId xmlns:a16="http://schemas.microsoft.com/office/drawing/2014/main" id="{B027AFCB-B75E-4161-A13D-1E8DE951E5B9}"/>
                </a:ext>
              </a:extLst>
            </p:cNvPr>
            <p:cNvSpPr/>
            <p:nvPr/>
          </p:nvSpPr>
          <p:spPr>
            <a:xfrm>
              <a:off x="0" y="699111"/>
              <a:ext cx="1578389" cy="511075"/>
            </a:xfrm>
            <a:custGeom>
              <a:avLst/>
              <a:gdLst/>
              <a:ahLst/>
              <a:cxnLst>
                <a:cxn ang="0">
                  <a:pos x="wd2" y="hd2"/>
                </a:cxn>
                <a:cxn ang="5400000">
                  <a:pos x="wd2" y="hd2"/>
                </a:cxn>
                <a:cxn ang="10800000">
                  <a:pos x="wd2" y="hd2"/>
                </a:cxn>
                <a:cxn ang="16200000">
                  <a:pos x="wd2" y="hd2"/>
                </a:cxn>
              </a:cxnLst>
              <a:rect l="0" t="0"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CD9040"/>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grpSp>
      <p:grpSp>
        <p:nvGrpSpPr>
          <p:cNvPr id="55" name="Group 18219">
            <a:extLst>
              <a:ext uri="{FF2B5EF4-FFF2-40B4-BE49-F238E27FC236}">
                <a16:creationId xmlns:a16="http://schemas.microsoft.com/office/drawing/2014/main" id="{15B03CFD-C40B-41E2-88A5-D93BD04DA399}"/>
              </a:ext>
            </a:extLst>
          </p:cNvPr>
          <p:cNvGrpSpPr/>
          <p:nvPr/>
        </p:nvGrpSpPr>
        <p:grpSpPr>
          <a:xfrm>
            <a:off x="8348295" y="3713129"/>
            <a:ext cx="1394113" cy="1126387"/>
            <a:chOff x="0" y="0"/>
            <a:chExt cx="1876767" cy="1516352"/>
          </a:xfrm>
        </p:grpSpPr>
        <p:sp>
          <p:nvSpPr>
            <p:cNvPr id="56" name="Shape 18216">
              <a:extLst>
                <a:ext uri="{FF2B5EF4-FFF2-40B4-BE49-F238E27FC236}">
                  <a16:creationId xmlns:a16="http://schemas.microsoft.com/office/drawing/2014/main" id="{C10E1314-BB52-4754-8FD5-BFC6FAC5BF8F}"/>
                </a:ext>
              </a:extLst>
            </p:cNvPr>
            <p:cNvSpPr/>
            <p:nvPr/>
          </p:nvSpPr>
          <p:spPr>
            <a:xfrm>
              <a:off x="0" y="460390"/>
              <a:ext cx="546547" cy="10559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 y="3354"/>
                  </a:lnTo>
                  <a:lnTo>
                    <a:pt x="21600" y="21600"/>
                  </a:lnTo>
                  <a:lnTo>
                    <a:pt x="18943" y="14232"/>
                  </a:lnTo>
                  <a:lnTo>
                    <a:pt x="0" y="0"/>
                  </a:lnTo>
                  <a:close/>
                </a:path>
              </a:pathLst>
            </a:custGeom>
            <a:solidFill>
              <a:srgbClr val="CB6534"/>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sp>
          <p:nvSpPr>
            <p:cNvPr id="57" name="Shape 18217">
              <a:extLst>
                <a:ext uri="{FF2B5EF4-FFF2-40B4-BE49-F238E27FC236}">
                  <a16:creationId xmlns:a16="http://schemas.microsoft.com/office/drawing/2014/main" id="{750D54E2-1EC6-4E45-A51D-4151B56DB2C4}"/>
                </a:ext>
              </a:extLst>
            </p:cNvPr>
            <p:cNvSpPr/>
            <p:nvPr/>
          </p:nvSpPr>
          <p:spPr>
            <a:xfrm>
              <a:off x="477442" y="549911"/>
              <a:ext cx="1399325" cy="961663"/>
            </a:xfrm>
            <a:custGeom>
              <a:avLst/>
              <a:gdLst/>
              <a:ahLst/>
              <a:cxnLst>
                <a:cxn ang="0">
                  <a:pos x="wd2" y="hd2"/>
                </a:cxn>
                <a:cxn ang="5400000">
                  <a:pos x="wd2" y="hd2"/>
                </a:cxn>
                <a:cxn ang="10800000">
                  <a:pos x="wd2" y="hd2"/>
                </a:cxn>
                <a:cxn ang="16200000">
                  <a:pos x="wd2" y="hd2"/>
                </a:cxn>
              </a:cxnLst>
              <a:rect l="0" t="0"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F16924"/>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sp>
          <p:nvSpPr>
            <p:cNvPr id="58" name="Shape 18218">
              <a:extLst>
                <a:ext uri="{FF2B5EF4-FFF2-40B4-BE49-F238E27FC236}">
                  <a16:creationId xmlns:a16="http://schemas.microsoft.com/office/drawing/2014/main" id="{4B9D9E84-54A6-4A37-B1EE-509B78760D4C}"/>
                </a:ext>
              </a:extLst>
            </p:cNvPr>
            <p:cNvSpPr/>
            <p:nvPr/>
          </p:nvSpPr>
          <p:spPr>
            <a:xfrm>
              <a:off x="0" y="0"/>
              <a:ext cx="1616530" cy="1154991"/>
            </a:xfrm>
            <a:custGeom>
              <a:avLst/>
              <a:gdLst/>
              <a:ahLst/>
              <a:cxnLst>
                <a:cxn ang="0">
                  <a:pos x="wd2" y="hd2"/>
                </a:cxn>
                <a:cxn ang="5400000">
                  <a:pos x="wd2" y="hd2"/>
                </a:cxn>
                <a:cxn ang="10800000">
                  <a:pos x="wd2" y="hd2"/>
                </a:cxn>
                <a:cxn ang="16200000">
                  <a:pos x="wd2" y="hd2"/>
                </a:cxn>
              </a:cxnLst>
              <a:rect l="0" t="0"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F16924">
                <a:alpha val="86275"/>
              </a:srgbClr>
            </a:solidFill>
            <a:ln w="12700" cap="flat">
              <a:noFill/>
              <a:miter lim="400000"/>
            </a:ln>
            <a:effectLst/>
          </p:spPr>
          <p:txBody>
            <a:bodyPr wrap="square" lIns="20097" tIns="20097" rIns="20097" bIns="20097" numCol="1" anchor="ctr">
              <a:noAutofit/>
            </a:bodyPr>
            <a:lstStyle/>
            <a:p>
              <a:pPr algn="l" rtl="0"/>
              <a:endParaRPr lang="en-GB" sz="1899" dirty="0">
                <a:latin typeface="+mj-lt"/>
              </a:endParaRPr>
            </a:p>
          </p:txBody>
        </p:sp>
      </p:grpSp>
      <p:sp>
        <p:nvSpPr>
          <p:cNvPr id="59" name="Shape 18237">
            <a:extLst>
              <a:ext uri="{FF2B5EF4-FFF2-40B4-BE49-F238E27FC236}">
                <a16:creationId xmlns:a16="http://schemas.microsoft.com/office/drawing/2014/main" id="{ABDBC586-6C74-47C1-B319-C5A633FE9027}"/>
              </a:ext>
            </a:extLst>
          </p:cNvPr>
          <p:cNvSpPr/>
          <p:nvPr/>
        </p:nvSpPr>
        <p:spPr>
          <a:xfrm>
            <a:off x="8337594" y="1806650"/>
            <a:ext cx="512690" cy="225300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7074"/>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latin typeface="+mj-lt"/>
            </a:endParaRPr>
          </a:p>
        </p:txBody>
      </p:sp>
      <p:sp>
        <p:nvSpPr>
          <p:cNvPr id="60" name="Shape 18238">
            <a:extLst>
              <a:ext uri="{FF2B5EF4-FFF2-40B4-BE49-F238E27FC236}">
                <a16:creationId xmlns:a16="http://schemas.microsoft.com/office/drawing/2014/main" id="{3E848FBE-6B3E-4375-AA5E-4742D2C9BD07}"/>
              </a:ext>
            </a:extLst>
          </p:cNvPr>
          <p:cNvSpPr/>
          <p:nvPr/>
        </p:nvSpPr>
        <p:spPr>
          <a:xfrm>
            <a:off x="6701989" y="2788749"/>
            <a:ext cx="261733" cy="12215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9252"/>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latin typeface="+mj-lt"/>
            </a:endParaRPr>
          </a:p>
        </p:txBody>
      </p:sp>
      <p:sp>
        <p:nvSpPr>
          <p:cNvPr id="61" name="Shape 18239">
            <a:extLst>
              <a:ext uri="{FF2B5EF4-FFF2-40B4-BE49-F238E27FC236}">
                <a16:creationId xmlns:a16="http://schemas.microsoft.com/office/drawing/2014/main" id="{CC099A26-59BE-4095-8AF0-CF6AA60C7769}"/>
              </a:ext>
            </a:extLst>
          </p:cNvPr>
          <p:cNvSpPr/>
          <p:nvPr/>
        </p:nvSpPr>
        <p:spPr>
          <a:xfrm>
            <a:off x="8140656" y="4680840"/>
            <a:ext cx="760859" cy="3681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44"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latin typeface="+mj-lt"/>
            </a:endParaRPr>
          </a:p>
        </p:txBody>
      </p:sp>
      <p:sp>
        <p:nvSpPr>
          <p:cNvPr id="62" name="Shape 18240">
            <a:extLst>
              <a:ext uri="{FF2B5EF4-FFF2-40B4-BE49-F238E27FC236}">
                <a16:creationId xmlns:a16="http://schemas.microsoft.com/office/drawing/2014/main" id="{A4285FE1-44ED-4EC3-AD33-3BA7BE064FFC}"/>
              </a:ext>
            </a:extLst>
          </p:cNvPr>
          <p:cNvSpPr/>
          <p:nvPr/>
        </p:nvSpPr>
        <p:spPr>
          <a:xfrm rot="5400000">
            <a:off x="10464279" y="2573529"/>
            <a:ext cx="200056" cy="5423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806"/>
                </a:lnTo>
                <a:lnTo>
                  <a:pt x="2160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latin typeface="+mj-lt"/>
            </a:endParaRPr>
          </a:p>
        </p:txBody>
      </p:sp>
      <p:sp>
        <p:nvSpPr>
          <p:cNvPr id="63" name="Shape 18241">
            <a:extLst>
              <a:ext uri="{FF2B5EF4-FFF2-40B4-BE49-F238E27FC236}">
                <a16:creationId xmlns:a16="http://schemas.microsoft.com/office/drawing/2014/main" id="{A3CBD44B-52F2-425F-9D77-20C67D23C2B1}"/>
              </a:ext>
            </a:extLst>
          </p:cNvPr>
          <p:cNvSpPr/>
          <p:nvPr/>
        </p:nvSpPr>
        <p:spPr>
          <a:xfrm>
            <a:off x="5262688" y="3903015"/>
            <a:ext cx="270821" cy="11247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201"/>
                </a:lnTo>
                <a:lnTo>
                  <a:pt x="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algn="l" rtl="0"/>
            <a:endParaRPr lang="en-GB" sz="1899" dirty="0">
              <a:latin typeface="+mj-lt"/>
            </a:endParaRPr>
          </a:p>
        </p:txBody>
      </p:sp>
      <p:sp>
        <p:nvSpPr>
          <p:cNvPr id="64" name="TextBox 45">
            <a:extLst>
              <a:ext uri="{FF2B5EF4-FFF2-40B4-BE49-F238E27FC236}">
                <a16:creationId xmlns:a16="http://schemas.microsoft.com/office/drawing/2014/main" id="{BA7C80ED-39FD-4047-B6FD-0228E4A7E34C}"/>
              </a:ext>
            </a:extLst>
          </p:cNvPr>
          <p:cNvSpPr txBox="1"/>
          <p:nvPr/>
        </p:nvSpPr>
        <p:spPr>
          <a:xfrm>
            <a:off x="5052816" y="5461492"/>
            <a:ext cx="2297353" cy="710771"/>
          </a:xfrm>
          <a:prstGeom prst="rect">
            <a:avLst/>
          </a:prstGeom>
          <a:noFill/>
        </p:spPr>
        <p:txBody>
          <a:bodyPr wrap="square" rtlCol="0" anchor="t">
            <a:spAutoFit/>
          </a:bodyPr>
          <a:lstStyle/>
          <a:p>
            <a:pPr algn="l" rtl="0">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Optimización de la gestión de inventarios / Reducción de stock</a:t>
            </a:r>
          </a:p>
        </p:txBody>
      </p:sp>
      <p:sp>
        <p:nvSpPr>
          <p:cNvPr id="65" name="TextBox 46">
            <a:extLst>
              <a:ext uri="{FF2B5EF4-FFF2-40B4-BE49-F238E27FC236}">
                <a16:creationId xmlns:a16="http://schemas.microsoft.com/office/drawing/2014/main" id="{2749A74C-C935-48E6-AE75-AC3262CC931E}"/>
              </a:ext>
            </a:extLst>
          </p:cNvPr>
          <p:cNvSpPr txBox="1"/>
          <p:nvPr/>
        </p:nvSpPr>
        <p:spPr>
          <a:xfrm>
            <a:off x="5035142" y="5091125"/>
            <a:ext cx="1596784" cy="400110"/>
          </a:xfrm>
          <a:prstGeom prst="rect">
            <a:avLst/>
          </a:prstGeom>
          <a:noFill/>
        </p:spPr>
        <p:txBody>
          <a:bodyPr wrap="none" rtlCol="0" anchor="t">
            <a:spAutoFit/>
          </a:bodyPr>
          <a:lstStyle/>
          <a:p>
            <a:pPr algn="l" rtl="0"/>
            <a:r>
              <a:rPr lang="en-GB" sz="2000" b="1" dirty="0">
                <a:solidFill>
                  <a:schemeClr val="accent1"/>
                </a:solidFill>
                <a:latin typeface="Calibri" panose="020F0502020204030204" pitchFamily="34" charset="0"/>
                <a:ea typeface="Lato Light" panose="020F0502020204030203" pitchFamily="34" charset="0"/>
                <a:cs typeface="Calibri" panose="020F0502020204030204" pitchFamily="34" charset="0"/>
              </a:rPr>
              <a:t>01. Inventario</a:t>
            </a:r>
          </a:p>
        </p:txBody>
      </p:sp>
      <p:sp>
        <p:nvSpPr>
          <p:cNvPr id="66" name="TextBox 49">
            <a:extLst>
              <a:ext uri="{FF2B5EF4-FFF2-40B4-BE49-F238E27FC236}">
                <a16:creationId xmlns:a16="http://schemas.microsoft.com/office/drawing/2014/main" id="{9A525032-471B-49A2-BBB0-295E6E782011}"/>
              </a:ext>
            </a:extLst>
          </p:cNvPr>
          <p:cNvSpPr txBox="1"/>
          <p:nvPr/>
        </p:nvSpPr>
        <p:spPr>
          <a:xfrm>
            <a:off x="5199737" y="2006864"/>
            <a:ext cx="2365406" cy="915956"/>
          </a:xfrm>
          <a:prstGeom prst="rect">
            <a:avLst/>
          </a:prstGeom>
          <a:noFill/>
        </p:spPr>
        <p:txBody>
          <a:bodyPr wrap="square" rtlCol="0" anchor="t">
            <a:spAutoFit/>
          </a:bodyPr>
          <a:lstStyle/>
          <a:p>
            <a:pPr algn="l" rtl="0">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Venta de Cuentas por Cobrar para reducir el tiempo de recepción del dinero y los riesgos de impago</a:t>
            </a:r>
          </a:p>
        </p:txBody>
      </p:sp>
      <p:sp>
        <p:nvSpPr>
          <p:cNvPr id="67" name="TextBox 50">
            <a:extLst>
              <a:ext uri="{FF2B5EF4-FFF2-40B4-BE49-F238E27FC236}">
                <a16:creationId xmlns:a16="http://schemas.microsoft.com/office/drawing/2014/main" id="{47B242CE-1D8C-4F10-9918-D4A5D3D8A4F7}"/>
              </a:ext>
            </a:extLst>
          </p:cNvPr>
          <p:cNvSpPr txBox="1"/>
          <p:nvPr/>
        </p:nvSpPr>
        <p:spPr>
          <a:xfrm>
            <a:off x="5199737" y="1671784"/>
            <a:ext cx="1552156" cy="400110"/>
          </a:xfrm>
          <a:prstGeom prst="rect">
            <a:avLst/>
          </a:prstGeom>
          <a:noFill/>
        </p:spPr>
        <p:txBody>
          <a:bodyPr wrap="none" rtlCol="0" anchor="t">
            <a:spAutoFit/>
          </a:bodyPr>
          <a:lstStyle/>
          <a:p>
            <a:pPr algn="l" rtl="0"/>
            <a:r>
              <a:rPr lang="en-GB" sz="2000" b="1" dirty="0">
                <a:solidFill>
                  <a:srgbClr val="7F1C58"/>
                </a:solidFill>
                <a:latin typeface="Calibri" panose="020F0502020204030204" pitchFamily="34" charset="0"/>
                <a:ea typeface="Lato Light" panose="020F0502020204030203" pitchFamily="34" charset="0"/>
                <a:cs typeface="Calibri" panose="020F0502020204030204" pitchFamily="34" charset="0"/>
              </a:rPr>
              <a:t>02. Factorización</a:t>
            </a:r>
          </a:p>
        </p:txBody>
      </p:sp>
      <p:sp>
        <p:nvSpPr>
          <p:cNvPr id="68" name="TextBox 52">
            <a:extLst>
              <a:ext uri="{FF2B5EF4-FFF2-40B4-BE49-F238E27FC236}">
                <a16:creationId xmlns:a16="http://schemas.microsoft.com/office/drawing/2014/main" id="{C830AAB0-F506-44AE-8094-9BF72F2E72DA}"/>
              </a:ext>
            </a:extLst>
          </p:cNvPr>
          <p:cNvSpPr txBox="1"/>
          <p:nvPr/>
        </p:nvSpPr>
        <p:spPr>
          <a:xfrm>
            <a:off x="8089178" y="720519"/>
            <a:ext cx="1910763" cy="1121141"/>
          </a:xfrm>
          <a:prstGeom prst="rect">
            <a:avLst/>
          </a:prstGeom>
          <a:noFill/>
        </p:spPr>
        <p:txBody>
          <a:bodyPr wrap="square" rtlCol="0" anchor="t">
            <a:spAutoFit/>
          </a:bodyPr>
          <a:lstStyle/>
          <a:p>
            <a:pPr algn="l" rtl="0">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Reducción de los plazos de pago / consiguiente gestión de las cuentas por cobrar</a:t>
            </a:r>
          </a:p>
        </p:txBody>
      </p:sp>
      <p:sp>
        <p:nvSpPr>
          <p:cNvPr id="69" name="TextBox 53">
            <a:extLst>
              <a:ext uri="{FF2B5EF4-FFF2-40B4-BE49-F238E27FC236}">
                <a16:creationId xmlns:a16="http://schemas.microsoft.com/office/drawing/2014/main" id="{4002A5F3-B137-41F0-83F8-0223E2499480}"/>
              </a:ext>
            </a:extLst>
          </p:cNvPr>
          <p:cNvSpPr txBox="1"/>
          <p:nvPr/>
        </p:nvSpPr>
        <p:spPr>
          <a:xfrm>
            <a:off x="8138797" y="411961"/>
            <a:ext cx="3302635" cy="707886"/>
          </a:xfrm>
          <a:prstGeom prst="rect">
            <a:avLst/>
          </a:prstGeom>
          <a:noFill/>
        </p:spPr>
        <p:txBody>
          <a:bodyPr wrap="none" rtlCol="0" anchor="t">
            <a:spAutoFit/>
          </a:bodyPr>
          <a:lstStyle/>
          <a:p>
            <a:pPr algn="l" rtl="0"/>
            <a:r>
              <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rPr>
              <a:t>04. Gestión de cuentas por cobrar</a:t>
            </a:r>
          </a:p>
          <a:p>
            <a:pPr algn="l" rtl="0"/>
            <a:endParaRPr lang="en-GB" sz="2000" b="1" dirty="0">
              <a:solidFill>
                <a:srgbClr val="F16924"/>
              </a:solidFill>
              <a:latin typeface="Calibri" panose="020F0502020204030204" pitchFamily="34" charset="0"/>
              <a:ea typeface="Lato Light" panose="020F0502020204030203" pitchFamily="34" charset="0"/>
              <a:cs typeface="Calibri" panose="020F0502020204030204" pitchFamily="34" charset="0"/>
            </a:endParaRPr>
          </a:p>
        </p:txBody>
      </p:sp>
      <p:sp>
        <p:nvSpPr>
          <p:cNvPr id="70" name="TextBox 55">
            <a:extLst>
              <a:ext uri="{FF2B5EF4-FFF2-40B4-BE49-F238E27FC236}">
                <a16:creationId xmlns:a16="http://schemas.microsoft.com/office/drawing/2014/main" id="{F3DF9B81-F896-4092-9719-93DF345475D4}"/>
              </a:ext>
            </a:extLst>
          </p:cNvPr>
          <p:cNvSpPr txBox="1"/>
          <p:nvPr/>
        </p:nvSpPr>
        <p:spPr>
          <a:xfrm>
            <a:off x="8845446" y="5245009"/>
            <a:ext cx="1990050" cy="915956"/>
          </a:xfrm>
          <a:prstGeom prst="rect">
            <a:avLst/>
          </a:prstGeom>
          <a:noFill/>
        </p:spPr>
        <p:txBody>
          <a:bodyPr wrap="square" rtlCol="0" anchor="t">
            <a:spAutoFit/>
          </a:bodyPr>
          <a:lstStyle/>
          <a:p>
            <a:pPr algn="l" rtl="0">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Externalización de funciones no básicas para reducir gastos fijos</a:t>
            </a:r>
            <a:b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b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costos</a:t>
            </a:r>
          </a:p>
        </p:txBody>
      </p:sp>
      <p:sp>
        <p:nvSpPr>
          <p:cNvPr id="71" name="TextBox 56">
            <a:extLst>
              <a:ext uri="{FF2B5EF4-FFF2-40B4-BE49-F238E27FC236}">
                <a16:creationId xmlns:a16="http://schemas.microsoft.com/office/drawing/2014/main" id="{539E5806-05BF-491C-BA0B-524CF021E7D6}"/>
              </a:ext>
            </a:extLst>
          </p:cNvPr>
          <p:cNvSpPr txBox="1"/>
          <p:nvPr/>
        </p:nvSpPr>
        <p:spPr>
          <a:xfrm>
            <a:off x="8846725" y="4857471"/>
            <a:ext cx="1866280" cy="400110"/>
          </a:xfrm>
          <a:prstGeom prst="rect">
            <a:avLst/>
          </a:prstGeom>
          <a:noFill/>
        </p:spPr>
        <p:txBody>
          <a:bodyPr wrap="none" rtlCol="0" anchor="t">
            <a:spAutoFit/>
          </a:bodyPr>
          <a:lstStyle/>
          <a:p>
            <a:pPr algn="l" rtl="0"/>
            <a:r>
              <a:rPr lang="en-GB" sz="2000" b="1" dirty="0">
                <a:solidFill>
                  <a:srgbClr val="EDA13E"/>
                </a:solidFill>
                <a:latin typeface="Calibri" panose="020F0502020204030204" pitchFamily="34" charset="0"/>
                <a:ea typeface="Lato Light" panose="020F0502020204030203" pitchFamily="34" charset="0"/>
                <a:cs typeface="Calibri" panose="020F0502020204030204" pitchFamily="34" charset="0"/>
              </a:rPr>
              <a:t>03. Subcontratación</a:t>
            </a:r>
          </a:p>
        </p:txBody>
      </p:sp>
      <p:sp>
        <p:nvSpPr>
          <p:cNvPr id="72" name="TextBox 58">
            <a:extLst>
              <a:ext uri="{FF2B5EF4-FFF2-40B4-BE49-F238E27FC236}">
                <a16:creationId xmlns:a16="http://schemas.microsoft.com/office/drawing/2014/main" id="{610355AA-909C-422D-A943-DF1F7CA205EE}"/>
              </a:ext>
            </a:extLst>
          </p:cNvPr>
          <p:cNvSpPr txBox="1"/>
          <p:nvPr/>
        </p:nvSpPr>
        <p:spPr>
          <a:xfrm>
            <a:off x="10853837" y="2962044"/>
            <a:ext cx="1399079" cy="710772"/>
          </a:xfrm>
          <a:prstGeom prst="rect">
            <a:avLst/>
          </a:prstGeom>
          <a:noFill/>
        </p:spPr>
        <p:txBody>
          <a:bodyPr wrap="square" rtlCol="0" anchor="t">
            <a:spAutoFit/>
          </a:bodyPr>
          <a:lstStyle/>
          <a:p>
            <a:pPr algn="l" rtl="0">
              <a:lnSpc>
                <a:spcPts val="1620"/>
              </a:lnSpc>
            </a:pPr>
            <a:r>
              <a:rPr lang="en-GB" sz="1600" dirty="0">
                <a:solidFill>
                  <a:srgbClr val="595959"/>
                </a:solidFill>
                <a:latin typeface="Calibri" panose="020F0502020204030204" pitchFamily="34" charset="0"/>
                <a:ea typeface="Lato Light" panose="020F0502020204030203" pitchFamily="34" charset="0"/>
                <a:cs typeface="Calibri" panose="020F0502020204030204" pitchFamily="34" charset="0"/>
              </a:rPr>
              <a:t>Venta de activos fijos y lease back</a:t>
            </a:r>
          </a:p>
        </p:txBody>
      </p:sp>
      <p:sp>
        <p:nvSpPr>
          <p:cNvPr id="73" name="TextBox 59">
            <a:extLst>
              <a:ext uri="{FF2B5EF4-FFF2-40B4-BE49-F238E27FC236}">
                <a16:creationId xmlns:a16="http://schemas.microsoft.com/office/drawing/2014/main" id="{4AF87715-6E8C-4277-A3C8-F9DC36BCAA90}"/>
              </a:ext>
            </a:extLst>
          </p:cNvPr>
          <p:cNvSpPr txBox="1"/>
          <p:nvPr/>
        </p:nvSpPr>
        <p:spPr>
          <a:xfrm>
            <a:off x="10828799" y="2301767"/>
            <a:ext cx="1799380" cy="1015663"/>
          </a:xfrm>
          <a:prstGeom prst="rect">
            <a:avLst/>
          </a:prstGeom>
          <a:noFill/>
        </p:spPr>
        <p:txBody>
          <a:bodyPr wrap="square" rtlCol="0" anchor="t">
            <a:spAutoFit/>
          </a:bodyPr>
          <a:lstStyle/>
          <a:p>
            <a:pPr algn="l" rtl="0"/>
            <a:r>
              <a:rPr lang="en-GB" sz="2000" b="1" dirty="0">
                <a:solidFill>
                  <a:srgbClr val="B41F7A"/>
                </a:solidFill>
                <a:latin typeface="Calibri" panose="020F0502020204030204" pitchFamily="34" charset="0"/>
                <a:ea typeface="Lato Light" panose="020F0502020204030203" pitchFamily="34" charset="0"/>
                <a:cs typeface="Calibri" panose="020F0502020204030204" pitchFamily="34" charset="0"/>
              </a:rPr>
              <a:t>05. Venta + arrendamiento posterior</a:t>
            </a:r>
          </a:p>
          <a:p>
            <a:pPr algn="l" rtl="0"/>
            <a:endParaRPr lang="en-GB" sz="2000" b="1" dirty="0">
              <a:solidFill>
                <a:srgbClr val="B41F7A"/>
              </a:solidFill>
              <a:latin typeface="Calibri" panose="020F0502020204030204" pitchFamily="34" charset="0"/>
              <a:ea typeface="Lato Light" panose="020F0502020204030203" pitchFamily="34" charset="0"/>
              <a:cs typeface="Calibri" panose="020F0502020204030204" pitchFamily="34" charset="0"/>
            </a:endParaRPr>
          </a:p>
        </p:txBody>
      </p:sp>
      <p:sp>
        <p:nvSpPr>
          <p:cNvPr id="8" name="Text Placeholder 1">
            <a:extLst>
              <a:ext uri="{FF2B5EF4-FFF2-40B4-BE49-F238E27FC236}">
                <a16:creationId xmlns:a16="http://schemas.microsoft.com/office/drawing/2014/main" id="{8AB623EC-F956-F48C-23E6-6CC931892D8B}"/>
              </a:ext>
            </a:extLst>
          </p:cNvPr>
          <p:cNvSpPr txBox="1">
            <a:spLocks/>
          </p:cNvSpPr>
          <p:nvPr/>
        </p:nvSpPr>
        <p:spPr>
          <a:xfrm>
            <a:off x="276314" y="387941"/>
            <a:ext cx="4324431" cy="30970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dirty="0">
                <a:solidFill>
                  <a:schemeClr val="bg1"/>
                </a:solidFill>
              </a:rPr>
              <a:t>Gestión de liquidez</a:t>
            </a:r>
          </a:p>
        </p:txBody>
      </p:sp>
      <p:sp>
        <p:nvSpPr>
          <p:cNvPr id="9" name="Subtitle 2">
            <a:extLst>
              <a:ext uri="{FF2B5EF4-FFF2-40B4-BE49-F238E27FC236}">
                <a16:creationId xmlns:a16="http://schemas.microsoft.com/office/drawing/2014/main" id="{07D6984A-B61C-803C-A473-CC2EF7D50567}"/>
              </a:ext>
            </a:extLst>
          </p:cNvPr>
          <p:cNvSpPr txBox="1">
            <a:spLocks/>
          </p:cNvSpPr>
          <p:nvPr/>
        </p:nvSpPr>
        <p:spPr>
          <a:xfrm>
            <a:off x="273503" y="1540126"/>
            <a:ext cx="4330051" cy="51646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240"/>
              </a:lnSpc>
              <a:spcBef>
                <a:spcPts val="0"/>
              </a:spcBef>
            </a:pPr>
            <a:r>
              <a:rPr lang="en-GB" sz="2200" dirty="0">
                <a:solidFill>
                  <a:schemeClr val="bg1"/>
                </a:solidFill>
                <a:latin typeface="+mn-lt"/>
                <a:ea typeface="Open Sans Light" panose="020B0306030504020204" pitchFamily="34" charset="0"/>
                <a:cs typeface="Open Sans Light" panose="020B0306030504020204" pitchFamily="34" charset="0"/>
              </a:rPr>
              <a:t>Para superar una crisis de liquidez, se deben movilizar las reservas de liquidez aún disponibles en la empresa y se deben cerrar externamente las brechas remanentes, ya sea mediante la inyección de fondos líquidos o mediante acuerdos de moratoria con los acreedores.</a:t>
            </a:r>
          </a:p>
          <a:p>
            <a:pPr algn="l" rtl="0">
              <a:lnSpc>
                <a:spcPts val="2240"/>
              </a:lnSpc>
              <a:spcBef>
                <a:spcPts val="0"/>
              </a:spcBef>
            </a:pPr>
            <a:endParaRPr lang="en-GB" sz="2200" dirty="0">
              <a:solidFill>
                <a:schemeClr val="bg1"/>
              </a:solidFill>
              <a:latin typeface="+mn-lt"/>
              <a:ea typeface="Open Sans Light" panose="020B0306030504020204" pitchFamily="34" charset="0"/>
              <a:cs typeface="Open Sans Light" panose="020B0306030504020204" pitchFamily="34" charset="0"/>
            </a:endParaRPr>
          </a:p>
          <a:p>
            <a:pPr algn="l" rtl="0">
              <a:lnSpc>
                <a:spcPts val="2240"/>
              </a:lnSpc>
              <a:spcBef>
                <a:spcPts val="0"/>
              </a:spcBef>
              <a:buClr>
                <a:srgbClr val="EDA13E"/>
              </a:buClr>
            </a:pPr>
            <a:r>
              <a:rPr lang="en-GB" sz="2200" dirty="0">
                <a:solidFill>
                  <a:schemeClr val="bg1"/>
                </a:solidFill>
                <a:latin typeface="+mn-lt"/>
                <a:ea typeface="Open Sans Light" panose="020B0306030504020204" pitchFamily="34" charset="0"/>
                <a:cs typeface="Open Sans Light" panose="020B0306030504020204" pitchFamily="34" charset="0"/>
              </a:rPr>
              <a:t>La recuperación de una solvencia suficiente requiere también que la empresa pueda mejorar su rating y aportar garantías suficientes</a:t>
            </a:r>
          </a:p>
          <a:p>
            <a:pPr algn="l" rtl="0">
              <a:lnSpc>
                <a:spcPts val="2240"/>
              </a:lnSpc>
              <a:spcBef>
                <a:spcPts val="0"/>
              </a:spcBef>
              <a:buClr>
                <a:srgbClr val="EDA13E"/>
              </a:buClr>
            </a:pPr>
            <a:endParaRPr lang="en-GB" sz="2200" dirty="0">
              <a:solidFill>
                <a:schemeClr val="bg1"/>
              </a:solidFill>
              <a:latin typeface="+mn-lt"/>
              <a:ea typeface="Open Sans Light" panose="020B0306030504020204" pitchFamily="34" charset="0"/>
              <a:cs typeface="Open Sans Light" panose="020B0306030504020204" pitchFamily="34" charset="0"/>
            </a:endParaRPr>
          </a:p>
          <a:p>
            <a:pPr algn="l" rtl="0">
              <a:lnSpc>
                <a:spcPts val="2240"/>
              </a:lnSpc>
              <a:spcBef>
                <a:spcPts val="0"/>
              </a:spcBef>
              <a:buClr>
                <a:srgbClr val="EDA13E"/>
              </a:buClr>
            </a:pPr>
            <a:r>
              <a:rPr lang="en-GB" sz="2200" dirty="0">
                <a:solidFill>
                  <a:schemeClr val="bg1"/>
                </a:solidFill>
                <a:latin typeface="+mn-lt"/>
                <a:ea typeface="Open Sans Light" panose="020B0306030504020204" pitchFamily="34" charset="0"/>
                <a:cs typeface="Open Sans Light" panose="020B0306030504020204" pitchFamily="34" charset="0"/>
              </a:rPr>
              <a:t>Además de préstamos adicionales o aportes de accionistas, cabe mencionar las siguientes posibilidades</a:t>
            </a:r>
          </a:p>
          <a:p>
            <a:pPr algn="l" rtl="0">
              <a:lnSpc>
                <a:spcPts val="2240"/>
              </a:lnSpc>
              <a:spcBef>
                <a:spcPts val="0"/>
              </a:spcBef>
            </a:pPr>
            <a:endParaRPr lang="en-GB" sz="2200" dirty="0">
              <a:solidFill>
                <a:schemeClr val="bg1"/>
              </a:solidFill>
              <a:latin typeface="+mn-lt"/>
              <a:ea typeface="Open Sans Light" panose="020B0306030504020204" pitchFamily="34" charset="0"/>
              <a:cs typeface="Open Sans Light" panose="020B0306030504020204" pitchFamily="34" charset="0"/>
            </a:endParaRPr>
          </a:p>
        </p:txBody>
      </p:sp>
      <p:sp>
        <p:nvSpPr>
          <p:cNvPr id="13" name="Rectangle 12">
            <a:extLst>
              <a:ext uri="{FF2B5EF4-FFF2-40B4-BE49-F238E27FC236}">
                <a16:creationId xmlns:a16="http://schemas.microsoft.com/office/drawing/2014/main" id="{BBACEB36-80C6-B2F5-FC73-38BE4375F090}"/>
              </a:ext>
            </a:extLst>
          </p:cNvPr>
          <p:cNvSpPr/>
          <p:nvPr/>
        </p:nvSpPr>
        <p:spPr>
          <a:xfrm>
            <a:off x="288368" y="1190816"/>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14" name="TextBox 58">
            <a:extLst>
              <a:ext uri="{FF2B5EF4-FFF2-40B4-BE49-F238E27FC236}">
                <a16:creationId xmlns:a16="http://schemas.microsoft.com/office/drawing/2014/main" id="{3A6ED9E4-BD92-781A-F490-DE490BD9F40D}"/>
              </a:ext>
            </a:extLst>
          </p:cNvPr>
          <p:cNvSpPr txBox="1"/>
          <p:nvPr/>
        </p:nvSpPr>
        <p:spPr>
          <a:xfrm>
            <a:off x="11101586" y="8505177"/>
            <a:ext cx="1303256" cy="604909"/>
          </a:xfrm>
          <a:prstGeom prst="rect">
            <a:avLst/>
          </a:prstGeom>
          <a:noFill/>
        </p:spPr>
        <p:txBody>
          <a:bodyPr wrap="square" rtlCol="0" anchor="t">
            <a:spAutoFit/>
          </a:bodyPr>
          <a:lstStyle/>
          <a:p>
            <a:pPr algn="l" rtl="0">
              <a:lnSpc>
                <a:spcPts val="1313"/>
              </a:lnSpc>
            </a:pPr>
            <a:r>
              <a:rPr lang="en-GB" sz="1600" dirty="0">
                <a:latin typeface="+mj-lt"/>
                <a:ea typeface="Lato Light" panose="020F0502020204030203" pitchFamily="34" charset="0"/>
                <a:cs typeface="Lato Light" panose="020F0502020204030203" pitchFamily="34" charset="0"/>
              </a:rPr>
              <a:t>Venta de activos fijos y lease back</a:t>
            </a:r>
          </a:p>
        </p:txBody>
      </p:sp>
      <p:sp>
        <p:nvSpPr>
          <p:cNvPr id="15" name="TextBox 59">
            <a:extLst>
              <a:ext uri="{FF2B5EF4-FFF2-40B4-BE49-F238E27FC236}">
                <a16:creationId xmlns:a16="http://schemas.microsoft.com/office/drawing/2014/main" id="{9A272197-0741-E477-9191-DDC8FFB111FA}"/>
              </a:ext>
            </a:extLst>
          </p:cNvPr>
          <p:cNvSpPr txBox="1"/>
          <p:nvPr/>
        </p:nvSpPr>
        <p:spPr>
          <a:xfrm>
            <a:off x="11101587" y="8021037"/>
            <a:ext cx="1364476" cy="584775"/>
          </a:xfrm>
          <a:prstGeom prst="rect">
            <a:avLst/>
          </a:prstGeom>
          <a:noFill/>
        </p:spPr>
        <p:txBody>
          <a:bodyPr wrap="none" rtlCol="0" anchor="t">
            <a:spAutoFit/>
          </a:bodyPr>
          <a:lstStyle/>
          <a:p>
            <a:pPr algn="l" rtl="0"/>
            <a:r>
              <a:rPr lang="en-GB" sz="1600" b="1" dirty="0">
                <a:solidFill>
                  <a:schemeClr val="accent5"/>
                </a:solidFill>
                <a:latin typeface="+mj-lt"/>
                <a:ea typeface="Lato Light" panose="020F0502020204030203" pitchFamily="34" charset="0"/>
                <a:cs typeface="Poppins" pitchFamily="2" charset="77"/>
              </a:rPr>
              <a:t>Venta y Arrendamiento</a:t>
            </a:r>
            <a:br>
              <a:rPr lang="en-GB" sz="1600" b="1" dirty="0">
                <a:solidFill>
                  <a:schemeClr val="accent5"/>
                </a:solidFill>
                <a:latin typeface="+mj-lt"/>
                <a:ea typeface="Lato Light" panose="020F0502020204030203" pitchFamily="34" charset="0"/>
                <a:cs typeface="Poppins" pitchFamily="2" charset="77"/>
              </a:rPr>
            </a:br>
            <a:r>
              <a:rPr lang="en-GB" sz="1600" b="1" dirty="0">
                <a:solidFill>
                  <a:schemeClr val="accent5"/>
                </a:solidFill>
                <a:latin typeface="+mj-lt"/>
                <a:ea typeface="Lato Light" panose="020F0502020204030203" pitchFamily="34" charset="0"/>
                <a:cs typeface="Poppins" pitchFamily="2" charset="77"/>
              </a:rPr>
              <a:t>atrás</a:t>
            </a:r>
          </a:p>
        </p:txBody>
      </p:sp>
    </p:spTree>
    <p:extLst>
      <p:ext uri="{BB962C8B-B14F-4D97-AF65-F5344CB8AC3E}">
        <p14:creationId xmlns:p14="http://schemas.microsoft.com/office/powerpoint/2010/main" val="311880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76F57E-724D-C146-BDC0-6F27A4E603DE}"/>
              </a:ext>
            </a:extLst>
          </p:cNvPr>
          <p:cNvSpPr>
            <a:spLocks noGrp="1"/>
          </p:cNvSpPr>
          <p:nvPr>
            <p:ph type="body" sz="quarter" idx="16"/>
          </p:nvPr>
        </p:nvSpPr>
        <p:spPr>
          <a:xfrm>
            <a:off x="361507" y="1101961"/>
            <a:ext cx="6587534" cy="4884502"/>
          </a:xfrm>
        </p:spPr>
        <p:txBody>
          <a:bodyPr>
            <a:normAutofit/>
          </a:bodyPr>
          <a:lstStyle/>
          <a:p>
            <a:pPr algn="l" rtl="0"/>
            <a:r>
              <a:rPr lang="en-US" sz="3900" dirty="0"/>
              <a:t>¿Por qué nuestro SECure</a:t>
            </a:r>
            <a:r>
              <a:rPr lang="en-US" sz="3900" b="1" dirty="0">
                <a:effectLst/>
                <a:latin typeface="Calibri" panose="020F0502020204030204" pitchFamily="34" charset="0"/>
                <a:ea typeface="Calibri" panose="020F0502020204030204" pitchFamily="34" charset="0"/>
                <a:cs typeface="Times New Roman" panose="02020603050405020304" pitchFamily="18" charset="0"/>
              </a:rPr>
              <a:t>PLAN DE ESTUDIOS Y PAQUETE DE CAPACITACIÓN VETERINARIA</a:t>
            </a:r>
            <a:r>
              <a:rPr lang="en-US" sz="3900" b="1" dirty="0"/>
              <a:t> </a:t>
            </a:r>
            <a:r>
              <a:rPr lang="en-US" sz="3900" dirty="0"/>
              <a:t>especial ?</a:t>
            </a:r>
            <a:endParaRPr lang="en-US" dirty="0"/>
          </a:p>
        </p:txBody>
      </p:sp>
      <p:sp>
        <p:nvSpPr>
          <p:cNvPr id="4" name="Text Placeholder 1">
            <a:extLst>
              <a:ext uri="{FF2B5EF4-FFF2-40B4-BE49-F238E27FC236}">
                <a16:creationId xmlns:a16="http://schemas.microsoft.com/office/drawing/2014/main" id="{05EF4E2F-12E1-C5BE-1B4A-0D789706B32E}"/>
              </a:ext>
            </a:extLst>
          </p:cNvPr>
          <p:cNvSpPr txBox="1">
            <a:spLocks/>
          </p:cNvSpPr>
          <p:nvPr/>
        </p:nvSpPr>
        <p:spPr>
          <a:xfrm>
            <a:off x="361507" y="2897508"/>
            <a:ext cx="6587534" cy="4884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lnSpc>
                <a:spcPts val="2260"/>
              </a:lnSpc>
              <a:spcBef>
                <a:spcPts val="0"/>
              </a:spcBef>
            </a:pPr>
            <a:r>
              <a:rPr lang="en-US" sz="2200" dirty="0" err="1">
                <a:latin typeface="Calibri" panose="020F0502020204030204" pitchFamily="34" charset="0"/>
                <a:ea typeface="Calibri" panose="020F0502020204030204" pitchFamily="34" charset="0"/>
                <a:cs typeface="Times New Roman" panose="02020603050405020304" pitchFamily="18" charset="0"/>
              </a:rPr>
              <a:t>losSECURE</a:t>
            </a:r>
            <a:r>
              <a:rPr lang="en-US" sz="2200" dirty="0">
                <a:latin typeface="Calibri" panose="020F0502020204030204" pitchFamily="34" charset="0"/>
                <a:ea typeface="Calibri" panose="020F0502020204030204" pitchFamily="34" charset="0"/>
                <a:cs typeface="Times New Roman" panose="02020603050405020304" pitchFamily="18" charset="0"/>
              </a:rPr>
              <a:t> El PAQUETE DE FORMACIÓN CURRÍCULO Y VET es el primer enfoque holístico de FP para abordar la detección y resolución temprana de crisis basado en un marco desarrollado específicamente para las PYME. Lo hace combinando un enfoque basado en planes de estudio, que puede ser adoptado en la enseñanza y la formación por VET, con un enfoque modular, que es particularmente útil para consultores y para uso directo de PYME y fundadores.</a:t>
            </a:r>
            <a:endParaRPr lang="en-IE" sz="2200" dirty="0">
              <a:latin typeface="Calibri" panose="020F0502020204030204" pitchFamily="34" charset="0"/>
              <a:ea typeface="Calibri" panose="020F0502020204030204" pitchFamily="34" charset="0"/>
              <a:cs typeface="Times New Roman" panose="02020603050405020304" pitchFamily="18" charset="0"/>
            </a:endParaRPr>
          </a:p>
          <a:p>
            <a:pPr algn="l" rtl="0">
              <a:lnSpc>
                <a:spcPts val="2260"/>
              </a:lnSpc>
              <a:spcBef>
                <a:spcPts val="0"/>
              </a:spcBef>
            </a:pPr>
            <a:endParaRPr lang="en-US" dirty="0"/>
          </a:p>
        </p:txBody>
      </p:sp>
      <p:pic>
        <p:nvPicPr>
          <p:cNvPr id="3" name="Picture 2">
            <a:extLst>
              <a:ext uri="{FF2B5EF4-FFF2-40B4-BE49-F238E27FC236}">
                <a16:creationId xmlns:a16="http://schemas.microsoft.com/office/drawing/2014/main" id="{2010D12A-2562-7563-A31D-27D5AC9C7A65}"/>
              </a:ext>
            </a:extLst>
          </p:cNvPr>
          <p:cNvPicPr>
            <a:picLocks noChangeAspect="1"/>
          </p:cNvPicPr>
          <p:nvPr/>
        </p:nvPicPr>
        <p:blipFill>
          <a:blip r:embed="rId2"/>
          <a:stretch>
            <a:fillRect/>
          </a:stretch>
        </p:blipFill>
        <p:spPr>
          <a:xfrm>
            <a:off x="7285885" y="1796080"/>
            <a:ext cx="4218543" cy="3615892"/>
          </a:xfrm>
          <a:prstGeom prst="rect">
            <a:avLst/>
          </a:prstGeom>
        </p:spPr>
      </p:pic>
    </p:spTree>
    <p:extLst>
      <p:ext uri="{BB962C8B-B14F-4D97-AF65-F5344CB8AC3E}">
        <p14:creationId xmlns:p14="http://schemas.microsoft.com/office/powerpoint/2010/main" val="417750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7DBF94-C7F4-23B6-6B1A-DFCA77E61F88}"/>
              </a:ext>
            </a:extLst>
          </p:cNvPr>
          <p:cNvSpPr/>
          <p:nvPr/>
        </p:nvSpPr>
        <p:spPr>
          <a:xfrm>
            <a:off x="6095999" y="0"/>
            <a:ext cx="11445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3" name="Rectangle 32">
            <a:extLst>
              <a:ext uri="{FF2B5EF4-FFF2-40B4-BE49-F238E27FC236}">
                <a16:creationId xmlns:a16="http://schemas.microsoft.com/office/drawing/2014/main" id="{642134CB-621D-0B92-4E98-957C4EA28D32}"/>
              </a:ext>
            </a:extLst>
          </p:cNvPr>
          <p:cNvSpPr/>
          <p:nvPr/>
        </p:nvSpPr>
        <p:spPr>
          <a:xfrm>
            <a:off x="0" y="4705"/>
            <a:ext cx="12192000" cy="173832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4" name="Text Placeholder 2">
            <a:extLst>
              <a:ext uri="{FF2B5EF4-FFF2-40B4-BE49-F238E27FC236}">
                <a16:creationId xmlns:a16="http://schemas.microsoft.com/office/drawing/2014/main" id="{E14E7544-3E64-27D1-24B3-C598C4FF7AD7}"/>
              </a:ext>
            </a:extLst>
          </p:cNvPr>
          <p:cNvSpPr txBox="1">
            <a:spLocks/>
          </p:cNvSpPr>
          <p:nvPr/>
        </p:nvSpPr>
        <p:spPr>
          <a:xfrm>
            <a:off x="3110276" y="324849"/>
            <a:ext cx="8910801" cy="1838419"/>
          </a:xfrm>
          <a:prstGeom prst="rect">
            <a:avLst/>
          </a:prstGeom>
        </p:spPr>
        <p:txBody>
          <a:bodyPr vert="horz" lIns="91440" tIns="45720" rIns="91440" bIns="45720" rtlCol="0">
            <a:no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Es extremadamente difícil adquirir capital externo en fases avanzadas de crisis. Los bancos a menudo ya no pueden volverse activos debido a las regulaciones de riesgo. En principio, los financieros en una crisis exigen conceptos de reestructuración plausibles, garantías suficientes y tasas de interés más altas.</a:t>
            </a:r>
          </a:p>
        </p:txBody>
      </p:sp>
      <p:sp>
        <p:nvSpPr>
          <p:cNvPr id="35" name="Textplatzhalter 1">
            <a:extLst>
              <a:ext uri="{FF2B5EF4-FFF2-40B4-BE49-F238E27FC236}">
                <a16:creationId xmlns:a16="http://schemas.microsoft.com/office/drawing/2014/main" id="{04471586-FFF0-D803-3687-3F08C7879EA0}"/>
              </a:ext>
            </a:extLst>
          </p:cNvPr>
          <p:cNvSpPr txBox="1">
            <a:spLocks/>
          </p:cNvSpPr>
          <p:nvPr/>
        </p:nvSpPr>
        <p:spPr>
          <a:xfrm>
            <a:off x="530826" y="282511"/>
            <a:ext cx="3211834" cy="22361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Gestión de liquidez</a:t>
            </a:r>
          </a:p>
        </p:txBody>
      </p:sp>
      <p:sp>
        <p:nvSpPr>
          <p:cNvPr id="36" name="Rectangle 35">
            <a:extLst>
              <a:ext uri="{FF2B5EF4-FFF2-40B4-BE49-F238E27FC236}">
                <a16:creationId xmlns:a16="http://schemas.microsoft.com/office/drawing/2014/main" id="{41A6602C-AE2D-BB28-4185-9BACA3DC0B04}"/>
              </a:ext>
            </a:extLst>
          </p:cNvPr>
          <p:cNvSpPr/>
          <p:nvPr/>
        </p:nvSpPr>
        <p:spPr>
          <a:xfrm rot="5400000" flipV="1">
            <a:off x="2114961" y="923077"/>
            <a:ext cx="136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7" name="Freeform 45">
            <a:extLst>
              <a:ext uri="{FF2B5EF4-FFF2-40B4-BE49-F238E27FC236}">
                <a16:creationId xmlns:a16="http://schemas.microsoft.com/office/drawing/2014/main" id="{F77B2A45-5DB8-E8E4-4257-390031E8A293}"/>
              </a:ext>
            </a:extLst>
          </p:cNvPr>
          <p:cNvSpPr/>
          <p:nvPr/>
        </p:nvSpPr>
        <p:spPr>
          <a:xfrm>
            <a:off x="5289472" y="2574025"/>
            <a:ext cx="1282189" cy="1300650"/>
          </a:xfrm>
          <a:custGeom>
            <a:avLst/>
            <a:gdLst>
              <a:gd name="connsiteX0" fmla="*/ 1710941 w 3418279"/>
              <a:gd name="connsiteY0" fmla="*/ 0 h 3467498"/>
              <a:gd name="connsiteX1" fmla="*/ 3418279 w 3418279"/>
              <a:gd name="connsiteY1" fmla="*/ 1452539 h 3467498"/>
              <a:gd name="connsiteX2" fmla="*/ 2467835 w 3418279"/>
              <a:gd name="connsiteY2" fmla="*/ 3466112 h 3467498"/>
              <a:gd name="connsiteX3" fmla="*/ 2313055 w 3418279"/>
              <a:gd name="connsiteY3" fmla="*/ 3409462 h 3467498"/>
              <a:gd name="connsiteX4" fmla="*/ 1711968 w 3418279"/>
              <a:gd name="connsiteY4" fmla="*/ 3318586 h 3467498"/>
              <a:gd name="connsiteX5" fmla="*/ 1110881 w 3418279"/>
              <a:gd name="connsiteY5" fmla="*/ 3409462 h 3467498"/>
              <a:gd name="connsiteX6" fmla="*/ 952313 w 3418279"/>
              <a:gd name="connsiteY6" fmla="*/ 3467498 h 3467498"/>
              <a:gd name="connsiteX7" fmla="*/ 0 w 3418279"/>
              <a:gd name="connsiteY7" fmla="*/ 1455604 h 3467498"/>
              <a:gd name="connsiteX8" fmla="*/ 1710941 w 3418279"/>
              <a:gd name="connsiteY8" fmla="*/ 0 h 346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8279" h="3467498">
                <a:moveTo>
                  <a:pt x="1710941" y="0"/>
                </a:moveTo>
                <a:lnTo>
                  <a:pt x="3418279" y="1452539"/>
                </a:lnTo>
                <a:lnTo>
                  <a:pt x="2467835" y="3466112"/>
                </a:lnTo>
                <a:lnTo>
                  <a:pt x="2313055" y="3409462"/>
                </a:lnTo>
                <a:cubicBezTo>
                  <a:pt x="2123172" y="3350402"/>
                  <a:pt x="1921285" y="3318586"/>
                  <a:pt x="1711968" y="3318586"/>
                </a:cubicBezTo>
                <a:cubicBezTo>
                  <a:pt x="1502651" y="3318586"/>
                  <a:pt x="1300764" y="3350402"/>
                  <a:pt x="1110881" y="3409462"/>
                </a:cubicBezTo>
                <a:lnTo>
                  <a:pt x="952313" y="3467498"/>
                </a:lnTo>
                <a:lnTo>
                  <a:pt x="0" y="1455604"/>
                </a:lnTo>
                <a:lnTo>
                  <a:pt x="1710941"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mj-lt"/>
            </a:endParaRPr>
          </a:p>
        </p:txBody>
      </p:sp>
      <p:sp>
        <p:nvSpPr>
          <p:cNvPr id="9" name="Freeform 42">
            <a:extLst>
              <a:ext uri="{FF2B5EF4-FFF2-40B4-BE49-F238E27FC236}">
                <a16:creationId xmlns:a16="http://schemas.microsoft.com/office/drawing/2014/main" id="{D77048EE-47C9-4E80-E355-FD82D5F45CBB}"/>
              </a:ext>
            </a:extLst>
          </p:cNvPr>
          <p:cNvSpPr/>
          <p:nvPr/>
        </p:nvSpPr>
        <p:spPr>
          <a:xfrm>
            <a:off x="6286746" y="3152638"/>
            <a:ext cx="1165641" cy="1200310"/>
          </a:xfrm>
          <a:custGeom>
            <a:avLst/>
            <a:gdLst>
              <a:gd name="connsiteX0" fmla="*/ 949660 w 3107566"/>
              <a:gd name="connsiteY0" fmla="*/ 0 h 3199993"/>
              <a:gd name="connsiteX1" fmla="*/ 3107566 w 3107566"/>
              <a:gd name="connsiteY1" fmla="*/ 460608 h 3199993"/>
              <a:gd name="connsiteX2" fmla="*/ 3065613 w 3107566"/>
              <a:gd name="connsiteY2" fmla="*/ 2698997 h 3199993"/>
              <a:gd name="connsiteX3" fmla="*/ 984688 w 3107566"/>
              <a:gd name="connsiteY3" fmla="*/ 3199993 h 3199993"/>
              <a:gd name="connsiteX4" fmla="*/ 983733 w 3107566"/>
              <a:gd name="connsiteY4" fmla="*/ 3196279 h 3199993"/>
              <a:gd name="connsiteX5" fmla="*/ 16757 w 3107566"/>
              <a:gd name="connsiteY5" fmla="*/ 2019985 h 3199993"/>
              <a:gd name="connsiteX6" fmla="*/ 0 w 3107566"/>
              <a:gd name="connsiteY6" fmla="*/ 2011913 h 3199993"/>
              <a:gd name="connsiteX7" fmla="*/ 949660 w 3107566"/>
              <a:gd name="connsiteY7" fmla="*/ 0 h 3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566" h="3199993">
                <a:moveTo>
                  <a:pt x="949660" y="0"/>
                </a:moveTo>
                <a:lnTo>
                  <a:pt x="3107566" y="460608"/>
                </a:lnTo>
                <a:lnTo>
                  <a:pt x="3065613" y="2698997"/>
                </a:lnTo>
                <a:lnTo>
                  <a:pt x="984688" y="3199993"/>
                </a:lnTo>
                <a:lnTo>
                  <a:pt x="983733" y="3196279"/>
                </a:lnTo>
                <a:cubicBezTo>
                  <a:pt x="826241" y="2689925"/>
                  <a:pt x="475015" y="2268926"/>
                  <a:pt x="16757" y="2019985"/>
                </a:cubicBezTo>
                <a:lnTo>
                  <a:pt x="0" y="2011913"/>
                </a:lnTo>
                <a:lnTo>
                  <a:pt x="949660"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mj-lt"/>
            </a:endParaRPr>
          </a:p>
        </p:txBody>
      </p:sp>
      <p:sp>
        <p:nvSpPr>
          <p:cNvPr id="10" name="Freeform 41">
            <a:extLst>
              <a:ext uri="{FF2B5EF4-FFF2-40B4-BE49-F238E27FC236}">
                <a16:creationId xmlns:a16="http://schemas.microsoft.com/office/drawing/2014/main" id="{4DAE8D89-F765-7119-7144-1C77675EDD51}"/>
              </a:ext>
            </a:extLst>
          </p:cNvPr>
          <p:cNvSpPr/>
          <p:nvPr/>
        </p:nvSpPr>
        <p:spPr>
          <a:xfrm>
            <a:off x="4410097" y="3153005"/>
            <a:ext cx="1165054" cy="1205372"/>
          </a:xfrm>
          <a:custGeom>
            <a:avLst/>
            <a:gdLst>
              <a:gd name="connsiteX0" fmla="*/ 2153317 w 3106001"/>
              <a:gd name="connsiteY0" fmla="*/ 0 h 3213488"/>
              <a:gd name="connsiteX1" fmla="*/ 3106001 w 3106001"/>
              <a:gd name="connsiteY1" fmla="*/ 2012676 h 3213488"/>
              <a:gd name="connsiteX2" fmla="*/ 3092863 w 3106001"/>
              <a:gd name="connsiteY2" fmla="*/ 2019005 h 3213488"/>
              <a:gd name="connsiteX3" fmla="*/ 2125887 w 3106001"/>
              <a:gd name="connsiteY3" fmla="*/ 3195299 h 3213488"/>
              <a:gd name="connsiteX4" fmla="*/ 2121210 w 3106001"/>
              <a:gd name="connsiteY4" fmla="*/ 3213488 h 3213488"/>
              <a:gd name="connsiteX5" fmla="*/ 42531 w 3106001"/>
              <a:gd name="connsiteY5" fmla="*/ 2728823 h 3213488"/>
              <a:gd name="connsiteX6" fmla="*/ 0 w 3106001"/>
              <a:gd name="connsiteY6" fmla="*/ 459628 h 3213488"/>
              <a:gd name="connsiteX7" fmla="*/ 2153317 w 3106001"/>
              <a:gd name="connsiteY7" fmla="*/ 0 h 321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6001" h="3213488">
                <a:moveTo>
                  <a:pt x="2153317" y="0"/>
                </a:moveTo>
                <a:lnTo>
                  <a:pt x="3106001" y="2012676"/>
                </a:lnTo>
                <a:lnTo>
                  <a:pt x="3092863" y="2019005"/>
                </a:lnTo>
                <a:cubicBezTo>
                  <a:pt x="2634605" y="2267946"/>
                  <a:pt x="2283379" y="2688945"/>
                  <a:pt x="2125887" y="3195299"/>
                </a:cubicBezTo>
                <a:lnTo>
                  <a:pt x="2121210" y="3213488"/>
                </a:lnTo>
                <a:lnTo>
                  <a:pt x="42531" y="2728823"/>
                </a:lnTo>
                <a:lnTo>
                  <a:pt x="0" y="459628"/>
                </a:lnTo>
                <a:lnTo>
                  <a:pt x="2153317"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mj-lt"/>
            </a:endParaRPr>
          </a:p>
        </p:txBody>
      </p:sp>
      <p:sp>
        <p:nvSpPr>
          <p:cNvPr id="11" name="Freeform 37">
            <a:extLst>
              <a:ext uri="{FF2B5EF4-FFF2-40B4-BE49-F238E27FC236}">
                <a16:creationId xmlns:a16="http://schemas.microsoft.com/office/drawing/2014/main" id="{5F34B056-38D6-565D-7961-934B0899D8C8}"/>
              </a:ext>
            </a:extLst>
          </p:cNvPr>
          <p:cNvSpPr/>
          <p:nvPr/>
        </p:nvSpPr>
        <p:spPr>
          <a:xfrm>
            <a:off x="6546370" y="4243362"/>
            <a:ext cx="1281716" cy="1286770"/>
          </a:xfrm>
          <a:custGeom>
            <a:avLst/>
            <a:gdLst>
              <a:gd name="connsiteX0" fmla="*/ 2404844 w 3417019"/>
              <a:gd name="connsiteY0" fmla="*/ 0 h 3430493"/>
              <a:gd name="connsiteX1" fmla="*/ 3417019 w 3417019"/>
              <a:gd name="connsiteY1" fmla="*/ 2053856 h 3430493"/>
              <a:gd name="connsiteX2" fmla="*/ 1666006 w 3417019"/>
              <a:gd name="connsiteY2" fmla="*/ 3430493 h 3430493"/>
              <a:gd name="connsiteX3" fmla="*/ 0 w 3417019"/>
              <a:gd name="connsiteY3" fmla="*/ 2069483 h 3430493"/>
              <a:gd name="connsiteX4" fmla="*/ 37243 w 3417019"/>
              <a:gd name="connsiteY4" fmla="*/ 2019678 h 3430493"/>
              <a:gd name="connsiteX5" fmla="*/ 382457 w 3417019"/>
              <a:gd name="connsiteY5" fmla="*/ 889525 h 3430493"/>
              <a:gd name="connsiteX6" fmla="*/ 372021 w 3417019"/>
              <a:gd name="connsiteY6" fmla="*/ 682854 h 3430493"/>
              <a:gd name="connsiteX7" fmla="*/ 343545 w 3417019"/>
              <a:gd name="connsiteY7" fmla="*/ 496272 h 3430493"/>
              <a:gd name="connsiteX8" fmla="*/ 2404844 w 3417019"/>
              <a:gd name="connsiteY8" fmla="*/ 0 h 34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7019" h="3430493">
                <a:moveTo>
                  <a:pt x="2404844" y="0"/>
                </a:moveTo>
                <a:lnTo>
                  <a:pt x="3417019" y="2053856"/>
                </a:lnTo>
                <a:lnTo>
                  <a:pt x="1666006" y="3430493"/>
                </a:lnTo>
                <a:lnTo>
                  <a:pt x="0" y="2069483"/>
                </a:lnTo>
                <a:lnTo>
                  <a:pt x="37243" y="2019678"/>
                </a:lnTo>
                <a:cubicBezTo>
                  <a:pt x="255193" y="1697069"/>
                  <a:pt x="382457" y="1308159"/>
                  <a:pt x="382457" y="889525"/>
                </a:cubicBezTo>
                <a:cubicBezTo>
                  <a:pt x="382457" y="819753"/>
                  <a:pt x="378922" y="750806"/>
                  <a:pt x="372021" y="682854"/>
                </a:cubicBezTo>
                <a:lnTo>
                  <a:pt x="343545" y="496272"/>
                </a:lnTo>
                <a:lnTo>
                  <a:pt x="2404844" y="0"/>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mj-lt"/>
            </a:endParaRPr>
          </a:p>
        </p:txBody>
      </p:sp>
      <p:sp>
        <p:nvSpPr>
          <p:cNvPr id="12" name="Freeform 36">
            <a:extLst>
              <a:ext uri="{FF2B5EF4-FFF2-40B4-BE49-F238E27FC236}">
                <a16:creationId xmlns:a16="http://schemas.microsoft.com/office/drawing/2014/main" id="{D564B806-B075-431C-D94E-E091C9A20673}"/>
              </a:ext>
            </a:extLst>
          </p:cNvPr>
          <p:cNvSpPr/>
          <p:nvPr/>
        </p:nvSpPr>
        <p:spPr>
          <a:xfrm>
            <a:off x="4034398" y="4253639"/>
            <a:ext cx="1283433" cy="1279189"/>
          </a:xfrm>
          <a:custGeom>
            <a:avLst/>
            <a:gdLst>
              <a:gd name="connsiteX0" fmla="*/ 998674 w 3421596"/>
              <a:gd name="connsiteY0" fmla="*/ 0 h 3410283"/>
              <a:gd name="connsiteX1" fmla="*/ 3073263 w 3421596"/>
              <a:gd name="connsiteY1" fmla="*/ 483712 h 3410283"/>
              <a:gd name="connsiteX2" fmla="*/ 3047051 w 3421596"/>
              <a:gd name="connsiteY2" fmla="*/ 655460 h 3410283"/>
              <a:gd name="connsiteX3" fmla="*/ 3036615 w 3421596"/>
              <a:gd name="connsiteY3" fmla="*/ 862131 h 3410283"/>
              <a:gd name="connsiteX4" fmla="*/ 3381829 w 3421596"/>
              <a:gd name="connsiteY4" fmla="*/ 1992284 h 3410283"/>
              <a:gd name="connsiteX5" fmla="*/ 3421596 w 3421596"/>
              <a:gd name="connsiteY5" fmla="*/ 2045463 h 3410283"/>
              <a:gd name="connsiteX6" fmla="*/ 1760150 w 3421596"/>
              <a:gd name="connsiteY6" fmla="*/ 3410283 h 3410283"/>
              <a:gd name="connsiteX7" fmla="*/ 0 w 3421596"/>
              <a:gd name="connsiteY7" fmla="*/ 2026462 h 3410283"/>
              <a:gd name="connsiteX8" fmla="*/ 998674 w 3421596"/>
              <a:gd name="connsiteY8" fmla="*/ 0 h 34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1596" h="3410283">
                <a:moveTo>
                  <a:pt x="998674" y="0"/>
                </a:moveTo>
                <a:lnTo>
                  <a:pt x="3073263" y="483712"/>
                </a:lnTo>
                <a:lnTo>
                  <a:pt x="3047051" y="655460"/>
                </a:lnTo>
                <a:cubicBezTo>
                  <a:pt x="3040150" y="723412"/>
                  <a:pt x="3036615" y="792359"/>
                  <a:pt x="3036615" y="862131"/>
                </a:cubicBezTo>
                <a:cubicBezTo>
                  <a:pt x="3036615" y="1280765"/>
                  <a:pt x="3163879" y="1669675"/>
                  <a:pt x="3381829" y="1992284"/>
                </a:cubicBezTo>
                <a:lnTo>
                  <a:pt x="3421596" y="2045463"/>
                </a:lnTo>
                <a:lnTo>
                  <a:pt x="1760150" y="3410283"/>
                </a:lnTo>
                <a:lnTo>
                  <a:pt x="0" y="2026462"/>
                </a:lnTo>
                <a:lnTo>
                  <a:pt x="998674" y="0"/>
                </a:lnTo>
                <a:close/>
              </a:path>
            </a:pathLst>
          </a:cu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mj-lt"/>
            </a:endParaRPr>
          </a:p>
        </p:txBody>
      </p:sp>
      <p:sp>
        <p:nvSpPr>
          <p:cNvPr id="13" name="Freeform 35">
            <a:extLst>
              <a:ext uri="{FF2B5EF4-FFF2-40B4-BE49-F238E27FC236}">
                <a16:creationId xmlns:a16="http://schemas.microsoft.com/office/drawing/2014/main" id="{4C4F6A95-D4E3-831E-C00B-A50FB0A679F5}"/>
              </a:ext>
            </a:extLst>
          </p:cNvPr>
          <p:cNvSpPr/>
          <p:nvPr/>
        </p:nvSpPr>
        <p:spPr>
          <a:xfrm>
            <a:off x="5970686" y="5081092"/>
            <a:ext cx="1151288" cy="1286623"/>
          </a:xfrm>
          <a:custGeom>
            <a:avLst/>
            <a:gdLst>
              <a:gd name="connsiteX0" fmla="*/ 1402860 w 3069303"/>
              <a:gd name="connsiteY0" fmla="*/ 0 h 3430102"/>
              <a:gd name="connsiteX1" fmla="*/ 3069303 w 3069303"/>
              <a:gd name="connsiteY1" fmla="*/ 1361367 h 3430102"/>
              <a:gd name="connsiteX2" fmla="*/ 2145367 w 3069303"/>
              <a:gd name="connsiteY2" fmla="*/ 3430102 h 3430102"/>
              <a:gd name="connsiteX3" fmla="*/ 0 w 3069303"/>
              <a:gd name="connsiteY3" fmla="*/ 2883111 h 3430102"/>
              <a:gd name="connsiteX4" fmla="*/ 0 w 3069303"/>
              <a:gd name="connsiteY4" fmla="*/ 672251 h 3430102"/>
              <a:gd name="connsiteX5" fmla="*/ 102542 w 3069303"/>
              <a:gd name="connsiteY5" fmla="*/ 667073 h 3430102"/>
              <a:gd name="connsiteX6" fmla="*/ 1325179 w 3069303"/>
              <a:gd name="connsiteY6" fmla="*/ 85471 h 3430102"/>
              <a:gd name="connsiteX7" fmla="*/ 1402860 w 3069303"/>
              <a:gd name="connsiteY7" fmla="*/ 0 h 343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303" h="3430102">
                <a:moveTo>
                  <a:pt x="1402860" y="0"/>
                </a:moveTo>
                <a:lnTo>
                  <a:pt x="3069303" y="1361367"/>
                </a:lnTo>
                <a:lnTo>
                  <a:pt x="2145367" y="3430102"/>
                </a:lnTo>
                <a:lnTo>
                  <a:pt x="0" y="2883111"/>
                </a:lnTo>
                <a:lnTo>
                  <a:pt x="0" y="672251"/>
                </a:lnTo>
                <a:lnTo>
                  <a:pt x="102542" y="667073"/>
                </a:lnTo>
                <a:cubicBezTo>
                  <a:pt x="578204" y="618767"/>
                  <a:pt x="1005111" y="405538"/>
                  <a:pt x="1325179" y="85471"/>
                </a:cubicBezTo>
                <a:lnTo>
                  <a:pt x="1402860" y="0"/>
                </a:lnTo>
                <a:close/>
              </a:path>
            </a:pathLst>
          </a:custGeom>
          <a:solidFill>
            <a:srgbClr val="7F1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mj-lt"/>
            </a:endParaRPr>
          </a:p>
        </p:txBody>
      </p:sp>
      <p:sp>
        <p:nvSpPr>
          <p:cNvPr id="14" name="Freeform 34">
            <a:extLst>
              <a:ext uri="{FF2B5EF4-FFF2-40B4-BE49-F238E27FC236}">
                <a16:creationId xmlns:a16="http://schemas.microsoft.com/office/drawing/2014/main" id="{8E5A3D74-642E-36E7-3071-1432CBEC2F5B}"/>
              </a:ext>
            </a:extLst>
          </p:cNvPr>
          <p:cNvSpPr/>
          <p:nvPr/>
        </p:nvSpPr>
        <p:spPr>
          <a:xfrm>
            <a:off x="4742312" y="5082262"/>
            <a:ext cx="1149487" cy="1285452"/>
          </a:xfrm>
          <a:custGeom>
            <a:avLst/>
            <a:gdLst>
              <a:gd name="connsiteX0" fmla="*/ 1666533 w 3064501"/>
              <a:gd name="connsiteY0" fmla="*/ 0 h 3426980"/>
              <a:gd name="connsiteX1" fmla="*/ 1741376 w 3064501"/>
              <a:gd name="connsiteY1" fmla="*/ 82349 h 3426980"/>
              <a:gd name="connsiteX2" fmla="*/ 2964013 w 3064501"/>
              <a:gd name="connsiteY2" fmla="*/ 663951 h 3426980"/>
              <a:gd name="connsiteX3" fmla="*/ 3064501 w 3064501"/>
              <a:gd name="connsiteY3" fmla="*/ 669025 h 3426980"/>
              <a:gd name="connsiteX4" fmla="*/ 3064501 w 3064501"/>
              <a:gd name="connsiteY4" fmla="*/ 2879989 h 3426980"/>
              <a:gd name="connsiteX5" fmla="*/ 919134 w 3064501"/>
              <a:gd name="connsiteY5" fmla="*/ 3426980 h 3426980"/>
              <a:gd name="connsiteX6" fmla="*/ 0 w 3064501"/>
              <a:gd name="connsiteY6" fmla="*/ 1368998 h 3426980"/>
              <a:gd name="connsiteX7" fmla="*/ 1666533 w 3064501"/>
              <a:gd name="connsiteY7" fmla="*/ 0 h 34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4501" h="3426980">
                <a:moveTo>
                  <a:pt x="1666533" y="0"/>
                </a:moveTo>
                <a:lnTo>
                  <a:pt x="1741376" y="82349"/>
                </a:lnTo>
                <a:cubicBezTo>
                  <a:pt x="2061444" y="402416"/>
                  <a:pt x="2488351" y="615645"/>
                  <a:pt x="2964013" y="663951"/>
                </a:cubicBezTo>
                <a:lnTo>
                  <a:pt x="3064501" y="669025"/>
                </a:lnTo>
                <a:lnTo>
                  <a:pt x="3064501" y="2879989"/>
                </a:lnTo>
                <a:lnTo>
                  <a:pt x="919134" y="3426980"/>
                </a:lnTo>
                <a:lnTo>
                  <a:pt x="0" y="1368998"/>
                </a:lnTo>
                <a:lnTo>
                  <a:pt x="1666533" y="0"/>
                </a:ln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600" dirty="0">
              <a:latin typeface="+mj-lt"/>
            </a:endParaRPr>
          </a:p>
        </p:txBody>
      </p:sp>
      <p:sp>
        <p:nvSpPr>
          <p:cNvPr id="15" name="TextBox 73">
            <a:extLst>
              <a:ext uri="{FF2B5EF4-FFF2-40B4-BE49-F238E27FC236}">
                <a16:creationId xmlns:a16="http://schemas.microsoft.com/office/drawing/2014/main" id="{FC1874BF-EEE8-DAA2-E228-B53C9D2E62AF}"/>
              </a:ext>
            </a:extLst>
          </p:cNvPr>
          <p:cNvSpPr txBox="1"/>
          <p:nvPr/>
        </p:nvSpPr>
        <p:spPr>
          <a:xfrm>
            <a:off x="3852135" y="6056658"/>
            <a:ext cx="958917" cy="400110"/>
          </a:xfrm>
          <a:prstGeom prst="rect">
            <a:avLst/>
          </a:prstGeom>
          <a:noFill/>
        </p:spPr>
        <p:txBody>
          <a:bodyPr wrap="none" rtlCol="0" anchor="b" anchorCtr="0">
            <a:spAutoFit/>
          </a:bodyPr>
          <a:lstStyle/>
          <a:p>
            <a:pPr algn="l" rtl="0"/>
            <a:r>
              <a:rPr lang="en-GB" sz="2000" dirty="0">
                <a:solidFill>
                  <a:srgbClr val="EDA13E"/>
                </a:solidFill>
                <a:ea typeface="League Spartan" charset="0"/>
                <a:cs typeface="Poppins" pitchFamily="2" charset="77"/>
              </a:rPr>
              <a:t>Arrendamiento</a:t>
            </a:r>
          </a:p>
        </p:txBody>
      </p:sp>
      <p:sp>
        <p:nvSpPr>
          <p:cNvPr id="16" name="TextBox 77">
            <a:extLst>
              <a:ext uri="{FF2B5EF4-FFF2-40B4-BE49-F238E27FC236}">
                <a16:creationId xmlns:a16="http://schemas.microsoft.com/office/drawing/2014/main" id="{57136CDA-1CE4-3FEC-7528-B9724C8EF412}"/>
              </a:ext>
            </a:extLst>
          </p:cNvPr>
          <p:cNvSpPr txBox="1"/>
          <p:nvPr/>
        </p:nvSpPr>
        <p:spPr>
          <a:xfrm>
            <a:off x="1441554" y="4799500"/>
            <a:ext cx="2512804" cy="707886"/>
          </a:xfrm>
          <a:prstGeom prst="rect">
            <a:avLst/>
          </a:prstGeom>
          <a:noFill/>
        </p:spPr>
        <p:txBody>
          <a:bodyPr wrap="none" lIns="91440" tIns="45720" rIns="91440" bIns="45720" rtlCol="0" anchor="b" anchorCtr="0">
            <a:spAutoFit/>
          </a:bodyPr>
          <a:lstStyle/>
          <a:p>
            <a:pPr algn="l" rtl="0"/>
            <a:r>
              <a:rPr lang="en-GB" sz="2000" dirty="0">
                <a:solidFill>
                  <a:srgbClr val="F16924"/>
                </a:solidFill>
                <a:ea typeface="League Spartan" charset="0"/>
                <a:cs typeface="Poppins" pitchFamily="2" charset="77"/>
              </a:rPr>
              <a:t>Préstamos de Clientes</a:t>
            </a:r>
            <a:br>
              <a:rPr lang="en-GB" sz="2000" dirty="0">
                <a:solidFill>
                  <a:srgbClr val="F16924"/>
                </a:solidFill>
                <a:ea typeface="League Spartan" charset="0"/>
                <a:cs typeface="Poppins" pitchFamily="2" charset="77"/>
              </a:rPr>
            </a:br>
            <a:r>
              <a:rPr lang="en-GB" sz="2000" dirty="0">
                <a:solidFill>
                  <a:srgbClr val="F16924"/>
                </a:solidFill>
                <a:ea typeface="League Spartan" charset="0"/>
                <a:cs typeface="Poppins" pitchFamily="2" charset="77"/>
              </a:rPr>
              <a:t>pagos anticipados</a:t>
            </a:r>
          </a:p>
        </p:txBody>
      </p:sp>
      <p:sp>
        <p:nvSpPr>
          <p:cNvPr id="17" name="TextBox 38">
            <a:extLst>
              <a:ext uri="{FF2B5EF4-FFF2-40B4-BE49-F238E27FC236}">
                <a16:creationId xmlns:a16="http://schemas.microsoft.com/office/drawing/2014/main" id="{3339AA22-9299-31A8-665D-A7F452206F17}"/>
              </a:ext>
            </a:extLst>
          </p:cNvPr>
          <p:cNvSpPr txBox="1"/>
          <p:nvPr/>
        </p:nvSpPr>
        <p:spPr>
          <a:xfrm>
            <a:off x="4202413" y="1859991"/>
            <a:ext cx="3536546" cy="707886"/>
          </a:xfrm>
          <a:prstGeom prst="rect">
            <a:avLst/>
          </a:prstGeom>
          <a:noFill/>
        </p:spPr>
        <p:txBody>
          <a:bodyPr wrap="none" rtlCol="0" anchor="b" anchorCtr="0">
            <a:spAutoFit/>
          </a:bodyPr>
          <a:lstStyle/>
          <a:p>
            <a:pPr algn="ctr" rtl="0"/>
            <a:r>
              <a:rPr lang="en-GB" sz="2000" dirty="0">
                <a:solidFill>
                  <a:srgbClr val="EDA13E"/>
                </a:solidFill>
                <a:ea typeface="League Spartan" charset="0"/>
                <a:cs typeface="Poppins" pitchFamily="2" charset="77"/>
              </a:rPr>
              <a:t>Nuevos préstamos de Financiadores</a:t>
            </a:r>
            <a:br>
              <a:rPr lang="en-GB" sz="2000" dirty="0">
                <a:solidFill>
                  <a:srgbClr val="EDA13E"/>
                </a:solidFill>
                <a:ea typeface="League Spartan" charset="0"/>
                <a:cs typeface="Poppins" pitchFamily="2" charset="77"/>
              </a:rPr>
            </a:br>
            <a:r>
              <a:rPr lang="en-GB" sz="2000" dirty="0">
                <a:solidFill>
                  <a:srgbClr val="EDA13E"/>
                </a:solidFill>
                <a:ea typeface="League Spartan" charset="0"/>
                <a:cs typeface="Poppins" pitchFamily="2" charset="77"/>
              </a:rPr>
              <a:t>(préstamos estacionales / préstamos puente)</a:t>
            </a:r>
          </a:p>
        </p:txBody>
      </p:sp>
      <p:sp>
        <p:nvSpPr>
          <p:cNvPr id="18" name="TextBox 43">
            <a:extLst>
              <a:ext uri="{FF2B5EF4-FFF2-40B4-BE49-F238E27FC236}">
                <a16:creationId xmlns:a16="http://schemas.microsoft.com/office/drawing/2014/main" id="{3CF3FB88-46FE-F6C8-6AC2-E5ED61A3009A}"/>
              </a:ext>
            </a:extLst>
          </p:cNvPr>
          <p:cNvSpPr txBox="1"/>
          <p:nvPr/>
        </p:nvSpPr>
        <p:spPr>
          <a:xfrm>
            <a:off x="7892868" y="4792965"/>
            <a:ext cx="1732975" cy="400110"/>
          </a:xfrm>
          <a:prstGeom prst="rect">
            <a:avLst/>
          </a:prstGeom>
          <a:noFill/>
        </p:spPr>
        <p:txBody>
          <a:bodyPr wrap="none" rtlCol="0" anchor="b" anchorCtr="0">
            <a:spAutoFit/>
          </a:bodyPr>
          <a:lstStyle/>
          <a:p>
            <a:pPr algn="l" rtl="0"/>
            <a:r>
              <a:rPr lang="en-GB" sz="2000" dirty="0">
                <a:solidFill>
                  <a:srgbClr val="B41F7A"/>
                </a:solidFill>
                <a:ea typeface="League Spartan" charset="0"/>
                <a:cs typeface="Poppins" pitchFamily="2" charset="77"/>
              </a:rPr>
              <a:t>Crédito de proveedor</a:t>
            </a:r>
          </a:p>
        </p:txBody>
      </p:sp>
      <p:sp>
        <p:nvSpPr>
          <p:cNvPr id="19" name="TextBox 47">
            <a:extLst>
              <a:ext uri="{FF2B5EF4-FFF2-40B4-BE49-F238E27FC236}">
                <a16:creationId xmlns:a16="http://schemas.microsoft.com/office/drawing/2014/main" id="{57E479DD-6B10-67A2-9F35-980FE99E78A6}"/>
              </a:ext>
            </a:extLst>
          </p:cNvPr>
          <p:cNvSpPr txBox="1"/>
          <p:nvPr/>
        </p:nvSpPr>
        <p:spPr>
          <a:xfrm>
            <a:off x="7654899" y="3485276"/>
            <a:ext cx="4172923" cy="707886"/>
          </a:xfrm>
          <a:prstGeom prst="rect">
            <a:avLst/>
          </a:prstGeom>
          <a:noFill/>
        </p:spPr>
        <p:txBody>
          <a:bodyPr wrap="square" rtlCol="0" anchor="b" anchorCtr="0">
            <a:spAutoFit/>
          </a:bodyPr>
          <a:lstStyle/>
          <a:p>
            <a:pPr algn="l" rtl="0"/>
            <a:r>
              <a:rPr lang="en-GB" sz="2000" dirty="0">
                <a:solidFill>
                  <a:srgbClr val="F16924"/>
                </a:solidFill>
                <a:ea typeface="League Spartan" charset="0"/>
                <a:cs typeface="Poppins" pitchFamily="2" charset="77"/>
              </a:rPr>
              <a:t>Aplazamiento y renuncia</a:t>
            </a:r>
            <a:br>
              <a:rPr lang="en-GB" sz="2000" dirty="0">
                <a:solidFill>
                  <a:srgbClr val="F16924"/>
                </a:solidFill>
                <a:ea typeface="League Spartan" charset="0"/>
                <a:cs typeface="Poppins" pitchFamily="2" charset="77"/>
              </a:rPr>
            </a:br>
            <a:r>
              <a:rPr lang="en-GB" sz="2000" dirty="0">
                <a:solidFill>
                  <a:srgbClr val="F16924"/>
                </a:solidFill>
                <a:ea typeface="League Spartan" charset="0"/>
                <a:cs typeface="Poppins" pitchFamily="2" charset="77"/>
              </a:rPr>
              <a:t>por terceros</a:t>
            </a:r>
          </a:p>
        </p:txBody>
      </p:sp>
      <p:sp>
        <p:nvSpPr>
          <p:cNvPr id="20" name="TextBox 49">
            <a:extLst>
              <a:ext uri="{FF2B5EF4-FFF2-40B4-BE49-F238E27FC236}">
                <a16:creationId xmlns:a16="http://schemas.microsoft.com/office/drawing/2014/main" id="{2CF82D34-C09F-8F59-4F44-E0120C918E4F}"/>
              </a:ext>
            </a:extLst>
          </p:cNvPr>
          <p:cNvSpPr txBox="1"/>
          <p:nvPr/>
        </p:nvSpPr>
        <p:spPr>
          <a:xfrm>
            <a:off x="6958502" y="6084169"/>
            <a:ext cx="1151534" cy="400110"/>
          </a:xfrm>
          <a:prstGeom prst="rect">
            <a:avLst/>
          </a:prstGeom>
          <a:noFill/>
        </p:spPr>
        <p:txBody>
          <a:bodyPr wrap="none" rtlCol="0" anchor="b" anchorCtr="0">
            <a:spAutoFit/>
          </a:bodyPr>
          <a:lstStyle/>
          <a:p>
            <a:pPr algn="l" rtl="0"/>
            <a:r>
              <a:rPr lang="en-GB" sz="2000" dirty="0">
                <a:solidFill>
                  <a:srgbClr val="7F1C58"/>
                </a:solidFill>
                <a:ea typeface="League Spartan" charset="0"/>
                <a:cs typeface="Poppins" pitchFamily="2" charset="77"/>
              </a:rPr>
              <a:t>Factorización</a:t>
            </a:r>
          </a:p>
        </p:txBody>
      </p:sp>
      <p:sp>
        <p:nvSpPr>
          <p:cNvPr id="21" name="TextBox 51">
            <a:extLst>
              <a:ext uri="{FF2B5EF4-FFF2-40B4-BE49-F238E27FC236}">
                <a16:creationId xmlns:a16="http://schemas.microsoft.com/office/drawing/2014/main" id="{32B538BB-3687-DA7B-306B-B17F9CF08990}"/>
              </a:ext>
            </a:extLst>
          </p:cNvPr>
          <p:cNvSpPr txBox="1"/>
          <p:nvPr/>
        </p:nvSpPr>
        <p:spPr>
          <a:xfrm>
            <a:off x="1419237" y="3160095"/>
            <a:ext cx="2881751" cy="400110"/>
          </a:xfrm>
          <a:prstGeom prst="rect">
            <a:avLst/>
          </a:prstGeom>
          <a:noFill/>
        </p:spPr>
        <p:txBody>
          <a:bodyPr wrap="none" rtlCol="0" anchor="b" anchorCtr="0">
            <a:spAutoFit/>
          </a:bodyPr>
          <a:lstStyle/>
          <a:p>
            <a:pPr algn="l" rtl="0"/>
            <a:r>
              <a:rPr lang="en-GB" sz="2000" dirty="0">
                <a:solidFill>
                  <a:srgbClr val="B41F7A"/>
                </a:solidFill>
                <a:ea typeface="League Spartan" charset="0"/>
                <a:cs typeface="Poppins" pitchFamily="2" charset="77"/>
              </a:rPr>
              <a:t>Préstamo de accionista (equidad)</a:t>
            </a:r>
          </a:p>
        </p:txBody>
      </p:sp>
      <p:sp>
        <p:nvSpPr>
          <p:cNvPr id="22" name="TextBox 51">
            <a:extLst>
              <a:ext uri="{FF2B5EF4-FFF2-40B4-BE49-F238E27FC236}">
                <a16:creationId xmlns:a16="http://schemas.microsoft.com/office/drawing/2014/main" id="{2C6F654E-8B05-CA6F-06AC-B7D6E10B9117}"/>
              </a:ext>
            </a:extLst>
          </p:cNvPr>
          <p:cNvSpPr txBox="1"/>
          <p:nvPr/>
        </p:nvSpPr>
        <p:spPr>
          <a:xfrm>
            <a:off x="5401929" y="4181219"/>
            <a:ext cx="1052597" cy="707886"/>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DEUDA</a:t>
            </a:r>
            <a:b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br>
            <a:r>
              <a:rPr kumimoji="0" lang="en-GB" sz="2000" b="1" i="0" u="none" strike="noStrike" kern="1200" cap="none" spc="0" normalizeH="0" baseline="0" noProof="0" dirty="0">
                <a:ln>
                  <a:noFill/>
                </a:ln>
                <a:solidFill>
                  <a:srgbClr val="595959"/>
                </a:solidFill>
                <a:effectLst/>
                <a:uLnTx/>
                <a:uFillTx/>
                <a:ea typeface="League Spartan" charset="0"/>
                <a:cs typeface="Poppins" pitchFamily="2" charset="77"/>
              </a:rPr>
              <a:t>CAPITAL</a:t>
            </a:r>
          </a:p>
        </p:txBody>
      </p:sp>
      <p:sp>
        <p:nvSpPr>
          <p:cNvPr id="23" name="TextBox 22">
            <a:extLst>
              <a:ext uri="{FF2B5EF4-FFF2-40B4-BE49-F238E27FC236}">
                <a16:creationId xmlns:a16="http://schemas.microsoft.com/office/drawing/2014/main" id="{D339BC87-7A3B-83EA-D411-63E38C89DD9F}"/>
              </a:ext>
            </a:extLst>
          </p:cNvPr>
          <p:cNvSpPr txBox="1"/>
          <p:nvPr/>
        </p:nvSpPr>
        <p:spPr>
          <a:xfrm flipH="1">
            <a:off x="6025851" y="5426464"/>
            <a:ext cx="923054" cy="584775"/>
          </a:xfrm>
          <a:prstGeom prst="rect">
            <a:avLst/>
          </a:prstGeom>
          <a:noFill/>
        </p:spPr>
        <p:txBody>
          <a:bodyPr wrap="square" rtlCol="0">
            <a:spAutoFit/>
          </a:bodyPr>
          <a:lstStyle/>
          <a:p>
            <a:pPr algn="ctr" rtl="0"/>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04</a:t>
            </a:r>
          </a:p>
        </p:txBody>
      </p:sp>
      <p:sp>
        <p:nvSpPr>
          <p:cNvPr id="24" name="TextBox 23">
            <a:extLst>
              <a:ext uri="{FF2B5EF4-FFF2-40B4-BE49-F238E27FC236}">
                <a16:creationId xmlns:a16="http://schemas.microsoft.com/office/drawing/2014/main" id="{88C384DB-A436-9234-24E5-9714CE35F8D2}"/>
              </a:ext>
            </a:extLst>
          </p:cNvPr>
          <p:cNvSpPr txBox="1"/>
          <p:nvPr/>
        </p:nvSpPr>
        <p:spPr>
          <a:xfrm flipH="1">
            <a:off x="6446030" y="3452872"/>
            <a:ext cx="923054" cy="584775"/>
          </a:xfrm>
          <a:prstGeom prst="rect">
            <a:avLst/>
          </a:prstGeom>
          <a:noFill/>
        </p:spPr>
        <p:txBody>
          <a:bodyPr wrap="square" rtlCol="0">
            <a:spAutoFit/>
          </a:bodyPr>
          <a:lstStyle/>
          <a:p>
            <a:pPr algn="ctr" rtl="0"/>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02</a:t>
            </a:r>
          </a:p>
        </p:txBody>
      </p:sp>
      <p:sp>
        <p:nvSpPr>
          <p:cNvPr id="25" name="TextBox 24">
            <a:extLst>
              <a:ext uri="{FF2B5EF4-FFF2-40B4-BE49-F238E27FC236}">
                <a16:creationId xmlns:a16="http://schemas.microsoft.com/office/drawing/2014/main" id="{16A0CCC1-C7AD-391D-5059-9290EBC8432E}"/>
              </a:ext>
            </a:extLst>
          </p:cNvPr>
          <p:cNvSpPr txBox="1"/>
          <p:nvPr/>
        </p:nvSpPr>
        <p:spPr>
          <a:xfrm flipH="1">
            <a:off x="6645854" y="4527055"/>
            <a:ext cx="923054" cy="584775"/>
          </a:xfrm>
          <a:prstGeom prst="rect">
            <a:avLst/>
          </a:prstGeom>
          <a:noFill/>
        </p:spPr>
        <p:txBody>
          <a:bodyPr wrap="square" rtlCol="0">
            <a:spAutoFit/>
          </a:bodyPr>
          <a:lstStyle/>
          <a:p>
            <a:pPr algn="ctr" rtl="0"/>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03</a:t>
            </a:r>
          </a:p>
        </p:txBody>
      </p:sp>
      <p:sp>
        <p:nvSpPr>
          <p:cNvPr id="26" name="TextBox 25">
            <a:extLst>
              <a:ext uri="{FF2B5EF4-FFF2-40B4-BE49-F238E27FC236}">
                <a16:creationId xmlns:a16="http://schemas.microsoft.com/office/drawing/2014/main" id="{985DD1F6-1E18-F328-AC52-E2407B9941EF}"/>
              </a:ext>
            </a:extLst>
          </p:cNvPr>
          <p:cNvSpPr txBox="1"/>
          <p:nvPr/>
        </p:nvSpPr>
        <p:spPr>
          <a:xfrm flipH="1">
            <a:off x="5470647" y="2951311"/>
            <a:ext cx="923054" cy="584775"/>
          </a:xfrm>
          <a:prstGeom prst="rect">
            <a:avLst/>
          </a:prstGeom>
          <a:noFill/>
        </p:spPr>
        <p:txBody>
          <a:bodyPr wrap="square" rtlCol="0">
            <a:spAutoFit/>
          </a:bodyPr>
          <a:lstStyle/>
          <a:p>
            <a:pPr algn="ctr" rtl="0"/>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01</a:t>
            </a:r>
          </a:p>
        </p:txBody>
      </p:sp>
      <p:sp>
        <p:nvSpPr>
          <p:cNvPr id="27" name="TextBox 26">
            <a:extLst>
              <a:ext uri="{FF2B5EF4-FFF2-40B4-BE49-F238E27FC236}">
                <a16:creationId xmlns:a16="http://schemas.microsoft.com/office/drawing/2014/main" id="{FFE5903D-83B6-A023-5EEC-1593C5E21AAD}"/>
              </a:ext>
            </a:extLst>
          </p:cNvPr>
          <p:cNvSpPr txBox="1"/>
          <p:nvPr/>
        </p:nvSpPr>
        <p:spPr>
          <a:xfrm flipH="1">
            <a:off x="4968681" y="5426463"/>
            <a:ext cx="923054" cy="584775"/>
          </a:xfrm>
          <a:prstGeom prst="rect">
            <a:avLst/>
          </a:prstGeom>
          <a:noFill/>
        </p:spPr>
        <p:txBody>
          <a:bodyPr wrap="square" rtlCol="0">
            <a:spAutoFit/>
          </a:bodyPr>
          <a:lstStyle/>
          <a:p>
            <a:pPr algn="ctr" rtl="0"/>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05</a:t>
            </a:r>
          </a:p>
        </p:txBody>
      </p:sp>
      <p:sp>
        <p:nvSpPr>
          <p:cNvPr id="28" name="TextBox 27">
            <a:extLst>
              <a:ext uri="{FF2B5EF4-FFF2-40B4-BE49-F238E27FC236}">
                <a16:creationId xmlns:a16="http://schemas.microsoft.com/office/drawing/2014/main" id="{B115237D-B8D6-62CE-BF8F-30A19DFB8720}"/>
              </a:ext>
            </a:extLst>
          </p:cNvPr>
          <p:cNvSpPr txBox="1"/>
          <p:nvPr/>
        </p:nvSpPr>
        <p:spPr>
          <a:xfrm flipH="1">
            <a:off x="4280785" y="4500578"/>
            <a:ext cx="923054" cy="584775"/>
          </a:xfrm>
          <a:prstGeom prst="rect">
            <a:avLst/>
          </a:prstGeom>
          <a:noFill/>
        </p:spPr>
        <p:txBody>
          <a:bodyPr wrap="square" rtlCol="0">
            <a:spAutoFit/>
          </a:bodyPr>
          <a:lstStyle/>
          <a:p>
            <a:pPr algn="ctr" rtl="0"/>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06</a:t>
            </a:r>
          </a:p>
        </p:txBody>
      </p:sp>
      <p:sp>
        <p:nvSpPr>
          <p:cNvPr id="29" name="TextBox 28">
            <a:extLst>
              <a:ext uri="{FF2B5EF4-FFF2-40B4-BE49-F238E27FC236}">
                <a16:creationId xmlns:a16="http://schemas.microsoft.com/office/drawing/2014/main" id="{48536E6F-BB5B-454D-B419-F73BFA3C24AD}"/>
              </a:ext>
            </a:extLst>
          </p:cNvPr>
          <p:cNvSpPr txBox="1"/>
          <p:nvPr/>
        </p:nvSpPr>
        <p:spPr>
          <a:xfrm flipH="1">
            <a:off x="4447498" y="3460405"/>
            <a:ext cx="923054" cy="584775"/>
          </a:xfrm>
          <a:prstGeom prst="rect">
            <a:avLst/>
          </a:prstGeom>
          <a:noFill/>
        </p:spPr>
        <p:txBody>
          <a:bodyPr wrap="square" rtlCol="0">
            <a:spAutoFit/>
          </a:bodyPr>
          <a:lstStyle/>
          <a:p>
            <a:pPr algn="ctr" rtl="0"/>
            <a:r>
              <a:rPr lang="en-US" sz="3200" b="1" spc="0" baseline="0" dirty="0">
                <a:ln/>
                <a:solidFill>
                  <a:schemeClr val="bg1"/>
                </a:solidFill>
                <a:latin typeface="Calibri" panose="020F0502020204030204" pitchFamily="34" charset="0"/>
                <a:cs typeface="Calibri" panose="020F0502020204030204" pitchFamily="34" charset="0"/>
                <a:sym typeface="Montserrat-ExtraBold"/>
                <a:rtl val="0"/>
              </a:rPr>
              <a:t>07</a:t>
            </a:r>
          </a:p>
        </p:txBody>
      </p:sp>
    </p:spTree>
    <p:extLst>
      <p:ext uri="{BB962C8B-B14F-4D97-AF65-F5344CB8AC3E}">
        <p14:creationId xmlns:p14="http://schemas.microsoft.com/office/powerpoint/2010/main" val="178826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20859" y="1759527"/>
            <a:ext cx="4391468" cy="4158217"/>
          </a:xfrm>
        </p:spPr>
        <p:txBody>
          <a:bodyPr>
            <a:normAutofit fontScale="77500" lnSpcReduction="20000"/>
          </a:bodyPr>
          <a:lstStyle/>
          <a:p>
            <a:pPr marL="0" indent="0" algn="l" rtl="0">
              <a:lnSpc>
                <a:spcPts val="2280"/>
              </a:lnSpc>
              <a:spcBef>
                <a:spcPts val="0"/>
              </a:spcBef>
            </a:pPr>
            <a:r>
              <a:rPr lang="en-US" sz="2200" dirty="0"/>
              <a:t>Un índice de solvencia es una métrica clave que se utiliza para medir la capacidad de una empresa para cumplir con sus obligaciones de deuda a largo plazo y, a menudo, lo utilizan los posibles prestamistas comerciales. Un índice de solvencia indica si el flujo de efectivo de una empresa es suficiente para cumplir con sus obligaciones a largo plazo y, por lo tanto, es una medida de su salud financiera. Una relación desfavorable puede indicar cierta probabilidad de que una empresa incumpla sus obligaciones de deuda.</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20859" y="421299"/>
            <a:ext cx="4623099" cy="1628741"/>
          </a:xfrm>
        </p:spPr>
        <p:txBody>
          <a:bodyPr>
            <a:normAutofit/>
          </a:bodyPr>
          <a:lstStyle/>
          <a:p>
            <a:pPr algn="l" rtl="0"/>
            <a:r>
              <a:rPr lang="en-US" dirty="0"/>
              <a:t>2. Comprender los índices de solvencia</a:t>
            </a:r>
          </a:p>
        </p:txBody>
      </p:sp>
      <p:sp>
        <p:nvSpPr>
          <p:cNvPr id="10" name="Rectangle 9">
            <a:extLst>
              <a:ext uri="{FF2B5EF4-FFF2-40B4-BE49-F238E27FC236}">
                <a16:creationId xmlns:a16="http://schemas.microsoft.com/office/drawing/2014/main" id="{C7AF6130-605D-3EAE-4DCF-BCF5D2BA0DC8}"/>
              </a:ext>
            </a:extLst>
          </p:cNvPr>
          <p:cNvSpPr/>
          <p:nvPr/>
        </p:nvSpPr>
        <p:spPr>
          <a:xfrm>
            <a:off x="663117" y="1626114"/>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5" name="Picture Placeholder 4">
            <a:extLst>
              <a:ext uri="{FF2B5EF4-FFF2-40B4-BE49-F238E27FC236}">
                <a16:creationId xmlns:a16="http://schemas.microsoft.com/office/drawing/2014/main" id="{A364D37C-DF63-1748-540F-86880DE6E11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1130" r="11130"/>
          <a:stretch/>
        </p:blipFill>
        <p:spPr>
          <a:xfrm>
            <a:off x="5343958" y="228600"/>
            <a:ext cx="6613225" cy="5447571"/>
          </a:xfrm>
        </p:spPr>
      </p:pic>
    </p:spTree>
    <p:extLst>
      <p:ext uri="{BB962C8B-B14F-4D97-AF65-F5344CB8AC3E}">
        <p14:creationId xmlns:p14="http://schemas.microsoft.com/office/powerpoint/2010/main" val="424981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Freeform 345">
            <a:extLst>
              <a:ext uri="{FF2B5EF4-FFF2-40B4-BE49-F238E27FC236}">
                <a16:creationId xmlns:a16="http://schemas.microsoft.com/office/drawing/2014/main" id="{DF7AADC5-B99D-E4BA-9683-6769704BA095}"/>
              </a:ext>
            </a:extLst>
          </p:cNvPr>
          <p:cNvSpPr/>
          <p:nvPr/>
        </p:nvSpPr>
        <p:spPr>
          <a:xfrm>
            <a:off x="4792474" y="1635851"/>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cxnSp>
        <p:nvCxnSpPr>
          <p:cNvPr id="37" name="Straight Connector 36">
            <a:extLst>
              <a:ext uri="{FF2B5EF4-FFF2-40B4-BE49-F238E27FC236}">
                <a16:creationId xmlns:a16="http://schemas.microsoft.com/office/drawing/2014/main" id="{451FB5B1-CBCF-E0B1-1EC4-0402737272DC}"/>
              </a:ext>
            </a:extLst>
          </p:cNvPr>
          <p:cNvCxnSpPr>
            <a:cxnSpLocks/>
          </p:cNvCxnSpPr>
          <p:nvPr/>
        </p:nvCxnSpPr>
        <p:spPr>
          <a:xfrm>
            <a:off x="6822090" y="3167390"/>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1A47343-9D0A-AD84-3A44-40EE4178D500}"/>
              </a:ext>
            </a:extLst>
          </p:cNvPr>
          <p:cNvGrpSpPr/>
          <p:nvPr/>
        </p:nvGrpSpPr>
        <p:grpSpPr>
          <a:xfrm>
            <a:off x="6615407" y="3045897"/>
            <a:ext cx="230346" cy="230551"/>
            <a:chOff x="1073516" y="1527833"/>
            <a:chExt cx="230346" cy="230551"/>
          </a:xfrm>
        </p:grpSpPr>
        <p:sp>
          <p:nvSpPr>
            <p:cNvPr id="39" name="Freeform 38">
              <a:extLst>
                <a:ext uri="{FF2B5EF4-FFF2-40B4-BE49-F238E27FC236}">
                  <a16:creationId xmlns:a16="http://schemas.microsoft.com/office/drawing/2014/main" id="{F4174067-F495-683C-32E7-975D096B0E8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40" name="Freeform 39">
              <a:extLst>
                <a:ext uri="{FF2B5EF4-FFF2-40B4-BE49-F238E27FC236}">
                  <a16:creationId xmlns:a16="http://schemas.microsoft.com/office/drawing/2014/main" id="{8290D299-E277-6804-A527-12CA492762D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pPr algn="l" rtl="0"/>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pPr algn="l" rtl="0"/>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pPr algn="l" rtl="0"/>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pPr algn="l" rtl="0"/>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pPr algn="l" rtl="0"/>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pPr algn="l" rtl="0"/>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pPr algn="l" rtl="0"/>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pPr algn="l" rtl="0"/>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pPr algn="l" rtl="0"/>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pPr algn="l" rtl="0"/>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pPr algn="l" rtl="0"/>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pPr algn="l" rtl="0"/>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pPr algn="l" rtl="0"/>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pPr algn="l" rtl="0"/>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pPr algn="l" rtl="0"/>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pPr algn="l" rtl="0"/>
                <a:endParaRPr lang="en-US"/>
              </a:p>
            </p:txBody>
          </p:sp>
        </p:grpSp>
      </p:grp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6430986" y="1957718"/>
            <a:ext cx="644128" cy="35966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6793197" y="4235476"/>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6312538" y="5059714"/>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E5414D3-E0B1-4BDA-1D0D-1558FD55AF7F}"/>
              </a:ext>
            </a:extLst>
          </p:cNvPr>
          <p:cNvGrpSpPr/>
          <p:nvPr/>
        </p:nvGrpSpPr>
        <p:grpSpPr>
          <a:xfrm>
            <a:off x="6723838" y="1599219"/>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Porcentaje de cobertura de intereses</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6217808" y="2228714"/>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6586514" y="4113983"/>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6119743" y="4904456"/>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276177" y="2742850"/>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3085940"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Razón de deuda a activos</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6723838" y="5030112"/>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981052"/>
              <a:ext cx="3085031" cy="615618"/>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Relación de deuda a capital (D/E)</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276177" y="3886481"/>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2"/>
              <a:ext cx="3085940"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Razón de capital</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8114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Comprender los índices de solvencia</a:t>
            </a:r>
          </a:p>
          <a:p>
            <a:pPr algn="l" rtl="0"/>
            <a:endParaRPr lang="en-US" dirty="0">
              <a:solidFill>
                <a:schemeClr val="bg1"/>
              </a:solidFill>
            </a:endParaRPr>
          </a:p>
          <a:p>
            <a:pPr algn="l" rtl="0"/>
            <a:r>
              <a:rPr lang="en-US" sz="2200" dirty="0">
                <a:solidFill>
                  <a:schemeClr val="bg1"/>
                </a:solidFill>
              </a:rPr>
              <a:t>Tipos de Razones de Solvencia:</a:t>
            </a:r>
          </a:p>
          <a:p>
            <a:pPr algn="l" rtl="0"/>
            <a:r>
              <a:rPr lang="en-US" dirty="0">
                <a:solidFill>
                  <a:schemeClr val="bg1"/>
                </a:solidFill>
              </a:rPr>
              <a:t> </a:t>
            </a:r>
          </a:p>
        </p:txBody>
      </p:sp>
      <p:sp>
        <p:nvSpPr>
          <p:cNvPr id="30" name="Rectangle 29">
            <a:extLst>
              <a:ext uri="{FF2B5EF4-FFF2-40B4-BE49-F238E27FC236}">
                <a16:creationId xmlns:a16="http://schemas.microsoft.com/office/drawing/2014/main" id="{69B703A5-2327-0D30-455B-43ECE620F1B0}"/>
              </a:ext>
            </a:extLst>
          </p:cNvPr>
          <p:cNvSpPr/>
          <p:nvPr/>
        </p:nvSpPr>
        <p:spPr>
          <a:xfrm>
            <a:off x="537286" y="1751701"/>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2" name="Picture 1" descr="Icon  Description automatically generated">
            <a:extLst>
              <a:ext uri="{FF2B5EF4-FFF2-40B4-BE49-F238E27FC236}">
                <a16:creationId xmlns:a16="http://schemas.microsoft.com/office/drawing/2014/main" id="{D5A52F9D-3ADD-8157-F833-146DB65B1D9B}"/>
              </a:ext>
            </a:extLst>
          </p:cNvPr>
          <p:cNvPicPr/>
          <p:nvPr/>
        </p:nvPicPr>
        <p:blipFill rotWithShape="1">
          <a:blip r:embed="rId2" cstate="email">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grpSp>
        <p:nvGrpSpPr>
          <p:cNvPr id="25" name="Group 24">
            <a:extLst>
              <a:ext uri="{FF2B5EF4-FFF2-40B4-BE49-F238E27FC236}">
                <a16:creationId xmlns:a16="http://schemas.microsoft.com/office/drawing/2014/main" id="{6ECA70D2-65D0-E911-C964-5C2AF560AA27}"/>
              </a:ext>
            </a:extLst>
          </p:cNvPr>
          <p:cNvGrpSpPr/>
          <p:nvPr/>
        </p:nvGrpSpPr>
        <p:grpSpPr>
          <a:xfrm>
            <a:off x="5102889" y="3049041"/>
            <a:ext cx="1094363" cy="943510"/>
            <a:chOff x="4417506" y="446113"/>
            <a:chExt cx="1094363" cy="943510"/>
          </a:xfrm>
          <a:solidFill>
            <a:srgbClr val="595959"/>
          </a:solidFill>
        </p:grpSpPr>
        <p:sp>
          <p:nvSpPr>
            <p:cNvPr id="26" name="Freeform 25">
              <a:extLst>
                <a:ext uri="{FF2B5EF4-FFF2-40B4-BE49-F238E27FC236}">
                  <a16:creationId xmlns:a16="http://schemas.microsoft.com/office/drawing/2014/main" id="{5277BD47-6159-E7D4-219C-F6DF57E9B5AC}"/>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pPr algn="l" rtl="0"/>
              <a:endParaRPr lang="en-US"/>
            </a:p>
          </p:txBody>
        </p:sp>
        <p:grpSp>
          <p:nvGrpSpPr>
            <p:cNvPr id="27" name="Graphic 3">
              <a:extLst>
                <a:ext uri="{FF2B5EF4-FFF2-40B4-BE49-F238E27FC236}">
                  <a16:creationId xmlns:a16="http://schemas.microsoft.com/office/drawing/2014/main" id="{230B8698-948B-FF67-7908-C8EB217DB659}"/>
                </a:ext>
              </a:extLst>
            </p:cNvPr>
            <p:cNvGrpSpPr/>
            <p:nvPr/>
          </p:nvGrpSpPr>
          <p:grpSpPr>
            <a:xfrm>
              <a:off x="4417506" y="446113"/>
              <a:ext cx="1023051" cy="943510"/>
              <a:chOff x="4417506" y="446113"/>
              <a:chExt cx="1023051" cy="943510"/>
            </a:xfrm>
            <a:grpFill/>
          </p:grpSpPr>
          <p:sp>
            <p:nvSpPr>
              <p:cNvPr id="33" name="Freeform 32">
                <a:extLst>
                  <a:ext uri="{FF2B5EF4-FFF2-40B4-BE49-F238E27FC236}">
                    <a16:creationId xmlns:a16="http://schemas.microsoft.com/office/drawing/2014/main" id="{9C95B104-8C17-8DF0-15FB-5C52C3315E49}"/>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pPr algn="l" rtl="0"/>
                <a:endParaRPr lang="en-US"/>
              </a:p>
            </p:txBody>
          </p:sp>
          <p:sp>
            <p:nvSpPr>
              <p:cNvPr id="35" name="Freeform 34">
                <a:extLst>
                  <a:ext uri="{FF2B5EF4-FFF2-40B4-BE49-F238E27FC236}">
                    <a16:creationId xmlns:a16="http://schemas.microsoft.com/office/drawing/2014/main" id="{55777AF5-88C0-5A6D-3134-CC65667A56CD}"/>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pPr algn="l" rtl="0"/>
                <a:endParaRPr lang="en-US"/>
              </a:p>
            </p:txBody>
          </p:sp>
        </p:grpSp>
        <p:sp>
          <p:nvSpPr>
            <p:cNvPr id="32" name="Freeform 31">
              <a:extLst>
                <a:ext uri="{FF2B5EF4-FFF2-40B4-BE49-F238E27FC236}">
                  <a16:creationId xmlns:a16="http://schemas.microsoft.com/office/drawing/2014/main" id="{2A6A7FEF-F327-C45A-3C1B-792A13E69ED3}"/>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F16924"/>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57906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4715268" y="1737550"/>
            <a:ext cx="7047241" cy="5383686"/>
          </a:xfrm>
        </p:spPr>
        <p:txBody>
          <a:bodyPr>
            <a:normAutofit/>
          </a:bodyPr>
          <a:lstStyle/>
          <a:p>
            <a:pPr marL="342900" indent="-342900" algn="l" rtl="0">
              <a:lnSpc>
                <a:spcPts val="2280"/>
              </a:lnSpc>
              <a:spcBef>
                <a:spcPts val="0"/>
              </a:spcBef>
              <a:buClr>
                <a:srgbClr val="EDA13E"/>
              </a:buClr>
              <a:buFont typeface="Arial" panose="020B0604020202020204" pitchFamily="34" charset="0"/>
              <a:buChar char="•"/>
            </a:pPr>
            <a:r>
              <a:rPr lang="en-US" sz="2200" dirty="0"/>
              <a:t>Los índices de solvencia y los índices de liquidez son similares pero tienen algunas diferencias importantes. Ambas categorías de razones financieras indicarán la salud de una empresa. La principal diferencia es que los índices de solvencia ofrecen una perspectiva a más largo plazo de una empresa, mientras que los índices de liquidez se centran en el plazo más corto.</a:t>
            </a:r>
          </a:p>
          <a:p>
            <a:pPr marL="342900" indent="-342900" algn="l" rtl="0">
              <a:lnSpc>
                <a:spcPts val="2280"/>
              </a:lnSpc>
              <a:spcBef>
                <a:spcPts val="0"/>
              </a:spcBef>
              <a:buClr>
                <a:srgbClr val="EDA13E"/>
              </a:buClr>
              <a:buFont typeface="Arial" panose="020B0604020202020204" pitchFamily="34" charset="0"/>
              <a:buChar char="•"/>
            </a:pPr>
            <a:endParaRPr lang="en-US" sz="2200" dirty="0"/>
          </a:p>
          <a:p>
            <a:pPr marL="342900" indent="-342900" algn="l" rtl="0">
              <a:lnSpc>
                <a:spcPts val="2280"/>
              </a:lnSpc>
              <a:spcBef>
                <a:spcPts val="0"/>
              </a:spcBef>
              <a:buClr>
                <a:srgbClr val="EDA13E"/>
              </a:buClr>
              <a:buFont typeface="Arial" panose="020B0604020202020204" pitchFamily="34" charset="0"/>
              <a:buChar char="•"/>
            </a:pPr>
            <a:r>
              <a:rPr lang="en-US" sz="2200" dirty="0"/>
              <a:t>Los índices de solvencia analizan todos los activos de una empresa, incluidas las deudas a largo plazo, como los bonos con vencimientos superiores a un año. Los índices de liquidez, por otro lado, analizan solo los activos más líquidos, como el efectivo y los valores negociables, y cómo se pueden usar para cubrir las próximas obligaciones a corto plazo.</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4715268" y="603691"/>
            <a:ext cx="6950259" cy="1406350"/>
          </a:xfrm>
        </p:spPr>
        <p:txBody>
          <a:bodyPr>
            <a:normAutofit/>
          </a:bodyPr>
          <a:lstStyle/>
          <a:p>
            <a:pPr algn="l" rtl="0"/>
            <a:r>
              <a:rPr lang="en-US" dirty="0"/>
              <a:t>Ratios de Solvencia vs. Ratios de Liquidez</a:t>
            </a:r>
          </a:p>
        </p:txBody>
      </p:sp>
      <p:sp>
        <p:nvSpPr>
          <p:cNvPr id="10" name="Rectangle 9">
            <a:extLst>
              <a:ext uri="{FF2B5EF4-FFF2-40B4-BE49-F238E27FC236}">
                <a16:creationId xmlns:a16="http://schemas.microsoft.com/office/drawing/2014/main" id="{C7AF6130-605D-3EAE-4DCF-BCF5D2BA0DC8}"/>
              </a:ext>
            </a:extLst>
          </p:cNvPr>
          <p:cNvSpPr/>
          <p:nvPr/>
        </p:nvSpPr>
        <p:spPr>
          <a:xfrm>
            <a:off x="4657526" y="141303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3" name="Picture 2" descr="Weights and barbells">
            <a:extLst>
              <a:ext uri="{FF2B5EF4-FFF2-40B4-BE49-F238E27FC236}">
                <a16:creationId xmlns:a16="http://schemas.microsoft.com/office/drawing/2014/main" id="{C0DA272F-2F69-B3D7-27A6-D99F45E2658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1830" r="2625"/>
          <a:stretch/>
        </p:blipFill>
        <p:spPr>
          <a:xfrm>
            <a:off x="175528" y="191676"/>
            <a:ext cx="4056230" cy="5946065"/>
          </a:xfrm>
          <a:prstGeom prst="rect">
            <a:avLst/>
          </a:prstGeom>
        </p:spPr>
      </p:pic>
    </p:spTree>
    <p:extLst>
      <p:ext uri="{BB962C8B-B14F-4D97-AF65-F5344CB8AC3E}">
        <p14:creationId xmlns:p14="http://schemas.microsoft.com/office/powerpoint/2010/main" val="379813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A733DF1-BE06-48B0-23E2-9E77B49F89A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13519" r="13519"/>
          <a:stretch>
            <a:fillRect/>
          </a:stretch>
        </p:blipFill>
        <p:spPr/>
      </p:pic>
      <p:sp>
        <p:nvSpPr>
          <p:cNvPr id="9" name="Text Placeholder 8">
            <a:extLst>
              <a:ext uri="{FF2B5EF4-FFF2-40B4-BE49-F238E27FC236}">
                <a16:creationId xmlns:a16="http://schemas.microsoft.com/office/drawing/2014/main" id="{2C262214-4E53-FD43-844A-D36A076733F2}"/>
              </a:ext>
            </a:extLst>
          </p:cNvPr>
          <p:cNvSpPr>
            <a:spLocks noGrp="1"/>
          </p:cNvSpPr>
          <p:nvPr>
            <p:ph type="body" sz="quarter" idx="18"/>
          </p:nvPr>
        </p:nvSpPr>
        <p:spPr>
          <a:xfrm>
            <a:off x="520617" y="5522880"/>
            <a:ext cx="5029134" cy="526737"/>
          </a:xfrm>
        </p:spPr>
        <p:txBody>
          <a:bodyPr>
            <a:normAutofit fontScale="77500" lnSpcReduction="20000"/>
          </a:bodyPr>
          <a:lstStyle/>
          <a:p>
            <a:pPr algn="l" rtl="0"/>
            <a:r>
              <a:rPr lang="en-US" sz="1800" dirty="0">
                <a:solidFill>
                  <a:srgbClr val="B41F7A"/>
                </a:solidFill>
              </a:rPr>
              <a:t>Fuente: Investopedia</a:t>
            </a:r>
          </a:p>
          <a:p>
            <a:pPr algn="l" rtl="0"/>
            <a:r>
              <a:rPr lang="en-US" sz="1800" dirty="0">
                <a:solidFill>
                  <a:srgbClr val="B41F7A"/>
                </a:solidFill>
              </a:rPr>
              <a:t> </a:t>
            </a:r>
          </a:p>
          <a:p>
            <a:pPr algn="l" rtl="0"/>
            <a:endParaRPr lang="en-US" sz="1800" dirty="0">
              <a:solidFill>
                <a:srgbClr val="B41F7A"/>
              </a:solidFill>
            </a:endParaRPr>
          </a:p>
        </p:txBody>
      </p:sp>
      <p:sp>
        <p:nvSpPr>
          <p:cNvPr id="5" name="Rechteck 4">
            <a:extLst>
              <a:ext uri="{FF2B5EF4-FFF2-40B4-BE49-F238E27FC236}">
                <a16:creationId xmlns:a16="http://schemas.microsoft.com/office/drawing/2014/main" id="{90BB7AA0-8653-4721-BB63-871C0153FCCE}"/>
              </a:ext>
            </a:extLst>
          </p:cNvPr>
          <p:cNvSpPr/>
          <p:nvPr/>
        </p:nvSpPr>
        <p:spPr>
          <a:xfrm>
            <a:off x="10895908" y="-314841"/>
            <a:ext cx="274434" cy="369332"/>
          </a:xfrm>
          <a:prstGeom prst="rect">
            <a:avLst/>
          </a:prstGeom>
        </p:spPr>
        <p:txBody>
          <a:bodyPr wrap="none">
            <a:spAutoFit/>
          </a:bodyPr>
          <a:lstStyle/>
          <a:p>
            <a:pPr algn="l" rtl="0"/>
            <a:r>
              <a:rPr lang="en-GB" dirty="0"/>
              <a:t>s</a:t>
            </a:r>
          </a:p>
        </p:txBody>
      </p:sp>
      <p:sp>
        <p:nvSpPr>
          <p:cNvPr id="11" name="Text Placeholder 10">
            <a:extLst>
              <a:ext uri="{FF2B5EF4-FFF2-40B4-BE49-F238E27FC236}">
                <a16:creationId xmlns:a16="http://schemas.microsoft.com/office/drawing/2014/main" id="{74430E1C-250C-4D00-ED11-4A9481F57AEA}"/>
              </a:ext>
            </a:extLst>
          </p:cNvPr>
          <p:cNvSpPr>
            <a:spLocks noGrp="1"/>
          </p:cNvSpPr>
          <p:nvPr>
            <p:ph type="body" sz="quarter" idx="16"/>
          </p:nvPr>
        </p:nvSpPr>
        <p:spPr>
          <a:xfrm>
            <a:off x="734714" y="642972"/>
            <a:ext cx="4916703" cy="1500860"/>
          </a:xfrm>
          <a:solidFill>
            <a:srgbClr val="B41F7A"/>
          </a:solidFill>
        </p:spPr>
        <p:txBody>
          <a:bodyPr>
            <a:normAutofit lnSpcReduction="10000"/>
          </a:bodyPr>
          <a:lstStyle/>
          <a:p>
            <a:pPr algn="l" rtl="0"/>
            <a:r>
              <a:rPr lang="en-GB" dirty="0"/>
              <a:t>Ratios de Solvencia</a:t>
            </a:r>
            <a:r>
              <a:rPr lang="en-GB" dirty="0">
                <a:solidFill>
                  <a:srgbClr val="EDA13E"/>
                </a:solidFill>
              </a:rPr>
              <a:t>contra</a:t>
            </a:r>
            <a:r>
              <a:rPr lang="en-GB" dirty="0"/>
              <a:t>Razones de Liquidez</a:t>
            </a:r>
          </a:p>
          <a:p>
            <a:pPr algn="l" rtl="0"/>
            <a:endParaRPr lang="en-US" dirty="0"/>
          </a:p>
        </p:txBody>
      </p:sp>
      <p:sp>
        <p:nvSpPr>
          <p:cNvPr id="14" name="TextBox 13">
            <a:extLst>
              <a:ext uri="{FF2B5EF4-FFF2-40B4-BE49-F238E27FC236}">
                <a16:creationId xmlns:a16="http://schemas.microsoft.com/office/drawing/2014/main" id="{FCDF1BA2-A7AD-B885-440A-E60800E03ABA}"/>
              </a:ext>
            </a:extLst>
          </p:cNvPr>
          <p:cNvSpPr txBox="1"/>
          <p:nvPr/>
        </p:nvSpPr>
        <p:spPr>
          <a:xfrm>
            <a:off x="520617" y="3110081"/>
            <a:ext cx="5130800" cy="1446550"/>
          </a:xfrm>
          <a:prstGeom prst="rect">
            <a:avLst/>
          </a:prstGeom>
          <a:noFill/>
        </p:spPr>
        <p:txBody>
          <a:bodyPr wrap="square" rtlCol="0">
            <a:spAutoFit/>
          </a:bodyPr>
          <a:lstStyle/>
          <a:p>
            <a:pPr algn="l" rtl="0"/>
            <a:r>
              <a:rPr lang="en-GB" sz="2200" b="0" i="0" dirty="0">
                <a:solidFill>
                  <a:schemeClr val="bg1"/>
                </a:solidFill>
                <a:effectLst/>
                <a:highlight>
                  <a:srgbClr val="F16924"/>
                </a:highlight>
              </a:rPr>
              <a:t>RELOJ</a:t>
            </a:r>
            <a:r>
              <a:rPr lang="en-GB" sz="2200" b="0" i="0" dirty="0">
                <a:solidFill>
                  <a:srgbClr val="F16924"/>
                </a:solidFill>
                <a:effectLst/>
                <a:highlight>
                  <a:srgbClr val="F16924"/>
                </a:highlight>
              </a:rPr>
              <a:t>.</a:t>
            </a:r>
          </a:p>
          <a:p>
            <a:pPr algn="l" rtl="0"/>
            <a:endParaRPr lang="en-GB" sz="2200" b="0" i="0" dirty="0">
              <a:solidFill>
                <a:schemeClr val="bg1"/>
              </a:solidFill>
              <a:effectLst/>
              <a:highlight>
                <a:srgbClr val="E53292"/>
              </a:highlight>
            </a:endParaRPr>
          </a:p>
          <a:p>
            <a:pPr algn="l" rtl="0"/>
            <a:r>
              <a:rPr lang="en-GB" sz="2200" dirty="0">
                <a:solidFill>
                  <a:srgbClr val="595959"/>
                </a:solidFill>
              </a:rPr>
              <a:t>Determinar mejor la diferencia entre liquidez y solvencia.</a:t>
            </a:r>
          </a:p>
        </p:txBody>
      </p:sp>
      <p:sp>
        <p:nvSpPr>
          <p:cNvPr id="15" name="Oval 14">
            <a:extLst>
              <a:ext uri="{FF2B5EF4-FFF2-40B4-BE49-F238E27FC236}">
                <a16:creationId xmlns:a16="http://schemas.microsoft.com/office/drawing/2014/main" id="{54B5EE30-730E-6FC8-88A7-CC8C857EB805}"/>
              </a:ext>
            </a:extLst>
          </p:cNvPr>
          <p:cNvSpPr/>
          <p:nvPr/>
        </p:nvSpPr>
        <p:spPr>
          <a:xfrm rot="21231927">
            <a:off x="7046545" y="4794352"/>
            <a:ext cx="1720645" cy="1720645"/>
          </a:xfrm>
          <a:prstGeom prst="ellips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200" b="1" dirty="0">
                <a:solidFill>
                  <a:schemeClr val="bg1"/>
                </a:solidFill>
              </a:rPr>
              <a:t>HAGA CLIC PARA</a:t>
            </a:r>
            <a:r>
              <a:rPr lang="en-US" sz="2200" b="1" dirty="0">
                <a:solidFill>
                  <a:schemeClr val="bg1"/>
                </a:solidFill>
                <a:hlinkClick r:id="rId4">
                  <a:extLst>
                    <a:ext uri="{A12FA001-AC4F-418D-AE19-62706E023703}">
                      <ahyp:hlinkClr xmlns:ahyp="http://schemas.microsoft.com/office/drawing/2018/hyperlinkcolor" val="tx"/>
                    </a:ext>
                  </a:extLst>
                </a:hlinkClick>
              </a:rPr>
              <a:t>RELOJ</a:t>
            </a:r>
            <a:endParaRPr lang="en-US" sz="2200" b="1" dirty="0">
              <a:solidFill>
                <a:schemeClr val="bg1"/>
              </a:solidFill>
            </a:endParaRPr>
          </a:p>
        </p:txBody>
      </p:sp>
    </p:spTree>
    <p:extLst>
      <p:ext uri="{BB962C8B-B14F-4D97-AF65-F5344CB8AC3E}">
        <p14:creationId xmlns:p14="http://schemas.microsoft.com/office/powerpoint/2010/main" val="979280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pPr algn="l" rtl="0"/>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pPr algn="l" rtl="0"/>
            <a:endParaRPr lang="en-US" dirty="0"/>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pPr algn="l" rtl="0"/>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rtl="0"/>
            <a:r>
              <a:rPr lang="en-US" dirty="0">
                <a:solidFill>
                  <a:schemeClr val="bg1"/>
                </a:solidFill>
              </a:rPr>
              <a:t>Ejemplos que utilizan índices de liquidez</a:t>
            </a:r>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pPr algn="l" rtl="0"/>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pPr algn="l" rtl="0"/>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pPr algn="l" rtl="0"/>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287606" y="5283178"/>
            <a:ext cx="1825690" cy="1139286"/>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Relación actual - Ejemplo</a:t>
            </a: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595607" y="3517809"/>
            <a:ext cx="2185285" cy="793038"/>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Relación rápida - Ejemplo</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501345" y="3546596"/>
            <a:ext cx="1614125" cy="1139286"/>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Ejemplo de relación de efectivo</a:t>
            </a:r>
          </a:p>
        </p:txBody>
      </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pPr algn="l" rtl="0"/>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22" name="Group 21">
            <a:extLst>
              <a:ext uri="{FF2B5EF4-FFF2-40B4-BE49-F238E27FC236}">
                <a16:creationId xmlns:a16="http://schemas.microsoft.com/office/drawing/2014/main" id="{5D0963A0-619B-16F5-E4DC-22AF796C8640}"/>
              </a:ext>
            </a:extLst>
          </p:cNvPr>
          <p:cNvGrpSpPr/>
          <p:nvPr/>
        </p:nvGrpSpPr>
        <p:grpSpPr>
          <a:xfrm>
            <a:off x="5546810" y="5468426"/>
            <a:ext cx="1091667" cy="1092903"/>
            <a:chOff x="423316" y="5348637"/>
            <a:chExt cx="1214120" cy="1215495"/>
          </a:xfrm>
          <a:solidFill>
            <a:srgbClr val="595959"/>
          </a:solidFill>
        </p:grpSpPr>
        <p:grpSp>
          <p:nvGrpSpPr>
            <p:cNvPr id="26" name="Graphic 248">
              <a:extLst>
                <a:ext uri="{FF2B5EF4-FFF2-40B4-BE49-F238E27FC236}">
                  <a16:creationId xmlns:a16="http://schemas.microsoft.com/office/drawing/2014/main" id="{F86A0196-3A3D-E026-2692-7F32226B7852}"/>
                </a:ext>
              </a:extLst>
            </p:cNvPr>
            <p:cNvGrpSpPr/>
            <p:nvPr/>
          </p:nvGrpSpPr>
          <p:grpSpPr>
            <a:xfrm>
              <a:off x="423316" y="5348637"/>
              <a:ext cx="1214120" cy="1215495"/>
              <a:chOff x="423316" y="5348637"/>
              <a:chExt cx="1214120" cy="1215495"/>
            </a:xfrm>
            <a:grpFill/>
          </p:grpSpPr>
          <p:sp>
            <p:nvSpPr>
              <p:cNvPr id="28" name="Freeform 27">
                <a:extLst>
                  <a:ext uri="{FF2B5EF4-FFF2-40B4-BE49-F238E27FC236}">
                    <a16:creationId xmlns:a16="http://schemas.microsoft.com/office/drawing/2014/main" id="{4EAF6564-90E7-A0B0-9B19-CF81416CF71C}"/>
                  </a:ext>
                </a:extLst>
              </p:cNvPr>
              <p:cNvSpPr/>
              <p:nvPr/>
            </p:nvSpPr>
            <p:spPr>
              <a:xfrm>
                <a:off x="747656" y="5713415"/>
                <a:ext cx="566478" cy="850717"/>
              </a:xfrm>
              <a:custGeom>
                <a:avLst/>
                <a:gdLst>
                  <a:gd name="connsiteX0" fmla="*/ 142422 w 566478"/>
                  <a:gd name="connsiteY0" fmla="*/ 249326 h 850717"/>
                  <a:gd name="connsiteX1" fmla="*/ 131277 w 566478"/>
                  <a:gd name="connsiteY1" fmla="*/ 168256 h 850717"/>
                  <a:gd name="connsiteX2" fmla="*/ 139720 w 566478"/>
                  <a:gd name="connsiteY2" fmla="*/ 158798 h 850717"/>
                  <a:gd name="connsiteX3" fmla="*/ 148838 w 566478"/>
                  <a:gd name="connsiteY3" fmla="*/ 125695 h 850717"/>
                  <a:gd name="connsiteX4" fmla="*/ 122834 w 566478"/>
                  <a:gd name="connsiteY4" fmla="*/ 29424 h 850717"/>
                  <a:gd name="connsiteX5" fmla="*/ 148163 w 566478"/>
                  <a:gd name="connsiteY5" fmla="*/ 374 h 850717"/>
                  <a:gd name="connsiteX6" fmla="*/ 276831 w 566478"/>
                  <a:gd name="connsiteY6" fmla="*/ 18277 h 850717"/>
                  <a:gd name="connsiteX7" fmla="*/ 341672 w 566478"/>
                  <a:gd name="connsiteY7" fmla="*/ 11521 h 850717"/>
                  <a:gd name="connsiteX8" fmla="*/ 417995 w 566478"/>
                  <a:gd name="connsiteY8" fmla="*/ 374 h 850717"/>
                  <a:gd name="connsiteX9" fmla="*/ 442986 w 566478"/>
                  <a:gd name="connsiteY9" fmla="*/ 28749 h 850717"/>
                  <a:gd name="connsiteX10" fmla="*/ 413943 w 566478"/>
                  <a:gd name="connsiteY10" fmla="*/ 138531 h 850717"/>
                  <a:gd name="connsiteX11" fmla="*/ 416644 w 566478"/>
                  <a:gd name="connsiteY11" fmla="*/ 151029 h 850717"/>
                  <a:gd name="connsiteX12" fmla="*/ 424412 w 566478"/>
                  <a:gd name="connsiteY12" fmla="*/ 246962 h 850717"/>
                  <a:gd name="connsiteX13" fmla="*/ 423061 w 566478"/>
                  <a:gd name="connsiteY13" fmla="*/ 249664 h 850717"/>
                  <a:gd name="connsiteX14" fmla="*/ 511879 w 566478"/>
                  <a:gd name="connsiteY14" fmla="*/ 371606 h 850717"/>
                  <a:gd name="connsiteX15" fmla="*/ 566251 w 566478"/>
                  <a:gd name="connsiteY15" fmla="*/ 589819 h 850717"/>
                  <a:gd name="connsiteX16" fmla="*/ 558484 w 566478"/>
                  <a:gd name="connsiteY16" fmla="*/ 703993 h 850717"/>
                  <a:gd name="connsiteX17" fmla="*/ 419346 w 566478"/>
                  <a:gd name="connsiteY17" fmla="*/ 845527 h 850717"/>
                  <a:gd name="connsiteX18" fmla="*/ 380509 w 566478"/>
                  <a:gd name="connsiteY18" fmla="*/ 849918 h 850717"/>
                  <a:gd name="connsiteX19" fmla="*/ 196118 w 566478"/>
                  <a:gd name="connsiteY19" fmla="*/ 850594 h 850717"/>
                  <a:gd name="connsiteX20" fmla="*/ 13078 w 566478"/>
                  <a:gd name="connsiteY20" fmla="*/ 720545 h 850717"/>
                  <a:gd name="connsiteX21" fmla="*/ 583 w 566478"/>
                  <a:gd name="connsiteY21" fmla="*/ 650284 h 850717"/>
                  <a:gd name="connsiteX22" fmla="*/ 5311 w 566478"/>
                  <a:gd name="connsiteY22" fmla="*/ 516857 h 850717"/>
                  <a:gd name="connsiteX23" fmla="*/ 135330 w 566478"/>
                  <a:gd name="connsiteY23" fmla="*/ 258109 h 850717"/>
                  <a:gd name="connsiteX24" fmla="*/ 142422 w 566478"/>
                  <a:gd name="connsiteY24" fmla="*/ 249326 h 850717"/>
                  <a:gd name="connsiteX25" fmla="*/ 282573 w 566478"/>
                  <a:gd name="connsiteY25" fmla="*/ 809046 h 850717"/>
                  <a:gd name="connsiteX26" fmla="*/ 320396 w 566478"/>
                  <a:gd name="connsiteY26" fmla="*/ 809046 h 850717"/>
                  <a:gd name="connsiteX27" fmla="*/ 398746 w 566478"/>
                  <a:gd name="connsiteY27" fmla="*/ 807695 h 850717"/>
                  <a:gd name="connsiteX28" fmla="*/ 522349 w 566478"/>
                  <a:gd name="connsiteY28" fmla="*/ 674943 h 850717"/>
                  <a:gd name="connsiteX29" fmla="*/ 525050 w 566478"/>
                  <a:gd name="connsiteY29" fmla="*/ 580361 h 850717"/>
                  <a:gd name="connsiteX30" fmla="*/ 384562 w 566478"/>
                  <a:gd name="connsiteY30" fmla="*/ 270607 h 850717"/>
                  <a:gd name="connsiteX31" fmla="*/ 365988 w 566478"/>
                  <a:gd name="connsiteY31" fmla="*/ 263176 h 850717"/>
                  <a:gd name="connsiteX32" fmla="*/ 199158 w 566478"/>
                  <a:gd name="connsiteY32" fmla="*/ 263176 h 850717"/>
                  <a:gd name="connsiteX33" fmla="*/ 180583 w 566478"/>
                  <a:gd name="connsiteY33" fmla="*/ 270607 h 850717"/>
                  <a:gd name="connsiteX34" fmla="*/ 47525 w 566478"/>
                  <a:gd name="connsiteY34" fmla="*/ 504021 h 850717"/>
                  <a:gd name="connsiteX35" fmla="*/ 40433 w 566478"/>
                  <a:gd name="connsiteY35" fmla="*/ 651297 h 850717"/>
                  <a:gd name="connsiteX36" fmla="*/ 57994 w 566478"/>
                  <a:gd name="connsiteY36" fmla="*/ 722909 h 850717"/>
                  <a:gd name="connsiteX37" fmla="*/ 195780 w 566478"/>
                  <a:gd name="connsiteY37" fmla="*/ 809384 h 850717"/>
                  <a:gd name="connsiteX38" fmla="*/ 282573 w 566478"/>
                  <a:gd name="connsiteY38" fmla="*/ 809046 h 850717"/>
                  <a:gd name="connsiteX39" fmla="*/ 194430 w 566478"/>
                  <a:gd name="connsiteY39" fmla="*/ 140895 h 850717"/>
                  <a:gd name="connsiteX40" fmla="*/ 370378 w 566478"/>
                  <a:gd name="connsiteY40" fmla="*/ 140895 h 850717"/>
                  <a:gd name="connsiteX41" fmla="*/ 397057 w 566478"/>
                  <a:gd name="connsiteY41" fmla="*/ 41923 h 850717"/>
                  <a:gd name="connsiteX42" fmla="*/ 167750 w 566478"/>
                  <a:gd name="connsiteY42" fmla="*/ 42260 h 850717"/>
                  <a:gd name="connsiteX43" fmla="*/ 194430 w 566478"/>
                  <a:gd name="connsiteY43" fmla="*/ 140895 h 850717"/>
                  <a:gd name="connsiteX44" fmla="*/ 283923 w 566478"/>
                  <a:gd name="connsiteY44" fmla="*/ 181768 h 850717"/>
                  <a:gd name="connsiteX45" fmla="*/ 186662 w 566478"/>
                  <a:gd name="connsiteY45" fmla="*/ 181768 h 850717"/>
                  <a:gd name="connsiteX46" fmla="*/ 161334 w 566478"/>
                  <a:gd name="connsiteY46" fmla="*/ 202036 h 850717"/>
                  <a:gd name="connsiteX47" fmla="*/ 186662 w 566478"/>
                  <a:gd name="connsiteY47" fmla="*/ 222303 h 850717"/>
                  <a:gd name="connsiteX48" fmla="*/ 378821 w 566478"/>
                  <a:gd name="connsiteY48" fmla="*/ 222303 h 850717"/>
                  <a:gd name="connsiteX49" fmla="*/ 404149 w 566478"/>
                  <a:gd name="connsiteY49" fmla="*/ 202036 h 850717"/>
                  <a:gd name="connsiteX50" fmla="*/ 378821 w 566478"/>
                  <a:gd name="connsiteY50" fmla="*/ 181768 h 850717"/>
                  <a:gd name="connsiteX51" fmla="*/ 283923 w 566478"/>
                  <a:gd name="connsiteY51" fmla="*/ 181768 h 85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6478" h="850717">
                    <a:moveTo>
                      <a:pt x="142422" y="249326"/>
                    </a:moveTo>
                    <a:cubicBezTo>
                      <a:pt x="117769" y="220614"/>
                      <a:pt x="114054" y="193253"/>
                      <a:pt x="131277" y="168256"/>
                    </a:cubicBezTo>
                    <a:cubicBezTo>
                      <a:pt x="133641" y="164879"/>
                      <a:pt x="136005" y="160487"/>
                      <a:pt x="139720" y="158798"/>
                    </a:cubicBezTo>
                    <a:cubicBezTo>
                      <a:pt x="155930" y="151029"/>
                      <a:pt x="152553" y="139206"/>
                      <a:pt x="148838" y="125695"/>
                    </a:cubicBezTo>
                    <a:cubicBezTo>
                      <a:pt x="139720" y="93942"/>
                      <a:pt x="131277" y="61514"/>
                      <a:pt x="122834" y="29424"/>
                    </a:cubicBezTo>
                    <a:cubicBezTo>
                      <a:pt x="117769" y="9832"/>
                      <a:pt x="128238" y="-2328"/>
                      <a:pt x="148163" y="374"/>
                    </a:cubicBezTo>
                    <a:cubicBezTo>
                      <a:pt x="191052" y="6455"/>
                      <a:pt x="233942" y="14562"/>
                      <a:pt x="276831" y="18277"/>
                    </a:cubicBezTo>
                    <a:cubicBezTo>
                      <a:pt x="298107" y="19966"/>
                      <a:pt x="320059" y="14224"/>
                      <a:pt x="341672" y="11521"/>
                    </a:cubicBezTo>
                    <a:cubicBezTo>
                      <a:pt x="367001" y="8143"/>
                      <a:pt x="392329" y="4090"/>
                      <a:pt x="417995" y="374"/>
                    </a:cubicBezTo>
                    <a:cubicBezTo>
                      <a:pt x="436907" y="-2328"/>
                      <a:pt x="447714" y="10170"/>
                      <a:pt x="442986" y="28749"/>
                    </a:cubicBezTo>
                    <a:cubicBezTo>
                      <a:pt x="433530" y="65230"/>
                      <a:pt x="423399" y="102049"/>
                      <a:pt x="413943" y="138531"/>
                    </a:cubicBezTo>
                    <a:cubicBezTo>
                      <a:pt x="412930" y="142246"/>
                      <a:pt x="413943" y="148664"/>
                      <a:pt x="416644" y="151029"/>
                    </a:cubicBezTo>
                    <a:cubicBezTo>
                      <a:pt x="451429" y="179403"/>
                      <a:pt x="454131" y="212845"/>
                      <a:pt x="424412" y="246962"/>
                    </a:cubicBezTo>
                    <a:cubicBezTo>
                      <a:pt x="423736" y="247637"/>
                      <a:pt x="423736" y="248313"/>
                      <a:pt x="423061" y="249664"/>
                    </a:cubicBezTo>
                    <a:cubicBezTo>
                      <a:pt x="459196" y="285132"/>
                      <a:pt x="488577" y="326343"/>
                      <a:pt x="511879" y="371606"/>
                    </a:cubicBezTo>
                    <a:cubicBezTo>
                      <a:pt x="547339" y="439840"/>
                      <a:pt x="568953" y="511790"/>
                      <a:pt x="566251" y="589819"/>
                    </a:cubicBezTo>
                    <a:cubicBezTo>
                      <a:pt x="564900" y="627990"/>
                      <a:pt x="569966" y="666836"/>
                      <a:pt x="558484" y="703993"/>
                    </a:cubicBezTo>
                    <a:cubicBezTo>
                      <a:pt x="536870" y="775267"/>
                      <a:pt x="493643" y="825935"/>
                      <a:pt x="419346" y="845527"/>
                    </a:cubicBezTo>
                    <a:cubicBezTo>
                      <a:pt x="406851" y="848905"/>
                      <a:pt x="393680" y="849581"/>
                      <a:pt x="380509" y="849918"/>
                    </a:cubicBezTo>
                    <a:cubicBezTo>
                      <a:pt x="319046" y="850256"/>
                      <a:pt x="257582" y="848230"/>
                      <a:pt x="196118" y="850594"/>
                    </a:cubicBezTo>
                    <a:cubicBezTo>
                      <a:pt x="100208" y="853972"/>
                      <a:pt x="35029" y="787427"/>
                      <a:pt x="13078" y="720545"/>
                    </a:cubicBezTo>
                    <a:cubicBezTo>
                      <a:pt x="5648" y="698250"/>
                      <a:pt x="920" y="673592"/>
                      <a:pt x="583" y="650284"/>
                    </a:cubicBezTo>
                    <a:cubicBezTo>
                      <a:pt x="-93" y="605696"/>
                      <a:pt x="-1444" y="560432"/>
                      <a:pt x="5311" y="516857"/>
                    </a:cubicBezTo>
                    <a:cubicBezTo>
                      <a:pt x="20508" y="417208"/>
                      <a:pt x="66437" y="331409"/>
                      <a:pt x="135330" y="258109"/>
                    </a:cubicBezTo>
                    <a:cubicBezTo>
                      <a:pt x="137356" y="254731"/>
                      <a:pt x="139720" y="252366"/>
                      <a:pt x="142422" y="249326"/>
                    </a:cubicBezTo>
                    <a:close/>
                    <a:moveTo>
                      <a:pt x="282573" y="809046"/>
                    </a:moveTo>
                    <a:cubicBezTo>
                      <a:pt x="295068" y="809046"/>
                      <a:pt x="307901" y="809046"/>
                      <a:pt x="320396" y="809046"/>
                    </a:cubicBezTo>
                    <a:cubicBezTo>
                      <a:pt x="346400" y="808708"/>
                      <a:pt x="373080" y="811073"/>
                      <a:pt x="398746" y="807695"/>
                    </a:cubicBezTo>
                    <a:cubicBezTo>
                      <a:pt x="461223" y="799250"/>
                      <a:pt x="514581" y="741825"/>
                      <a:pt x="522349" y="674943"/>
                    </a:cubicBezTo>
                    <a:cubicBezTo>
                      <a:pt x="526063" y="643866"/>
                      <a:pt x="525726" y="611776"/>
                      <a:pt x="525050" y="580361"/>
                    </a:cubicBezTo>
                    <a:cubicBezTo>
                      <a:pt x="523024" y="457068"/>
                      <a:pt x="471692" y="355393"/>
                      <a:pt x="384562" y="270607"/>
                    </a:cubicBezTo>
                    <a:cubicBezTo>
                      <a:pt x="380172" y="266216"/>
                      <a:pt x="372066" y="263513"/>
                      <a:pt x="365988" y="263176"/>
                    </a:cubicBezTo>
                    <a:cubicBezTo>
                      <a:pt x="310265" y="262500"/>
                      <a:pt x="254880" y="262500"/>
                      <a:pt x="199158" y="263176"/>
                    </a:cubicBezTo>
                    <a:cubicBezTo>
                      <a:pt x="192741" y="263176"/>
                      <a:pt x="184974" y="266216"/>
                      <a:pt x="180583" y="270607"/>
                    </a:cubicBezTo>
                    <a:cubicBezTo>
                      <a:pt x="111352" y="334112"/>
                      <a:pt x="69476" y="413493"/>
                      <a:pt x="47525" y="504021"/>
                    </a:cubicBezTo>
                    <a:cubicBezTo>
                      <a:pt x="35705" y="552662"/>
                      <a:pt x="40770" y="601980"/>
                      <a:pt x="40433" y="651297"/>
                    </a:cubicBezTo>
                    <a:cubicBezTo>
                      <a:pt x="40095" y="676632"/>
                      <a:pt x="46174" y="700615"/>
                      <a:pt x="57994" y="722909"/>
                    </a:cubicBezTo>
                    <a:cubicBezTo>
                      <a:pt x="87037" y="778307"/>
                      <a:pt x="130264" y="811748"/>
                      <a:pt x="195780" y="809384"/>
                    </a:cubicBezTo>
                    <a:cubicBezTo>
                      <a:pt x="224486" y="808370"/>
                      <a:pt x="253529" y="809046"/>
                      <a:pt x="282573" y="809046"/>
                    </a:cubicBezTo>
                    <a:close/>
                    <a:moveTo>
                      <a:pt x="194430" y="140895"/>
                    </a:moveTo>
                    <a:cubicBezTo>
                      <a:pt x="253529" y="140895"/>
                      <a:pt x="311616" y="140895"/>
                      <a:pt x="370378" y="140895"/>
                    </a:cubicBezTo>
                    <a:cubicBezTo>
                      <a:pt x="378821" y="109143"/>
                      <a:pt x="387264" y="77728"/>
                      <a:pt x="397057" y="41923"/>
                    </a:cubicBezTo>
                    <a:cubicBezTo>
                      <a:pt x="320059" y="62866"/>
                      <a:pt x="244749" y="61514"/>
                      <a:pt x="167750" y="42260"/>
                    </a:cubicBezTo>
                    <a:cubicBezTo>
                      <a:pt x="177544" y="77728"/>
                      <a:pt x="185649" y="108805"/>
                      <a:pt x="194430" y="140895"/>
                    </a:cubicBezTo>
                    <a:close/>
                    <a:moveTo>
                      <a:pt x="283923" y="181768"/>
                    </a:moveTo>
                    <a:cubicBezTo>
                      <a:pt x="251503" y="181768"/>
                      <a:pt x="219083" y="181768"/>
                      <a:pt x="186662" y="181768"/>
                    </a:cubicBezTo>
                    <a:cubicBezTo>
                      <a:pt x="170790" y="181768"/>
                      <a:pt x="161334" y="189199"/>
                      <a:pt x="161334" y="202036"/>
                    </a:cubicBezTo>
                    <a:cubicBezTo>
                      <a:pt x="161334" y="214534"/>
                      <a:pt x="170452" y="222303"/>
                      <a:pt x="186662" y="222303"/>
                    </a:cubicBezTo>
                    <a:cubicBezTo>
                      <a:pt x="250828" y="222303"/>
                      <a:pt x="314655" y="222303"/>
                      <a:pt x="378821" y="222303"/>
                    </a:cubicBezTo>
                    <a:cubicBezTo>
                      <a:pt x="394693" y="222303"/>
                      <a:pt x="404149" y="214534"/>
                      <a:pt x="404149" y="202036"/>
                    </a:cubicBezTo>
                    <a:cubicBezTo>
                      <a:pt x="404149" y="189537"/>
                      <a:pt x="395031" y="181768"/>
                      <a:pt x="378821" y="181768"/>
                    </a:cubicBezTo>
                    <a:cubicBezTo>
                      <a:pt x="347076" y="181768"/>
                      <a:pt x="315331" y="181768"/>
                      <a:pt x="283923" y="181768"/>
                    </a:cubicBezTo>
                    <a:close/>
                  </a:path>
                </a:pathLst>
              </a:custGeom>
              <a:grpFill/>
              <a:ln w="3371" cap="flat">
                <a:noFill/>
                <a:prstDash val="solid"/>
                <a:miter/>
              </a:ln>
            </p:spPr>
            <p:txBody>
              <a:bodyPr rtlCol="0" anchor="ctr"/>
              <a:lstStyle/>
              <a:p>
                <a:pPr algn="l" rtl="0"/>
                <a:endParaRPr lang="en-US"/>
              </a:p>
            </p:txBody>
          </p:sp>
          <p:sp>
            <p:nvSpPr>
              <p:cNvPr id="29" name="Freeform 28">
                <a:extLst>
                  <a:ext uri="{FF2B5EF4-FFF2-40B4-BE49-F238E27FC236}">
                    <a16:creationId xmlns:a16="http://schemas.microsoft.com/office/drawing/2014/main" id="{25D626E0-7EC0-F842-8B6F-6DAB4FE18D3E}"/>
                  </a:ext>
                </a:extLst>
              </p:cNvPr>
              <p:cNvSpPr/>
              <p:nvPr/>
            </p:nvSpPr>
            <p:spPr>
              <a:xfrm>
                <a:off x="888198" y="5348637"/>
                <a:ext cx="283221" cy="323941"/>
              </a:xfrm>
              <a:custGeom>
                <a:avLst/>
                <a:gdLst>
                  <a:gd name="connsiteX0" fmla="*/ 60979 w 283221"/>
                  <a:gd name="connsiteY0" fmla="*/ 162140 h 323941"/>
                  <a:gd name="connsiteX1" fmla="*/ 22480 w 283221"/>
                  <a:gd name="connsiteY1" fmla="*/ 162140 h 323941"/>
                  <a:gd name="connsiteX2" fmla="*/ 1542 w 283221"/>
                  <a:gd name="connsiteY2" fmla="*/ 148966 h 323941"/>
                  <a:gd name="connsiteX3" fmla="*/ 7621 w 283221"/>
                  <a:gd name="connsiteY3" fmla="*/ 125996 h 323941"/>
                  <a:gd name="connsiteX4" fmla="*/ 125820 w 283221"/>
                  <a:gd name="connsiteY4" fmla="*/ 8107 h 323941"/>
                  <a:gd name="connsiteX5" fmla="*/ 157903 w 283221"/>
                  <a:gd name="connsiteY5" fmla="*/ 8107 h 323941"/>
                  <a:gd name="connsiteX6" fmla="*/ 275765 w 283221"/>
                  <a:gd name="connsiteY6" fmla="*/ 125996 h 323941"/>
                  <a:gd name="connsiteX7" fmla="*/ 281168 w 283221"/>
                  <a:gd name="connsiteY7" fmla="*/ 149979 h 323941"/>
                  <a:gd name="connsiteX8" fmla="*/ 259554 w 283221"/>
                  <a:gd name="connsiteY8" fmla="*/ 162140 h 323941"/>
                  <a:gd name="connsiteX9" fmla="*/ 222406 w 283221"/>
                  <a:gd name="connsiteY9" fmla="*/ 162140 h 323941"/>
                  <a:gd name="connsiteX10" fmla="*/ 222406 w 283221"/>
                  <a:gd name="connsiteY10" fmla="*/ 175989 h 323941"/>
                  <a:gd name="connsiteX11" fmla="*/ 222406 w 283221"/>
                  <a:gd name="connsiteY11" fmla="*/ 297256 h 323941"/>
                  <a:gd name="connsiteX12" fmla="*/ 195727 w 283221"/>
                  <a:gd name="connsiteY12" fmla="*/ 323942 h 323941"/>
                  <a:gd name="connsiteX13" fmla="*/ 85632 w 283221"/>
                  <a:gd name="connsiteY13" fmla="*/ 323942 h 323941"/>
                  <a:gd name="connsiteX14" fmla="*/ 60304 w 283221"/>
                  <a:gd name="connsiteY14" fmla="*/ 298607 h 323941"/>
                  <a:gd name="connsiteX15" fmla="*/ 60304 w 283221"/>
                  <a:gd name="connsiteY15" fmla="*/ 177340 h 323941"/>
                  <a:gd name="connsiteX16" fmla="*/ 60979 w 283221"/>
                  <a:gd name="connsiteY16" fmla="*/ 162140 h 323941"/>
                  <a:gd name="connsiteX17" fmla="*/ 72124 w 283221"/>
                  <a:gd name="connsiteY17" fmla="*/ 120929 h 323941"/>
                  <a:gd name="connsiteX18" fmla="*/ 101505 w 283221"/>
                  <a:gd name="connsiteY18" fmla="*/ 153357 h 323941"/>
                  <a:gd name="connsiteX19" fmla="*/ 101505 w 283221"/>
                  <a:gd name="connsiteY19" fmla="*/ 269557 h 323941"/>
                  <a:gd name="connsiteX20" fmla="*/ 101505 w 283221"/>
                  <a:gd name="connsiteY20" fmla="*/ 283069 h 323941"/>
                  <a:gd name="connsiteX21" fmla="*/ 182556 w 283221"/>
                  <a:gd name="connsiteY21" fmla="*/ 283069 h 323941"/>
                  <a:gd name="connsiteX22" fmla="*/ 182556 w 283221"/>
                  <a:gd name="connsiteY22" fmla="*/ 268882 h 323941"/>
                  <a:gd name="connsiteX23" fmla="*/ 182556 w 283221"/>
                  <a:gd name="connsiteY23" fmla="*/ 144912 h 323941"/>
                  <a:gd name="connsiteX24" fmla="*/ 204845 w 283221"/>
                  <a:gd name="connsiteY24" fmla="*/ 121605 h 323941"/>
                  <a:gd name="connsiteX25" fmla="*/ 209235 w 283221"/>
                  <a:gd name="connsiteY25" fmla="*/ 121267 h 323941"/>
                  <a:gd name="connsiteX26" fmla="*/ 140342 w 283221"/>
                  <a:gd name="connsiteY26" fmla="*/ 52358 h 323941"/>
                  <a:gd name="connsiteX27" fmla="*/ 72124 w 283221"/>
                  <a:gd name="connsiteY27" fmla="*/ 120929 h 323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221" h="323941">
                    <a:moveTo>
                      <a:pt x="60979" y="162140"/>
                    </a:moveTo>
                    <a:cubicBezTo>
                      <a:pt x="47133" y="162140"/>
                      <a:pt x="34638" y="162140"/>
                      <a:pt x="22480" y="162140"/>
                    </a:cubicBezTo>
                    <a:cubicBezTo>
                      <a:pt x="12686" y="162140"/>
                      <a:pt x="5257" y="158086"/>
                      <a:pt x="1542" y="148966"/>
                    </a:cubicBezTo>
                    <a:cubicBezTo>
                      <a:pt x="-2173" y="139845"/>
                      <a:pt x="1204" y="132414"/>
                      <a:pt x="7621" y="125996"/>
                    </a:cubicBezTo>
                    <a:cubicBezTo>
                      <a:pt x="46795" y="86812"/>
                      <a:pt x="86308" y="47291"/>
                      <a:pt x="125820" y="8107"/>
                    </a:cubicBezTo>
                    <a:cubicBezTo>
                      <a:pt x="136627" y="-2702"/>
                      <a:pt x="147096" y="-2702"/>
                      <a:pt x="157903" y="8107"/>
                    </a:cubicBezTo>
                    <a:cubicBezTo>
                      <a:pt x="197415" y="47291"/>
                      <a:pt x="236590" y="86812"/>
                      <a:pt x="275765" y="125996"/>
                    </a:cubicBezTo>
                    <a:cubicBezTo>
                      <a:pt x="282519" y="132752"/>
                      <a:pt x="285558" y="140521"/>
                      <a:pt x="281168" y="149979"/>
                    </a:cubicBezTo>
                    <a:cubicBezTo>
                      <a:pt x="276778" y="159100"/>
                      <a:pt x="269348" y="162140"/>
                      <a:pt x="259554" y="162140"/>
                    </a:cubicBezTo>
                    <a:cubicBezTo>
                      <a:pt x="247734" y="161802"/>
                      <a:pt x="235914" y="162140"/>
                      <a:pt x="222406" y="162140"/>
                    </a:cubicBezTo>
                    <a:cubicBezTo>
                      <a:pt x="222406" y="167207"/>
                      <a:pt x="222406" y="171598"/>
                      <a:pt x="222406" y="175989"/>
                    </a:cubicBezTo>
                    <a:cubicBezTo>
                      <a:pt x="222406" y="216524"/>
                      <a:pt x="222406" y="257059"/>
                      <a:pt x="222406" y="297256"/>
                    </a:cubicBezTo>
                    <a:cubicBezTo>
                      <a:pt x="222406" y="317186"/>
                      <a:pt x="215652" y="323942"/>
                      <a:pt x="195727" y="323942"/>
                    </a:cubicBezTo>
                    <a:cubicBezTo>
                      <a:pt x="158916" y="323942"/>
                      <a:pt x="122443" y="323942"/>
                      <a:pt x="85632" y="323942"/>
                    </a:cubicBezTo>
                    <a:cubicBezTo>
                      <a:pt x="67396" y="323942"/>
                      <a:pt x="60304" y="316848"/>
                      <a:pt x="60304" y="298607"/>
                    </a:cubicBezTo>
                    <a:cubicBezTo>
                      <a:pt x="60304" y="258072"/>
                      <a:pt x="60304" y="217537"/>
                      <a:pt x="60304" y="177340"/>
                    </a:cubicBezTo>
                    <a:cubicBezTo>
                      <a:pt x="60979" y="172949"/>
                      <a:pt x="60979" y="168220"/>
                      <a:pt x="60979" y="162140"/>
                    </a:cubicBezTo>
                    <a:close/>
                    <a:moveTo>
                      <a:pt x="72124" y="120929"/>
                    </a:moveTo>
                    <a:cubicBezTo>
                      <a:pt x="97790" y="123631"/>
                      <a:pt x="101505" y="128023"/>
                      <a:pt x="101505" y="153357"/>
                    </a:cubicBezTo>
                    <a:cubicBezTo>
                      <a:pt x="101505" y="192203"/>
                      <a:pt x="101505" y="230711"/>
                      <a:pt x="101505" y="269557"/>
                    </a:cubicBezTo>
                    <a:cubicBezTo>
                      <a:pt x="101505" y="273948"/>
                      <a:pt x="101505" y="278340"/>
                      <a:pt x="101505" y="283069"/>
                    </a:cubicBezTo>
                    <a:cubicBezTo>
                      <a:pt x="129197" y="283069"/>
                      <a:pt x="155201" y="283069"/>
                      <a:pt x="182556" y="283069"/>
                    </a:cubicBezTo>
                    <a:cubicBezTo>
                      <a:pt x="182556" y="278002"/>
                      <a:pt x="182556" y="273611"/>
                      <a:pt x="182556" y="268882"/>
                    </a:cubicBezTo>
                    <a:cubicBezTo>
                      <a:pt x="182556" y="227671"/>
                      <a:pt x="182556" y="186461"/>
                      <a:pt x="182556" y="144912"/>
                    </a:cubicBezTo>
                    <a:cubicBezTo>
                      <a:pt x="182556" y="129712"/>
                      <a:pt x="189648" y="122618"/>
                      <a:pt x="204845" y="121605"/>
                    </a:cubicBezTo>
                    <a:cubicBezTo>
                      <a:pt x="207209" y="121605"/>
                      <a:pt x="209573" y="121267"/>
                      <a:pt x="209235" y="121267"/>
                    </a:cubicBezTo>
                    <a:cubicBezTo>
                      <a:pt x="186608" y="98635"/>
                      <a:pt x="163306" y="75327"/>
                      <a:pt x="140342" y="52358"/>
                    </a:cubicBezTo>
                    <a:cubicBezTo>
                      <a:pt x="118728" y="74314"/>
                      <a:pt x="95764" y="97284"/>
                      <a:pt x="72124" y="120929"/>
                    </a:cubicBezTo>
                    <a:close/>
                  </a:path>
                </a:pathLst>
              </a:custGeom>
              <a:grpFill/>
              <a:ln w="3371" cap="flat">
                <a:noFill/>
                <a:prstDash val="solid"/>
                <a:miter/>
              </a:ln>
            </p:spPr>
            <p:txBody>
              <a:bodyPr rtlCol="0" anchor="ctr"/>
              <a:lstStyle/>
              <a:p>
                <a:pPr algn="l" rtl="0"/>
                <a:endParaRPr lang="en-US"/>
              </a:p>
            </p:txBody>
          </p:sp>
          <p:sp>
            <p:nvSpPr>
              <p:cNvPr id="30" name="Freeform 29">
                <a:extLst>
                  <a:ext uri="{FF2B5EF4-FFF2-40B4-BE49-F238E27FC236}">
                    <a16:creationId xmlns:a16="http://schemas.microsoft.com/office/drawing/2014/main" id="{CB192C1F-66D9-FB63-D74D-EB17239DE3F5}"/>
                  </a:ext>
                </a:extLst>
              </p:cNvPr>
              <p:cNvSpPr/>
              <p:nvPr/>
            </p:nvSpPr>
            <p:spPr>
              <a:xfrm>
                <a:off x="423316" y="5813827"/>
                <a:ext cx="324162" cy="283474"/>
              </a:xfrm>
              <a:custGeom>
                <a:avLst/>
                <a:gdLst>
                  <a:gd name="connsiteX0" fmla="*/ 161807 w 324162"/>
                  <a:gd name="connsiteY0" fmla="*/ 61088 h 283474"/>
                  <a:gd name="connsiteX1" fmla="*/ 235091 w 324162"/>
                  <a:gd name="connsiteY1" fmla="*/ 61088 h 283474"/>
                  <a:gd name="connsiteX2" fmla="*/ 300945 w 324162"/>
                  <a:gd name="connsiteY2" fmla="*/ 61088 h 283474"/>
                  <a:gd name="connsiteX3" fmla="*/ 323909 w 324162"/>
                  <a:gd name="connsiteY3" fmla="*/ 83720 h 283474"/>
                  <a:gd name="connsiteX4" fmla="*/ 323909 w 324162"/>
                  <a:gd name="connsiteY4" fmla="*/ 199920 h 283474"/>
                  <a:gd name="connsiteX5" fmla="*/ 300269 w 324162"/>
                  <a:gd name="connsiteY5" fmla="*/ 222890 h 283474"/>
                  <a:gd name="connsiteX6" fmla="*/ 177680 w 324162"/>
                  <a:gd name="connsiteY6" fmla="*/ 222890 h 283474"/>
                  <a:gd name="connsiteX7" fmla="*/ 162145 w 324162"/>
                  <a:gd name="connsiteY7" fmla="*/ 222890 h 283474"/>
                  <a:gd name="connsiteX8" fmla="*/ 162145 w 324162"/>
                  <a:gd name="connsiteY8" fmla="*/ 259709 h 283474"/>
                  <a:gd name="connsiteX9" fmla="*/ 148974 w 324162"/>
                  <a:gd name="connsiteY9" fmla="*/ 282004 h 283474"/>
                  <a:gd name="connsiteX10" fmla="*/ 124996 w 324162"/>
                  <a:gd name="connsiteY10" fmla="*/ 275248 h 283474"/>
                  <a:gd name="connsiteX11" fmla="*/ 8148 w 324162"/>
                  <a:gd name="connsiteY11" fmla="*/ 158034 h 283474"/>
                  <a:gd name="connsiteX12" fmla="*/ 7810 w 324162"/>
                  <a:gd name="connsiteY12" fmla="*/ 125944 h 283474"/>
                  <a:gd name="connsiteX13" fmla="*/ 125672 w 324162"/>
                  <a:gd name="connsiteY13" fmla="*/ 7717 h 283474"/>
                  <a:gd name="connsiteX14" fmla="*/ 149649 w 324162"/>
                  <a:gd name="connsiteY14" fmla="*/ 1975 h 283474"/>
                  <a:gd name="connsiteX15" fmla="*/ 162145 w 324162"/>
                  <a:gd name="connsiteY15" fmla="*/ 23593 h 283474"/>
                  <a:gd name="connsiteX16" fmla="*/ 161807 w 324162"/>
                  <a:gd name="connsiteY16" fmla="*/ 61088 h 283474"/>
                  <a:gd name="connsiteX17" fmla="*/ 120606 w 324162"/>
                  <a:gd name="connsiteY17" fmla="*/ 212081 h 283474"/>
                  <a:gd name="connsiteX18" fmla="*/ 153027 w 324162"/>
                  <a:gd name="connsiteY18" fmla="*/ 182693 h 283474"/>
                  <a:gd name="connsiteX19" fmla="*/ 269200 w 324162"/>
                  <a:gd name="connsiteY19" fmla="*/ 182693 h 283474"/>
                  <a:gd name="connsiteX20" fmla="*/ 282033 w 324162"/>
                  <a:gd name="connsiteY20" fmla="*/ 182693 h 283474"/>
                  <a:gd name="connsiteX21" fmla="*/ 282033 w 324162"/>
                  <a:gd name="connsiteY21" fmla="*/ 101623 h 283474"/>
                  <a:gd name="connsiteX22" fmla="*/ 145935 w 324162"/>
                  <a:gd name="connsiteY22" fmla="*/ 101623 h 283474"/>
                  <a:gd name="connsiteX23" fmla="*/ 121281 w 324162"/>
                  <a:gd name="connsiteY23" fmla="*/ 78316 h 283474"/>
                  <a:gd name="connsiteX24" fmla="*/ 120944 w 324162"/>
                  <a:gd name="connsiteY24" fmla="*/ 75275 h 283474"/>
                  <a:gd name="connsiteX25" fmla="*/ 52388 w 324162"/>
                  <a:gd name="connsiteY25" fmla="*/ 143847 h 283474"/>
                  <a:gd name="connsiteX26" fmla="*/ 120606 w 324162"/>
                  <a:gd name="connsiteY26" fmla="*/ 212081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4162" h="283474">
                    <a:moveTo>
                      <a:pt x="161807" y="61088"/>
                    </a:moveTo>
                    <a:cubicBezTo>
                      <a:pt x="187135" y="61088"/>
                      <a:pt x="211113" y="61088"/>
                      <a:pt x="235091" y="61088"/>
                    </a:cubicBezTo>
                    <a:cubicBezTo>
                      <a:pt x="257042" y="61088"/>
                      <a:pt x="278993" y="60750"/>
                      <a:pt x="300945" y="61088"/>
                    </a:cubicBezTo>
                    <a:cubicBezTo>
                      <a:pt x="315804" y="61088"/>
                      <a:pt x="323909" y="68857"/>
                      <a:pt x="323909" y="83720"/>
                    </a:cubicBezTo>
                    <a:cubicBezTo>
                      <a:pt x="324247" y="122566"/>
                      <a:pt x="324247" y="161412"/>
                      <a:pt x="323909" y="199920"/>
                    </a:cubicBezTo>
                    <a:cubicBezTo>
                      <a:pt x="323909" y="215459"/>
                      <a:pt x="316142" y="222890"/>
                      <a:pt x="300269" y="222890"/>
                    </a:cubicBezTo>
                    <a:cubicBezTo>
                      <a:pt x="259406" y="222890"/>
                      <a:pt x="218543" y="222890"/>
                      <a:pt x="177680" y="222890"/>
                    </a:cubicBezTo>
                    <a:cubicBezTo>
                      <a:pt x="172952" y="222890"/>
                      <a:pt x="168561" y="222890"/>
                      <a:pt x="162145" y="222890"/>
                    </a:cubicBezTo>
                    <a:cubicBezTo>
                      <a:pt x="162145" y="235726"/>
                      <a:pt x="162145" y="247887"/>
                      <a:pt x="162145" y="259709"/>
                    </a:cubicBezTo>
                    <a:cubicBezTo>
                      <a:pt x="162482" y="269843"/>
                      <a:pt x="159105" y="277950"/>
                      <a:pt x="148974" y="282004"/>
                    </a:cubicBezTo>
                    <a:cubicBezTo>
                      <a:pt x="139518" y="285719"/>
                      <a:pt x="131751" y="282004"/>
                      <a:pt x="124996" y="275248"/>
                    </a:cubicBezTo>
                    <a:cubicBezTo>
                      <a:pt x="85822" y="236064"/>
                      <a:pt x="46985" y="197218"/>
                      <a:pt x="8148" y="158034"/>
                    </a:cubicBezTo>
                    <a:cubicBezTo>
                      <a:pt x="-2659" y="147225"/>
                      <a:pt x="-2659" y="136753"/>
                      <a:pt x="7810" y="125944"/>
                    </a:cubicBezTo>
                    <a:cubicBezTo>
                      <a:pt x="46985" y="86423"/>
                      <a:pt x="86497" y="47239"/>
                      <a:pt x="125672" y="7717"/>
                    </a:cubicBezTo>
                    <a:cubicBezTo>
                      <a:pt x="132426" y="961"/>
                      <a:pt x="140193" y="-2416"/>
                      <a:pt x="149649" y="1975"/>
                    </a:cubicBezTo>
                    <a:cubicBezTo>
                      <a:pt x="158768" y="6028"/>
                      <a:pt x="162145" y="13798"/>
                      <a:pt x="162145" y="23593"/>
                    </a:cubicBezTo>
                    <a:cubicBezTo>
                      <a:pt x="161807" y="35754"/>
                      <a:pt x="161807" y="47577"/>
                      <a:pt x="161807" y="61088"/>
                    </a:cubicBezTo>
                    <a:close/>
                    <a:moveTo>
                      <a:pt x="120606" y="212081"/>
                    </a:moveTo>
                    <a:cubicBezTo>
                      <a:pt x="123308" y="186409"/>
                      <a:pt x="127360" y="182693"/>
                      <a:pt x="153027" y="182693"/>
                    </a:cubicBezTo>
                    <a:cubicBezTo>
                      <a:pt x="191864" y="182693"/>
                      <a:pt x="230363" y="182693"/>
                      <a:pt x="269200" y="182693"/>
                    </a:cubicBezTo>
                    <a:cubicBezTo>
                      <a:pt x="273590" y="182693"/>
                      <a:pt x="277980" y="182693"/>
                      <a:pt x="282033" y="182693"/>
                    </a:cubicBezTo>
                    <a:cubicBezTo>
                      <a:pt x="282033" y="154656"/>
                      <a:pt x="282033" y="128309"/>
                      <a:pt x="282033" y="101623"/>
                    </a:cubicBezTo>
                    <a:cubicBezTo>
                      <a:pt x="236104" y="101623"/>
                      <a:pt x="190850" y="101623"/>
                      <a:pt x="145935" y="101623"/>
                    </a:cubicBezTo>
                    <a:cubicBezTo>
                      <a:pt x="129049" y="101623"/>
                      <a:pt x="122295" y="94867"/>
                      <a:pt x="121281" y="78316"/>
                    </a:cubicBezTo>
                    <a:cubicBezTo>
                      <a:pt x="121281" y="76289"/>
                      <a:pt x="120944" y="74600"/>
                      <a:pt x="120944" y="75275"/>
                    </a:cubicBezTo>
                    <a:cubicBezTo>
                      <a:pt x="98317" y="97907"/>
                      <a:pt x="75015" y="121215"/>
                      <a:pt x="52388" y="143847"/>
                    </a:cubicBezTo>
                    <a:cubicBezTo>
                      <a:pt x="74002" y="165466"/>
                      <a:pt x="96966" y="188435"/>
                      <a:pt x="120606" y="212081"/>
                    </a:cubicBezTo>
                    <a:close/>
                  </a:path>
                </a:pathLst>
              </a:custGeom>
              <a:grpFill/>
              <a:ln w="3371" cap="flat">
                <a:noFill/>
                <a:prstDash val="solid"/>
                <a:miter/>
              </a:ln>
            </p:spPr>
            <p:txBody>
              <a:bodyPr rtlCol="0" anchor="ctr"/>
              <a:lstStyle/>
              <a:p>
                <a:pPr algn="l" rtl="0"/>
                <a:endParaRPr lang="en-US"/>
              </a:p>
            </p:txBody>
          </p:sp>
          <p:sp>
            <p:nvSpPr>
              <p:cNvPr id="31" name="Freeform 30">
                <a:extLst>
                  <a:ext uri="{FF2B5EF4-FFF2-40B4-BE49-F238E27FC236}">
                    <a16:creationId xmlns:a16="http://schemas.microsoft.com/office/drawing/2014/main" id="{F8449200-955B-902C-8200-774C66C8C1C2}"/>
                  </a:ext>
                </a:extLst>
              </p:cNvPr>
              <p:cNvSpPr/>
              <p:nvPr/>
            </p:nvSpPr>
            <p:spPr>
              <a:xfrm>
                <a:off x="1313570" y="5814438"/>
                <a:ext cx="323866" cy="283340"/>
              </a:xfrm>
              <a:custGeom>
                <a:avLst/>
                <a:gdLst>
                  <a:gd name="connsiteX0" fmla="*/ 161764 w 323866"/>
                  <a:gd name="connsiteY0" fmla="*/ 222617 h 283340"/>
                  <a:gd name="connsiteX1" fmla="*/ 27017 w 323866"/>
                  <a:gd name="connsiteY1" fmla="*/ 222617 h 283340"/>
                  <a:gd name="connsiteX2" fmla="*/ 0 w 323866"/>
                  <a:gd name="connsiteY2" fmla="*/ 195256 h 283340"/>
                  <a:gd name="connsiteX3" fmla="*/ 0 w 323866"/>
                  <a:gd name="connsiteY3" fmla="*/ 86487 h 283340"/>
                  <a:gd name="connsiteX4" fmla="*/ 26004 w 323866"/>
                  <a:gd name="connsiteY4" fmla="*/ 60815 h 283340"/>
                  <a:gd name="connsiteX5" fmla="*/ 161764 w 323866"/>
                  <a:gd name="connsiteY5" fmla="*/ 60815 h 283340"/>
                  <a:gd name="connsiteX6" fmla="*/ 161764 w 323866"/>
                  <a:gd name="connsiteY6" fmla="*/ 25347 h 283340"/>
                  <a:gd name="connsiteX7" fmla="*/ 174597 w 323866"/>
                  <a:gd name="connsiteY7" fmla="*/ 1702 h 283340"/>
                  <a:gd name="connsiteX8" fmla="*/ 199588 w 323866"/>
                  <a:gd name="connsiteY8" fmla="*/ 8796 h 283340"/>
                  <a:gd name="connsiteX9" fmla="*/ 314748 w 323866"/>
                  <a:gd name="connsiteY9" fmla="*/ 124320 h 283340"/>
                  <a:gd name="connsiteX10" fmla="*/ 314748 w 323866"/>
                  <a:gd name="connsiteY10" fmla="*/ 159113 h 283340"/>
                  <a:gd name="connsiteX11" fmla="*/ 199588 w 323866"/>
                  <a:gd name="connsiteY11" fmla="*/ 274637 h 283340"/>
                  <a:gd name="connsiteX12" fmla="*/ 174597 w 323866"/>
                  <a:gd name="connsiteY12" fmla="*/ 281731 h 283340"/>
                  <a:gd name="connsiteX13" fmla="*/ 162102 w 323866"/>
                  <a:gd name="connsiteY13" fmla="*/ 259099 h 283340"/>
                  <a:gd name="connsiteX14" fmla="*/ 161764 w 323866"/>
                  <a:gd name="connsiteY14" fmla="*/ 222617 h 283340"/>
                  <a:gd name="connsiteX15" fmla="*/ 271859 w 323866"/>
                  <a:gd name="connsiteY15" fmla="*/ 142561 h 283340"/>
                  <a:gd name="connsiteX16" fmla="*/ 202965 w 323866"/>
                  <a:gd name="connsiteY16" fmla="*/ 73651 h 283340"/>
                  <a:gd name="connsiteX17" fmla="*/ 168181 w 323866"/>
                  <a:gd name="connsiteY17" fmla="*/ 101350 h 283340"/>
                  <a:gd name="connsiteX18" fmla="*/ 86117 w 323866"/>
                  <a:gd name="connsiteY18" fmla="*/ 101350 h 283340"/>
                  <a:gd name="connsiteX19" fmla="*/ 40863 w 323866"/>
                  <a:gd name="connsiteY19" fmla="*/ 101350 h 283340"/>
                  <a:gd name="connsiteX20" fmla="*/ 40863 w 323866"/>
                  <a:gd name="connsiteY20" fmla="*/ 182420 h 283340"/>
                  <a:gd name="connsiteX21" fmla="*/ 54034 w 323866"/>
                  <a:gd name="connsiteY21" fmla="*/ 182420 h 283340"/>
                  <a:gd name="connsiteX22" fmla="*/ 177975 w 323866"/>
                  <a:gd name="connsiteY22" fmla="*/ 182420 h 283340"/>
                  <a:gd name="connsiteX23" fmla="*/ 201952 w 323866"/>
                  <a:gd name="connsiteY23" fmla="*/ 205390 h 283340"/>
                  <a:gd name="connsiteX24" fmla="*/ 202965 w 323866"/>
                  <a:gd name="connsiteY24" fmla="*/ 211808 h 283340"/>
                  <a:gd name="connsiteX25" fmla="*/ 271859 w 323866"/>
                  <a:gd name="connsiteY25" fmla="*/ 142561 h 28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66" h="283340">
                    <a:moveTo>
                      <a:pt x="161764" y="222617"/>
                    </a:moveTo>
                    <a:cubicBezTo>
                      <a:pt x="115498" y="222617"/>
                      <a:pt x="71257" y="222617"/>
                      <a:pt x="27017" y="222617"/>
                    </a:cubicBezTo>
                    <a:cubicBezTo>
                      <a:pt x="6417" y="222617"/>
                      <a:pt x="0" y="216199"/>
                      <a:pt x="0" y="195256"/>
                    </a:cubicBezTo>
                    <a:cubicBezTo>
                      <a:pt x="0" y="159113"/>
                      <a:pt x="0" y="122631"/>
                      <a:pt x="0" y="86487"/>
                    </a:cubicBezTo>
                    <a:cubicBezTo>
                      <a:pt x="0" y="67571"/>
                      <a:pt x="7092" y="60815"/>
                      <a:pt x="26004" y="60815"/>
                    </a:cubicBezTo>
                    <a:cubicBezTo>
                      <a:pt x="70582" y="60815"/>
                      <a:pt x="115160" y="60815"/>
                      <a:pt x="161764" y="60815"/>
                    </a:cubicBezTo>
                    <a:cubicBezTo>
                      <a:pt x="161764" y="48655"/>
                      <a:pt x="162102" y="37170"/>
                      <a:pt x="161764" y="25347"/>
                    </a:cubicBezTo>
                    <a:cubicBezTo>
                      <a:pt x="161427" y="14876"/>
                      <a:pt x="164128" y="6093"/>
                      <a:pt x="174597" y="1702"/>
                    </a:cubicBezTo>
                    <a:cubicBezTo>
                      <a:pt x="184729" y="-2689"/>
                      <a:pt x="192496" y="2040"/>
                      <a:pt x="199588" y="8796"/>
                    </a:cubicBezTo>
                    <a:cubicBezTo>
                      <a:pt x="238087" y="47304"/>
                      <a:pt x="276587" y="85474"/>
                      <a:pt x="314748" y="124320"/>
                    </a:cubicBezTo>
                    <a:cubicBezTo>
                      <a:pt x="326906" y="136818"/>
                      <a:pt x="326906" y="146614"/>
                      <a:pt x="314748" y="159113"/>
                    </a:cubicBezTo>
                    <a:cubicBezTo>
                      <a:pt x="276249" y="197621"/>
                      <a:pt x="237750" y="236129"/>
                      <a:pt x="199588" y="274637"/>
                    </a:cubicBezTo>
                    <a:cubicBezTo>
                      <a:pt x="192496" y="281731"/>
                      <a:pt x="184729" y="285784"/>
                      <a:pt x="174597" y="281731"/>
                    </a:cubicBezTo>
                    <a:cubicBezTo>
                      <a:pt x="164804" y="277339"/>
                      <a:pt x="161764" y="269232"/>
                      <a:pt x="162102" y="259099"/>
                    </a:cubicBezTo>
                    <a:cubicBezTo>
                      <a:pt x="161764" y="247276"/>
                      <a:pt x="161764" y="235453"/>
                      <a:pt x="161764" y="222617"/>
                    </a:cubicBezTo>
                    <a:close/>
                    <a:moveTo>
                      <a:pt x="271859" y="142561"/>
                    </a:moveTo>
                    <a:cubicBezTo>
                      <a:pt x="248556" y="119253"/>
                      <a:pt x="225592" y="95946"/>
                      <a:pt x="202965" y="73651"/>
                    </a:cubicBezTo>
                    <a:cubicBezTo>
                      <a:pt x="198913" y="98986"/>
                      <a:pt x="195873" y="101350"/>
                      <a:pt x="168181" y="101350"/>
                    </a:cubicBezTo>
                    <a:cubicBezTo>
                      <a:pt x="140826" y="101350"/>
                      <a:pt x="113471" y="101350"/>
                      <a:pt x="86117" y="101350"/>
                    </a:cubicBezTo>
                    <a:cubicBezTo>
                      <a:pt x="71257" y="101350"/>
                      <a:pt x="56060" y="101350"/>
                      <a:pt x="40863" y="101350"/>
                    </a:cubicBezTo>
                    <a:cubicBezTo>
                      <a:pt x="40863" y="129049"/>
                      <a:pt x="40863" y="155397"/>
                      <a:pt x="40863" y="182420"/>
                    </a:cubicBezTo>
                    <a:cubicBezTo>
                      <a:pt x="45929" y="182420"/>
                      <a:pt x="49981" y="182420"/>
                      <a:pt x="54034" y="182420"/>
                    </a:cubicBezTo>
                    <a:cubicBezTo>
                      <a:pt x="95235" y="182420"/>
                      <a:pt x="136436" y="182420"/>
                      <a:pt x="177975" y="182420"/>
                    </a:cubicBezTo>
                    <a:cubicBezTo>
                      <a:pt x="193847" y="182420"/>
                      <a:pt x="200601" y="189514"/>
                      <a:pt x="201952" y="205390"/>
                    </a:cubicBezTo>
                    <a:cubicBezTo>
                      <a:pt x="201952" y="207417"/>
                      <a:pt x="202628" y="209781"/>
                      <a:pt x="202965" y="211808"/>
                    </a:cubicBezTo>
                    <a:cubicBezTo>
                      <a:pt x="226943" y="187825"/>
                      <a:pt x="249570" y="164855"/>
                      <a:pt x="271859" y="142561"/>
                    </a:cubicBezTo>
                    <a:close/>
                  </a:path>
                </a:pathLst>
              </a:custGeom>
              <a:grpFill/>
              <a:ln w="3371" cap="flat">
                <a:noFill/>
                <a:prstDash val="solid"/>
                <a:miter/>
              </a:ln>
            </p:spPr>
            <p:txBody>
              <a:bodyPr rtlCol="0" anchor="ctr"/>
              <a:lstStyle/>
              <a:p>
                <a:pPr algn="l" rtl="0"/>
                <a:endParaRPr lang="en-US"/>
              </a:p>
            </p:txBody>
          </p:sp>
          <p:sp>
            <p:nvSpPr>
              <p:cNvPr id="32" name="Freeform 31">
                <a:extLst>
                  <a:ext uri="{FF2B5EF4-FFF2-40B4-BE49-F238E27FC236}">
                    <a16:creationId xmlns:a16="http://schemas.microsoft.com/office/drawing/2014/main" id="{F9DD516A-07EC-BBA8-C66E-9CDAE94BBAF6}"/>
                  </a:ext>
                </a:extLst>
              </p:cNvPr>
              <p:cNvSpPr/>
              <p:nvPr/>
            </p:nvSpPr>
            <p:spPr>
              <a:xfrm>
                <a:off x="1191265" y="5510777"/>
                <a:ext cx="283731" cy="283871"/>
              </a:xfrm>
              <a:custGeom>
                <a:avLst/>
                <a:gdLst>
                  <a:gd name="connsiteX0" fmla="*/ 221592 w 283731"/>
                  <a:gd name="connsiteY0" fmla="*/ 177002 h 283871"/>
                  <a:gd name="connsiteX1" fmla="*/ 129734 w 283731"/>
                  <a:gd name="connsiteY1" fmla="*/ 268882 h 283871"/>
                  <a:gd name="connsiteX2" fmla="*/ 120616 w 283731"/>
                  <a:gd name="connsiteY2" fmla="*/ 277664 h 283871"/>
                  <a:gd name="connsiteX3" fmla="*/ 92248 w 283731"/>
                  <a:gd name="connsiteY3" fmla="*/ 277664 h 283871"/>
                  <a:gd name="connsiteX4" fmla="*/ 6469 w 283731"/>
                  <a:gd name="connsiteY4" fmla="*/ 191865 h 283871"/>
                  <a:gd name="connsiteX5" fmla="*/ 8833 w 283731"/>
                  <a:gd name="connsiteY5" fmla="*/ 160788 h 283871"/>
                  <a:gd name="connsiteX6" fmla="*/ 96301 w 283731"/>
                  <a:gd name="connsiteY6" fmla="*/ 72963 h 283871"/>
                  <a:gd name="connsiteX7" fmla="*/ 106770 w 283731"/>
                  <a:gd name="connsiteY7" fmla="*/ 62154 h 283871"/>
                  <a:gd name="connsiteX8" fmla="*/ 80091 w 283731"/>
                  <a:gd name="connsiteY8" fmla="*/ 36819 h 283871"/>
                  <a:gd name="connsiteX9" fmla="*/ 73336 w 283731"/>
                  <a:gd name="connsiteY9" fmla="*/ 13174 h 283871"/>
                  <a:gd name="connsiteX10" fmla="*/ 95625 w 283731"/>
                  <a:gd name="connsiteY10" fmla="*/ 0 h 283871"/>
                  <a:gd name="connsiteX11" fmla="*/ 259754 w 283731"/>
                  <a:gd name="connsiteY11" fmla="*/ 0 h 283871"/>
                  <a:gd name="connsiteX12" fmla="*/ 283731 w 283731"/>
                  <a:gd name="connsiteY12" fmla="*/ 23983 h 283871"/>
                  <a:gd name="connsiteX13" fmla="*/ 283731 w 283731"/>
                  <a:gd name="connsiteY13" fmla="*/ 188487 h 283871"/>
                  <a:gd name="connsiteX14" fmla="*/ 270561 w 283731"/>
                  <a:gd name="connsiteY14" fmla="*/ 210782 h 283871"/>
                  <a:gd name="connsiteX15" fmla="*/ 246921 w 283731"/>
                  <a:gd name="connsiteY15" fmla="*/ 204026 h 283871"/>
                  <a:gd name="connsiteX16" fmla="*/ 221592 w 283731"/>
                  <a:gd name="connsiteY16" fmla="*/ 177002 h 283871"/>
                  <a:gd name="connsiteX17" fmla="*/ 107108 w 283731"/>
                  <a:gd name="connsiteY17" fmla="*/ 233414 h 283871"/>
                  <a:gd name="connsiteX18" fmla="*/ 115888 w 283731"/>
                  <a:gd name="connsiteY18" fmla="*/ 224969 h 283871"/>
                  <a:gd name="connsiteX19" fmla="*/ 203356 w 283731"/>
                  <a:gd name="connsiteY19" fmla="*/ 137481 h 283871"/>
                  <a:gd name="connsiteX20" fmla="*/ 236451 w 283731"/>
                  <a:gd name="connsiteY20" fmla="*/ 136468 h 283871"/>
                  <a:gd name="connsiteX21" fmla="*/ 242530 w 283731"/>
                  <a:gd name="connsiteY21" fmla="*/ 140859 h 283871"/>
                  <a:gd name="connsiteX22" fmla="*/ 242530 w 283731"/>
                  <a:gd name="connsiteY22" fmla="*/ 41210 h 283871"/>
                  <a:gd name="connsiteX23" fmla="*/ 143581 w 283731"/>
                  <a:gd name="connsiteY23" fmla="*/ 41210 h 283871"/>
                  <a:gd name="connsiteX24" fmla="*/ 138515 w 283731"/>
                  <a:gd name="connsiteY24" fmla="*/ 88163 h 283871"/>
                  <a:gd name="connsiteX25" fmla="*/ 92924 w 283731"/>
                  <a:gd name="connsiteY25" fmla="*/ 133765 h 283871"/>
                  <a:gd name="connsiteX26" fmla="*/ 49696 w 283731"/>
                  <a:gd name="connsiteY26" fmla="*/ 176665 h 283871"/>
                  <a:gd name="connsiteX27" fmla="*/ 107108 w 283731"/>
                  <a:gd name="connsiteY27" fmla="*/ 233414 h 28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31" h="283871">
                    <a:moveTo>
                      <a:pt x="221592" y="177002"/>
                    </a:moveTo>
                    <a:cubicBezTo>
                      <a:pt x="189847" y="208755"/>
                      <a:pt x="159791" y="238818"/>
                      <a:pt x="129734" y="268882"/>
                    </a:cubicBezTo>
                    <a:cubicBezTo>
                      <a:pt x="126695" y="271922"/>
                      <a:pt x="123993" y="274962"/>
                      <a:pt x="120616" y="277664"/>
                    </a:cubicBezTo>
                    <a:cubicBezTo>
                      <a:pt x="111160" y="285771"/>
                      <a:pt x="101029" y="286109"/>
                      <a:pt x="92248" y="277664"/>
                    </a:cubicBezTo>
                    <a:cubicBezTo>
                      <a:pt x="63543" y="249290"/>
                      <a:pt x="34837" y="220915"/>
                      <a:pt x="6469" y="191865"/>
                    </a:cubicBezTo>
                    <a:cubicBezTo>
                      <a:pt x="-2987" y="182069"/>
                      <a:pt x="-1974" y="171598"/>
                      <a:pt x="8833" y="160788"/>
                    </a:cubicBezTo>
                    <a:cubicBezTo>
                      <a:pt x="37877" y="131401"/>
                      <a:pt x="67258" y="102351"/>
                      <a:pt x="96301" y="72963"/>
                    </a:cubicBezTo>
                    <a:cubicBezTo>
                      <a:pt x="99340" y="69923"/>
                      <a:pt x="102042" y="66883"/>
                      <a:pt x="106770" y="62154"/>
                    </a:cubicBezTo>
                    <a:cubicBezTo>
                      <a:pt x="97652" y="53371"/>
                      <a:pt x="88871" y="45264"/>
                      <a:pt x="80091" y="36819"/>
                    </a:cubicBezTo>
                    <a:cubicBezTo>
                      <a:pt x="73336" y="30401"/>
                      <a:pt x="69284" y="22632"/>
                      <a:pt x="73336" y="13174"/>
                    </a:cubicBezTo>
                    <a:cubicBezTo>
                      <a:pt x="77389" y="3378"/>
                      <a:pt x="85156" y="0"/>
                      <a:pt x="95625" y="0"/>
                    </a:cubicBezTo>
                    <a:cubicBezTo>
                      <a:pt x="150335" y="0"/>
                      <a:pt x="205044" y="0"/>
                      <a:pt x="259754" y="0"/>
                    </a:cubicBezTo>
                    <a:cubicBezTo>
                      <a:pt x="276302" y="0"/>
                      <a:pt x="283731" y="7431"/>
                      <a:pt x="283731" y="23983"/>
                    </a:cubicBezTo>
                    <a:cubicBezTo>
                      <a:pt x="283731" y="78705"/>
                      <a:pt x="283731" y="133427"/>
                      <a:pt x="283731" y="188487"/>
                    </a:cubicBezTo>
                    <a:cubicBezTo>
                      <a:pt x="283731" y="198621"/>
                      <a:pt x="280692" y="206728"/>
                      <a:pt x="270561" y="210782"/>
                    </a:cubicBezTo>
                    <a:cubicBezTo>
                      <a:pt x="260767" y="214835"/>
                      <a:pt x="253337" y="210782"/>
                      <a:pt x="246921" y="204026"/>
                    </a:cubicBezTo>
                    <a:cubicBezTo>
                      <a:pt x="238816" y="195581"/>
                      <a:pt x="231048" y="186798"/>
                      <a:pt x="221592" y="177002"/>
                    </a:cubicBezTo>
                    <a:close/>
                    <a:moveTo>
                      <a:pt x="107108" y="233414"/>
                    </a:moveTo>
                    <a:cubicBezTo>
                      <a:pt x="110147" y="230711"/>
                      <a:pt x="113186" y="228009"/>
                      <a:pt x="115888" y="224969"/>
                    </a:cubicBezTo>
                    <a:cubicBezTo>
                      <a:pt x="144931" y="195919"/>
                      <a:pt x="173975" y="166531"/>
                      <a:pt x="203356" y="137481"/>
                    </a:cubicBezTo>
                    <a:cubicBezTo>
                      <a:pt x="215176" y="125996"/>
                      <a:pt x="223956" y="125658"/>
                      <a:pt x="236451" y="136468"/>
                    </a:cubicBezTo>
                    <a:cubicBezTo>
                      <a:pt x="238140" y="137819"/>
                      <a:pt x="240166" y="139170"/>
                      <a:pt x="242530" y="140859"/>
                    </a:cubicBezTo>
                    <a:cubicBezTo>
                      <a:pt x="242530" y="107080"/>
                      <a:pt x="242530" y="74314"/>
                      <a:pt x="242530" y="41210"/>
                    </a:cubicBezTo>
                    <a:cubicBezTo>
                      <a:pt x="209097" y="41210"/>
                      <a:pt x="176676" y="41210"/>
                      <a:pt x="143581" y="41210"/>
                    </a:cubicBezTo>
                    <a:cubicBezTo>
                      <a:pt x="159453" y="64856"/>
                      <a:pt x="159115" y="67220"/>
                      <a:pt x="138515" y="88163"/>
                    </a:cubicBezTo>
                    <a:cubicBezTo>
                      <a:pt x="123318" y="103364"/>
                      <a:pt x="108121" y="118565"/>
                      <a:pt x="92924" y="133765"/>
                    </a:cubicBezTo>
                    <a:cubicBezTo>
                      <a:pt x="78402" y="148290"/>
                      <a:pt x="63880" y="162815"/>
                      <a:pt x="49696" y="176665"/>
                    </a:cubicBezTo>
                    <a:cubicBezTo>
                      <a:pt x="69621" y="195919"/>
                      <a:pt x="87858" y="214159"/>
                      <a:pt x="107108" y="233414"/>
                    </a:cubicBezTo>
                    <a:close/>
                  </a:path>
                </a:pathLst>
              </a:custGeom>
              <a:grpFill/>
              <a:ln w="3371" cap="flat">
                <a:noFill/>
                <a:prstDash val="solid"/>
                <a:miter/>
              </a:ln>
            </p:spPr>
            <p:txBody>
              <a:bodyPr rtlCol="0" anchor="ctr"/>
              <a:lstStyle/>
              <a:p>
                <a:pPr algn="l" rtl="0"/>
                <a:endParaRPr lang="en-US"/>
              </a:p>
            </p:txBody>
          </p:sp>
          <p:sp>
            <p:nvSpPr>
              <p:cNvPr id="33" name="Freeform 32">
                <a:extLst>
                  <a:ext uri="{FF2B5EF4-FFF2-40B4-BE49-F238E27FC236}">
                    <a16:creationId xmlns:a16="http://schemas.microsoft.com/office/drawing/2014/main" id="{F5A851BC-FE90-CEC7-CECC-B29E6DA31533}"/>
                  </a:ext>
                </a:extLst>
              </p:cNvPr>
              <p:cNvSpPr/>
              <p:nvPr/>
            </p:nvSpPr>
            <p:spPr>
              <a:xfrm>
                <a:off x="585123" y="5510777"/>
                <a:ext cx="283805" cy="283730"/>
              </a:xfrm>
              <a:custGeom>
                <a:avLst/>
                <a:gdLst>
                  <a:gd name="connsiteX0" fmla="*/ 177299 w 283805"/>
                  <a:gd name="connsiteY0" fmla="*/ 62491 h 283730"/>
                  <a:gd name="connsiteX1" fmla="*/ 267131 w 283805"/>
                  <a:gd name="connsiteY1" fmla="*/ 152344 h 283730"/>
                  <a:gd name="connsiteX2" fmla="*/ 277600 w 283805"/>
                  <a:gd name="connsiteY2" fmla="*/ 163153 h 283730"/>
                  <a:gd name="connsiteX3" fmla="*/ 277600 w 283805"/>
                  <a:gd name="connsiteY3" fmla="*/ 191527 h 283730"/>
                  <a:gd name="connsiteX4" fmla="*/ 191821 w 283805"/>
                  <a:gd name="connsiteY4" fmla="*/ 277326 h 283730"/>
                  <a:gd name="connsiteX5" fmla="*/ 159738 w 283805"/>
                  <a:gd name="connsiteY5" fmla="*/ 273948 h 283730"/>
                  <a:gd name="connsiteX6" fmla="*/ 73959 w 283805"/>
                  <a:gd name="connsiteY6" fmla="*/ 188150 h 283730"/>
                  <a:gd name="connsiteX7" fmla="*/ 64165 w 283805"/>
                  <a:gd name="connsiteY7" fmla="*/ 174638 h 283730"/>
                  <a:gd name="connsiteX8" fmla="*/ 36811 w 283805"/>
                  <a:gd name="connsiteY8" fmla="*/ 203688 h 283730"/>
                  <a:gd name="connsiteX9" fmla="*/ 13171 w 283805"/>
                  <a:gd name="connsiteY9" fmla="*/ 210444 h 283730"/>
                  <a:gd name="connsiteX10" fmla="*/ 0 w 283805"/>
                  <a:gd name="connsiteY10" fmla="*/ 188150 h 283730"/>
                  <a:gd name="connsiteX11" fmla="*/ 0 w 283805"/>
                  <a:gd name="connsiteY11" fmla="*/ 23983 h 283730"/>
                  <a:gd name="connsiteX12" fmla="*/ 23978 w 283805"/>
                  <a:gd name="connsiteY12" fmla="*/ 0 h 283730"/>
                  <a:gd name="connsiteX13" fmla="*/ 188106 w 283805"/>
                  <a:gd name="connsiteY13" fmla="*/ 0 h 283730"/>
                  <a:gd name="connsiteX14" fmla="*/ 210395 w 283805"/>
                  <a:gd name="connsiteY14" fmla="*/ 13174 h 283730"/>
                  <a:gd name="connsiteX15" fmla="*/ 203978 w 283805"/>
                  <a:gd name="connsiteY15" fmla="*/ 37157 h 283730"/>
                  <a:gd name="connsiteX16" fmla="*/ 177299 w 283805"/>
                  <a:gd name="connsiteY16" fmla="*/ 62491 h 283730"/>
                  <a:gd name="connsiteX17" fmla="*/ 141164 w 283805"/>
                  <a:gd name="connsiteY17" fmla="*/ 41548 h 283730"/>
                  <a:gd name="connsiteX18" fmla="*/ 40526 w 283805"/>
                  <a:gd name="connsiteY18" fmla="*/ 41548 h 283730"/>
                  <a:gd name="connsiteX19" fmla="*/ 40526 w 283805"/>
                  <a:gd name="connsiteY19" fmla="*/ 91541 h 283730"/>
                  <a:gd name="connsiteX20" fmla="*/ 40526 w 283805"/>
                  <a:gd name="connsiteY20" fmla="*/ 141197 h 283730"/>
                  <a:gd name="connsiteX21" fmla="*/ 86454 w 283805"/>
                  <a:gd name="connsiteY21" fmla="*/ 143561 h 283730"/>
                  <a:gd name="connsiteX22" fmla="*/ 163115 w 283805"/>
                  <a:gd name="connsiteY22" fmla="*/ 220577 h 283730"/>
                  <a:gd name="connsiteX23" fmla="*/ 173922 w 283805"/>
                  <a:gd name="connsiteY23" fmla="*/ 236116 h 283730"/>
                  <a:gd name="connsiteX24" fmla="*/ 233359 w 283805"/>
                  <a:gd name="connsiteY24" fmla="*/ 176665 h 283730"/>
                  <a:gd name="connsiteX25" fmla="*/ 225254 w 283805"/>
                  <a:gd name="connsiteY25" fmla="*/ 168220 h 283730"/>
                  <a:gd name="connsiteX26" fmla="*/ 138462 w 283805"/>
                  <a:gd name="connsiteY26" fmla="*/ 81408 h 283730"/>
                  <a:gd name="connsiteX27" fmla="*/ 137111 w 283805"/>
                  <a:gd name="connsiteY27" fmla="*/ 45602 h 283730"/>
                  <a:gd name="connsiteX28" fmla="*/ 141164 w 283805"/>
                  <a:gd name="connsiteY28" fmla="*/ 41548 h 28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805" h="283730">
                    <a:moveTo>
                      <a:pt x="177299" y="62491"/>
                    </a:moveTo>
                    <a:cubicBezTo>
                      <a:pt x="208031" y="93568"/>
                      <a:pt x="237750" y="122956"/>
                      <a:pt x="267131" y="152344"/>
                    </a:cubicBezTo>
                    <a:cubicBezTo>
                      <a:pt x="270846" y="156059"/>
                      <a:pt x="274560" y="159437"/>
                      <a:pt x="277600" y="163153"/>
                    </a:cubicBezTo>
                    <a:cubicBezTo>
                      <a:pt x="285705" y="172611"/>
                      <a:pt x="286043" y="182745"/>
                      <a:pt x="277600" y="191527"/>
                    </a:cubicBezTo>
                    <a:cubicBezTo>
                      <a:pt x="249232" y="220577"/>
                      <a:pt x="220864" y="248952"/>
                      <a:pt x="191821" y="277326"/>
                    </a:cubicBezTo>
                    <a:cubicBezTo>
                      <a:pt x="182027" y="287122"/>
                      <a:pt x="171220" y="285433"/>
                      <a:pt x="159738" y="273948"/>
                    </a:cubicBezTo>
                    <a:cubicBezTo>
                      <a:pt x="131033" y="245574"/>
                      <a:pt x="102327" y="216862"/>
                      <a:pt x="73959" y="188150"/>
                    </a:cubicBezTo>
                    <a:cubicBezTo>
                      <a:pt x="70582" y="184772"/>
                      <a:pt x="68556" y="180718"/>
                      <a:pt x="64165" y="174638"/>
                    </a:cubicBezTo>
                    <a:cubicBezTo>
                      <a:pt x="53359" y="186123"/>
                      <a:pt x="45254" y="194905"/>
                      <a:pt x="36811" y="203688"/>
                    </a:cubicBezTo>
                    <a:cubicBezTo>
                      <a:pt x="30394" y="210444"/>
                      <a:pt x="22627" y="214497"/>
                      <a:pt x="13171" y="210444"/>
                    </a:cubicBezTo>
                    <a:cubicBezTo>
                      <a:pt x="3377" y="206390"/>
                      <a:pt x="0" y="198621"/>
                      <a:pt x="0" y="188150"/>
                    </a:cubicBezTo>
                    <a:cubicBezTo>
                      <a:pt x="0" y="133427"/>
                      <a:pt x="0" y="78705"/>
                      <a:pt x="0" y="23983"/>
                    </a:cubicBezTo>
                    <a:cubicBezTo>
                      <a:pt x="0" y="7431"/>
                      <a:pt x="7430" y="0"/>
                      <a:pt x="23978" y="0"/>
                    </a:cubicBezTo>
                    <a:cubicBezTo>
                      <a:pt x="78687" y="0"/>
                      <a:pt x="133396" y="0"/>
                      <a:pt x="188106" y="0"/>
                    </a:cubicBezTo>
                    <a:cubicBezTo>
                      <a:pt x="198237" y="0"/>
                      <a:pt x="206342" y="3040"/>
                      <a:pt x="210395" y="13174"/>
                    </a:cubicBezTo>
                    <a:cubicBezTo>
                      <a:pt x="214448" y="22970"/>
                      <a:pt x="210395" y="30401"/>
                      <a:pt x="203978" y="37157"/>
                    </a:cubicBezTo>
                    <a:cubicBezTo>
                      <a:pt x="195536" y="45264"/>
                      <a:pt x="187093" y="53371"/>
                      <a:pt x="177299" y="62491"/>
                    </a:cubicBezTo>
                    <a:close/>
                    <a:moveTo>
                      <a:pt x="141164" y="41548"/>
                    </a:moveTo>
                    <a:cubicBezTo>
                      <a:pt x="106717" y="41548"/>
                      <a:pt x="73959" y="41548"/>
                      <a:pt x="40526" y="41548"/>
                    </a:cubicBezTo>
                    <a:cubicBezTo>
                      <a:pt x="40526" y="58776"/>
                      <a:pt x="40526" y="75327"/>
                      <a:pt x="40526" y="91541"/>
                    </a:cubicBezTo>
                    <a:cubicBezTo>
                      <a:pt x="40526" y="107755"/>
                      <a:pt x="40526" y="123969"/>
                      <a:pt x="40526" y="141197"/>
                    </a:cubicBezTo>
                    <a:cubicBezTo>
                      <a:pt x="63152" y="123969"/>
                      <a:pt x="67205" y="124307"/>
                      <a:pt x="86454" y="143561"/>
                    </a:cubicBezTo>
                    <a:cubicBezTo>
                      <a:pt x="112121" y="169233"/>
                      <a:pt x="137787" y="194568"/>
                      <a:pt x="163115" y="220577"/>
                    </a:cubicBezTo>
                    <a:cubicBezTo>
                      <a:pt x="167843" y="225307"/>
                      <a:pt x="170883" y="231387"/>
                      <a:pt x="173922" y="236116"/>
                    </a:cubicBezTo>
                    <a:cubicBezTo>
                      <a:pt x="195873" y="214159"/>
                      <a:pt x="214448" y="195581"/>
                      <a:pt x="233359" y="176665"/>
                    </a:cubicBezTo>
                    <a:cubicBezTo>
                      <a:pt x="230996" y="174300"/>
                      <a:pt x="228294" y="171260"/>
                      <a:pt x="225254" y="168220"/>
                    </a:cubicBezTo>
                    <a:cubicBezTo>
                      <a:pt x="196549" y="139170"/>
                      <a:pt x="167505" y="110458"/>
                      <a:pt x="138462" y="81408"/>
                    </a:cubicBezTo>
                    <a:cubicBezTo>
                      <a:pt x="124954" y="67896"/>
                      <a:pt x="124616" y="59789"/>
                      <a:pt x="137111" y="45602"/>
                    </a:cubicBezTo>
                    <a:cubicBezTo>
                      <a:pt x="138462" y="44926"/>
                      <a:pt x="139475" y="43575"/>
                      <a:pt x="141164" y="41548"/>
                    </a:cubicBezTo>
                    <a:close/>
                  </a:path>
                </a:pathLst>
              </a:custGeom>
              <a:grpFill/>
              <a:ln w="3371" cap="flat">
                <a:noFill/>
                <a:prstDash val="solid"/>
                <a:miter/>
              </a:ln>
            </p:spPr>
            <p:txBody>
              <a:bodyPr rtlCol="0" anchor="ctr"/>
              <a:lstStyle/>
              <a:p>
                <a:pPr algn="l" rtl="0"/>
                <a:endParaRPr lang="en-US"/>
              </a:p>
            </p:txBody>
          </p:sp>
          <p:sp>
            <p:nvSpPr>
              <p:cNvPr id="34" name="Freeform 33">
                <a:extLst>
                  <a:ext uri="{FF2B5EF4-FFF2-40B4-BE49-F238E27FC236}">
                    <a16:creationId xmlns:a16="http://schemas.microsoft.com/office/drawing/2014/main" id="{07485968-FA0B-6508-24C2-560F12D165E4}"/>
                  </a:ext>
                </a:extLst>
              </p:cNvPr>
              <p:cNvSpPr/>
              <p:nvPr/>
            </p:nvSpPr>
            <p:spPr>
              <a:xfrm>
                <a:off x="960322" y="5401333"/>
                <a:ext cx="137143" cy="230711"/>
              </a:xfrm>
              <a:custGeom>
                <a:avLst/>
                <a:gdLst>
                  <a:gd name="connsiteX0" fmla="*/ 0 w 137143"/>
                  <a:gd name="connsiteY0" fmla="*/ 68234 h 230711"/>
                  <a:gd name="connsiteX1" fmla="*/ 68218 w 137143"/>
                  <a:gd name="connsiteY1" fmla="*/ 0 h 230711"/>
                  <a:gd name="connsiteX2" fmla="*/ 137111 w 137143"/>
                  <a:gd name="connsiteY2" fmla="*/ 68909 h 230711"/>
                  <a:gd name="connsiteX3" fmla="*/ 132721 w 137143"/>
                  <a:gd name="connsiteY3" fmla="*/ 69247 h 230711"/>
                  <a:gd name="connsiteX4" fmla="*/ 110432 w 137143"/>
                  <a:gd name="connsiteY4" fmla="*/ 92555 h 230711"/>
                  <a:gd name="connsiteX5" fmla="*/ 110432 w 137143"/>
                  <a:gd name="connsiteY5" fmla="*/ 216524 h 230711"/>
                  <a:gd name="connsiteX6" fmla="*/ 110432 w 137143"/>
                  <a:gd name="connsiteY6" fmla="*/ 230711 h 230711"/>
                  <a:gd name="connsiteX7" fmla="*/ 29381 w 137143"/>
                  <a:gd name="connsiteY7" fmla="*/ 230711 h 230711"/>
                  <a:gd name="connsiteX8" fmla="*/ 29381 w 137143"/>
                  <a:gd name="connsiteY8" fmla="*/ 217200 h 230711"/>
                  <a:gd name="connsiteX9" fmla="*/ 29381 w 137143"/>
                  <a:gd name="connsiteY9" fmla="*/ 101000 h 230711"/>
                  <a:gd name="connsiteX10" fmla="*/ 0 w 137143"/>
                  <a:gd name="connsiteY10" fmla="*/ 68234 h 23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43" h="230711">
                    <a:moveTo>
                      <a:pt x="0" y="68234"/>
                    </a:moveTo>
                    <a:cubicBezTo>
                      <a:pt x="23640" y="44588"/>
                      <a:pt x="46604" y="21619"/>
                      <a:pt x="68218" y="0"/>
                    </a:cubicBezTo>
                    <a:cubicBezTo>
                      <a:pt x="90845" y="22632"/>
                      <a:pt x="114147" y="45940"/>
                      <a:pt x="137111" y="68909"/>
                    </a:cubicBezTo>
                    <a:cubicBezTo>
                      <a:pt x="137449" y="68909"/>
                      <a:pt x="135085" y="68909"/>
                      <a:pt x="132721" y="69247"/>
                    </a:cubicBezTo>
                    <a:cubicBezTo>
                      <a:pt x="117862" y="70261"/>
                      <a:pt x="110770" y="77354"/>
                      <a:pt x="110432" y="92555"/>
                    </a:cubicBezTo>
                    <a:cubicBezTo>
                      <a:pt x="110094" y="133765"/>
                      <a:pt x="110432" y="174976"/>
                      <a:pt x="110432" y="216524"/>
                    </a:cubicBezTo>
                    <a:cubicBezTo>
                      <a:pt x="110432" y="220915"/>
                      <a:pt x="110432" y="225644"/>
                      <a:pt x="110432" y="230711"/>
                    </a:cubicBezTo>
                    <a:cubicBezTo>
                      <a:pt x="83077" y="230711"/>
                      <a:pt x="57411" y="230711"/>
                      <a:pt x="29381" y="230711"/>
                    </a:cubicBezTo>
                    <a:cubicBezTo>
                      <a:pt x="29381" y="226320"/>
                      <a:pt x="29381" y="221929"/>
                      <a:pt x="29381" y="217200"/>
                    </a:cubicBezTo>
                    <a:cubicBezTo>
                      <a:pt x="29381" y="178354"/>
                      <a:pt x="29381" y="139845"/>
                      <a:pt x="29381" y="101000"/>
                    </a:cubicBezTo>
                    <a:cubicBezTo>
                      <a:pt x="29381" y="74990"/>
                      <a:pt x="25666" y="70598"/>
                      <a:pt x="0" y="68234"/>
                    </a:cubicBezTo>
                    <a:close/>
                  </a:path>
                </a:pathLst>
              </a:custGeom>
              <a:solidFill>
                <a:srgbClr val="F16924"/>
              </a:solidFill>
              <a:ln w="3371" cap="flat">
                <a:noFill/>
                <a:prstDash val="solid"/>
                <a:miter/>
              </a:ln>
            </p:spPr>
            <p:txBody>
              <a:bodyPr rtlCol="0" anchor="ctr"/>
              <a:lstStyle/>
              <a:p>
                <a:pPr algn="l" rtl="0"/>
                <a:endParaRPr lang="en-US"/>
              </a:p>
            </p:txBody>
          </p:sp>
          <p:sp>
            <p:nvSpPr>
              <p:cNvPr id="36" name="Freeform 35">
                <a:extLst>
                  <a:ext uri="{FF2B5EF4-FFF2-40B4-BE49-F238E27FC236}">
                    <a16:creationId xmlns:a16="http://schemas.microsoft.com/office/drawing/2014/main" id="{1EB0B9F5-0414-7DFC-393B-D190BB7A884B}"/>
                  </a:ext>
                </a:extLst>
              </p:cNvPr>
              <p:cNvSpPr/>
              <p:nvPr/>
            </p:nvSpPr>
            <p:spPr>
              <a:xfrm>
                <a:off x="476042" y="5888951"/>
                <a:ext cx="229644" cy="136956"/>
              </a:xfrm>
              <a:custGeom>
                <a:avLst/>
                <a:gdLst>
                  <a:gd name="connsiteX0" fmla="*/ 67880 w 229644"/>
                  <a:gd name="connsiteY0" fmla="*/ 136957 h 136956"/>
                  <a:gd name="connsiteX1" fmla="*/ 0 w 229644"/>
                  <a:gd name="connsiteY1" fmla="*/ 68723 h 136956"/>
                  <a:gd name="connsiteX2" fmla="*/ 68556 w 229644"/>
                  <a:gd name="connsiteY2" fmla="*/ 151 h 136956"/>
                  <a:gd name="connsiteX3" fmla="*/ 68893 w 229644"/>
                  <a:gd name="connsiteY3" fmla="*/ 3191 h 136956"/>
                  <a:gd name="connsiteX4" fmla="*/ 93546 w 229644"/>
                  <a:gd name="connsiteY4" fmla="*/ 26499 h 136956"/>
                  <a:gd name="connsiteX5" fmla="*/ 229645 w 229644"/>
                  <a:gd name="connsiteY5" fmla="*/ 26499 h 136956"/>
                  <a:gd name="connsiteX6" fmla="*/ 229645 w 229644"/>
                  <a:gd name="connsiteY6" fmla="*/ 107569 h 136956"/>
                  <a:gd name="connsiteX7" fmla="*/ 216812 w 229644"/>
                  <a:gd name="connsiteY7" fmla="*/ 107569 h 136956"/>
                  <a:gd name="connsiteX8" fmla="*/ 100638 w 229644"/>
                  <a:gd name="connsiteY8" fmla="*/ 107569 h 136956"/>
                  <a:gd name="connsiteX9" fmla="*/ 67880 w 229644"/>
                  <a:gd name="connsiteY9" fmla="*/ 136957 h 13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644" h="136956">
                    <a:moveTo>
                      <a:pt x="67880" y="136957"/>
                    </a:moveTo>
                    <a:cubicBezTo>
                      <a:pt x="44240" y="113311"/>
                      <a:pt x="21276" y="90341"/>
                      <a:pt x="0" y="68723"/>
                    </a:cubicBezTo>
                    <a:cubicBezTo>
                      <a:pt x="22627" y="46091"/>
                      <a:pt x="45929" y="22783"/>
                      <a:pt x="68556" y="151"/>
                    </a:cubicBezTo>
                    <a:cubicBezTo>
                      <a:pt x="68556" y="-524"/>
                      <a:pt x="68556" y="1165"/>
                      <a:pt x="68893" y="3191"/>
                    </a:cubicBezTo>
                    <a:cubicBezTo>
                      <a:pt x="69907" y="19743"/>
                      <a:pt x="76661" y="26499"/>
                      <a:pt x="93546" y="26499"/>
                    </a:cubicBezTo>
                    <a:cubicBezTo>
                      <a:pt x="138462" y="26499"/>
                      <a:pt x="183716" y="26499"/>
                      <a:pt x="229645" y="26499"/>
                    </a:cubicBezTo>
                    <a:cubicBezTo>
                      <a:pt x="229645" y="53184"/>
                      <a:pt x="229645" y="79532"/>
                      <a:pt x="229645" y="107569"/>
                    </a:cubicBezTo>
                    <a:cubicBezTo>
                      <a:pt x="225592" y="107569"/>
                      <a:pt x="221202" y="107569"/>
                      <a:pt x="216812" y="107569"/>
                    </a:cubicBezTo>
                    <a:cubicBezTo>
                      <a:pt x="177975" y="107569"/>
                      <a:pt x="139475" y="107569"/>
                      <a:pt x="100638" y="107569"/>
                    </a:cubicBezTo>
                    <a:cubicBezTo>
                      <a:pt x="74635" y="107569"/>
                      <a:pt x="70244" y="111285"/>
                      <a:pt x="67880" y="136957"/>
                    </a:cubicBezTo>
                    <a:close/>
                  </a:path>
                </a:pathLst>
              </a:custGeom>
              <a:solidFill>
                <a:srgbClr val="F16924"/>
              </a:solidFill>
              <a:ln w="3371" cap="flat">
                <a:noFill/>
                <a:prstDash val="solid"/>
                <a:miter/>
              </a:ln>
            </p:spPr>
            <p:txBody>
              <a:bodyPr rtlCol="0" anchor="ctr"/>
              <a:lstStyle/>
              <a:p>
                <a:pPr algn="l" rtl="0"/>
                <a:endParaRPr lang="en-US"/>
              </a:p>
            </p:txBody>
          </p:sp>
          <p:sp>
            <p:nvSpPr>
              <p:cNvPr id="37" name="Freeform 36">
                <a:extLst>
                  <a:ext uri="{FF2B5EF4-FFF2-40B4-BE49-F238E27FC236}">
                    <a16:creationId xmlns:a16="http://schemas.microsoft.com/office/drawing/2014/main" id="{ADEDFCB6-3701-FD5B-6ECC-EE2751701A94}"/>
                  </a:ext>
                </a:extLst>
              </p:cNvPr>
              <p:cNvSpPr/>
              <p:nvPr/>
            </p:nvSpPr>
            <p:spPr>
              <a:xfrm>
                <a:off x="1354433" y="5887752"/>
                <a:ext cx="230995" cy="138156"/>
              </a:xfrm>
              <a:custGeom>
                <a:avLst/>
                <a:gdLst>
                  <a:gd name="connsiteX0" fmla="*/ 230996 w 230995"/>
                  <a:gd name="connsiteY0" fmla="*/ 69247 h 138156"/>
                  <a:gd name="connsiteX1" fmla="*/ 162102 w 230995"/>
                  <a:gd name="connsiteY1" fmla="*/ 138156 h 138156"/>
                  <a:gd name="connsiteX2" fmla="*/ 161089 w 230995"/>
                  <a:gd name="connsiteY2" fmla="*/ 131738 h 138156"/>
                  <a:gd name="connsiteX3" fmla="*/ 137111 w 230995"/>
                  <a:gd name="connsiteY3" fmla="*/ 108769 h 138156"/>
                  <a:gd name="connsiteX4" fmla="*/ 13171 w 230995"/>
                  <a:gd name="connsiteY4" fmla="*/ 108769 h 138156"/>
                  <a:gd name="connsiteX5" fmla="*/ 0 w 230995"/>
                  <a:gd name="connsiteY5" fmla="*/ 108769 h 138156"/>
                  <a:gd name="connsiteX6" fmla="*/ 0 w 230995"/>
                  <a:gd name="connsiteY6" fmla="*/ 27699 h 138156"/>
                  <a:gd name="connsiteX7" fmla="*/ 45254 w 230995"/>
                  <a:gd name="connsiteY7" fmla="*/ 27699 h 138156"/>
                  <a:gd name="connsiteX8" fmla="*/ 127318 w 230995"/>
                  <a:gd name="connsiteY8" fmla="*/ 27699 h 138156"/>
                  <a:gd name="connsiteX9" fmla="*/ 162102 w 230995"/>
                  <a:gd name="connsiteY9" fmla="*/ 0 h 138156"/>
                  <a:gd name="connsiteX10" fmla="*/ 230996 w 230995"/>
                  <a:gd name="connsiteY10" fmla="*/ 69247 h 13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995" h="138156">
                    <a:moveTo>
                      <a:pt x="230996" y="69247"/>
                    </a:moveTo>
                    <a:cubicBezTo>
                      <a:pt x="208707" y="91541"/>
                      <a:pt x="185742" y="114511"/>
                      <a:pt x="162102" y="138156"/>
                    </a:cubicBezTo>
                    <a:cubicBezTo>
                      <a:pt x="161764" y="135792"/>
                      <a:pt x="161089" y="133765"/>
                      <a:pt x="161089" y="131738"/>
                    </a:cubicBezTo>
                    <a:cubicBezTo>
                      <a:pt x="160076" y="115862"/>
                      <a:pt x="153322" y="108769"/>
                      <a:pt x="137111" y="108769"/>
                    </a:cubicBezTo>
                    <a:cubicBezTo>
                      <a:pt x="95910" y="108769"/>
                      <a:pt x="54709" y="108769"/>
                      <a:pt x="13171" y="108769"/>
                    </a:cubicBezTo>
                    <a:cubicBezTo>
                      <a:pt x="9118" y="108769"/>
                      <a:pt x="4728" y="108769"/>
                      <a:pt x="0" y="108769"/>
                    </a:cubicBezTo>
                    <a:cubicBezTo>
                      <a:pt x="0" y="81745"/>
                      <a:pt x="0" y="55398"/>
                      <a:pt x="0" y="27699"/>
                    </a:cubicBezTo>
                    <a:cubicBezTo>
                      <a:pt x="15197" y="27699"/>
                      <a:pt x="30057" y="27699"/>
                      <a:pt x="45254" y="27699"/>
                    </a:cubicBezTo>
                    <a:cubicBezTo>
                      <a:pt x="72608" y="27699"/>
                      <a:pt x="99963" y="27699"/>
                      <a:pt x="127318" y="27699"/>
                    </a:cubicBezTo>
                    <a:cubicBezTo>
                      <a:pt x="155010" y="27699"/>
                      <a:pt x="158050" y="25334"/>
                      <a:pt x="162102" y="0"/>
                    </a:cubicBezTo>
                    <a:cubicBezTo>
                      <a:pt x="184729" y="22632"/>
                      <a:pt x="207693" y="45940"/>
                      <a:pt x="230996" y="69247"/>
                    </a:cubicBezTo>
                    <a:close/>
                  </a:path>
                </a:pathLst>
              </a:custGeom>
              <a:solidFill>
                <a:srgbClr val="F16924"/>
              </a:solidFill>
              <a:ln w="3371" cap="flat">
                <a:noFill/>
                <a:prstDash val="solid"/>
                <a:miter/>
              </a:ln>
            </p:spPr>
            <p:txBody>
              <a:bodyPr rtlCol="0" anchor="ctr"/>
              <a:lstStyle/>
              <a:p>
                <a:pPr algn="l" rtl="0"/>
                <a:endParaRPr lang="en-US" dirty="0"/>
              </a:p>
            </p:txBody>
          </p:sp>
          <p:sp>
            <p:nvSpPr>
              <p:cNvPr id="38" name="Freeform 37">
                <a:extLst>
                  <a:ext uri="{FF2B5EF4-FFF2-40B4-BE49-F238E27FC236}">
                    <a16:creationId xmlns:a16="http://schemas.microsoft.com/office/drawing/2014/main" id="{59826C51-0ABD-9A78-9496-0165F694DDD4}"/>
                  </a:ext>
                </a:extLst>
              </p:cNvPr>
              <p:cNvSpPr/>
              <p:nvPr/>
            </p:nvSpPr>
            <p:spPr>
              <a:xfrm>
                <a:off x="1241299" y="5551650"/>
                <a:ext cx="192833" cy="192540"/>
              </a:xfrm>
              <a:custGeom>
                <a:avLst/>
                <a:gdLst>
                  <a:gd name="connsiteX0" fmla="*/ 57073 w 192833"/>
                  <a:gd name="connsiteY0" fmla="*/ 192541 h 192540"/>
                  <a:gd name="connsiteX1" fmla="*/ 0 w 192833"/>
                  <a:gd name="connsiteY1" fmla="*/ 135454 h 192540"/>
                  <a:gd name="connsiteX2" fmla="*/ 43227 w 192833"/>
                  <a:gd name="connsiteY2" fmla="*/ 92555 h 192540"/>
                  <a:gd name="connsiteX3" fmla="*/ 88818 w 192833"/>
                  <a:gd name="connsiteY3" fmla="*/ 46953 h 192540"/>
                  <a:gd name="connsiteX4" fmla="*/ 93884 w 192833"/>
                  <a:gd name="connsiteY4" fmla="*/ 0 h 192540"/>
                  <a:gd name="connsiteX5" fmla="*/ 192834 w 192833"/>
                  <a:gd name="connsiteY5" fmla="*/ 0 h 192540"/>
                  <a:gd name="connsiteX6" fmla="*/ 192834 w 192833"/>
                  <a:gd name="connsiteY6" fmla="*/ 99648 h 192540"/>
                  <a:gd name="connsiteX7" fmla="*/ 186755 w 192833"/>
                  <a:gd name="connsiteY7" fmla="*/ 95257 h 192540"/>
                  <a:gd name="connsiteX8" fmla="*/ 153659 w 192833"/>
                  <a:gd name="connsiteY8" fmla="*/ 96270 h 192540"/>
                  <a:gd name="connsiteX9" fmla="*/ 66192 w 192833"/>
                  <a:gd name="connsiteY9" fmla="*/ 183758 h 192540"/>
                  <a:gd name="connsiteX10" fmla="*/ 57073 w 192833"/>
                  <a:gd name="connsiteY10" fmla="*/ 192541 h 19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2833" h="192540">
                    <a:moveTo>
                      <a:pt x="57073" y="192541"/>
                    </a:moveTo>
                    <a:cubicBezTo>
                      <a:pt x="37824" y="173287"/>
                      <a:pt x="19250" y="154708"/>
                      <a:pt x="0" y="135454"/>
                    </a:cubicBezTo>
                    <a:cubicBezTo>
                      <a:pt x="13846" y="121605"/>
                      <a:pt x="28706" y="107080"/>
                      <a:pt x="43227" y="92555"/>
                    </a:cubicBezTo>
                    <a:cubicBezTo>
                      <a:pt x="58424" y="77354"/>
                      <a:pt x="73621" y="62154"/>
                      <a:pt x="88818" y="46953"/>
                    </a:cubicBezTo>
                    <a:cubicBezTo>
                      <a:pt x="109419" y="26348"/>
                      <a:pt x="109756" y="23645"/>
                      <a:pt x="93884" y="0"/>
                    </a:cubicBezTo>
                    <a:cubicBezTo>
                      <a:pt x="126980" y="0"/>
                      <a:pt x="159400" y="0"/>
                      <a:pt x="192834" y="0"/>
                    </a:cubicBezTo>
                    <a:cubicBezTo>
                      <a:pt x="192834" y="33104"/>
                      <a:pt x="192834" y="65531"/>
                      <a:pt x="192834" y="99648"/>
                    </a:cubicBezTo>
                    <a:cubicBezTo>
                      <a:pt x="190470" y="97959"/>
                      <a:pt x="188444" y="96946"/>
                      <a:pt x="186755" y="95257"/>
                    </a:cubicBezTo>
                    <a:cubicBezTo>
                      <a:pt x="174260" y="84786"/>
                      <a:pt x="165479" y="84786"/>
                      <a:pt x="153659" y="96270"/>
                    </a:cubicBezTo>
                    <a:cubicBezTo>
                      <a:pt x="124278" y="125320"/>
                      <a:pt x="95235" y="154708"/>
                      <a:pt x="66192" y="183758"/>
                    </a:cubicBezTo>
                    <a:cubicBezTo>
                      <a:pt x="63152" y="187136"/>
                      <a:pt x="60113" y="189839"/>
                      <a:pt x="57073" y="192541"/>
                    </a:cubicBezTo>
                    <a:close/>
                  </a:path>
                </a:pathLst>
              </a:custGeom>
              <a:solidFill>
                <a:srgbClr val="F16924"/>
              </a:solidFill>
              <a:ln w="3371" cap="flat">
                <a:noFill/>
                <a:prstDash val="solid"/>
                <a:miter/>
              </a:ln>
            </p:spPr>
            <p:txBody>
              <a:bodyPr rtlCol="0" anchor="ctr"/>
              <a:lstStyle/>
              <a:p>
                <a:pPr algn="l" rtl="0"/>
                <a:endParaRPr lang="en-US"/>
              </a:p>
            </p:txBody>
          </p:sp>
          <p:sp>
            <p:nvSpPr>
              <p:cNvPr id="39" name="Freeform 38">
                <a:extLst>
                  <a:ext uri="{FF2B5EF4-FFF2-40B4-BE49-F238E27FC236}">
                    <a16:creationId xmlns:a16="http://schemas.microsoft.com/office/drawing/2014/main" id="{82A8365E-06B6-99BB-4FB3-F9207299D92A}"/>
                  </a:ext>
                </a:extLst>
              </p:cNvPr>
              <p:cNvSpPr/>
              <p:nvPr/>
            </p:nvSpPr>
            <p:spPr>
              <a:xfrm>
                <a:off x="625987" y="5552325"/>
                <a:ext cx="192833" cy="194905"/>
              </a:xfrm>
              <a:custGeom>
                <a:avLst/>
                <a:gdLst>
                  <a:gd name="connsiteX0" fmla="*/ 100301 w 192833"/>
                  <a:gd name="connsiteY0" fmla="*/ 0 h 194905"/>
                  <a:gd name="connsiteX1" fmla="*/ 96586 w 192833"/>
                  <a:gd name="connsiteY1" fmla="*/ 4391 h 194905"/>
                  <a:gd name="connsiteX2" fmla="*/ 97937 w 192833"/>
                  <a:gd name="connsiteY2" fmla="*/ 40197 h 194905"/>
                  <a:gd name="connsiteX3" fmla="*/ 184729 w 192833"/>
                  <a:gd name="connsiteY3" fmla="*/ 127009 h 194905"/>
                  <a:gd name="connsiteX4" fmla="*/ 192834 w 192833"/>
                  <a:gd name="connsiteY4" fmla="*/ 135454 h 194905"/>
                  <a:gd name="connsiteX5" fmla="*/ 133396 w 192833"/>
                  <a:gd name="connsiteY5" fmla="*/ 194905 h 194905"/>
                  <a:gd name="connsiteX6" fmla="*/ 122590 w 192833"/>
                  <a:gd name="connsiteY6" fmla="*/ 179367 h 194905"/>
                  <a:gd name="connsiteX7" fmla="*/ 45929 w 192833"/>
                  <a:gd name="connsiteY7" fmla="*/ 102351 h 194905"/>
                  <a:gd name="connsiteX8" fmla="*/ 0 w 192833"/>
                  <a:gd name="connsiteY8" fmla="*/ 99986 h 194905"/>
                  <a:gd name="connsiteX9" fmla="*/ 0 w 192833"/>
                  <a:gd name="connsiteY9" fmla="*/ 50331 h 194905"/>
                  <a:gd name="connsiteX10" fmla="*/ 0 w 192833"/>
                  <a:gd name="connsiteY10" fmla="*/ 338 h 194905"/>
                  <a:gd name="connsiteX11" fmla="*/ 100301 w 192833"/>
                  <a:gd name="connsiteY11" fmla="*/ 0 h 19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833" h="194905">
                    <a:moveTo>
                      <a:pt x="100301" y="0"/>
                    </a:moveTo>
                    <a:cubicBezTo>
                      <a:pt x="98612" y="2027"/>
                      <a:pt x="97599" y="3378"/>
                      <a:pt x="96586" y="4391"/>
                    </a:cubicBezTo>
                    <a:cubicBezTo>
                      <a:pt x="84428" y="18579"/>
                      <a:pt x="84428" y="26685"/>
                      <a:pt x="97937" y="40197"/>
                    </a:cubicBezTo>
                    <a:cubicBezTo>
                      <a:pt x="126642" y="69247"/>
                      <a:pt x="155686" y="97959"/>
                      <a:pt x="184729" y="127009"/>
                    </a:cubicBezTo>
                    <a:cubicBezTo>
                      <a:pt x="187768" y="130050"/>
                      <a:pt x="190470" y="133090"/>
                      <a:pt x="192834" y="135454"/>
                    </a:cubicBezTo>
                    <a:cubicBezTo>
                      <a:pt x="173922" y="154370"/>
                      <a:pt x="155348" y="172949"/>
                      <a:pt x="133396" y="194905"/>
                    </a:cubicBezTo>
                    <a:cubicBezTo>
                      <a:pt x="130019" y="190176"/>
                      <a:pt x="126980" y="184096"/>
                      <a:pt x="122590" y="179367"/>
                    </a:cubicBezTo>
                    <a:cubicBezTo>
                      <a:pt x="97261" y="153357"/>
                      <a:pt x="71595" y="128023"/>
                      <a:pt x="45929" y="102351"/>
                    </a:cubicBezTo>
                    <a:cubicBezTo>
                      <a:pt x="26679" y="83097"/>
                      <a:pt x="22289" y="82759"/>
                      <a:pt x="0" y="99986"/>
                    </a:cubicBezTo>
                    <a:cubicBezTo>
                      <a:pt x="0" y="82421"/>
                      <a:pt x="0" y="66545"/>
                      <a:pt x="0" y="50331"/>
                    </a:cubicBezTo>
                    <a:cubicBezTo>
                      <a:pt x="0" y="33779"/>
                      <a:pt x="0" y="17565"/>
                      <a:pt x="0" y="338"/>
                    </a:cubicBezTo>
                    <a:cubicBezTo>
                      <a:pt x="33096" y="0"/>
                      <a:pt x="65854" y="0"/>
                      <a:pt x="100301" y="0"/>
                    </a:cubicBezTo>
                    <a:close/>
                  </a:path>
                </a:pathLst>
              </a:custGeom>
              <a:solidFill>
                <a:srgbClr val="F16924"/>
              </a:solidFill>
              <a:ln w="3371" cap="flat">
                <a:noFill/>
                <a:prstDash val="solid"/>
                <a:miter/>
              </a:ln>
            </p:spPr>
            <p:txBody>
              <a:bodyPr rtlCol="0" anchor="ctr"/>
              <a:lstStyle/>
              <a:p>
                <a:pPr algn="l" rtl="0"/>
                <a:endParaRPr lang="en-US"/>
              </a:p>
            </p:txBody>
          </p:sp>
        </p:grpSp>
        <p:sp>
          <p:nvSpPr>
            <p:cNvPr id="27" name="Freeform 26">
              <a:extLst>
                <a:ext uri="{FF2B5EF4-FFF2-40B4-BE49-F238E27FC236}">
                  <a16:creationId xmlns:a16="http://schemas.microsoft.com/office/drawing/2014/main" id="{78892564-9FDE-E42C-23BE-700FC13AF916}"/>
                </a:ext>
              </a:extLst>
            </p:cNvPr>
            <p:cNvSpPr/>
            <p:nvPr/>
          </p:nvSpPr>
          <p:spPr>
            <a:xfrm>
              <a:off x="893117" y="6088737"/>
              <a:ext cx="240451" cy="319888"/>
            </a:xfrm>
            <a:custGeom>
              <a:avLst/>
              <a:gdLst>
                <a:gd name="connsiteX0" fmla="*/ 240451 w 240451"/>
                <a:gd name="connsiteY0" fmla="*/ 300972 h 319888"/>
                <a:gd name="connsiteX1" fmla="*/ 167843 w 240451"/>
                <a:gd name="connsiteY1" fmla="*/ 319888 h 319888"/>
                <a:gd name="connsiteX2" fmla="*/ 60451 w 240451"/>
                <a:gd name="connsiteY2" fmla="*/ 270908 h 319888"/>
                <a:gd name="connsiteX3" fmla="*/ 30394 w 240451"/>
                <a:gd name="connsiteY3" fmla="*/ 199972 h 319888"/>
                <a:gd name="connsiteX4" fmla="*/ 0 w 240451"/>
                <a:gd name="connsiteY4" fmla="*/ 199972 h 319888"/>
                <a:gd name="connsiteX5" fmla="*/ 0 w 240451"/>
                <a:gd name="connsiteY5" fmla="*/ 170922 h 319888"/>
                <a:gd name="connsiteX6" fmla="*/ 26679 w 240451"/>
                <a:gd name="connsiteY6" fmla="*/ 170922 h 319888"/>
                <a:gd name="connsiteX7" fmla="*/ 26679 w 240451"/>
                <a:gd name="connsiteY7" fmla="*/ 163153 h 319888"/>
                <a:gd name="connsiteX8" fmla="*/ 27692 w 240451"/>
                <a:gd name="connsiteY8" fmla="*/ 145926 h 319888"/>
                <a:gd name="connsiteX9" fmla="*/ 0 w 240451"/>
                <a:gd name="connsiteY9" fmla="*/ 145926 h 319888"/>
                <a:gd name="connsiteX10" fmla="*/ 0 w 240451"/>
                <a:gd name="connsiteY10" fmla="*/ 116538 h 319888"/>
                <a:gd name="connsiteX11" fmla="*/ 31745 w 240451"/>
                <a:gd name="connsiteY11" fmla="*/ 116538 h 319888"/>
                <a:gd name="connsiteX12" fmla="*/ 67543 w 240451"/>
                <a:gd name="connsiteY12" fmla="*/ 44588 h 319888"/>
                <a:gd name="connsiteX13" fmla="*/ 170207 w 240451"/>
                <a:gd name="connsiteY13" fmla="*/ 0 h 319888"/>
                <a:gd name="connsiteX14" fmla="*/ 238087 w 240451"/>
                <a:gd name="connsiteY14" fmla="*/ 14863 h 319888"/>
                <a:gd name="connsiteX15" fmla="*/ 226267 w 240451"/>
                <a:gd name="connsiteY15" fmla="*/ 59113 h 319888"/>
                <a:gd name="connsiteX16" fmla="*/ 172909 w 240451"/>
                <a:gd name="connsiteY16" fmla="*/ 46277 h 319888"/>
                <a:gd name="connsiteX17" fmla="*/ 112458 w 240451"/>
                <a:gd name="connsiteY17" fmla="*/ 72287 h 319888"/>
                <a:gd name="connsiteX18" fmla="*/ 91520 w 240451"/>
                <a:gd name="connsiteY18" fmla="*/ 116538 h 319888"/>
                <a:gd name="connsiteX19" fmla="*/ 216136 w 240451"/>
                <a:gd name="connsiteY19" fmla="*/ 116538 h 319888"/>
                <a:gd name="connsiteX20" fmla="*/ 216136 w 240451"/>
                <a:gd name="connsiteY20" fmla="*/ 145926 h 319888"/>
                <a:gd name="connsiteX21" fmla="*/ 85779 w 240451"/>
                <a:gd name="connsiteY21" fmla="*/ 145926 h 319888"/>
                <a:gd name="connsiteX22" fmla="*/ 84766 w 240451"/>
                <a:gd name="connsiteY22" fmla="*/ 162477 h 319888"/>
                <a:gd name="connsiteX23" fmla="*/ 84766 w 240451"/>
                <a:gd name="connsiteY23" fmla="*/ 170584 h 319888"/>
                <a:gd name="connsiteX24" fmla="*/ 216136 w 240451"/>
                <a:gd name="connsiteY24" fmla="*/ 170584 h 319888"/>
                <a:gd name="connsiteX25" fmla="*/ 216136 w 240451"/>
                <a:gd name="connsiteY25" fmla="*/ 199634 h 319888"/>
                <a:gd name="connsiteX26" fmla="*/ 90169 w 240451"/>
                <a:gd name="connsiteY26" fmla="*/ 199634 h 319888"/>
                <a:gd name="connsiteX27" fmla="*/ 110770 w 240451"/>
                <a:gd name="connsiteY27" fmla="*/ 246250 h 319888"/>
                <a:gd name="connsiteX28" fmla="*/ 174597 w 240451"/>
                <a:gd name="connsiteY28" fmla="*/ 271922 h 319888"/>
                <a:gd name="connsiteX29" fmla="*/ 230658 w 240451"/>
                <a:gd name="connsiteY29" fmla="*/ 257735 h 319888"/>
                <a:gd name="connsiteX30" fmla="*/ 240451 w 240451"/>
                <a:gd name="connsiteY30" fmla="*/ 300972 h 3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451" h="319888">
                  <a:moveTo>
                    <a:pt x="240451" y="300972"/>
                  </a:moveTo>
                  <a:cubicBezTo>
                    <a:pt x="224917" y="310430"/>
                    <a:pt x="198237" y="319888"/>
                    <a:pt x="167843" y="319888"/>
                  </a:cubicBezTo>
                  <a:cubicBezTo>
                    <a:pt x="124616" y="319888"/>
                    <a:pt x="85441" y="302661"/>
                    <a:pt x="60451" y="270908"/>
                  </a:cubicBezTo>
                  <a:cubicBezTo>
                    <a:pt x="45253" y="253343"/>
                    <a:pt x="34784" y="229698"/>
                    <a:pt x="30394" y="199972"/>
                  </a:cubicBezTo>
                  <a:lnTo>
                    <a:pt x="0" y="199972"/>
                  </a:lnTo>
                  <a:lnTo>
                    <a:pt x="0" y="170922"/>
                  </a:lnTo>
                  <a:lnTo>
                    <a:pt x="26679" y="170922"/>
                  </a:lnTo>
                  <a:cubicBezTo>
                    <a:pt x="26679" y="168558"/>
                    <a:pt x="26679" y="165855"/>
                    <a:pt x="26679" y="163153"/>
                  </a:cubicBezTo>
                  <a:cubicBezTo>
                    <a:pt x="26679" y="157411"/>
                    <a:pt x="27017" y="151330"/>
                    <a:pt x="27692" y="145926"/>
                  </a:cubicBezTo>
                  <a:lnTo>
                    <a:pt x="0" y="145926"/>
                  </a:lnTo>
                  <a:lnTo>
                    <a:pt x="0" y="116538"/>
                  </a:lnTo>
                  <a:lnTo>
                    <a:pt x="31745" y="116538"/>
                  </a:lnTo>
                  <a:cubicBezTo>
                    <a:pt x="37486" y="87488"/>
                    <a:pt x="50319" y="62829"/>
                    <a:pt x="67543" y="44588"/>
                  </a:cubicBezTo>
                  <a:cubicBezTo>
                    <a:pt x="93209" y="16214"/>
                    <a:pt x="127993" y="0"/>
                    <a:pt x="170207" y="0"/>
                  </a:cubicBezTo>
                  <a:cubicBezTo>
                    <a:pt x="198575" y="0"/>
                    <a:pt x="222553" y="7094"/>
                    <a:pt x="238087" y="14863"/>
                  </a:cubicBezTo>
                  <a:lnTo>
                    <a:pt x="226267" y="59113"/>
                  </a:lnTo>
                  <a:cubicBezTo>
                    <a:pt x="213772" y="52358"/>
                    <a:pt x="194522" y="46277"/>
                    <a:pt x="172909" y="46277"/>
                  </a:cubicBezTo>
                  <a:cubicBezTo>
                    <a:pt x="149269" y="46277"/>
                    <a:pt x="128331" y="54722"/>
                    <a:pt x="112458" y="72287"/>
                  </a:cubicBezTo>
                  <a:cubicBezTo>
                    <a:pt x="102327" y="82759"/>
                    <a:pt x="95235" y="98297"/>
                    <a:pt x="91520" y="116538"/>
                  </a:cubicBezTo>
                  <a:lnTo>
                    <a:pt x="216136" y="116538"/>
                  </a:lnTo>
                  <a:lnTo>
                    <a:pt x="216136" y="145926"/>
                  </a:lnTo>
                  <a:lnTo>
                    <a:pt x="85779" y="145926"/>
                  </a:lnTo>
                  <a:cubicBezTo>
                    <a:pt x="84766" y="150993"/>
                    <a:pt x="84766" y="156735"/>
                    <a:pt x="84766" y="162477"/>
                  </a:cubicBezTo>
                  <a:cubicBezTo>
                    <a:pt x="84766" y="165180"/>
                    <a:pt x="84766" y="167544"/>
                    <a:pt x="84766" y="170584"/>
                  </a:cubicBezTo>
                  <a:lnTo>
                    <a:pt x="216136" y="170584"/>
                  </a:lnTo>
                  <a:lnTo>
                    <a:pt x="216136" y="199634"/>
                  </a:lnTo>
                  <a:lnTo>
                    <a:pt x="90169" y="199634"/>
                  </a:lnTo>
                  <a:cubicBezTo>
                    <a:pt x="93546" y="220240"/>
                    <a:pt x="100638" y="235440"/>
                    <a:pt x="110770" y="246250"/>
                  </a:cubicBezTo>
                  <a:cubicBezTo>
                    <a:pt x="126980" y="263815"/>
                    <a:pt x="149607" y="271922"/>
                    <a:pt x="174597" y="271922"/>
                  </a:cubicBezTo>
                  <a:cubicBezTo>
                    <a:pt x="197900" y="271922"/>
                    <a:pt x="219851" y="263815"/>
                    <a:pt x="230658" y="257735"/>
                  </a:cubicBezTo>
                  <a:lnTo>
                    <a:pt x="240451" y="300972"/>
                  </a:lnTo>
                  <a:close/>
                </a:path>
              </a:pathLst>
            </a:custGeom>
            <a:grpFill/>
            <a:ln w="3371"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312915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pPr algn="l" rtl="0"/>
            <a:r>
              <a:rPr lang="en-US" dirty="0">
                <a:solidFill>
                  <a:srgbClr val="EDA13E"/>
                </a:solidFill>
              </a:rPr>
              <a:t>Relación actual - Ejemplo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gn="l" rtl="0">
              <a:lnSpc>
                <a:spcPts val="2280"/>
              </a:lnSpc>
              <a:spcBef>
                <a:spcPts val="0"/>
              </a:spcBef>
            </a:pPr>
            <a:r>
              <a:rPr lang="en-US" sz="2200" dirty="0"/>
              <a:t>Tenemos dos empresas: la empresa X y la empresa Y, y ambas tienen la misma razón corriente de 1,00.</a:t>
            </a:r>
          </a:p>
          <a:p>
            <a:pPr marL="15875" indent="-15875" algn="l" rtl="0">
              <a:lnSpc>
                <a:spcPts val="2280"/>
              </a:lnSpc>
              <a:spcBef>
                <a:spcPts val="0"/>
              </a:spcBef>
            </a:pPr>
            <a:endParaRPr lang="en-US" sz="2200" dirty="0"/>
          </a:p>
          <a:p>
            <a:pPr marL="15875" indent="-15875" algn="l" rtl="0">
              <a:lnSpc>
                <a:spcPts val="2280"/>
              </a:lnSpc>
              <a:spcBef>
                <a:spcPts val="0"/>
              </a:spcBef>
            </a:pPr>
            <a:r>
              <a:rPr lang="en-US" sz="2200" dirty="0"/>
              <a:t>Con el tiempo, la empresa X se está endeudando demasiado o se está quedando sin efectivo. Si empeora, ambos pueden convertirse en problemas de solvencia. Por otro lado, en consecuencia, la empresa Y se ve en una tendencia positiva, lo que puede indicar una rotación más rápida, mejores pagos o que la empresa pudo reducir la deuda.</a:t>
            </a:r>
          </a:p>
          <a:p>
            <a:pPr marL="15875" indent="-15875" algn="l" rtl="0">
              <a:lnSpc>
                <a:spcPts val="2280"/>
              </a:lnSpc>
              <a:spcBef>
                <a:spcPts val="0"/>
              </a:spcBef>
            </a:pPr>
            <a:endParaRPr lang="en-US" sz="2200" dirty="0"/>
          </a:p>
          <a:p>
            <a:pPr marL="15875" indent="-15875" algn="l" rtl="0">
              <a:lnSpc>
                <a:spcPts val="2280"/>
              </a:lnSpc>
              <a:spcBef>
                <a:spcPts val="0"/>
              </a:spcBef>
            </a:pPr>
            <a:r>
              <a:rPr lang="en-US" sz="2200" dirty="0"/>
              <a:t>Otro factor a considerar es que si el índice actual de una empresa, digamos la empresa X, en este caso, es más volátil y cambia de 1,35 a 1,05 en un año, indica un mayor riesgo operativo y puede socavar el valor de la empresa. .</a:t>
            </a:r>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a:p>
            <a:pPr marL="15875" indent="-15875" algn="l" rtl="0">
              <a:lnSpc>
                <a:spcPts val="2280"/>
              </a:lnSpc>
              <a:spcBef>
                <a:spcPts val="0"/>
              </a:spcBef>
            </a:pPr>
            <a:endParaRPr lang="en-US" sz="2200" dirty="0"/>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EDA13E"/>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spTree>
    <p:extLst>
      <p:ext uri="{BB962C8B-B14F-4D97-AF65-F5344CB8AC3E}">
        <p14:creationId xmlns:p14="http://schemas.microsoft.com/office/powerpoint/2010/main" val="198568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pPr algn="l" rtl="0"/>
            <a:r>
              <a:rPr lang="en-US" dirty="0">
                <a:solidFill>
                  <a:srgbClr val="F16924"/>
                </a:solidFill>
              </a:rPr>
              <a:t>Relación actual - Ejemplo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gn="l" rtl="0">
              <a:lnSpc>
                <a:spcPts val="2280"/>
              </a:lnSpc>
              <a:spcBef>
                <a:spcPts val="0"/>
              </a:spcBef>
            </a:pPr>
            <a:r>
              <a:rPr lang="en-US" sz="2200" dirty="0"/>
              <a:t>A continuación se presenta el cálculo de la razón rápida en base a las cifras que aparecen en los balances de dos competidores líderes que operan en el sector industrial de cuidado personal, P&amp;G y J&amp;J, para el año fiscal que finaliza en 2021.</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aphicFrame>
        <p:nvGraphicFramePr>
          <p:cNvPr id="9" name="Tablica 4">
            <a:extLst>
              <a:ext uri="{FF2B5EF4-FFF2-40B4-BE49-F238E27FC236}">
                <a16:creationId xmlns:a16="http://schemas.microsoft.com/office/drawing/2014/main" id="{A869E491-CC77-3CF3-8487-12E780FC7094}"/>
              </a:ext>
            </a:extLst>
          </p:cNvPr>
          <p:cNvGraphicFramePr>
            <a:graphicFrameLocks noGrp="1"/>
          </p:cNvGraphicFramePr>
          <p:nvPr>
            <p:extLst>
              <p:ext uri="{D42A27DB-BD31-4B8C-83A1-F6EECF244321}">
                <p14:modId xmlns:p14="http://schemas.microsoft.com/office/powerpoint/2010/main" val="1403019458"/>
              </p:ext>
            </p:extLst>
          </p:nvPr>
        </p:nvGraphicFramePr>
        <p:xfrm>
          <a:off x="2637938" y="3217495"/>
          <a:ext cx="8741262" cy="2196288"/>
        </p:xfrm>
        <a:graphic>
          <a:graphicData uri="http://schemas.openxmlformats.org/drawingml/2006/table">
            <a:tbl>
              <a:tblPr firstRow="1" bandRow="1">
                <a:tableStyleId>{5C22544A-7EE6-4342-B048-85BDC9FD1C3A}</a:tableStyleId>
              </a:tblPr>
              <a:tblGrid>
                <a:gridCol w="2913754">
                  <a:extLst>
                    <a:ext uri="{9D8B030D-6E8A-4147-A177-3AD203B41FA5}">
                      <a16:colId xmlns:a16="http://schemas.microsoft.com/office/drawing/2014/main" val="3482777810"/>
                    </a:ext>
                  </a:extLst>
                </a:gridCol>
                <a:gridCol w="2913754">
                  <a:extLst>
                    <a:ext uri="{9D8B030D-6E8A-4147-A177-3AD203B41FA5}">
                      <a16:colId xmlns:a16="http://schemas.microsoft.com/office/drawing/2014/main" val="2923177127"/>
                    </a:ext>
                  </a:extLst>
                </a:gridCol>
                <a:gridCol w="2913754">
                  <a:extLst>
                    <a:ext uri="{9D8B030D-6E8A-4147-A177-3AD203B41FA5}">
                      <a16:colId xmlns:a16="http://schemas.microsoft.com/office/drawing/2014/main" val="3688832818"/>
                    </a:ext>
                  </a:extLst>
                </a:gridCol>
              </a:tblGrid>
              <a:tr h="549072">
                <a:tc>
                  <a:txBody>
                    <a:bodyPr/>
                    <a:lstStyle/>
                    <a:p>
                      <a:pPr algn="l" rtl="0" fontAlgn="b"/>
                      <a:r>
                        <a:rPr lang="en-US" b="1" i="1" dirty="0">
                          <a:effectLst/>
                        </a:rPr>
                        <a:t>(en millones de dólares)</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fontAlgn="b"/>
                      <a:r>
                        <a:rPr lang="en-US" b="1" dirty="0">
                          <a:effectLst/>
                        </a:rPr>
                        <a:t> </a:t>
                      </a:r>
                      <a:r>
                        <a:rPr lang="en-US" b="1" dirty="0">
                          <a:effectLst/>
                          <a:latin typeface="Cabin-semi-bold"/>
                        </a:rPr>
                        <a:t>Procter &amp; Gamble</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tc>
                  <a:txBody>
                    <a:bodyPr/>
                    <a:lstStyle/>
                    <a:p>
                      <a:pPr algn="l" rtl="0" fontAlgn="b"/>
                      <a:r>
                        <a:rPr lang="en-US" b="1" dirty="0">
                          <a:effectLst/>
                        </a:rPr>
                        <a:t> </a:t>
                      </a:r>
                      <a:r>
                        <a:rPr lang="en-US" b="1" dirty="0">
                          <a:effectLst/>
                          <a:latin typeface="Cabin-semi-bold"/>
                        </a:rPr>
                        <a:t>Johnson y Johnson</a:t>
                      </a:r>
                      <a:endParaRPr lang="en-US" b="1" dirty="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solidFill>
                      <a:srgbClr val="F16924"/>
                    </a:solidFill>
                  </a:tcPr>
                </a:tc>
                <a:extLst>
                  <a:ext uri="{0D108BD9-81ED-4DB2-BD59-A6C34878D82A}">
                    <a16:rowId xmlns:a16="http://schemas.microsoft.com/office/drawing/2014/main" val="99444426"/>
                  </a:ext>
                </a:extLst>
              </a:tr>
              <a:tr h="549072">
                <a:tc>
                  <a:txBody>
                    <a:bodyPr/>
                    <a:lstStyle/>
                    <a:p>
                      <a:pPr algn="l" rtl="0"/>
                      <a:r>
                        <a:rPr lang="en-US" dirty="0">
                          <a:solidFill>
                            <a:srgbClr val="595959"/>
                          </a:solidFill>
                          <a:effectLst/>
                        </a:rPr>
                        <a:t>Activos rápidos (A)</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en-US" dirty="0">
                          <a:solidFill>
                            <a:srgbClr val="595959"/>
                          </a:solidFill>
                          <a:effectLst/>
                        </a:rPr>
                        <a:t>$15,013</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en-US" dirty="0">
                          <a:solidFill>
                            <a:srgbClr val="595959"/>
                          </a:solidFill>
                          <a:effectLst/>
                        </a:rPr>
                        <a:t>$46,891</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2998584"/>
                  </a:ext>
                </a:extLst>
              </a:tr>
              <a:tr h="549072">
                <a:tc>
                  <a:txBody>
                    <a:bodyPr/>
                    <a:lstStyle/>
                    <a:p>
                      <a:pPr algn="l" rtl="0"/>
                      <a:r>
                        <a:rPr lang="en-US" dirty="0">
                          <a:solidFill>
                            <a:srgbClr val="595959"/>
                          </a:solidFill>
                          <a:effectLst/>
                        </a:rPr>
                        <a:t>Pasivo Corriente (B)</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en-US" dirty="0">
                          <a:solidFill>
                            <a:srgbClr val="595959"/>
                          </a:solidFill>
                          <a:effectLst/>
                        </a:rPr>
                        <a:t>$33,132</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en-US" dirty="0">
                          <a:solidFill>
                            <a:srgbClr val="595959"/>
                          </a:solidFill>
                          <a:effectLst/>
                        </a:rPr>
                        <a:t>$45,226</a:t>
                      </a: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722052"/>
                  </a:ext>
                </a:extLst>
              </a:tr>
              <a:tr h="549072">
                <a:tc>
                  <a:txBody>
                    <a:bodyPr/>
                    <a:lstStyle/>
                    <a:p>
                      <a:pPr algn="l" rtl="0"/>
                      <a:r>
                        <a:rPr lang="en-US" b="1" dirty="0">
                          <a:solidFill>
                            <a:srgbClr val="595959"/>
                          </a:solidFill>
                          <a:effectLst/>
                          <a:latin typeface="Cabin-semi-bold"/>
                        </a:rPr>
                        <a:t>Razón rápida</a:t>
                      </a:r>
                      <a:r>
                        <a:rPr lang="en-US" dirty="0">
                          <a:solidFill>
                            <a:srgbClr val="595959"/>
                          </a:solidFill>
                          <a:effectLst/>
                        </a:rPr>
                        <a:t> </a:t>
                      </a:r>
                      <a:r>
                        <a:rPr lang="en-US" b="1" dirty="0">
                          <a:solidFill>
                            <a:srgbClr val="595959"/>
                          </a:solidFill>
                          <a:effectLst/>
                          <a:latin typeface="Cabin-semi-bold"/>
                        </a:rPr>
                        <a:t>(A/B)</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en-US" dirty="0">
                          <a:solidFill>
                            <a:srgbClr val="595959"/>
                          </a:solidFill>
                          <a:effectLst/>
                        </a:rPr>
                        <a:t> </a:t>
                      </a:r>
                      <a:r>
                        <a:rPr lang="en-US" b="1" dirty="0">
                          <a:solidFill>
                            <a:srgbClr val="595959"/>
                          </a:solidFill>
                          <a:effectLst/>
                          <a:latin typeface="Cabin-semi-bold"/>
                        </a:rPr>
                        <a:t>0,45</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en-US" dirty="0">
                          <a:solidFill>
                            <a:srgbClr val="595959"/>
                          </a:solidFill>
                          <a:effectLst/>
                        </a:rPr>
                        <a:t> </a:t>
                      </a:r>
                      <a:r>
                        <a:rPr lang="en-US" b="1" dirty="0">
                          <a:solidFill>
                            <a:srgbClr val="595959"/>
                          </a:solidFill>
                          <a:effectLst/>
                          <a:latin typeface="Cabin-semi-bold"/>
                        </a:rPr>
                        <a:t>1.04</a:t>
                      </a:r>
                      <a:endParaRPr lang="en-US" dirty="0">
                        <a:solidFill>
                          <a:srgbClr val="595959"/>
                        </a:solidFill>
                        <a:effectLst/>
                      </a:endParaRPr>
                    </a:p>
                  </a:txBody>
                  <a:tcPr anchor="ctr">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5840404"/>
                  </a:ext>
                </a:extLst>
              </a:tr>
            </a:tbl>
          </a:graphicData>
        </a:graphic>
      </p:graphicFrame>
    </p:spTree>
    <p:extLst>
      <p:ext uri="{BB962C8B-B14F-4D97-AF65-F5344CB8AC3E}">
        <p14:creationId xmlns:p14="http://schemas.microsoft.com/office/powerpoint/2010/main" val="1919818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D1D3617-02CF-3274-B1F1-6DEB38D21A79}"/>
              </a:ext>
            </a:extLst>
          </p:cNvPr>
          <p:cNvGrpSpPr/>
          <p:nvPr/>
        </p:nvGrpSpPr>
        <p:grpSpPr>
          <a:xfrm>
            <a:off x="8204468" y="1713569"/>
            <a:ext cx="3238500" cy="5076000"/>
            <a:chOff x="6870004" y="6898240"/>
            <a:chExt cx="5120108" cy="8025215"/>
          </a:xfrm>
          <a:solidFill>
            <a:srgbClr val="083553"/>
          </a:solidFill>
        </p:grpSpPr>
        <p:sp>
          <p:nvSpPr>
            <p:cNvPr id="13" name="Freeform 167">
              <a:extLst>
                <a:ext uri="{FF2B5EF4-FFF2-40B4-BE49-F238E27FC236}">
                  <a16:creationId xmlns:a16="http://schemas.microsoft.com/office/drawing/2014/main" id="{A0DB2A5F-9C09-4B42-DEC1-ACCB0D925737}"/>
                </a:ext>
              </a:extLst>
            </p:cNvPr>
            <p:cNvSpPr>
              <a:spLocks noChangeArrowheads="1"/>
            </p:cNvSpPr>
            <p:nvPr/>
          </p:nvSpPr>
          <p:spPr bwMode="auto">
            <a:xfrm>
              <a:off x="7102266" y="6898240"/>
              <a:ext cx="208382" cy="8025215"/>
            </a:xfrm>
            <a:custGeom>
              <a:avLst/>
              <a:gdLst>
                <a:gd name="T0" fmla="*/ 82 w 165"/>
                <a:gd name="T1" fmla="*/ 5191 h 5192"/>
                <a:gd name="T2" fmla="*/ 82 w 165"/>
                <a:gd name="T3" fmla="*/ 5191 h 5192"/>
                <a:gd name="T4" fmla="*/ 82 w 165"/>
                <a:gd name="T5" fmla="*/ 5191 h 5192"/>
                <a:gd name="T6" fmla="*/ 0 w 165"/>
                <a:gd name="T7" fmla="*/ 5109 h 5192"/>
                <a:gd name="T8" fmla="*/ 0 w 165"/>
                <a:gd name="T9" fmla="*/ 82 h 5192"/>
                <a:gd name="T10" fmla="*/ 0 w 165"/>
                <a:gd name="T11" fmla="*/ 82 h 5192"/>
                <a:gd name="T12" fmla="*/ 82 w 165"/>
                <a:gd name="T13" fmla="*/ 0 h 5192"/>
                <a:gd name="T14" fmla="*/ 82 w 165"/>
                <a:gd name="T15" fmla="*/ 0 h 5192"/>
                <a:gd name="T16" fmla="*/ 164 w 165"/>
                <a:gd name="T17" fmla="*/ 82 h 5192"/>
                <a:gd name="T18" fmla="*/ 164 w 165"/>
                <a:gd name="T19" fmla="*/ 5109 h 5192"/>
                <a:gd name="T20" fmla="*/ 164 w 165"/>
                <a:gd name="T21" fmla="*/ 5109 h 5192"/>
                <a:gd name="T22" fmla="*/ 82 w 165"/>
                <a:gd name="T23" fmla="*/ 5191 h 5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192">
                  <a:moveTo>
                    <a:pt x="82" y="5191"/>
                  </a:moveTo>
                  <a:lnTo>
                    <a:pt x="82" y="5191"/>
                  </a:lnTo>
                  <a:lnTo>
                    <a:pt x="82" y="5191"/>
                  </a:lnTo>
                  <a:cubicBezTo>
                    <a:pt x="37" y="5191"/>
                    <a:pt x="0" y="5155"/>
                    <a:pt x="0" y="5109"/>
                  </a:cubicBezTo>
                  <a:lnTo>
                    <a:pt x="0" y="82"/>
                  </a:lnTo>
                  <a:lnTo>
                    <a:pt x="0" y="82"/>
                  </a:lnTo>
                  <a:cubicBezTo>
                    <a:pt x="0" y="37"/>
                    <a:pt x="37" y="0"/>
                    <a:pt x="82" y="0"/>
                  </a:cubicBezTo>
                  <a:lnTo>
                    <a:pt x="82" y="0"/>
                  </a:lnTo>
                  <a:cubicBezTo>
                    <a:pt x="127" y="0"/>
                    <a:pt x="164" y="37"/>
                    <a:pt x="164" y="82"/>
                  </a:cubicBezTo>
                  <a:lnTo>
                    <a:pt x="164" y="5109"/>
                  </a:lnTo>
                  <a:lnTo>
                    <a:pt x="164" y="5109"/>
                  </a:lnTo>
                  <a:cubicBezTo>
                    <a:pt x="164" y="5155"/>
                    <a:pt x="127" y="5191"/>
                    <a:pt x="82" y="5191"/>
                  </a:cubicBezTo>
                </a:path>
              </a:pathLst>
            </a:custGeom>
            <a:grpFill/>
            <a:ln>
              <a:noFill/>
            </a:ln>
            <a:effectLst/>
          </p:spPr>
          <p:txBody>
            <a:bodyPr wrap="none" anchor="ctr"/>
            <a:lstStyle/>
            <a:p>
              <a:pPr algn="l" rtl="0"/>
              <a:endParaRPr lang="en-US"/>
            </a:p>
          </p:txBody>
        </p:sp>
        <p:sp>
          <p:nvSpPr>
            <p:cNvPr id="14" name="Freeform 168">
              <a:extLst>
                <a:ext uri="{FF2B5EF4-FFF2-40B4-BE49-F238E27FC236}">
                  <a16:creationId xmlns:a16="http://schemas.microsoft.com/office/drawing/2014/main" id="{44E69BEB-3ED6-81EF-5C07-E304A8216BB5}"/>
                </a:ext>
              </a:extLst>
            </p:cNvPr>
            <p:cNvSpPr>
              <a:spLocks noChangeArrowheads="1"/>
            </p:cNvSpPr>
            <p:nvPr/>
          </p:nvSpPr>
          <p:spPr bwMode="auto">
            <a:xfrm>
              <a:off x="6870004" y="7213087"/>
              <a:ext cx="5120108" cy="196133"/>
            </a:xfrm>
            <a:custGeom>
              <a:avLst/>
              <a:gdLst>
                <a:gd name="T0" fmla="*/ 4375 w 4376"/>
                <a:gd name="T1" fmla="*/ 83 h 166"/>
                <a:gd name="T2" fmla="*/ 4375 w 4376"/>
                <a:gd name="T3" fmla="*/ 83 h 166"/>
                <a:gd name="T4" fmla="*/ 4375 w 4376"/>
                <a:gd name="T5" fmla="*/ 83 h 166"/>
                <a:gd name="T6" fmla="*/ 4293 w 4376"/>
                <a:gd name="T7" fmla="*/ 165 h 166"/>
                <a:gd name="T8" fmla="*/ 82 w 4376"/>
                <a:gd name="T9" fmla="*/ 165 h 166"/>
                <a:gd name="T10" fmla="*/ 82 w 4376"/>
                <a:gd name="T11" fmla="*/ 165 h 166"/>
                <a:gd name="T12" fmla="*/ 0 w 4376"/>
                <a:gd name="T13" fmla="*/ 83 h 166"/>
                <a:gd name="T14" fmla="*/ 0 w 4376"/>
                <a:gd name="T15" fmla="*/ 83 h 166"/>
                <a:gd name="T16" fmla="*/ 82 w 4376"/>
                <a:gd name="T17" fmla="*/ 0 h 166"/>
                <a:gd name="T18" fmla="*/ 4293 w 4376"/>
                <a:gd name="T19" fmla="*/ 0 h 166"/>
                <a:gd name="T20" fmla="*/ 4293 w 4376"/>
                <a:gd name="T21" fmla="*/ 0 h 166"/>
                <a:gd name="T22" fmla="*/ 4375 w 4376"/>
                <a:gd name="T23"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6" h="166">
                  <a:moveTo>
                    <a:pt x="4375" y="83"/>
                  </a:moveTo>
                  <a:lnTo>
                    <a:pt x="4375" y="83"/>
                  </a:lnTo>
                  <a:lnTo>
                    <a:pt x="4375" y="83"/>
                  </a:lnTo>
                  <a:cubicBezTo>
                    <a:pt x="4375" y="128"/>
                    <a:pt x="4339" y="165"/>
                    <a:pt x="4293" y="165"/>
                  </a:cubicBezTo>
                  <a:lnTo>
                    <a:pt x="82" y="165"/>
                  </a:lnTo>
                  <a:lnTo>
                    <a:pt x="82" y="165"/>
                  </a:lnTo>
                  <a:cubicBezTo>
                    <a:pt x="37" y="165"/>
                    <a:pt x="0" y="128"/>
                    <a:pt x="0" y="83"/>
                  </a:cubicBezTo>
                  <a:lnTo>
                    <a:pt x="0" y="83"/>
                  </a:lnTo>
                  <a:cubicBezTo>
                    <a:pt x="0" y="38"/>
                    <a:pt x="37" y="0"/>
                    <a:pt x="82" y="0"/>
                  </a:cubicBezTo>
                  <a:lnTo>
                    <a:pt x="4293" y="0"/>
                  </a:lnTo>
                  <a:lnTo>
                    <a:pt x="4293" y="0"/>
                  </a:lnTo>
                  <a:cubicBezTo>
                    <a:pt x="4339" y="0"/>
                    <a:pt x="4375" y="38"/>
                    <a:pt x="4375" y="83"/>
                  </a:cubicBezTo>
                </a:path>
              </a:pathLst>
            </a:custGeom>
            <a:grpFill/>
            <a:ln>
              <a:noFill/>
            </a:ln>
            <a:effectLst/>
          </p:spPr>
          <p:txBody>
            <a:bodyPr wrap="none" anchor="ctr"/>
            <a:lstStyle/>
            <a:p>
              <a:pPr algn="l" rtl="0"/>
              <a:endParaRPr lang="en-US"/>
            </a:p>
          </p:txBody>
        </p:sp>
        <p:sp>
          <p:nvSpPr>
            <p:cNvPr id="15" name="Freeform 169">
              <a:extLst>
                <a:ext uri="{FF2B5EF4-FFF2-40B4-BE49-F238E27FC236}">
                  <a16:creationId xmlns:a16="http://schemas.microsoft.com/office/drawing/2014/main" id="{708E90EA-FE79-28FE-528C-ABE8D00A3E8E}"/>
                </a:ext>
              </a:extLst>
            </p:cNvPr>
            <p:cNvSpPr>
              <a:spLocks noChangeArrowheads="1"/>
            </p:cNvSpPr>
            <p:nvPr/>
          </p:nvSpPr>
          <p:spPr bwMode="auto">
            <a:xfrm>
              <a:off x="7593908" y="7659308"/>
              <a:ext cx="3767821" cy="2111011"/>
            </a:xfrm>
            <a:custGeom>
              <a:avLst/>
              <a:gdLst>
                <a:gd name="T0" fmla="*/ 3167 w 3219"/>
                <a:gd name="T1" fmla="*/ 1801 h 1802"/>
                <a:gd name="T2" fmla="*/ 52 w 3219"/>
                <a:gd name="T3" fmla="*/ 1801 h 1802"/>
                <a:gd name="T4" fmla="*/ 52 w 3219"/>
                <a:gd name="T5" fmla="*/ 1801 h 1802"/>
                <a:gd name="T6" fmla="*/ 0 w 3219"/>
                <a:gd name="T7" fmla="*/ 1750 h 1802"/>
                <a:gd name="T8" fmla="*/ 0 w 3219"/>
                <a:gd name="T9" fmla="*/ 50 h 1802"/>
                <a:gd name="T10" fmla="*/ 0 w 3219"/>
                <a:gd name="T11" fmla="*/ 50 h 1802"/>
                <a:gd name="T12" fmla="*/ 52 w 3219"/>
                <a:gd name="T13" fmla="*/ 0 h 1802"/>
                <a:gd name="T14" fmla="*/ 3167 w 3219"/>
                <a:gd name="T15" fmla="*/ 0 h 1802"/>
                <a:gd name="T16" fmla="*/ 3167 w 3219"/>
                <a:gd name="T17" fmla="*/ 0 h 1802"/>
                <a:gd name="T18" fmla="*/ 3218 w 3219"/>
                <a:gd name="T19" fmla="*/ 50 h 1802"/>
                <a:gd name="T20" fmla="*/ 3218 w 3219"/>
                <a:gd name="T21" fmla="*/ 1750 h 1802"/>
                <a:gd name="T22" fmla="*/ 3218 w 3219"/>
                <a:gd name="T23" fmla="*/ 1750 h 1802"/>
                <a:gd name="T24" fmla="*/ 3167 w 3219"/>
                <a:gd name="T25" fmla="*/ 1801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9" h="1802">
                  <a:moveTo>
                    <a:pt x="3167" y="1801"/>
                  </a:moveTo>
                  <a:lnTo>
                    <a:pt x="52" y="1801"/>
                  </a:lnTo>
                  <a:lnTo>
                    <a:pt x="52" y="1801"/>
                  </a:lnTo>
                  <a:cubicBezTo>
                    <a:pt x="23" y="1801"/>
                    <a:pt x="0" y="1778"/>
                    <a:pt x="0" y="1750"/>
                  </a:cubicBezTo>
                  <a:lnTo>
                    <a:pt x="0" y="50"/>
                  </a:lnTo>
                  <a:lnTo>
                    <a:pt x="0" y="50"/>
                  </a:lnTo>
                  <a:cubicBezTo>
                    <a:pt x="0" y="22"/>
                    <a:pt x="23" y="0"/>
                    <a:pt x="52" y="0"/>
                  </a:cubicBezTo>
                  <a:lnTo>
                    <a:pt x="3167" y="0"/>
                  </a:lnTo>
                  <a:lnTo>
                    <a:pt x="3167" y="0"/>
                  </a:lnTo>
                  <a:cubicBezTo>
                    <a:pt x="3195" y="0"/>
                    <a:pt x="3218" y="22"/>
                    <a:pt x="3218" y="50"/>
                  </a:cubicBezTo>
                  <a:lnTo>
                    <a:pt x="3218" y="1750"/>
                  </a:lnTo>
                  <a:lnTo>
                    <a:pt x="3218" y="1750"/>
                  </a:lnTo>
                  <a:cubicBezTo>
                    <a:pt x="3218" y="1778"/>
                    <a:pt x="3195" y="1801"/>
                    <a:pt x="3167" y="1801"/>
                  </a:cubicBezTo>
                </a:path>
              </a:pathLst>
            </a:custGeom>
            <a:solidFill>
              <a:schemeClr val="bg1">
                <a:lumMod val="95000"/>
              </a:schemeClr>
            </a:solidFill>
            <a:ln>
              <a:noFill/>
            </a:ln>
            <a:effectLst/>
          </p:spPr>
          <p:txBody>
            <a:bodyPr wrap="none" anchor="ctr"/>
            <a:lstStyle/>
            <a:p>
              <a:pPr algn="l" rtl="0"/>
              <a:endParaRPr lang="en-US"/>
            </a:p>
          </p:txBody>
        </p:sp>
        <p:sp>
          <p:nvSpPr>
            <p:cNvPr id="16" name="Freeform 170">
              <a:extLst>
                <a:ext uri="{FF2B5EF4-FFF2-40B4-BE49-F238E27FC236}">
                  <a16:creationId xmlns:a16="http://schemas.microsoft.com/office/drawing/2014/main" id="{9063BCE1-7D8A-A30A-C4C9-137419C3BC73}"/>
                </a:ext>
              </a:extLst>
            </p:cNvPr>
            <p:cNvSpPr>
              <a:spLocks noChangeArrowheads="1"/>
            </p:cNvSpPr>
            <p:nvPr/>
          </p:nvSpPr>
          <p:spPr bwMode="auto">
            <a:xfrm>
              <a:off x="7752602"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4" y="501"/>
                    <a:pt x="0" y="476"/>
                    <a:pt x="0" y="446"/>
                  </a:cubicBezTo>
                  <a:lnTo>
                    <a:pt x="0" y="55"/>
                  </a:lnTo>
                  <a:lnTo>
                    <a:pt x="0" y="55"/>
                  </a:lnTo>
                  <a:cubicBezTo>
                    <a:pt x="0" y="25"/>
                    <a:pt x="24"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pPr algn="l" rtl="0"/>
              <a:endParaRPr lang="en-US"/>
            </a:p>
          </p:txBody>
        </p:sp>
        <p:sp>
          <p:nvSpPr>
            <p:cNvPr id="17" name="Freeform 171">
              <a:extLst>
                <a:ext uri="{FF2B5EF4-FFF2-40B4-BE49-F238E27FC236}">
                  <a16:creationId xmlns:a16="http://schemas.microsoft.com/office/drawing/2014/main" id="{2CAC8E2B-4DE3-6371-849F-7F29385AE282}"/>
                </a:ext>
              </a:extLst>
            </p:cNvPr>
            <p:cNvSpPr>
              <a:spLocks noChangeArrowheads="1"/>
            </p:cNvSpPr>
            <p:nvPr/>
          </p:nvSpPr>
          <p:spPr bwMode="auto">
            <a:xfrm>
              <a:off x="11045575"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5" y="501"/>
                    <a:pt x="0" y="476"/>
                    <a:pt x="0" y="446"/>
                  </a:cubicBezTo>
                  <a:lnTo>
                    <a:pt x="0" y="55"/>
                  </a:lnTo>
                  <a:lnTo>
                    <a:pt x="0" y="55"/>
                  </a:lnTo>
                  <a:cubicBezTo>
                    <a:pt x="0" y="25"/>
                    <a:pt x="25"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pPr algn="l" rtl="0"/>
              <a:endParaRPr lang="en-US"/>
            </a:p>
          </p:txBody>
        </p:sp>
      </p:grpSp>
      <p:grpSp>
        <p:nvGrpSpPr>
          <p:cNvPr id="19" name="Group 18">
            <a:extLst>
              <a:ext uri="{FF2B5EF4-FFF2-40B4-BE49-F238E27FC236}">
                <a16:creationId xmlns:a16="http://schemas.microsoft.com/office/drawing/2014/main" id="{B0A299BE-50AE-E57C-0E0D-90749A61F3D8}"/>
              </a:ext>
            </a:extLst>
          </p:cNvPr>
          <p:cNvGrpSpPr/>
          <p:nvPr/>
        </p:nvGrpSpPr>
        <p:grpSpPr>
          <a:xfrm>
            <a:off x="8754076" y="3937165"/>
            <a:ext cx="3238500" cy="2880000"/>
            <a:chOff x="6870004" y="6898240"/>
            <a:chExt cx="5120108" cy="4553320"/>
          </a:xfrm>
          <a:solidFill>
            <a:srgbClr val="083553"/>
          </a:solidFill>
        </p:grpSpPr>
        <p:sp>
          <p:nvSpPr>
            <p:cNvPr id="20" name="Freeform 167">
              <a:extLst>
                <a:ext uri="{FF2B5EF4-FFF2-40B4-BE49-F238E27FC236}">
                  <a16:creationId xmlns:a16="http://schemas.microsoft.com/office/drawing/2014/main" id="{E0A22E65-8FD9-E92B-EBEE-C8E0523C6458}"/>
                </a:ext>
              </a:extLst>
            </p:cNvPr>
            <p:cNvSpPr>
              <a:spLocks noChangeArrowheads="1"/>
            </p:cNvSpPr>
            <p:nvPr/>
          </p:nvSpPr>
          <p:spPr bwMode="auto">
            <a:xfrm>
              <a:off x="7102266" y="6898240"/>
              <a:ext cx="208382" cy="4553320"/>
            </a:xfrm>
            <a:custGeom>
              <a:avLst/>
              <a:gdLst>
                <a:gd name="T0" fmla="*/ 82 w 165"/>
                <a:gd name="T1" fmla="*/ 5191 h 5192"/>
                <a:gd name="T2" fmla="*/ 82 w 165"/>
                <a:gd name="T3" fmla="*/ 5191 h 5192"/>
                <a:gd name="T4" fmla="*/ 82 w 165"/>
                <a:gd name="T5" fmla="*/ 5191 h 5192"/>
                <a:gd name="T6" fmla="*/ 0 w 165"/>
                <a:gd name="T7" fmla="*/ 5109 h 5192"/>
                <a:gd name="T8" fmla="*/ 0 w 165"/>
                <a:gd name="T9" fmla="*/ 82 h 5192"/>
                <a:gd name="T10" fmla="*/ 0 w 165"/>
                <a:gd name="T11" fmla="*/ 82 h 5192"/>
                <a:gd name="T12" fmla="*/ 82 w 165"/>
                <a:gd name="T13" fmla="*/ 0 h 5192"/>
                <a:gd name="T14" fmla="*/ 82 w 165"/>
                <a:gd name="T15" fmla="*/ 0 h 5192"/>
                <a:gd name="T16" fmla="*/ 164 w 165"/>
                <a:gd name="T17" fmla="*/ 82 h 5192"/>
                <a:gd name="T18" fmla="*/ 164 w 165"/>
                <a:gd name="T19" fmla="*/ 5109 h 5192"/>
                <a:gd name="T20" fmla="*/ 164 w 165"/>
                <a:gd name="T21" fmla="*/ 5109 h 5192"/>
                <a:gd name="T22" fmla="*/ 82 w 165"/>
                <a:gd name="T23" fmla="*/ 5191 h 5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192">
                  <a:moveTo>
                    <a:pt x="82" y="5191"/>
                  </a:moveTo>
                  <a:lnTo>
                    <a:pt x="82" y="5191"/>
                  </a:lnTo>
                  <a:lnTo>
                    <a:pt x="82" y="5191"/>
                  </a:lnTo>
                  <a:cubicBezTo>
                    <a:pt x="37" y="5191"/>
                    <a:pt x="0" y="5155"/>
                    <a:pt x="0" y="5109"/>
                  </a:cubicBezTo>
                  <a:lnTo>
                    <a:pt x="0" y="82"/>
                  </a:lnTo>
                  <a:lnTo>
                    <a:pt x="0" y="82"/>
                  </a:lnTo>
                  <a:cubicBezTo>
                    <a:pt x="0" y="37"/>
                    <a:pt x="37" y="0"/>
                    <a:pt x="82" y="0"/>
                  </a:cubicBezTo>
                  <a:lnTo>
                    <a:pt x="82" y="0"/>
                  </a:lnTo>
                  <a:cubicBezTo>
                    <a:pt x="127" y="0"/>
                    <a:pt x="164" y="37"/>
                    <a:pt x="164" y="82"/>
                  </a:cubicBezTo>
                  <a:lnTo>
                    <a:pt x="164" y="5109"/>
                  </a:lnTo>
                  <a:lnTo>
                    <a:pt x="164" y="5109"/>
                  </a:lnTo>
                  <a:cubicBezTo>
                    <a:pt x="164" y="5155"/>
                    <a:pt x="127" y="5191"/>
                    <a:pt x="82" y="5191"/>
                  </a:cubicBezTo>
                </a:path>
              </a:pathLst>
            </a:custGeom>
            <a:grpFill/>
            <a:ln>
              <a:noFill/>
            </a:ln>
            <a:effectLst/>
          </p:spPr>
          <p:txBody>
            <a:bodyPr wrap="none" anchor="ctr"/>
            <a:lstStyle/>
            <a:p>
              <a:pPr algn="l" rtl="0"/>
              <a:endParaRPr lang="en-US"/>
            </a:p>
          </p:txBody>
        </p:sp>
        <p:sp>
          <p:nvSpPr>
            <p:cNvPr id="21" name="Freeform 168">
              <a:extLst>
                <a:ext uri="{FF2B5EF4-FFF2-40B4-BE49-F238E27FC236}">
                  <a16:creationId xmlns:a16="http://schemas.microsoft.com/office/drawing/2014/main" id="{21E8739F-3558-4AED-511F-B99DDF44EA4E}"/>
                </a:ext>
              </a:extLst>
            </p:cNvPr>
            <p:cNvSpPr>
              <a:spLocks noChangeArrowheads="1"/>
            </p:cNvSpPr>
            <p:nvPr/>
          </p:nvSpPr>
          <p:spPr bwMode="auto">
            <a:xfrm>
              <a:off x="6870004" y="7213087"/>
              <a:ext cx="5120108" cy="196133"/>
            </a:xfrm>
            <a:custGeom>
              <a:avLst/>
              <a:gdLst>
                <a:gd name="T0" fmla="*/ 4375 w 4376"/>
                <a:gd name="T1" fmla="*/ 83 h 166"/>
                <a:gd name="T2" fmla="*/ 4375 w 4376"/>
                <a:gd name="T3" fmla="*/ 83 h 166"/>
                <a:gd name="T4" fmla="*/ 4375 w 4376"/>
                <a:gd name="T5" fmla="*/ 83 h 166"/>
                <a:gd name="T6" fmla="*/ 4293 w 4376"/>
                <a:gd name="T7" fmla="*/ 165 h 166"/>
                <a:gd name="T8" fmla="*/ 82 w 4376"/>
                <a:gd name="T9" fmla="*/ 165 h 166"/>
                <a:gd name="T10" fmla="*/ 82 w 4376"/>
                <a:gd name="T11" fmla="*/ 165 h 166"/>
                <a:gd name="T12" fmla="*/ 0 w 4376"/>
                <a:gd name="T13" fmla="*/ 83 h 166"/>
                <a:gd name="T14" fmla="*/ 0 w 4376"/>
                <a:gd name="T15" fmla="*/ 83 h 166"/>
                <a:gd name="T16" fmla="*/ 82 w 4376"/>
                <a:gd name="T17" fmla="*/ 0 h 166"/>
                <a:gd name="T18" fmla="*/ 4293 w 4376"/>
                <a:gd name="T19" fmla="*/ 0 h 166"/>
                <a:gd name="T20" fmla="*/ 4293 w 4376"/>
                <a:gd name="T21" fmla="*/ 0 h 166"/>
                <a:gd name="T22" fmla="*/ 4375 w 4376"/>
                <a:gd name="T23"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6" h="166">
                  <a:moveTo>
                    <a:pt x="4375" y="83"/>
                  </a:moveTo>
                  <a:lnTo>
                    <a:pt x="4375" y="83"/>
                  </a:lnTo>
                  <a:lnTo>
                    <a:pt x="4375" y="83"/>
                  </a:lnTo>
                  <a:cubicBezTo>
                    <a:pt x="4375" y="128"/>
                    <a:pt x="4339" y="165"/>
                    <a:pt x="4293" y="165"/>
                  </a:cubicBezTo>
                  <a:lnTo>
                    <a:pt x="82" y="165"/>
                  </a:lnTo>
                  <a:lnTo>
                    <a:pt x="82" y="165"/>
                  </a:lnTo>
                  <a:cubicBezTo>
                    <a:pt x="37" y="165"/>
                    <a:pt x="0" y="128"/>
                    <a:pt x="0" y="83"/>
                  </a:cubicBezTo>
                  <a:lnTo>
                    <a:pt x="0" y="83"/>
                  </a:lnTo>
                  <a:cubicBezTo>
                    <a:pt x="0" y="38"/>
                    <a:pt x="37" y="0"/>
                    <a:pt x="82" y="0"/>
                  </a:cubicBezTo>
                  <a:lnTo>
                    <a:pt x="4293" y="0"/>
                  </a:lnTo>
                  <a:lnTo>
                    <a:pt x="4293" y="0"/>
                  </a:lnTo>
                  <a:cubicBezTo>
                    <a:pt x="4339" y="0"/>
                    <a:pt x="4375" y="38"/>
                    <a:pt x="4375" y="83"/>
                  </a:cubicBezTo>
                </a:path>
              </a:pathLst>
            </a:custGeom>
            <a:grpFill/>
            <a:ln>
              <a:noFill/>
            </a:ln>
            <a:effectLst/>
          </p:spPr>
          <p:txBody>
            <a:bodyPr wrap="none" anchor="ctr"/>
            <a:lstStyle/>
            <a:p>
              <a:pPr algn="l" rtl="0"/>
              <a:endParaRPr lang="en-US"/>
            </a:p>
          </p:txBody>
        </p:sp>
        <p:sp>
          <p:nvSpPr>
            <p:cNvPr id="22" name="Freeform 169">
              <a:extLst>
                <a:ext uri="{FF2B5EF4-FFF2-40B4-BE49-F238E27FC236}">
                  <a16:creationId xmlns:a16="http://schemas.microsoft.com/office/drawing/2014/main" id="{8B57A34B-D282-4634-5D9C-39C8052C4D51}"/>
                </a:ext>
              </a:extLst>
            </p:cNvPr>
            <p:cNvSpPr>
              <a:spLocks noChangeArrowheads="1"/>
            </p:cNvSpPr>
            <p:nvPr/>
          </p:nvSpPr>
          <p:spPr bwMode="auto">
            <a:xfrm>
              <a:off x="7593908" y="7659308"/>
              <a:ext cx="3767821" cy="2111011"/>
            </a:xfrm>
            <a:custGeom>
              <a:avLst/>
              <a:gdLst>
                <a:gd name="T0" fmla="*/ 3167 w 3219"/>
                <a:gd name="T1" fmla="*/ 1801 h 1802"/>
                <a:gd name="T2" fmla="*/ 52 w 3219"/>
                <a:gd name="T3" fmla="*/ 1801 h 1802"/>
                <a:gd name="T4" fmla="*/ 52 w 3219"/>
                <a:gd name="T5" fmla="*/ 1801 h 1802"/>
                <a:gd name="T6" fmla="*/ 0 w 3219"/>
                <a:gd name="T7" fmla="*/ 1750 h 1802"/>
                <a:gd name="T8" fmla="*/ 0 w 3219"/>
                <a:gd name="T9" fmla="*/ 50 h 1802"/>
                <a:gd name="T10" fmla="*/ 0 w 3219"/>
                <a:gd name="T11" fmla="*/ 50 h 1802"/>
                <a:gd name="T12" fmla="*/ 52 w 3219"/>
                <a:gd name="T13" fmla="*/ 0 h 1802"/>
                <a:gd name="T14" fmla="*/ 3167 w 3219"/>
                <a:gd name="T15" fmla="*/ 0 h 1802"/>
                <a:gd name="T16" fmla="*/ 3167 w 3219"/>
                <a:gd name="T17" fmla="*/ 0 h 1802"/>
                <a:gd name="T18" fmla="*/ 3218 w 3219"/>
                <a:gd name="T19" fmla="*/ 50 h 1802"/>
                <a:gd name="T20" fmla="*/ 3218 w 3219"/>
                <a:gd name="T21" fmla="*/ 1750 h 1802"/>
                <a:gd name="T22" fmla="*/ 3218 w 3219"/>
                <a:gd name="T23" fmla="*/ 1750 h 1802"/>
                <a:gd name="T24" fmla="*/ 3167 w 3219"/>
                <a:gd name="T25" fmla="*/ 1801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19" h="1802">
                  <a:moveTo>
                    <a:pt x="3167" y="1801"/>
                  </a:moveTo>
                  <a:lnTo>
                    <a:pt x="52" y="1801"/>
                  </a:lnTo>
                  <a:lnTo>
                    <a:pt x="52" y="1801"/>
                  </a:lnTo>
                  <a:cubicBezTo>
                    <a:pt x="23" y="1801"/>
                    <a:pt x="0" y="1778"/>
                    <a:pt x="0" y="1750"/>
                  </a:cubicBezTo>
                  <a:lnTo>
                    <a:pt x="0" y="50"/>
                  </a:lnTo>
                  <a:lnTo>
                    <a:pt x="0" y="50"/>
                  </a:lnTo>
                  <a:cubicBezTo>
                    <a:pt x="0" y="22"/>
                    <a:pt x="23" y="0"/>
                    <a:pt x="52" y="0"/>
                  </a:cubicBezTo>
                  <a:lnTo>
                    <a:pt x="3167" y="0"/>
                  </a:lnTo>
                  <a:lnTo>
                    <a:pt x="3167" y="0"/>
                  </a:lnTo>
                  <a:cubicBezTo>
                    <a:pt x="3195" y="0"/>
                    <a:pt x="3218" y="22"/>
                    <a:pt x="3218" y="50"/>
                  </a:cubicBezTo>
                  <a:lnTo>
                    <a:pt x="3218" y="1750"/>
                  </a:lnTo>
                  <a:lnTo>
                    <a:pt x="3218" y="1750"/>
                  </a:lnTo>
                  <a:cubicBezTo>
                    <a:pt x="3218" y="1778"/>
                    <a:pt x="3195" y="1801"/>
                    <a:pt x="3167" y="1801"/>
                  </a:cubicBezTo>
                </a:path>
              </a:pathLst>
            </a:custGeom>
            <a:solidFill>
              <a:schemeClr val="bg1">
                <a:lumMod val="95000"/>
              </a:schemeClr>
            </a:solidFill>
            <a:ln>
              <a:noFill/>
            </a:ln>
            <a:effectLst/>
          </p:spPr>
          <p:txBody>
            <a:bodyPr wrap="none" anchor="ctr"/>
            <a:lstStyle/>
            <a:p>
              <a:pPr algn="l" rtl="0"/>
              <a:endParaRPr lang="en-US"/>
            </a:p>
          </p:txBody>
        </p:sp>
        <p:sp>
          <p:nvSpPr>
            <p:cNvPr id="23" name="Freeform 170">
              <a:extLst>
                <a:ext uri="{FF2B5EF4-FFF2-40B4-BE49-F238E27FC236}">
                  <a16:creationId xmlns:a16="http://schemas.microsoft.com/office/drawing/2014/main" id="{0D7E3AB7-2C91-AE16-FB81-CC53EF7D648A}"/>
                </a:ext>
              </a:extLst>
            </p:cNvPr>
            <p:cNvSpPr>
              <a:spLocks noChangeArrowheads="1"/>
            </p:cNvSpPr>
            <p:nvPr/>
          </p:nvSpPr>
          <p:spPr bwMode="auto">
            <a:xfrm>
              <a:off x="7752602"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4" y="501"/>
                    <a:pt x="0" y="476"/>
                    <a:pt x="0" y="446"/>
                  </a:cubicBezTo>
                  <a:lnTo>
                    <a:pt x="0" y="55"/>
                  </a:lnTo>
                  <a:lnTo>
                    <a:pt x="0" y="55"/>
                  </a:lnTo>
                  <a:cubicBezTo>
                    <a:pt x="0" y="25"/>
                    <a:pt x="24"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pPr algn="l" rtl="0"/>
              <a:endParaRPr lang="en-US"/>
            </a:p>
          </p:txBody>
        </p:sp>
        <p:sp>
          <p:nvSpPr>
            <p:cNvPr id="24" name="Freeform 171">
              <a:extLst>
                <a:ext uri="{FF2B5EF4-FFF2-40B4-BE49-F238E27FC236}">
                  <a16:creationId xmlns:a16="http://schemas.microsoft.com/office/drawing/2014/main" id="{EB9FF067-DEC4-83AB-A9BA-0160156EDA79}"/>
                </a:ext>
              </a:extLst>
            </p:cNvPr>
            <p:cNvSpPr>
              <a:spLocks noChangeArrowheads="1"/>
            </p:cNvSpPr>
            <p:nvPr/>
          </p:nvSpPr>
          <p:spPr bwMode="auto">
            <a:xfrm>
              <a:off x="11045575" y="7166636"/>
              <a:ext cx="129037" cy="588400"/>
            </a:xfrm>
            <a:custGeom>
              <a:avLst/>
              <a:gdLst>
                <a:gd name="T0" fmla="*/ 55 w 111"/>
                <a:gd name="T1" fmla="*/ 501 h 502"/>
                <a:gd name="T2" fmla="*/ 55 w 111"/>
                <a:gd name="T3" fmla="*/ 501 h 502"/>
                <a:gd name="T4" fmla="*/ 55 w 111"/>
                <a:gd name="T5" fmla="*/ 501 h 502"/>
                <a:gd name="T6" fmla="*/ 0 w 111"/>
                <a:gd name="T7" fmla="*/ 446 h 502"/>
                <a:gd name="T8" fmla="*/ 0 w 111"/>
                <a:gd name="T9" fmla="*/ 55 h 502"/>
                <a:gd name="T10" fmla="*/ 0 w 111"/>
                <a:gd name="T11" fmla="*/ 55 h 502"/>
                <a:gd name="T12" fmla="*/ 55 w 111"/>
                <a:gd name="T13" fmla="*/ 0 h 502"/>
                <a:gd name="T14" fmla="*/ 55 w 111"/>
                <a:gd name="T15" fmla="*/ 0 h 502"/>
                <a:gd name="T16" fmla="*/ 110 w 111"/>
                <a:gd name="T17" fmla="*/ 55 h 502"/>
                <a:gd name="T18" fmla="*/ 110 w 111"/>
                <a:gd name="T19" fmla="*/ 446 h 502"/>
                <a:gd name="T20" fmla="*/ 110 w 111"/>
                <a:gd name="T21" fmla="*/ 446 h 502"/>
                <a:gd name="T22" fmla="*/ 55 w 111"/>
                <a:gd name="T23" fmla="*/ 50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502">
                  <a:moveTo>
                    <a:pt x="55" y="501"/>
                  </a:moveTo>
                  <a:lnTo>
                    <a:pt x="55" y="501"/>
                  </a:lnTo>
                  <a:lnTo>
                    <a:pt x="55" y="501"/>
                  </a:lnTo>
                  <a:cubicBezTo>
                    <a:pt x="25" y="501"/>
                    <a:pt x="0" y="476"/>
                    <a:pt x="0" y="446"/>
                  </a:cubicBezTo>
                  <a:lnTo>
                    <a:pt x="0" y="55"/>
                  </a:lnTo>
                  <a:lnTo>
                    <a:pt x="0" y="55"/>
                  </a:lnTo>
                  <a:cubicBezTo>
                    <a:pt x="0" y="25"/>
                    <a:pt x="25" y="0"/>
                    <a:pt x="55" y="0"/>
                  </a:cubicBezTo>
                  <a:lnTo>
                    <a:pt x="55" y="0"/>
                  </a:lnTo>
                  <a:cubicBezTo>
                    <a:pt x="85" y="0"/>
                    <a:pt x="110" y="25"/>
                    <a:pt x="110" y="55"/>
                  </a:cubicBezTo>
                  <a:lnTo>
                    <a:pt x="110" y="446"/>
                  </a:lnTo>
                  <a:lnTo>
                    <a:pt x="110" y="446"/>
                  </a:lnTo>
                  <a:cubicBezTo>
                    <a:pt x="110" y="476"/>
                    <a:pt x="85" y="501"/>
                    <a:pt x="55" y="501"/>
                  </a:cubicBezTo>
                </a:path>
              </a:pathLst>
            </a:custGeom>
            <a:grpFill/>
            <a:ln>
              <a:noFill/>
            </a:ln>
            <a:effectLst/>
          </p:spPr>
          <p:txBody>
            <a:bodyPr wrap="none" anchor="ctr"/>
            <a:lstStyle/>
            <a:p>
              <a:pPr algn="l" rtl="0"/>
              <a:endParaRPr lang="en-US"/>
            </a:p>
          </p:txBody>
        </p:sp>
      </p:grpSp>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pPr algn="l" rtl="0"/>
            <a:r>
              <a:rPr lang="en-US" dirty="0">
                <a:solidFill>
                  <a:srgbClr val="F16924"/>
                </a:solidFill>
              </a:rPr>
              <a:t>Relación actual - Ejemplo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5685857" cy="5171542"/>
          </a:xfrm>
        </p:spPr>
        <p:txBody>
          <a:bodyPr>
            <a:normAutofit/>
          </a:bodyPr>
          <a:lstStyle/>
          <a:p>
            <a:pPr marL="15875" indent="-15875" algn="l" rtl="0">
              <a:lnSpc>
                <a:spcPts val="2280"/>
              </a:lnSpc>
              <a:spcBef>
                <a:spcPts val="0"/>
              </a:spcBef>
            </a:pPr>
            <a:r>
              <a:rPr lang="en-US" sz="2200" dirty="0"/>
              <a:t>Con un índice rápido de más de 1,0, Johnson &amp; Johnson parece estar en una posición decente para cubrir sus pasivos corrientes ya que sus activos líquidos son mayores que el total de sus obligaciones de deuda a corto plazo. Es posible que Procter &amp; Gamble, por otro lado, no pueda pagar sus obligaciones actuales utilizando solo activos rápidos, ya que su índice rápido está muy por debajo de 1, en 0,45.</a:t>
            </a:r>
          </a:p>
          <a:p>
            <a:pPr marL="15875" indent="-15875" algn="l" rtl="0">
              <a:lnSpc>
                <a:spcPts val="2280"/>
              </a:lnSpc>
              <a:spcBef>
                <a:spcPts val="0"/>
              </a:spcBef>
            </a:pPr>
            <a:endParaRPr lang="en-US" sz="2200" dirty="0"/>
          </a:p>
          <a:p>
            <a:pPr marL="15875" indent="-15875" algn="l" rtl="0">
              <a:lnSpc>
                <a:spcPts val="2280"/>
              </a:lnSpc>
              <a:spcBef>
                <a:spcPts val="0"/>
              </a:spcBef>
            </a:pPr>
            <a:r>
              <a:rPr lang="en-US" sz="2200" dirty="0"/>
              <a:t>Esto muestra que, sin tener en cuenta la rentabilidad o los ingresos, Johnson &amp; Johnson parece tener una mejor salud financiera a corto plazo con respecto a poder cumplir con sus requisitos de deuda a corto plazo.</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pic>
        <p:nvPicPr>
          <p:cNvPr id="10" name="Slika 11">
            <a:extLst>
              <a:ext uri="{FF2B5EF4-FFF2-40B4-BE49-F238E27FC236}">
                <a16:creationId xmlns:a16="http://schemas.microsoft.com/office/drawing/2014/main" id="{E8F11AEE-C4D4-105D-8B53-D82C3D4AD9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0983" y="2358088"/>
            <a:ext cx="1833398" cy="1026703"/>
          </a:xfrm>
          <a:prstGeom prst="rect">
            <a:avLst/>
          </a:prstGeom>
        </p:spPr>
      </p:pic>
      <p:pic>
        <p:nvPicPr>
          <p:cNvPr id="11" name="Slika 13">
            <a:extLst>
              <a:ext uri="{FF2B5EF4-FFF2-40B4-BE49-F238E27FC236}">
                <a16:creationId xmlns:a16="http://schemas.microsoft.com/office/drawing/2014/main" id="{A830519D-DBCE-04C2-09E8-A89450976B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8101" y="4608478"/>
            <a:ext cx="2190449" cy="953490"/>
          </a:xfrm>
          <a:prstGeom prst="rect">
            <a:avLst/>
          </a:prstGeom>
        </p:spPr>
      </p:pic>
    </p:spTree>
    <p:extLst>
      <p:ext uri="{BB962C8B-B14F-4D97-AF65-F5344CB8AC3E}">
        <p14:creationId xmlns:p14="http://schemas.microsoft.com/office/powerpoint/2010/main" val="334365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AFDB43-CB54-E0A5-93BD-F672C1735A8C}"/>
              </a:ext>
            </a:extLst>
          </p:cNvPr>
          <p:cNvSpPr>
            <a:spLocks noGrp="1"/>
          </p:cNvSpPr>
          <p:nvPr>
            <p:ph type="body" sz="quarter" idx="16"/>
          </p:nvPr>
        </p:nvSpPr>
        <p:spPr>
          <a:xfrm>
            <a:off x="2518611" y="803392"/>
            <a:ext cx="9084808" cy="582221"/>
          </a:xfrm>
        </p:spPr>
        <p:txBody>
          <a:bodyPr>
            <a:normAutofit lnSpcReduction="10000"/>
          </a:bodyPr>
          <a:lstStyle/>
          <a:p>
            <a:pPr algn="l" rtl="0"/>
            <a:r>
              <a:rPr lang="en-US" dirty="0">
                <a:solidFill>
                  <a:srgbClr val="B41F7A"/>
                </a:solidFill>
              </a:rPr>
              <a:t>Razón de efectivo - Ejemplo</a:t>
            </a:r>
          </a:p>
        </p:txBody>
      </p:sp>
      <p:sp>
        <p:nvSpPr>
          <p:cNvPr id="7" name="Text Placeholder 6">
            <a:extLst>
              <a:ext uri="{FF2B5EF4-FFF2-40B4-BE49-F238E27FC236}">
                <a16:creationId xmlns:a16="http://schemas.microsoft.com/office/drawing/2014/main" id="{F3D8B9B8-0F8B-7709-E998-5B1089293E5F}"/>
              </a:ext>
            </a:extLst>
          </p:cNvPr>
          <p:cNvSpPr>
            <a:spLocks noGrp="1"/>
          </p:cNvSpPr>
          <p:nvPr>
            <p:ph type="body" sz="quarter" idx="18"/>
          </p:nvPr>
        </p:nvSpPr>
        <p:spPr>
          <a:xfrm>
            <a:off x="2518611" y="1849190"/>
            <a:ext cx="9084810" cy="5171542"/>
          </a:xfrm>
        </p:spPr>
        <p:txBody>
          <a:bodyPr>
            <a:normAutofit/>
          </a:bodyPr>
          <a:lstStyle/>
          <a:p>
            <a:pPr marL="15875" indent="-15875" algn="l" rtl="0">
              <a:lnSpc>
                <a:spcPts val="2280"/>
              </a:lnSpc>
              <a:spcBef>
                <a:spcPts val="0"/>
              </a:spcBef>
            </a:pPr>
            <a:r>
              <a:rPr lang="en-US" sz="2200" dirty="0"/>
              <a:t>El balance de la empresa A enumera los siguientes elementos:</a:t>
            </a:r>
          </a:p>
          <a:p>
            <a:pPr marL="342900" indent="-342900" algn="l" rtl="0">
              <a:lnSpc>
                <a:spcPts val="2280"/>
              </a:lnSpc>
              <a:spcBef>
                <a:spcPts val="0"/>
              </a:spcBef>
              <a:buClr>
                <a:srgbClr val="B41F7A"/>
              </a:buClr>
              <a:buFont typeface="Arial" panose="020B0604020202020204" pitchFamily="34" charset="0"/>
              <a:buChar char="•"/>
            </a:pPr>
            <a:r>
              <a:rPr lang="en-US" sz="2200" dirty="0"/>
              <a:t>Efectivo: 10.000€</a:t>
            </a:r>
          </a:p>
          <a:p>
            <a:pPr marL="342900" indent="-342900" algn="l" rtl="0">
              <a:lnSpc>
                <a:spcPts val="2280"/>
              </a:lnSpc>
              <a:spcBef>
                <a:spcPts val="0"/>
              </a:spcBef>
              <a:buClr>
                <a:srgbClr val="B41F7A"/>
              </a:buClr>
              <a:buFont typeface="Arial" panose="020B0604020202020204" pitchFamily="34" charset="0"/>
              <a:buChar char="•"/>
            </a:pPr>
            <a:r>
              <a:rPr lang="en-US" sz="2200" dirty="0"/>
              <a:t>Equivalentes de efectivo: 20.000€</a:t>
            </a:r>
          </a:p>
          <a:p>
            <a:pPr marL="342900" indent="-342900" algn="l" rtl="0">
              <a:lnSpc>
                <a:spcPts val="2280"/>
              </a:lnSpc>
              <a:spcBef>
                <a:spcPts val="0"/>
              </a:spcBef>
              <a:buClr>
                <a:srgbClr val="B41F7A"/>
              </a:buClr>
              <a:buFont typeface="Arial" panose="020B0604020202020204" pitchFamily="34" charset="0"/>
              <a:buChar char="•"/>
            </a:pPr>
            <a:r>
              <a:rPr lang="en-US" sz="2200" dirty="0"/>
              <a:t>Cuentas a cobrar: 5.000€</a:t>
            </a:r>
          </a:p>
          <a:p>
            <a:pPr marL="342900" indent="-342900" algn="l" rtl="0">
              <a:lnSpc>
                <a:spcPts val="2280"/>
              </a:lnSpc>
              <a:spcBef>
                <a:spcPts val="0"/>
              </a:spcBef>
              <a:buClr>
                <a:srgbClr val="B41F7A"/>
              </a:buClr>
              <a:buFont typeface="Arial" panose="020B0604020202020204" pitchFamily="34" charset="0"/>
              <a:buChar char="•"/>
            </a:pPr>
            <a:r>
              <a:rPr lang="en-US" sz="2200" dirty="0"/>
              <a:t>Inventario: 30.000€</a:t>
            </a:r>
          </a:p>
          <a:p>
            <a:pPr marL="342900" indent="-342900" algn="l" rtl="0">
              <a:lnSpc>
                <a:spcPts val="2280"/>
              </a:lnSpc>
              <a:spcBef>
                <a:spcPts val="0"/>
              </a:spcBef>
              <a:buClr>
                <a:srgbClr val="B41F7A"/>
              </a:buClr>
              <a:buFont typeface="Arial" panose="020B0604020202020204" pitchFamily="34" charset="0"/>
              <a:buChar char="•"/>
            </a:pPr>
            <a:r>
              <a:rPr lang="en-US" sz="2200" dirty="0"/>
              <a:t>Propiedad y equipo: 50.000€</a:t>
            </a:r>
          </a:p>
          <a:p>
            <a:pPr marL="342900" indent="-342900" algn="l" rtl="0">
              <a:lnSpc>
                <a:spcPts val="2280"/>
              </a:lnSpc>
              <a:spcBef>
                <a:spcPts val="0"/>
              </a:spcBef>
              <a:buClr>
                <a:srgbClr val="B41F7A"/>
              </a:buClr>
              <a:buFont typeface="Arial" panose="020B0604020202020204" pitchFamily="34" charset="0"/>
              <a:buChar char="•"/>
            </a:pPr>
            <a:r>
              <a:rPr lang="en-US" sz="2200" dirty="0"/>
              <a:t>Cuentas a pagar: 12.000€</a:t>
            </a:r>
          </a:p>
          <a:p>
            <a:pPr marL="342900" indent="-342900" algn="l" rtl="0">
              <a:lnSpc>
                <a:spcPts val="2280"/>
              </a:lnSpc>
              <a:spcBef>
                <a:spcPts val="0"/>
              </a:spcBef>
              <a:buClr>
                <a:srgbClr val="B41F7A"/>
              </a:buClr>
              <a:buFont typeface="Arial" panose="020B0604020202020204" pitchFamily="34" charset="0"/>
              <a:buChar char="•"/>
            </a:pPr>
            <a:r>
              <a:rPr lang="en-US" sz="2200" dirty="0"/>
              <a:t>Deuda a corto plazo: 10.000€</a:t>
            </a:r>
          </a:p>
          <a:p>
            <a:pPr marL="342900" indent="-342900" algn="l" rtl="0">
              <a:lnSpc>
                <a:spcPts val="2280"/>
              </a:lnSpc>
              <a:spcBef>
                <a:spcPts val="0"/>
              </a:spcBef>
              <a:buClr>
                <a:srgbClr val="B41F7A"/>
              </a:buClr>
              <a:buFont typeface="Arial" panose="020B0604020202020204" pitchFamily="34" charset="0"/>
              <a:buChar char="•"/>
            </a:pPr>
            <a:r>
              <a:rPr lang="en-US" sz="2200" dirty="0"/>
              <a:t>Deuda a largo plazo: 20.000€</a:t>
            </a:r>
          </a:p>
          <a:p>
            <a:pPr marL="342900" indent="-342900" algn="l" rtl="0">
              <a:lnSpc>
                <a:spcPts val="2280"/>
              </a:lnSpc>
              <a:spcBef>
                <a:spcPts val="0"/>
              </a:spcBef>
              <a:buClr>
                <a:srgbClr val="B41F7A"/>
              </a:buClr>
              <a:buFont typeface="Arial" panose="020B0604020202020204" pitchFamily="34" charset="0"/>
              <a:buChar char="•"/>
            </a:pPr>
            <a:endParaRPr lang="en-US" sz="2200" dirty="0"/>
          </a:p>
          <a:p>
            <a:pPr marL="0" indent="0" algn="l" rtl="0">
              <a:lnSpc>
                <a:spcPts val="2280"/>
              </a:lnSpc>
              <a:spcBef>
                <a:spcPts val="0"/>
              </a:spcBef>
              <a:buClr>
                <a:srgbClr val="B41F7A"/>
              </a:buClr>
            </a:pPr>
            <a:r>
              <a:rPr lang="en-US" sz="2200" b="1" dirty="0">
                <a:solidFill>
                  <a:srgbClr val="B41F7A"/>
                </a:solidFill>
              </a:rPr>
              <a:t>RELACIÓN DE EFECTIVO =</a:t>
            </a:r>
            <a:r>
              <a:rPr lang="en-US" sz="2200" b="1" u="sng" dirty="0">
                <a:solidFill>
                  <a:srgbClr val="B41F7A"/>
                </a:solidFill>
              </a:rPr>
              <a:t>10.000€ + 20.000€</a:t>
            </a:r>
            <a:r>
              <a:rPr lang="en-US" sz="2200" b="1" dirty="0">
                <a:solidFill>
                  <a:srgbClr val="B41F7A"/>
                </a:solidFill>
              </a:rPr>
              <a:t>= 1,36</a:t>
            </a:r>
          </a:p>
          <a:p>
            <a:pPr marL="0" indent="0" algn="l" rtl="0">
              <a:lnSpc>
                <a:spcPts val="2280"/>
              </a:lnSpc>
              <a:spcBef>
                <a:spcPts val="0"/>
              </a:spcBef>
              <a:buClr>
                <a:srgbClr val="B41F7A"/>
              </a:buClr>
            </a:pPr>
            <a:r>
              <a:rPr lang="en-US" sz="2200" b="1" dirty="0">
                <a:solidFill>
                  <a:srgbClr val="B41F7A"/>
                </a:solidFill>
              </a:rPr>
              <a:t>12.000€ + 10.000€</a:t>
            </a:r>
          </a:p>
        </p:txBody>
      </p:sp>
      <p:cxnSp>
        <p:nvCxnSpPr>
          <p:cNvPr id="8" name="Straight Connector 7">
            <a:extLst>
              <a:ext uri="{FF2B5EF4-FFF2-40B4-BE49-F238E27FC236}">
                <a16:creationId xmlns:a16="http://schemas.microsoft.com/office/drawing/2014/main" id="{5BFA6EEF-CA86-7A7C-7A01-8ED767510069}"/>
              </a:ext>
            </a:extLst>
          </p:cNvPr>
          <p:cNvCxnSpPr>
            <a:cxnSpLocks/>
          </p:cNvCxnSpPr>
          <p:nvPr/>
        </p:nvCxnSpPr>
        <p:spPr>
          <a:xfrm>
            <a:off x="0" y="1418817"/>
            <a:ext cx="12192000" cy="0"/>
          </a:xfrm>
          <a:prstGeom prst="line">
            <a:avLst/>
          </a:prstGeom>
          <a:ln w="38100">
            <a:solidFill>
              <a:srgbClr val="B41F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E49DFA67-7062-DFB6-F1A1-827CCEC17A87}"/>
              </a:ext>
            </a:extLst>
          </p:cNvPr>
          <p:cNvGrpSpPr/>
          <p:nvPr/>
        </p:nvGrpSpPr>
        <p:grpSpPr>
          <a:xfrm>
            <a:off x="817902" y="815412"/>
            <a:ext cx="1151101" cy="1150662"/>
            <a:chOff x="1416598" y="919839"/>
            <a:chExt cx="701992" cy="701724"/>
          </a:xfrm>
        </p:grpSpPr>
        <p:grpSp>
          <p:nvGrpSpPr>
            <p:cNvPr id="3" name="Graphic 8">
              <a:extLst>
                <a:ext uri="{FF2B5EF4-FFF2-40B4-BE49-F238E27FC236}">
                  <a16:creationId xmlns:a16="http://schemas.microsoft.com/office/drawing/2014/main" id="{E5363F8F-1C5C-C6F8-FCFA-35DD2F775383}"/>
                </a:ext>
              </a:extLst>
            </p:cNvPr>
            <p:cNvGrpSpPr/>
            <p:nvPr/>
          </p:nvGrpSpPr>
          <p:grpSpPr>
            <a:xfrm>
              <a:off x="1416598" y="919839"/>
              <a:ext cx="701992" cy="701724"/>
              <a:chOff x="4817897" y="694433"/>
              <a:chExt cx="1446392" cy="1445841"/>
            </a:xfrm>
          </p:grpSpPr>
          <p:sp>
            <p:nvSpPr>
              <p:cNvPr id="5" name="Freeform 4">
                <a:extLst>
                  <a:ext uri="{FF2B5EF4-FFF2-40B4-BE49-F238E27FC236}">
                    <a16:creationId xmlns:a16="http://schemas.microsoft.com/office/drawing/2014/main" id="{5523F416-67D8-F398-9E58-46A5A0502721}"/>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12" name="Freeform 11">
                <a:extLst>
                  <a:ext uri="{FF2B5EF4-FFF2-40B4-BE49-F238E27FC236}">
                    <a16:creationId xmlns:a16="http://schemas.microsoft.com/office/drawing/2014/main" id="{5598A38D-8920-0597-8288-DD6A94C7206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 name="TextBox 3">
              <a:extLst>
                <a:ext uri="{FF2B5EF4-FFF2-40B4-BE49-F238E27FC236}">
                  <a16:creationId xmlns:a16="http://schemas.microsoft.com/office/drawing/2014/main" id="{2C92D396-E6A8-097C-D8EB-7D9C129345D8}"/>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sp>
        <p:nvSpPr>
          <p:cNvPr id="11" name="Pravokutnik: zaobljeni kutovi 7">
            <a:extLst>
              <a:ext uri="{FF2B5EF4-FFF2-40B4-BE49-F238E27FC236}">
                <a16:creationId xmlns:a16="http://schemas.microsoft.com/office/drawing/2014/main" id="{CE617EF7-C8A8-8325-BE95-015639E92DE1}"/>
              </a:ext>
            </a:extLst>
          </p:cNvPr>
          <p:cNvSpPr/>
          <p:nvPr/>
        </p:nvSpPr>
        <p:spPr>
          <a:xfrm>
            <a:off x="8784770" y="653146"/>
            <a:ext cx="2995897" cy="5763972"/>
          </a:xfrm>
          <a:prstGeom prst="roundRect">
            <a:avLst/>
          </a:prstGeom>
          <a:solidFill>
            <a:srgbClr val="B41F7A"/>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rtl="0"/>
            <a:r>
              <a:rPr lang="en-US" sz="2200" dirty="0">
                <a:solidFill>
                  <a:schemeClr val="bg1"/>
                </a:solidFill>
              </a:rPr>
              <a:t>La figura anterior indica que la Compañía A posee suficiente efectivo y equivalentes de efectivo para pagar el 136% de sus pasivos circulantes. La empresa A es muy líquida y puede financiar fácilmente su deuda.</a:t>
            </a:r>
          </a:p>
        </p:txBody>
      </p:sp>
    </p:spTree>
    <p:extLst>
      <p:ext uri="{BB962C8B-B14F-4D97-AF65-F5344CB8AC3E}">
        <p14:creationId xmlns:p14="http://schemas.microsoft.com/office/powerpoint/2010/main" val="70743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7234C30-EA0A-6728-B0E3-D704E9CD12FD}"/>
              </a:ext>
            </a:extLst>
          </p:cNvPr>
          <p:cNvSpPr/>
          <p:nvPr/>
        </p:nvSpPr>
        <p:spPr>
          <a:xfrm>
            <a:off x="2668249" y="0"/>
            <a:ext cx="9523751" cy="6858000"/>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 Placeholder 3">
            <a:extLst>
              <a:ext uri="{FF2B5EF4-FFF2-40B4-BE49-F238E27FC236}">
                <a16:creationId xmlns:a16="http://schemas.microsoft.com/office/drawing/2014/main" id="{1E27B37E-3361-AC46-9DD3-9E11E0F319D4}"/>
              </a:ext>
            </a:extLst>
          </p:cNvPr>
          <p:cNvSpPr>
            <a:spLocks noGrp="1"/>
          </p:cNvSpPr>
          <p:nvPr>
            <p:ph type="body" sz="quarter" idx="16"/>
          </p:nvPr>
        </p:nvSpPr>
        <p:spPr>
          <a:xfrm>
            <a:off x="356219" y="400655"/>
            <a:ext cx="2207099" cy="5458587"/>
          </a:xfrm>
          <a:solidFill>
            <a:schemeClr val="bg1"/>
          </a:solidFill>
          <a:ln>
            <a:solidFill>
              <a:schemeClr val="bg1"/>
            </a:solidFill>
          </a:ln>
        </p:spPr>
        <p:txBody>
          <a:bodyPr>
            <a:normAutofit/>
          </a:bodyPr>
          <a:lstStyle/>
          <a:p>
            <a:pPr algn="l" rtl="0"/>
            <a:r>
              <a:rPr lang="en-IE" sz="2400" dirty="0">
                <a:effectLst/>
                <a:latin typeface="Calibri" panose="020F0502020204030204" pitchFamily="34" charset="0"/>
                <a:ea typeface="Calibri" panose="020F0502020204030204" pitchFamily="34" charset="0"/>
                <a:cs typeface="Calibri" panose="020F0502020204030204" pitchFamily="34" charset="0"/>
              </a:rPr>
              <a:t>Con base en los hallazgos de la</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Marco de aprendizaje del Sistema Internacional de Alerta Temprana SECure</a:t>
            </a:r>
            <a:r>
              <a:rPr lang="en-IE" sz="2400" b="1" dirty="0">
                <a:solidFill>
                  <a:srgbClr val="B41F7A"/>
                </a:solidFill>
                <a:effectLst/>
                <a:latin typeface="Calibri" panose="020F0502020204030204" pitchFamily="34" charset="0"/>
                <a:ea typeface="Calibri" panose="020F0502020204030204" pitchFamily="34" charset="0"/>
                <a:cs typeface="Calibri" panose="020F0502020204030204" pitchFamily="34" charset="0"/>
              </a:rPr>
              <a:t>(IO1)</a:t>
            </a:r>
            <a:r>
              <a:rPr lang="en-IE" sz="2400" dirty="0">
                <a:effectLst/>
                <a:latin typeface="Calibri" panose="020F0502020204030204" pitchFamily="34" charset="0"/>
                <a:ea typeface="Calibri" panose="020F0502020204030204" pitchFamily="34" charset="0"/>
                <a:cs typeface="Calibri" panose="020F0502020204030204" pitchFamily="34" charset="0"/>
              </a:rPr>
              <a:t>, el paquete SECure VET y el modelo de aprendizaje se han diseñado en seis módulos de formación atractivos:-</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algn="l" rtl="0"/>
            <a:endParaRPr lang="en-US" dirty="0"/>
          </a:p>
        </p:txBody>
      </p:sp>
      <p:sp>
        <p:nvSpPr>
          <p:cNvPr id="17" name="Rounded Rectangle 16">
            <a:extLst>
              <a:ext uri="{FF2B5EF4-FFF2-40B4-BE49-F238E27FC236}">
                <a16:creationId xmlns:a16="http://schemas.microsoft.com/office/drawing/2014/main" id="{55EC57C1-33DE-1216-353C-2D3394601420}"/>
              </a:ext>
            </a:extLst>
          </p:cNvPr>
          <p:cNvSpPr/>
          <p:nvPr/>
        </p:nvSpPr>
        <p:spPr>
          <a:xfrm>
            <a:off x="2962494" y="166765"/>
            <a:ext cx="9009846" cy="1145020"/>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19" name="Text Placeholder 5">
            <a:extLst>
              <a:ext uri="{FF2B5EF4-FFF2-40B4-BE49-F238E27FC236}">
                <a16:creationId xmlns:a16="http://schemas.microsoft.com/office/drawing/2014/main" id="{70A571B5-D1B8-88CE-9EAE-243C1C33F8BA}"/>
              </a:ext>
            </a:extLst>
          </p:cNvPr>
          <p:cNvSpPr txBox="1">
            <a:spLocks/>
          </p:cNvSpPr>
          <p:nvPr/>
        </p:nvSpPr>
        <p:spPr>
          <a:xfrm>
            <a:off x="3013348" y="557910"/>
            <a:ext cx="8944014"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285750" indent="-285750" algn="l" rtl="0">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¿Qué es una crisis empresarial y cuáles son los mecanismos de detección temprana?</a:t>
            </a:r>
          </a:p>
          <a:p>
            <a:pPr marL="285750" indent="-285750" algn="l" rtl="0">
              <a:lnSpc>
                <a:spcPts val="1520"/>
              </a:lnSpc>
              <a:buClr>
                <a:srgbClr val="94C33D"/>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Saber cuándo: una visión general de las 3 fases de la crisis de las pymes/empresas: etapas principales, la precrisis, la etapa de gestión y respuesta en sí y la postcrisis</a:t>
            </a:r>
          </a:p>
        </p:txBody>
      </p:sp>
      <p:sp>
        <p:nvSpPr>
          <p:cNvPr id="20" name="Rectangle 19">
            <a:extLst>
              <a:ext uri="{FF2B5EF4-FFF2-40B4-BE49-F238E27FC236}">
                <a16:creationId xmlns:a16="http://schemas.microsoft.com/office/drawing/2014/main" id="{F7F0EB08-604D-129F-741D-2948D51A8919}"/>
              </a:ext>
            </a:extLst>
          </p:cNvPr>
          <p:cNvSpPr/>
          <p:nvPr/>
        </p:nvSpPr>
        <p:spPr>
          <a:xfrm>
            <a:off x="5855677" y="189922"/>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LOS FUNDAMENTOS</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1F37A575-2ED8-1EBC-F2B2-1449E8AAF1DB}"/>
              </a:ext>
            </a:extLst>
          </p:cNvPr>
          <p:cNvCxnSpPr>
            <a:cxnSpLocks/>
          </p:cNvCxnSpPr>
          <p:nvPr/>
        </p:nvCxnSpPr>
        <p:spPr>
          <a:xfrm>
            <a:off x="2962494" y="529444"/>
            <a:ext cx="9009845"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7580A485-61BC-7608-B2CB-90500B2D835F}"/>
              </a:ext>
            </a:extLst>
          </p:cNvPr>
          <p:cNvSpPr/>
          <p:nvPr/>
        </p:nvSpPr>
        <p:spPr>
          <a:xfrm>
            <a:off x="2967295" y="1382668"/>
            <a:ext cx="9009846" cy="1094723"/>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23" name="Text Placeholder 5">
            <a:extLst>
              <a:ext uri="{FF2B5EF4-FFF2-40B4-BE49-F238E27FC236}">
                <a16:creationId xmlns:a16="http://schemas.microsoft.com/office/drawing/2014/main" id="{EFB34814-D436-4A99-1CB4-0BF730F067F4}"/>
              </a:ext>
            </a:extLst>
          </p:cNvPr>
          <p:cNvSpPr txBox="1">
            <a:spLocks/>
          </p:cNvSpPr>
          <p:nvPr/>
        </p:nvSpPr>
        <p:spPr>
          <a:xfrm>
            <a:off x="3018449" y="1773812"/>
            <a:ext cx="8938417"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lnSpc>
                <a:spcPts val="1520"/>
              </a:lnSpc>
              <a:buClr>
                <a:srgbClr val="94C33D"/>
              </a:buClr>
            </a:pPr>
            <a:r>
              <a:rPr lang="en-GB" sz="1600" dirty="0">
                <a:solidFill>
                  <a:srgbClr val="4B4B4B"/>
                </a:solidFill>
                <a:latin typeface="Calibri" panose="020F0502020204030204" pitchFamily="34" charset="0"/>
                <a:cs typeface="Calibri" panose="020F0502020204030204" pitchFamily="34" charset="0"/>
              </a:rPr>
              <a:t>No lo vio venir, por lo general no es algo para lo que esté preparado, pero una vez que sucede, desearía estarlo, por ejemplo, una crisis natural, una economía debilitada y calamidades, un entorno de mercado, por ejemplo, cadenas de suministro, cuestiones relacionadas con la tecnología.</a:t>
            </a:r>
          </a:p>
        </p:txBody>
      </p:sp>
      <p:sp>
        <p:nvSpPr>
          <p:cNvPr id="24" name="Rectangle 23">
            <a:extLst>
              <a:ext uri="{FF2B5EF4-FFF2-40B4-BE49-F238E27FC236}">
                <a16:creationId xmlns:a16="http://schemas.microsoft.com/office/drawing/2014/main" id="{D263234C-8544-8496-E925-CA8F026DDDAF}"/>
              </a:ext>
            </a:extLst>
          </p:cNvPr>
          <p:cNvSpPr/>
          <p:nvPr/>
        </p:nvSpPr>
        <p:spPr>
          <a:xfrm>
            <a:off x="5860478" y="1405824"/>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UNA CRISIS QUE PROVIENE DE FACTORES EXTERNOS INEVITABLES</a:t>
            </a:r>
            <a:r>
              <a:rPr lang="en-IE" sz="1700" b="1" dirty="0">
                <a:solidFill>
                  <a:srgbClr val="B41F7A"/>
                </a:solidFill>
                <a:latin typeface="Calibri" panose="020F0502020204030204" pitchFamily="34" charset="0"/>
                <a:cs typeface="Calibri" panose="020F0502020204030204" pitchFamily="34" charset="0"/>
              </a:rPr>
              <a:t> </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920CF90D-E0D8-A668-9DCD-8727CE29DB81}"/>
              </a:ext>
            </a:extLst>
          </p:cNvPr>
          <p:cNvCxnSpPr>
            <a:cxnSpLocks/>
          </p:cNvCxnSpPr>
          <p:nvPr/>
        </p:nvCxnSpPr>
        <p:spPr>
          <a:xfrm>
            <a:off x="2962494" y="1745346"/>
            <a:ext cx="9060698"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B25D18A4-7E7D-2EDA-6680-A7CBAB8377B4}"/>
              </a:ext>
            </a:extLst>
          </p:cNvPr>
          <p:cNvSpPr/>
          <p:nvPr/>
        </p:nvSpPr>
        <p:spPr>
          <a:xfrm>
            <a:off x="2968052" y="2572320"/>
            <a:ext cx="8989309" cy="1513058"/>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28" name="Text Placeholder 5">
            <a:extLst>
              <a:ext uri="{FF2B5EF4-FFF2-40B4-BE49-F238E27FC236}">
                <a16:creationId xmlns:a16="http://schemas.microsoft.com/office/drawing/2014/main" id="{152C3B65-705B-FC5C-EDAD-B56FFE2E7561}"/>
              </a:ext>
            </a:extLst>
          </p:cNvPr>
          <p:cNvSpPr txBox="1">
            <a:spLocks/>
          </p:cNvSpPr>
          <p:nvPr/>
        </p:nvSpPr>
        <p:spPr>
          <a:xfrm>
            <a:off x="3017939" y="2963465"/>
            <a:ext cx="8947952"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Habilidades y cultura gerencial,</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de venta de productos, base de clientes, dependencia, relaciones.</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Sistemas de datos y herramientas de análisis interno y externo dentro del negocio</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de ganancias y liquidez</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operativa</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Déficits tecnológicos: falta de habilidades y recursos</a:t>
            </a:r>
          </a:p>
          <a:p>
            <a:pPr marL="171450" indent="-171450" algn="l" rtl="0">
              <a:lnSpc>
                <a:spcPts val="1520"/>
              </a:lnSpc>
              <a:buClr>
                <a:srgbClr val="F29E38"/>
              </a:buClr>
              <a:buFont typeface="Arial" panose="020B0604020202020204" pitchFamily="34" charset="0"/>
              <a:buChar char="•"/>
            </a:pPr>
            <a:r>
              <a:rPr lang="en-GB" sz="1600" dirty="0">
                <a:solidFill>
                  <a:srgbClr val="4B4B4B"/>
                </a:solidFill>
                <a:latin typeface="Calibri" panose="020F0502020204030204" pitchFamily="34" charset="0"/>
                <a:cs typeface="Calibri" panose="020F0502020204030204" pitchFamily="34" charset="0"/>
              </a:rPr>
              <a:t>Crisis organizativa/personal</a:t>
            </a:r>
          </a:p>
        </p:txBody>
      </p:sp>
      <p:sp>
        <p:nvSpPr>
          <p:cNvPr id="29" name="Rectangle 28">
            <a:extLst>
              <a:ext uri="{FF2B5EF4-FFF2-40B4-BE49-F238E27FC236}">
                <a16:creationId xmlns:a16="http://schemas.microsoft.com/office/drawing/2014/main" id="{BDD3F0A1-DF76-3CC5-EA43-D7F0F2F8F0B1}"/>
              </a:ext>
            </a:extLst>
          </p:cNvPr>
          <p:cNvSpPr/>
          <p:nvPr/>
        </p:nvSpPr>
        <p:spPr>
          <a:xfrm>
            <a:off x="5860479" y="2595477"/>
            <a:ext cx="5975302"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UNA CRISIS QUE PROVIENE DE FACTORES INTERNOS</a:t>
            </a:r>
            <a:endParaRPr lang="en-US" sz="1700" b="1" dirty="0">
              <a:solidFill>
                <a:srgbClr val="B41F7A"/>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2CAA178B-D257-47AD-3AE8-7D0126905FD7}"/>
              </a:ext>
            </a:extLst>
          </p:cNvPr>
          <p:cNvCxnSpPr>
            <a:cxnSpLocks/>
          </p:cNvCxnSpPr>
          <p:nvPr/>
        </p:nvCxnSpPr>
        <p:spPr>
          <a:xfrm>
            <a:off x="2944049" y="2934430"/>
            <a:ext cx="9012816"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529FD0A8-E1E8-3716-5B14-A030FDBBBC6C}"/>
              </a:ext>
            </a:extLst>
          </p:cNvPr>
          <p:cNvSpPr/>
          <p:nvPr/>
        </p:nvSpPr>
        <p:spPr>
          <a:xfrm>
            <a:off x="2980442" y="4197308"/>
            <a:ext cx="9009846" cy="392400"/>
          </a:xfrm>
          <a:prstGeom prst="roundRect">
            <a:avLst>
              <a:gd name="adj" fmla="val 319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46" name="Rectangle 45">
            <a:extLst>
              <a:ext uri="{FF2B5EF4-FFF2-40B4-BE49-F238E27FC236}">
                <a16:creationId xmlns:a16="http://schemas.microsoft.com/office/drawing/2014/main" id="{68030157-0956-DA93-62D7-1169188D5467}"/>
              </a:ext>
            </a:extLst>
          </p:cNvPr>
          <p:cNvSpPr/>
          <p:nvPr/>
        </p:nvSpPr>
        <p:spPr>
          <a:xfrm>
            <a:off x="3510035" y="4219575"/>
            <a:ext cx="8320943"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CULTURA DE LIDERAZGO, GESTIÓN DE GRUPOS DE INTERÉS Y COMUNICACIONES</a:t>
            </a:r>
          </a:p>
        </p:txBody>
      </p:sp>
      <p:sp>
        <p:nvSpPr>
          <p:cNvPr id="49" name="Rounded Rectangle 48">
            <a:extLst>
              <a:ext uri="{FF2B5EF4-FFF2-40B4-BE49-F238E27FC236}">
                <a16:creationId xmlns:a16="http://schemas.microsoft.com/office/drawing/2014/main" id="{777D8D7E-0D9A-0455-CBEF-1371A6716F34}"/>
              </a:ext>
            </a:extLst>
          </p:cNvPr>
          <p:cNvSpPr/>
          <p:nvPr/>
        </p:nvSpPr>
        <p:spPr>
          <a:xfrm>
            <a:off x="2980442" y="4701081"/>
            <a:ext cx="9009846" cy="518349"/>
          </a:xfrm>
          <a:prstGeom prst="roundRect">
            <a:avLst>
              <a:gd name="adj" fmla="val 309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50" name="Rectangle 49">
            <a:extLst>
              <a:ext uri="{FF2B5EF4-FFF2-40B4-BE49-F238E27FC236}">
                <a16:creationId xmlns:a16="http://schemas.microsoft.com/office/drawing/2014/main" id="{ADF52507-0383-9169-CA75-DFEBCD0269F8}"/>
              </a:ext>
            </a:extLst>
          </p:cNvPr>
          <p:cNvSpPr/>
          <p:nvPr/>
        </p:nvSpPr>
        <p:spPr>
          <a:xfrm>
            <a:off x="5855676" y="4723452"/>
            <a:ext cx="6101189" cy="486543"/>
          </a:xfrm>
          <a:prstGeom prst="rect">
            <a:avLst/>
          </a:prstGeom>
        </p:spPr>
        <p:txBody>
          <a:bodyPr wrap="square">
            <a:spAutoFit/>
          </a:bodyPr>
          <a:lstStyle/>
          <a:p>
            <a:pPr algn="l" rtl="0">
              <a:lnSpc>
                <a:spcPts val="1540"/>
              </a:lnSpc>
            </a:pPr>
            <a:r>
              <a:rPr lang="en-IE" sz="1700" b="1" dirty="0">
                <a:solidFill>
                  <a:schemeClr val="bg1"/>
                </a:solidFill>
                <a:highlight>
                  <a:srgbClr val="B41F7A"/>
                </a:highlight>
                <a:latin typeface="Calibri" panose="020F0502020204030204" pitchFamily="34" charset="0"/>
                <a:ea typeface="Calibri" panose="020F0502020204030204" pitchFamily="34" charset="0"/>
                <a:cs typeface="Calibri" panose="020F0502020204030204" pitchFamily="34" charset="0"/>
              </a:rPr>
              <a:t>COMPRENSIÓN DE LOS RATIOS FINANCIEROS Y DE LIQUIDEZ E INSOLVENCIA COMO ENFOQUE DE REESTRUCTURACIÓN</a:t>
            </a:r>
          </a:p>
        </p:txBody>
      </p:sp>
      <p:sp>
        <p:nvSpPr>
          <p:cNvPr id="51" name="Rounded Rectangle 50">
            <a:extLst>
              <a:ext uri="{FF2B5EF4-FFF2-40B4-BE49-F238E27FC236}">
                <a16:creationId xmlns:a16="http://schemas.microsoft.com/office/drawing/2014/main" id="{9639D44A-E93B-DC5B-8D95-6C4C97BF0661}"/>
              </a:ext>
            </a:extLst>
          </p:cNvPr>
          <p:cNvSpPr/>
          <p:nvPr/>
        </p:nvSpPr>
        <p:spPr>
          <a:xfrm>
            <a:off x="3013347" y="5336331"/>
            <a:ext cx="9009846" cy="1366924"/>
          </a:xfrm>
          <a:prstGeom prst="roundRect">
            <a:avLst>
              <a:gd name="adj" fmla="val 9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Calibri" panose="020F0502020204030204" pitchFamily="34" charset="0"/>
            </a:endParaRPr>
          </a:p>
        </p:txBody>
      </p:sp>
      <p:sp>
        <p:nvSpPr>
          <p:cNvPr id="52" name="Text Placeholder 5">
            <a:extLst>
              <a:ext uri="{FF2B5EF4-FFF2-40B4-BE49-F238E27FC236}">
                <a16:creationId xmlns:a16="http://schemas.microsoft.com/office/drawing/2014/main" id="{78EF06B1-79E9-0704-E024-BFD25937B8B6}"/>
              </a:ext>
            </a:extLst>
          </p:cNvPr>
          <p:cNvSpPr txBox="1">
            <a:spLocks/>
          </p:cNvSpPr>
          <p:nvPr/>
        </p:nvSpPr>
        <p:spPr>
          <a:xfrm>
            <a:off x="3067106" y="5745569"/>
            <a:ext cx="8889760" cy="529301"/>
          </a:xfrm>
          <a:prstGeom prst="rect">
            <a:avLst/>
          </a:prstGeom>
        </p:spPr>
        <p:txBody>
          <a:bodyPr vert="horz" lIns="91440" tIns="45720" rIns="91440" bIns="45720" numCol="2" spcCol="216000" rtlCol="0" anchor="t">
            <a:noAutofit/>
          </a:bodyPr>
          <a:lstStyle>
            <a:lvl1pPr marL="0" indent="0" algn="just" defTabSz="755934" rtl="0" eaLnBrk="1" latinLnBrk="0" hangingPunct="1">
              <a:lnSpc>
                <a:spcPts val="1100"/>
              </a:lnSpc>
              <a:spcBef>
                <a:spcPts val="0"/>
              </a:spcBef>
              <a:buFont typeface="Arial" panose="020B0604020202020204" pitchFamily="34" charset="0"/>
              <a:buNone/>
              <a:defRPr sz="1000" b="0" i="0" kern="1200">
                <a:solidFill>
                  <a:srgbClr val="5C5C5C"/>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l" rtl="0">
              <a:lnSpc>
                <a:spcPts val="1520"/>
              </a:lnSpc>
              <a:buClr>
                <a:srgbClr val="F29E38"/>
              </a:buClr>
            </a:pPr>
            <a:r>
              <a:rPr lang="en-GB" sz="1600" dirty="0">
                <a:solidFill>
                  <a:srgbClr val="4B4B4B"/>
                </a:solidFill>
                <a:latin typeface="Calibri" panose="020F0502020204030204" pitchFamily="34" charset="0"/>
                <a:cs typeface="Calibri" panose="020F0502020204030204" pitchFamily="34" charset="0"/>
              </a:rPr>
              <a:t>Como PYME con recursos limitados, ¿cómo puede implementar sistemas de alerta temprana que le permitan detectar crisis en una etapa temprana antes de que tomen dimensiones que amenacen la existencia de la empresa?</a:t>
            </a:r>
          </a:p>
          <a:p>
            <a:pPr algn="l" rtl="0">
              <a:lnSpc>
                <a:spcPts val="1520"/>
              </a:lnSpc>
              <a:buClr>
                <a:srgbClr val="F29E38"/>
              </a:buClr>
            </a:pPr>
            <a:r>
              <a:rPr lang="en-GB" sz="1600" dirty="0">
                <a:solidFill>
                  <a:srgbClr val="4B4B4B"/>
                </a:solidFill>
                <a:latin typeface="Calibri" panose="020F0502020204030204" pitchFamily="34" charset="0"/>
                <a:cs typeface="Calibri" panose="020F0502020204030204" pitchFamily="34" charset="0"/>
              </a:rPr>
              <a:t>existencia.</a:t>
            </a:r>
          </a:p>
        </p:txBody>
      </p:sp>
      <p:sp>
        <p:nvSpPr>
          <p:cNvPr id="53" name="Rectangle 52">
            <a:extLst>
              <a:ext uri="{FF2B5EF4-FFF2-40B4-BE49-F238E27FC236}">
                <a16:creationId xmlns:a16="http://schemas.microsoft.com/office/drawing/2014/main" id="{A6E1A3DB-C358-5E1A-FC80-75C73A25FF48}"/>
              </a:ext>
            </a:extLst>
          </p:cNvPr>
          <p:cNvSpPr/>
          <p:nvPr/>
        </p:nvSpPr>
        <p:spPr>
          <a:xfrm>
            <a:off x="3527984" y="5387397"/>
            <a:ext cx="8302994" cy="353943"/>
          </a:xfrm>
          <a:prstGeom prst="rect">
            <a:avLst/>
          </a:prstGeom>
        </p:spPr>
        <p:txBody>
          <a:bodyPr wrap="square">
            <a:spAutoFit/>
          </a:bodyPr>
          <a:lstStyle/>
          <a:p>
            <a:pPr algn="l" rtl="0"/>
            <a:r>
              <a:rPr lang="en-IE" sz="1700" b="1" dirty="0">
                <a:solidFill>
                  <a:srgbClr val="B41F7A"/>
                </a:solidFill>
                <a:latin typeface="Calibri" panose="020F0502020204030204" pitchFamily="34" charset="0"/>
                <a:ea typeface="Calibri" panose="020F0502020204030204" pitchFamily="34" charset="0"/>
                <a:cs typeface="Calibri" panose="020F0502020204030204" pitchFamily="34" charset="0"/>
              </a:rPr>
              <a:t>SISTEMAS DE ALERTA TEMPRANA</a:t>
            </a:r>
          </a:p>
        </p:txBody>
      </p:sp>
      <p:cxnSp>
        <p:nvCxnSpPr>
          <p:cNvPr id="54" name="Straight Connector 53">
            <a:extLst>
              <a:ext uri="{FF2B5EF4-FFF2-40B4-BE49-F238E27FC236}">
                <a16:creationId xmlns:a16="http://schemas.microsoft.com/office/drawing/2014/main" id="{48E79B4A-2FC3-30C4-023E-4DA3AB0B8C49}"/>
              </a:ext>
            </a:extLst>
          </p:cNvPr>
          <p:cNvCxnSpPr>
            <a:cxnSpLocks/>
          </p:cNvCxnSpPr>
          <p:nvPr/>
        </p:nvCxnSpPr>
        <p:spPr>
          <a:xfrm>
            <a:off x="2944049" y="5709308"/>
            <a:ext cx="9079143" cy="0"/>
          </a:xfrm>
          <a:prstGeom prst="line">
            <a:avLst/>
          </a:prstGeom>
          <a:ln w="12700">
            <a:solidFill>
              <a:srgbClr val="B41F7A"/>
            </a:solidFill>
            <a:prstDash val="sysDot"/>
          </a:ln>
        </p:spPr>
        <p:style>
          <a:lnRef idx="1">
            <a:schemeClr val="accent1"/>
          </a:lnRef>
          <a:fillRef idx="0">
            <a:schemeClr val="accent1"/>
          </a:fillRef>
          <a:effectRef idx="0">
            <a:schemeClr val="accent1"/>
          </a:effectRef>
          <a:fontRef idx="minor">
            <a:schemeClr val="tx1"/>
          </a:fontRef>
        </p:style>
      </p:cxnSp>
      <p:sp>
        <p:nvSpPr>
          <p:cNvPr id="57" name="Text Placeholder 4">
            <a:extLst>
              <a:ext uri="{FF2B5EF4-FFF2-40B4-BE49-F238E27FC236}">
                <a16:creationId xmlns:a16="http://schemas.microsoft.com/office/drawing/2014/main" id="{496F6F45-D811-6B5B-132C-DE6E739F8E65}"/>
              </a:ext>
            </a:extLst>
          </p:cNvPr>
          <p:cNvSpPr txBox="1">
            <a:spLocks/>
          </p:cNvSpPr>
          <p:nvPr/>
        </p:nvSpPr>
        <p:spPr>
          <a:xfrm>
            <a:off x="2569773" y="1423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01</a:t>
            </a:r>
            <a:endParaRPr lang="en-US" sz="1600" dirty="0">
              <a:solidFill>
                <a:schemeClr val="bg1"/>
              </a:solidFill>
              <a:latin typeface="Calibri" panose="020F0502020204030204" pitchFamily="34" charset="0"/>
              <a:cs typeface="Calibri" panose="020F0502020204030204" pitchFamily="34" charset="0"/>
            </a:endParaRPr>
          </a:p>
        </p:txBody>
      </p:sp>
      <p:sp>
        <p:nvSpPr>
          <p:cNvPr id="62" name="Text Placeholder 4">
            <a:extLst>
              <a:ext uri="{FF2B5EF4-FFF2-40B4-BE49-F238E27FC236}">
                <a16:creationId xmlns:a16="http://schemas.microsoft.com/office/drawing/2014/main" id="{16534864-1C25-1182-C98F-DD21FEECF91E}"/>
              </a:ext>
            </a:extLst>
          </p:cNvPr>
          <p:cNvSpPr txBox="1">
            <a:spLocks/>
          </p:cNvSpPr>
          <p:nvPr/>
        </p:nvSpPr>
        <p:spPr>
          <a:xfrm>
            <a:off x="2569773" y="1377379"/>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02</a:t>
            </a:r>
            <a:endParaRPr lang="en-US" sz="1600" dirty="0">
              <a:solidFill>
                <a:schemeClr val="bg1"/>
              </a:solidFill>
              <a:latin typeface="Calibri" panose="020F0502020204030204" pitchFamily="34" charset="0"/>
              <a:cs typeface="Calibri" panose="020F0502020204030204" pitchFamily="34" charset="0"/>
            </a:endParaRPr>
          </a:p>
        </p:txBody>
      </p:sp>
      <p:sp>
        <p:nvSpPr>
          <p:cNvPr id="64" name="Text Placeholder 4">
            <a:extLst>
              <a:ext uri="{FF2B5EF4-FFF2-40B4-BE49-F238E27FC236}">
                <a16:creationId xmlns:a16="http://schemas.microsoft.com/office/drawing/2014/main" id="{A5F664FE-7982-7DC0-7903-5F2A59708D6F}"/>
              </a:ext>
            </a:extLst>
          </p:cNvPr>
          <p:cNvSpPr txBox="1">
            <a:spLocks/>
          </p:cNvSpPr>
          <p:nvPr/>
        </p:nvSpPr>
        <p:spPr>
          <a:xfrm>
            <a:off x="2569773" y="255574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03</a:t>
            </a:r>
            <a:endParaRPr lang="en-US" sz="1600" dirty="0">
              <a:solidFill>
                <a:schemeClr val="bg1"/>
              </a:solidFill>
              <a:latin typeface="Calibri" panose="020F0502020204030204" pitchFamily="34" charset="0"/>
              <a:cs typeface="Calibri" panose="020F0502020204030204" pitchFamily="34" charset="0"/>
            </a:endParaRPr>
          </a:p>
        </p:txBody>
      </p:sp>
      <p:sp>
        <p:nvSpPr>
          <p:cNvPr id="65" name="Text Placeholder 4">
            <a:extLst>
              <a:ext uri="{FF2B5EF4-FFF2-40B4-BE49-F238E27FC236}">
                <a16:creationId xmlns:a16="http://schemas.microsoft.com/office/drawing/2014/main" id="{CB0473A0-F62E-1EE0-F713-F5CC99DD5045}"/>
              </a:ext>
            </a:extLst>
          </p:cNvPr>
          <p:cNvSpPr txBox="1">
            <a:spLocks/>
          </p:cNvSpPr>
          <p:nvPr/>
        </p:nvSpPr>
        <p:spPr>
          <a:xfrm>
            <a:off x="2569773" y="4208602"/>
            <a:ext cx="1463952" cy="392400"/>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04</a:t>
            </a:r>
            <a:endParaRPr lang="en-US" sz="1600" dirty="0">
              <a:solidFill>
                <a:schemeClr val="bg1"/>
              </a:solidFill>
              <a:latin typeface="Calibri" panose="020F0502020204030204" pitchFamily="34" charset="0"/>
              <a:cs typeface="Calibri" panose="020F0502020204030204" pitchFamily="34" charset="0"/>
            </a:endParaRPr>
          </a:p>
        </p:txBody>
      </p:sp>
      <p:sp>
        <p:nvSpPr>
          <p:cNvPr id="66" name="Text Placeholder 4">
            <a:extLst>
              <a:ext uri="{FF2B5EF4-FFF2-40B4-BE49-F238E27FC236}">
                <a16:creationId xmlns:a16="http://schemas.microsoft.com/office/drawing/2014/main" id="{0B100C19-528C-CBCC-D5B7-058C07509ECC}"/>
              </a:ext>
            </a:extLst>
          </p:cNvPr>
          <p:cNvSpPr txBox="1">
            <a:spLocks/>
          </p:cNvSpPr>
          <p:nvPr/>
        </p:nvSpPr>
        <p:spPr>
          <a:xfrm>
            <a:off x="2569773" y="4715494"/>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05</a:t>
            </a:r>
            <a:endParaRPr lang="en-US" sz="1600" dirty="0">
              <a:solidFill>
                <a:schemeClr val="bg1"/>
              </a:solidFill>
              <a:latin typeface="Calibri" panose="020F0502020204030204" pitchFamily="34" charset="0"/>
              <a:cs typeface="Calibri" panose="020F0502020204030204" pitchFamily="34" charset="0"/>
            </a:endParaRPr>
          </a:p>
        </p:txBody>
      </p:sp>
      <p:sp>
        <p:nvSpPr>
          <p:cNvPr id="69" name="Text Placeholder 4">
            <a:extLst>
              <a:ext uri="{FF2B5EF4-FFF2-40B4-BE49-F238E27FC236}">
                <a16:creationId xmlns:a16="http://schemas.microsoft.com/office/drawing/2014/main" id="{43DCCEA6-6A2A-CCBA-2094-FA8DC0EC4CA1}"/>
              </a:ext>
            </a:extLst>
          </p:cNvPr>
          <p:cNvSpPr txBox="1">
            <a:spLocks/>
          </p:cNvSpPr>
          <p:nvPr/>
        </p:nvSpPr>
        <p:spPr>
          <a:xfrm>
            <a:off x="2559632" y="5333678"/>
            <a:ext cx="1463952" cy="394225"/>
          </a:xfrm>
          <a:prstGeom prst="rect">
            <a:avLst/>
          </a:prstGeom>
          <a:solidFill>
            <a:srgbClr val="F16924"/>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1600" dirty="0">
                <a:solidFill>
                  <a:schemeClr val="bg1"/>
                </a:solidFill>
                <a:latin typeface="Calibri" panose="020F0502020204030204" pitchFamily="34" charset="0"/>
                <a:cs typeface="Calibri" panose="020F0502020204030204" pitchFamily="34" charset="0"/>
              </a:rPr>
              <a:t>MÓDULO 06</a:t>
            </a:r>
            <a:endParaRPr lang="en-U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0833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BA4B48-7527-26C0-503B-0A73A9510990}"/>
              </a:ext>
            </a:extLst>
          </p:cNvPr>
          <p:cNvSpPr>
            <a:spLocks noGrp="1"/>
          </p:cNvSpPr>
          <p:nvPr>
            <p:ph type="body" sz="quarter" idx="16"/>
          </p:nvPr>
        </p:nvSpPr>
        <p:spPr>
          <a:xfrm>
            <a:off x="2149154" y="1379071"/>
            <a:ext cx="4235894" cy="4864567"/>
          </a:xfrm>
        </p:spPr>
        <p:txBody>
          <a:bodyPr>
            <a:normAutofit/>
          </a:bodyPr>
          <a:lstStyle/>
          <a:p>
            <a:pPr algn="l" rtl="0"/>
            <a:r>
              <a:rPr lang="en-US" dirty="0"/>
              <a:t>La insolvencia como enfoque de reestructuración</a:t>
            </a:r>
          </a:p>
          <a:p>
            <a:pPr algn="l" rtl="0"/>
            <a:endParaRPr lang="en-US" dirty="0"/>
          </a:p>
          <a:p>
            <a:pPr marL="342900" indent="-342900" algn="l" rtl="0">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Insolvencia</a:t>
            </a:r>
          </a:p>
          <a:p>
            <a:pPr marL="342900" indent="-342900" algn="l" rtl="0">
              <a:lnSpc>
                <a:spcPts val="2260"/>
              </a:lnSpc>
              <a:buClr>
                <a:srgbClr val="EDA13E"/>
              </a:buClr>
              <a:buFont typeface="Arial" panose="020B0604020202020204" pitchFamily="34" charset="0"/>
              <a:buChar char="•"/>
            </a:pPr>
            <a:r>
              <a:rPr lang="en-US" sz="2200" dirty="0">
                <a:latin typeface="Calibri" panose="020F0502020204030204" pitchFamily="34" charset="0"/>
                <a:cs typeface="Calibri" panose="020F0502020204030204" pitchFamily="34" charset="0"/>
              </a:rPr>
              <a:t>Consecuencias de la insolvencia</a:t>
            </a:r>
          </a:p>
          <a:p>
            <a:pPr algn="l" rtl="0"/>
            <a:endParaRPr lang="en-US" dirty="0"/>
          </a:p>
        </p:txBody>
      </p:sp>
      <p:sp>
        <p:nvSpPr>
          <p:cNvPr id="8" name="Text Placeholder 7">
            <a:extLst>
              <a:ext uri="{FF2B5EF4-FFF2-40B4-BE49-F238E27FC236}">
                <a16:creationId xmlns:a16="http://schemas.microsoft.com/office/drawing/2014/main" id="{0AF269EE-A263-2DB5-8DEC-6D2239BAD5F2}"/>
              </a:ext>
            </a:extLst>
          </p:cNvPr>
          <p:cNvSpPr>
            <a:spLocks noGrp="1"/>
          </p:cNvSpPr>
          <p:nvPr>
            <p:ph type="body" sz="quarter" idx="17"/>
          </p:nvPr>
        </p:nvSpPr>
        <p:spPr/>
        <p:txBody>
          <a:bodyPr/>
          <a:lstStyle/>
          <a:p>
            <a:pPr algn="l" rtl="0"/>
            <a:r>
              <a:rPr lang="en-US" dirty="0"/>
              <a:t>02</a:t>
            </a:r>
          </a:p>
        </p:txBody>
      </p:sp>
    </p:spTree>
    <p:extLst>
      <p:ext uri="{BB962C8B-B14F-4D97-AF65-F5344CB8AC3E}">
        <p14:creationId xmlns:p14="http://schemas.microsoft.com/office/powerpoint/2010/main" val="326086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9C035-219A-0663-7856-51283E4C6167}"/>
              </a:ext>
            </a:extLst>
          </p:cNvPr>
          <p:cNvSpPr>
            <a:spLocks noGrp="1"/>
          </p:cNvSpPr>
          <p:nvPr>
            <p:ph type="body" sz="quarter" idx="18"/>
          </p:nvPr>
        </p:nvSpPr>
        <p:spPr>
          <a:xfrm>
            <a:off x="529759" y="1757010"/>
            <a:ext cx="7471241" cy="4758089"/>
          </a:xfrm>
        </p:spPr>
        <p:txBody>
          <a:bodyPr>
            <a:normAutofit fontScale="92500"/>
          </a:bodyPr>
          <a:lstStyle/>
          <a:p>
            <a:pPr marL="342900" indent="-342900" algn="l" rtl="0">
              <a:buClr>
                <a:srgbClr val="F16924"/>
              </a:buClr>
              <a:buFont typeface="Arial" panose="020B0604020202020204" pitchFamily="34" charset="0"/>
              <a:buChar char="•"/>
            </a:pPr>
            <a:r>
              <a:rPr lang="en-US" dirty="0"/>
              <a:t>La insolvencia es cuando un individuo o empresa no puede comprometerse con sus obligaciones financieras para pagar una deuda a los prestamistas a tiempo. Esto suele ocurrir cuando la deuda de una persona supera el valor de sus activos. La insolvencia no es lo mismo que la quiebra, pero es el criterio para la quiebra.</a:t>
            </a:r>
          </a:p>
          <a:p>
            <a:pPr marL="342900" indent="-342900" algn="l" rtl="0">
              <a:buClr>
                <a:srgbClr val="F16924"/>
              </a:buClr>
              <a:buFont typeface="Arial" panose="020B0604020202020204" pitchFamily="34" charset="0"/>
              <a:buChar char="•"/>
            </a:pPr>
            <a:endParaRPr lang="en-US" dirty="0"/>
          </a:p>
          <a:p>
            <a:pPr marL="342900" indent="-342900" algn="l" rtl="0">
              <a:buClr>
                <a:srgbClr val="F16924"/>
              </a:buClr>
              <a:buFont typeface="Arial" panose="020B0604020202020204" pitchFamily="34" charset="0"/>
              <a:buChar char="•"/>
            </a:pPr>
            <a:r>
              <a:rPr lang="en-US" dirty="0"/>
              <a:t>En términos muy simples, una empresa es insolvente si sus deudas superan el valor de sus activos. Para calcular esto, la empresa debe hacer una lista de todas las deudas que debe, incluidos préstamos y tarjetas de crédito. Cuando las empresas suman sus deudas, obtienen pasivos totales. Luego hacen una lista de activos que incluyen cuentas de ahorro, acciones, propiedades y más, utilizando su valor justo de mercado en lugar de lo que pagaron por ellos. La empresa debe comparar estos dos valores para ver si es insolvente.</a:t>
            </a:r>
          </a:p>
          <a:p>
            <a:pPr marL="342900" indent="-342900" algn="l" rtl="0">
              <a:buClr>
                <a:srgbClr val="F16924"/>
              </a:buClr>
              <a:buFont typeface="Arial" panose="020B0604020202020204" pitchFamily="34" charset="0"/>
              <a:buChar char="•"/>
            </a:pPr>
            <a:endParaRPr lang="en-US" dirty="0"/>
          </a:p>
          <a:p>
            <a:pPr marL="342900" indent="-342900" algn="l" rtl="0">
              <a:buClr>
                <a:srgbClr val="F16924"/>
              </a:buClr>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988B9CC7-7A10-398E-5D9D-F35E0651B540}"/>
              </a:ext>
            </a:extLst>
          </p:cNvPr>
          <p:cNvSpPr>
            <a:spLocks noGrp="1"/>
          </p:cNvSpPr>
          <p:nvPr>
            <p:ph type="body" sz="quarter" idx="16"/>
          </p:nvPr>
        </p:nvSpPr>
        <p:spPr/>
        <p:txBody>
          <a:bodyPr>
            <a:normAutofit lnSpcReduction="10000"/>
          </a:bodyPr>
          <a:lstStyle/>
          <a:p>
            <a:pPr algn="l" rtl="0"/>
            <a:r>
              <a:rPr lang="en-US" dirty="0"/>
              <a:t>¿Qué significa insolvencia?</a:t>
            </a:r>
          </a:p>
          <a:p>
            <a:pPr algn="l" rtl="0"/>
            <a:endParaRPr lang="en-US" dirty="0"/>
          </a:p>
        </p:txBody>
      </p:sp>
      <p:pic>
        <p:nvPicPr>
          <p:cNvPr id="7" name="Picture 6">
            <a:extLst>
              <a:ext uri="{FF2B5EF4-FFF2-40B4-BE49-F238E27FC236}">
                <a16:creationId xmlns:a16="http://schemas.microsoft.com/office/drawing/2014/main" id="{12DE43FF-E763-EA12-E68E-4C77EE5B62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4833" t="437" r="55071" b="-437"/>
          <a:stretch/>
        </p:blipFill>
        <p:spPr>
          <a:xfrm>
            <a:off x="8339138" y="1"/>
            <a:ext cx="3852862" cy="6857999"/>
          </a:xfrm>
          <a:prstGeom prst="rect">
            <a:avLst/>
          </a:prstGeom>
        </p:spPr>
      </p:pic>
    </p:spTree>
    <p:extLst>
      <p:ext uri="{BB962C8B-B14F-4D97-AF65-F5344CB8AC3E}">
        <p14:creationId xmlns:p14="http://schemas.microsoft.com/office/powerpoint/2010/main" val="193655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685457"/>
            <a:ext cx="5682414" cy="5627383"/>
          </a:xfrm>
        </p:spPr>
        <p:txBody>
          <a:bodyPr>
            <a:normAutofit/>
          </a:bodyPr>
          <a:lstStyle/>
          <a:p>
            <a:pPr marL="0" indent="0" algn="l" rtl="0">
              <a:lnSpc>
                <a:spcPts val="2280"/>
              </a:lnSpc>
              <a:spcBef>
                <a:spcPts val="0"/>
              </a:spcBef>
            </a:pPr>
            <a:r>
              <a:rPr lang="en-US" sz="2200" dirty="0"/>
              <a:t>Insolvencia - en un sentido legal simplificado: la insolvencia es la incapacidad de cumplir permanentemente con las obligaciones financieras existentes. Las formas de insolvencia son la incapacidad de pago y el sobreendeudamiento. La insolvencia es por definición un procedimiento judicial.</a:t>
            </a:r>
          </a:p>
          <a:p>
            <a:pPr marL="0" indent="0" algn="l" rtl="0">
              <a:lnSpc>
                <a:spcPts val="2280"/>
              </a:lnSpc>
              <a:spcBef>
                <a:spcPts val="0"/>
              </a:spcBef>
            </a:pPr>
            <a:endParaRPr lang="en-US" sz="2200" dirty="0"/>
          </a:p>
          <a:p>
            <a:pPr marL="0" indent="0" algn="l" rtl="0">
              <a:lnSpc>
                <a:spcPts val="2280"/>
              </a:lnSpc>
              <a:spcBef>
                <a:spcPts val="0"/>
              </a:spcBef>
            </a:pPr>
            <a:r>
              <a:rPr lang="en-US" sz="2200" dirty="0"/>
              <a:t>Contrariamente a la creencia común, la insolvencia no es necesariamente el fin de la empresa. Incluso si las opciones estratégicas son muy limitadas, el marco legal en la mayoría de los países también permite la reestructuración dentro de la insolvencia.</a:t>
            </a:r>
          </a:p>
          <a:p>
            <a:pPr marL="0" indent="0" algn="l" rtl="0">
              <a:lnSpc>
                <a:spcPts val="2280"/>
              </a:lnSpc>
              <a:spcBef>
                <a:spcPts val="0"/>
              </a:spcBef>
            </a:pPr>
            <a:endParaRPr lang="en-US" sz="2200" dirty="0"/>
          </a:p>
          <a:p>
            <a:pPr marL="0" indent="0" algn="l" rtl="0">
              <a:lnSpc>
                <a:spcPts val="2280"/>
              </a:lnSpc>
              <a:spcBef>
                <a:spcPts val="0"/>
              </a:spcBef>
            </a:pPr>
            <a:endParaRPr lang="en-US" sz="2200" dirty="0"/>
          </a:p>
          <a:p>
            <a:pPr marL="0" indent="0" algn="l" rtl="0">
              <a:lnSpc>
                <a:spcPts val="2280"/>
              </a:lnSpc>
              <a:spcBef>
                <a:spcPts val="0"/>
              </a:spcBef>
            </a:pPr>
            <a:endParaRPr lang="en-US" sz="2200" dirty="0"/>
          </a:p>
          <a:p>
            <a:pPr marL="0" indent="0" algn="l" rtl="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642972"/>
            <a:ext cx="5682415" cy="1657528"/>
          </a:xfrm>
        </p:spPr>
        <p:txBody>
          <a:bodyPr>
            <a:normAutofit/>
          </a:bodyPr>
          <a:lstStyle/>
          <a:p>
            <a:pPr algn="l" rtl="0"/>
            <a:r>
              <a:rPr lang="en-US" dirty="0"/>
              <a:t>Insolvencia</a:t>
            </a:r>
            <a:endParaRPr lang="en-IE" dirty="0"/>
          </a:p>
        </p:txBody>
      </p:sp>
      <p:sp>
        <p:nvSpPr>
          <p:cNvPr id="10" name="Rectangle 9">
            <a:extLst>
              <a:ext uri="{FF2B5EF4-FFF2-40B4-BE49-F238E27FC236}">
                <a16:creationId xmlns:a16="http://schemas.microsoft.com/office/drawing/2014/main" id="{C7AF6130-605D-3EAE-4DCF-BCF5D2BA0DC8}"/>
              </a:ext>
            </a:extLst>
          </p:cNvPr>
          <p:cNvSpPr/>
          <p:nvPr/>
        </p:nvSpPr>
        <p:spPr>
          <a:xfrm>
            <a:off x="734713" y="138571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3" name="Picture 2">
            <a:extLst>
              <a:ext uri="{FF2B5EF4-FFF2-40B4-BE49-F238E27FC236}">
                <a16:creationId xmlns:a16="http://schemas.microsoft.com/office/drawing/2014/main" id="{25218F50-A1BD-416E-0CEE-A4C117B31A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1382" r="14508"/>
          <a:stretch/>
        </p:blipFill>
        <p:spPr>
          <a:xfrm>
            <a:off x="6705600" y="0"/>
            <a:ext cx="4565072" cy="6858000"/>
          </a:xfrm>
          <a:prstGeom prst="rect">
            <a:avLst/>
          </a:prstGeom>
        </p:spPr>
      </p:pic>
    </p:spTree>
    <p:extLst>
      <p:ext uri="{BB962C8B-B14F-4D97-AF65-F5344CB8AC3E}">
        <p14:creationId xmlns:p14="http://schemas.microsoft.com/office/powerpoint/2010/main" val="228588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54938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5181600" y="386515"/>
            <a:ext cx="6938400"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Las pequeñas y medianas empresas (PYME) están estadísticamente más expuestas a sufrir crisis empresariales que las grandes empresas.</a:t>
            </a:r>
          </a:p>
          <a:p>
            <a:pPr marL="12700" indent="-12700" algn="l" rtl="0"/>
            <a:endParaRPr lang="en-US" b="1" dirty="0">
              <a:solidFill>
                <a:schemeClr val="bg1"/>
              </a:solidFill>
            </a:endParaRPr>
          </a:p>
          <a:p>
            <a:pPr marL="12700" indent="-12700" algn="l" rtl="0"/>
            <a:r>
              <a:rPr lang="en-US" b="1" dirty="0">
                <a:solidFill>
                  <a:schemeClr val="bg1"/>
                </a:solidFill>
              </a:rPr>
              <a:t>¿Sabes cuáles son las estadísticas en tu país?</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4282391"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EN CONTEXTO - El tamaño importa: insolvencias por categorías de tamaño</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4036600" y="1190177"/>
            <a:ext cx="1728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pPr algn="l" rtl="0"/>
            <a:r>
              <a:rPr lang="en-US" dirty="0">
                <a:solidFill>
                  <a:schemeClr val="bg1"/>
                </a:solidFill>
              </a:rPr>
              <a:t>Crisis tardía</a:t>
            </a:r>
          </a:p>
          <a:p>
            <a:pPr algn="l" rtl="0"/>
            <a:endParaRPr lang="en-US" dirty="0">
              <a:solidFill>
                <a:schemeClr val="bg1"/>
              </a:solidFill>
            </a:endParaRPr>
          </a:p>
          <a:p>
            <a:pPr algn="l" rtl="0"/>
            <a:r>
              <a:rPr lang="en-US" dirty="0">
                <a:solidFill>
                  <a:schemeClr val="bg1"/>
                </a:solidFill>
              </a:rPr>
              <a:t>Insolvencia</a:t>
            </a:r>
          </a:p>
        </p:txBody>
      </p:sp>
      <p:graphicFrame>
        <p:nvGraphicFramePr>
          <p:cNvPr id="2" name="Diagramm 3">
            <a:extLst>
              <a:ext uri="{FF2B5EF4-FFF2-40B4-BE49-F238E27FC236}">
                <a16:creationId xmlns:a16="http://schemas.microsoft.com/office/drawing/2014/main" id="{A449BB00-D31B-A8DE-4F82-79D94F648060}"/>
              </a:ext>
            </a:extLst>
          </p:cNvPr>
          <p:cNvGraphicFramePr/>
          <p:nvPr>
            <p:extLst>
              <p:ext uri="{D42A27DB-BD31-4B8C-83A1-F6EECF244321}">
                <p14:modId xmlns:p14="http://schemas.microsoft.com/office/powerpoint/2010/main" val="1807793245"/>
              </p:ext>
            </p:extLst>
          </p:nvPr>
        </p:nvGraphicFramePr>
        <p:xfrm>
          <a:off x="646708" y="2932852"/>
          <a:ext cx="10859491" cy="3534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6351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24349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4263000" y="386515"/>
            <a:ext cx="7455194"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Es un hecho triste que las empresas especialmente jóvenes estén en peligro de insolvencia. Las razones de esto radican tanto en sus menores recursos de capital como en su inexperiencia en el manejo de crisis.</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3891391" cy="19037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La edad importa: Insolvencias por Empresa Edad</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3079900" y="1118177"/>
            <a:ext cx="1584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pPr algn="l" rtl="0"/>
            <a:r>
              <a:rPr lang="en-US" dirty="0">
                <a:solidFill>
                  <a:schemeClr val="bg1"/>
                </a:solidFill>
              </a:rPr>
              <a:t>Crisis tardía</a:t>
            </a:r>
          </a:p>
          <a:p>
            <a:pPr algn="l" rtl="0"/>
            <a:endParaRPr lang="en-US" dirty="0">
              <a:solidFill>
                <a:schemeClr val="bg1"/>
              </a:solidFill>
            </a:endParaRPr>
          </a:p>
          <a:p>
            <a:pPr algn="l" rtl="0"/>
            <a:r>
              <a:rPr lang="en-US" dirty="0">
                <a:solidFill>
                  <a:schemeClr val="bg1"/>
                </a:solidFill>
              </a:rPr>
              <a:t>Insolvencia</a:t>
            </a:r>
          </a:p>
        </p:txBody>
      </p:sp>
      <p:graphicFrame>
        <p:nvGraphicFramePr>
          <p:cNvPr id="3" name="Diagramm 3">
            <a:extLst>
              <a:ext uri="{FF2B5EF4-FFF2-40B4-BE49-F238E27FC236}">
                <a16:creationId xmlns:a16="http://schemas.microsoft.com/office/drawing/2014/main" id="{56A4D202-4641-47E7-F3A0-9F861A31CD80}"/>
              </a:ext>
            </a:extLst>
          </p:cNvPr>
          <p:cNvGraphicFramePr/>
          <p:nvPr>
            <p:extLst>
              <p:ext uri="{D42A27DB-BD31-4B8C-83A1-F6EECF244321}">
                <p14:modId xmlns:p14="http://schemas.microsoft.com/office/powerpoint/2010/main" val="6982010"/>
              </p:ext>
            </p:extLst>
          </p:nvPr>
        </p:nvGraphicFramePr>
        <p:xfrm>
          <a:off x="651513" y="2638130"/>
          <a:ext cx="10584174" cy="3507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015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1911164"/>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5771733" y="386515"/>
            <a:ext cx="5969368" cy="3697221"/>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Algunas industrias son más riesgosas que otras. Estas son a menudo aquellas industrias en las que las empresas más pequeñas tienden a estar activas.</a:t>
            </a: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4398484"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Asuntos de la industria: Insolvencias por Sector</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4729592" y="939313"/>
            <a:ext cx="1332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22" name="TekstniOkvir 15">
            <a:extLst>
              <a:ext uri="{FF2B5EF4-FFF2-40B4-BE49-F238E27FC236}">
                <a16:creationId xmlns:a16="http://schemas.microsoft.com/office/drawing/2014/main" id="{DE8E0D11-5D7E-C329-4C65-48C89A39FE42}"/>
              </a:ext>
            </a:extLst>
          </p:cNvPr>
          <p:cNvSpPr txBox="1"/>
          <p:nvPr/>
        </p:nvSpPr>
        <p:spPr>
          <a:xfrm>
            <a:off x="6464743" y="4699863"/>
            <a:ext cx="6103398" cy="923330"/>
          </a:xfrm>
          <a:prstGeom prst="rect">
            <a:avLst/>
          </a:prstGeom>
          <a:noFill/>
        </p:spPr>
        <p:txBody>
          <a:bodyPr wrap="square">
            <a:spAutoFit/>
          </a:bodyPr>
          <a:lstStyle/>
          <a:p>
            <a:pPr algn="l" rtl="0"/>
            <a:r>
              <a:rPr lang="en-US" dirty="0">
                <a:solidFill>
                  <a:schemeClr val="bg1"/>
                </a:solidFill>
              </a:rPr>
              <a:t>Crisis tardía</a:t>
            </a:r>
          </a:p>
          <a:p>
            <a:pPr algn="l" rtl="0"/>
            <a:endParaRPr lang="en-US" dirty="0">
              <a:solidFill>
                <a:schemeClr val="bg1"/>
              </a:solidFill>
            </a:endParaRPr>
          </a:p>
          <a:p>
            <a:pPr algn="l" rtl="0"/>
            <a:r>
              <a:rPr lang="en-US" dirty="0">
                <a:solidFill>
                  <a:schemeClr val="bg1"/>
                </a:solidFill>
              </a:rPr>
              <a:t>Insolvencia</a:t>
            </a:r>
          </a:p>
        </p:txBody>
      </p:sp>
      <p:graphicFrame>
        <p:nvGraphicFramePr>
          <p:cNvPr id="2" name="Diagramm 3">
            <a:extLst>
              <a:ext uri="{FF2B5EF4-FFF2-40B4-BE49-F238E27FC236}">
                <a16:creationId xmlns:a16="http://schemas.microsoft.com/office/drawing/2014/main" id="{3B9ECCB2-1BD0-0491-DEDF-8DCF7CF2A05C}"/>
              </a:ext>
            </a:extLst>
          </p:cNvPr>
          <p:cNvGraphicFramePr/>
          <p:nvPr>
            <p:extLst>
              <p:ext uri="{D42A27DB-BD31-4B8C-83A1-F6EECF244321}">
                <p14:modId xmlns:p14="http://schemas.microsoft.com/office/powerpoint/2010/main" val="3918149875"/>
              </p:ext>
            </p:extLst>
          </p:nvPr>
        </p:nvGraphicFramePr>
        <p:xfrm>
          <a:off x="688080" y="2255051"/>
          <a:ext cx="10589520" cy="3697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2627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409"/>
            <a:ext cx="12192000" cy="2078082"/>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Text Placeholder 2">
            <a:extLst>
              <a:ext uri="{FF2B5EF4-FFF2-40B4-BE49-F238E27FC236}">
                <a16:creationId xmlns:a16="http://schemas.microsoft.com/office/drawing/2014/main" id="{358AC727-5C5B-22C0-9EB1-339F57192909}"/>
              </a:ext>
            </a:extLst>
          </p:cNvPr>
          <p:cNvSpPr txBox="1">
            <a:spLocks/>
          </p:cNvSpPr>
          <p:nvPr/>
        </p:nvSpPr>
        <p:spPr>
          <a:xfrm>
            <a:off x="3577548" y="386516"/>
            <a:ext cx="8542452" cy="2078082"/>
          </a:xfrm>
          <a:prstGeom prst="rect">
            <a:avLst/>
          </a:prstGeom>
        </p:spPr>
        <p:txBody>
          <a:bodyPr vert="horz" lIns="91440" tIns="45720" rIns="91440" bIns="45720" rtlCol="0">
            <a:normAutofit/>
          </a:bodyPr>
          <a:lstStyle>
            <a:lvl1pPr marL="228600" indent="-228600" algn="l" defTabSz="914400" rtl="0" eaLnBrk="1" latinLnBrk="0" hangingPunct="1">
              <a:lnSpc>
                <a:spcPts val="2280"/>
              </a:lnSpc>
              <a:spcBef>
                <a:spcPts val="0"/>
              </a:spcBef>
              <a:buFont typeface="Arial" panose="020B0604020202020204" pitchFamily="34" charset="0"/>
              <a:buNone/>
              <a:defRPr sz="2200" b="0" i="0" kern="1200" spc="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12700" algn="l" rtl="0"/>
            <a:r>
              <a:rPr lang="en-US" dirty="0">
                <a:solidFill>
                  <a:schemeClr val="bg1"/>
                </a:solidFill>
              </a:rPr>
              <a:t>Como los marcos legales en Europa varían mucho, no es posible tener una visión integral en este curso. Como cuestión de principio, debe obtener urgentemente asesoramiento legal y de gestión empresarial.</a:t>
            </a:r>
          </a:p>
          <a:p>
            <a:pPr marL="12700" indent="-12700" algn="l" rtl="0"/>
            <a:endParaRPr lang="en-US" dirty="0">
              <a:solidFill>
                <a:schemeClr val="bg1"/>
              </a:solidFill>
            </a:endParaRPr>
          </a:p>
          <a:p>
            <a:pPr marL="12700" indent="-12700" algn="l" rtl="0"/>
            <a:endParaRPr lang="en-US" dirty="0">
              <a:solidFill>
                <a:schemeClr val="bg1"/>
              </a:solidFill>
            </a:endParaRPr>
          </a:p>
          <a:p>
            <a:pPr marL="12700" indent="-12700" algn="l" rtl="0"/>
            <a:endParaRPr lang="en-US" dirty="0">
              <a:solidFill>
                <a:schemeClr val="bg1"/>
              </a:solidFill>
            </a:endParaRPr>
          </a:p>
          <a:p>
            <a:pPr marL="12700" indent="-12700" algn="l" rtl="0"/>
            <a:endParaRPr lang="en-US" dirty="0">
              <a:solidFill>
                <a:schemeClr val="bg1"/>
              </a:solidFill>
            </a:endParaRPr>
          </a:p>
        </p:txBody>
      </p:sp>
      <p:sp>
        <p:nvSpPr>
          <p:cNvPr id="27" name="Textplatzhalter 1">
            <a:extLst>
              <a:ext uri="{FF2B5EF4-FFF2-40B4-BE49-F238E27FC236}">
                <a16:creationId xmlns:a16="http://schemas.microsoft.com/office/drawing/2014/main" id="{A215562D-9668-3126-03B8-80C8FCF9DBDE}"/>
              </a:ext>
            </a:extLst>
          </p:cNvPr>
          <p:cNvSpPr txBox="1">
            <a:spLocks/>
          </p:cNvSpPr>
          <p:nvPr/>
        </p:nvSpPr>
        <p:spPr>
          <a:xfrm>
            <a:off x="528209" y="344177"/>
            <a:ext cx="2521129" cy="35340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dirty="0">
                <a:solidFill>
                  <a:schemeClr val="bg1"/>
                </a:solidFill>
              </a:rPr>
              <a:t>Insolvencia</a:t>
            </a:r>
          </a:p>
        </p:txBody>
      </p:sp>
      <p:sp>
        <p:nvSpPr>
          <p:cNvPr id="28" name="Rectangle 27">
            <a:extLst>
              <a:ext uri="{FF2B5EF4-FFF2-40B4-BE49-F238E27FC236}">
                <a16:creationId xmlns:a16="http://schemas.microsoft.com/office/drawing/2014/main" id="{D2603501-062B-22EB-A4D3-99DFB91D81C3}"/>
              </a:ext>
            </a:extLst>
          </p:cNvPr>
          <p:cNvSpPr/>
          <p:nvPr/>
        </p:nvSpPr>
        <p:spPr>
          <a:xfrm rot="5400000" flipV="1">
            <a:off x="2761450" y="884177"/>
            <a:ext cx="1116000" cy="3600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grpSp>
        <p:nvGrpSpPr>
          <p:cNvPr id="39" name="Group 38">
            <a:extLst>
              <a:ext uri="{FF2B5EF4-FFF2-40B4-BE49-F238E27FC236}">
                <a16:creationId xmlns:a16="http://schemas.microsoft.com/office/drawing/2014/main" id="{9F72BF3B-B8CF-03B9-30C3-561D6D65F98E}"/>
              </a:ext>
            </a:extLst>
          </p:cNvPr>
          <p:cNvGrpSpPr/>
          <p:nvPr/>
        </p:nvGrpSpPr>
        <p:grpSpPr>
          <a:xfrm>
            <a:off x="877864" y="1790237"/>
            <a:ext cx="10436272" cy="4175923"/>
            <a:chOff x="877864" y="1751476"/>
            <a:chExt cx="10436272" cy="4175923"/>
          </a:xfrm>
        </p:grpSpPr>
        <p:sp>
          <p:nvSpPr>
            <p:cNvPr id="31" name="Triangle 30">
              <a:extLst>
                <a:ext uri="{FF2B5EF4-FFF2-40B4-BE49-F238E27FC236}">
                  <a16:creationId xmlns:a16="http://schemas.microsoft.com/office/drawing/2014/main" id="{ED3C6ADA-0244-D203-0508-1C0F7E41173C}"/>
                </a:ext>
              </a:extLst>
            </p:cNvPr>
            <p:cNvSpPr/>
            <p:nvPr/>
          </p:nvSpPr>
          <p:spPr>
            <a:xfrm rot="5400000">
              <a:off x="4562005" y="-824733"/>
              <a:ext cx="3067990" cy="10436272"/>
            </a:xfrm>
            <a:prstGeom prst="triangle">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 name="Freeform 35">
              <a:extLst>
                <a:ext uri="{FF2B5EF4-FFF2-40B4-BE49-F238E27FC236}">
                  <a16:creationId xmlns:a16="http://schemas.microsoft.com/office/drawing/2014/main" id="{23AD3007-CAB8-672E-1BD7-9E6406CE98EA}"/>
                </a:ext>
              </a:extLst>
            </p:cNvPr>
            <p:cNvSpPr/>
            <p:nvPr/>
          </p:nvSpPr>
          <p:spPr>
            <a:xfrm rot="5400000">
              <a:off x="6350150" y="3149807"/>
              <a:ext cx="1605368" cy="2487193"/>
            </a:xfrm>
            <a:custGeom>
              <a:avLst/>
              <a:gdLst>
                <a:gd name="connsiteX0" fmla="*/ 0 w 1605368"/>
                <a:gd name="connsiteY0" fmla="*/ 2487193 h 2487193"/>
                <a:gd name="connsiteX1" fmla="*/ 365585 w 1605368"/>
                <a:gd name="connsiteY1" fmla="*/ 0 h 2487193"/>
                <a:gd name="connsiteX2" fmla="*/ 1239783 w 1605368"/>
                <a:gd name="connsiteY2" fmla="*/ 0 h 2487193"/>
                <a:gd name="connsiteX3" fmla="*/ 1605368 w 1605368"/>
                <a:gd name="connsiteY3" fmla="*/ 2487193 h 2487193"/>
              </a:gdLst>
              <a:ahLst/>
              <a:cxnLst>
                <a:cxn ang="0">
                  <a:pos x="connsiteX0" y="connsiteY0"/>
                </a:cxn>
                <a:cxn ang="0">
                  <a:pos x="connsiteX1" y="connsiteY1"/>
                </a:cxn>
                <a:cxn ang="0">
                  <a:pos x="connsiteX2" y="connsiteY2"/>
                </a:cxn>
                <a:cxn ang="0">
                  <a:pos x="connsiteX3" y="connsiteY3"/>
                </a:cxn>
              </a:cxnLst>
              <a:rect l="l" t="t" r="r" b="b"/>
              <a:pathLst>
                <a:path w="1605368" h="2487193">
                  <a:moveTo>
                    <a:pt x="0" y="2487193"/>
                  </a:moveTo>
                  <a:lnTo>
                    <a:pt x="365585" y="0"/>
                  </a:lnTo>
                  <a:lnTo>
                    <a:pt x="1239783" y="0"/>
                  </a:lnTo>
                  <a:lnTo>
                    <a:pt x="1605368" y="2487193"/>
                  </a:lnTo>
                  <a:close/>
                </a:path>
              </a:pathLst>
            </a:cu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p>
          </p:txBody>
        </p:sp>
        <p:grpSp>
          <p:nvGrpSpPr>
            <p:cNvPr id="29" name="Group 28">
              <a:extLst>
                <a:ext uri="{FF2B5EF4-FFF2-40B4-BE49-F238E27FC236}">
                  <a16:creationId xmlns:a16="http://schemas.microsoft.com/office/drawing/2014/main" id="{FAB22EED-4249-5A23-6325-4A5755475548}"/>
                </a:ext>
              </a:extLst>
            </p:cNvPr>
            <p:cNvGrpSpPr/>
            <p:nvPr/>
          </p:nvGrpSpPr>
          <p:grpSpPr>
            <a:xfrm>
              <a:off x="1146117" y="1751476"/>
              <a:ext cx="8297868" cy="4175923"/>
              <a:chOff x="2776193" y="3169920"/>
              <a:chExt cx="6276367" cy="3158598"/>
            </a:xfrm>
          </p:grpSpPr>
          <p:sp>
            <p:nvSpPr>
              <p:cNvPr id="17" name="AutoShape 2">
                <a:extLst>
                  <a:ext uri="{FF2B5EF4-FFF2-40B4-BE49-F238E27FC236}">
                    <a16:creationId xmlns:a16="http://schemas.microsoft.com/office/drawing/2014/main" id="{BB8442F7-3974-448D-C890-866A8602C0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18" name="AutoShape 4">
                <a:extLst>
                  <a:ext uri="{FF2B5EF4-FFF2-40B4-BE49-F238E27FC236}">
                    <a16:creationId xmlns:a16="http://schemas.microsoft.com/office/drawing/2014/main" id="{3AEE8CBC-6DA1-1559-9E97-4AE1E99B1B33}"/>
                  </a:ext>
                </a:extLst>
              </p:cNvPr>
              <p:cNvSpPr>
                <a:spLocks noChangeAspect="1" noChangeArrowheads="1"/>
              </p:cNvSpPr>
              <p:nvPr/>
            </p:nvSpPr>
            <p:spPr bwMode="auto">
              <a:xfrm>
                <a:off x="8747760" y="31699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IE"/>
              </a:p>
            </p:txBody>
          </p:sp>
          <p:sp>
            <p:nvSpPr>
              <p:cNvPr id="21" name="TekstniOkvir 13">
                <a:extLst>
                  <a:ext uri="{FF2B5EF4-FFF2-40B4-BE49-F238E27FC236}">
                    <a16:creationId xmlns:a16="http://schemas.microsoft.com/office/drawing/2014/main" id="{364EB416-EE76-F79C-792D-52244B8F6A55}"/>
                  </a:ext>
                </a:extLst>
              </p:cNvPr>
              <p:cNvSpPr txBox="1"/>
              <p:nvPr/>
            </p:nvSpPr>
            <p:spPr>
              <a:xfrm rot="5400000" flipV="1">
                <a:off x="1735911" y="5067515"/>
                <a:ext cx="2301285" cy="220721"/>
              </a:xfrm>
              <a:prstGeom prst="rect">
                <a:avLst/>
              </a:prstGeom>
              <a:noFill/>
            </p:spPr>
            <p:txBody>
              <a:bodyPr wrap="square">
                <a:spAutoFit/>
              </a:bodyPr>
              <a:lstStyle/>
              <a:p>
                <a:pPr marL="0" marR="0" lvl="0" indent="0" algn="ctr" defTabSz="914400" rtl="0" eaLnBrk="1" fontAlgn="auto" latinLnBrk="0" hangingPunct="1">
                  <a:lnSpc>
                    <a:spcPts val="1313"/>
                  </a:lnSpc>
                  <a:spcBef>
                    <a:spcPts val="0"/>
                  </a:spcBef>
                  <a:spcAft>
                    <a:spcPts val="0"/>
                  </a:spcAft>
                  <a:buClrTx/>
                  <a:buSzTx/>
                  <a:buFontTx/>
                  <a:buNone/>
                  <a:tabLst/>
                  <a:defRPr/>
                </a:pPr>
                <a:r>
                  <a:rPr kumimoji="0" lang="en-GB" sz="2200" i="0" u="none" strike="noStrike" kern="1200" cap="none" spc="0" normalizeH="0" baseline="0" noProof="0" dirty="0">
                    <a:ln>
                      <a:noFill/>
                    </a:ln>
                    <a:solidFill>
                      <a:schemeClr val="bg1"/>
                    </a:solidFill>
                    <a:effectLst/>
                    <a:uLnTx/>
                    <a:uFillTx/>
                    <a:ea typeface="Lato Light" panose="020F0502020204030203" pitchFamily="34" charset="0"/>
                    <a:cs typeface="Mukta ExtraLight" panose="020B0000000000000000" pitchFamily="34" charset="77"/>
                  </a:rPr>
                  <a:t>Opciones estratégicas</a:t>
                </a:r>
              </a:p>
            </p:txBody>
          </p:sp>
        </p:grpSp>
        <p:sp>
          <p:nvSpPr>
            <p:cNvPr id="38" name="TextBox 37">
              <a:extLst>
                <a:ext uri="{FF2B5EF4-FFF2-40B4-BE49-F238E27FC236}">
                  <a16:creationId xmlns:a16="http://schemas.microsoft.com/office/drawing/2014/main" id="{80362091-41F9-C254-FD6C-0ABBD51D233E}"/>
                </a:ext>
              </a:extLst>
            </p:cNvPr>
            <p:cNvSpPr txBox="1"/>
            <p:nvPr/>
          </p:nvSpPr>
          <p:spPr>
            <a:xfrm>
              <a:off x="5909237" y="3931737"/>
              <a:ext cx="2487194" cy="892552"/>
            </a:xfrm>
            <a:prstGeom prst="rect">
              <a:avLst/>
            </a:prstGeom>
            <a:noFill/>
          </p:spPr>
          <p:txBody>
            <a:bodyPr wrap="square">
              <a:spAutoFit/>
            </a:bodyPr>
            <a:lstStyle/>
            <a:p>
              <a:pPr algn="ctr" rtl="0"/>
              <a:r>
                <a:rPr lang="en-US" sz="2200" dirty="0">
                  <a:solidFill>
                    <a:schemeClr val="bg1"/>
                  </a:solidFill>
                </a:rPr>
                <a:t>Crisis tardía</a:t>
              </a:r>
            </a:p>
            <a:p>
              <a:pPr algn="ctr" rtl="0"/>
              <a:endParaRPr lang="en-US" sz="800" dirty="0">
                <a:solidFill>
                  <a:schemeClr val="bg1"/>
                </a:solidFill>
              </a:endParaRPr>
            </a:p>
            <a:p>
              <a:pPr algn="ctr" rtl="0"/>
              <a:r>
                <a:rPr lang="en-US" sz="2200" dirty="0">
                  <a:solidFill>
                    <a:schemeClr val="bg1"/>
                  </a:solidFill>
                </a:rPr>
                <a:t>Insolvencia</a:t>
              </a:r>
            </a:p>
          </p:txBody>
        </p:sp>
      </p:grpSp>
      <p:grpSp>
        <p:nvGrpSpPr>
          <p:cNvPr id="42" name="Graphic 2">
            <a:extLst>
              <a:ext uri="{FF2B5EF4-FFF2-40B4-BE49-F238E27FC236}">
                <a16:creationId xmlns:a16="http://schemas.microsoft.com/office/drawing/2014/main" id="{3E27B082-B42D-6151-EACC-A99E0243F87A}"/>
              </a:ext>
            </a:extLst>
          </p:cNvPr>
          <p:cNvGrpSpPr/>
          <p:nvPr userDrawn="1"/>
        </p:nvGrpSpPr>
        <p:grpSpPr>
          <a:xfrm>
            <a:off x="1989414" y="3593027"/>
            <a:ext cx="1468067" cy="1703780"/>
            <a:chOff x="2403525" y="3625384"/>
            <a:chExt cx="853935" cy="991043"/>
          </a:xfrm>
          <a:solidFill>
            <a:schemeClr val="bg1"/>
          </a:solidFill>
        </p:grpSpPr>
        <p:sp>
          <p:nvSpPr>
            <p:cNvPr id="43" name="Freeform 42">
              <a:extLst>
                <a:ext uri="{FF2B5EF4-FFF2-40B4-BE49-F238E27FC236}">
                  <a16:creationId xmlns:a16="http://schemas.microsoft.com/office/drawing/2014/main" id="{53C391B4-32F8-1FF2-91AB-4CE64762F77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pPr algn="l" rtl="0"/>
              <a:endParaRPr lang="en-US"/>
            </a:p>
          </p:txBody>
        </p:sp>
        <p:sp>
          <p:nvSpPr>
            <p:cNvPr id="44" name="Freeform 43">
              <a:extLst>
                <a:ext uri="{FF2B5EF4-FFF2-40B4-BE49-F238E27FC236}">
                  <a16:creationId xmlns:a16="http://schemas.microsoft.com/office/drawing/2014/main" id="{56FD43BE-7B2A-7B74-B79D-EB6BFB3E7674}"/>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pPr algn="l" rtl="0"/>
              <a:endParaRPr lang="en-US"/>
            </a:p>
          </p:txBody>
        </p:sp>
        <p:sp>
          <p:nvSpPr>
            <p:cNvPr id="45" name="Freeform 44">
              <a:extLst>
                <a:ext uri="{FF2B5EF4-FFF2-40B4-BE49-F238E27FC236}">
                  <a16:creationId xmlns:a16="http://schemas.microsoft.com/office/drawing/2014/main" id="{42049977-A118-1826-6B34-3C8DC807B904}"/>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pPr algn="l" rtl="0"/>
              <a:endParaRPr lang="en-US"/>
            </a:p>
          </p:txBody>
        </p:sp>
        <p:sp>
          <p:nvSpPr>
            <p:cNvPr id="46" name="Freeform 45">
              <a:extLst>
                <a:ext uri="{FF2B5EF4-FFF2-40B4-BE49-F238E27FC236}">
                  <a16:creationId xmlns:a16="http://schemas.microsoft.com/office/drawing/2014/main" id="{834B2B95-F272-2C57-2615-AD31648A1E2D}"/>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84560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7F1372-E59E-0D5F-C23D-903C89204772}"/>
              </a:ext>
            </a:extLst>
          </p:cNvPr>
          <p:cNvSpPr/>
          <p:nvPr/>
        </p:nvSpPr>
        <p:spPr>
          <a:xfrm>
            <a:off x="0" y="362604"/>
            <a:ext cx="12192000" cy="1299811"/>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 Placeholder 1">
            <a:extLst>
              <a:ext uri="{FF2B5EF4-FFF2-40B4-BE49-F238E27FC236}">
                <a16:creationId xmlns:a16="http://schemas.microsoft.com/office/drawing/2014/main" id="{77C448A8-971B-2E3D-20BA-AD6BB5C7ED00}"/>
              </a:ext>
            </a:extLst>
          </p:cNvPr>
          <p:cNvSpPr>
            <a:spLocks noGrp="1"/>
          </p:cNvSpPr>
          <p:nvPr>
            <p:ph type="body" sz="quarter" idx="18"/>
          </p:nvPr>
        </p:nvSpPr>
        <p:spPr>
          <a:xfrm>
            <a:off x="529760" y="2009253"/>
            <a:ext cx="11073662" cy="3867704"/>
          </a:xfrm>
        </p:spPr>
        <p:txBody>
          <a:bodyPr>
            <a:normAutofit fontScale="92500"/>
          </a:bodyPr>
          <a:lstStyle/>
          <a:p>
            <a:pPr marL="342900" indent="-342900" algn="l" rtl="0">
              <a:buClr>
                <a:srgbClr val="F16924"/>
              </a:buClr>
              <a:buFont typeface="Arial" panose="020B0604020202020204" pitchFamily="34" charset="0"/>
              <a:buChar char="•"/>
            </a:pPr>
            <a:r>
              <a:rPr lang="en-US" dirty="0"/>
              <a:t>Los regímenes de insolvencia tienen un diseño complejo, ya que tratan de equilibrar varios objetivos, incluida la protección de los derechos de los acreedores, esencial para la</a:t>
            </a:r>
            <a:r>
              <a:rPr lang="en-US" dirty="0" err="1"/>
              <a:t>movilización</a:t>
            </a:r>
            <a:r>
              <a:rPr lang="en-US" dirty="0"/>
              <a:t>de capital para inversión y capital de trabajo y otros recursos, y evitando la liquidación prematura de empresas viables.</a:t>
            </a:r>
          </a:p>
          <a:p>
            <a:pPr marL="342900" indent="-342900" algn="l" rtl="0">
              <a:buClr>
                <a:srgbClr val="F16924"/>
              </a:buClr>
              <a:buFont typeface="Arial" panose="020B0604020202020204" pitchFamily="34" charset="0"/>
              <a:buChar char="•"/>
            </a:pPr>
            <a:endParaRPr lang="en-US" dirty="0"/>
          </a:p>
          <a:p>
            <a:pPr marL="342900" indent="-342900" algn="l" rtl="0">
              <a:buClr>
                <a:srgbClr val="F16924"/>
              </a:buClr>
              <a:buFont typeface="Arial" panose="020B0604020202020204" pitchFamily="34" charset="0"/>
              <a:buChar char="•"/>
            </a:pPr>
            <a:r>
              <a:rPr lang="en-US" dirty="0"/>
              <a:t>Además de los derechos legales, existe la necesidad de un sistema judicial eficiente para hacer cumplir estos derechos, o al menos para servir como una amenaza de cumplimiento creíble y para llevar a cabo rápidamente el proceso de liquidación o reestructuración cuando así se desee.</a:t>
            </a:r>
          </a:p>
          <a:p>
            <a:pPr marL="342900" indent="-342900" algn="l" rtl="0">
              <a:buClr>
                <a:srgbClr val="F16924"/>
              </a:buClr>
              <a:buFont typeface="Arial" panose="020B0604020202020204" pitchFamily="34" charset="0"/>
              <a:buChar char="•"/>
            </a:pPr>
            <a:endParaRPr lang="en-US" dirty="0"/>
          </a:p>
          <a:p>
            <a:pPr marL="342900" indent="-342900" algn="l" rtl="0">
              <a:buClr>
                <a:srgbClr val="F16924"/>
              </a:buClr>
              <a:buFont typeface="Arial" panose="020B0604020202020204" pitchFamily="34" charset="0"/>
              <a:buChar char="•"/>
            </a:pPr>
            <a:r>
              <a:rPr lang="en-US" dirty="0"/>
              <a:t>Estos diferentes objetivos y limitaciones han dado lugar a diferencias en los regímenes de garantía e insolvencia entre países, así como a una variación considerable en el uso real de los procedimientos de quiebra para resolver dificultades financieras.</a:t>
            </a:r>
          </a:p>
          <a:p>
            <a:pPr marL="342900" indent="-342900" algn="l" rtl="0">
              <a:buClr>
                <a:srgbClr val="F16924"/>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a:xfrm>
            <a:off x="529760" y="236484"/>
            <a:ext cx="11187319" cy="1749972"/>
          </a:xfrm>
        </p:spPr>
        <p:txBody>
          <a:bodyPr>
            <a:normAutofit/>
          </a:bodyPr>
          <a:lstStyle/>
          <a:p>
            <a:pPr algn="l" rtl="0"/>
            <a:r>
              <a:rPr lang="en-US" dirty="0"/>
              <a:t>¿Cómo determino si tengo que declararme en concurso de acreedores? (específico del país)</a:t>
            </a:r>
          </a:p>
        </p:txBody>
      </p:sp>
    </p:spTree>
    <p:extLst>
      <p:ext uri="{BB962C8B-B14F-4D97-AF65-F5344CB8AC3E}">
        <p14:creationId xmlns:p14="http://schemas.microsoft.com/office/powerpoint/2010/main" val="1616679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2857499"/>
            <a:ext cx="5829372" cy="3195319"/>
          </a:xfrm>
        </p:spPr>
        <p:txBody>
          <a:bodyPr>
            <a:normAutofit/>
          </a:bodyPr>
          <a:lstStyle/>
          <a:p>
            <a:pPr marL="0" indent="0" algn="l" rtl="0">
              <a:lnSpc>
                <a:spcPts val="2280"/>
              </a:lnSpc>
              <a:spcBef>
                <a:spcPts val="0"/>
              </a:spcBef>
            </a:pPr>
            <a:r>
              <a:rPr lang="en-US" sz="2200" dirty="0"/>
              <a:t>Los criterios de quiebra describen las condiciones en las que una empresa puede recurrir a los procedimientos de quiebra. Cuando se cumplen determinadas condiciones, una empresa puede solicitar la quiebra voluntaria o puede verse obligada a declararse en quiebra a instancia de un acreedor. Se clasifica la normativa de 42 países con respecto a las condiciones de quiebra.</a:t>
            </a:r>
          </a:p>
          <a:p>
            <a:pPr marL="0" indent="0" algn="l" rtl="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642972"/>
            <a:ext cx="5682415" cy="1657528"/>
          </a:xfrm>
        </p:spPr>
        <p:txBody>
          <a:bodyPr>
            <a:normAutofit fontScale="92500" lnSpcReduction="20000"/>
          </a:bodyPr>
          <a:lstStyle/>
          <a:p>
            <a:pPr algn="l" rtl="0"/>
            <a:r>
              <a:rPr lang="en-US" dirty="0"/>
              <a:t>¿Cómo determino si tengo que declararme en concurso de acreedores? (específico del país)</a:t>
            </a:r>
          </a:p>
        </p:txBody>
      </p:sp>
      <p:sp>
        <p:nvSpPr>
          <p:cNvPr id="10" name="Rectangle 9">
            <a:extLst>
              <a:ext uri="{FF2B5EF4-FFF2-40B4-BE49-F238E27FC236}">
                <a16:creationId xmlns:a16="http://schemas.microsoft.com/office/drawing/2014/main" id="{C7AF6130-605D-3EAE-4DCF-BCF5D2BA0DC8}"/>
              </a:ext>
            </a:extLst>
          </p:cNvPr>
          <p:cNvSpPr/>
          <p:nvPr/>
        </p:nvSpPr>
        <p:spPr>
          <a:xfrm>
            <a:off x="734714" y="243346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6" name="Picture 5">
            <a:extLst>
              <a:ext uri="{FF2B5EF4-FFF2-40B4-BE49-F238E27FC236}">
                <a16:creationId xmlns:a16="http://schemas.microsoft.com/office/drawing/2014/main" id="{2629B3DE-0E44-3B65-B3F9-2FABCCCB75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2230" r="32230"/>
          <a:stretch/>
        </p:blipFill>
        <p:spPr>
          <a:xfrm>
            <a:off x="7151915" y="0"/>
            <a:ext cx="4305372" cy="6858000"/>
          </a:xfrm>
          <a:prstGeom prst="rect">
            <a:avLst/>
          </a:prstGeom>
        </p:spPr>
      </p:pic>
    </p:spTree>
    <p:extLst>
      <p:ext uri="{BB962C8B-B14F-4D97-AF65-F5344CB8AC3E}">
        <p14:creationId xmlns:p14="http://schemas.microsoft.com/office/powerpoint/2010/main" val="2774799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3184636"/>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34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La incapacidad para pagar las deudas</a:t>
            </a:r>
          </a:p>
          <a:p>
            <a:pPr algn="l" rtl="0">
              <a:lnSpc>
                <a:spcPct val="10000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La incapacidad de pagar las deudas vencidas es una condición de quiebra en: Estonia; Francia; Alemania; Hungría; Italia (excepto empresas que puedan mejorar rápidamente su situación económica); Eslovaquia.</a:t>
            </a:r>
          </a:p>
          <a:p>
            <a:pPr algn="l" rtl="0">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A la imposibilidad de pago de las deudas se añaden unos límites o condiciones específicas como condición básica concursal. Por ejemplo, Bélgica, Rumanía, Suiza (deudas superiores al 5% de las deudas brutas).</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sp>
        <p:nvSpPr>
          <p:cNvPr id="46" name="Text Placeholder 1">
            <a:extLst>
              <a:ext uri="{FF2B5EF4-FFF2-40B4-BE49-F238E27FC236}">
                <a16:creationId xmlns:a16="http://schemas.microsoft.com/office/drawing/2014/main" id="{A1618579-F0CC-75F8-1846-750421BD768F}"/>
              </a:ext>
            </a:extLst>
          </p:cNvPr>
          <p:cNvSpPr txBox="1">
            <a:spLocks/>
          </p:cNvSpPr>
          <p:nvPr/>
        </p:nvSpPr>
        <p:spPr>
          <a:xfrm>
            <a:off x="584918" y="450559"/>
            <a:ext cx="3590277" cy="5003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a:solidFill>
                  <a:schemeClr val="bg1"/>
                </a:solidFill>
              </a:rPr>
              <a:t>¿Cómo determino si tengo que declararme en concurso de acreedores? (específico del país)</a:t>
            </a:r>
            <a:endParaRPr lang="en-GB" dirty="0">
              <a:solidFill>
                <a:schemeClr val="bg1"/>
              </a:solidFill>
            </a:endParaRPr>
          </a:p>
        </p:txBody>
      </p:sp>
      <p:pic>
        <p:nvPicPr>
          <p:cNvPr id="47" name="Picture 46" descr="Icon  Description automatically generated">
            <a:extLst>
              <a:ext uri="{FF2B5EF4-FFF2-40B4-BE49-F238E27FC236}">
                <a16:creationId xmlns:a16="http://schemas.microsoft.com/office/drawing/2014/main" id="{96A470A8-0E96-6ED4-B0B1-22A90F2E2B9F}"/>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8" name="Rectangle 47">
            <a:extLst>
              <a:ext uri="{FF2B5EF4-FFF2-40B4-BE49-F238E27FC236}">
                <a16:creationId xmlns:a16="http://schemas.microsoft.com/office/drawing/2014/main" id="{036A41C9-1304-75D5-CE07-7BB23EA03618}"/>
              </a:ext>
            </a:extLst>
          </p:cNvPr>
          <p:cNvSpPr/>
          <p:nvPr/>
        </p:nvSpPr>
        <p:spPr>
          <a:xfrm>
            <a:off x="584918" y="375968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43470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11A9AD-2D5B-A34E-9FC6-7EABDA526717}"/>
              </a:ext>
            </a:extLst>
          </p:cNvPr>
          <p:cNvSpPr>
            <a:spLocks noGrp="1"/>
          </p:cNvSpPr>
          <p:nvPr>
            <p:ph type="body" sz="quarter" idx="14"/>
          </p:nvPr>
        </p:nvSpPr>
        <p:spPr>
          <a:xfrm>
            <a:off x="6957925" y="1028218"/>
            <a:ext cx="4754535" cy="822373"/>
          </a:xfrm>
        </p:spPr>
        <p:txBody>
          <a:body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Comprensión de las razones financieras y de liquidez</a:t>
            </a:r>
          </a:p>
        </p:txBody>
      </p:sp>
      <p:sp>
        <p:nvSpPr>
          <p:cNvPr id="19" name="Text Placeholder 18">
            <a:extLst>
              <a:ext uri="{FF2B5EF4-FFF2-40B4-BE49-F238E27FC236}">
                <a16:creationId xmlns:a16="http://schemas.microsoft.com/office/drawing/2014/main" id="{15572CB1-27BF-DE4B-A1AF-F6112200952C}"/>
              </a:ext>
            </a:extLst>
          </p:cNvPr>
          <p:cNvSpPr>
            <a:spLocks noGrp="1"/>
          </p:cNvSpPr>
          <p:nvPr>
            <p:ph type="body" sz="quarter" idx="20"/>
          </p:nvPr>
        </p:nvSpPr>
        <p:spPr>
          <a:xfrm>
            <a:off x="6957925" y="2055549"/>
            <a:ext cx="4754535" cy="630000"/>
          </a:xfrm>
        </p:spPr>
        <p:txBody>
          <a:bodyPr/>
          <a:lstStyle/>
          <a:p>
            <a:pPr algn="l" rtl="0"/>
            <a:r>
              <a:rPr lang="en-US" sz="2400" dirty="0">
                <a:latin typeface="Calibri" panose="020F0502020204030204" pitchFamily="34" charset="0"/>
                <a:ea typeface="Calibri" panose="020F0502020204030204" pitchFamily="34" charset="0"/>
                <a:cs typeface="Calibri" panose="020F0502020204030204" pitchFamily="34" charset="0"/>
              </a:rPr>
              <a:t>La insolvencia como enfoque de reestructuración</a:t>
            </a:r>
          </a:p>
        </p:txBody>
      </p:sp>
      <p:sp>
        <p:nvSpPr>
          <p:cNvPr id="2" name="Text Placeholder 1">
            <a:extLst>
              <a:ext uri="{FF2B5EF4-FFF2-40B4-BE49-F238E27FC236}">
                <a16:creationId xmlns:a16="http://schemas.microsoft.com/office/drawing/2014/main" id="{9ED4EE6E-0627-C435-C4F4-BE21D3EF5D2D}"/>
              </a:ext>
            </a:extLst>
          </p:cNvPr>
          <p:cNvSpPr>
            <a:spLocks noGrp="1"/>
          </p:cNvSpPr>
          <p:nvPr>
            <p:ph type="body" sz="quarter" idx="15"/>
          </p:nvPr>
        </p:nvSpPr>
        <p:spPr>
          <a:xfrm>
            <a:off x="6096000" y="1085413"/>
            <a:ext cx="830393" cy="635000"/>
          </a:xfrm>
        </p:spPr>
        <p:txBody>
          <a:bodyPr/>
          <a:lstStyle/>
          <a:p>
            <a:pPr algn="l" rtl="0"/>
            <a:r>
              <a:rPr lang="en-US" sz="3600" b="1" dirty="0"/>
              <a:t>01</a:t>
            </a:r>
          </a:p>
        </p:txBody>
      </p:sp>
      <p:sp>
        <p:nvSpPr>
          <p:cNvPr id="4" name="Text Placeholder 3">
            <a:extLst>
              <a:ext uri="{FF2B5EF4-FFF2-40B4-BE49-F238E27FC236}">
                <a16:creationId xmlns:a16="http://schemas.microsoft.com/office/drawing/2014/main" id="{21CA9178-1D21-572B-8CFC-76B5694AA2D4}"/>
              </a:ext>
            </a:extLst>
          </p:cNvPr>
          <p:cNvSpPr>
            <a:spLocks noGrp="1"/>
          </p:cNvSpPr>
          <p:nvPr>
            <p:ph type="body" sz="quarter" idx="19"/>
          </p:nvPr>
        </p:nvSpPr>
        <p:spPr>
          <a:xfrm>
            <a:off x="6096000" y="1945724"/>
            <a:ext cx="830393" cy="630000"/>
          </a:xfrm>
        </p:spPr>
        <p:txBody>
          <a:bodyPr/>
          <a:lstStyle/>
          <a:p>
            <a:pPr algn="l" rtl="0"/>
            <a:r>
              <a:rPr lang="en-US" sz="3600" b="1" dirty="0"/>
              <a:t>02</a:t>
            </a:r>
          </a:p>
        </p:txBody>
      </p:sp>
      <p:sp>
        <p:nvSpPr>
          <p:cNvPr id="22" name="Text Placeholder 21">
            <a:extLst>
              <a:ext uri="{FF2B5EF4-FFF2-40B4-BE49-F238E27FC236}">
                <a16:creationId xmlns:a16="http://schemas.microsoft.com/office/drawing/2014/main" id="{57539EDE-FD43-231A-4B65-BE71D87D4A71}"/>
              </a:ext>
            </a:extLst>
          </p:cNvPr>
          <p:cNvSpPr>
            <a:spLocks noGrp="1"/>
          </p:cNvSpPr>
          <p:nvPr>
            <p:ph type="body" sz="quarter" idx="16"/>
          </p:nvPr>
        </p:nvSpPr>
        <p:spPr>
          <a:xfrm>
            <a:off x="1068491" y="601534"/>
            <a:ext cx="4089297" cy="2713166"/>
          </a:xfrm>
        </p:spPr>
        <p:txBody>
          <a:bodyPr>
            <a:normAutofit fontScale="92500" lnSpcReduction="10000"/>
          </a:bodyPr>
          <a:lstStyle/>
          <a:p>
            <a:pPr algn="l" rtl="0"/>
            <a:r>
              <a:rPr lang="en-US" b="1" dirty="0">
                <a:latin typeface="Calibri" panose="020F0502020204030204" pitchFamily="34" charset="0"/>
                <a:ea typeface="Calibri" panose="020F0502020204030204" pitchFamily="34" charset="0"/>
                <a:cs typeface="Calibri" panose="020F0502020204030204" pitchFamily="34" charset="0"/>
              </a:rPr>
              <a:t>Comprender los índices financieros y de liquidez y la insolvencia como enfoque de reestructuración</a:t>
            </a:r>
          </a:p>
        </p:txBody>
      </p:sp>
      <p:sp>
        <p:nvSpPr>
          <p:cNvPr id="23" name="Rectangle 22">
            <a:extLst>
              <a:ext uri="{FF2B5EF4-FFF2-40B4-BE49-F238E27FC236}">
                <a16:creationId xmlns:a16="http://schemas.microsoft.com/office/drawing/2014/main" id="{37CD072B-C565-E1B1-3658-B1F1A8079FF3}"/>
              </a:ext>
            </a:extLst>
          </p:cNvPr>
          <p:cNvSpPr/>
          <p:nvPr/>
        </p:nvSpPr>
        <p:spPr>
          <a:xfrm>
            <a:off x="1068490" y="3303995"/>
            <a:ext cx="792000" cy="21410"/>
          </a:xfrm>
          <a:prstGeom prst="rect">
            <a:avLst/>
          </a:prstGeom>
          <a:solidFill>
            <a:srgbClr val="F16924"/>
          </a:solidFill>
          <a:ln>
            <a:solidFill>
              <a:srgbClr val="F169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Calibri" panose="020F0502020204030204" pitchFamily="34" charset="0"/>
              <a:cs typeface="Calibri" panose="020F0502020204030204" pitchFamily="34" charset="0"/>
            </a:endParaRPr>
          </a:p>
        </p:txBody>
      </p:sp>
      <p:sp>
        <p:nvSpPr>
          <p:cNvPr id="25" name="Text Placeholder 24">
            <a:extLst>
              <a:ext uri="{FF2B5EF4-FFF2-40B4-BE49-F238E27FC236}">
                <a16:creationId xmlns:a16="http://schemas.microsoft.com/office/drawing/2014/main" id="{BC269653-15BF-D403-3FF4-14368E38C74D}"/>
              </a:ext>
            </a:extLst>
          </p:cNvPr>
          <p:cNvSpPr>
            <a:spLocks noGrp="1"/>
          </p:cNvSpPr>
          <p:nvPr>
            <p:ph type="body" sz="quarter" idx="18"/>
          </p:nvPr>
        </p:nvSpPr>
        <p:spPr>
          <a:xfrm>
            <a:off x="947046" y="3413802"/>
            <a:ext cx="4332185" cy="2478432"/>
          </a:xfrm>
        </p:spPr>
        <p:txBody>
          <a:bodyPr>
            <a:noAutofit/>
          </a:bodyPr>
          <a:lstStyle/>
          <a:p>
            <a:pPr marL="0" indent="0" algn="l" rtl="0">
              <a:lnSpc>
                <a:spcPts val="2280"/>
              </a:lnSpc>
              <a:spcBef>
                <a:spcPts val="0"/>
              </a:spcBef>
            </a:pPr>
            <a:r>
              <a:rPr lang="en-US" sz="2200" dirty="0">
                <a:ea typeface="Calibri" panose="020F0502020204030204" pitchFamily="34" charset="0"/>
                <a:cs typeface="Times New Roman" panose="02020603050405020304" pitchFamily="18" charset="0"/>
              </a:rPr>
              <a:t>Este módulo introducirá a los alumnos a una comprensión profunda de los índices financieros y de liquidez como clave para administrar una PYME durante una crisis o para evitar una crisis. Llevará a los alumnos a través de los fundamentos de la insolvencia como un enfoque de reestructuración, con un</a:t>
            </a:r>
            <a:r>
              <a:rPr lang="en-US" sz="2200" dirty="0" err="1">
                <a:ea typeface="Calibri" panose="020F0502020204030204" pitchFamily="34" charset="0"/>
                <a:cs typeface="Times New Roman" panose="02020603050405020304" pitchFamily="18" charset="0"/>
              </a:rPr>
              <a:t>localizado</a:t>
            </a:r>
            <a:r>
              <a:rPr lang="en-US" sz="2200" dirty="0">
                <a:ea typeface="Calibri" panose="020F0502020204030204" pitchFamily="34" charset="0"/>
                <a:cs typeface="Times New Roman" panose="02020603050405020304" pitchFamily="18" charset="0"/>
              </a:rPr>
              <a:t>enfoque de la insolvencia en nuestros países socios.</a:t>
            </a:r>
          </a:p>
        </p:txBody>
      </p:sp>
      <p:sp>
        <p:nvSpPr>
          <p:cNvPr id="26" name="Text Placeholder 4">
            <a:extLst>
              <a:ext uri="{FF2B5EF4-FFF2-40B4-BE49-F238E27FC236}">
                <a16:creationId xmlns:a16="http://schemas.microsoft.com/office/drawing/2014/main" id="{73435531-E56A-B9BB-B9F5-7AE9CE06AF63}"/>
              </a:ext>
            </a:extLst>
          </p:cNvPr>
          <p:cNvSpPr txBox="1">
            <a:spLocks/>
          </p:cNvSpPr>
          <p:nvPr/>
        </p:nvSpPr>
        <p:spPr>
          <a:xfrm rot="16200000">
            <a:off x="-558292" y="1178495"/>
            <a:ext cx="2129000" cy="511077"/>
          </a:xfrm>
          <a:prstGeom prst="rect">
            <a:avLst/>
          </a:prstGeom>
          <a:solidFill>
            <a:srgbClr val="F29E38"/>
          </a:solidFill>
        </p:spPr>
        <p:txBody>
          <a:bodyPr vert="horz" lIns="91440" tIns="45720" rIns="91440" bIns="45720" rtlCol="0" anchor="ctr">
            <a:noAutofit/>
          </a:bodyPr>
          <a:lstStyle>
            <a:lvl1pPr marL="0" indent="0" algn="l" defTabSz="755934" rtl="0" eaLnBrk="1" latinLnBrk="0" hangingPunct="1">
              <a:lnSpc>
                <a:spcPts val="2440"/>
              </a:lnSpc>
              <a:spcBef>
                <a:spcPts val="0"/>
              </a:spcBef>
              <a:buFont typeface="Arial" panose="020B0604020202020204" pitchFamily="34" charset="0"/>
              <a:buNone/>
              <a:defRPr sz="2200" b="1" i="0" kern="1200">
                <a:solidFill>
                  <a:srgbClr val="863694"/>
                </a:solidFill>
                <a:latin typeface="Open Sans" panose="020B0606030504020204" pitchFamily="34" charset="0"/>
                <a:ea typeface="Open Sans" panose="020B0606030504020204" pitchFamily="34" charset="0"/>
                <a:cs typeface="Open Sans" panose="020B060603050402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marL="133350" algn="l" rtl="0"/>
            <a:r>
              <a:rPr lang="en-IE" sz="2800" dirty="0">
                <a:solidFill>
                  <a:schemeClr val="bg1"/>
                </a:solidFill>
                <a:latin typeface="Calibri" panose="020F0502020204030204" pitchFamily="34" charset="0"/>
                <a:cs typeface="Calibri" panose="020F0502020204030204" pitchFamily="34" charset="0"/>
              </a:rPr>
              <a:t>MÓDULO 05</a:t>
            </a:r>
            <a:endParaRPr lang="en-US" sz="2800" dirty="0">
              <a:solidFill>
                <a:schemeClr val="bg1"/>
              </a:solidFill>
              <a:latin typeface="Calibri" panose="020F0502020204030204" pitchFamily="34"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79D7256D-408C-036D-DE51-70E036A44190}"/>
              </a:ext>
            </a:extLst>
          </p:cNvPr>
          <p:cNvCxnSpPr/>
          <p:nvPr/>
        </p:nvCxnSpPr>
        <p:spPr>
          <a:xfrm>
            <a:off x="5771363" y="1872382"/>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FA2F40-4413-6420-4A76-DFCB2052FA73}"/>
              </a:ext>
            </a:extLst>
          </p:cNvPr>
          <p:cNvCxnSpPr/>
          <p:nvPr/>
        </p:nvCxnSpPr>
        <p:spPr>
          <a:xfrm>
            <a:off x="5771363" y="2852721"/>
            <a:ext cx="643831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06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ext Placeholder 1">
            <a:extLst>
              <a:ext uri="{FF2B5EF4-FFF2-40B4-BE49-F238E27FC236}">
                <a16:creationId xmlns:a16="http://schemas.microsoft.com/office/drawing/2014/main" id="{369FF674-8478-CA64-7E80-603F8A2D78A0}"/>
              </a:ext>
            </a:extLst>
          </p:cNvPr>
          <p:cNvSpPr>
            <a:spLocks noGrp="1"/>
          </p:cNvSpPr>
          <p:nvPr>
            <p:ph type="body" sz="quarter" idx="16"/>
          </p:nvPr>
        </p:nvSpPr>
        <p:spPr>
          <a:xfrm>
            <a:off x="584918" y="450559"/>
            <a:ext cx="3590277" cy="5003184"/>
          </a:xfrm>
        </p:spPr>
        <p:txBody>
          <a:bodyPr>
            <a:normAutofit/>
          </a:bodyPr>
          <a:lstStyle/>
          <a:p>
            <a:pPr algn="l" rtl="0"/>
            <a:r>
              <a:rPr lang="en-GB" dirty="0">
                <a:solidFill>
                  <a:schemeClr val="bg1"/>
                </a:solidFill>
              </a:rPr>
              <a:t>¿Cómo determino si tengo que declararme en concurso de acreedores? (específico del país)</a:t>
            </a:r>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531855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34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La incapacidad permanente para pagar las deudas.</a:t>
            </a:r>
          </a:p>
          <a:p>
            <a:pPr algn="l" rtl="0">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No muchos países tienen esto como condición para la quiebra. Finlandia es un ejemplo.</a:t>
            </a:r>
          </a:p>
          <a:p>
            <a:pPr algn="l" rtl="0">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La incapacidad de pagar sus deudas vencidas o la incapacidad de compensar sus deudas con activos</a:t>
            </a:r>
          </a:p>
          <a:p>
            <a:pPr algn="l" rtl="0">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Una empresa puede recurrir a un procedimiento de quiebra siempre que cumpla con una de las situaciones. Por ejemplo, Austria, República Checa, Letonia, Polonia y otros países.</a:t>
            </a:r>
          </a:p>
          <a:p>
            <a:pPr algn="l" rtl="0">
              <a:lnSpc>
                <a:spcPts val="2240"/>
              </a:lnSpc>
              <a:spcBef>
                <a:spcPts val="0"/>
              </a:spcBef>
              <a:buClr>
                <a:srgbClr val="F16924"/>
              </a:buClr>
            </a:pPr>
            <a:endParaRPr lang="en-GB" sz="2200" dirty="0">
              <a:solidFill>
                <a:srgbClr val="595959"/>
              </a:solidFill>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endParaRPr lang="en-GB" sz="2200" dirty="0">
              <a:solidFill>
                <a:srgbClr val="595959"/>
              </a:solidFill>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endParaRPr lang="en-GB" sz="2200" dirty="0">
              <a:solidFill>
                <a:srgbClr val="595959"/>
              </a:solidFill>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endParaRPr lang="en-GB" dirty="0">
              <a:solidFill>
                <a:srgbClr val="595959"/>
              </a:solidFill>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La incapacidad de pagar las deudas vencidas y también la incapacidad de compensar sus deudas con sus activos</a:t>
            </a:r>
          </a:p>
          <a:p>
            <a:pPr algn="l" rtl="0">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Por ejemplo, Noruega y España.</a:t>
            </a:r>
          </a:p>
          <a:p>
            <a:pPr algn="l" rtl="0">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1346"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pic>
        <p:nvPicPr>
          <p:cNvPr id="20" name="Picture 19" descr="Icon  Description automatically generated">
            <a:extLst>
              <a:ext uri="{FF2B5EF4-FFF2-40B4-BE49-F238E27FC236}">
                <a16:creationId xmlns:a16="http://schemas.microsoft.com/office/drawing/2014/main" id="{06FC529E-6AFC-E194-3AC7-6FE534A8081E}"/>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 name="Rectangle 3">
            <a:extLst>
              <a:ext uri="{FF2B5EF4-FFF2-40B4-BE49-F238E27FC236}">
                <a16:creationId xmlns:a16="http://schemas.microsoft.com/office/drawing/2014/main" id="{533F2B48-ECF0-8382-FDCF-E0AFCC41F005}"/>
              </a:ext>
            </a:extLst>
          </p:cNvPr>
          <p:cNvSpPr/>
          <p:nvPr/>
        </p:nvSpPr>
        <p:spPr>
          <a:xfrm>
            <a:off x="584918" y="375968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cxnSp>
        <p:nvCxnSpPr>
          <p:cNvPr id="44" name="Straight Connector 43">
            <a:extLst>
              <a:ext uri="{FF2B5EF4-FFF2-40B4-BE49-F238E27FC236}">
                <a16:creationId xmlns:a16="http://schemas.microsoft.com/office/drawing/2014/main" id="{9CED64D7-ABCC-D661-1B31-3444CDA5FD0B}"/>
              </a:ext>
            </a:extLst>
          </p:cNvPr>
          <p:cNvCxnSpPr>
            <a:cxnSpLocks/>
          </p:cNvCxnSpPr>
          <p:nvPr/>
        </p:nvCxnSpPr>
        <p:spPr>
          <a:xfrm>
            <a:off x="4598894" y="198437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0498BE3-3735-F62F-5AF1-769E64F9A52F}"/>
              </a:ext>
            </a:extLst>
          </p:cNvPr>
          <p:cNvGrpSpPr/>
          <p:nvPr/>
        </p:nvGrpSpPr>
        <p:grpSpPr>
          <a:xfrm>
            <a:off x="4141346" y="2110292"/>
            <a:ext cx="701992" cy="701724"/>
            <a:chOff x="7037107" y="1407878"/>
            <a:chExt cx="701992" cy="701724"/>
          </a:xfrm>
        </p:grpSpPr>
        <p:sp>
          <p:nvSpPr>
            <p:cNvPr id="5" name="Freeform 4">
              <a:extLst>
                <a:ext uri="{FF2B5EF4-FFF2-40B4-BE49-F238E27FC236}">
                  <a16:creationId xmlns:a16="http://schemas.microsoft.com/office/drawing/2014/main" id="{1BF538AE-27E0-8FD0-0922-0CA72E9A9294}"/>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 name="Freeform 5">
              <a:extLst>
                <a:ext uri="{FF2B5EF4-FFF2-40B4-BE49-F238E27FC236}">
                  <a16:creationId xmlns:a16="http://schemas.microsoft.com/office/drawing/2014/main" id="{A85B4ABF-7779-99C1-238B-22D78379D249}"/>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7" name="TextBox 6">
              <a:extLst>
                <a:ext uri="{FF2B5EF4-FFF2-40B4-BE49-F238E27FC236}">
                  <a16:creationId xmlns:a16="http://schemas.microsoft.com/office/drawing/2014/main" id="{3A4B6C82-D2D5-C807-089E-5C3CF74A8321}"/>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8" name="Group 7">
            <a:extLst>
              <a:ext uri="{FF2B5EF4-FFF2-40B4-BE49-F238E27FC236}">
                <a16:creationId xmlns:a16="http://schemas.microsoft.com/office/drawing/2014/main" id="{412DA39C-60F2-B16B-C186-6AA4B3D82F4E}"/>
              </a:ext>
            </a:extLst>
          </p:cNvPr>
          <p:cNvGrpSpPr/>
          <p:nvPr/>
        </p:nvGrpSpPr>
        <p:grpSpPr>
          <a:xfrm>
            <a:off x="4141346" y="4690055"/>
            <a:ext cx="701992" cy="701724"/>
            <a:chOff x="7037107" y="1407878"/>
            <a:chExt cx="701992" cy="701724"/>
          </a:xfrm>
        </p:grpSpPr>
        <p:sp>
          <p:nvSpPr>
            <p:cNvPr id="9" name="Freeform 8">
              <a:extLst>
                <a:ext uri="{FF2B5EF4-FFF2-40B4-BE49-F238E27FC236}">
                  <a16:creationId xmlns:a16="http://schemas.microsoft.com/office/drawing/2014/main" id="{208471FB-0E22-D62B-E0AE-B9B1306EECCD}"/>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0" name="Freeform 9">
              <a:extLst>
                <a:ext uri="{FF2B5EF4-FFF2-40B4-BE49-F238E27FC236}">
                  <a16:creationId xmlns:a16="http://schemas.microsoft.com/office/drawing/2014/main" id="{67F1B65D-1D6D-6FDA-E855-A80E4695A454}"/>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1" name="TextBox 10">
              <a:extLst>
                <a:ext uri="{FF2B5EF4-FFF2-40B4-BE49-F238E27FC236}">
                  <a16:creationId xmlns:a16="http://schemas.microsoft.com/office/drawing/2014/main" id="{FB6DD458-BC5A-AC6B-DAAF-DB074455A91C}"/>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cxnSp>
        <p:nvCxnSpPr>
          <p:cNvPr id="13" name="Straight Connector 12">
            <a:extLst>
              <a:ext uri="{FF2B5EF4-FFF2-40B4-BE49-F238E27FC236}">
                <a16:creationId xmlns:a16="http://schemas.microsoft.com/office/drawing/2014/main" id="{30B95FD5-6C89-8A72-5273-7FC0A7DC0C67}"/>
              </a:ext>
            </a:extLst>
          </p:cNvPr>
          <p:cNvCxnSpPr>
            <a:cxnSpLocks/>
          </p:cNvCxnSpPr>
          <p:nvPr/>
        </p:nvCxnSpPr>
        <p:spPr>
          <a:xfrm>
            <a:off x="4577326" y="4374008"/>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14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DA23C5B-9E64-BD64-12FF-245E1DA047C5}"/>
              </a:ext>
            </a:extLst>
          </p:cNvPr>
          <p:cNvSpPr/>
          <p:nvPr/>
        </p:nvSpPr>
        <p:spPr>
          <a:xfrm>
            <a:off x="0" y="4704"/>
            <a:ext cx="4598894" cy="6853295"/>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Subtitle 2">
            <a:extLst>
              <a:ext uri="{FF2B5EF4-FFF2-40B4-BE49-F238E27FC236}">
                <a16:creationId xmlns:a16="http://schemas.microsoft.com/office/drawing/2014/main" id="{0FD12F78-6B45-1196-CDCF-232E2EC11FA5}"/>
              </a:ext>
            </a:extLst>
          </p:cNvPr>
          <p:cNvSpPr txBox="1">
            <a:spLocks/>
          </p:cNvSpPr>
          <p:nvPr/>
        </p:nvSpPr>
        <p:spPr>
          <a:xfrm>
            <a:off x="4941345" y="650189"/>
            <a:ext cx="6962366" cy="334365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rtl="0">
              <a:lnSpc>
                <a:spcPts val="2240"/>
              </a:lnSpc>
              <a:spcBef>
                <a:spcPts val="0"/>
              </a:spcBef>
              <a:buClr>
                <a:srgbClr val="F16924"/>
              </a:buClr>
            </a:pPr>
            <a:r>
              <a:rPr lang="en-GB" sz="2200" b="1" dirty="0">
                <a:solidFill>
                  <a:srgbClr val="F16924"/>
                </a:solidFill>
                <a:latin typeface="+mn-lt"/>
                <a:ea typeface="Open Sans Light" panose="020B0306030504020204" pitchFamily="34" charset="0"/>
                <a:cs typeface="Open Sans Light" panose="020B0306030504020204" pitchFamily="34" charset="0"/>
              </a:rPr>
              <a:t>No se especifica ninguna condición específica de quiebra; el acreedor puede probar que la empresa está en quiebra de cualquier manera</a:t>
            </a:r>
          </a:p>
          <a:p>
            <a:pPr algn="l" rtl="0">
              <a:lnSpc>
                <a:spcPts val="3440"/>
              </a:lnSpc>
              <a:spcBef>
                <a:spcPts val="0"/>
              </a:spcBef>
              <a:buClr>
                <a:srgbClr val="F16924"/>
              </a:buClr>
            </a:pPr>
            <a:endParaRPr lang="en-GB" sz="800" b="1" dirty="0">
              <a:solidFill>
                <a:srgbClr val="F16924"/>
              </a:solidFill>
              <a:latin typeface="+mn-lt"/>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Este tipo de quiebra no está estrictamente limitada. Deja a los jueces un amplio margen para decidir si una empresa califica para la quiebra. Este tipo de regulación existe en Suecia.</a:t>
            </a:r>
          </a:p>
          <a:p>
            <a:pPr algn="l" rtl="0">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endParaRPr lang="en-GB" sz="2200" dirty="0">
              <a:solidFill>
                <a:srgbClr val="595959"/>
              </a:solidFill>
              <a:latin typeface="+mn-lt"/>
              <a:ea typeface="Open Sans Light" panose="020B0306030504020204" pitchFamily="34" charset="0"/>
              <a:cs typeface="Open Sans Light" panose="020B0306030504020204" pitchFamily="34" charset="0"/>
            </a:endParaRPr>
          </a:p>
          <a:p>
            <a:pPr algn="l" rtl="0">
              <a:lnSpc>
                <a:spcPts val="2240"/>
              </a:lnSpc>
              <a:spcBef>
                <a:spcPts val="0"/>
              </a:spcBef>
              <a:buClr>
                <a:srgbClr val="F16924"/>
              </a:buClr>
            </a:pPr>
            <a:r>
              <a:rPr lang="en-GB" sz="2200" dirty="0">
                <a:solidFill>
                  <a:srgbClr val="595959"/>
                </a:solidFill>
                <a:latin typeface="+mn-lt"/>
                <a:ea typeface="Open Sans Light" panose="020B0306030504020204" pitchFamily="34" charset="0"/>
                <a:cs typeface="Open Sans Light" panose="020B0306030504020204" pitchFamily="34" charset="0"/>
              </a:rPr>
              <a:t>En su conjunto, la mayoría de los países hacen de la incapacidad para pagar las deudas la condición básica para la quiebra.</a:t>
            </a:r>
          </a:p>
        </p:txBody>
      </p:sp>
      <p:grpSp>
        <p:nvGrpSpPr>
          <p:cNvPr id="16" name="Group 15">
            <a:extLst>
              <a:ext uri="{FF2B5EF4-FFF2-40B4-BE49-F238E27FC236}">
                <a16:creationId xmlns:a16="http://schemas.microsoft.com/office/drawing/2014/main" id="{34FAAF69-2385-1C45-0C64-1DDF3A1E720E}"/>
              </a:ext>
            </a:extLst>
          </p:cNvPr>
          <p:cNvGrpSpPr/>
          <p:nvPr/>
        </p:nvGrpSpPr>
        <p:grpSpPr>
          <a:xfrm>
            <a:off x="4148703" y="520386"/>
            <a:ext cx="701992" cy="701724"/>
            <a:chOff x="7037107" y="1407878"/>
            <a:chExt cx="701992" cy="701724"/>
          </a:xfrm>
        </p:grpSpPr>
        <p:sp>
          <p:nvSpPr>
            <p:cNvPr id="17" name="Freeform 16">
              <a:extLst>
                <a:ext uri="{FF2B5EF4-FFF2-40B4-BE49-F238E27FC236}">
                  <a16:creationId xmlns:a16="http://schemas.microsoft.com/office/drawing/2014/main" id="{757E75C7-B5DE-6E3F-35BD-5D5D94C2F9E5}"/>
                </a:ext>
              </a:extLst>
            </p:cNvPr>
            <p:cNvSpPr/>
            <p:nvPr/>
          </p:nvSpPr>
          <p:spPr>
            <a:xfrm>
              <a:off x="7037107" y="1407878"/>
              <a:ext cx="701992" cy="701724"/>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8" name="Freeform 17">
              <a:extLst>
                <a:ext uri="{FF2B5EF4-FFF2-40B4-BE49-F238E27FC236}">
                  <a16:creationId xmlns:a16="http://schemas.microsoft.com/office/drawing/2014/main" id="{9EBB93D9-5563-8A3E-F5A4-C059BA3FA6C1}"/>
                </a:ext>
              </a:extLst>
            </p:cNvPr>
            <p:cNvSpPr/>
            <p:nvPr/>
          </p:nvSpPr>
          <p:spPr>
            <a:xfrm>
              <a:off x="7113392" y="1483724"/>
              <a:ext cx="549626" cy="549622"/>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sp>
          <p:nvSpPr>
            <p:cNvPr id="19" name="TextBox 18">
              <a:extLst>
                <a:ext uri="{FF2B5EF4-FFF2-40B4-BE49-F238E27FC236}">
                  <a16:creationId xmlns:a16="http://schemas.microsoft.com/office/drawing/2014/main" id="{B5B4FBE2-163F-DFB7-3BE0-02E7A9CABCCD}"/>
                </a:ext>
              </a:extLst>
            </p:cNvPr>
            <p:cNvSpPr txBox="1"/>
            <p:nvPr/>
          </p:nvSpPr>
          <p:spPr>
            <a:xfrm>
              <a:off x="7123230" y="1483724"/>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sp>
        <p:nvSpPr>
          <p:cNvPr id="46" name="Text Placeholder 1">
            <a:extLst>
              <a:ext uri="{FF2B5EF4-FFF2-40B4-BE49-F238E27FC236}">
                <a16:creationId xmlns:a16="http://schemas.microsoft.com/office/drawing/2014/main" id="{A1618579-F0CC-75F8-1846-750421BD768F}"/>
              </a:ext>
            </a:extLst>
          </p:cNvPr>
          <p:cNvSpPr txBox="1">
            <a:spLocks/>
          </p:cNvSpPr>
          <p:nvPr/>
        </p:nvSpPr>
        <p:spPr>
          <a:xfrm>
            <a:off x="584918" y="450559"/>
            <a:ext cx="3590277" cy="50031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GB">
                <a:solidFill>
                  <a:schemeClr val="bg1"/>
                </a:solidFill>
              </a:rPr>
              <a:t>¿Cómo determino si tengo que declararme en concurso de acreedores? (específico del país)</a:t>
            </a:r>
            <a:endParaRPr lang="en-GB" dirty="0">
              <a:solidFill>
                <a:schemeClr val="bg1"/>
              </a:solidFill>
            </a:endParaRPr>
          </a:p>
        </p:txBody>
      </p:sp>
      <p:pic>
        <p:nvPicPr>
          <p:cNvPr id="47" name="Picture 46" descr="Icon  Description automatically generated">
            <a:extLst>
              <a:ext uri="{FF2B5EF4-FFF2-40B4-BE49-F238E27FC236}">
                <a16:creationId xmlns:a16="http://schemas.microsoft.com/office/drawing/2014/main" id="{96A470A8-0E96-6ED4-B0B1-22A90F2E2B9F}"/>
              </a:ext>
            </a:extLst>
          </p:cNvPr>
          <p:cNvPicPr/>
          <p:nvPr/>
        </p:nvPicPr>
        <p:blipFill rotWithShape="1">
          <a:blip r:embed="rId3" cstate="email">
            <a:extLst>
              <a:ext uri="{28A0092B-C50C-407E-A947-70E740481C1C}">
                <a14:useLocalDpi xmlns:a14="http://schemas.microsoft.com/office/drawing/2010/main"/>
              </a:ext>
            </a:extLst>
          </a:blip>
          <a:srcRect l="201" t="2764" r="22935" b="35941"/>
          <a:stretch/>
        </p:blipFill>
        <p:spPr>
          <a:xfrm>
            <a:off x="-34641" y="3435209"/>
            <a:ext cx="4666129" cy="3418087"/>
          </a:xfrm>
          <a:prstGeom prst="rect">
            <a:avLst/>
          </a:prstGeom>
        </p:spPr>
      </p:pic>
      <p:sp>
        <p:nvSpPr>
          <p:cNvPr id="48" name="Rectangle 47">
            <a:extLst>
              <a:ext uri="{FF2B5EF4-FFF2-40B4-BE49-F238E27FC236}">
                <a16:creationId xmlns:a16="http://schemas.microsoft.com/office/drawing/2014/main" id="{036A41C9-1304-75D5-CE07-7BB23EA03618}"/>
              </a:ext>
            </a:extLst>
          </p:cNvPr>
          <p:cNvSpPr/>
          <p:nvPr/>
        </p:nvSpPr>
        <p:spPr>
          <a:xfrm>
            <a:off x="584918" y="375968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cxnSp>
        <p:nvCxnSpPr>
          <p:cNvPr id="2" name="Straight Connector 1">
            <a:extLst>
              <a:ext uri="{FF2B5EF4-FFF2-40B4-BE49-F238E27FC236}">
                <a16:creationId xmlns:a16="http://schemas.microsoft.com/office/drawing/2014/main" id="{1B1845A1-5B36-3A80-8029-1CB5C0D9E3FF}"/>
              </a:ext>
            </a:extLst>
          </p:cNvPr>
          <p:cNvCxnSpPr>
            <a:cxnSpLocks/>
          </p:cNvCxnSpPr>
          <p:nvPr/>
        </p:nvCxnSpPr>
        <p:spPr>
          <a:xfrm>
            <a:off x="4577326" y="3133037"/>
            <a:ext cx="7614674"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123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B3046A-795A-EE30-5681-0538F3D94155}"/>
              </a:ext>
            </a:extLst>
          </p:cNvPr>
          <p:cNvSpPr>
            <a:spLocks noGrp="1"/>
          </p:cNvSpPr>
          <p:nvPr>
            <p:ph type="body" sz="quarter" idx="18"/>
          </p:nvPr>
        </p:nvSpPr>
        <p:spPr>
          <a:xfrm>
            <a:off x="529759" y="1757011"/>
            <a:ext cx="8461505" cy="4249910"/>
          </a:xfrm>
        </p:spPr>
        <p:txBody>
          <a:bodyPr>
            <a:normAutofit fontScale="92500"/>
          </a:bodyPr>
          <a:lstStyle/>
          <a:p>
            <a:pPr marL="342900" indent="-342900" algn="l" rtl="0">
              <a:buClr>
                <a:srgbClr val="F16924"/>
              </a:buClr>
              <a:buFont typeface="Arial" panose="020B0604020202020204" pitchFamily="34" charset="0"/>
              <a:buChar char="•"/>
            </a:pPr>
            <a:r>
              <a:rPr lang="en-US" dirty="0"/>
              <a:t>Las consecuencias de la insolvencia empresarial pueden manifestarse de varias maneras y se pueden agrupar en dos categorías principales: consecuencias duras y consecuencias blandas.</a:t>
            </a:r>
          </a:p>
          <a:p>
            <a:pPr marL="342900" indent="-342900" algn="l" rtl="0">
              <a:buClr>
                <a:srgbClr val="F16924"/>
              </a:buClr>
              <a:buFont typeface="Arial" panose="020B0604020202020204" pitchFamily="34" charset="0"/>
              <a:buChar char="•"/>
            </a:pPr>
            <a:endParaRPr lang="en-US" dirty="0"/>
          </a:p>
          <a:p>
            <a:pPr marL="342900" indent="-342900" algn="l" rtl="0">
              <a:buClr>
                <a:srgbClr val="F16924"/>
              </a:buClr>
              <a:buFont typeface="Arial" panose="020B0604020202020204" pitchFamily="34" charset="0"/>
              <a:buChar char="•"/>
            </a:pPr>
            <a:r>
              <a:rPr lang="en-US" dirty="0"/>
              <a:t>Las consecuencias blandas son aquellas que no son particularmente tangibles y, en cambio, son una serie de reacciones humanas a la situación en la que se encuentra un director. Ejemplos de esto incluyen problemas para dormir, negarse a contestar el teléfono o comunicarse con los acreedores y tensiones crecientes entre las partes interesadas. .</a:t>
            </a:r>
          </a:p>
          <a:p>
            <a:pPr marL="342900" indent="-342900" algn="l" rtl="0">
              <a:buClr>
                <a:srgbClr val="F16924"/>
              </a:buClr>
              <a:buFont typeface="Arial" panose="020B0604020202020204" pitchFamily="34" charset="0"/>
              <a:buChar char="•"/>
            </a:pPr>
            <a:endParaRPr lang="en-US" dirty="0"/>
          </a:p>
          <a:p>
            <a:pPr marL="342900" indent="-342900" algn="l" rtl="0">
              <a:buClr>
                <a:srgbClr val="F16924"/>
              </a:buClr>
              <a:buFont typeface="Arial" panose="020B0604020202020204" pitchFamily="34" charset="0"/>
              <a:buChar char="•"/>
            </a:pPr>
            <a:r>
              <a:rPr lang="en-US" dirty="0"/>
              <a:t>Lidiar con la insolvencia puede ser extremadamente estresante a nivel personal y puede tener un impacto negativo no solo en los directores de la empresa cuando están en el trabajo, sino que también puede extenderse a su vida familiar y sus relaciones.</a:t>
            </a:r>
          </a:p>
          <a:p>
            <a:pPr marL="342900" indent="-342900" algn="l" rtl="0">
              <a:buClr>
                <a:srgbClr val="F16924"/>
              </a:buClr>
              <a:buFont typeface="Arial" panose="020B0604020202020204" pitchFamily="34" charset="0"/>
              <a:buChar char="•"/>
            </a:pPr>
            <a:endParaRPr lang="en-US" dirty="0"/>
          </a:p>
          <a:p>
            <a:pPr marL="342900" indent="-342900" algn="l" rtl="0">
              <a:buClr>
                <a:srgbClr val="F16924"/>
              </a:buClr>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l" rtl="0"/>
            <a:r>
              <a:rPr lang="en-US" dirty="0"/>
              <a:t>Consecuencias de la insolvencia</a:t>
            </a:r>
          </a:p>
        </p:txBody>
      </p:sp>
      <p:grpSp>
        <p:nvGrpSpPr>
          <p:cNvPr id="4" name="Group 3">
            <a:extLst>
              <a:ext uri="{FF2B5EF4-FFF2-40B4-BE49-F238E27FC236}">
                <a16:creationId xmlns:a16="http://schemas.microsoft.com/office/drawing/2014/main" id="{DEF04244-BBB9-76A5-6CD6-0992191DAE79}"/>
              </a:ext>
            </a:extLst>
          </p:cNvPr>
          <p:cNvGrpSpPr/>
          <p:nvPr/>
        </p:nvGrpSpPr>
        <p:grpSpPr>
          <a:xfrm>
            <a:off x="9288795" y="3652444"/>
            <a:ext cx="2314626" cy="2354477"/>
            <a:chOff x="10605571" y="5357494"/>
            <a:chExt cx="1081655" cy="1100278"/>
          </a:xfrm>
          <a:solidFill>
            <a:srgbClr val="595959"/>
          </a:solidFill>
        </p:grpSpPr>
        <p:sp>
          <p:nvSpPr>
            <p:cNvPr id="5" name="Freeform 4">
              <a:extLst>
                <a:ext uri="{FF2B5EF4-FFF2-40B4-BE49-F238E27FC236}">
                  <a16:creationId xmlns:a16="http://schemas.microsoft.com/office/drawing/2014/main" id="{B1ECD54C-23E4-0CC3-2364-3FA2F875F887}"/>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F16924"/>
            </a:solidFill>
            <a:ln w="2953" cap="flat">
              <a:noFill/>
              <a:prstDash val="solid"/>
              <a:miter/>
            </a:ln>
          </p:spPr>
          <p:txBody>
            <a:bodyPr rtlCol="0" anchor="ctr"/>
            <a:lstStyle/>
            <a:p>
              <a:pPr algn="l" rtl="0"/>
              <a:endParaRPr lang="en-US"/>
            </a:p>
          </p:txBody>
        </p:sp>
        <p:sp>
          <p:nvSpPr>
            <p:cNvPr id="6" name="Freeform 5">
              <a:extLst>
                <a:ext uri="{FF2B5EF4-FFF2-40B4-BE49-F238E27FC236}">
                  <a16:creationId xmlns:a16="http://schemas.microsoft.com/office/drawing/2014/main" id="{B80DBE6D-16BE-07CC-BDFF-60CA68896D2E}"/>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pPr algn="l" rtl="0"/>
              <a:endParaRPr lang="en-US"/>
            </a:p>
          </p:txBody>
        </p:sp>
        <p:sp>
          <p:nvSpPr>
            <p:cNvPr id="7" name="Freeform 6">
              <a:extLst>
                <a:ext uri="{FF2B5EF4-FFF2-40B4-BE49-F238E27FC236}">
                  <a16:creationId xmlns:a16="http://schemas.microsoft.com/office/drawing/2014/main" id="{FAF88084-116D-BEDA-9A40-6368EE90FAF9}"/>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pPr algn="l" rtl="0"/>
              <a:endParaRPr lang="en-US"/>
            </a:p>
          </p:txBody>
        </p:sp>
        <p:sp>
          <p:nvSpPr>
            <p:cNvPr id="9" name="Freeform 8">
              <a:extLst>
                <a:ext uri="{FF2B5EF4-FFF2-40B4-BE49-F238E27FC236}">
                  <a16:creationId xmlns:a16="http://schemas.microsoft.com/office/drawing/2014/main" id="{3F83CDCA-1036-931D-0B5F-DCF4FB92CBEE}"/>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291AFBEE-BF42-C26F-59F4-83205F7E7F7A}"/>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76DB5DB3-5D3B-7E2E-8A30-A591BEEB71A8}"/>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F16924"/>
            </a:solidFill>
            <a:ln w="2953"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FEFF15AE-1C21-DDFE-6B33-55420BDD9B56}"/>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F16924"/>
            </a:solidFill>
            <a:ln w="2953"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BA732130-C441-71BD-4B57-9A28A6FDCACE}"/>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F16924"/>
            </a:solidFill>
            <a:ln w="2953"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22321B96-DB81-1998-5B07-B94F50AA1F9A}"/>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F16924"/>
            </a:solidFill>
            <a:ln w="2953"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1083DE5E-E44B-3312-F1DA-64BDFDEBB840}"/>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pPr algn="l" rtl="0"/>
              <a:endParaRPr lang="en-US"/>
            </a:p>
          </p:txBody>
        </p:sp>
        <p:sp>
          <p:nvSpPr>
            <p:cNvPr id="16" name="Freeform 15">
              <a:extLst>
                <a:ext uri="{FF2B5EF4-FFF2-40B4-BE49-F238E27FC236}">
                  <a16:creationId xmlns:a16="http://schemas.microsoft.com/office/drawing/2014/main" id="{E9A2DCBD-8D0D-BAA6-7C74-C16CEAB8978B}"/>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solidFill>
              <a:schemeClr val="bg1"/>
            </a:solidFill>
            <a:ln w="2953" cap="flat">
              <a:noFill/>
              <a:prstDash val="solid"/>
              <a:miter/>
            </a:ln>
          </p:spPr>
          <p:txBody>
            <a:bodyPr rtlCol="0" anchor="ctr"/>
            <a:lstStyle/>
            <a:p>
              <a:pPr algn="l" rtl="0"/>
              <a:endParaRPr lang="en-US" dirty="0"/>
            </a:p>
          </p:txBody>
        </p:sp>
      </p:grpSp>
    </p:spTree>
    <p:extLst>
      <p:ext uri="{BB962C8B-B14F-4D97-AF65-F5344CB8AC3E}">
        <p14:creationId xmlns:p14="http://schemas.microsoft.com/office/powerpoint/2010/main" val="3901411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1757011"/>
            <a:ext cx="6400872" cy="4715268"/>
          </a:xfrm>
        </p:spPr>
        <p:txBody>
          <a:bodyPr>
            <a:normAutofit/>
          </a:bodyPr>
          <a:lstStyle/>
          <a:p>
            <a:pPr marL="0" indent="0" algn="l" rtl="0">
              <a:lnSpc>
                <a:spcPts val="2280"/>
              </a:lnSpc>
              <a:spcBef>
                <a:spcPts val="0"/>
              </a:spcBef>
            </a:pPr>
            <a:r>
              <a:rPr lang="en-US" sz="2200" dirty="0"/>
              <a:t>Las consecuencias duras, por otro lado, son aquellas que son tangibles y, por lo tanto, difíciles de ocultar o negar para el director.</a:t>
            </a:r>
          </a:p>
          <a:p>
            <a:pPr marL="0" indent="0" algn="l" rtl="0">
              <a:lnSpc>
                <a:spcPts val="2280"/>
              </a:lnSpc>
              <a:spcBef>
                <a:spcPts val="0"/>
              </a:spcBef>
            </a:pPr>
            <a:endParaRPr lang="en-US" sz="2200" dirty="0"/>
          </a:p>
          <a:p>
            <a:pPr marL="0" indent="0" algn="l" rtl="0">
              <a:lnSpc>
                <a:spcPts val="2280"/>
              </a:lnSpc>
              <a:spcBef>
                <a:spcPts val="0"/>
              </a:spcBef>
            </a:pPr>
            <a:r>
              <a:rPr lang="en-US" sz="2200" dirty="0"/>
              <a:t>Estos tienden a ser de naturaleza financiera e incluyen acciones tales como: recibir una CCJ (sentencia del tribunal del condado), una demanda legal o una petición de un acreedor para cerrar su empresa a través de una WUP (petición de liquidación); bancos que retiran sobregiros u otros proveedores financieros que restringen sus términos de préstamo; o atrasarse en los pagos a proveedores, empleados y autoridades tributarias/recaudatorias.</a:t>
            </a:r>
          </a:p>
          <a:p>
            <a:pPr marL="0" indent="0" algn="l" rtl="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p:txBody>
          <a:bodyPr>
            <a:normAutofit lnSpcReduction="10000"/>
          </a:bodyPr>
          <a:lstStyle/>
          <a:p>
            <a:pPr algn="l" rtl="0"/>
            <a:r>
              <a:rPr lang="en-US" dirty="0"/>
              <a:t>Consecuencias de la insolvencia</a:t>
            </a:r>
          </a:p>
        </p:txBody>
      </p:sp>
      <p:sp>
        <p:nvSpPr>
          <p:cNvPr id="10" name="Rectangle 9">
            <a:extLst>
              <a:ext uri="{FF2B5EF4-FFF2-40B4-BE49-F238E27FC236}">
                <a16:creationId xmlns:a16="http://schemas.microsoft.com/office/drawing/2014/main" id="{C7AF6130-605D-3EAE-4DCF-BCF5D2BA0DC8}"/>
              </a:ext>
            </a:extLst>
          </p:cNvPr>
          <p:cNvSpPr/>
          <p:nvPr/>
        </p:nvSpPr>
        <p:spPr>
          <a:xfrm>
            <a:off x="614301" y="1235669"/>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4" name="Picture Placeholder 11">
            <a:extLst>
              <a:ext uri="{FF2B5EF4-FFF2-40B4-BE49-F238E27FC236}">
                <a16:creationId xmlns:a16="http://schemas.microsoft.com/office/drawing/2014/main" id="{FABB6DAE-90C0-3451-AD53-60B8057AC9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5177" r="16347"/>
          <a:stretch/>
        </p:blipFill>
        <p:spPr>
          <a:xfrm>
            <a:off x="7479777" y="-33744"/>
            <a:ext cx="3977508" cy="6891744"/>
          </a:xfrm>
          <a:prstGeom prst="rect">
            <a:avLst/>
          </a:prstGeom>
        </p:spPr>
      </p:pic>
    </p:spTree>
    <p:extLst>
      <p:ext uri="{BB962C8B-B14F-4D97-AF65-F5344CB8AC3E}">
        <p14:creationId xmlns:p14="http://schemas.microsoft.com/office/powerpoint/2010/main" val="4070778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l" rtl="0"/>
            <a:r>
              <a:rPr lang="en-US" dirty="0"/>
              <a:t>Veamos un ejemplo irlandés.</a:t>
            </a:r>
          </a:p>
        </p:txBody>
      </p:sp>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29759" y="1757010"/>
            <a:ext cx="11073662" cy="4593953"/>
          </a:xfrm>
        </p:spPr>
        <p:txBody>
          <a:bodyPr>
            <a:normAutofit/>
          </a:bodyPr>
          <a:lstStyle/>
          <a:p>
            <a:pPr marL="0" indent="0" algn="l" rtl="0"/>
            <a:r>
              <a:rPr lang="en-GB" dirty="0"/>
              <a:t>El Proceso de Rescate Administrativo de Pequeñas Empresas (SCARP) es una iniciativa del gobierno irlandés para proporcionar una reestructuración accesible para pequeñas y microempresas. SCARP se basa en gran medida en la legislación de Examinership existente con algunos elementos de la legislación de insolvencia personal.</a:t>
            </a:r>
          </a:p>
          <a:p>
            <a:pPr marL="0" indent="0" algn="l" rtl="0"/>
            <a:endParaRPr lang="en-GB" dirty="0"/>
          </a:p>
          <a:p>
            <a:pPr marL="0" indent="0" algn="l" rtl="0"/>
            <a:r>
              <a:rPr lang="en-GB" dirty="0"/>
              <a:t>En junio de 2015, el tribunal de circuito introdujo Examinerships con la esperanza de que esto hiciera que el proceso fuera más accesible y rentable para las empresas más pequeñas. Pero no tuvo el efecto deseado. Si bien Examinership es un proceso de reestructuración flexible y bien transitado para las empresas más grandes, no ha sido accesible para muchas empresas más pequeñas en gran parte debido a los costos involucrados en el proceso.</a:t>
            </a:r>
          </a:p>
          <a:p>
            <a:pPr marL="0" indent="0" algn="l" rtl="0"/>
            <a:endParaRPr lang="en-GB" dirty="0"/>
          </a:p>
          <a:p>
            <a:pPr marL="0" indent="0" algn="l" rtl="0"/>
            <a:r>
              <a:rPr lang="en-GB" dirty="0"/>
              <a:t>El impacto de Covid en las empresas más pequeñas (en particular, los sectores minorista, hotelero, de ocio y de servicios) exacerbó aún más la necesidad de un proceso de reestructuración empresarial más rentable.</a:t>
            </a:r>
            <a:endParaRPr lang="en-IE" dirty="0"/>
          </a:p>
        </p:txBody>
      </p:sp>
    </p:spTree>
    <p:extLst>
      <p:ext uri="{BB962C8B-B14F-4D97-AF65-F5344CB8AC3E}">
        <p14:creationId xmlns:p14="http://schemas.microsoft.com/office/powerpoint/2010/main" val="2132465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l" rtl="0"/>
            <a:r>
              <a:rPr lang="en-US" dirty="0"/>
              <a:t>Veamos un ejemplo irlandés.</a:t>
            </a:r>
          </a:p>
        </p:txBody>
      </p:sp>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29758" y="1533725"/>
            <a:ext cx="11548827" cy="5962228"/>
          </a:xfrm>
        </p:spPr>
        <p:txBody>
          <a:bodyPr>
            <a:normAutofit/>
          </a:bodyPr>
          <a:lstStyle/>
          <a:p>
            <a:pPr marL="0" indent="0" algn="l" rtl="0"/>
            <a:r>
              <a:rPr lang="en-GB" sz="2000" b="1" dirty="0"/>
              <a:t>Características clave de SCARP:</a:t>
            </a:r>
          </a:p>
          <a:p>
            <a:pPr marL="457200" indent="-457200" algn="l" rtl="0">
              <a:buAutoNum type="arabicPeriod"/>
            </a:pPr>
            <a:r>
              <a:rPr lang="en-GB" sz="2000" dirty="0"/>
              <a:t>El proceso SCARP solo está disponible para pequeñas y microempresas que cumplan con dos de los siguientes criterios;</a:t>
            </a:r>
          </a:p>
          <a:p>
            <a:pPr marL="0" indent="0" algn="l" rtl="0"/>
            <a:r>
              <a:rPr lang="en-GB" sz="2000" dirty="0"/>
              <a:t> </a:t>
            </a:r>
            <a:r>
              <a:rPr lang="en-GB" sz="1800" i="1" dirty="0"/>
              <a:t>A. Facturación inferior a 12M€. B. Balance total inferior a 6M€. C. Menos de 50 empleados.</a:t>
            </a:r>
          </a:p>
          <a:p>
            <a:pPr marL="0" indent="0" algn="l" rtl="0"/>
            <a:endParaRPr lang="en-GB" sz="1800" dirty="0"/>
          </a:p>
          <a:p>
            <a:pPr marL="457200" indent="-457200" algn="l" rtl="0">
              <a:buAutoNum type="arabicPeriod" startAt="2"/>
            </a:pPr>
            <a:r>
              <a:rPr lang="en-GB" sz="2000" dirty="0"/>
              <a:t>El proceso SCARP comenzará luego de la aprobación de una resolución de los directores de la empresa, a diferencia de la presentación de una petición ante el tribunal, como se requiere en el examen.</a:t>
            </a:r>
          </a:p>
          <a:p>
            <a:pPr marL="0" indent="0" algn="l" rtl="0"/>
            <a:endParaRPr lang="en-GB" sz="2000" dirty="0"/>
          </a:p>
          <a:p>
            <a:pPr marL="457200" indent="-457200" algn="l" rtl="0">
              <a:buAutoNum type="arabicPeriod" startAt="3"/>
            </a:pPr>
            <a:r>
              <a:rPr lang="en-GB" sz="2000" dirty="0"/>
              <a:t>El proceso está dirigido por un administrador concursal calificado que es designado como “Asesor del proceso” y quien tiene la tarea de formular un plan de rescate para el acuerdo con los acreedores.</a:t>
            </a:r>
          </a:p>
          <a:p>
            <a:pPr marL="0" indent="0" algn="l" rtl="0"/>
            <a:endParaRPr lang="en-GB" sz="2000" dirty="0"/>
          </a:p>
          <a:p>
            <a:pPr marL="457200" indent="-457200" algn="l" rtl="0">
              <a:buAutoNum type="arabicPeriod" startAt="4"/>
            </a:pPr>
            <a:r>
              <a:rPr lang="en-GB" sz="2000" dirty="0"/>
              <a:t>El proceso tendrá un plazo de 70 días desde el comienzo: 49 días para que los acreedores reciban y voten las propuestas de rescate y un período de reflexión de 21 días en el que los acreedores pueden presentar objeciones.</a:t>
            </a:r>
          </a:p>
          <a:p>
            <a:pPr marL="0" indent="0" algn="l" rtl="0"/>
            <a:endParaRPr lang="en-GB" sz="2000" dirty="0"/>
          </a:p>
          <a:p>
            <a:pPr marL="446088" indent="-446088" algn="l" rtl="0"/>
            <a:r>
              <a:rPr lang="en-GB" sz="2000" dirty="0"/>
              <a:t>5. A diferencia de Examinership, no hay protección inmediata contra la ejecución de los acreedores, sin embargo, se puede buscar protección después de que se haya designado al 'Asesor de Proceso'.</a:t>
            </a:r>
            <a:endParaRPr lang="en-IE" sz="2000" dirty="0"/>
          </a:p>
        </p:txBody>
      </p:sp>
    </p:spTree>
    <p:extLst>
      <p:ext uri="{BB962C8B-B14F-4D97-AF65-F5344CB8AC3E}">
        <p14:creationId xmlns:p14="http://schemas.microsoft.com/office/powerpoint/2010/main" val="3112402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p:txBody>
          <a:bodyPr>
            <a:normAutofit lnSpcReduction="10000"/>
          </a:bodyPr>
          <a:lstStyle/>
          <a:p>
            <a:pPr algn="l" rtl="0"/>
            <a:r>
              <a:rPr lang="en-US" dirty="0"/>
              <a:t>Veamos un ejemplo irlandés.</a:t>
            </a:r>
          </a:p>
        </p:txBody>
      </p:sp>
      <p:sp>
        <p:nvSpPr>
          <p:cNvPr id="17" name="Text Placeholder 16">
            <a:extLst>
              <a:ext uri="{FF2B5EF4-FFF2-40B4-BE49-F238E27FC236}">
                <a16:creationId xmlns:a16="http://schemas.microsoft.com/office/drawing/2014/main" id="{E9D4853C-6CBB-CBF7-D847-2C1C2D7250F1}"/>
              </a:ext>
            </a:extLst>
          </p:cNvPr>
          <p:cNvSpPr>
            <a:spLocks noGrp="1"/>
          </p:cNvSpPr>
          <p:nvPr>
            <p:ph type="body" sz="quarter" idx="18"/>
          </p:nvPr>
        </p:nvSpPr>
        <p:spPr>
          <a:xfrm>
            <a:off x="559169" y="1650685"/>
            <a:ext cx="11073662" cy="4593953"/>
          </a:xfrm>
        </p:spPr>
        <p:txBody>
          <a:bodyPr>
            <a:normAutofit/>
          </a:bodyPr>
          <a:lstStyle/>
          <a:p>
            <a:pPr marL="0" indent="0" algn="l" rtl="0"/>
            <a:r>
              <a:rPr lang="en-GB" dirty="0"/>
              <a:t>6. La reducción de deudas entre clases es factible en el borrador actual de la legislación.</a:t>
            </a:r>
          </a:p>
          <a:p>
            <a:pPr marL="0" indent="0" algn="l" rtl="0"/>
            <a:endParaRPr lang="en-GB" dirty="0"/>
          </a:p>
          <a:p>
            <a:pPr marL="0" indent="0" algn="l" rtl="0"/>
            <a:r>
              <a:rPr lang="en-GB" dirty="0"/>
              <a:t>7. La mayoría de los acreedores necesarios para aprobar un plan de rescate propuesto es del 60% en número, con una mayoría en valor.</a:t>
            </a:r>
          </a:p>
          <a:p>
            <a:pPr marL="0" indent="0" algn="l" rtl="0"/>
            <a:endParaRPr lang="en-GB" dirty="0"/>
          </a:p>
          <a:p>
            <a:pPr marL="0" indent="0" algn="l" rtl="0"/>
            <a:r>
              <a:rPr lang="en-GB" dirty="0"/>
              <a:t>8. El proceso permite la deuda excluible, que comprende impuestos, derechos, gravámenes y otros cargos similares pagaderos al estado y deudas derivadas de los derechos de asistencia social.</a:t>
            </a:r>
          </a:p>
          <a:p>
            <a:pPr marL="0" indent="0" algn="l" rtl="0"/>
            <a:endParaRPr lang="en-GB" dirty="0"/>
          </a:p>
          <a:p>
            <a:pPr marL="0" indent="0" algn="l" rtl="0"/>
            <a:r>
              <a:rPr lang="en-GB" dirty="0"/>
              <a:t>9. SCARP sí permite la repudiación de contratos onerosos, pero esto requerirá una solicitud judicial si no se acuerda voluntariamente entre las partes del contrato de arrendamiento.</a:t>
            </a:r>
          </a:p>
          <a:p>
            <a:pPr marL="0" indent="0" algn="l" rtl="0"/>
            <a:endParaRPr lang="en-GB" dirty="0"/>
          </a:p>
          <a:p>
            <a:pPr marL="0" indent="0" algn="l" rtl="0"/>
            <a:r>
              <a:rPr lang="en-GB" dirty="0"/>
              <a:t>10. SCARP exige que el 'Asesor de Procesos' informe a la 'Oficina del Director de Cumplimiento Corporativo' (ODCE) sobre la conducta histórica de los directores</a:t>
            </a:r>
            <a:endParaRPr lang="en-IE" dirty="0"/>
          </a:p>
        </p:txBody>
      </p:sp>
    </p:spTree>
    <p:extLst>
      <p:ext uri="{BB962C8B-B14F-4D97-AF65-F5344CB8AC3E}">
        <p14:creationId xmlns:p14="http://schemas.microsoft.com/office/powerpoint/2010/main" val="743054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A4D6A2-7712-A54D-8449-3677F1929D09}"/>
              </a:ext>
            </a:extLst>
          </p:cNvPr>
          <p:cNvSpPr>
            <a:spLocks noGrp="1"/>
          </p:cNvSpPr>
          <p:nvPr>
            <p:ph type="body" sz="quarter" idx="16"/>
          </p:nvPr>
        </p:nvSpPr>
        <p:spPr>
          <a:xfrm>
            <a:off x="529758" y="642972"/>
            <a:ext cx="8046683" cy="582221"/>
          </a:xfrm>
        </p:spPr>
        <p:txBody>
          <a:bodyPr>
            <a:normAutofit lnSpcReduction="10000"/>
          </a:bodyPr>
          <a:lstStyle/>
          <a:p>
            <a:pPr marL="0" indent="0" algn="l" rtl="0"/>
            <a:r>
              <a:rPr lang="en-IE" b="1" dirty="0">
                <a:solidFill>
                  <a:srgbClr val="B41F7A"/>
                </a:solidFill>
              </a:rPr>
              <a:t>Examen SCARP VS</a:t>
            </a:r>
          </a:p>
        </p:txBody>
      </p:sp>
      <p:grpSp>
        <p:nvGrpSpPr>
          <p:cNvPr id="56" name="Group 55">
            <a:extLst>
              <a:ext uri="{FF2B5EF4-FFF2-40B4-BE49-F238E27FC236}">
                <a16:creationId xmlns:a16="http://schemas.microsoft.com/office/drawing/2014/main" id="{20F3288E-E086-D81B-C337-2CC8C9B94D2A}"/>
              </a:ext>
            </a:extLst>
          </p:cNvPr>
          <p:cNvGrpSpPr/>
          <p:nvPr/>
        </p:nvGrpSpPr>
        <p:grpSpPr>
          <a:xfrm>
            <a:off x="355905" y="1357312"/>
            <a:ext cx="11536426" cy="4892400"/>
            <a:chOff x="355905" y="1357312"/>
            <a:chExt cx="11536426" cy="4892400"/>
          </a:xfrm>
        </p:grpSpPr>
        <p:grpSp>
          <p:nvGrpSpPr>
            <p:cNvPr id="57" name="Group 56">
              <a:extLst>
                <a:ext uri="{FF2B5EF4-FFF2-40B4-BE49-F238E27FC236}">
                  <a16:creationId xmlns:a16="http://schemas.microsoft.com/office/drawing/2014/main" id="{BA07EB5F-F11D-45DD-8D1A-6668C2378EA7}"/>
                </a:ext>
              </a:extLst>
            </p:cNvPr>
            <p:cNvGrpSpPr/>
            <p:nvPr/>
          </p:nvGrpSpPr>
          <p:grpSpPr>
            <a:xfrm>
              <a:off x="422773" y="1357312"/>
              <a:ext cx="11440984" cy="4892400"/>
              <a:chOff x="1051423" y="988989"/>
              <a:chExt cx="10982155" cy="4903141"/>
            </a:xfrm>
          </p:grpSpPr>
          <p:sp>
            <p:nvSpPr>
              <p:cNvPr id="100" name="Freeform 99">
                <a:extLst>
                  <a:ext uri="{FF2B5EF4-FFF2-40B4-BE49-F238E27FC236}">
                    <a16:creationId xmlns:a16="http://schemas.microsoft.com/office/drawing/2014/main" id="{7529B37F-0B79-1B4A-27AD-8D1D62F6D15C}"/>
                  </a:ext>
                </a:extLst>
              </p:cNvPr>
              <p:cNvSpPr/>
              <p:nvPr/>
            </p:nvSpPr>
            <p:spPr>
              <a:xfrm>
                <a:off x="8232390" y="988989"/>
                <a:ext cx="3801188" cy="4903141"/>
              </a:xfrm>
              <a:custGeom>
                <a:avLst/>
                <a:gdLst>
                  <a:gd name="connsiteX0" fmla="*/ 0 w 1845613"/>
                  <a:gd name="connsiteY0" fmla="*/ 0 h 4898055"/>
                  <a:gd name="connsiteX1" fmla="*/ 1845614 w 1845613"/>
                  <a:gd name="connsiteY1" fmla="*/ 0 h 4898055"/>
                  <a:gd name="connsiteX2" fmla="*/ 1845614 w 1845613"/>
                  <a:gd name="connsiteY2" fmla="*/ 4898055 h 4898055"/>
                  <a:gd name="connsiteX3" fmla="*/ 1 w 1845613"/>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845613" h="4898055">
                    <a:moveTo>
                      <a:pt x="0" y="0"/>
                    </a:moveTo>
                    <a:lnTo>
                      <a:pt x="1845614" y="0"/>
                    </a:lnTo>
                    <a:lnTo>
                      <a:pt x="1845614" y="4898055"/>
                    </a:lnTo>
                    <a:lnTo>
                      <a:pt x="1" y="4898055"/>
                    </a:lnTo>
                    <a:close/>
                  </a:path>
                </a:pathLst>
              </a:custGeom>
              <a:solidFill>
                <a:srgbClr val="F16924"/>
              </a:solidFill>
              <a:ln w="13735" cap="flat">
                <a:noFill/>
                <a:prstDash val="solid"/>
                <a:miter/>
              </a:ln>
            </p:spPr>
            <p:txBody>
              <a:bodyPr rtlCol="0" anchor="ctr"/>
              <a:lstStyle/>
              <a:p>
                <a:pPr algn="l" rtl="0"/>
                <a:endParaRPr lang="en-US"/>
              </a:p>
            </p:txBody>
          </p:sp>
          <p:sp>
            <p:nvSpPr>
              <p:cNvPr id="101" name="Freeform 100">
                <a:extLst>
                  <a:ext uri="{FF2B5EF4-FFF2-40B4-BE49-F238E27FC236}">
                    <a16:creationId xmlns:a16="http://schemas.microsoft.com/office/drawing/2014/main" id="{5B0CEF5F-F9B2-5C89-D0F9-3773C0530235}"/>
                  </a:ext>
                </a:extLst>
              </p:cNvPr>
              <p:cNvSpPr/>
              <p:nvPr/>
            </p:nvSpPr>
            <p:spPr>
              <a:xfrm>
                <a:off x="4417487" y="988989"/>
                <a:ext cx="3801188" cy="4903141"/>
              </a:xfrm>
              <a:custGeom>
                <a:avLst/>
                <a:gdLst>
                  <a:gd name="connsiteX0" fmla="*/ 0 w 1908828"/>
                  <a:gd name="connsiteY0" fmla="*/ 0 h 4898055"/>
                  <a:gd name="connsiteX1" fmla="*/ 1908829 w 1908828"/>
                  <a:gd name="connsiteY1" fmla="*/ 0 h 4898055"/>
                  <a:gd name="connsiteX2" fmla="*/ 1908829 w 1908828"/>
                  <a:gd name="connsiteY2" fmla="*/ 4898055 h 4898055"/>
                  <a:gd name="connsiteX3" fmla="*/ 0 w 1908828"/>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908828" h="4898055">
                    <a:moveTo>
                      <a:pt x="0" y="0"/>
                    </a:moveTo>
                    <a:lnTo>
                      <a:pt x="1908829" y="0"/>
                    </a:lnTo>
                    <a:lnTo>
                      <a:pt x="1908829" y="4898055"/>
                    </a:lnTo>
                    <a:lnTo>
                      <a:pt x="0" y="4898055"/>
                    </a:lnTo>
                    <a:close/>
                  </a:path>
                </a:pathLst>
              </a:custGeom>
              <a:solidFill>
                <a:srgbClr val="B41F7A"/>
              </a:solidFill>
              <a:ln w="13735" cap="flat">
                <a:noFill/>
                <a:prstDash val="solid"/>
                <a:miter/>
              </a:ln>
            </p:spPr>
            <p:txBody>
              <a:bodyPr rtlCol="0" anchor="ctr"/>
              <a:lstStyle/>
              <a:p>
                <a:pPr algn="l" rtl="0"/>
                <a:endParaRPr lang="en-US"/>
              </a:p>
            </p:txBody>
          </p:sp>
          <p:sp>
            <p:nvSpPr>
              <p:cNvPr id="102" name="Freeform 101">
                <a:extLst>
                  <a:ext uri="{FF2B5EF4-FFF2-40B4-BE49-F238E27FC236}">
                    <a16:creationId xmlns:a16="http://schemas.microsoft.com/office/drawing/2014/main" id="{A4EC5A1E-6907-D527-888B-F2F62531A9DC}"/>
                  </a:ext>
                </a:extLst>
              </p:cNvPr>
              <p:cNvSpPr/>
              <p:nvPr/>
            </p:nvSpPr>
            <p:spPr>
              <a:xfrm>
                <a:off x="1051423" y="988989"/>
                <a:ext cx="3351957" cy="4903141"/>
              </a:xfrm>
              <a:custGeom>
                <a:avLst/>
                <a:gdLst>
                  <a:gd name="connsiteX0" fmla="*/ 0 w 1959675"/>
                  <a:gd name="connsiteY0" fmla="*/ 0 h 4898055"/>
                  <a:gd name="connsiteX1" fmla="*/ 1959676 w 1959675"/>
                  <a:gd name="connsiteY1" fmla="*/ 0 h 4898055"/>
                  <a:gd name="connsiteX2" fmla="*/ 1959676 w 1959675"/>
                  <a:gd name="connsiteY2" fmla="*/ 4898055 h 4898055"/>
                  <a:gd name="connsiteX3" fmla="*/ 0 w 1959675"/>
                  <a:gd name="connsiteY3" fmla="*/ 4898055 h 4898055"/>
                </a:gdLst>
                <a:ahLst/>
                <a:cxnLst>
                  <a:cxn ang="0">
                    <a:pos x="connsiteX0" y="connsiteY0"/>
                  </a:cxn>
                  <a:cxn ang="0">
                    <a:pos x="connsiteX1" y="connsiteY1"/>
                  </a:cxn>
                  <a:cxn ang="0">
                    <a:pos x="connsiteX2" y="connsiteY2"/>
                  </a:cxn>
                  <a:cxn ang="0">
                    <a:pos x="connsiteX3" y="connsiteY3"/>
                  </a:cxn>
                </a:cxnLst>
                <a:rect l="l" t="t" r="r" b="b"/>
                <a:pathLst>
                  <a:path w="1959675" h="4898055">
                    <a:moveTo>
                      <a:pt x="0" y="0"/>
                    </a:moveTo>
                    <a:lnTo>
                      <a:pt x="1959676" y="0"/>
                    </a:lnTo>
                    <a:lnTo>
                      <a:pt x="1959676" y="4898055"/>
                    </a:lnTo>
                    <a:lnTo>
                      <a:pt x="0" y="4898055"/>
                    </a:lnTo>
                    <a:close/>
                  </a:path>
                </a:pathLst>
              </a:custGeom>
              <a:solidFill>
                <a:srgbClr val="7F1C58"/>
              </a:solidFill>
              <a:ln w="13735" cap="flat">
                <a:noFill/>
                <a:prstDash val="solid"/>
                <a:miter/>
              </a:ln>
            </p:spPr>
            <p:txBody>
              <a:bodyPr rtlCol="0" anchor="ctr"/>
              <a:lstStyle/>
              <a:p>
                <a:pPr algn="l" rtl="0"/>
                <a:endParaRPr lang="en-US" dirty="0"/>
              </a:p>
            </p:txBody>
          </p:sp>
        </p:grpSp>
        <p:grpSp>
          <p:nvGrpSpPr>
            <p:cNvPr id="58" name="Group 57">
              <a:extLst>
                <a:ext uri="{FF2B5EF4-FFF2-40B4-BE49-F238E27FC236}">
                  <a16:creationId xmlns:a16="http://schemas.microsoft.com/office/drawing/2014/main" id="{9C80E9BB-930B-DC30-31E4-1394FD7DF91F}"/>
                </a:ext>
              </a:extLst>
            </p:cNvPr>
            <p:cNvGrpSpPr/>
            <p:nvPr/>
          </p:nvGrpSpPr>
          <p:grpSpPr>
            <a:xfrm>
              <a:off x="422774" y="1815132"/>
              <a:ext cx="11118497" cy="302775"/>
              <a:chOff x="422774" y="1829420"/>
              <a:chExt cx="11118497" cy="302775"/>
            </a:xfrm>
          </p:grpSpPr>
          <p:sp>
            <p:nvSpPr>
              <p:cNvPr id="97" name="TextBox 96">
                <a:extLst>
                  <a:ext uri="{FF2B5EF4-FFF2-40B4-BE49-F238E27FC236}">
                    <a16:creationId xmlns:a16="http://schemas.microsoft.com/office/drawing/2014/main" id="{A96E257A-C905-FA92-9C92-77BA0CFB51A7}"/>
                  </a:ext>
                </a:extLst>
              </p:cNvPr>
              <p:cNvSpPr txBox="1"/>
              <p:nvPr/>
            </p:nvSpPr>
            <p:spPr>
              <a:xfrm>
                <a:off x="422774" y="1829420"/>
                <a:ext cx="3506695" cy="300403"/>
              </a:xfrm>
              <a:prstGeom prst="rect">
                <a:avLst/>
              </a:prstGeom>
              <a:noFill/>
            </p:spPr>
            <p:txBody>
              <a:bodyPr wrap="square">
                <a:spAutoFit/>
              </a:bodyPr>
              <a:lstStyle/>
              <a:p>
                <a:pPr algn="l" rtl="0">
                  <a:lnSpc>
                    <a:spcPts val="1620"/>
                  </a:lnSpc>
                </a:pPr>
                <a:r>
                  <a:rPr lang="en-IE" sz="1600" b="1" dirty="0">
                    <a:solidFill>
                      <a:schemeClr val="bg1"/>
                    </a:solidFill>
                    <a:effectLst/>
                    <a:latin typeface="Calibri" panose="020F0502020204030204" pitchFamily="34" charset="0"/>
                    <a:cs typeface="Calibri" panose="020F0502020204030204" pitchFamily="34" charset="0"/>
                  </a:rPr>
                  <a:t>Restricción del tamaño de la empresa</a:t>
                </a:r>
              </a:p>
            </p:txBody>
          </p:sp>
          <p:sp>
            <p:nvSpPr>
              <p:cNvPr id="98" name="TextBox 97">
                <a:extLst>
                  <a:ext uri="{FF2B5EF4-FFF2-40B4-BE49-F238E27FC236}">
                    <a16:creationId xmlns:a16="http://schemas.microsoft.com/office/drawing/2014/main" id="{A8411C9E-E02D-BC08-B452-83656B249952}"/>
                  </a:ext>
                </a:extLst>
              </p:cNvPr>
              <p:cNvSpPr txBox="1"/>
              <p:nvPr/>
            </p:nvSpPr>
            <p:spPr>
              <a:xfrm>
                <a:off x="3943756" y="1829420"/>
                <a:ext cx="3854537" cy="300403"/>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Solo pequeña o micro empresa</a:t>
                </a:r>
              </a:p>
            </p:txBody>
          </p:sp>
          <p:sp>
            <p:nvSpPr>
              <p:cNvPr id="99" name="TextBox 98">
                <a:extLst>
                  <a:ext uri="{FF2B5EF4-FFF2-40B4-BE49-F238E27FC236}">
                    <a16:creationId xmlns:a16="http://schemas.microsoft.com/office/drawing/2014/main" id="{3B0A28CC-D683-9E22-1711-5B764F44C04B}"/>
                  </a:ext>
                </a:extLst>
              </p:cNvPr>
              <p:cNvSpPr txBox="1"/>
              <p:nvPr/>
            </p:nvSpPr>
            <p:spPr>
              <a:xfrm>
                <a:off x="7903756" y="1829420"/>
                <a:ext cx="3637515" cy="302775"/>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Ninguna</a:t>
                </a:r>
              </a:p>
            </p:txBody>
          </p:sp>
        </p:grpSp>
        <p:sp>
          <p:nvSpPr>
            <p:cNvPr id="59" name="TextBox 58">
              <a:extLst>
                <a:ext uri="{FF2B5EF4-FFF2-40B4-BE49-F238E27FC236}">
                  <a16:creationId xmlns:a16="http://schemas.microsoft.com/office/drawing/2014/main" id="{93BFCE14-BD6B-47FC-7573-3C8480CB8A4B}"/>
                </a:ext>
              </a:extLst>
            </p:cNvPr>
            <p:cNvSpPr txBox="1"/>
            <p:nvPr/>
          </p:nvSpPr>
          <p:spPr>
            <a:xfrm>
              <a:off x="3943756" y="1402595"/>
              <a:ext cx="3854538" cy="353943"/>
            </a:xfrm>
            <a:prstGeom prst="rect">
              <a:avLst/>
            </a:prstGeom>
            <a:noFill/>
          </p:spPr>
          <p:txBody>
            <a:bodyPr wrap="square">
              <a:spAutoFit/>
            </a:bodyPr>
            <a:lstStyle/>
            <a:p>
              <a:pPr algn="l" rtl="0"/>
              <a:r>
                <a:rPr lang="en-IE" sz="1700" b="1" dirty="0">
                  <a:solidFill>
                    <a:schemeClr val="bg1"/>
                  </a:solidFill>
                  <a:effectLst/>
                  <a:latin typeface="Calibri" panose="020F0502020204030204" pitchFamily="34" charset="0"/>
                  <a:cs typeface="Calibri" panose="020F0502020204030204" pitchFamily="34" charset="0"/>
                </a:rPr>
                <a:t>ESCARPA</a:t>
              </a:r>
            </a:p>
          </p:txBody>
        </p:sp>
        <p:sp>
          <p:nvSpPr>
            <p:cNvPr id="60" name="TextBox 59">
              <a:extLst>
                <a:ext uri="{FF2B5EF4-FFF2-40B4-BE49-F238E27FC236}">
                  <a16:creationId xmlns:a16="http://schemas.microsoft.com/office/drawing/2014/main" id="{59C2DBC6-1D3F-4161-EF80-CFDA39970686}"/>
                </a:ext>
              </a:extLst>
            </p:cNvPr>
            <p:cNvSpPr txBox="1"/>
            <p:nvPr/>
          </p:nvSpPr>
          <p:spPr>
            <a:xfrm>
              <a:off x="7903756" y="1388169"/>
              <a:ext cx="3596620" cy="353943"/>
            </a:xfrm>
            <a:prstGeom prst="rect">
              <a:avLst/>
            </a:prstGeom>
            <a:noFill/>
          </p:spPr>
          <p:txBody>
            <a:bodyPr wrap="square">
              <a:spAutoFit/>
            </a:bodyPr>
            <a:lstStyle/>
            <a:p>
              <a:pPr algn="l" rtl="0"/>
              <a:r>
                <a:rPr lang="en-IE" sz="1700" b="1" dirty="0">
                  <a:solidFill>
                    <a:schemeClr val="bg1"/>
                  </a:solidFill>
                  <a:effectLst/>
                  <a:latin typeface="Calibri" panose="020F0502020204030204" pitchFamily="34" charset="0"/>
                  <a:cs typeface="Calibri" panose="020F0502020204030204" pitchFamily="34" charset="0"/>
                </a:rPr>
                <a:t>EXAMEN</a:t>
              </a:r>
            </a:p>
          </p:txBody>
        </p:sp>
        <p:cxnSp>
          <p:nvCxnSpPr>
            <p:cNvPr id="61" name="Straight Connector 60">
              <a:extLst>
                <a:ext uri="{FF2B5EF4-FFF2-40B4-BE49-F238E27FC236}">
                  <a16:creationId xmlns:a16="http://schemas.microsoft.com/office/drawing/2014/main" id="{AB7E37D4-3C0E-7B7F-0713-C714F09F29CB}"/>
                </a:ext>
              </a:extLst>
            </p:cNvPr>
            <p:cNvCxnSpPr>
              <a:cxnSpLocks/>
            </p:cNvCxnSpPr>
            <p:nvPr/>
          </p:nvCxnSpPr>
          <p:spPr>
            <a:xfrm>
              <a:off x="355905" y="1757639"/>
              <a:ext cx="1150785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76678E4-2574-3761-6C8E-F0453C34B71F}"/>
                </a:ext>
              </a:extLst>
            </p:cNvPr>
            <p:cNvCxnSpPr>
              <a:cxnSpLocks/>
            </p:cNvCxnSpPr>
            <p:nvPr/>
          </p:nvCxnSpPr>
          <p:spPr>
            <a:xfrm>
              <a:off x="437062" y="2138636"/>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6BC23C41-EC5A-8358-8575-AF0D3324C1DA}"/>
                </a:ext>
              </a:extLst>
            </p:cNvPr>
            <p:cNvGrpSpPr/>
            <p:nvPr/>
          </p:nvGrpSpPr>
          <p:grpSpPr>
            <a:xfrm>
              <a:off x="422774" y="2178970"/>
              <a:ext cx="11455271" cy="505588"/>
              <a:chOff x="422774" y="1829420"/>
              <a:chExt cx="11455271" cy="505588"/>
            </a:xfrm>
          </p:grpSpPr>
          <p:sp>
            <p:nvSpPr>
              <p:cNvPr id="94" name="TextBox 93">
                <a:extLst>
                  <a:ext uri="{FF2B5EF4-FFF2-40B4-BE49-F238E27FC236}">
                    <a16:creationId xmlns:a16="http://schemas.microsoft.com/office/drawing/2014/main" id="{3BE969C7-8115-1585-D75A-056A390D062E}"/>
                  </a:ext>
                </a:extLst>
              </p:cNvPr>
              <p:cNvSpPr txBox="1"/>
              <p:nvPr/>
            </p:nvSpPr>
            <p:spPr>
              <a:xfrm>
                <a:off x="422774" y="1829420"/>
                <a:ext cx="3506695" cy="505588"/>
              </a:xfrm>
              <a:prstGeom prst="rect">
                <a:avLst/>
              </a:prstGeom>
              <a:noFill/>
            </p:spPr>
            <p:txBody>
              <a:bodyPr wrap="square">
                <a:spAutoFit/>
              </a:bodyPr>
              <a:lstStyle/>
              <a:p>
                <a:pPr algn="l" rtl="0">
                  <a:lnSpc>
                    <a:spcPts val="1620"/>
                  </a:lnSpc>
                </a:pPr>
                <a:r>
                  <a:rPr lang="en-IE" sz="1600" b="1" dirty="0">
                    <a:solidFill>
                      <a:schemeClr val="bg1"/>
                    </a:solidFill>
                    <a:effectLst/>
                    <a:latin typeface="Calibri" panose="020F0502020204030204" pitchFamily="34" charset="0"/>
                    <a:cs typeface="Calibri" panose="020F0502020204030204" pitchFamily="34" charset="0"/>
                  </a:rPr>
                  <a:t>Ingreso a Proceso</a:t>
                </a:r>
              </a:p>
              <a:p>
                <a:pPr algn="l" rtl="0">
                  <a:lnSpc>
                    <a:spcPts val="1620"/>
                  </a:lnSpc>
                </a:pPr>
                <a:endParaRPr lang="en-IE" sz="1600" b="1" dirty="0">
                  <a:solidFill>
                    <a:schemeClr val="bg1"/>
                  </a:solidFill>
                  <a:effectLst/>
                  <a:latin typeface="Calibri" panose="020F0502020204030204" pitchFamily="34" charset="0"/>
                  <a:cs typeface="Calibri" panose="020F0502020204030204" pitchFamily="34" charset="0"/>
                </a:endParaRPr>
              </a:p>
            </p:txBody>
          </p:sp>
          <p:sp>
            <p:nvSpPr>
              <p:cNvPr id="95" name="TextBox 94">
                <a:extLst>
                  <a:ext uri="{FF2B5EF4-FFF2-40B4-BE49-F238E27FC236}">
                    <a16:creationId xmlns:a16="http://schemas.microsoft.com/office/drawing/2014/main" id="{E66E83E2-4A34-2DD8-CB3F-501887DBC73A}"/>
                  </a:ext>
                </a:extLst>
              </p:cNvPr>
              <p:cNvSpPr txBox="1"/>
              <p:nvPr/>
            </p:nvSpPr>
            <p:spPr>
              <a:xfrm>
                <a:off x="3943758" y="1829420"/>
                <a:ext cx="3854536" cy="505588"/>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Aprobación de resolución por parte de los Directores para nombrar Asesor de Procesos</a:t>
                </a:r>
              </a:p>
            </p:txBody>
          </p:sp>
          <p:sp>
            <p:nvSpPr>
              <p:cNvPr id="96" name="TextBox 95">
                <a:extLst>
                  <a:ext uri="{FF2B5EF4-FFF2-40B4-BE49-F238E27FC236}">
                    <a16:creationId xmlns:a16="http://schemas.microsoft.com/office/drawing/2014/main" id="{9BB1F7D7-49A4-FCCD-CF97-688536CD7AF1}"/>
                  </a:ext>
                </a:extLst>
              </p:cNvPr>
              <p:cNvSpPr txBox="1"/>
              <p:nvPr/>
            </p:nvSpPr>
            <p:spPr>
              <a:xfrm>
                <a:off x="7903756" y="1829420"/>
                <a:ext cx="3974289" cy="505588"/>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Petición presentada ante el tribunal acompañada del Informe de Expertos Independientes</a:t>
                </a:r>
              </a:p>
            </p:txBody>
          </p:sp>
        </p:grpSp>
        <p:grpSp>
          <p:nvGrpSpPr>
            <p:cNvPr id="64" name="Group 63">
              <a:extLst>
                <a:ext uri="{FF2B5EF4-FFF2-40B4-BE49-F238E27FC236}">
                  <a16:creationId xmlns:a16="http://schemas.microsoft.com/office/drawing/2014/main" id="{8B5D6F2C-E51D-5DCE-077F-58B727AE52D5}"/>
                </a:ext>
              </a:extLst>
            </p:cNvPr>
            <p:cNvGrpSpPr/>
            <p:nvPr/>
          </p:nvGrpSpPr>
          <p:grpSpPr>
            <a:xfrm>
              <a:off x="437062" y="2747993"/>
              <a:ext cx="11118497" cy="505588"/>
              <a:chOff x="422774" y="1829420"/>
              <a:chExt cx="11118497" cy="505588"/>
            </a:xfrm>
          </p:grpSpPr>
          <p:sp>
            <p:nvSpPr>
              <p:cNvPr id="91" name="TextBox 90">
                <a:extLst>
                  <a:ext uri="{FF2B5EF4-FFF2-40B4-BE49-F238E27FC236}">
                    <a16:creationId xmlns:a16="http://schemas.microsoft.com/office/drawing/2014/main" id="{65EBBD23-77D1-D77D-1501-5117A79773A7}"/>
                  </a:ext>
                </a:extLst>
              </p:cNvPr>
              <p:cNvSpPr txBox="1"/>
              <p:nvPr/>
            </p:nvSpPr>
            <p:spPr>
              <a:xfrm>
                <a:off x="422774" y="1829420"/>
                <a:ext cx="3506695" cy="505588"/>
              </a:xfrm>
              <a:prstGeom prst="rect">
                <a:avLst/>
              </a:prstGeom>
              <a:noFill/>
            </p:spPr>
            <p:txBody>
              <a:bodyPr wrap="square">
                <a:spAutoFit/>
              </a:bodyPr>
              <a:lstStyle/>
              <a:p>
                <a:pPr algn="l" rtl="0">
                  <a:lnSpc>
                    <a:spcPts val="1620"/>
                  </a:lnSpc>
                </a:pPr>
                <a:r>
                  <a:rPr lang="en-IE" sz="1600" b="1" dirty="0">
                    <a:solidFill>
                      <a:schemeClr val="bg1"/>
                    </a:solidFill>
                    <a:effectLst/>
                    <a:latin typeface="Calibri" panose="020F0502020204030204" pitchFamily="34" charset="0"/>
                    <a:cs typeface="Calibri" panose="020F0502020204030204" pitchFamily="34" charset="0"/>
                  </a:rPr>
                  <a:t>Control día a día de</a:t>
                </a:r>
              </a:p>
              <a:p>
                <a:pPr algn="l" rtl="0">
                  <a:lnSpc>
                    <a:spcPts val="1620"/>
                  </a:lnSpc>
                </a:pPr>
                <a:r>
                  <a:rPr lang="en-IE" sz="1600" b="1" dirty="0">
                    <a:solidFill>
                      <a:schemeClr val="bg1"/>
                    </a:solidFill>
                    <a:effectLst/>
                    <a:latin typeface="Calibri" panose="020F0502020204030204" pitchFamily="34" charset="0"/>
                    <a:cs typeface="Calibri" panose="020F0502020204030204" pitchFamily="34" charset="0"/>
                  </a:rPr>
                  <a:t>empresa durante el proceso</a:t>
                </a:r>
              </a:p>
            </p:txBody>
          </p:sp>
          <p:sp>
            <p:nvSpPr>
              <p:cNvPr id="92" name="TextBox 91">
                <a:extLst>
                  <a:ext uri="{FF2B5EF4-FFF2-40B4-BE49-F238E27FC236}">
                    <a16:creationId xmlns:a16="http://schemas.microsoft.com/office/drawing/2014/main" id="{6A9107AF-78D0-6C9F-8B0D-FF4FC90E8A22}"/>
                  </a:ext>
                </a:extLst>
              </p:cNvPr>
              <p:cNvSpPr txBox="1"/>
              <p:nvPr/>
            </p:nvSpPr>
            <p:spPr>
              <a:xfrm>
                <a:off x="3900485" y="1829420"/>
                <a:ext cx="3897809" cy="505588"/>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directores de la empresa</a:t>
                </a:r>
              </a:p>
              <a:p>
                <a:pPr algn="l" rtl="0">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93" name="TextBox 92">
                <a:extLst>
                  <a:ext uri="{FF2B5EF4-FFF2-40B4-BE49-F238E27FC236}">
                    <a16:creationId xmlns:a16="http://schemas.microsoft.com/office/drawing/2014/main" id="{8E0FE7A9-2C48-E984-FDC5-6AAFC5CA98D8}"/>
                  </a:ext>
                </a:extLst>
              </p:cNvPr>
              <p:cNvSpPr txBox="1"/>
              <p:nvPr/>
            </p:nvSpPr>
            <p:spPr>
              <a:xfrm>
                <a:off x="7903756" y="1829420"/>
                <a:ext cx="3637515" cy="505588"/>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directores de la empresa</a:t>
                </a:r>
              </a:p>
              <a:p>
                <a:pPr algn="l" rtl="0">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grpSp>
          <p:nvGrpSpPr>
            <p:cNvPr id="65" name="Group 64">
              <a:extLst>
                <a:ext uri="{FF2B5EF4-FFF2-40B4-BE49-F238E27FC236}">
                  <a16:creationId xmlns:a16="http://schemas.microsoft.com/office/drawing/2014/main" id="{57C03045-C5E9-1A43-C494-10C4B368D9BC}"/>
                </a:ext>
              </a:extLst>
            </p:cNvPr>
            <p:cNvGrpSpPr/>
            <p:nvPr/>
          </p:nvGrpSpPr>
          <p:grpSpPr>
            <a:xfrm>
              <a:off x="437062" y="3375550"/>
              <a:ext cx="11118497" cy="710772"/>
              <a:chOff x="422774" y="1829420"/>
              <a:chExt cx="11118497" cy="710772"/>
            </a:xfrm>
          </p:grpSpPr>
          <p:sp>
            <p:nvSpPr>
              <p:cNvPr id="88" name="TextBox 87">
                <a:extLst>
                  <a:ext uri="{FF2B5EF4-FFF2-40B4-BE49-F238E27FC236}">
                    <a16:creationId xmlns:a16="http://schemas.microsoft.com/office/drawing/2014/main" id="{E7864B44-78C8-54B9-1927-0757F619B6EB}"/>
                  </a:ext>
                </a:extLst>
              </p:cNvPr>
              <p:cNvSpPr txBox="1"/>
              <p:nvPr/>
            </p:nvSpPr>
            <p:spPr>
              <a:xfrm>
                <a:off x="422774" y="1829420"/>
                <a:ext cx="3632089" cy="300403"/>
              </a:xfrm>
              <a:prstGeom prst="rect">
                <a:avLst/>
              </a:prstGeom>
              <a:noFill/>
            </p:spPr>
            <p:txBody>
              <a:bodyPr wrap="square">
                <a:spAutoFit/>
              </a:bodyPr>
              <a:lstStyle/>
              <a:p>
                <a:pPr algn="l" rtl="0">
                  <a:lnSpc>
                    <a:spcPts val="1620"/>
                  </a:lnSpc>
                </a:pPr>
                <a:r>
                  <a:rPr lang="en-IE" sz="1600" b="1" dirty="0">
                    <a:solidFill>
                      <a:schemeClr val="bg1"/>
                    </a:solidFill>
                    <a:effectLst/>
                    <a:latin typeface="Calibri" panose="020F0502020204030204" pitchFamily="34" charset="0"/>
                    <a:cs typeface="Calibri" panose="020F0502020204030204" pitchFamily="34" charset="0"/>
                  </a:rPr>
                  <a:t>Protección inmediata de los acreedores</a:t>
                </a:r>
              </a:p>
            </p:txBody>
          </p:sp>
          <p:sp>
            <p:nvSpPr>
              <p:cNvPr id="89" name="TextBox 88">
                <a:extLst>
                  <a:ext uri="{FF2B5EF4-FFF2-40B4-BE49-F238E27FC236}">
                    <a16:creationId xmlns:a16="http://schemas.microsoft.com/office/drawing/2014/main" id="{C12F3921-FA84-C8A0-6227-9812CDE0E914}"/>
                  </a:ext>
                </a:extLst>
              </p:cNvPr>
              <p:cNvSpPr txBox="1"/>
              <p:nvPr/>
            </p:nvSpPr>
            <p:spPr>
              <a:xfrm>
                <a:off x="3929470" y="1829420"/>
                <a:ext cx="3868824" cy="505588"/>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No - Requiere una solicitud judicial</a:t>
                </a:r>
              </a:p>
              <a:p>
                <a:pPr algn="l" rtl="0">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90" name="TextBox 89">
                <a:extLst>
                  <a:ext uri="{FF2B5EF4-FFF2-40B4-BE49-F238E27FC236}">
                    <a16:creationId xmlns:a16="http://schemas.microsoft.com/office/drawing/2014/main" id="{F3D529FD-F668-1C0D-FE26-35F2495F335B}"/>
                  </a:ext>
                </a:extLst>
              </p:cNvPr>
              <p:cNvSpPr txBox="1"/>
              <p:nvPr/>
            </p:nvSpPr>
            <p:spPr>
              <a:xfrm>
                <a:off x="7903756" y="1829420"/>
                <a:ext cx="3637515" cy="710772"/>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Protección inmediata de</a:t>
                </a:r>
              </a:p>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acreedores / ejecución</a:t>
                </a:r>
              </a:p>
              <a:p>
                <a:pPr algn="l" rtl="0">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grpSp>
          <p:nvGrpSpPr>
            <p:cNvPr id="66" name="Group 65">
              <a:extLst>
                <a:ext uri="{FF2B5EF4-FFF2-40B4-BE49-F238E27FC236}">
                  <a16:creationId xmlns:a16="http://schemas.microsoft.com/office/drawing/2014/main" id="{5D8AA4B0-3D06-608A-52E0-30B768BDA555}"/>
                </a:ext>
              </a:extLst>
            </p:cNvPr>
            <p:cNvGrpSpPr/>
            <p:nvPr/>
          </p:nvGrpSpPr>
          <p:grpSpPr>
            <a:xfrm>
              <a:off x="437062" y="3979890"/>
              <a:ext cx="11440982" cy="710772"/>
              <a:chOff x="422774" y="1829420"/>
              <a:chExt cx="11440982" cy="710772"/>
            </a:xfrm>
          </p:grpSpPr>
          <p:sp>
            <p:nvSpPr>
              <p:cNvPr id="85" name="TextBox 84">
                <a:extLst>
                  <a:ext uri="{FF2B5EF4-FFF2-40B4-BE49-F238E27FC236}">
                    <a16:creationId xmlns:a16="http://schemas.microsoft.com/office/drawing/2014/main" id="{45E82F81-08DD-019C-916A-476E41D114BB}"/>
                  </a:ext>
                </a:extLst>
              </p:cNvPr>
              <p:cNvSpPr txBox="1"/>
              <p:nvPr/>
            </p:nvSpPr>
            <p:spPr>
              <a:xfrm>
                <a:off x="422774" y="1829420"/>
                <a:ext cx="3506695" cy="505588"/>
              </a:xfrm>
              <a:prstGeom prst="rect">
                <a:avLst/>
              </a:prstGeom>
              <a:noFill/>
            </p:spPr>
            <p:txBody>
              <a:bodyPr wrap="square">
                <a:spAutoFit/>
              </a:bodyPr>
              <a:lstStyle/>
              <a:p>
                <a:pPr algn="l" rtl="0">
                  <a:lnSpc>
                    <a:spcPts val="1620"/>
                  </a:lnSpc>
                </a:pPr>
                <a:r>
                  <a:rPr lang="en-IE" sz="1600" b="1" dirty="0">
                    <a:solidFill>
                      <a:schemeClr val="bg1"/>
                    </a:solidFill>
                    <a:effectLst/>
                    <a:latin typeface="Calibri" panose="020F0502020204030204" pitchFamily="34" charset="0"/>
                    <a:cs typeface="Calibri" panose="020F0502020204030204" pitchFamily="34" charset="0"/>
                  </a:rPr>
                  <a:t>Plazo para presentar el rescate</a:t>
                </a:r>
              </a:p>
              <a:p>
                <a:pPr algn="l" rtl="0">
                  <a:lnSpc>
                    <a:spcPts val="1620"/>
                  </a:lnSpc>
                </a:pPr>
                <a:r>
                  <a:rPr lang="en-IE" sz="1600" b="1" dirty="0">
                    <a:solidFill>
                      <a:schemeClr val="bg1"/>
                    </a:solidFill>
                    <a:effectLst/>
                    <a:latin typeface="Calibri" panose="020F0502020204030204" pitchFamily="34" charset="0"/>
                    <a:cs typeface="Calibri" panose="020F0502020204030204" pitchFamily="34" charset="0"/>
                  </a:rPr>
                  <a:t>plan a los acreedores para su aprobación</a:t>
                </a:r>
              </a:p>
            </p:txBody>
          </p:sp>
          <p:sp>
            <p:nvSpPr>
              <p:cNvPr id="86" name="TextBox 85">
                <a:extLst>
                  <a:ext uri="{FF2B5EF4-FFF2-40B4-BE49-F238E27FC236}">
                    <a16:creationId xmlns:a16="http://schemas.microsoft.com/office/drawing/2014/main" id="{1A1C993D-2328-C880-70BE-665766C70837}"/>
                  </a:ext>
                </a:extLst>
              </p:cNvPr>
              <p:cNvSpPr txBox="1"/>
              <p:nvPr/>
            </p:nvSpPr>
            <p:spPr>
              <a:xfrm>
                <a:off x="3915182" y="1829420"/>
                <a:ext cx="3883112" cy="505588"/>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49 días</a:t>
                </a:r>
              </a:p>
              <a:p>
                <a:pPr algn="l" rtl="0">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BB1C1749-2CCA-3EE0-E781-4BEB08F7F7E4}"/>
                  </a:ext>
                </a:extLst>
              </p:cNvPr>
              <p:cNvSpPr txBox="1"/>
              <p:nvPr/>
            </p:nvSpPr>
            <p:spPr>
              <a:xfrm>
                <a:off x="7903756" y="1829420"/>
                <a:ext cx="3960000" cy="710772"/>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Hasta 99 días pre Covid y actualmente hasta 149 días bajo la legislación temporal actual</a:t>
                </a:r>
              </a:p>
              <a:p>
                <a:pPr algn="l" rtl="0">
                  <a:lnSpc>
                    <a:spcPts val="1620"/>
                  </a:lnSpc>
                </a:pPr>
                <a:endParaRPr lang="en-IE" sz="1600" dirty="0">
                  <a:solidFill>
                    <a:schemeClr val="bg1"/>
                  </a:solidFill>
                  <a:effectLst/>
                  <a:latin typeface="Calibri" panose="020F0502020204030204" pitchFamily="34" charset="0"/>
                  <a:cs typeface="Calibri" panose="020F0502020204030204" pitchFamily="34" charset="0"/>
                </a:endParaRPr>
              </a:p>
            </p:txBody>
          </p:sp>
        </p:grpSp>
        <p:cxnSp>
          <p:nvCxnSpPr>
            <p:cNvPr id="67" name="Straight Connector 66">
              <a:extLst>
                <a:ext uri="{FF2B5EF4-FFF2-40B4-BE49-F238E27FC236}">
                  <a16:creationId xmlns:a16="http://schemas.microsoft.com/office/drawing/2014/main" id="{9395B815-68EA-A2F1-DC63-3321CEB5A581}"/>
                </a:ext>
              </a:extLst>
            </p:cNvPr>
            <p:cNvCxnSpPr>
              <a:cxnSpLocks/>
            </p:cNvCxnSpPr>
            <p:nvPr/>
          </p:nvCxnSpPr>
          <p:spPr>
            <a:xfrm>
              <a:off x="437062" y="2684558"/>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50DCCF4-DDED-1DD6-D4EF-5904C716A152}"/>
                </a:ext>
              </a:extLst>
            </p:cNvPr>
            <p:cNvCxnSpPr>
              <a:cxnSpLocks/>
            </p:cNvCxnSpPr>
            <p:nvPr/>
          </p:nvCxnSpPr>
          <p:spPr>
            <a:xfrm>
              <a:off x="428200" y="3305131"/>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7611AA4-8296-0F2B-34BB-02273D1C7D28}"/>
                </a:ext>
              </a:extLst>
            </p:cNvPr>
            <p:cNvCxnSpPr>
              <a:cxnSpLocks/>
            </p:cNvCxnSpPr>
            <p:nvPr/>
          </p:nvCxnSpPr>
          <p:spPr>
            <a:xfrm>
              <a:off x="428200" y="3881138"/>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534D8C1-F97A-97CB-D21A-7BA5B38A6D22}"/>
                </a:ext>
              </a:extLst>
            </p:cNvPr>
            <p:cNvCxnSpPr>
              <a:cxnSpLocks/>
            </p:cNvCxnSpPr>
            <p:nvPr/>
          </p:nvCxnSpPr>
          <p:spPr>
            <a:xfrm>
              <a:off x="405049" y="4552917"/>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317F8619-14E4-7CAC-2DA0-692353B0F778}"/>
                </a:ext>
              </a:extLst>
            </p:cNvPr>
            <p:cNvGrpSpPr/>
            <p:nvPr/>
          </p:nvGrpSpPr>
          <p:grpSpPr>
            <a:xfrm>
              <a:off x="451349" y="4603358"/>
              <a:ext cx="11412408" cy="710772"/>
              <a:chOff x="422774" y="1829420"/>
              <a:chExt cx="11412408" cy="710772"/>
            </a:xfrm>
          </p:grpSpPr>
          <p:sp>
            <p:nvSpPr>
              <p:cNvPr id="82" name="TextBox 81">
                <a:extLst>
                  <a:ext uri="{FF2B5EF4-FFF2-40B4-BE49-F238E27FC236}">
                    <a16:creationId xmlns:a16="http://schemas.microsoft.com/office/drawing/2014/main" id="{5C7E8E5C-8D07-1A15-7EAD-D439EB1EE020}"/>
                  </a:ext>
                </a:extLst>
              </p:cNvPr>
              <p:cNvSpPr txBox="1"/>
              <p:nvPr/>
            </p:nvSpPr>
            <p:spPr>
              <a:xfrm>
                <a:off x="422774" y="1829420"/>
                <a:ext cx="3506695" cy="300403"/>
              </a:xfrm>
              <a:prstGeom prst="rect">
                <a:avLst/>
              </a:prstGeom>
              <a:noFill/>
            </p:spPr>
            <p:txBody>
              <a:bodyPr wrap="square">
                <a:spAutoFit/>
              </a:bodyPr>
              <a:lstStyle/>
              <a:p>
                <a:pPr algn="l" rtl="0">
                  <a:lnSpc>
                    <a:spcPts val="1620"/>
                  </a:lnSpc>
                </a:pPr>
                <a:r>
                  <a:rPr lang="en-IE" sz="1600" b="1" dirty="0">
                    <a:solidFill>
                      <a:schemeClr val="bg1"/>
                    </a:solidFill>
                    <a:effectLst/>
                    <a:latin typeface="Calibri" panose="020F0502020204030204" pitchFamily="34" charset="0"/>
                    <a:cs typeface="Calibri" panose="020F0502020204030204" pitchFamily="34" charset="0"/>
                  </a:rPr>
                  <a:t>Umbral de aprobación del plan de rescate</a:t>
                </a:r>
              </a:p>
            </p:txBody>
          </p:sp>
          <p:sp>
            <p:nvSpPr>
              <p:cNvPr id="83" name="TextBox 82">
                <a:extLst>
                  <a:ext uri="{FF2B5EF4-FFF2-40B4-BE49-F238E27FC236}">
                    <a16:creationId xmlns:a16="http://schemas.microsoft.com/office/drawing/2014/main" id="{9154109B-F954-DE75-0D5E-F72562DCA74D}"/>
                  </a:ext>
                </a:extLst>
              </p:cNvPr>
              <p:cNvSpPr txBox="1"/>
              <p:nvPr/>
            </p:nvSpPr>
            <p:spPr>
              <a:xfrm>
                <a:off x="3900485" y="1829420"/>
                <a:ext cx="3897809" cy="710772"/>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60% en número con una mayoría en valor de acreedores representados de al menos una clase de acreedores deteriorados</a:t>
                </a:r>
              </a:p>
            </p:txBody>
          </p:sp>
          <p:sp>
            <p:nvSpPr>
              <p:cNvPr id="84" name="TextBox 83">
                <a:extLst>
                  <a:ext uri="{FF2B5EF4-FFF2-40B4-BE49-F238E27FC236}">
                    <a16:creationId xmlns:a16="http://schemas.microsoft.com/office/drawing/2014/main" id="{568DBB4D-4765-3B17-2D96-69BE19CE5339}"/>
                  </a:ext>
                </a:extLst>
              </p:cNvPr>
              <p:cNvSpPr txBox="1"/>
              <p:nvPr/>
            </p:nvSpPr>
            <p:spPr>
              <a:xfrm>
                <a:off x="7903756" y="1829420"/>
                <a:ext cx="3931426" cy="710772"/>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Mayoría en número y valor de los acreedores representados de al menos una clase de acreedores deteriorados</a:t>
                </a:r>
              </a:p>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acreedores</a:t>
                </a:r>
              </a:p>
            </p:txBody>
          </p:sp>
        </p:grpSp>
        <p:grpSp>
          <p:nvGrpSpPr>
            <p:cNvPr id="72" name="Group 71">
              <a:extLst>
                <a:ext uri="{FF2B5EF4-FFF2-40B4-BE49-F238E27FC236}">
                  <a16:creationId xmlns:a16="http://schemas.microsoft.com/office/drawing/2014/main" id="{91260A5C-5BC6-0528-6578-72981471C6E1}"/>
                </a:ext>
              </a:extLst>
            </p:cNvPr>
            <p:cNvGrpSpPr/>
            <p:nvPr/>
          </p:nvGrpSpPr>
          <p:grpSpPr>
            <a:xfrm>
              <a:off x="451349" y="5392965"/>
              <a:ext cx="11118497" cy="300403"/>
              <a:chOff x="422774" y="1829420"/>
              <a:chExt cx="11118497" cy="300403"/>
            </a:xfrm>
          </p:grpSpPr>
          <p:sp>
            <p:nvSpPr>
              <p:cNvPr id="79" name="TextBox 78">
                <a:extLst>
                  <a:ext uri="{FF2B5EF4-FFF2-40B4-BE49-F238E27FC236}">
                    <a16:creationId xmlns:a16="http://schemas.microsoft.com/office/drawing/2014/main" id="{E6862721-6427-4F85-E373-8696C6EBD641}"/>
                  </a:ext>
                </a:extLst>
              </p:cNvPr>
              <p:cNvSpPr txBox="1"/>
              <p:nvPr/>
            </p:nvSpPr>
            <p:spPr>
              <a:xfrm>
                <a:off x="422774" y="1829420"/>
                <a:ext cx="3632089" cy="300403"/>
              </a:xfrm>
              <a:prstGeom prst="rect">
                <a:avLst/>
              </a:prstGeom>
              <a:noFill/>
            </p:spPr>
            <p:txBody>
              <a:bodyPr wrap="square">
                <a:spAutoFit/>
              </a:bodyPr>
              <a:lstStyle/>
              <a:p>
                <a:pPr algn="l" rtl="0">
                  <a:lnSpc>
                    <a:spcPts val="1620"/>
                  </a:lnSpc>
                </a:pPr>
                <a:r>
                  <a:rPr lang="en-IE" sz="1600" b="1" dirty="0">
                    <a:solidFill>
                      <a:schemeClr val="bg1"/>
                    </a:solidFill>
                    <a:effectLst/>
                    <a:latin typeface="Calibri" panose="020F0502020204030204" pitchFamily="34" charset="0"/>
                    <a:cs typeface="Calibri" panose="020F0502020204030204" pitchFamily="34" charset="0"/>
                  </a:rPr>
                  <a:t>Repudio de contratos onerosos</a:t>
                </a:r>
              </a:p>
            </p:txBody>
          </p:sp>
          <p:sp>
            <p:nvSpPr>
              <p:cNvPr id="80" name="TextBox 79">
                <a:extLst>
                  <a:ext uri="{FF2B5EF4-FFF2-40B4-BE49-F238E27FC236}">
                    <a16:creationId xmlns:a16="http://schemas.microsoft.com/office/drawing/2014/main" id="{18054A9A-4FAA-B4F1-598E-0AFE0CB5C433}"/>
                  </a:ext>
                </a:extLst>
              </p:cNvPr>
              <p:cNvSpPr txBox="1"/>
              <p:nvPr/>
            </p:nvSpPr>
            <p:spPr>
              <a:xfrm>
                <a:off x="3929470" y="1829420"/>
                <a:ext cx="3868824" cy="300403"/>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Sí</a:t>
                </a:r>
              </a:p>
            </p:txBody>
          </p:sp>
          <p:sp>
            <p:nvSpPr>
              <p:cNvPr id="81" name="TextBox 80">
                <a:extLst>
                  <a:ext uri="{FF2B5EF4-FFF2-40B4-BE49-F238E27FC236}">
                    <a16:creationId xmlns:a16="http://schemas.microsoft.com/office/drawing/2014/main" id="{0F06B63E-4CC4-049F-0177-4DC102C1FAA3}"/>
                  </a:ext>
                </a:extLst>
              </p:cNvPr>
              <p:cNvSpPr txBox="1"/>
              <p:nvPr/>
            </p:nvSpPr>
            <p:spPr>
              <a:xfrm>
                <a:off x="7903756" y="1829420"/>
                <a:ext cx="3637515" cy="300403"/>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Sí</a:t>
                </a:r>
              </a:p>
            </p:txBody>
          </p:sp>
        </p:grpSp>
        <p:grpSp>
          <p:nvGrpSpPr>
            <p:cNvPr id="73" name="Group 72">
              <a:extLst>
                <a:ext uri="{FF2B5EF4-FFF2-40B4-BE49-F238E27FC236}">
                  <a16:creationId xmlns:a16="http://schemas.microsoft.com/office/drawing/2014/main" id="{9FBF5CD0-570A-24DE-0F23-680383DC1CEF}"/>
                </a:ext>
              </a:extLst>
            </p:cNvPr>
            <p:cNvGrpSpPr/>
            <p:nvPr/>
          </p:nvGrpSpPr>
          <p:grpSpPr>
            <a:xfrm>
              <a:off x="451349" y="5835255"/>
              <a:ext cx="11440982" cy="302775"/>
              <a:chOff x="422774" y="1829420"/>
              <a:chExt cx="11440982" cy="302775"/>
            </a:xfrm>
          </p:grpSpPr>
          <p:sp>
            <p:nvSpPr>
              <p:cNvPr id="76" name="TextBox 75">
                <a:extLst>
                  <a:ext uri="{FF2B5EF4-FFF2-40B4-BE49-F238E27FC236}">
                    <a16:creationId xmlns:a16="http://schemas.microsoft.com/office/drawing/2014/main" id="{1C86F0D7-EC85-CF20-AF50-7A212F5857D0}"/>
                  </a:ext>
                </a:extLst>
              </p:cNvPr>
              <p:cNvSpPr txBox="1"/>
              <p:nvPr/>
            </p:nvSpPr>
            <p:spPr>
              <a:xfrm>
                <a:off x="422774" y="1829420"/>
                <a:ext cx="3506695" cy="302775"/>
              </a:xfrm>
              <a:prstGeom prst="rect">
                <a:avLst/>
              </a:prstGeom>
              <a:noFill/>
            </p:spPr>
            <p:txBody>
              <a:bodyPr wrap="square">
                <a:spAutoFit/>
              </a:bodyPr>
              <a:lstStyle/>
              <a:p>
                <a:pPr algn="l" rtl="0">
                  <a:lnSpc>
                    <a:spcPts val="1620"/>
                  </a:lnSpc>
                </a:pPr>
                <a:r>
                  <a:rPr lang="en-IE" sz="1600" b="1" dirty="0">
                    <a:solidFill>
                      <a:schemeClr val="bg1"/>
                    </a:solidFill>
                    <a:effectLst/>
                    <a:latin typeface="Calibri" panose="020F0502020204030204" pitchFamily="34" charset="0"/>
                    <a:cs typeface="Calibri" panose="020F0502020204030204" pitchFamily="34" charset="0"/>
                  </a:rPr>
                  <a:t>acreedores excluibles</a:t>
                </a:r>
              </a:p>
            </p:txBody>
          </p:sp>
          <p:sp>
            <p:nvSpPr>
              <p:cNvPr id="77" name="TextBox 76">
                <a:extLst>
                  <a:ext uri="{FF2B5EF4-FFF2-40B4-BE49-F238E27FC236}">
                    <a16:creationId xmlns:a16="http://schemas.microsoft.com/office/drawing/2014/main" id="{568359C5-1572-B456-3502-5BC1A18D7DDB}"/>
                  </a:ext>
                </a:extLst>
              </p:cNvPr>
              <p:cNvSpPr txBox="1"/>
              <p:nvPr/>
            </p:nvSpPr>
            <p:spPr>
              <a:xfrm>
                <a:off x="3915182" y="1829420"/>
                <a:ext cx="3883112" cy="300403"/>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Sí</a:t>
                </a:r>
              </a:p>
            </p:txBody>
          </p:sp>
          <p:sp>
            <p:nvSpPr>
              <p:cNvPr id="78" name="TextBox 77">
                <a:extLst>
                  <a:ext uri="{FF2B5EF4-FFF2-40B4-BE49-F238E27FC236}">
                    <a16:creationId xmlns:a16="http://schemas.microsoft.com/office/drawing/2014/main" id="{5E720100-8709-9DC8-5E6A-CC2338E6FE03}"/>
                  </a:ext>
                </a:extLst>
              </p:cNvPr>
              <p:cNvSpPr txBox="1"/>
              <p:nvPr/>
            </p:nvSpPr>
            <p:spPr>
              <a:xfrm>
                <a:off x="7903756" y="1829420"/>
                <a:ext cx="3960000" cy="300403"/>
              </a:xfrm>
              <a:prstGeom prst="rect">
                <a:avLst/>
              </a:prstGeom>
              <a:noFill/>
            </p:spPr>
            <p:txBody>
              <a:bodyPr wrap="square">
                <a:spAutoFit/>
              </a:bodyPr>
              <a:lstStyle/>
              <a:p>
                <a:pPr algn="l" rtl="0">
                  <a:lnSpc>
                    <a:spcPts val="1620"/>
                  </a:lnSpc>
                </a:pPr>
                <a:r>
                  <a:rPr lang="en-IE" sz="1600" dirty="0">
                    <a:solidFill>
                      <a:schemeClr val="bg1"/>
                    </a:solidFill>
                    <a:effectLst/>
                    <a:latin typeface="Calibri" panose="020F0502020204030204" pitchFamily="34" charset="0"/>
                    <a:cs typeface="Calibri" panose="020F0502020204030204" pitchFamily="34" charset="0"/>
                  </a:rPr>
                  <a:t>No</a:t>
                </a:r>
              </a:p>
            </p:txBody>
          </p:sp>
        </p:grpSp>
        <p:cxnSp>
          <p:nvCxnSpPr>
            <p:cNvPr id="74" name="Straight Connector 73">
              <a:extLst>
                <a:ext uri="{FF2B5EF4-FFF2-40B4-BE49-F238E27FC236}">
                  <a16:creationId xmlns:a16="http://schemas.microsoft.com/office/drawing/2014/main" id="{00CA8F62-E952-AA30-471C-DD6DB26AA8E5}"/>
                </a:ext>
              </a:extLst>
            </p:cNvPr>
            <p:cNvCxnSpPr>
              <a:cxnSpLocks/>
            </p:cNvCxnSpPr>
            <p:nvPr/>
          </p:nvCxnSpPr>
          <p:spPr>
            <a:xfrm>
              <a:off x="419336" y="5314130"/>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EEE1296-1861-1960-6387-AB3B496FB32A}"/>
                </a:ext>
              </a:extLst>
            </p:cNvPr>
            <p:cNvCxnSpPr>
              <a:cxnSpLocks/>
            </p:cNvCxnSpPr>
            <p:nvPr/>
          </p:nvCxnSpPr>
          <p:spPr>
            <a:xfrm>
              <a:off x="409689" y="5769085"/>
              <a:ext cx="11426695"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0967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7" name="Straight Connector 976">
            <a:extLst>
              <a:ext uri="{FF2B5EF4-FFF2-40B4-BE49-F238E27FC236}">
                <a16:creationId xmlns:a16="http://schemas.microsoft.com/office/drawing/2014/main" id="{438D9EF9-4A4C-347C-2ACA-3E22786118D5}"/>
              </a:ext>
            </a:extLst>
          </p:cNvPr>
          <p:cNvCxnSpPr>
            <a:cxnSpLocks/>
          </p:cNvCxnSpPr>
          <p:nvPr/>
        </p:nvCxnSpPr>
        <p:spPr>
          <a:xfrm>
            <a:off x="945931" y="2751082"/>
            <a:ext cx="11246069"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985" name="Group 984">
            <a:extLst>
              <a:ext uri="{FF2B5EF4-FFF2-40B4-BE49-F238E27FC236}">
                <a16:creationId xmlns:a16="http://schemas.microsoft.com/office/drawing/2014/main" id="{E7C21392-A1D5-264D-7A5A-DB095ED982B7}"/>
              </a:ext>
            </a:extLst>
          </p:cNvPr>
          <p:cNvGrpSpPr/>
          <p:nvPr/>
        </p:nvGrpSpPr>
        <p:grpSpPr>
          <a:xfrm>
            <a:off x="614855" y="2096816"/>
            <a:ext cx="3506695" cy="3539304"/>
            <a:chOff x="614855" y="2096816"/>
            <a:chExt cx="3506695" cy="3539304"/>
          </a:xfrm>
        </p:grpSpPr>
        <p:sp>
          <p:nvSpPr>
            <p:cNvPr id="978" name="Oval 977">
              <a:extLst>
                <a:ext uri="{FF2B5EF4-FFF2-40B4-BE49-F238E27FC236}">
                  <a16:creationId xmlns:a16="http://schemas.microsoft.com/office/drawing/2014/main" id="{B1AC05C5-9B9C-4B67-120A-EAF6C1BC3994}"/>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80" name="TextBox 979">
              <a:extLst>
                <a:ext uri="{FF2B5EF4-FFF2-40B4-BE49-F238E27FC236}">
                  <a16:creationId xmlns:a16="http://schemas.microsoft.com/office/drawing/2014/main" id="{FA9182E8-BCFC-DA88-6766-D86C0A901559}"/>
                </a:ext>
              </a:extLst>
            </p:cNvPr>
            <p:cNvSpPr txBox="1"/>
            <p:nvPr/>
          </p:nvSpPr>
          <p:spPr>
            <a:xfrm>
              <a:off x="614855" y="2300590"/>
              <a:ext cx="1150882" cy="786241"/>
            </a:xfrm>
            <a:prstGeom prst="rect">
              <a:avLst/>
            </a:prstGeom>
            <a:noFill/>
          </p:spPr>
          <p:txBody>
            <a:bodyPr wrap="square">
              <a:spAutoFit/>
            </a:bodyPr>
            <a:lstStyle/>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Día</a:t>
              </a:r>
            </a:p>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0</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1" name="TextBox 980">
              <a:extLst>
                <a:ext uri="{FF2B5EF4-FFF2-40B4-BE49-F238E27FC236}">
                  <a16:creationId xmlns:a16="http://schemas.microsoft.com/office/drawing/2014/main" id="{83BD266D-29AB-B3F2-4E7C-F458479313B2}"/>
                </a:ext>
              </a:extLst>
            </p:cNvPr>
            <p:cNvSpPr txBox="1"/>
            <p:nvPr/>
          </p:nvSpPr>
          <p:spPr>
            <a:xfrm>
              <a:off x="614855" y="3610303"/>
              <a:ext cx="3506695" cy="608885"/>
            </a:xfrm>
            <a:prstGeom prst="rect">
              <a:avLst/>
            </a:prstGeom>
            <a:noFill/>
          </p:spPr>
          <p:txBody>
            <a:bodyPr wrap="square">
              <a:spAutoFit/>
            </a:bodyPr>
            <a:lstStyle/>
            <a:p>
              <a:pPr algn="l" rtl="0">
                <a:lnSpc>
                  <a:spcPts val="2020"/>
                </a:lnSpc>
              </a:pPr>
              <a:r>
                <a:rPr lang="en-IE" sz="2000" b="1" dirty="0">
                  <a:solidFill>
                    <a:srgbClr val="F16924"/>
                  </a:solidFill>
                  <a:effectLst/>
                  <a:latin typeface="Calibri" panose="020F0502020204030204" pitchFamily="34" charset="0"/>
                  <a:cs typeface="Calibri" panose="020F0502020204030204" pitchFamily="34" charset="0"/>
                </a:rPr>
                <a:t>Antes de la cita</a:t>
              </a:r>
            </a:p>
            <a:p>
              <a:pPr algn="l" rtl="0">
                <a:lnSpc>
                  <a:spcPts val="2020"/>
                </a:lnSpc>
              </a:pPr>
              <a:r>
                <a:rPr lang="en-IE" sz="2000" b="1" dirty="0">
                  <a:solidFill>
                    <a:srgbClr val="F16924"/>
                  </a:solidFill>
                  <a:effectLst/>
                  <a:latin typeface="Calibri" panose="020F0502020204030204" pitchFamily="34" charset="0"/>
                  <a:cs typeface="Calibri" panose="020F0502020204030204" pitchFamily="34" charset="0"/>
                </a:rPr>
                <a:t>de Asesor de Procesos</a:t>
              </a:r>
            </a:p>
          </p:txBody>
        </p:sp>
        <p:sp>
          <p:nvSpPr>
            <p:cNvPr id="982" name="TextBox 981">
              <a:extLst>
                <a:ext uri="{FF2B5EF4-FFF2-40B4-BE49-F238E27FC236}">
                  <a16:creationId xmlns:a16="http://schemas.microsoft.com/office/drawing/2014/main" id="{F442B44E-3543-7C13-2CE8-6823DBA22764}"/>
                </a:ext>
              </a:extLst>
            </p:cNvPr>
            <p:cNvSpPr txBox="1"/>
            <p:nvPr/>
          </p:nvSpPr>
          <p:spPr>
            <a:xfrm>
              <a:off x="614855" y="4309795"/>
              <a:ext cx="3011213" cy="1326325"/>
            </a:xfrm>
            <a:prstGeom prst="rect">
              <a:avLst/>
            </a:prstGeom>
            <a:noFill/>
          </p:spPr>
          <p:txBody>
            <a:bodyPr wrap="square">
              <a:spAutoFit/>
            </a:bodyPr>
            <a:lstStyle/>
            <a:p>
              <a:pPr algn="l" rtl="0">
                <a:lnSpc>
                  <a:spcPts val="1620"/>
                </a:lnSpc>
              </a:pPr>
              <a:r>
                <a:rPr lang="en-IE" sz="1600" dirty="0">
                  <a:solidFill>
                    <a:srgbClr val="595959"/>
                  </a:solidFill>
                  <a:effectLst/>
                  <a:latin typeface="Calibri" panose="020F0502020204030204" pitchFamily="34" charset="0"/>
                  <a:cs typeface="Calibri" panose="020F0502020204030204" pitchFamily="34" charset="0"/>
                </a:rPr>
                <a:t>Compromiso de la empresa y el asesor de procesos: los directores preparan una declaración de asuntos y el asesor de procesos completa el informe si el</a:t>
              </a:r>
            </a:p>
            <a:p>
              <a:pPr algn="l" rtl="0">
                <a:lnSpc>
                  <a:spcPts val="1620"/>
                </a:lnSpc>
              </a:pPr>
              <a:r>
                <a:rPr lang="en-IE" sz="1600" dirty="0">
                  <a:solidFill>
                    <a:srgbClr val="595959"/>
                  </a:solidFill>
                  <a:effectLst/>
                  <a:latin typeface="Calibri" panose="020F0502020204030204" pitchFamily="34" charset="0"/>
                  <a:cs typeface="Calibri" panose="020F0502020204030204" pitchFamily="34" charset="0"/>
                </a:rPr>
                <a:t>la empresa es adecuada y tiene una perspectiva razonable de supervivencia</a:t>
              </a:r>
            </a:p>
          </p:txBody>
        </p:sp>
      </p:grpSp>
      <p:sp>
        <p:nvSpPr>
          <p:cNvPr id="983" name="Text Placeholder 2">
            <a:extLst>
              <a:ext uri="{FF2B5EF4-FFF2-40B4-BE49-F238E27FC236}">
                <a16:creationId xmlns:a16="http://schemas.microsoft.com/office/drawing/2014/main" id="{3506B4E5-0CC1-22F2-FFF9-E9C4022F08C4}"/>
              </a:ext>
            </a:extLst>
          </p:cNvPr>
          <p:cNvSpPr txBox="1">
            <a:spLocks/>
          </p:cNvSpPr>
          <p:nvPr/>
        </p:nvSpPr>
        <p:spPr>
          <a:xfrm>
            <a:off x="529758" y="642972"/>
            <a:ext cx="8046683"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a:solidFill>
                  <a:srgbClr val="B41F7A"/>
                </a:solidFill>
                <a:effectLst/>
                <a:latin typeface="Calibri" panose="020F0502020204030204" pitchFamily="34" charset="0"/>
                <a:cs typeface="Calibri" panose="020F0502020204030204" pitchFamily="34" charset="0"/>
              </a:rPr>
              <a:t>Cronología de SCARP</a:t>
            </a:r>
          </a:p>
        </p:txBody>
      </p:sp>
      <p:grpSp>
        <p:nvGrpSpPr>
          <p:cNvPr id="986" name="Group 985">
            <a:extLst>
              <a:ext uri="{FF2B5EF4-FFF2-40B4-BE49-F238E27FC236}">
                <a16:creationId xmlns:a16="http://schemas.microsoft.com/office/drawing/2014/main" id="{49D8913A-0B9C-F758-4DA1-2B34095E1280}"/>
              </a:ext>
            </a:extLst>
          </p:cNvPr>
          <p:cNvGrpSpPr/>
          <p:nvPr/>
        </p:nvGrpSpPr>
        <p:grpSpPr>
          <a:xfrm>
            <a:off x="4657963" y="2096816"/>
            <a:ext cx="3506695" cy="3128935"/>
            <a:chOff x="614855" y="2096816"/>
            <a:chExt cx="3506695" cy="3128935"/>
          </a:xfrm>
        </p:grpSpPr>
        <p:sp>
          <p:nvSpPr>
            <p:cNvPr id="987" name="Oval 986">
              <a:extLst>
                <a:ext uri="{FF2B5EF4-FFF2-40B4-BE49-F238E27FC236}">
                  <a16:creationId xmlns:a16="http://schemas.microsoft.com/office/drawing/2014/main" id="{B1966C2B-0102-2FE1-3D0B-84AC7D278441}"/>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88" name="TextBox 987">
              <a:extLst>
                <a:ext uri="{FF2B5EF4-FFF2-40B4-BE49-F238E27FC236}">
                  <a16:creationId xmlns:a16="http://schemas.microsoft.com/office/drawing/2014/main" id="{5E68CF93-7262-477D-C706-3991715F0C1E}"/>
                </a:ext>
              </a:extLst>
            </p:cNvPr>
            <p:cNvSpPr txBox="1"/>
            <p:nvPr/>
          </p:nvSpPr>
          <p:spPr>
            <a:xfrm>
              <a:off x="614855" y="2305188"/>
              <a:ext cx="1150882" cy="786241"/>
            </a:xfrm>
            <a:prstGeom prst="rect">
              <a:avLst/>
            </a:prstGeom>
            <a:noFill/>
          </p:spPr>
          <p:txBody>
            <a:bodyPr wrap="square">
              <a:spAutoFit/>
            </a:bodyPr>
            <a:lstStyle/>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Día</a:t>
              </a:r>
            </a:p>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1-28</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9" name="TextBox 988">
              <a:extLst>
                <a:ext uri="{FF2B5EF4-FFF2-40B4-BE49-F238E27FC236}">
                  <a16:creationId xmlns:a16="http://schemas.microsoft.com/office/drawing/2014/main" id="{16AF7534-AE33-ACE7-0FFB-6BC37250E993}"/>
                </a:ext>
              </a:extLst>
            </p:cNvPr>
            <p:cNvSpPr txBox="1"/>
            <p:nvPr/>
          </p:nvSpPr>
          <p:spPr>
            <a:xfrm>
              <a:off x="614855" y="3610303"/>
              <a:ext cx="3506695" cy="608885"/>
            </a:xfrm>
            <a:prstGeom prst="rect">
              <a:avLst/>
            </a:prstGeom>
            <a:noFill/>
          </p:spPr>
          <p:txBody>
            <a:bodyPr wrap="square">
              <a:spAutoFit/>
            </a:bodyPr>
            <a:lstStyle/>
            <a:p>
              <a:pPr algn="l" rtl="0">
                <a:lnSpc>
                  <a:spcPts val="2020"/>
                </a:lnSpc>
              </a:pPr>
              <a:r>
                <a:rPr lang="en-IE" sz="2000" b="1" dirty="0">
                  <a:solidFill>
                    <a:srgbClr val="F16924"/>
                  </a:solidFill>
                  <a:effectLst/>
                  <a:latin typeface="Calibri" panose="020F0502020204030204" pitchFamily="34" charset="0"/>
                  <a:cs typeface="Calibri" panose="020F0502020204030204" pitchFamily="34" charset="0"/>
                </a:rPr>
                <a:t>Directores aprueban resolución de nombramiento de Asesor de Procesos</a:t>
              </a:r>
            </a:p>
          </p:txBody>
        </p:sp>
        <p:sp>
          <p:nvSpPr>
            <p:cNvPr id="990" name="TextBox 989">
              <a:extLst>
                <a:ext uri="{FF2B5EF4-FFF2-40B4-BE49-F238E27FC236}">
                  <a16:creationId xmlns:a16="http://schemas.microsoft.com/office/drawing/2014/main" id="{CFF0462E-113E-DE12-34FB-71DF8A2698C3}"/>
                </a:ext>
              </a:extLst>
            </p:cNvPr>
            <p:cNvSpPr txBox="1"/>
            <p:nvPr/>
          </p:nvSpPr>
          <p:spPr>
            <a:xfrm>
              <a:off x="614855" y="4309795"/>
              <a:ext cx="3011213" cy="915956"/>
            </a:xfrm>
            <a:prstGeom prst="rect">
              <a:avLst/>
            </a:prstGeom>
            <a:noFill/>
          </p:spPr>
          <p:txBody>
            <a:bodyPr wrap="square">
              <a:spAutoFit/>
            </a:bodyPr>
            <a:lstStyle/>
            <a:p>
              <a:pPr algn="l" rtl="0">
                <a:lnSpc>
                  <a:spcPts val="1620"/>
                </a:lnSpc>
              </a:pPr>
              <a:r>
                <a:rPr lang="en-IE" sz="1600" dirty="0">
                  <a:solidFill>
                    <a:srgbClr val="595959"/>
                  </a:solidFill>
                  <a:effectLst/>
                  <a:latin typeface="Calibri" panose="020F0502020204030204" pitchFamily="34" charset="0"/>
                  <a:cs typeface="Calibri" panose="020F0502020204030204" pitchFamily="34" charset="0"/>
                </a:rPr>
                <a:t>Process Advisor inicia la elaboración del plan de rescate de la empresa</a:t>
              </a:r>
            </a:p>
            <a:p>
              <a:pPr algn="l" rtl="0">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grpSp>
        <p:nvGrpSpPr>
          <p:cNvPr id="991" name="Group 990">
            <a:extLst>
              <a:ext uri="{FF2B5EF4-FFF2-40B4-BE49-F238E27FC236}">
                <a16:creationId xmlns:a16="http://schemas.microsoft.com/office/drawing/2014/main" id="{773D04D0-473D-7CE9-031E-FC7E00B03255}"/>
              </a:ext>
            </a:extLst>
          </p:cNvPr>
          <p:cNvGrpSpPr/>
          <p:nvPr/>
        </p:nvGrpSpPr>
        <p:grpSpPr>
          <a:xfrm>
            <a:off x="8701071" y="2096816"/>
            <a:ext cx="3011213" cy="3539304"/>
            <a:chOff x="614855" y="2096816"/>
            <a:chExt cx="3011213" cy="3539304"/>
          </a:xfrm>
        </p:grpSpPr>
        <p:sp>
          <p:nvSpPr>
            <p:cNvPr id="992" name="Oval 991">
              <a:extLst>
                <a:ext uri="{FF2B5EF4-FFF2-40B4-BE49-F238E27FC236}">
                  <a16:creationId xmlns:a16="http://schemas.microsoft.com/office/drawing/2014/main" id="{DE004987-E8AC-7F59-CB1C-1E83BA7CFCED}"/>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93" name="TextBox 992">
              <a:extLst>
                <a:ext uri="{FF2B5EF4-FFF2-40B4-BE49-F238E27FC236}">
                  <a16:creationId xmlns:a16="http://schemas.microsoft.com/office/drawing/2014/main" id="{29043505-E60C-16BD-D82F-6C50B996C194}"/>
                </a:ext>
              </a:extLst>
            </p:cNvPr>
            <p:cNvSpPr txBox="1"/>
            <p:nvPr/>
          </p:nvSpPr>
          <p:spPr>
            <a:xfrm>
              <a:off x="630621" y="2279136"/>
              <a:ext cx="1150882" cy="786241"/>
            </a:xfrm>
            <a:prstGeom prst="rect">
              <a:avLst/>
            </a:prstGeom>
            <a:noFill/>
          </p:spPr>
          <p:txBody>
            <a:bodyPr wrap="square">
              <a:spAutoFit/>
            </a:bodyPr>
            <a:lstStyle/>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Día</a:t>
              </a:r>
            </a:p>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35</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94" name="TextBox 993">
              <a:extLst>
                <a:ext uri="{FF2B5EF4-FFF2-40B4-BE49-F238E27FC236}">
                  <a16:creationId xmlns:a16="http://schemas.microsoft.com/office/drawing/2014/main" id="{2B6A5ED3-5AA6-2F95-A121-40ECAF5233CD}"/>
                </a:ext>
              </a:extLst>
            </p:cNvPr>
            <p:cNvSpPr txBox="1"/>
            <p:nvPr/>
          </p:nvSpPr>
          <p:spPr>
            <a:xfrm>
              <a:off x="614856" y="3610303"/>
              <a:ext cx="2876074" cy="608885"/>
            </a:xfrm>
            <a:prstGeom prst="rect">
              <a:avLst/>
            </a:prstGeom>
            <a:noFill/>
          </p:spPr>
          <p:txBody>
            <a:bodyPr wrap="square">
              <a:spAutoFit/>
            </a:bodyPr>
            <a:lstStyle/>
            <a:p>
              <a:pPr algn="l" rtl="0">
                <a:lnSpc>
                  <a:spcPts val="2020"/>
                </a:lnSpc>
              </a:pPr>
              <a:r>
                <a:rPr lang="en-IE" sz="2000" b="1" dirty="0">
                  <a:solidFill>
                    <a:srgbClr val="F16924"/>
                  </a:solidFill>
                  <a:effectLst/>
                  <a:latin typeface="Calibri" panose="020F0502020204030204" pitchFamily="34" charset="0"/>
                  <a:cs typeface="Calibri" panose="020F0502020204030204" pitchFamily="34" charset="0"/>
                </a:rPr>
                <a:t>Notificación a los acreedores de la deuda excluible</a:t>
              </a:r>
            </a:p>
          </p:txBody>
        </p:sp>
        <p:sp>
          <p:nvSpPr>
            <p:cNvPr id="995" name="TextBox 994">
              <a:extLst>
                <a:ext uri="{FF2B5EF4-FFF2-40B4-BE49-F238E27FC236}">
                  <a16:creationId xmlns:a16="http://schemas.microsoft.com/office/drawing/2014/main" id="{7DAF814A-4252-5150-A24B-249B33152C03}"/>
                </a:ext>
              </a:extLst>
            </p:cNvPr>
            <p:cNvSpPr txBox="1"/>
            <p:nvPr/>
          </p:nvSpPr>
          <p:spPr>
            <a:xfrm>
              <a:off x="614855" y="4309795"/>
              <a:ext cx="3011213" cy="1326325"/>
            </a:xfrm>
            <a:prstGeom prst="rect">
              <a:avLst/>
            </a:prstGeom>
            <a:noFill/>
          </p:spPr>
          <p:txBody>
            <a:bodyPr wrap="square">
              <a:spAutoFit/>
            </a:bodyPr>
            <a:lstStyle/>
            <a:p>
              <a:pPr algn="l" rtl="0">
                <a:lnSpc>
                  <a:spcPts val="1620"/>
                </a:lnSpc>
              </a:pPr>
              <a:r>
                <a:rPr lang="en-IE" sz="1600" dirty="0">
                  <a:solidFill>
                    <a:srgbClr val="595959"/>
                  </a:solidFill>
                  <a:effectLst/>
                  <a:latin typeface="Calibri" panose="020F0502020204030204" pitchFamily="34" charset="0"/>
                  <a:cs typeface="Calibri" panose="020F0502020204030204" pitchFamily="34" charset="0"/>
                </a:rPr>
                <a:t>Asesor de procesos para notificar a cualquier acreedor de deuda ejecutable si se verá comprometida bajo el plan de rescate</a:t>
              </a:r>
            </a:p>
            <a:p>
              <a:pPr algn="l" rtl="0">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89486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77" name="Straight Connector 976">
            <a:extLst>
              <a:ext uri="{FF2B5EF4-FFF2-40B4-BE49-F238E27FC236}">
                <a16:creationId xmlns:a16="http://schemas.microsoft.com/office/drawing/2014/main" id="{438D9EF9-4A4C-347C-2ACA-3E22786118D5}"/>
              </a:ext>
            </a:extLst>
          </p:cNvPr>
          <p:cNvCxnSpPr>
            <a:cxnSpLocks/>
          </p:cNvCxnSpPr>
          <p:nvPr/>
        </p:nvCxnSpPr>
        <p:spPr>
          <a:xfrm>
            <a:off x="0" y="2751082"/>
            <a:ext cx="9364717" cy="0"/>
          </a:xfrm>
          <a:prstGeom prst="line">
            <a:avLst/>
          </a:prstGeom>
          <a:ln w="28575">
            <a:solidFill>
              <a:srgbClr val="F16924"/>
            </a:solidFill>
            <a:prstDash val="sysDot"/>
          </a:ln>
        </p:spPr>
        <p:style>
          <a:lnRef idx="1">
            <a:schemeClr val="accent1"/>
          </a:lnRef>
          <a:fillRef idx="0">
            <a:schemeClr val="accent1"/>
          </a:fillRef>
          <a:effectRef idx="0">
            <a:schemeClr val="accent1"/>
          </a:effectRef>
          <a:fontRef idx="minor">
            <a:schemeClr val="tx1"/>
          </a:fontRef>
        </p:style>
      </p:cxnSp>
      <p:grpSp>
        <p:nvGrpSpPr>
          <p:cNvPr id="985" name="Group 984">
            <a:extLst>
              <a:ext uri="{FF2B5EF4-FFF2-40B4-BE49-F238E27FC236}">
                <a16:creationId xmlns:a16="http://schemas.microsoft.com/office/drawing/2014/main" id="{E7C21392-A1D5-264D-7A5A-DB095ED982B7}"/>
              </a:ext>
            </a:extLst>
          </p:cNvPr>
          <p:cNvGrpSpPr/>
          <p:nvPr/>
        </p:nvGrpSpPr>
        <p:grpSpPr>
          <a:xfrm>
            <a:off x="614855" y="2096816"/>
            <a:ext cx="3506695" cy="3635689"/>
            <a:chOff x="614855" y="2096816"/>
            <a:chExt cx="3506695" cy="3635689"/>
          </a:xfrm>
        </p:grpSpPr>
        <p:sp>
          <p:nvSpPr>
            <p:cNvPr id="978" name="Oval 977">
              <a:extLst>
                <a:ext uri="{FF2B5EF4-FFF2-40B4-BE49-F238E27FC236}">
                  <a16:creationId xmlns:a16="http://schemas.microsoft.com/office/drawing/2014/main" id="{B1AC05C5-9B9C-4B67-120A-EAF6C1BC3994}"/>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80" name="TextBox 979">
              <a:extLst>
                <a:ext uri="{FF2B5EF4-FFF2-40B4-BE49-F238E27FC236}">
                  <a16:creationId xmlns:a16="http://schemas.microsoft.com/office/drawing/2014/main" id="{FA9182E8-BCFC-DA88-6766-D86C0A901559}"/>
                </a:ext>
              </a:extLst>
            </p:cNvPr>
            <p:cNvSpPr txBox="1"/>
            <p:nvPr/>
          </p:nvSpPr>
          <p:spPr>
            <a:xfrm>
              <a:off x="614855" y="2309191"/>
              <a:ext cx="1150882" cy="786241"/>
            </a:xfrm>
            <a:prstGeom prst="rect">
              <a:avLst/>
            </a:prstGeom>
            <a:noFill/>
          </p:spPr>
          <p:txBody>
            <a:bodyPr wrap="square">
              <a:spAutoFit/>
            </a:bodyPr>
            <a:lstStyle/>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Día</a:t>
              </a:r>
            </a:p>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42</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1" name="TextBox 980">
              <a:extLst>
                <a:ext uri="{FF2B5EF4-FFF2-40B4-BE49-F238E27FC236}">
                  <a16:creationId xmlns:a16="http://schemas.microsoft.com/office/drawing/2014/main" id="{83BD266D-29AB-B3F2-4E7C-F458479313B2}"/>
                </a:ext>
              </a:extLst>
            </p:cNvPr>
            <p:cNvSpPr txBox="1"/>
            <p:nvPr/>
          </p:nvSpPr>
          <p:spPr>
            <a:xfrm>
              <a:off x="614855" y="3610303"/>
              <a:ext cx="3506695" cy="865365"/>
            </a:xfrm>
            <a:prstGeom prst="rect">
              <a:avLst/>
            </a:prstGeom>
            <a:noFill/>
          </p:spPr>
          <p:txBody>
            <a:bodyPr wrap="square">
              <a:spAutoFit/>
            </a:bodyPr>
            <a:lstStyle/>
            <a:p>
              <a:pPr algn="l" rtl="0">
                <a:lnSpc>
                  <a:spcPts val="2020"/>
                </a:lnSpc>
              </a:pPr>
              <a:r>
                <a:rPr lang="en-IE" sz="2000" b="1" dirty="0">
                  <a:solidFill>
                    <a:srgbClr val="F16924"/>
                  </a:solidFill>
                  <a:effectLst/>
                  <a:latin typeface="Calibri" panose="020F0502020204030204" pitchFamily="34" charset="0"/>
                  <a:cs typeface="Calibri" panose="020F0502020204030204" pitchFamily="34" charset="0"/>
                </a:rPr>
                <a:t>Convocatoria de reuniones de</a:t>
              </a:r>
            </a:p>
            <a:p>
              <a:pPr algn="l" rtl="0">
                <a:lnSpc>
                  <a:spcPts val="2020"/>
                </a:lnSpc>
              </a:pPr>
              <a:r>
                <a:rPr lang="en-IE" sz="2000" b="1" dirty="0">
                  <a:solidFill>
                    <a:srgbClr val="F16924"/>
                  </a:solidFill>
                  <a:effectLst/>
                  <a:latin typeface="Calibri" panose="020F0502020204030204" pitchFamily="34" charset="0"/>
                  <a:cs typeface="Calibri" panose="020F0502020204030204" pitchFamily="34" charset="0"/>
                </a:rPr>
                <a:t>miembros y acreedores</a:t>
              </a:r>
            </a:p>
            <a:p>
              <a:pPr algn="l" rtl="0">
                <a:lnSpc>
                  <a:spcPts val="2020"/>
                </a:lnSpc>
              </a:pPr>
              <a:r>
                <a:rPr lang="en-IE" sz="2000" b="1" dirty="0">
                  <a:solidFill>
                    <a:srgbClr val="F16924"/>
                  </a:solidFill>
                  <a:effectLst/>
                  <a:latin typeface="Calibri" panose="020F0502020204030204" pitchFamily="34" charset="0"/>
                  <a:cs typeface="Calibri" panose="020F0502020204030204" pitchFamily="34" charset="0"/>
                </a:rPr>
                <a:t>para aprobar el plan de rescate</a:t>
              </a:r>
            </a:p>
          </p:txBody>
        </p:sp>
        <p:sp>
          <p:nvSpPr>
            <p:cNvPr id="982" name="TextBox 981">
              <a:extLst>
                <a:ext uri="{FF2B5EF4-FFF2-40B4-BE49-F238E27FC236}">
                  <a16:creationId xmlns:a16="http://schemas.microsoft.com/office/drawing/2014/main" id="{F442B44E-3543-7C13-2CE8-6823DBA22764}"/>
                </a:ext>
              </a:extLst>
            </p:cNvPr>
            <p:cNvSpPr txBox="1"/>
            <p:nvPr/>
          </p:nvSpPr>
          <p:spPr>
            <a:xfrm>
              <a:off x="614855" y="4611364"/>
              <a:ext cx="3011213" cy="1121141"/>
            </a:xfrm>
            <a:prstGeom prst="rect">
              <a:avLst/>
            </a:prstGeom>
            <a:noFill/>
          </p:spPr>
          <p:txBody>
            <a:bodyPr wrap="square">
              <a:spAutoFit/>
            </a:bodyPr>
            <a:lstStyle/>
            <a:p>
              <a:pPr algn="l" rtl="0">
                <a:lnSpc>
                  <a:spcPts val="1620"/>
                </a:lnSpc>
              </a:pPr>
              <a:r>
                <a:rPr lang="en-IE" sz="1600" dirty="0">
                  <a:solidFill>
                    <a:srgbClr val="595959"/>
                  </a:solidFill>
                  <a:effectLst/>
                  <a:latin typeface="Calibri" panose="020F0502020204030204" pitchFamily="34" charset="0"/>
                  <a:cs typeface="Calibri" panose="020F0502020204030204" pitchFamily="34" charset="0"/>
                </a:rPr>
                <a:t>El asesor de procesos convoca reuniones de miembros y acreedores para aprobar el plan de rescate: requisito de notificación de 7 días</a:t>
              </a:r>
            </a:p>
            <a:p>
              <a:pPr algn="l" rtl="0">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
        <p:nvSpPr>
          <p:cNvPr id="983" name="Text Placeholder 2">
            <a:extLst>
              <a:ext uri="{FF2B5EF4-FFF2-40B4-BE49-F238E27FC236}">
                <a16:creationId xmlns:a16="http://schemas.microsoft.com/office/drawing/2014/main" id="{3506B4E5-0CC1-22F2-FFF9-E9C4022F08C4}"/>
              </a:ext>
            </a:extLst>
          </p:cNvPr>
          <p:cNvSpPr txBox="1">
            <a:spLocks/>
          </p:cNvSpPr>
          <p:nvPr/>
        </p:nvSpPr>
        <p:spPr>
          <a:xfrm>
            <a:off x="529758" y="642972"/>
            <a:ext cx="8046683" cy="58222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a:solidFill>
                  <a:srgbClr val="B41F7A"/>
                </a:solidFill>
                <a:effectLst/>
                <a:latin typeface="Calibri" panose="020F0502020204030204" pitchFamily="34" charset="0"/>
                <a:cs typeface="Calibri" panose="020F0502020204030204" pitchFamily="34" charset="0"/>
              </a:rPr>
              <a:t>Cronología de SCARP</a:t>
            </a:r>
          </a:p>
        </p:txBody>
      </p:sp>
      <p:grpSp>
        <p:nvGrpSpPr>
          <p:cNvPr id="986" name="Group 985">
            <a:extLst>
              <a:ext uri="{FF2B5EF4-FFF2-40B4-BE49-F238E27FC236}">
                <a16:creationId xmlns:a16="http://schemas.microsoft.com/office/drawing/2014/main" id="{49D8913A-0B9C-F758-4DA1-2B34095E1280}"/>
              </a:ext>
            </a:extLst>
          </p:cNvPr>
          <p:cNvGrpSpPr/>
          <p:nvPr/>
        </p:nvGrpSpPr>
        <p:grpSpPr>
          <a:xfrm>
            <a:off x="4657963" y="2096816"/>
            <a:ext cx="3011213" cy="3943465"/>
            <a:chOff x="614855" y="2096816"/>
            <a:chExt cx="3011213" cy="3943465"/>
          </a:xfrm>
        </p:grpSpPr>
        <p:sp>
          <p:nvSpPr>
            <p:cNvPr id="987" name="Oval 986">
              <a:extLst>
                <a:ext uri="{FF2B5EF4-FFF2-40B4-BE49-F238E27FC236}">
                  <a16:creationId xmlns:a16="http://schemas.microsoft.com/office/drawing/2014/main" id="{B1966C2B-0102-2FE1-3D0B-84AC7D278441}"/>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88" name="TextBox 987">
              <a:extLst>
                <a:ext uri="{FF2B5EF4-FFF2-40B4-BE49-F238E27FC236}">
                  <a16:creationId xmlns:a16="http://schemas.microsoft.com/office/drawing/2014/main" id="{5E68CF93-7262-477D-C706-3991715F0C1E}"/>
                </a:ext>
              </a:extLst>
            </p:cNvPr>
            <p:cNvSpPr txBox="1"/>
            <p:nvPr/>
          </p:nvSpPr>
          <p:spPr>
            <a:xfrm>
              <a:off x="630621" y="2279136"/>
              <a:ext cx="1150882" cy="786241"/>
            </a:xfrm>
            <a:prstGeom prst="rect">
              <a:avLst/>
            </a:prstGeom>
            <a:noFill/>
          </p:spPr>
          <p:txBody>
            <a:bodyPr wrap="square">
              <a:spAutoFit/>
            </a:bodyPr>
            <a:lstStyle/>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Día</a:t>
              </a:r>
            </a:p>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49</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89" name="TextBox 988">
              <a:extLst>
                <a:ext uri="{FF2B5EF4-FFF2-40B4-BE49-F238E27FC236}">
                  <a16:creationId xmlns:a16="http://schemas.microsoft.com/office/drawing/2014/main" id="{16AF7534-AE33-ACE7-0FFB-6BC37250E993}"/>
                </a:ext>
              </a:extLst>
            </p:cNvPr>
            <p:cNvSpPr txBox="1"/>
            <p:nvPr/>
          </p:nvSpPr>
          <p:spPr>
            <a:xfrm>
              <a:off x="614856" y="3610303"/>
              <a:ext cx="2830658" cy="865365"/>
            </a:xfrm>
            <a:prstGeom prst="rect">
              <a:avLst/>
            </a:prstGeom>
            <a:noFill/>
          </p:spPr>
          <p:txBody>
            <a:bodyPr wrap="square">
              <a:spAutoFit/>
            </a:bodyPr>
            <a:lstStyle/>
            <a:p>
              <a:pPr algn="l" rtl="0">
                <a:lnSpc>
                  <a:spcPts val="2020"/>
                </a:lnSpc>
              </a:pPr>
              <a:r>
                <a:rPr lang="en-IE" sz="2000" b="1" dirty="0">
                  <a:solidFill>
                    <a:srgbClr val="F16924"/>
                  </a:solidFill>
                  <a:effectLst/>
                  <a:latin typeface="Calibri" panose="020F0502020204030204" pitchFamily="34" charset="0"/>
                  <a:cs typeface="Calibri" panose="020F0502020204030204" pitchFamily="34" charset="0"/>
                </a:rPr>
                <a:t>Celebradas juntas de socios y acreedores para aprobar plan de rescate</a:t>
              </a:r>
            </a:p>
          </p:txBody>
        </p:sp>
        <p:sp>
          <p:nvSpPr>
            <p:cNvPr id="990" name="TextBox 989">
              <a:extLst>
                <a:ext uri="{FF2B5EF4-FFF2-40B4-BE49-F238E27FC236}">
                  <a16:creationId xmlns:a16="http://schemas.microsoft.com/office/drawing/2014/main" id="{CFF0462E-113E-DE12-34FB-71DF8A2698C3}"/>
                </a:ext>
              </a:extLst>
            </p:cNvPr>
            <p:cNvSpPr txBox="1"/>
            <p:nvPr/>
          </p:nvSpPr>
          <p:spPr>
            <a:xfrm>
              <a:off x="614855" y="4508771"/>
              <a:ext cx="3011213" cy="1531510"/>
            </a:xfrm>
            <a:prstGeom prst="rect">
              <a:avLst/>
            </a:prstGeom>
            <a:noFill/>
          </p:spPr>
          <p:txBody>
            <a:bodyPr wrap="square">
              <a:spAutoFit/>
            </a:bodyPr>
            <a:lstStyle/>
            <a:p>
              <a:pPr algn="l" rtl="0">
                <a:lnSpc>
                  <a:spcPts val="1620"/>
                </a:lnSpc>
              </a:pPr>
              <a:r>
                <a:rPr lang="en-IE" sz="1600" dirty="0">
                  <a:solidFill>
                    <a:srgbClr val="595959"/>
                  </a:solidFill>
                  <a:effectLst/>
                  <a:latin typeface="Calibri" panose="020F0502020204030204" pitchFamily="34" charset="0"/>
                  <a:cs typeface="Calibri" panose="020F0502020204030204" pitchFamily="34" charset="0"/>
                </a:rPr>
                <a:t>El plan de rescate aprobado debe ser votado por uno</a:t>
              </a:r>
            </a:p>
            <a:p>
              <a:pPr algn="l" rtl="0">
                <a:lnSpc>
                  <a:spcPts val="1620"/>
                </a:lnSpc>
              </a:pPr>
              <a:r>
                <a:rPr lang="en-IE" sz="1600" dirty="0">
                  <a:solidFill>
                    <a:srgbClr val="595959"/>
                  </a:solidFill>
                  <a:effectLst/>
                  <a:latin typeface="Calibri" panose="020F0502020204030204" pitchFamily="34" charset="0"/>
                  <a:cs typeface="Calibri" panose="020F0502020204030204" pitchFamily="34" charset="0"/>
                </a:rPr>
                <a:t>clase de acreedor deteriorado y no puede ser inequitativo o</a:t>
              </a:r>
            </a:p>
            <a:p>
              <a:pPr algn="l" rtl="0">
                <a:lnSpc>
                  <a:spcPts val="1620"/>
                </a:lnSpc>
              </a:pPr>
              <a:r>
                <a:rPr lang="en-IE" sz="1600" dirty="0">
                  <a:solidFill>
                    <a:srgbClr val="595959"/>
                  </a:solidFill>
                  <a:effectLst/>
                  <a:latin typeface="Calibri" panose="020F0502020204030204" pitchFamily="34" charset="0"/>
                  <a:cs typeface="Calibri" panose="020F0502020204030204" pitchFamily="34" charset="0"/>
                </a:rPr>
                <a:t>injustamente perjudicial para cualquier clase de acreedor</a:t>
              </a:r>
            </a:p>
            <a:p>
              <a:pPr algn="l" rtl="0">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grpSp>
        <p:nvGrpSpPr>
          <p:cNvPr id="991" name="Group 990">
            <a:extLst>
              <a:ext uri="{FF2B5EF4-FFF2-40B4-BE49-F238E27FC236}">
                <a16:creationId xmlns:a16="http://schemas.microsoft.com/office/drawing/2014/main" id="{773D04D0-473D-7CE9-031E-FC7E00B03255}"/>
              </a:ext>
            </a:extLst>
          </p:cNvPr>
          <p:cNvGrpSpPr/>
          <p:nvPr/>
        </p:nvGrpSpPr>
        <p:grpSpPr>
          <a:xfrm>
            <a:off x="8701071" y="2096816"/>
            <a:ext cx="3506695" cy="4269035"/>
            <a:chOff x="614855" y="2096816"/>
            <a:chExt cx="3506695" cy="4269035"/>
          </a:xfrm>
        </p:grpSpPr>
        <p:sp>
          <p:nvSpPr>
            <p:cNvPr id="992" name="Oval 991">
              <a:extLst>
                <a:ext uri="{FF2B5EF4-FFF2-40B4-BE49-F238E27FC236}">
                  <a16:creationId xmlns:a16="http://schemas.microsoft.com/office/drawing/2014/main" id="{DE004987-E8AC-7F59-CB1C-1E83BA7CFCED}"/>
                </a:ext>
              </a:extLst>
            </p:cNvPr>
            <p:cNvSpPr/>
            <p:nvPr/>
          </p:nvSpPr>
          <p:spPr>
            <a:xfrm>
              <a:off x="630621" y="2096816"/>
              <a:ext cx="1150882" cy="1150882"/>
            </a:xfrm>
            <a:prstGeom prst="ellipse">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93" name="TextBox 992">
              <a:extLst>
                <a:ext uri="{FF2B5EF4-FFF2-40B4-BE49-F238E27FC236}">
                  <a16:creationId xmlns:a16="http://schemas.microsoft.com/office/drawing/2014/main" id="{29043505-E60C-16BD-D82F-6C50B996C194}"/>
                </a:ext>
              </a:extLst>
            </p:cNvPr>
            <p:cNvSpPr txBox="1"/>
            <p:nvPr/>
          </p:nvSpPr>
          <p:spPr>
            <a:xfrm>
              <a:off x="630621" y="2309191"/>
              <a:ext cx="1150882" cy="786241"/>
            </a:xfrm>
            <a:prstGeom prst="rect">
              <a:avLst/>
            </a:prstGeom>
            <a:noFill/>
          </p:spPr>
          <p:txBody>
            <a:bodyPr wrap="square">
              <a:spAutoFit/>
            </a:bodyPr>
            <a:lstStyle/>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Día</a:t>
              </a:r>
            </a:p>
            <a:p>
              <a:pPr algn="ctr" rtl="0">
                <a:lnSpc>
                  <a:spcPts val="2720"/>
                </a:lnSpc>
              </a:pPr>
              <a:r>
                <a:rPr lang="en-IE" sz="2600" b="1" dirty="0">
                  <a:solidFill>
                    <a:schemeClr val="bg1"/>
                  </a:solidFill>
                  <a:latin typeface="Calibri" panose="020F0502020204030204" pitchFamily="34" charset="0"/>
                  <a:cs typeface="Calibri" panose="020F0502020204030204" pitchFamily="34" charset="0"/>
                </a:rPr>
                <a:t>50-70</a:t>
              </a:r>
              <a:endParaRPr lang="en-IE" sz="2600" b="1" dirty="0">
                <a:solidFill>
                  <a:schemeClr val="bg1"/>
                </a:solidFill>
                <a:effectLst/>
                <a:latin typeface="Calibri" panose="020F0502020204030204" pitchFamily="34" charset="0"/>
                <a:cs typeface="Calibri" panose="020F0502020204030204" pitchFamily="34" charset="0"/>
              </a:endParaRPr>
            </a:p>
          </p:txBody>
        </p:sp>
        <p:sp>
          <p:nvSpPr>
            <p:cNvPr id="994" name="TextBox 993">
              <a:extLst>
                <a:ext uri="{FF2B5EF4-FFF2-40B4-BE49-F238E27FC236}">
                  <a16:creationId xmlns:a16="http://schemas.microsoft.com/office/drawing/2014/main" id="{2B6A5ED3-5AA6-2F95-A121-40ECAF5233CD}"/>
                </a:ext>
              </a:extLst>
            </p:cNvPr>
            <p:cNvSpPr txBox="1"/>
            <p:nvPr/>
          </p:nvSpPr>
          <p:spPr>
            <a:xfrm>
              <a:off x="614855" y="3610303"/>
              <a:ext cx="3506695" cy="608885"/>
            </a:xfrm>
            <a:prstGeom prst="rect">
              <a:avLst/>
            </a:prstGeom>
            <a:noFill/>
          </p:spPr>
          <p:txBody>
            <a:bodyPr wrap="square">
              <a:spAutoFit/>
            </a:bodyPr>
            <a:lstStyle/>
            <a:p>
              <a:pPr algn="l" rtl="0">
                <a:lnSpc>
                  <a:spcPts val="2020"/>
                </a:lnSpc>
              </a:pPr>
              <a:r>
                <a:rPr lang="en-IE" sz="2000" b="1" dirty="0">
                  <a:solidFill>
                    <a:srgbClr val="F16924"/>
                  </a:solidFill>
                  <a:effectLst/>
                  <a:latin typeface="Calibri" panose="020F0502020204030204" pitchFamily="34" charset="0"/>
                  <a:cs typeface="Calibri" panose="020F0502020204030204" pitchFamily="34" charset="0"/>
                </a:rPr>
                <a:t>Período de reflexión /</a:t>
              </a:r>
            </a:p>
            <a:p>
              <a:pPr algn="l" rtl="0">
                <a:lnSpc>
                  <a:spcPts val="2020"/>
                </a:lnSpc>
              </a:pPr>
              <a:r>
                <a:rPr lang="en-IE" sz="2000" b="1" dirty="0">
                  <a:solidFill>
                    <a:srgbClr val="F16924"/>
                  </a:solidFill>
                  <a:effectLst/>
                  <a:latin typeface="Calibri" panose="020F0502020204030204" pitchFamily="34" charset="0"/>
                  <a:cs typeface="Calibri" panose="020F0502020204030204" pitchFamily="34" charset="0"/>
                </a:rPr>
                <a:t>audiencia de confirmación</a:t>
              </a:r>
            </a:p>
          </p:txBody>
        </p:sp>
        <p:sp>
          <p:nvSpPr>
            <p:cNvPr id="995" name="TextBox 994">
              <a:extLst>
                <a:ext uri="{FF2B5EF4-FFF2-40B4-BE49-F238E27FC236}">
                  <a16:creationId xmlns:a16="http://schemas.microsoft.com/office/drawing/2014/main" id="{7DAF814A-4252-5150-A24B-249B33152C03}"/>
                </a:ext>
              </a:extLst>
            </p:cNvPr>
            <p:cNvSpPr txBox="1"/>
            <p:nvPr/>
          </p:nvSpPr>
          <p:spPr>
            <a:xfrm>
              <a:off x="614855" y="4423973"/>
              <a:ext cx="2876074" cy="1941878"/>
            </a:xfrm>
            <a:prstGeom prst="rect">
              <a:avLst/>
            </a:prstGeom>
            <a:noFill/>
          </p:spPr>
          <p:txBody>
            <a:bodyPr wrap="square">
              <a:spAutoFit/>
            </a:bodyPr>
            <a:lstStyle/>
            <a:p>
              <a:pPr algn="l" rtl="0">
                <a:lnSpc>
                  <a:spcPts val="1620"/>
                </a:lnSpc>
              </a:pPr>
              <a:r>
                <a:rPr lang="en-IE" sz="1600" dirty="0">
                  <a:solidFill>
                    <a:srgbClr val="595959"/>
                  </a:solidFill>
                  <a:effectLst/>
                  <a:latin typeface="Calibri" panose="020F0502020204030204" pitchFamily="34" charset="0"/>
                  <a:cs typeface="Calibri" panose="020F0502020204030204" pitchFamily="34" charset="0"/>
                </a:rPr>
                <a:t>El plan de rescate será vinculante si se aprueba y no hay objeciones de los acreedores sobre las propuestas. Si hay objeciones, el tribunal considerará el plan y lo aprobará a menos que sea inequitativo o injustamente perjudicial.</a:t>
              </a:r>
            </a:p>
            <a:p>
              <a:pPr algn="l" rtl="0">
                <a:lnSpc>
                  <a:spcPts val="1620"/>
                </a:lnSpc>
              </a:pPr>
              <a:endParaRPr lang="en-IE" sz="1600" dirty="0">
                <a:solidFill>
                  <a:srgbClr val="595959"/>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07020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DEEF4D-CBBF-50DE-3CE4-8DAAB5644068}"/>
              </a:ext>
            </a:extLst>
          </p:cNvPr>
          <p:cNvSpPr>
            <a:spLocks noGrp="1"/>
          </p:cNvSpPr>
          <p:nvPr>
            <p:ph type="body" sz="quarter" idx="16"/>
          </p:nvPr>
        </p:nvSpPr>
        <p:spPr>
          <a:xfrm>
            <a:off x="2149154" y="1379071"/>
            <a:ext cx="4823146" cy="3833009"/>
          </a:xfrm>
        </p:spPr>
        <p:txBody>
          <a:bodyPr>
            <a:normAutofit fontScale="25000" lnSpcReduction="20000"/>
          </a:bodyPr>
          <a:lstStyle/>
          <a:p>
            <a:pPr algn="l" rtl="0"/>
            <a:r>
              <a:rPr lang="en-US" sz="16000" dirty="0">
                <a:latin typeface="Calibri" panose="020F0502020204030204" pitchFamily="34" charset="0"/>
                <a:cs typeface="Calibri" panose="020F0502020204030204" pitchFamily="34" charset="0"/>
              </a:rPr>
              <a:t>Comprensión de las razones financieras y de liquidez</a:t>
            </a:r>
          </a:p>
          <a:p>
            <a:pPr marL="266700" indent="-266700" algn="l" rtl="0">
              <a:lnSpc>
                <a:spcPts val="2260"/>
              </a:lnSpc>
              <a:buClr>
                <a:srgbClr val="EDA13E"/>
              </a:buClr>
              <a:buFont typeface="Arial" panose="020B0604020202020204" pitchFamily="34" charset="0"/>
              <a:buChar char="•"/>
            </a:pPr>
            <a:endParaRPr lang="en-US" sz="8800" dirty="0">
              <a:latin typeface="Calibri" panose="020F0502020204030204" pitchFamily="34" charset="0"/>
              <a:cs typeface="Calibri" panose="020F0502020204030204" pitchFamily="34" charset="0"/>
            </a:endParaRPr>
          </a:p>
          <a:p>
            <a:pPr marL="266700" indent="-266700" algn="l" rtl="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Coeficientes financieros</a:t>
            </a:r>
          </a:p>
          <a:p>
            <a:pPr marL="266700" indent="-266700" algn="l" rtl="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Razones de Liquidez</a:t>
            </a:r>
          </a:p>
          <a:p>
            <a:pPr marL="266700" indent="-266700" algn="l" rtl="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Ratios Financieros Adicionales</a:t>
            </a:r>
          </a:p>
          <a:p>
            <a:pPr marL="266700" indent="-266700" algn="l" rtl="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Gestión de liquidez</a:t>
            </a:r>
          </a:p>
          <a:p>
            <a:pPr marL="266700" indent="-266700" algn="l" rtl="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Ratios de Solvencia</a:t>
            </a:r>
          </a:p>
          <a:p>
            <a:pPr marL="266700" indent="-266700" algn="l" rtl="0">
              <a:lnSpc>
                <a:spcPts val="2260"/>
              </a:lnSpc>
              <a:buClr>
                <a:srgbClr val="EDA13E"/>
              </a:buClr>
              <a:buFont typeface="Arial" panose="020B0604020202020204" pitchFamily="34" charset="0"/>
              <a:buChar char="•"/>
            </a:pPr>
            <a:r>
              <a:rPr lang="en-US" sz="8800" dirty="0">
                <a:latin typeface="Calibri" panose="020F0502020204030204" pitchFamily="34" charset="0"/>
                <a:cs typeface="Calibri" panose="020F0502020204030204" pitchFamily="34" charset="0"/>
              </a:rPr>
              <a:t>Ejemplos que utilizan índices de liquidez</a:t>
            </a:r>
          </a:p>
          <a:p>
            <a:pPr marL="1143000" indent="-1143000" algn="l" rtl="0">
              <a:buFontTx/>
              <a:buChar char="-"/>
            </a:pPr>
            <a:endParaRPr lang="en-US" sz="9600" dirty="0">
              <a:latin typeface="Calibri" panose="020F0502020204030204" pitchFamily="34" charset="0"/>
              <a:cs typeface="Calibri" panose="020F0502020204030204" pitchFamily="34" charset="0"/>
            </a:endParaRPr>
          </a:p>
          <a:p>
            <a:pPr algn="l" rtl="0"/>
            <a:br>
              <a:rPr lang="en-US" sz="9600" dirty="0">
                <a:latin typeface="Calibri" panose="020F0502020204030204" pitchFamily="34" charset="0"/>
                <a:cs typeface="Calibri" panose="020F0502020204030204" pitchFamily="34" charset="0"/>
              </a:rPr>
            </a:br>
            <a:br>
              <a:rPr lang="en-US" sz="9600" dirty="0">
                <a:latin typeface="Calibri" panose="020F0502020204030204" pitchFamily="34" charset="0"/>
                <a:cs typeface="Calibri" panose="020F0502020204030204" pitchFamily="34" charset="0"/>
              </a:rPr>
            </a:br>
            <a:endParaRPr lang="en-US" sz="5400" dirty="0"/>
          </a:p>
          <a:p>
            <a:pPr algn="l" rtl="0"/>
            <a:endParaRPr lang="en-US" dirty="0"/>
          </a:p>
        </p:txBody>
      </p:sp>
      <p:sp>
        <p:nvSpPr>
          <p:cNvPr id="3" name="Text Placeholder 2">
            <a:extLst>
              <a:ext uri="{FF2B5EF4-FFF2-40B4-BE49-F238E27FC236}">
                <a16:creationId xmlns:a16="http://schemas.microsoft.com/office/drawing/2014/main" id="{67D4ED38-9009-665A-58ED-E79FDBFA2459}"/>
              </a:ext>
            </a:extLst>
          </p:cNvPr>
          <p:cNvSpPr>
            <a:spLocks noGrp="1"/>
          </p:cNvSpPr>
          <p:nvPr>
            <p:ph type="body" sz="quarter" idx="17"/>
          </p:nvPr>
        </p:nvSpPr>
        <p:spPr/>
        <p:txBody>
          <a:bodyPr>
            <a:normAutofit fontScale="47500" lnSpcReduction="20000"/>
          </a:bodyPr>
          <a:lstStyle/>
          <a:p>
            <a:pPr algn="l" rtl="0"/>
            <a:r>
              <a:rPr lang="en-US" dirty="0"/>
              <a:t>01</a:t>
            </a:r>
          </a:p>
        </p:txBody>
      </p:sp>
    </p:spTree>
    <p:extLst>
      <p:ext uri="{BB962C8B-B14F-4D97-AF65-F5344CB8AC3E}">
        <p14:creationId xmlns:p14="http://schemas.microsoft.com/office/powerpoint/2010/main" val="3914830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25522-A9FB-F948-8CCF-59F3F8A2C341}"/>
              </a:ext>
            </a:extLst>
          </p:cNvPr>
          <p:cNvSpPr>
            <a:spLocks noGrp="1"/>
          </p:cNvSpPr>
          <p:nvPr>
            <p:ph type="body" sz="quarter" idx="25"/>
          </p:nvPr>
        </p:nvSpPr>
        <p:spPr>
          <a:xfrm>
            <a:off x="1332038" y="3296363"/>
            <a:ext cx="3864802" cy="444219"/>
          </a:xfrm>
        </p:spPr>
        <p:txBody>
          <a:bodyPr>
            <a:normAutofit/>
          </a:bodyPr>
          <a:lstStyle/>
          <a:p>
            <a:pPr algn="l" rtl="0"/>
            <a:r>
              <a:rPr lang="en-US" dirty="0" err="1">
                <a:hlinkClick r:id="rId2">
                  <a:extLst>
                    <a:ext uri="{A12FA001-AC4F-418D-AE19-62706E023703}">
                      <ahyp:hlinkClr xmlns:ahyp="http://schemas.microsoft.com/office/drawing/2018/hyperlinkcolor" val="tx"/>
                    </a:ext>
                  </a:extLst>
                </a:hlinkClick>
              </a:rPr>
              <a:t>www.facebook.com</a:t>
            </a:r>
            <a:r>
              <a:rPr lang="en-US" dirty="0">
                <a:hlinkClick r:id="rId2">
                  <a:extLst>
                    <a:ext uri="{A12FA001-AC4F-418D-AE19-62706E023703}">
                      <ahyp:hlinkClr xmlns:ahyp="http://schemas.microsoft.com/office/drawing/2018/hyperlinkcolor" val="tx"/>
                    </a:ext>
                  </a:extLst>
                </a:hlinkClick>
              </a:rPr>
              <a:t>/</a:t>
            </a:r>
            <a:r>
              <a:rPr lang="en-US" dirty="0" err="1">
                <a:hlinkClick r:id="rId2">
                  <a:extLst>
                    <a:ext uri="{A12FA001-AC4F-418D-AE19-62706E023703}">
                      <ahyp:hlinkClr xmlns:ahyp="http://schemas.microsoft.com/office/drawing/2018/hyperlinkcolor" val="tx"/>
                    </a:ext>
                  </a:extLst>
                </a:hlinkClick>
              </a:rPr>
              <a:t>Proyecto SECure.Erasmus</a:t>
            </a:r>
            <a:endParaRPr lang="en-US" dirty="0"/>
          </a:p>
        </p:txBody>
      </p:sp>
      <p:sp>
        <p:nvSpPr>
          <p:cNvPr id="5" name="Text Placeholder 4">
            <a:extLst>
              <a:ext uri="{FF2B5EF4-FFF2-40B4-BE49-F238E27FC236}">
                <a16:creationId xmlns:a16="http://schemas.microsoft.com/office/drawing/2014/main" id="{9DB39A56-8A82-FC46-9BD0-F1D9CB893053}"/>
              </a:ext>
            </a:extLst>
          </p:cNvPr>
          <p:cNvSpPr>
            <a:spLocks noGrp="1"/>
          </p:cNvSpPr>
          <p:nvPr>
            <p:ph type="body" sz="quarter" idx="26"/>
          </p:nvPr>
        </p:nvSpPr>
        <p:spPr>
          <a:xfrm>
            <a:off x="1332038" y="3919323"/>
            <a:ext cx="3712402" cy="481102"/>
          </a:xfrm>
        </p:spPr>
        <p:txBody>
          <a:bodyPr>
            <a:normAutofit/>
          </a:bodyPr>
          <a:lstStyle/>
          <a:p>
            <a:pPr algn="l" rtl="0"/>
            <a:r>
              <a:rPr lang="en-US" dirty="0">
                <a:hlinkClick r:id="rId3">
                  <a:extLst>
                    <a:ext uri="{A12FA001-AC4F-418D-AE19-62706E023703}">
                      <ahyp:hlinkClr xmlns:ahyp="http://schemas.microsoft.com/office/drawing/2018/hyperlinkcolor" val="tx"/>
                    </a:ext>
                  </a:extLst>
                </a:hlinkClick>
              </a:rPr>
              <a:t>www.twitter.com/SECure_Project</a:t>
            </a:r>
            <a:endParaRPr lang="en-US" dirty="0"/>
          </a:p>
        </p:txBody>
      </p:sp>
      <p:sp>
        <p:nvSpPr>
          <p:cNvPr id="6" name="Text Placeholder 5">
            <a:extLst>
              <a:ext uri="{FF2B5EF4-FFF2-40B4-BE49-F238E27FC236}">
                <a16:creationId xmlns:a16="http://schemas.microsoft.com/office/drawing/2014/main" id="{85493FFE-13D7-664E-8742-24D93C3723EA}"/>
              </a:ext>
            </a:extLst>
          </p:cNvPr>
          <p:cNvSpPr>
            <a:spLocks noGrp="1"/>
          </p:cNvSpPr>
          <p:nvPr>
            <p:ph type="body" sz="quarter" idx="27"/>
          </p:nvPr>
        </p:nvSpPr>
        <p:spPr>
          <a:xfrm>
            <a:off x="1340201" y="4562886"/>
            <a:ext cx="3466767" cy="566466"/>
          </a:xfrm>
        </p:spPr>
        <p:txBody>
          <a:bodyPr>
            <a:normAutofit/>
          </a:bodyPr>
          <a:lstStyle/>
          <a:p>
            <a:pPr algn="l" rtl="0"/>
            <a:r>
              <a:rPr lang="en-US" dirty="0">
                <a:hlinkClick r:id="rId4">
                  <a:extLst>
                    <a:ext uri="{A12FA001-AC4F-418D-AE19-62706E023703}">
                      <ahyp:hlinkClr xmlns:ahyp="http://schemas.microsoft.com/office/drawing/2018/hyperlinkcolor" val="tx"/>
                    </a:ext>
                  </a:extLst>
                </a:hlinkClick>
              </a:rPr>
              <a:t>www.linkedin.com/empresa/proyecto-SECURE /</a:t>
            </a:r>
            <a:endParaRPr lang="en-US" dirty="0"/>
          </a:p>
        </p:txBody>
      </p:sp>
      <p:sp>
        <p:nvSpPr>
          <p:cNvPr id="13" name="Text Placeholder 12">
            <a:extLst>
              <a:ext uri="{FF2B5EF4-FFF2-40B4-BE49-F238E27FC236}">
                <a16:creationId xmlns:a16="http://schemas.microsoft.com/office/drawing/2014/main" id="{CAF717B5-2512-1E47-B1D4-71C9C0DE0704}"/>
              </a:ext>
            </a:extLst>
          </p:cNvPr>
          <p:cNvSpPr>
            <a:spLocks noGrp="1"/>
          </p:cNvSpPr>
          <p:nvPr>
            <p:ph type="body" sz="quarter" idx="28"/>
          </p:nvPr>
        </p:nvSpPr>
        <p:spPr>
          <a:xfrm>
            <a:off x="567326" y="5747113"/>
            <a:ext cx="3591630" cy="731140"/>
          </a:xfrm>
        </p:spPr>
        <p:txBody>
          <a:bodyPr>
            <a:normAutofit fontScale="92500"/>
          </a:bodyPr>
          <a:lstStyle/>
          <a:p>
            <a:pPr algn="l" rtl="0"/>
            <a:r>
              <a:rPr lang="en-US" dirty="0" err="1"/>
              <a:t>www.</a:t>
            </a:r>
            <a:r>
              <a:rPr lang="en-US" b="1" dirty="0" err="1"/>
              <a:t>smecrisistoolkit.</a:t>
            </a:r>
            <a:r>
              <a:rPr lang="en-US" dirty="0" err="1"/>
              <a:t>UE</a:t>
            </a:r>
            <a:endParaRPr lang="en-US" dirty="0"/>
          </a:p>
        </p:txBody>
      </p:sp>
      <p:sp>
        <p:nvSpPr>
          <p:cNvPr id="2" name="Text Placeholder 1">
            <a:extLst>
              <a:ext uri="{FF2B5EF4-FFF2-40B4-BE49-F238E27FC236}">
                <a16:creationId xmlns:a16="http://schemas.microsoft.com/office/drawing/2014/main" id="{EC96B6AC-8263-C84E-8A2F-C5E622421299}"/>
              </a:ext>
            </a:extLst>
          </p:cNvPr>
          <p:cNvSpPr>
            <a:spLocks noGrp="1"/>
          </p:cNvSpPr>
          <p:nvPr>
            <p:ph type="body" sz="quarter" idx="19"/>
          </p:nvPr>
        </p:nvSpPr>
        <p:spPr>
          <a:xfrm>
            <a:off x="1269930" y="1396872"/>
            <a:ext cx="3591630" cy="1720750"/>
          </a:xfrm>
        </p:spPr>
        <p:txBody>
          <a:bodyPr anchor="t">
            <a:normAutofit fontScale="92500"/>
          </a:bodyPr>
          <a:lstStyle/>
          <a:p>
            <a:pPr algn="l" rtl="0"/>
            <a:r>
              <a:rPr lang="en-IE" sz="2800" b="1" dirty="0">
                <a:solidFill>
                  <a:schemeClr val="bg2"/>
                </a:solidFill>
                <a:latin typeface="Calibri" panose="020F0502020204030204" pitchFamily="34" charset="0"/>
                <a:ea typeface="Calibri" panose="020F0502020204030204" pitchFamily="34" charset="0"/>
                <a:cs typeface="Calibri" panose="020F0502020204030204" pitchFamily="34" charset="0"/>
              </a:rPr>
              <a:t>GESTIÓN Y MONITOREO DE LA INFORMACIÓN</a:t>
            </a:r>
          </a:p>
          <a:p>
            <a:pPr algn="l" rtl="0"/>
            <a:r>
              <a:rPr lang="en-US" dirty="0"/>
              <a:t>SISTEMAS DE ALERTA TEMPRANA</a:t>
            </a:r>
          </a:p>
        </p:txBody>
      </p:sp>
      <p:sp>
        <p:nvSpPr>
          <p:cNvPr id="3" name="Text Placeholder 2">
            <a:extLst>
              <a:ext uri="{FF2B5EF4-FFF2-40B4-BE49-F238E27FC236}">
                <a16:creationId xmlns:a16="http://schemas.microsoft.com/office/drawing/2014/main" id="{9927D842-1D00-FA4B-B63E-F70DCFAE79F4}"/>
              </a:ext>
            </a:extLst>
          </p:cNvPr>
          <p:cNvSpPr>
            <a:spLocks noGrp="1"/>
          </p:cNvSpPr>
          <p:nvPr>
            <p:ph type="body" sz="quarter" idx="20"/>
          </p:nvPr>
        </p:nvSpPr>
        <p:spPr/>
        <p:txBody>
          <a:bodyPr>
            <a:normAutofit fontScale="62500" lnSpcReduction="20000"/>
          </a:bodyPr>
          <a:lstStyle/>
          <a:p>
            <a:pPr algn="l" rtl="0"/>
            <a:r>
              <a:rPr lang="en-US" dirty="0">
                <a:solidFill>
                  <a:schemeClr val="bg1"/>
                </a:solidFill>
              </a:rPr>
              <a:t>próximo</a:t>
            </a:r>
            <a:r>
              <a:rPr lang="en-US" dirty="0">
                <a:solidFill>
                  <a:srgbClr val="EDA13E"/>
                </a:solidFill>
              </a:rPr>
              <a:t>Módulo 6..</a:t>
            </a:r>
          </a:p>
        </p:txBody>
      </p:sp>
      <p:sp>
        <p:nvSpPr>
          <p:cNvPr id="12" name="Freeform 332">
            <a:extLst>
              <a:ext uri="{FF2B5EF4-FFF2-40B4-BE49-F238E27FC236}">
                <a16:creationId xmlns:a16="http://schemas.microsoft.com/office/drawing/2014/main" id="{5D49C9EB-CC3D-BA48-87AA-DC6CBB57D7F0}"/>
              </a:ext>
            </a:extLst>
          </p:cNvPr>
          <p:cNvSpPr>
            <a:spLocks noChangeAspect="1"/>
          </p:cNvSpPr>
          <p:nvPr/>
        </p:nvSpPr>
        <p:spPr>
          <a:xfrm>
            <a:off x="930376" y="3972148"/>
            <a:ext cx="310020" cy="252000"/>
          </a:xfrm>
          <a:custGeom>
            <a:avLst/>
            <a:gdLst/>
            <a:ahLst/>
            <a:cxnLst/>
            <a:rect l="l" t="t" r="r" b="b"/>
            <a:pathLst>
              <a:path w="443976" h="360589">
                <a:moveTo>
                  <a:pt x="307346" y="0"/>
                </a:moveTo>
                <a:cubicBezTo>
                  <a:pt x="333639" y="0"/>
                  <a:pt x="355800" y="9578"/>
                  <a:pt x="373830" y="28734"/>
                </a:cubicBezTo>
                <a:cubicBezTo>
                  <a:pt x="394301" y="24790"/>
                  <a:pt x="413551" y="17466"/>
                  <a:pt x="431581" y="6761"/>
                </a:cubicBezTo>
                <a:cubicBezTo>
                  <a:pt x="424632" y="28359"/>
                  <a:pt x="411298" y="45074"/>
                  <a:pt x="391578" y="56905"/>
                </a:cubicBezTo>
                <a:cubicBezTo>
                  <a:pt x="409044" y="55027"/>
                  <a:pt x="426510" y="50332"/>
                  <a:pt x="443976" y="42820"/>
                </a:cubicBezTo>
                <a:cubicBezTo>
                  <a:pt x="431392" y="61225"/>
                  <a:pt x="416180" y="76907"/>
                  <a:pt x="398339" y="89866"/>
                </a:cubicBezTo>
                <a:cubicBezTo>
                  <a:pt x="398526" y="92495"/>
                  <a:pt x="398620" y="96439"/>
                  <a:pt x="398620" y="101697"/>
                </a:cubicBezTo>
                <a:cubicBezTo>
                  <a:pt x="398620" y="126112"/>
                  <a:pt x="395052" y="150480"/>
                  <a:pt x="387915" y="174801"/>
                </a:cubicBezTo>
                <a:cubicBezTo>
                  <a:pt x="380778" y="199122"/>
                  <a:pt x="369933" y="222457"/>
                  <a:pt x="355378" y="244806"/>
                </a:cubicBezTo>
                <a:cubicBezTo>
                  <a:pt x="340823" y="267155"/>
                  <a:pt x="323497" y="286922"/>
                  <a:pt x="303402" y="304106"/>
                </a:cubicBezTo>
                <a:cubicBezTo>
                  <a:pt x="283307" y="321291"/>
                  <a:pt x="259080" y="335001"/>
                  <a:pt x="230722" y="345236"/>
                </a:cubicBezTo>
                <a:cubicBezTo>
                  <a:pt x="202362" y="355471"/>
                  <a:pt x="172032" y="360589"/>
                  <a:pt x="139728" y="360589"/>
                </a:cubicBezTo>
                <a:cubicBezTo>
                  <a:pt x="88832" y="360589"/>
                  <a:pt x="42256" y="346973"/>
                  <a:pt x="0" y="319741"/>
                </a:cubicBezTo>
                <a:cubicBezTo>
                  <a:pt x="6574" y="320492"/>
                  <a:pt x="13898" y="320868"/>
                  <a:pt x="21974" y="320868"/>
                </a:cubicBezTo>
                <a:cubicBezTo>
                  <a:pt x="64230" y="320868"/>
                  <a:pt x="101886" y="307909"/>
                  <a:pt x="134940" y="281992"/>
                </a:cubicBezTo>
                <a:cubicBezTo>
                  <a:pt x="115220" y="281616"/>
                  <a:pt x="97566" y="275560"/>
                  <a:pt x="81978" y="263822"/>
                </a:cubicBezTo>
                <a:cubicBezTo>
                  <a:pt x="66390" y="252084"/>
                  <a:pt x="55685" y="237106"/>
                  <a:pt x="49863" y="218889"/>
                </a:cubicBezTo>
                <a:cubicBezTo>
                  <a:pt x="56060" y="219828"/>
                  <a:pt x="61788" y="220297"/>
                  <a:pt x="67048" y="220297"/>
                </a:cubicBezTo>
                <a:cubicBezTo>
                  <a:pt x="75122" y="220297"/>
                  <a:pt x="83105" y="219264"/>
                  <a:pt x="90992" y="217199"/>
                </a:cubicBezTo>
                <a:cubicBezTo>
                  <a:pt x="69958" y="212879"/>
                  <a:pt x="52539" y="202409"/>
                  <a:pt x="38736" y="185788"/>
                </a:cubicBezTo>
                <a:cubicBezTo>
                  <a:pt x="24932" y="169167"/>
                  <a:pt x="18030" y="149870"/>
                  <a:pt x="18030" y="127896"/>
                </a:cubicBezTo>
                <a:lnTo>
                  <a:pt x="18030" y="126770"/>
                </a:lnTo>
                <a:cubicBezTo>
                  <a:pt x="30800" y="133906"/>
                  <a:pt x="44510" y="137756"/>
                  <a:pt x="59160" y="138320"/>
                </a:cubicBezTo>
                <a:cubicBezTo>
                  <a:pt x="46764" y="130056"/>
                  <a:pt x="36904" y="119257"/>
                  <a:pt x="29580" y="105923"/>
                </a:cubicBezTo>
                <a:cubicBezTo>
                  <a:pt x="22256" y="92589"/>
                  <a:pt x="18593" y="78128"/>
                  <a:pt x="18593" y="62540"/>
                </a:cubicBezTo>
                <a:cubicBezTo>
                  <a:pt x="18593" y="46013"/>
                  <a:pt x="22724" y="30706"/>
                  <a:pt x="30988" y="16621"/>
                </a:cubicBezTo>
                <a:cubicBezTo>
                  <a:pt x="53713" y="44604"/>
                  <a:pt x="81367" y="67000"/>
                  <a:pt x="113952" y="83809"/>
                </a:cubicBezTo>
                <a:cubicBezTo>
                  <a:pt x="146536" y="100617"/>
                  <a:pt x="181422" y="109961"/>
                  <a:pt x="218608" y="111839"/>
                </a:cubicBezTo>
                <a:cubicBezTo>
                  <a:pt x="217104" y="104702"/>
                  <a:pt x="216354" y="97753"/>
                  <a:pt x="216354" y="90992"/>
                </a:cubicBezTo>
                <a:cubicBezTo>
                  <a:pt x="216354" y="65826"/>
                  <a:pt x="225228" y="44369"/>
                  <a:pt x="242975" y="26621"/>
                </a:cubicBezTo>
                <a:cubicBezTo>
                  <a:pt x="260723" y="8874"/>
                  <a:pt x="282180" y="0"/>
                  <a:pt x="307346" y="0"/>
                </a:cubicBezTo>
                <a:close/>
              </a:path>
            </a:pathLst>
          </a:custGeom>
          <a:solidFill>
            <a:srgbClr val="EDA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p:nvSpPr>
          <p:cNvPr id="19" name="Freeform 6">
            <a:extLst>
              <a:ext uri="{FF2B5EF4-FFF2-40B4-BE49-F238E27FC236}">
                <a16:creationId xmlns:a16="http://schemas.microsoft.com/office/drawing/2014/main" id="{689B0FD2-8671-564C-BAE3-AB204F98531A}"/>
              </a:ext>
            </a:extLst>
          </p:cNvPr>
          <p:cNvSpPr>
            <a:spLocks noChangeAspect="1"/>
          </p:cNvSpPr>
          <p:nvPr/>
        </p:nvSpPr>
        <p:spPr bwMode="auto">
          <a:xfrm>
            <a:off x="993795" y="3288213"/>
            <a:ext cx="183182" cy="324000"/>
          </a:xfrm>
          <a:custGeom>
            <a:avLst/>
            <a:gdLst>
              <a:gd name="T0" fmla="*/ 92 w 146"/>
              <a:gd name="T1" fmla="*/ 55 h 257"/>
              <a:gd name="T2" fmla="*/ 92 w 146"/>
              <a:gd name="T3" fmla="*/ 91 h 257"/>
              <a:gd name="T4" fmla="*/ 146 w 146"/>
              <a:gd name="T5" fmla="*/ 91 h 257"/>
              <a:gd name="T6" fmla="*/ 137 w 146"/>
              <a:gd name="T7" fmla="*/ 146 h 257"/>
              <a:gd name="T8" fmla="*/ 92 w 146"/>
              <a:gd name="T9" fmla="*/ 146 h 257"/>
              <a:gd name="T10" fmla="*/ 92 w 146"/>
              <a:gd name="T11" fmla="*/ 257 h 257"/>
              <a:gd name="T12" fmla="*/ 37 w 146"/>
              <a:gd name="T13" fmla="*/ 257 h 257"/>
              <a:gd name="T14" fmla="*/ 37 w 146"/>
              <a:gd name="T15" fmla="*/ 146 h 257"/>
              <a:gd name="T16" fmla="*/ 0 w 146"/>
              <a:gd name="T17" fmla="*/ 146 h 257"/>
              <a:gd name="T18" fmla="*/ 0 w 146"/>
              <a:gd name="T19" fmla="*/ 91 h 257"/>
              <a:gd name="T20" fmla="*/ 37 w 146"/>
              <a:gd name="T21" fmla="*/ 91 h 257"/>
              <a:gd name="T22" fmla="*/ 37 w 146"/>
              <a:gd name="T23" fmla="*/ 55 h 257"/>
              <a:gd name="T24" fmla="*/ 64 w 146"/>
              <a:gd name="T25" fmla="*/ 7 h 257"/>
              <a:gd name="T26" fmla="*/ 92 w 146"/>
              <a:gd name="T27" fmla="*/ 0 h 257"/>
              <a:gd name="T28" fmla="*/ 146 w 146"/>
              <a:gd name="T29" fmla="*/ 0 h 257"/>
              <a:gd name="T30" fmla="*/ 146 w 146"/>
              <a:gd name="T31" fmla="*/ 55 h 257"/>
              <a:gd name="T32" fmla="*/ 92 w 146"/>
              <a:gd name="T33" fmla="*/ 5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57">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EDA13E"/>
          </a:solidFill>
          <a:ln>
            <a:noFill/>
          </a:ln>
        </p:spPr>
        <p:txBody>
          <a:bodyPr vert="horz" wrap="square" lIns="91440" tIns="45720" rIns="91440" bIns="45720" numCol="1" anchor="t" anchorCtr="0" compatLnSpc="1">
            <a:prstTxWarp prst="textNoShape">
              <a:avLst/>
            </a:prstTxWarp>
          </a:bodyPr>
          <a:lstStyle/>
          <a:p>
            <a:pPr algn="l" rtl="0"/>
            <a:endParaRPr lang="en-ID"/>
          </a:p>
        </p:txBody>
      </p:sp>
      <p:grpSp>
        <p:nvGrpSpPr>
          <p:cNvPr id="7" name="Group 6">
            <a:extLst>
              <a:ext uri="{FF2B5EF4-FFF2-40B4-BE49-F238E27FC236}">
                <a16:creationId xmlns:a16="http://schemas.microsoft.com/office/drawing/2014/main" id="{CEDBE632-5C17-9847-A607-F3A24354690A}"/>
              </a:ext>
            </a:extLst>
          </p:cNvPr>
          <p:cNvGrpSpPr>
            <a:grpSpLocks noChangeAspect="1"/>
          </p:cNvGrpSpPr>
          <p:nvPr/>
        </p:nvGrpSpPr>
        <p:grpSpPr>
          <a:xfrm>
            <a:off x="962500" y="4553630"/>
            <a:ext cx="245772" cy="288000"/>
            <a:chOff x="8589661" y="3431570"/>
            <a:chExt cx="510568" cy="569231"/>
          </a:xfrm>
          <a:solidFill>
            <a:srgbClr val="EDA13E"/>
          </a:solidFill>
        </p:grpSpPr>
        <p:sp>
          <p:nvSpPr>
            <p:cNvPr id="42" name="Freeform: Shape 27">
              <a:extLst>
                <a:ext uri="{FF2B5EF4-FFF2-40B4-BE49-F238E27FC236}">
                  <a16:creationId xmlns:a16="http://schemas.microsoft.com/office/drawing/2014/main" id="{A3AC1FF6-98D4-DE47-896E-AC5237EA818E}"/>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pPr algn="l" rtl="0"/>
              <a:endParaRPr lang="en-ID"/>
            </a:p>
          </p:txBody>
        </p:sp>
        <p:sp>
          <p:nvSpPr>
            <p:cNvPr id="43" name="Freeform: Shape 30">
              <a:extLst>
                <a:ext uri="{FF2B5EF4-FFF2-40B4-BE49-F238E27FC236}">
                  <a16:creationId xmlns:a16="http://schemas.microsoft.com/office/drawing/2014/main" id="{23D1213C-B465-0142-894C-6D311FC65A71}"/>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pPr algn="l" rtl="0"/>
              <a:endParaRPr lang="en-ID"/>
            </a:p>
          </p:txBody>
        </p:sp>
        <p:sp>
          <p:nvSpPr>
            <p:cNvPr id="44" name="Freeform: Shape 72">
              <a:extLst>
                <a:ext uri="{FF2B5EF4-FFF2-40B4-BE49-F238E27FC236}">
                  <a16:creationId xmlns:a16="http://schemas.microsoft.com/office/drawing/2014/main" id="{5010F5C6-3858-AC4C-91D2-0F26EE24EE0B}"/>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pPr algn="l" rtl="0"/>
              <a:endParaRPr lang="en-ID"/>
            </a:p>
          </p:txBody>
        </p:sp>
      </p:grpSp>
    </p:spTree>
    <p:extLst>
      <p:ext uri="{BB962C8B-B14F-4D97-AF65-F5344CB8AC3E}">
        <p14:creationId xmlns:p14="http://schemas.microsoft.com/office/powerpoint/2010/main" val="88160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FE7244C5-E699-C7D8-C349-27DC4E4CB75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24915" r="24915"/>
          <a:stretch/>
        </p:blipFill>
        <p:spPr/>
      </p:pic>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734714" y="2271713"/>
            <a:ext cx="4983180" cy="3867704"/>
          </a:xfrm>
        </p:spPr>
        <p:txBody>
          <a:bodyPr>
            <a:normAutofit fontScale="92500"/>
          </a:bodyPr>
          <a:lstStyle/>
          <a:p>
            <a:pPr marL="0" indent="0" algn="l" rtl="0">
              <a:lnSpc>
                <a:spcPts val="2280"/>
              </a:lnSpc>
              <a:spcBef>
                <a:spcPts val="0"/>
              </a:spcBef>
            </a:pPr>
            <a:r>
              <a:rPr lang="en-US" sz="2200" dirty="0"/>
              <a:t>Las razones financieras se crean con el uso de valores numéricos tomados de los estados financieros para obtener información significativa sobre una empresa. Los números que se encuentran en los estados financieros de una empresa (hoja de balance, estado de resultados y estado de flujo de efectivo) se utilizan para realizar análisis cuantitativos y evaluar la liquidez, el apalancamiento, el crecimiento, los márgenes, la rentabilidad, las tasas de rendimiento, la valoración y más de una empresa.</a:t>
            </a:r>
          </a:p>
          <a:p>
            <a:pPr marL="0" indent="0" algn="l" rtl="0">
              <a:lnSpc>
                <a:spcPts val="2280"/>
              </a:lnSpc>
              <a:spcBef>
                <a:spcPts val="0"/>
              </a:spcBef>
            </a:pPr>
            <a:endParaRPr lang="en-US" sz="2200" dirty="0"/>
          </a:p>
          <a:p>
            <a:pPr algn="l" rtl="0">
              <a:lnSpc>
                <a:spcPts val="2280"/>
              </a:lnSpc>
              <a:spcBef>
                <a:spcPts val="0"/>
              </a:spcBef>
            </a:pPr>
            <a:endParaRPr lang="en-US" sz="2200" dirty="0"/>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734714" y="642972"/>
            <a:ext cx="4623099" cy="1628741"/>
          </a:xfrm>
        </p:spPr>
        <p:txBody>
          <a:bodyPr>
            <a:normAutofit/>
          </a:bodyPr>
          <a:lstStyle/>
          <a:p>
            <a:pPr algn="l" rtl="0"/>
            <a:r>
              <a:rPr lang="en-US" dirty="0"/>
              <a:t>Comprender las razones financieras</a:t>
            </a:r>
            <a:r>
              <a:rPr lang="en-BA"/>
              <a:t> </a:t>
            </a:r>
            <a:endParaRPr lang="en-US" dirty="0"/>
          </a:p>
          <a:p>
            <a:pPr algn="l" rtl="0"/>
            <a:endParaRPr lang="en-US" dirty="0"/>
          </a:p>
        </p:txBody>
      </p:sp>
      <p:sp>
        <p:nvSpPr>
          <p:cNvPr id="10" name="Rectangle 9">
            <a:extLst>
              <a:ext uri="{FF2B5EF4-FFF2-40B4-BE49-F238E27FC236}">
                <a16:creationId xmlns:a16="http://schemas.microsoft.com/office/drawing/2014/main" id="{C7AF6130-605D-3EAE-4DCF-BCF5D2BA0DC8}"/>
              </a:ext>
            </a:extLst>
          </p:cNvPr>
          <p:cNvSpPr/>
          <p:nvPr/>
        </p:nvSpPr>
        <p:spPr>
          <a:xfrm>
            <a:off x="676972" y="1847787"/>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spTree>
    <p:extLst>
      <p:ext uri="{BB962C8B-B14F-4D97-AF65-F5344CB8AC3E}">
        <p14:creationId xmlns:p14="http://schemas.microsoft.com/office/powerpoint/2010/main" val="1379412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0" name="Graphic 6">
            <a:extLst>
              <a:ext uri="{FF2B5EF4-FFF2-40B4-BE49-F238E27FC236}">
                <a16:creationId xmlns:a16="http://schemas.microsoft.com/office/drawing/2014/main" id="{8D0DA333-BDF2-F467-C724-59576AA5E893}"/>
              </a:ext>
            </a:extLst>
          </p:cNvPr>
          <p:cNvGrpSpPr/>
          <p:nvPr/>
        </p:nvGrpSpPr>
        <p:grpSpPr>
          <a:xfrm>
            <a:off x="1830999" y="6092113"/>
            <a:ext cx="1797205" cy="215595"/>
            <a:chOff x="1459938" y="6156789"/>
            <a:chExt cx="1797205" cy="215595"/>
          </a:xfrm>
          <a:solidFill>
            <a:srgbClr val="FFFFFF"/>
          </a:solidFill>
        </p:grpSpPr>
        <p:grpSp>
          <p:nvGrpSpPr>
            <p:cNvPr id="651" name="Graphic 6">
              <a:extLst>
                <a:ext uri="{FF2B5EF4-FFF2-40B4-BE49-F238E27FC236}">
                  <a16:creationId xmlns:a16="http://schemas.microsoft.com/office/drawing/2014/main" id="{90BFE4EC-D047-1AB7-4583-D6B12AB6552C}"/>
                </a:ext>
              </a:extLst>
            </p:cNvPr>
            <p:cNvGrpSpPr/>
            <p:nvPr/>
          </p:nvGrpSpPr>
          <p:grpSpPr>
            <a:xfrm>
              <a:off x="2450684" y="6156789"/>
              <a:ext cx="806459" cy="215595"/>
              <a:chOff x="2450684" y="6156789"/>
              <a:chExt cx="806459" cy="215595"/>
            </a:xfrm>
            <a:solidFill>
              <a:srgbClr val="FFFFFF"/>
            </a:solidFill>
          </p:grpSpPr>
          <p:grpSp>
            <p:nvGrpSpPr>
              <p:cNvPr id="652" name="Graphic 6">
                <a:extLst>
                  <a:ext uri="{FF2B5EF4-FFF2-40B4-BE49-F238E27FC236}">
                    <a16:creationId xmlns:a16="http://schemas.microsoft.com/office/drawing/2014/main" id="{06A080ED-F63C-E10E-9E8B-339173D31E08}"/>
                  </a:ext>
                </a:extLst>
              </p:cNvPr>
              <p:cNvGrpSpPr/>
              <p:nvPr/>
            </p:nvGrpSpPr>
            <p:grpSpPr>
              <a:xfrm>
                <a:off x="2450684" y="6156789"/>
                <a:ext cx="195404" cy="185193"/>
                <a:chOff x="2450684" y="6156789"/>
                <a:chExt cx="195404" cy="185193"/>
              </a:xfrm>
              <a:solidFill>
                <a:srgbClr val="FFFFFF"/>
              </a:solidFill>
            </p:grpSpPr>
            <p:sp>
              <p:nvSpPr>
                <p:cNvPr id="653" name="Freeform 652">
                  <a:extLst>
                    <a:ext uri="{FF2B5EF4-FFF2-40B4-BE49-F238E27FC236}">
                      <a16:creationId xmlns:a16="http://schemas.microsoft.com/office/drawing/2014/main" id="{6E56F148-BE1D-E6B8-3968-02703CEFF7B5}"/>
                    </a:ext>
                  </a:extLst>
                </p:cNvPr>
                <p:cNvSpPr/>
                <p:nvPr/>
              </p:nvSpPr>
              <p:spPr>
                <a:xfrm>
                  <a:off x="2450684" y="6208972"/>
                  <a:ext cx="43280" cy="49403"/>
                </a:xfrm>
                <a:custGeom>
                  <a:avLst/>
                  <a:gdLst>
                    <a:gd name="connsiteX0" fmla="*/ 35686 w 43280"/>
                    <a:gd name="connsiteY0" fmla="*/ 0 h 49403"/>
                    <a:gd name="connsiteX1" fmla="*/ 21764 w 43280"/>
                    <a:gd name="connsiteY1" fmla="*/ 19001 h 49403"/>
                    <a:gd name="connsiteX2" fmla="*/ 15436 w 43280"/>
                    <a:gd name="connsiteY2" fmla="*/ 16468 h 49403"/>
                    <a:gd name="connsiteX3" fmla="*/ 6576 w 43280"/>
                    <a:gd name="connsiteY3" fmla="*/ 10134 h 49403"/>
                    <a:gd name="connsiteX4" fmla="*/ 248 w 43280"/>
                    <a:gd name="connsiteY4" fmla="*/ 19001 h 49403"/>
                    <a:gd name="connsiteX5" fmla="*/ 9108 w 43280"/>
                    <a:gd name="connsiteY5" fmla="*/ 25335 h 49403"/>
                    <a:gd name="connsiteX6" fmla="*/ 11639 w 43280"/>
                    <a:gd name="connsiteY6" fmla="*/ 24068 h 49403"/>
                    <a:gd name="connsiteX7" fmla="*/ 17967 w 43280"/>
                    <a:gd name="connsiteY7" fmla="*/ 26602 h 49403"/>
                    <a:gd name="connsiteX8" fmla="*/ 11639 w 43280"/>
                    <a:gd name="connsiteY8" fmla="*/ 48137 h 49403"/>
                    <a:gd name="connsiteX9" fmla="*/ 20498 w 43280"/>
                    <a:gd name="connsiteY9" fmla="*/ 49404 h 49403"/>
                    <a:gd name="connsiteX10" fmla="*/ 43280 w 43280"/>
                    <a:gd name="connsiteY10" fmla="*/ 5067 h 49403"/>
                    <a:gd name="connsiteX11" fmla="*/ 35686 w 43280"/>
                    <a:gd name="connsiteY11" fmla="*/ 0 h 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9403">
                      <a:moveTo>
                        <a:pt x="35686" y="0"/>
                      </a:moveTo>
                      <a:cubicBezTo>
                        <a:pt x="30624" y="5067"/>
                        <a:pt x="25561" y="11401"/>
                        <a:pt x="21764" y="19001"/>
                      </a:cubicBezTo>
                      <a:lnTo>
                        <a:pt x="15436" y="16468"/>
                      </a:lnTo>
                      <a:cubicBezTo>
                        <a:pt x="14170" y="12668"/>
                        <a:pt x="11639" y="10134"/>
                        <a:pt x="6576" y="10134"/>
                      </a:cubicBezTo>
                      <a:cubicBezTo>
                        <a:pt x="2780" y="10134"/>
                        <a:pt x="-1017" y="13934"/>
                        <a:pt x="248" y="19001"/>
                      </a:cubicBezTo>
                      <a:cubicBezTo>
                        <a:pt x="248" y="22802"/>
                        <a:pt x="4045" y="26602"/>
                        <a:pt x="9108" y="25335"/>
                      </a:cubicBezTo>
                      <a:cubicBezTo>
                        <a:pt x="10373" y="25335"/>
                        <a:pt x="10373" y="25335"/>
                        <a:pt x="11639" y="24068"/>
                      </a:cubicBezTo>
                      <a:lnTo>
                        <a:pt x="17967" y="26602"/>
                      </a:lnTo>
                      <a:cubicBezTo>
                        <a:pt x="14170" y="34202"/>
                        <a:pt x="12905" y="40536"/>
                        <a:pt x="11639" y="48137"/>
                      </a:cubicBezTo>
                      <a:lnTo>
                        <a:pt x="20498" y="49404"/>
                      </a:lnTo>
                      <a:cubicBezTo>
                        <a:pt x="23030" y="32936"/>
                        <a:pt x="30624" y="17735"/>
                        <a:pt x="43280" y="5067"/>
                      </a:cubicBezTo>
                      <a:lnTo>
                        <a:pt x="35686" y="0"/>
                      </a:lnTo>
                      <a:close/>
                    </a:path>
                  </a:pathLst>
                </a:custGeom>
                <a:solidFill>
                  <a:srgbClr val="FFFFFF"/>
                </a:solidFill>
                <a:ln w="12649" cap="flat">
                  <a:noFill/>
                  <a:prstDash val="solid"/>
                  <a:miter/>
                </a:ln>
              </p:spPr>
              <p:txBody>
                <a:bodyPr rtlCol="0" anchor="ctr"/>
                <a:lstStyle/>
                <a:p>
                  <a:pPr algn="l" rtl="0"/>
                  <a:endParaRPr lang="en-US"/>
                </a:p>
              </p:txBody>
            </p:sp>
            <p:sp>
              <p:nvSpPr>
                <p:cNvPr id="654" name="Freeform 653">
                  <a:extLst>
                    <a:ext uri="{FF2B5EF4-FFF2-40B4-BE49-F238E27FC236}">
                      <a16:creationId xmlns:a16="http://schemas.microsoft.com/office/drawing/2014/main" id="{80AAC930-63FC-A283-996C-1ADB58ECB2D3}"/>
                    </a:ext>
                  </a:extLst>
                </p:cNvPr>
                <p:cNvSpPr/>
                <p:nvPr/>
              </p:nvSpPr>
              <p:spPr>
                <a:xfrm>
                  <a:off x="2514214" y="6156789"/>
                  <a:ext cx="63281" cy="42048"/>
                </a:xfrm>
                <a:custGeom>
                  <a:avLst/>
                  <a:gdLst>
                    <a:gd name="connsiteX0" fmla="*/ 41766 w 63281"/>
                    <a:gd name="connsiteY0" fmla="*/ 23047 h 42048"/>
                    <a:gd name="connsiteX1" fmla="*/ 35438 w 63281"/>
                    <a:gd name="connsiteY1" fmla="*/ 23047 h 42048"/>
                    <a:gd name="connsiteX2" fmla="*/ 34172 w 63281"/>
                    <a:gd name="connsiteY2" fmla="*/ 15447 h 42048"/>
                    <a:gd name="connsiteX3" fmla="*/ 37969 w 63281"/>
                    <a:gd name="connsiteY3" fmla="*/ 7846 h 42048"/>
                    <a:gd name="connsiteX4" fmla="*/ 27844 w 63281"/>
                    <a:gd name="connsiteY4" fmla="*/ 246 h 42048"/>
                    <a:gd name="connsiteX5" fmla="*/ 20250 w 63281"/>
                    <a:gd name="connsiteY5" fmla="*/ 10379 h 42048"/>
                    <a:gd name="connsiteX6" fmla="*/ 25313 w 63281"/>
                    <a:gd name="connsiteY6" fmla="*/ 17980 h 42048"/>
                    <a:gd name="connsiteX7" fmla="*/ 26578 w 63281"/>
                    <a:gd name="connsiteY7" fmla="*/ 25581 h 42048"/>
                    <a:gd name="connsiteX8" fmla="*/ 0 w 63281"/>
                    <a:gd name="connsiteY8" fmla="*/ 33181 h 42048"/>
                    <a:gd name="connsiteX9" fmla="*/ 3797 w 63281"/>
                    <a:gd name="connsiteY9" fmla="*/ 42049 h 42048"/>
                    <a:gd name="connsiteX10" fmla="*/ 41766 w 63281"/>
                    <a:gd name="connsiteY10" fmla="*/ 33181 h 42048"/>
                    <a:gd name="connsiteX11" fmla="*/ 60751 w 63281"/>
                    <a:gd name="connsiteY11" fmla="*/ 35715 h 42048"/>
                    <a:gd name="connsiteX12" fmla="*/ 63282 w 63281"/>
                    <a:gd name="connsiteY12" fmla="*/ 26848 h 42048"/>
                    <a:gd name="connsiteX13" fmla="*/ 41766 w 63281"/>
                    <a:gd name="connsiteY13" fmla="*/ 23047 h 4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281" h="42048">
                      <a:moveTo>
                        <a:pt x="41766" y="23047"/>
                      </a:moveTo>
                      <a:cubicBezTo>
                        <a:pt x="39235" y="23047"/>
                        <a:pt x="37969" y="23047"/>
                        <a:pt x="35438" y="23047"/>
                      </a:cubicBezTo>
                      <a:lnTo>
                        <a:pt x="34172" y="15447"/>
                      </a:lnTo>
                      <a:cubicBezTo>
                        <a:pt x="36704" y="14180"/>
                        <a:pt x="37969" y="10379"/>
                        <a:pt x="37969" y="7846"/>
                      </a:cubicBezTo>
                      <a:cubicBezTo>
                        <a:pt x="37969" y="2779"/>
                        <a:pt x="32907" y="-1021"/>
                        <a:pt x="27844" y="246"/>
                      </a:cubicBezTo>
                      <a:cubicBezTo>
                        <a:pt x="22782" y="246"/>
                        <a:pt x="18985" y="5313"/>
                        <a:pt x="20250" y="10379"/>
                      </a:cubicBezTo>
                      <a:cubicBezTo>
                        <a:pt x="20250" y="14180"/>
                        <a:pt x="22782" y="16713"/>
                        <a:pt x="25313" y="17980"/>
                      </a:cubicBezTo>
                      <a:lnTo>
                        <a:pt x="26578" y="25581"/>
                      </a:lnTo>
                      <a:cubicBezTo>
                        <a:pt x="17719" y="26848"/>
                        <a:pt x="8860" y="29381"/>
                        <a:pt x="0" y="33181"/>
                      </a:cubicBezTo>
                      <a:lnTo>
                        <a:pt x="3797" y="42049"/>
                      </a:lnTo>
                      <a:cubicBezTo>
                        <a:pt x="15188" y="36982"/>
                        <a:pt x="27844" y="33181"/>
                        <a:pt x="41766" y="33181"/>
                      </a:cubicBezTo>
                      <a:cubicBezTo>
                        <a:pt x="48094" y="33181"/>
                        <a:pt x="54423" y="34448"/>
                        <a:pt x="60751" y="35715"/>
                      </a:cubicBezTo>
                      <a:lnTo>
                        <a:pt x="63282" y="26848"/>
                      </a:lnTo>
                      <a:cubicBezTo>
                        <a:pt x="55688" y="24314"/>
                        <a:pt x="48094" y="23047"/>
                        <a:pt x="41766" y="23047"/>
                      </a:cubicBezTo>
                      <a:close/>
                    </a:path>
                  </a:pathLst>
                </a:custGeom>
                <a:solidFill>
                  <a:srgbClr val="FFFFFF"/>
                </a:solidFill>
                <a:ln w="12649" cap="flat">
                  <a:noFill/>
                  <a:prstDash val="solid"/>
                  <a:miter/>
                </a:ln>
              </p:spPr>
              <p:txBody>
                <a:bodyPr rtlCol="0" anchor="ctr"/>
                <a:lstStyle/>
                <a:p>
                  <a:pPr algn="l" rtl="0"/>
                  <a:endParaRPr lang="en-US"/>
                </a:p>
              </p:txBody>
            </p:sp>
            <p:sp>
              <p:nvSpPr>
                <p:cNvPr id="655" name="Freeform 654">
                  <a:extLst>
                    <a:ext uri="{FF2B5EF4-FFF2-40B4-BE49-F238E27FC236}">
                      <a16:creationId xmlns:a16="http://schemas.microsoft.com/office/drawing/2014/main" id="{7CE41118-197F-62EB-A0D1-4B3C7BF0291C}"/>
                    </a:ext>
                  </a:extLst>
                </p:cNvPr>
                <p:cNvSpPr/>
                <p:nvPr/>
              </p:nvSpPr>
              <p:spPr>
                <a:xfrm>
                  <a:off x="2602808" y="6195037"/>
                  <a:ext cx="43280" cy="44336"/>
                </a:xfrm>
                <a:custGeom>
                  <a:avLst/>
                  <a:gdLst>
                    <a:gd name="connsiteX0" fmla="*/ 36704 w 43280"/>
                    <a:gd name="connsiteY0" fmla="*/ 16468 h 44336"/>
                    <a:gd name="connsiteX1" fmla="*/ 43032 w 43280"/>
                    <a:gd name="connsiteY1" fmla="*/ 7601 h 44336"/>
                    <a:gd name="connsiteX2" fmla="*/ 34172 w 43280"/>
                    <a:gd name="connsiteY2" fmla="*/ 1267 h 44336"/>
                    <a:gd name="connsiteX3" fmla="*/ 27844 w 43280"/>
                    <a:gd name="connsiteY3" fmla="*/ 8868 h 44336"/>
                    <a:gd name="connsiteX4" fmla="*/ 22782 w 43280"/>
                    <a:gd name="connsiteY4" fmla="*/ 13934 h 44336"/>
                    <a:gd name="connsiteX5" fmla="*/ 5063 w 43280"/>
                    <a:gd name="connsiteY5" fmla="*/ 0 h 44336"/>
                    <a:gd name="connsiteX6" fmla="*/ 0 w 43280"/>
                    <a:gd name="connsiteY6" fmla="*/ 7601 h 44336"/>
                    <a:gd name="connsiteX7" fmla="*/ 32907 w 43280"/>
                    <a:gd name="connsiteY7" fmla="*/ 44337 h 44336"/>
                    <a:gd name="connsiteX8" fmla="*/ 41766 w 43280"/>
                    <a:gd name="connsiteY8" fmla="*/ 40537 h 44336"/>
                    <a:gd name="connsiteX9" fmla="*/ 30376 w 43280"/>
                    <a:gd name="connsiteY9" fmla="*/ 21535 h 44336"/>
                    <a:gd name="connsiteX10" fmla="*/ 35438 w 43280"/>
                    <a:gd name="connsiteY10" fmla="*/ 16468 h 44336"/>
                    <a:gd name="connsiteX11" fmla="*/ 36704 w 43280"/>
                    <a:gd name="connsiteY11" fmla="*/ 16468 h 4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280" h="44336">
                      <a:moveTo>
                        <a:pt x="36704" y="16468"/>
                      </a:moveTo>
                      <a:cubicBezTo>
                        <a:pt x="40501" y="16468"/>
                        <a:pt x="44297" y="12668"/>
                        <a:pt x="43032" y="7601"/>
                      </a:cubicBezTo>
                      <a:cubicBezTo>
                        <a:pt x="43032" y="3800"/>
                        <a:pt x="39235" y="0"/>
                        <a:pt x="34172" y="1267"/>
                      </a:cubicBezTo>
                      <a:cubicBezTo>
                        <a:pt x="30376" y="1267"/>
                        <a:pt x="27844" y="5067"/>
                        <a:pt x="27844" y="8868"/>
                      </a:cubicBezTo>
                      <a:lnTo>
                        <a:pt x="22782" y="13934"/>
                      </a:lnTo>
                      <a:cubicBezTo>
                        <a:pt x="17719" y="8868"/>
                        <a:pt x="11391" y="3800"/>
                        <a:pt x="5063" y="0"/>
                      </a:cubicBezTo>
                      <a:lnTo>
                        <a:pt x="0" y="7601"/>
                      </a:lnTo>
                      <a:cubicBezTo>
                        <a:pt x="13922" y="16468"/>
                        <a:pt x="25313" y="29135"/>
                        <a:pt x="32907" y="44337"/>
                      </a:cubicBezTo>
                      <a:lnTo>
                        <a:pt x="41766" y="40537"/>
                      </a:lnTo>
                      <a:cubicBezTo>
                        <a:pt x="37969" y="32936"/>
                        <a:pt x="34172" y="26602"/>
                        <a:pt x="30376" y="21535"/>
                      </a:cubicBezTo>
                      <a:lnTo>
                        <a:pt x="35438" y="16468"/>
                      </a:lnTo>
                      <a:cubicBezTo>
                        <a:pt x="34172" y="16468"/>
                        <a:pt x="35438" y="16468"/>
                        <a:pt x="36704" y="16468"/>
                      </a:cubicBezTo>
                      <a:close/>
                    </a:path>
                  </a:pathLst>
                </a:custGeom>
                <a:solidFill>
                  <a:srgbClr val="FFFFFF"/>
                </a:solidFill>
                <a:ln w="12649" cap="flat">
                  <a:noFill/>
                  <a:prstDash val="solid"/>
                  <a:miter/>
                </a:ln>
              </p:spPr>
              <p:txBody>
                <a:bodyPr rtlCol="0" anchor="ctr"/>
                <a:lstStyle/>
                <a:p>
                  <a:pPr algn="l" rtl="0"/>
                  <a:endParaRPr lang="en-US"/>
                </a:p>
              </p:txBody>
            </p:sp>
            <p:sp>
              <p:nvSpPr>
                <p:cNvPr id="656" name="Freeform 655">
                  <a:extLst>
                    <a:ext uri="{FF2B5EF4-FFF2-40B4-BE49-F238E27FC236}">
                      <a16:creationId xmlns:a16="http://schemas.microsoft.com/office/drawing/2014/main" id="{82425D37-DB56-D25D-37F3-70E80C1D9FF3}"/>
                    </a:ext>
                  </a:extLst>
                </p:cNvPr>
                <p:cNvSpPr/>
                <p:nvPr/>
              </p:nvSpPr>
              <p:spPr>
                <a:xfrm>
                  <a:off x="2485104" y="6284978"/>
                  <a:ext cx="143016" cy="57004"/>
                </a:xfrm>
                <a:custGeom>
                  <a:avLst/>
                  <a:gdLst>
                    <a:gd name="connsiteX0" fmla="*/ 63282 w 143016"/>
                    <a:gd name="connsiteY0" fmla="*/ 24068 h 57004"/>
                    <a:gd name="connsiteX1" fmla="*/ 48094 w 143016"/>
                    <a:gd name="connsiteY1" fmla="*/ 24068 h 57004"/>
                    <a:gd name="connsiteX2" fmla="*/ 16453 w 143016"/>
                    <a:gd name="connsiteY2" fmla="*/ 21535 h 57004"/>
                    <a:gd name="connsiteX3" fmla="*/ 0 w 143016"/>
                    <a:gd name="connsiteY3" fmla="*/ 17735 h 57004"/>
                    <a:gd name="connsiteX4" fmla="*/ 68344 w 143016"/>
                    <a:gd name="connsiteY4" fmla="*/ 57004 h 57004"/>
                    <a:gd name="connsiteX5" fmla="*/ 143017 w 143016"/>
                    <a:gd name="connsiteY5" fmla="*/ 0 h 57004"/>
                    <a:gd name="connsiteX6" fmla="*/ 111376 w 143016"/>
                    <a:gd name="connsiteY6" fmla="*/ 13934 h 57004"/>
                    <a:gd name="connsiteX7" fmla="*/ 63282 w 143016"/>
                    <a:gd name="connsiteY7" fmla="*/ 24068 h 5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16" h="57004">
                      <a:moveTo>
                        <a:pt x="63282" y="24068"/>
                      </a:moveTo>
                      <a:cubicBezTo>
                        <a:pt x="58219" y="24068"/>
                        <a:pt x="53157" y="24068"/>
                        <a:pt x="48094" y="24068"/>
                      </a:cubicBezTo>
                      <a:cubicBezTo>
                        <a:pt x="36703" y="24068"/>
                        <a:pt x="26578" y="22802"/>
                        <a:pt x="16453" y="21535"/>
                      </a:cubicBezTo>
                      <a:cubicBezTo>
                        <a:pt x="11391" y="20268"/>
                        <a:pt x="6328" y="19001"/>
                        <a:pt x="0" y="17735"/>
                      </a:cubicBezTo>
                      <a:cubicBezTo>
                        <a:pt x="12656" y="41803"/>
                        <a:pt x="39235" y="57004"/>
                        <a:pt x="68344" y="57004"/>
                      </a:cubicBezTo>
                      <a:cubicBezTo>
                        <a:pt x="105048" y="57004"/>
                        <a:pt x="135423" y="32936"/>
                        <a:pt x="143017" y="0"/>
                      </a:cubicBezTo>
                      <a:cubicBezTo>
                        <a:pt x="134158" y="5067"/>
                        <a:pt x="124032" y="10134"/>
                        <a:pt x="111376" y="13934"/>
                      </a:cubicBezTo>
                      <a:cubicBezTo>
                        <a:pt x="98720" y="20268"/>
                        <a:pt x="81001" y="22802"/>
                        <a:pt x="63282" y="24068"/>
                      </a:cubicBezTo>
                      <a:close/>
                    </a:path>
                  </a:pathLst>
                </a:custGeom>
                <a:solidFill>
                  <a:srgbClr val="FFFFFF"/>
                </a:solidFill>
                <a:ln w="12649" cap="flat">
                  <a:noFill/>
                  <a:prstDash val="solid"/>
                  <a:miter/>
                </a:ln>
              </p:spPr>
              <p:txBody>
                <a:bodyPr rtlCol="0" anchor="ctr"/>
                <a:lstStyle/>
                <a:p>
                  <a:pPr algn="l" rtl="0"/>
                  <a:endParaRPr lang="en-US"/>
                </a:p>
              </p:txBody>
            </p:sp>
            <p:sp>
              <p:nvSpPr>
                <p:cNvPr id="657" name="Freeform 656">
                  <a:extLst>
                    <a:ext uri="{FF2B5EF4-FFF2-40B4-BE49-F238E27FC236}">
                      <a16:creationId xmlns:a16="http://schemas.microsoft.com/office/drawing/2014/main" id="{C858AE95-B1DD-DB60-2829-69E6686EE35E}"/>
                    </a:ext>
                  </a:extLst>
                </p:cNvPr>
                <p:cNvSpPr/>
                <p:nvPr/>
              </p:nvSpPr>
              <p:spPr>
                <a:xfrm>
                  <a:off x="2478776" y="6198838"/>
                  <a:ext cx="153142" cy="100740"/>
                </a:xfrm>
                <a:custGeom>
                  <a:avLst/>
                  <a:gdLst>
                    <a:gd name="connsiteX0" fmla="*/ 77204 w 153142"/>
                    <a:gd name="connsiteY0" fmla="*/ 0 h 100740"/>
                    <a:gd name="connsiteX1" fmla="*/ 0 w 153142"/>
                    <a:gd name="connsiteY1" fmla="*/ 74739 h 100740"/>
                    <a:gd name="connsiteX2" fmla="*/ 1266 w 153142"/>
                    <a:gd name="connsiteY2" fmla="*/ 91207 h 100740"/>
                    <a:gd name="connsiteX3" fmla="*/ 68344 w 153142"/>
                    <a:gd name="connsiteY3" fmla="*/ 100075 h 100740"/>
                    <a:gd name="connsiteX4" fmla="*/ 153142 w 153142"/>
                    <a:gd name="connsiteY4" fmla="*/ 72206 h 100740"/>
                    <a:gd name="connsiteX5" fmla="*/ 153142 w 153142"/>
                    <a:gd name="connsiteY5" fmla="*/ 64605 h 100740"/>
                    <a:gd name="connsiteX6" fmla="*/ 77204 w 153142"/>
                    <a:gd name="connsiteY6" fmla="*/ 0 h 100740"/>
                    <a:gd name="connsiteX7" fmla="*/ 49360 w 153142"/>
                    <a:gd name="connsiteY7" fmla="*/ 82340 h 100740"/>
                    <a:gd name="connsiteX8" fmla="*/ 26578 w 153142"/>
                    <a:gd name="connsiteY8" fmla="*/ 59538 h 100740"/>
                    <a:gd name="connsiteX9" fmla="*/ 49360 w 153142"/>
                    <a:gd name="connsiteY9" fmla="*/ 36736 h 100740"/>
                    <a:gd name="connsiteX10" fmla="*/ 72142 w 153142"/>
                    <a:gd name="connsiteY10" fmla="*/ 59538 h 100740"/>
                    <a:gd name="connsiteX11" fmla="*/ 49360 w 153142"/>
                    <a:gd name="connsiteY11" fmla="*/ 82340 h 100740"/>
                    <a:gd name="connsiteX12" fmla="*/ 108845 w 153142"/>
                    <a:gd name="connsiteY12" fmla="*/ 70939 h 100740"/>
                    <a:gd name="connsiteX13" fmla="*/ 91126 w 153142"/>
                    <a:gd name="connsiteY13" fmla="*/ 53204 h 100740"/>
                    <a:gd name="connsiteX14" fmla="*/ 108845 w 153142"/>
                    <a:gd name="connsiteY14" fmla="*/ 35470 h 100740"/>
                    <a:gd name="connsiteX15" fmla="*/ 126564 w 153142"/>
                    <a:gd name="connsiteY15" fmla="*/ 53204 h 100740"/>
                    <a:gd name="connsiteX16" fmla="*/ 108845 w 153142"/>
                    <a:gd name="connsiteY16" fmla="*/ 70939 h 1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3142" h="100740">
                      <a:moveTo>
                        <a:pt x="77204" y="0"/>
                      </a:moveTo>
                      <a:cubicBezTo>
                        <a:pt x="35438" y="0"/>
                        <a:pt x="0" y="34203"/>
                        <a:pt x="0" y="74739"/>
                      </a:cubicBezTo>
                      <a:cubicBezTo>
                        <a:pt x="0" y="79806"/>
                        <a:pt x="0" y="84873"/>
                        <a:pt x="1266" y="91207"/>
                      </a:cubicBezTo>
                      <a:cubicBezTo>
                        <a:pt x="10125" y="97541"/>
                        <a:pt x="35438" y="102608"/>
                        <a:pt x="68344" y="100075"/>
                      </a:cubicBezTo>
                      <a:cubicBezTo>
                        <a:pt x="105048" y="97541"/>
                        <a:pt x="135423" y="87407"/>
                        <a:pt x="153142" y="72206"/>
                      </a:cubicBezTo>
                      <a:cubicBezTo>
                        <a:pt x="153142" y="69672"/>
                        <a:pt x="153142" y="67139"/>
                        <a:pt x="153142" y="64605"/>
                      </a:cubicBezTo>
                      <a:cubicBezTo>
                        <a:pt x="148080" y="27869"/>
                        <a:pt x="115173" y="0"/>
                        <a:pt x="77204" y="0"/>
                      </a:cubicBezTo>
                      <a:close/>
                      <a:moveTo>
                        <a:pt x="49360" y="82340"/>
                      </a:moveTo>
                      <a:cubicBezTo>
                        <a:pt x="36703" y="82340"/>
                        <a:pt x="26578" y="72206"/>
                        <a:pt x="26578" y="59538"/>
                      </a:cubicBezTo>
                      <a:cubicBezTo>
                        <a:pt x="26578" y="46870"/>
                        <a:pt x="36703" y="36736"/>
                        <a:pt x="49360" y="36736"/>
                      </a:cubicBezTo>
                      <a:cubicBezTo>
                        <a:pt x="62016" y="36736"/>
                        <a:pt x="72142" y="46870"/>
                        <a:pt x="72142" y="59538"/>
                      </a:cubicBezTo>
                      <a:cubicBezTo>
                        <a:pt x="73407" y="72206"/>
                        <a:pt x="62016" y="82340"/>
                        <a:pt x="49360" y="82340"/>
                      </a:cubicBezTo>
                      <a:close/>
                      <a:moveTo>
                        <a:pt x="108845" y="70939"/>
                      </a:moveTo>
                      <a:cubicBezTo>
                        <a:pt x="99985" y="70939"/>
                        <a:pt x="91126" y="63338"/>
                        <a:pt x="91126" y="53204"/>
                      </a:cubicBezTo>
                      <a:cubicBezTo>
                        <a:pt x="91126" y="44337"/>
                        <a:pt x="98720" y="35470"/>
                        <a:pt x="108845" y="35470"/>
                      </a:cubicBezTo>
                      <a:cubicBezTo>
                        <a:pt x="117704" y="35470"/>
                        <a:pt x="126564" y="43070"/>
                        <a:pt x="126564" y="53204"/>
                      </a:cubicBezTo>
                      <a:cubicBezTo>
                        <a:pt x="126564" y="63338"/>
                        <a:pt x="118970" y="70939"/>
                        <a:pt x="108845" y="70939"/>
                      </a:cubicBezTo>
                      <a:close/>
                    </a:path>
                  </a:pathLst>
                </a:custGeom>
                <a:solidFill>
                  <a:srgbClr val="FFFFFF"/>
                </a:solidFill>
                <a:ln w="12649" cap="flat">
                  <a:noFill/>
                  <a:prstDash val="solid"/>
                  <a:miter/>
                </a:ln>
              </p:spPr>
              <p:txBody>
                <a:bodyPr rtlCol="0" anchor="ctr"/>
                <a:lstStyle/>
                <a:p>
                  <a:pPr algn="l" rtl="0"/>
                  <a:endParaRPr lang="en-US"/>
                </a:p>
              </p:txBody>
            </p:sp>
          </p:grpSp>
          <p:sp>
            <p:nvSpPr>
              <p:cNvPr id="658" name="Freeform 657">
                <a:extLst>
                  <a:ext uri="{FF2B5EF4-FFF2-40B4-BE49-F238E27FC236}">
                    <a16:creationId xmlns:a16="http://schemas.microsoft.com/office/drawing/2014/main" id="{9C8F8F45-5849-4FFA-5A0D-76A32E1C7F8C}"/>
                  </a:ext>
                </a:extLst>
              </p:cNvPr>
              <p:cNvSpPr/>
              <p:nvPr/>
            </p:nvSpPr>
            <p:spPr>
              <a:xfrm>
                <a:off x="2688872" y="6197571"/>
                <a:ext cx="69610" cy="136810"/>
              </a:xfrm>
              <a:custGeom>
                <a:avLst/>
                <a:gdLst>
                  <a:gd name="connsiteX0" fmla="*/ 68344 w 69610"/>
                  <a:gd name="connsiteY0" fmla="*/ 25335 h 136810"/>
                  <a:gd name="connsiteX1" fmla="*/ 50626 w 69610"/>
                  <a:gd name="connsiteY1" fmla="*/ 22802 h 136810"/>
                  <a:gd name="connsiteX2" fmla="*/ 40500 w 69610"/>
                  <a:gd name="connsiteY2" fmla="*/ 35469 h 136810"/>
                  <a:gd name="connsiteX3" fmla="*/ 40500 w 69610"/>
                  <a:gd name="connsiteY3" fmla="*/ 46870 h 136810"/>
                  <a:gd name="connsiteX4" fmla="*/ 68344 w 69610"/>
                  <a:gd name="connsiteY4" fmla="*/ 46870 h 136810"/>
                  <a:gd name="connsiteX5" fmla="*/ 68344 w 69610"/>
                  <a:gd name="connsiteY5" fmla="*/ 68405 h 136810"/>
                  <a:gd name="connsiteX6" fmla="*/ 40500 w 69610"/>
                  <a:gd name="connsiteY6" fmla="*/ 68405 h 136810"/>
                  <a:gd name="connsiteX7" fmla="*/ 40500 w 69610"/>
                  <a:gd name="connsiteY7" fmla="*/ 136810 h 136810"/>
                  <a:gd name="connsiteX8" fmla="*/ 16453 w 69610"/>
                  <a:gd name="connsiteY8" fmla="*/ 136810 h 136810"/>
                  <a:gd name="connsiteX9" fmla="*/ 16453 w 69610"/>
                  <a:gd name="connsiteY9" fmla="*/ 68405 h 136810"/>
                  <a:gd name="connsiteX10" fmla="*/ 0 w 69610"/>
                  <a:gd name="connsiteY10" fmla="*/ 68405 h 136810"/>
                  <a:gd name="connsiteX11" fmla="*/ 0 w 69610"/>
                  <a:gd name="connsiteY11" fmla="*/ 46870 h 136810"/>
                  <a:gd name="connsiteX12" fmla="*/ 16453 w 69610"/>
                  <a:gd name="connsiteY12" fmla="*/ 46870 h 136810"/>
                  <a:gd name="connsiteX13" fmla="*/ 16453 w 69610"/>
                  <a:gd name="connsiteY13" fmla="*/ 35469 h 136810"/>
                  <a:gd name="connsiteX14" fmla="*/ 49360 w 69610"/>
                  <a:gd name="connsiteY14" fmla="*/ 0 h 136810"/>
                  <a:gd name="connsiteX15" fmla="*/ 69610 w 69610"/>
                  <a:gd name="connsiteY15" fmla="*/ 3800 h 136810"/>
                  <a:gd name="connsiteX16" fmla="*/ 68344 w 69610"/>
                  <a:gd name="connsiteY16" fmla="*/ 25335 h 13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610" h="136810">
                    <a:moveTo>
                      <a:pt x="68344" y="25335"/>
                    </a:moveTo>
                    <a:cubicBezTo>
                      <a:pt x="64548" y="24068"/>
                      <a:pt x="58219" y="21535"/>
                      <a:pt x="50626" y="22802"/>
                    </a:cubicBezTo>
                    <a:cubicBezTo>
                      <a:pt x="44297" y="24068"/>
                      <a:pt x="40500" y="26602"/>
                      <a:pt x="40500" y="35469"/>
                    </a:cubicBezTo>
                    <a:lnTo>
                      <a:pt x="40500" y="46870"/>
                    </a:lnTo>
                    <a:lnTo>
                      <a:pt x="68344" y="46870"/>
                    </a:lnTo>
                    <a:lnTo>
                      <a:pt x="68344" y="68405"/>
                    </a:lnTo>
                    <a:lnTo>
                      <a:pt x="40500" y="68405"/>
                    </a:lnTo>
                    <a:lnTo>
                      <a:pt x="40500" y="136810"/>
                    </a:lnTo>
                    <a:lnTo>
                      <a:pt x="16453" y="136810"/>
                    </a:lnTo>
                    <a:lnTo>
                      <a:pt x="16453" y="68405"/>
                    </a:lnTo>
                    <a:lnTo>
                      <a:pt x="0" y="68405"/>
                    </a:lnTo>
                    <a:lnTo>
                      <a:pt x="0" y="46870"/>
                    </a:lnTo>
                    <a:lnTo>
                      <a:pt x="16453" y="46870"/>
                    </a:lnTo>
                    <a:lnTo>
                      <a:pt x="16453" y="35469"/>
                    </a:lnTo>
                    <a:cubicBezTo>
                      <a:pt x="16453" y="13934"/>
                      <a:pt x="27844" y="0"/>
                      <a:pt x="49360" y="0"/>
                    </a:cubicBezTo>
                    <a:cubicBezTo>
                      <a:pt x="56954" y="0"/>
                      <a:pt x="64548" y="1266"/>
                      <a:pt x="69610" y="3800"/>
                    </a:cubicBezTo>
                    <a:lnTo>
                      <a:pt x="68344" y="25335"/>
                    </a:lnTo>
                    <a:close/>
                  </a:path>
                </a:pathLst>
              </a:custGeom>
              <a:solidFill>
                <a:srgbClr val="FFFFFF"/>
              </a:solidFill>
              <a:ln w="12649" cap="flat">
                <a:noFill/>
                <a:prstDash val="solid"/>
                <a:miter/>
              </a:ln>
            </p:spPr>
            <p:txBody>
              <a:bodyPr rtlCol="0" anchor="ctr"/>
              <a:lstStyle/>
              <a:p>
                <a:pPr algn="l" rtl="0"/>
                <a:endParaRPr lang="en-US"/>
              </a:p>
            </p:txBody>
          </p:sp>
          <p:sp>
            <p:nvSpPr>
              <p:cNvPr id="659" name="Freeform 658">
                <a:extLst>
                  <a:ext uri="{FF2B5EF4-FFF2-40B4-BE49-F238E27FC236}">
                    <a16:creationId xmlns:a16="http://schemas.microsoft.com/office/drawing/2014/main" id="{351E61CA-9045-722C-B450-65941EA1A5BA}"/>
                  </a:ext>
                </a:extLst>
              </p:cNvPr>
              <p:cNvSpPr/>
              <p:nvPr/>
            </p:nvSpPr>
            <p:spPr>
              <a:xfrm>
                <a:off x="2767341" y="6240641"/>
                <a:ext cx="63281" cy="93740"/>
              </a:xfrm>
              <a:custGeom>
                <a:avLst/>
                <a:gdLst>
                  <a:gd name="connsiteX0" fmla="*/ 49360 w 63281"/>
                  <a:gd name="connsiteY0" fmla="*/ 24068 h 93740"/>
                  <a:gd name="connsiteX1" fmla="*/ 43032 w 63281"/>
                  <a:gd name="connsiteY1" fmla="*/ 24068 h 93740"/>
                  <a:gd name="connsiteX2" fmla="*/ 24047 w 63281"/>
                  <a:gd name="connsiteY2" fmla="*/ 44337 h 93740"/>
                  <a:gd name="connsiteX3" fmla="*/ 24047 w 63281"/>
                  <a:gd name="connsiteY3" fmla="*/ 93740 h 93740"/>
                  <a:gd name="connsiteX4" fmla="*/ 0 w 63281"/>
                  <a:gd name="connsiteY4" fmla="*/ 93740 h 93740"/>
                  <a:gd name="connsiteX5" fmla="*/ 0 w 63281"/>
                  <a:gd name="connsiteY5" fmla="*/ 2533 h 93740"/>
                  <a:gd name="connsiteX6" fmla="*/ 24047 w 63281"/>
                  <a:gd name="connsiteY6" fmla="*/ 2533 h 93740"/>
                  <a:gd name="connsiteX7" fmla="*/ 24047 w 63281"/>
                  <a:gd name="connsiteY7" fmla="*/ 12668 h 93740"/>
                  <a:gd name="connsiteX8" fmla="*/ 49360 w 63281"/>
                  <a:gd name="connsiteY8" fmla="*/ 0 h 93740"/>
                  <a:gd name="connsiteX9" fmla="*/ 63282 w 63281"/>
                  <a:gd name="connsiteY9" fmla="*/ 3800 h 93740"/>
                  <a:gd name="connsiteX10" fmla="*/ 49360 w 63281"/>
                  <a:gd name="connsiteY10" fmla="*/ 24068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81" h="93740">
                    <a:moveTo>
                      <a:pt x="49360" y="24068"/>
                    </a:moveTo>
                    <a:cubicBezTo>
                      <a:pt x="46829" y="24068"/>
                      <a:pt x="44297" y="24068"/>
                      <a:pt x="43032" y="24068"/>
                    </a:cubicBezTo>
                    <a:cubicBezTo>
                      <a:pt x="31641" y="24068"/>
                      <a:pt x="24047" y="30402"/>
                      <a:pt x="24047" y="44337"/>
                    </a:cubicBezTo>
                    <a:lnTo>
                      <a:pt x="24047" y="93740"/>
                    </a:lnTo>
                    <a:lnTo>
                      <a:pt x="0" y="93740"/>
                    </a:lnTo>
                    <a:lnTo>
                      <a:pt x="0" y="2533"/>
                    </a:lnTo>
                    <a:lnTo>
                      <a:pt x="24047" y="2533"/>
                    </a:lnTo>
                    <a:lnTo>
                      <a:pt x="24047" y="12668"/>
                    </a:lnTo>
                    <a:cubicBezTo>
                      <a:pt x="30376" y="3800"/>
                      <a:pt x="37969" y="0"/>
                      <a:pt x="49360" y="0"/>
                    </a:cubicBezTo>
                    <a:cubicBezTo>
                      <a:pt x="54423" y="0"/>
                      <a:pt x="59485" y="1267"/>
                      <a:pt x="63282" y="3800"/>
                    </a:cubicBezTo>
                    <a:lnTo>
                      <a:pt x="49360" y="24068"/>
                    </a:lnTo>
                    <a:close/>
                  </a:path>
                </a:pathLst>
              </a:custGeom>
              <a:solidFill>
                <a:srgbClr val="FFFFFF"/>
              </a:solidFill>
              <a:ln w="12649" cap="flat">
                <a:noFill/>
                <a:prstDash val="solid"/>
                <a:miter/>
              </a:ln>
            </p:spPr>
            <p:txBody>
              <a:bodyPr rtlCol="0" anchor="ctr"/>
              <a:lstStyle/>
              <a:p>
                <a:pPr algn="l" rtl="0"/>
                <a:endParaRPr lang="en-US"/>
              </a:p>
            </p:txBody>
          </p:sp>
          <p:sp>
            <p:nvSpPr>
              <p:cNvPr id="660" name="Freeform 659">
                <a:extLst>
                  <a:ext uri="{FF2B5EF4-FFF2-40B4-BE49-F238E27FC236}">
                    <a16:creationId xmlns:a16="http://schemas.microsoft.com/office/drawing/2014/main" id="{7AECDC5D-0EB7-D2A7-4C55-9CA2F9B797FD}"/>
                  </a:ext>
                </a:extLst>
              </p:cNvPr>
              <p:cNvSpPr/>
              <p:nvPr/>
            </p:nvSpPr>
            <p:spPr>
              <a:xfrm>
                <a:off x="2823030" y="6241848"/>
                <a:ext cx="91125" cy="95066"/>
              </a:xfrm>
              <a:custGeom>
                <a:avLst/>
                <a:gdLst>
                  <a:gd name="connsiteX0" fmla="*/ 91126 w 91125"/>
                  <a:gd name="connsiteY0" fmla="*/ 46930 h 95066"/>
                  <a:gd name="connsiteX1" fmla="*/ 91126 w 91125"/>
                  <a:gd name="connsiteY1" fmla="*/ 55797 h 95066"/>
                  <a:gd name="connsiteX2" fmla="*/ 26578 w 91125"/>
                  <a:gd name="connsiteY2" fmla="*/ 55797 h 95066"/>
                  <a:gd name="connsiteX3" fmla="*/ 49360 w 91125"/>
                  <a:gd name="connsiteY3" fmla="*/ 74799 h 95066"/>
                  <a:gd name="connsiteX4" fmla="*/ 72141 w 91125"/>
                  <a:gd name="connsiteY4" fmla="*/ 65931 h 95066"/>
                  <a:gd name="connsiteX5" fmla="*/ 86063 w 91125"/>
                  <a:gd name="connsiteY5" fmla="*/ 81133 h 95066"/>
                  <a:gd name="connsiteX6" fmla="*/ 46828 w 91125"/>
                  <a:gd name="connsiteY6" fmla="*/ 95067 h 95066"/>
                  <a:gd name="connsiteX7" fmla="*/ 0 w 91125"/>
                  <a:gd name="connsiteY7" fmla="*/ 48197 h 95066"/>
                  <a:gd name="connsiteX8" fmla="*/ 45563 w 91125"/>
                  <a:gd name="connsiteY8" fmla="*/ 60 h 95066"/>
                  <a:gd name="connsiteX9" fmla="*/ 91126 w 91125"/>
                  <a:gd name="connsiteY9" fmla="*/ 46930 h 95066"/>
                  <a:gd name="connsiteX10" fmla="*/ 26578 w 91125"/>
                  <a:gd name="connsiteY10" fmla="*/ 38063 h 95066"/>
                  <a:gd name="connsiteX11" fmla="*/ 67079 w 91125"/>
                  <a:gd name="connsiteY11" fmla="*/ 38063 h 95066"/>
                  <a:gd name="connsiteX12" fmla="*/ 46828 w 91125"/>
                  <a:gd name="connsiteY12" fmla="*/ 20328 h 95066"/>
                  <a:gd name="connsiteX13" fmla="*/ 26578 w 91125"/>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5"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1" y="65931"/>
                    </a:cubicBezTo>
                    <a:lnTo>
                      <a:pt x="86063" y="81133"/>
                    </a:lnTo>
                    <a:cubicBezTo>
                      <a:pt x="75938" y="90000"/>
                      <a:pt x="63282" y="95067"/>
                      <a:pt x="46828"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7" y="26661"/>
                      <a:pt x="58219" y="20328"/>
                      <a:pt x="46828"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1" name="Freeform 660">
                <a:extLst>
                  <a:ext uri="{FF2B5EF4-FFF2-40B4-BE49-F238E27FC236}">
                    <a16:creationId xmlns:a16="http://schemas.microsoft.com/office/drawing/2014/main" id="{3AB96E42-5AF9-F059-E179-4EE745814F13}"/>
                  </a:ext>
                </a:extLst>
              </p:cNvPr>
              <p:cNvSpPr/>
              <p:nvPr/>
            </p:nvSpPr>
            <p:spPr>
              <a:xfrm>
                <a:off x="2919218" y="6241848"/>
                <a:ext cx="91126" cy="95066"/>
              </a:xfrm>
              <a:custGeom>
                <a:avLst/>
                <a:gdLst>
                  <a:gd name="connsiteX0" fmla="*/ 91126 w 91126"/>
                  <a:gd name="connsiteY0" fmla="*/ 46930 h 95066"/>
                  <a:gd name="connsiteX1" fmla="*/ 91126 w 91126"/>
                  <a:gd name="connsiteY1" fmla="*/ 55797 h 95066"/>
                  <a:gd name="connsiteX2" fmla="*/ 26578 w 91126"/>
                  <a:gd name="connsiteY2" fmla="*/ 55797 h 95066"/>
                  <a:gd name="connsiteX3" fmla="*/ 49360 w 91126"/>
                  <a:gd name="connsiteY3" fmla="*/ 74799 h 95066"/>
                  <a:gd name="connsiteX4" fmla="*/ 72142 w 91126"/>
                  <a:gd name="connsiteY4" fmla="*/ 65931 h 95066"/>
                  <a:gd name="connsiteX5" fmla="*/ 86064 w 91126"/>
                  <a:gd name="connsiteY5" fmla="*/ 81133 h 95066"/>
                  <a:gd name="connsiteX6" fmla="*/ 46829 w 91126"/>
                  <a:gd name="connsiteY6" fmla="*/ 95067 h 95066"/>
                  <a:gd name="connsiteX7" fmla="*/ 0 w 91126"/>
                  <a:gd name="connsiteY7" fmla="*/ 48197 h 95066"/>
                  <a:gd name="connsiteX8" fmla="*/ 45563 w 91126"/>
                  <a:gd name="connsiteY8" fmla="*/ 60 h 95066"/>
                  <a:gd name="connsiteX9" fmla="*/ 91126 w 91126"/>
                  <a:gd name="connsiteY9" fmla="*/ 46930 h 95066"/>
                  <a:gd name="connsiteX10" fmla="*/ 26578 w 91126"/>
                  <a:gd name="connsiteY10" fmla="*/ 38063 h 95066"/>
                  <a:gd name="connsiteX11" fmla="*/ 67079 w 91126"/>
                  <a:gd name="connsiteY11" fmla="*/ 38063 h 95066"/>
                  <a:gd name="connsiteX12" fmla="*/ 46829 w 91126"/>
                  <a:gd name="connsiteY12" fmla="*/ 20328 h 95066"/>
                  <a:gd name="connsiteX13" fmla="*/ 26578 w 91126"/>
                  <a:gd name="connsiteY13" fmla="*/ 38063 h 9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126" h="95066">
                    <a:moveTo>
                      <a:pt x="91126" y="46930"/>
                    </a:moveTo>
                    <a:cubicBezTo>
                      <a:pt x="91126" y="49463"/>
                      <a:pt x="91126" y="53264"/>
                      <a:pt x="91126" y="55797"/>
                    </a:cubicBezTo>
                    <a:lnTo>
                      <a:pt x="26578" y="55797"/>
                    </a:lnTo>
                    <a:cubicBezTo>
                      <a:pt x="29110" y="68465"/>
                      <a:pt x="37969" y="74799"/>
                      <a:pt x="49360" y="74799"/>
                    </a:cubicBezTo>
                    <a:cubicBezTo>
                      <a:pt x="56954" y="74799"/>
                      <a:pt x="65813" y="70998"/>
                      <a:pt x="72142" y="65931"/>
                    </a:cubicBezTo>
                    <a:lnTo>
                      <a:pt x="86064" y="81133"/>
                    </a:lnTo>
                    <a:cubicBezTo>
                      <a:pt x="75938" y="90000"/>
                      <a:pt x="63282" y="95067"/>
                      <a:pt x="46829" y="95067"/>
                    </a:cubicBezTo>
                    <a:cubicBezTo>
                      <a:pt x="18985" y="95067"/>
                      <a:pt x="0" y="76066"/>
                      <a:pt x="0" y="48197"/>
                    </a:cubicBezTo>
                    <a:cubicBezTo>
                      <a:pt x="0" y="19061"/>
                      <a:pt x="18985" y="60"/>
                      <a:pt x="45563" y="60"/>
                    </a:cubicBezTo>
                    <a:cubicBezTo>
                      <a:pt x="73407" y="-1207"/>
                      <a:pt x="91126" y="17794"/>
                      <a:pt x="91126" y="46930"/>
                    </a:cubicBezTo>
                    <a:close/>
                    <a:moveTo>
                      <a:pt x="26578" y="38063"/>
                    </a:moveTo>
                    <a:lnTo>
                      <a:pt x="67079" y="38063"/>
                    </a:lnTo>
                    <a:cubicBezTo>
                      <a:pt x="64548" y="26661"/>
                      <a:pt x="58219" y="20328"/>
                      <a:pt x="46829" y="20328"/>
                    </a:cubicBezTo>
                    <a:cubicBezTo>
                      <a:pt x="35438" y="20328"/>
                      <a:pt x="29110" y="26661"/>
                      <a:pt x="26578" y="38063"/>
                    </a:cubicBezTo>
                    <a:close/>
                  </a:path>
                </a:pathLst>
              </a:custGeom>
              <a:solidFill>
                <a:srgbClr val="FFFFFF"/>
              </a:solidFill>
              <a:ln w="12649" cap="flat">
                <a:noFill/>
                <a:prstDash val="solid"/>
                <a:miter/>
              </a:ln>
            </p:spPr>
            <p:txBody>
              <a:bodyPr rtlCol="0" anchor="ctr"/>
              <a:lstStyle/>
              <a:p>
                <a:pPr algn="l" rtl="0"/>
                <a:endParaRPr lang="en-US"/>
              </a:p>
            </p:txBody>
          </p:sp>
          <p:sp>
            <p:nvSpPr>
              <p:cNvPr id="662" name="Freeform 661">
                <a:extLst>
                  <a:ext uri="{FF2B5EF4-FFF2-40B4-BE49-F238E27FC236}">
                    <a16:creationId xmlns:a16="http://schemas.microsoft.com/office/drawing/2014/main" id="{1924172E-D236-028D-FCA3-820E7EA16C08}"/>
                  </a:ext>
                </a:extLst>
              </p:cNvPr>
              <p:cNvSpPr/>
              <p:nvPr/>
            </p:nvSpPr>
            <p:spPr>
              <a:xfrm>
                <a:off x="3021735" y="6241852"/>
                <a:ext cx="94922" cy="130532"/>
              </a:xfrm>
              <a:custGeom>
                <a:avLst/>
                <a:gdLst>
                  <a:gd name="connsiteX0" fmla="*/ 94923 w 94922"/>
                  <a:gd name="connsiteY0" fmla="*/ 46926 h 130532"/>
                  <a:gd name="connsiteX1" fmla="*/ 50626 w 94922"/>
                  <a:gd name="connsiteY1" fmla="*/ 95064 h 130532"/>
                  <a:gd name="connsiteX2" fmla="*/ 24047 w 94922"/>
                  <a:gd name="connsiteY2" fmla="*/ 83662 h 130532"/>
                  <a:gd name="connsiteX3" fmla="*/ 24047 w 94922"/>
                  <a:gd name="connsiteY3" fmla="*/ 130533 h 130532"/>
                  <a:gd name="connsiteX4" fmla="*/ 0 w 94922"/>
                  <a:gd name="connsiteY4" fmla="*/ 130533 h 130532"/>
                  <a:gd name="connsiteX5" fmla="*/ 0 w 94922"/>
                  <a:gd name="connsiteY5" fmla="*/ 2590 h 130532"/>
                  <a:gd name="connsiteX6" fmla="*/ 24047 w 94922"/>
                  <a:gd name="connsiteY6" fmla="*/ 2590 h 130532"/>
                  <a:gd name="connsiteX7" fmla="*/ 24047 w 94922"/>
                  <a:gd name="connsiteY7" fmla="*/ 12724 h 130532"/>
                  <a:gd name="connsiteX8" fmla="*/ 50626 w 94922"/>
                  <a:gd name="connsiteY8" fmla="*/ 56 h 130532"/>
                  <a:gd name="connsiteX9" fmla="*/ 94923 w 94922"/>
                  <a:gd name="connsiteY9" fmla="*/ 46926 h 130532"/>
                  <a:gd name="connsiteX10" fmla="*/ 22782 w 94922"/>
                  <a:gd name="connsiteY10" fmla="*/ 46926 h 130532"/>
                  <a:gd name="connsiteX11" fmla="*/ 45563 w 94922"/>
                  <a:gd name="connsiteY11" fmla="*/ 72262 h 130532"/>
                  <a:gd name="connsiteX12" fmla="*/ 68344 w 94922"/>
                  <a:gd name="connsiteY12" fmla="*/ 46926 h 130532"/>
                  <a:gd name="connsiteX13" fmla="*/ 45563 w 94922"/>
                  <a:gd name="connsiteY13" fmla="*/ 21591 h 130532"/>
                  <a:gd name="connsiteX14" fmla="*/ 22782 w 94922"/>
                  <a:gd name="connsiteY14" fmla="*/ 46926 h 13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22" h="130532">
                    <a:moveTo>
                      <a:pt x="94923" y="46926"/>
                    </a:moveTo>
                    <a:cubicBezTo>
                      <a:pt x="94923" y="74795"/>
                      <a:pt x="75938" y="95064"/>
                      <a:pt x="50626" y="95064"/>
                    </a:cubicBezTo>
                    <a:cubicBezTo>
                      <a:pt x="37969" y="95064"/>
                      <a:pt x="30375" y="89996"/>
                      <a:pt x="24047" y="83662"/>
                    </a:cubicBezTo>
                    <a:lnTo>
                      <a:pt x="24047" y="130533"/>
                    </a:lnTo>
                    <a:lnTo>
                      <a:pt x="0" y="130533"/>
                    </a:lnTo>
                    <a:lnTo>
                      <a:pt x="0" y="2590"/>
                    </a:lnTo>
                    <a:lnTo>
                      <a:pt x="24047" y="2590"/>
                    </a:lnTo>
                    <a:lnTo>
                      <a:pt x="24047" y="12724"/>
                    </a:lnTo>
                    <a:cubicBezTo>
                      <a:pt x="30375" y="5123"/>
                      <a:pt x="39235" y="56"/>
                      <a:pt x="50626" y="56"/>
                    </a:cubicBezTo>
                    <a:cubicBezTo>
                      <a:pt x="75938" y="-1211"/>
                      <a:pt x="94923" y="19058"/>
                      <a:pt x="94923" y="46926"/>
                    </a:cubicBezTo>
                    <a:close/>
                    <a:moveTo>
                      <a:pt x="22782" y="46926"/>
                    </a:moveTo>
                    <a:cubicBezTo>
                      <a:pt x="22782" y="60861"/>
                      <a:pt x="31641" y="72262"/>
                      <a:pt x="45563" y="72262"/>
                    </a:cubicBezTo>
                    <a:cubicBezTo>
                      <a:pt x="59485" y="72262"/>
                      <a:pt x="68344" y="60861"/>
                      <a:pt x="68344" y="46926"/>
                    </a:cubicBezTo>
                    <a:cubicBezTo>
                      <a:pt x="68344" y="32992"/>
                      <a:pt x="59485" y="21591"/>
                      <a:pt x="45563" y="21591"/>
                    </a:cubicBezTo>
                    <a:cubicBezTo>
                      <a:pt x="31641" y="21591"/>
                      <a:pt x="22782" y="32992"/>
                      <a:pt x="22782" y="46926"/>
                    </a:cubicBezTo>
                    <a:close/>
                  </a:path>
                </a:pathLst>
              </a:custGeom>
              <a:solidFill>
                <a:srgbClr val="FFFFFF"/>
              </a:solidFill>
              <a:ln w="12649" cap="flat">
                <a:noFill/>
                <a:prstDash val="solid"/>
                <a:miter/>
              </a:ln>
            </p:spPr>
            <p:txBody>
              <a:bodyPr rtlCol="0" anchor="ctr"/>
              <a:lstStyle/>
              <a:p>
                <a:pPr algn="l" rtl="0"/>
                <a:endParaRPr lang="en-US"/>
              </a:p>
            </p:txBody>
          </p:sp>
          <p:sp>
            <p:nvSpPr>
              <p:cNvPr id="663" name="Freeform 662">
                <a:extLst>
                  <a:ext uri="{FF2B5EF4-FFF2-40B4-BE49-F238E27FC236}">
                    <a16:creationId xmlns:a16="http://schemas.microsoft.com/office/drawing/2014/main" id="{879A85CF-01B5-4A40-390C-2EB81B418DA2}"/>
                  </a:ext>
                </a:extLst>
              </p:cNvPr>
              <p:cNvSpPr/>
              <p:nvPr/>
            </p:nvSpPr>
            <p:spPr>
              <a:xfrm>
                <a:off x="3125517" y="6198699"/>
                <a:ext cx="30375" cy="135682"/>
              </a:xfrm>
              <a:custGeom>
                <a:avLst/>
                <a:gdLst>
                  <a:gd name="connsiteX0" fmla="*/ 30375 w 30375"/>
                  <a:gd name="connsiteY0" fmla="*/ 15340 h 135682"/>
                  <a:gd name="connsiteX1" fmla="*/ 15187 w 30375"/>
                  <a:gd name="connsiteY1" fmla="*/ 30541 h 135682"/>
                  <a:gd name="connsiteX2" fmla="*/ 0 w 30375"/>
                  <a:gd name="connsiteY2" fmla="*/ 15340 h 135682"/>
                  <a:gd name="connsiteX3" fmla="*/ 15187 w 30375"/>
                  <a:gd name="connsiteY3" fmla="*/ 139 h 135682"/>
                  <a:gd name="connsiteX4" fmla="*/ 30375 w 30375"/>
                  <a:gd name="connsiteY4" fmla="*/ 15340 h 135682"/>
                  <a:gd name="connsiteX5" fmla="*/ 26578 w 30375"/>
                  <a:gd name="connsiteY5" fmla="*/ 135682 h 135682"/>
                  <a:gd name="connsiteX6" fmla="*/ 2531 w 30375"/>
                  <a:gd name="connsiteY6" fmla="*/ 135682 h 135682"/>
                  <a:gd name="connsiteX7" fmla="*/ 2531 w 30375"/>
                  <a:gd name="connsiteY7" fmla="*/ 44475 h 135682"/>
                  <a:gd name="connsiteX8" fmla="*/ 26578 w 30375"/>
                  <a:gd name="connsiteY8" fmla="*/ 44475 h 135682"/>
                  <a:gd name="connsiteX9" fmla="*/ 26578 w 30375"/>
                  <a:gd name="connsiteY9" fmla="*/ 135682 h 135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75" h="135682">
                    <a:moveTo>
                      <a:pt x="30375" y="15340"/>
                    </a:moveTo>
                    <a:cubicBezTo>
                      <a:pt x="30375" y="24207"/>
                      <a:pt x="24047" y="30541"/>
                      <a:pt x="15187" y="30541"/>
                    </a:cubicBezTo>
                    <a:cubicBezTo>
                      <a:pt x="6328" y="30541"/>
                      <a:pt x="0" y="24207"/>
                      <a:pt x="0" y="15340"/>
                    </a:cubicBezTo>
                    <a:cubicBezTo>
                      <a:pt x="0" y="6472"/>
                      <a:pt x="6328" y="139"/>
                      <a:pt x="15187" y="139"/>
                    </a:cubicBezTo>
                    <a:cubicBezTo>
                      <a:pt x="22781" y="-1128"/>
                      <a:pt x="30375" y="6472"/>
                      <a:pt x="30375" y="15340"/>
                    </a:cubicBezTo>
                    <a:close/>
                    <a:moveTo>
                      <a:pt x="26578" y="135682"/>
                    </a:moveTo>
                    <a:lnTo>
                      <a:pt x="2531" y="135682"/>
                    </a:lnTo>
                    <a:lnTo>
                      <a:pt x="2531" y="44475"/>
                    </a:lnTo>
                    <a:lnTo>
                      <a:pt x="26578" y="44475"/>
                    </a:lnTo>
                    <a:lnTo>
                      <a:pt x="26578" y="135682"/>
                    </a:lnTo>
                    <a:close/>
                  </a:path>
                </a:pathLst>
              </a:custGeom>
              <a:solidFill>
                <a:srgbClr val="FFFFFF"/>
              </a:solidFill>
              <a:ln w="12649" cap="flat">
                <a:noFill/>
                <a:prstDash val="solid"/>
                <a:miter/>
              </a:ln>
            </p:spPr>
            <p:txBody>
              <a:bodyPr rtlCol="0" anchor="ctr"/>
              <a:lstStyle/>
              <a:p>
                <a:pPr algn="l" rtl="0"/>
                <a:endParaRPr lang="en-US"/>
              </a:p>
            </p:txBody>
          </p:sp>
          <p:sp>
            <p:nvSpPr>
              <p:cNvPr id="664" name="Freeform 663">
                <a:extLst>
                  <a:ext uri="{FF2B5EF4-FFF2-40B4-BE49-F238E27FC236}">
                    <a16:creationId xmlns:a16="http://schemas.microsoft.com/office/drawing/2014/main" id="{B71EAA5E-D692-8BF5-9FCC-4BE214241D1E}"/>
                  </a:ext>
                </a:extLst>
              </p:cNvPr>
              <p:cNvSpPr/>
              <p:nvPr/>
            </p:nvSpPr>
            <p:spPr>
              <a:xfrm>
                <a:off x="3168549" y="6201371"/>
                <a:ext cx="88594" cy="134277"/>
              </a:xfrm>
              <a:custGeom>
                <a:avLst/>
                <a:gdLst>
                  <a:gd name="connsiteX0" fmla="*/ 24047 w 88594"/>
                  <a:gd name="connsiteY0" fmla="*/ 74739 h 134277"/>
                  <a:gd name="connsiteX1" fmla="*/ 58219 w 88594"/>
                  <a:gd name="connsiteY1" fmla="*/ 43070 h 134277"/>
                  <a:gd name="connsiteX2" fmla="*/ 88595 w 88594"/>
                  <a:gd name="connsiteY2" fmla="*/ 43070 h 134277"/>
                  <a:gd name="connsiteX3" fmla="*/ 44297 w 88594"/>
                  <a:gd name="connsiteY3" fmla="*/ 86140 h 134277"/>
                  <a:gd name="connsiteX4" fmla="*/ 88595 w 88594"/>
                  <a:gd name="connsiteY4" fmla="*/ 134277 h 134277"/>
                  <a:gd name="connsiteX5" fmla="*/ 58219 w 88594"/>
                  <a:gd name="connsiteY5" fmla="*/ 134277 h 134277"/>
                  <a:gd name="connsiteX6" fmla="*/ 24047 w 88594"/>
                  <a:gd name="connsiteY6" fmla="*/ 97541 h 134277"/>
                  <a:gd name="connsiteX7" fmla="*/ 24047 w 88594"/>
                  <a:gd name="connsiteY7" fmla="*/ 134277 h 134277"/>
                  <a:gd name="connsiteX8" fmla="*/ 0 w 88594"/>
                  <a:gd name="connsiteY8" fmla="*/ 134277 h 134277"/>
                  <a:gd name="connsiteX9" fmla="*/ 0 w 88594"/>
                  <a:gd name="connsiteY9" fmla="*/ 0 h 134277"/>
                  <a:gd name="connsiteX10" fmla="*/ 24047 w 88594"/>
                  <a:gd name="connsiteY10" fmla="*/ 0 h 134277"/>
                  <a:gd name="connsiteX11" fmla="*/ 24047 w 88594"/>
                  <a:gd name="connsiteY11" fmla="*/ 74739 h 1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94" h="134277">
                    <a:moveTo>
                      <a:pt x="24047" y="74739"/>
                    </a:moveTo>
                    <a:lnTo>
                      <a:pt x="58219" y="43070"/>
                    </a:lnTo>
                    <a:lnTo>
                      <a:pt x="88595" y="43070"/>
                    </a:lnTo>
                    <a:lnTo>
                      <a:pt x="44297" y="86140"/>
                    </a:lnTo>
                    <a:lnTo>
                      <a:pt x="88595" y="134277"/>
                    </a:lnTo>
                    <a:lnTo>
                      <a:pt x="58219" y="134277"/>
                    </a:lnTo>
                    <a:lnTo>
                      <a:pt x="24047" y="97541"/>
                    </a:lnTo>
                    <a:lnTo>
                      <a:pt x="24047" y="134277"/>
                    </a:lnTo>
                    <a:lnTo>
                      <a:pt x="0" y="134277"/>
                    </a:lnTo>
                    <a:lnTo>
                      <a:pt x="0" y="0"/>
                    </a:lnTo>
                    <a:lnTo>
                      <a:pt x="24047" y="0"/>
                    </a:lnTo>
                    <a:lnTo>
                      <a:pt x="24047" y="74739"/>
                    </a:lnTo>
                    <a:close/>
                  </a:path>
                </a:pathLst>
              </a:custGeom>
              <a:solidFill>
                <a:srgbClr val="FFFFFF"/>
              </a:solidFill>
              <a:ln w="12649" cap="flat">
                <a:noFill/>
                <a:prstDash val="solid"/>
                <a:miter/>
              </a:ln>
            </p:spPr>
            <p:txBody>
              <a:bodyPr rtlCol="0" anchor="ctr"/>
              <a:lstStyle/>
              <a:p>
                <a:pPr algn="l" rtl="0"/>
                <a:endParaRPr lang="en-US"/>
              </a:p>
            </p:txBody>
          </p:sp>
        </p:grpSp>
        <p:grpSp>
          <p:nvGrpSpPr>
            <p:cNvPr id="665" name="Graphic 6">
              <a:extLst>
                <a:ext uri="{FF2B5EF4-FFF2-40B4-BE49-F238E27FC236}">
                  <a16:creationId xmlns:a16="http://schemas.microsoft.com/office/drawing/2014/main" id="{EAF7253D-DCE0-306A-56C0-434CCC92A528}"/>
                </a:ext>
              </a:extLst>
            </p:cNvPr>
            <p:cNvGrpSpPr/>
            <p:nvPr/>
          </p:nvGrpSpPr>
          <p:grpSpPr>
            <a:xfrm>
              <a:off x="1459938" y="6207705"/>
              <a:ext cx="946696" cy="162145"/>
              <a:chOff x="1459938" y="6207705"/>
              <a:chExt cx="946696" cy="162145"/>
            </a:xfrm>
            <a:solidFill>
              <a:srgbClr val="FFFFFF"/>
            </a:solidFill>
          </p:grpSpPr>
          <p:sp>
            <p:nvSpPr>
              <p:cNvPr id="666" name="Freeform 665">
                <a:extLst>
                  <a:ext uri="{FF2B5EF4-FFF2-40B4-BE49-F238E27FC236}">
                    <a16:creationId xmlns:a16="http://schemas.microsoft.com/office/drawing/2014/main" id="{E8005837-3197-1BB5-94BD-FAFBFEFA10C8}"/>
                  </a:ext>
                </a:extLst>
              </p:cNvPr>
              <p:cNvSpPr/>
              <p:nvPr/>
            </p:nvSpPr>
            <p:spPr>
              <a:xfrm>
                <a:off x="1459938"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3" y="126676"/>
                      <a:pt x="0" y="108942"/>
                      <a:pt x="0" y="79806"/>
                    </a:cubicBezTo>
                    <a:cubicBezTo>
                      <a:pt x="0" y="50671"/>
                      <a:pt x="16453"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2" y="46870"/>
                      <a:pt x="43032" y="46870"/>
                    </a:cubicBezTo>
                    <a:cubicBezTo>
                      <a:pt x="25313" y="46870"/>
                      <a:pt x="13922" y="62071"/>
                      <a:pt x="13922" y="81073"/>
                    </a:cubicBezTo>
                    <a:cubicBezTo>
                      <a:pt x="13922" y="101341"/>
                      <a:pt x="24047" y="115276"/>
                      <a:pt x="43032" y="115276"/>
                    </a:cubicBezTo>
                    <a:cubicBezTo>
                      <a:pt x="54422"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67" name="Freeform 666">
                <a:extLst>
                  <a:ext uri="{FF2B5EF4-FFF2-40B4-BE49-F238E27FC236}">
                    <a16:creationId xmlns:a16="http://schemas.microsoft.com/office/drawing/2014/main" id="{E94A77C3-6080-717E-7B04-37DAD5DC80C3}"/>
                  </a:ext>
                </a:extLst>
              </p:cNvPr>
              <p:cNvSpPr/>
              <p:nvPr/>
            </p:nvSpPr>
            <p:spPr>
              <a:xfrm>
                <a:off x="156118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68" name="Freeform 667">
                <a:extLst>
                  <a:ext uri="{FF2B5EF4-FFF2-40B4-BE49-F238E27FC236}">
                    <a16:creationId xmlns:a16="http://schemas.microsoft.com/office/drawing/2014/main" id="{A8E5B4C1-7E27-6C1B-5F08-BB5AD65F022D}"/>
                  </a:ext>
                </a:extLst>
              </p:cNvPr>
              <p:cNvSpPr/>
              <p:nvPr/>
            </p:nvSpPr>
            <p:spPr>
              <a:xfrm>
                <a:off x="1658643" y="6241908"/>
                <a:ext cx="70875" cy="93740"/>
              </a:xfrm>
              <a:custGeom>
                <a:avLst/>
                <a:gdLst>
                  <a:gd name="connsiteX0" fmla="*/ 0 w 70875"/>
                  <a:gd name="connsiteY0" fmla="*/ 79806 h 93740"/>
                  <a:gd name="connsiteX1" fmla="*/ 7594 w 70875"/>
                  <a:gd name="connsiteY1" fmla="*/ 69672 h 93740"/>
                  <a:gd name="connsiteX2" fmla="*/ 36703 w 70875"/>
                  <a:gd name="connsiteY2" fmla="*/ 82340 h 93740"/>
                  <a:gd name="connsiteX3" fmla="*/ 58219 w 70875"/>
                  <a:gd name="connsiteY3" fmla="*/ 67138 h 93740"/>
                  <a:gd name="connsiteX4" fmla="*/ 2531 w 70875"/>
                  <a:gd name="connsiteY4" fmla="*/ 25335 h 93740"/>
                  <a:gd name="connsiteX5" fmla="*/ 35438 w 70875"/>
                  <a:gd name="connsiteY5" fmla="*/ 0 h 93740"/>
                  <a:gd name="connsiteX6" fmla="*/ 68344 w 70875"/>
                  <a:gd name="connsiteY6" fmla="*/ 12668 h 93740"/>
                  <a:gd name="connsiteX7" fmla="*/ 62016 w 70875"/>
                  <a:gd name="connsiteY7" fmla="*/ 22802 h 93740"/>
                  <a:gd name="connsiteX8" fmla="*/ 35438 w 70875"/>
                  <a:gd name="connsiteY8" fmla="*/ 11401 h 93740"/>
                  <a:gd name="connsiteX9" fmla="*/ 15187 w 70875"/>
                  <a:gd name="connsiteY9" fmla="*/ 25335 h 93740"/>
                  <a:gd name="connsiteX10" fmla="*/ 70875 w 70875"/>
                  <a:gd name="connsiteY10" fmla="*/ 67138 h 93740"/>
                  <a:gd name="connsiteX11" fmla="*/ 35438 w 70875"/>
                  <a:gd name="connsiteY11" fmla="*/ 93740 h 93740"/>
                  <a:gd name="connsiteX12" fmla="*/ 0 w 70875"/>
                  <a:gd name="connsiteY12" fmla="*/ 79806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875" h="93740">
                    <a:moveTo>
                      <a:pt x="0" y="79806"/>
                    </a:moveTo>
                    <a:lnTo>
                      <a:pt x="7594" y="69672"/>
                    </a:lnTo>
                    <a:cubicBezTo>
                      <a:pt x="13922" y="76006"/>
                      <a:pt x="25313" y="82340"/>
                      <a:pt x="36703" y="82340"/>
                    </a:cubicBezTo>
                    <a:cubicBezTo>
                      <a:pt x="50626" y="82340"/>
                      <a:pt x="58219" y="76006"/>
                      <a:pt x="58219" y="67138"/>
                    </a:cubicBezTo>
                    <a:cubicBezTo>
                      <a:pt x="58219" y="45603"/>
                      <a:pt x="2531" y="58271"/>
                      <a:pt x="2531" y="25335"/>
                    </a:cubicBezTo>
                    <a:cubicBezTo>
                      <a:pt x="2531" y="11401"/>
                      <a:pt x="15187" y="0"/>
                      <a:pt x="35438" y="0"/>
                    </a:cubicBezTo>
                    <a:cubicBezTo>
                      <a:pt x="50626" y="0"/>
                      <a:pt x="60750" y="6334"/>
                      <a:pt x="68344" y="12668"/>
                    </a:cubicBezTo>
                    <a:lnTo>
                      <a:pt x="62016" y="22802"/>
                    </a:lnTo>
                    <a:cubicBezTo>
                      <a:pt x="56954" y="16468"/>
                      <a:pt x="46828" y="11401"/>
                      <a:pt x="35438" y="11401"/>
                    </a:cubicBezTo>
                    <a:cubicBezTo>
                      <a:pt x="22781" y="11401"/>
                      <a:pt x="15187" y="17735"/>
                      <a:pt x="15187" y="25335"/>
                    </a:cubicBezTo>
                    <a:cubicBezTo>
                      <a:pt x="15187" y="44337"/>
                      <a:pt x="70875" y="31669"/>
                      <a:pt x="70875" y="67138"/>
                    </a:cubicBezTo>
                    <a:cubicBezTo>
                      <a:pt x="70875" y="82340"/>
                      <a:pt x="58219" y="93740"/>
                      <a:pt x="35438" y="93740"/>
                    </a:cubicBezTo>
                    <a:cubicBezTo>
                      <a:pt x="21516" y="93740"/>
                      <a:pt x="8859" y="88673"/>
                      <a:pt x="0" y="79806"/>
                    </a:cubicBezTo>
                    <a:close/>
                  </a:path>
                </a:pathLst>
              </a:custGeom>
              <a:solidFill>
                <a:srgbClr val="FFFFFF"/>
              </a:solidFill>
              <a:ln w="12649" cap="flat">
                <a:noFill/>
                <a:prstDash val="solid"/>
                <a:miter/>
              </a:ln>
            </p:spPr>
            <p:txBody>
              <a:bodyPr rtlCol="0" anchor="ctr"/>
              <a:lstStyle/>
              <a:p>
                <a:pPr algn="l" rtl="0"/>
                <a:endParaRPr lang="en-US"/>
              </a:p>
            </p:txBody>
          </p:sp>
          <p:sp>
            <p:nvSpPr>
              <p:cNvPr id="669" name="Freeform 668">
                <a:extLst>
                  <a:ext uri="{FF2B5EF4-FFF2-40B4-BE49-F238E27FC236}">
                    <a16:creationId xmlns:a16="http://schemas.microsoft.com/office/drawing/2014/main" id="{456C672D-5713-C6DA-CE33-0A44A0227B49}"/>
                  </a:ext>
                </a:extLst>
              </p:cNvPr>
              <p:cNvSpPr/>
              <p:nvPr/>
            </p:nvSpPr>
            <p:spPr>
              <a:xfrm>
                <a:off x="1745972" y="6212772"/>
                <a:ext cx="17718" cy="120342"/>
              </a:xfrm>
              <a:custGeom>
                <a:avLst/>
                <a:gdLst>
                  <a:gd name="connsiteX0" fmla="*/ 0 w 17718"/>
                  <a:gd name="connsiteY0" fmla="*/ 8868 h 120342"/>
                  <a:gd name="connsiteX1" fmla="*/ 8859 w 17718"/>
                  <a:gd name="connsiteY1" fmla="*/ 0 h 120342"/>
                  <a:gd name="connsiteX2" fmla="*/ 17719 w 17718"/>
                  <a:gd name="connsiteY2" fmla="*/ 8868 h 120342"/>
                  <a:gd name="connsiteX3" fmla="*/ 8859 w 17718"/>
                  <a:gd name="connsiteY3" fmla="*/ 17735 h 120342"/>
                  <a:gd name="connsiteX4" fmla="*/ 0 w 17718"/>
                  <a:gd name="connsiteY4" fmla="*/ 8868 h 120342"/>
                  <a:gd name="connsiteX5" fmla="*/ 2531 w 17718"/>
                  <a:gd name="connsiteY5" fmla="*/ 120343 h 120342"/>
                  <a:gd name="connsiteX6" fmla="*/ 2531 w 17718"/>
                  <a:gd name="connsiteY6" fmla="*/ 30402 h 120342"/>
                  <a:gd name="connsiteX7" fmla="*/ 16453 w 17718"/>
                  <a:gd name="connsiteY7" fmla="*/ 30402 h 120342"/>
                  <a:gd name="connsiteX8" fmla="*/ 16453 w 17718"/>
                  <a:gd name="connsiteY8" fmla="*/ 120343 h 120342"/>
                  <a:gd name="connsiteX9" fmla="*/ 2531 w 17718"/>
                  <a:gd name="connsiteY9" fmla="*/ 120343 h 12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18" h="120342">
                    <a:moveTo>
                      <a:pt x="0" y="8868"/>
                    </a:moveTo>
                    <a:cubicBezTo>
                      <a:pt x="0" y="3801"/>
                      <a:pt x="3797" y="0"/>
                      <a:pt x="8859" y="0"/>
                    </a:cubicBezTo>
                    <a:cubicBezTo>
                      <a:pt x="13922" y="0"/>
                      <a:pt x="17719" y="3801"/>
                      <a:pt x="17719" y="8868"/>
                    </a:cubicBezTo>
                    <a:cubicBezTo>
                      <a:pt x="17719" y="13934"/>
                      <a:pt x="13922" y="17735"/>
                      <a:pt x="8859" y="17735"/>
                    </a:cubicBezTo>
                    <a:cubicBezTo>
                      <a:pt x="3797" y="17735"/>
                      <a:pt x="0" y="13934"/>
                      <a:pt x="0" y="8868"/>
                    </a:cubicBezTo>
                    <a:close/>
                    <a:moveTo>
                      <a:pt x="2531" y="120343"/>
                    </a:moveTo>
                    <a:lnTo>
                      <a:pt x="2531" y="30402"/>
                    </a:lnTo>
                    <a:lnTo>
                      <a:pt x="16453" y="30402"/>
                    </a:lnTo>
                    <a:lnTo>
                      <a:pt x="16453" y="120343"/>
                    </a:lnTo>
                    <a:lnTo>
                      <a:pt x="2531" y="120343"/>
                    </a:lnTo>
                    <a:close/>
                  </a:path>
                </a:pathLst>
              </a:custGeom>
              <a:solidFill>
                <a:srgbClr val="FFFFFF"/>
              </a:solidFill>
              <a:ln w="12649" cap="flat">
                <a:noFill/>
                <a:prstDash val="solid"/>
                <a:miter/>
              </a:ln>
            </p:spPr>
            <p:txBody>
              <a:bodyPr rtlCol="0" anchor="ctr"/>
              <a:lstStyle/>
              <a:p>
                <a:pPr algn="l" rtl="0"/>
                <a:endParaRPr lang="en-US"/>
              </a:p>
            </p:txBody>
          </p:sp>
          <p:sp>
            <p:nvSpPr>
              <p:cNvPr id="670" name="Freeform 669">
                <a:extLst>
                  <a:ext uri="{FF2B5EF4-FFF2-40B4-BE49-F238E27FC236}">
                    <a16:creationId xmlns:a16="http://schemas.microsoft.com/office/drawing/2014/main" id="{FC543A21-BC3B-8780-5F87-13F3E9DBCD47}"/>
                  </a:ext>
                </a:extLst>
              </p:cNvPr>
              <p:cNvSpPr/>
              <p:nvPr/>
            </p:nvSpPr>
            <p:spPr>
              <a:xfrm>
                <a:off x="1781410" y="6241908"/>
                <a:ext cx="83532" cy="127942"/>
              </a:xfrm>
              <a:custGeom>
                <a:avLst/>
                <a:gdLst>
                  <a:gd name="connsiteX0" fmla="*/ 3797 w 83532"/>
                  <a:gd name="connsiteY0" fmla="*/ 114009 h 127942"/>
                  <a:gd name="connsiteX1" fmla="*/ 11391 w 83532"/>
                  <a:gd name="connsiteY1" fmla="*/ 103874 h 127942"/>
                  <a:gd name="connsiteX2" fmla="*/ 40501 w 83532"/>
                  <a:gd name="connsiteY2" fmla="*/ 116542 h 127942"/>
                  <a:gd name="connsiteX3" fmla="*/ 69610 w 83532"/>
                  <a:gd name="connsiteY3" fmla="*/ 89940 h 127942"/>
                  <a:gd name="connsiteX4" fmla="*/ 69610 w 83532"/>
                  <a:gd name="connsiteY4" fmla="*/ 77272 h 127942"/>
                  <a:gd name="connsiteX5" fmla="*/ 39235 w 83532"/>
                  <a:gd name="connsiteY5" fmla="*/ 93740 h 127942"/>
                  <a:gd name="connsiteX6" fmla="*/ 0 w 83532"/>
                  <a:gd name="connsiteY6" fmla="*/ 46870 h 127942"/>
                  <a:gd name="connsiteX7" fmla="*/ 39235 w 83532"/>
                  <a:gd name="connsiteY7" fmla="*/ 0 h 127942"/>
                  <a:gd name="connsiteX8" fmla="*/ 69610 w 83532"/>
                  <a:gd name="connsiteY8" fmla="*/ 15201 h 127942"/>
                  <a:gd name="connsiteX9" fmla="*/ 69610 w 83532"/>
                  <a:gd name="connsiteY9" fmla="*/ 1266 h 127942"/>
                  <a:gd name="connsiteX10" fmla="*/ 83532 w 83532"/>
                  <a:gd name="connsiteY10" fmla="*/ 1266 h 127942"/>
                  <a:gd name="connsiteX11" fmla="*/ 83532 w 83532"/>
                  <a:gd name="connsiteY11" fmla="*/ 88673 h 127942"/>
                  <a:gd name="connsiteX12" fmla="*/ 40501 w 83532"/>
                  <a:gd name="connsiteY12" fmla="*/ 127943 h 127942"/>
                  <a:gd name="connsiteX13" fmla="*/ 3797 w 83532"/>
                  <a:gd name="connsiteY13" fmla="*/ 114009 h 127942"/>
                  <a:gd name="connsiteX14" fmla="*/ 68344 w 83532"/>
                  <a:gd name="connsiteY14" fmla="*/ 65871 h 127942"/>
                  <a:gd name="connsiteX15" fmla="*/ 68344 w 83532"/>
                  <a:gd name="connsiteY15" fmla="*/ 26602 h 127942"/>
                  <a:gd name="connsiteX16" fmla="*/ 41766 w 83532"/>
                  <a:gd name="connsiteY16" fmla="*/ 12668 h 127942"/>
                  <a:gd name="connsiteX17" fmla="*/ 12656 w 83532"/>
                  <a:gd name="connsiteY17" fmla="*/ 46870 h 127942"/>
                  <a:gd name="connsiteX18" fmla="*/ 41766 w 83532"/>
                  <a:gd name="connsiteY18" fmla="*/ 81073 h 127942"/>
                  <a:gd name="connsiteX19" fmla="*/ 68344 w 83532"/>
                  <a:gd name="connsiteY19" fmla="*/ 65871 h 12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532" h="127942">
                    <a:moveTo>
                      <a:pt x="3797" y="114009"/>
                    </a:moveTo>
                    <a:lnTo>
                      <a:pt x="11391" y="103874"/>
                    </a:lnTo>
                    <a:cubicBezTo>
                      <a:pt x="18985" y="112742"/>
                      <a:pt x="27844" y="116542"/>
                      <a:pt x="40501" y="116542"/>
                    </a:cubicBezTo>
                    <a:cubicBezTo>
                      <a:pt x="55688" y="116542"/>
                      <a:pt x="69610" y="108941"/>
                      <a:pt x="69610" y="89940"/>
                    </a:cubicBezTo>
                    <a:lnTo>
                      <a:pt x="69610" y="77272"/>
                    </a:lnTo>
                    <a:cubicBezTo>
                      <a:pt x="63282" y="86140"/>
                      <a:pt x="51891" y="93740"/>
                      <a:pt x="39235" y="93740"/>
                    </a:cubicBezTo>
                    <a:cubicBezTo>
                      <a:pt x="16454" y="93740"/>
                      <a:pt x="0" y="76006"/>
                      <a:pt x="0" y="46870"/>
                    </a:cubicBezTo>
                    <a:cubicBezTo>
                      <a:pt x="0" y="17735"/>
                      <a:pt x="16454" y="0"/>
                      <a:pt x="39235" y="0"/>
                    </a:cubicBezTo>
                    <a:cubicBezTo>
                      <a:pt x="51891" y="0"/>
                      <a:pt x="62016" y="6334"/>
                      <a:pt x="69610" y="15201"/>
                    </a:cubicBezTo>
                    <a:lnTo>
                      <a:pt x="69610" y="1266"/>
                    </a:lnTo>
                    <a:lnTo>
                      <a:pt x="83532" y="1266"/>
                    </a:lnTo>
                    <a:lnTo>
                      <a:pt x="83532" y="88673"/>
                    </a:lnTo>
                    <a:cubicBezTo>
                      <a:pt x="83532" y="117809"/>
                      <a:pt x="63282" y="127943"/>
                      <a:pt x="40501" y="127943"/>
                    </a:cubicBezTo>
                    <a:cubicBezTo>
                      <a:pt x="24047" y="127943"/>
                      <a:pt x="13922" y="124143"/>
                      <a:pt x="3797" y="114009"/>
                    </a:cubicBezTo>
                    <a:close/>
                    <a:moveTo>
                      <a:pt x="68344" y="65871"/>
                    </a:moveTo>
                    <a:lnTo>
                      <a:pt x="68344" y="26602"/>
                    </a:lnTo>
                    <a:cubicBezTo>
                      <a:pt x="63282" y="19001"/>
                      <a:pt x="53157" y="12668"/>
                      <a:pt x="41766" y="12668"/>
                    </a:cubicBezTo>
                    <a:cubicBezTo>
                      <a:pt x="24047" y="12668"/>
                      <a:pt x="12656" y="26602"/>
                      <a:pt x="12656" y="46870"/>
                    </a:cubicBezTo>
                    <a:cubicBezTo>
                      <a:pt x="12656" y="67138"/>
                      <a:pt x="22782" y="81073"/>
                      <a:pt x="41766" y="81073"/>
                    </a:cubicBezTo>
                    <a:cubicBezTo>
                      <a:pt x="53157" y="79806"/>
                      <a:pt x="63282" y="73472"/>
                      <a:pt x="68344" y="65871"/>
                    </a:cubicBezTo>
                    <a:close/>
                  </a:path>
                </a:pathLst>
              </a:custGeom>
              <a:solidFill>
                <a:srgbClr val="FFFFFF"/>
              </a:solidFill>
              <a:ln w="12649" cap="flat">
                <a:noFill/>
                <a:prstDash val="solid"/>
                <a:miter/>
              </a:ln>
            </p:spPr>
            <p:txBody>
              <a:bodyPr rtlCol="0" anchor="ctr"/>
              <a:lstStyle/>
              <a:p>
                <a:pPr algn="l" rtl="0"/>
                <a:endParaRPr lang="en-US"/>
              </a:p>
            </p:txBody>
          </p:sp>
          <p:sp>
            <p:nvSpPr>
              <p:cNvPr id="671" name="Freeform 670">
                <a:extLst>
                  <a:ext uri="{FF2B5EF4-FFF2-40B4-BE49-F238E27FC236}">
                    <a16:creationId xmlns:a16="http://schemas.microsoft.com/office/drawing/2014/main" id="{B9E596D4-3D5F-1139-8596-5F0B882F3506}"/>
                  </a:ext>
                </a:extLst>
              </p:cNvPr>
              <p:cNvSpPr/>
              <p:nvPr/>
            </p:nvSpPr>
            <p:spPr>
              <a:xfrm>
                <a:off x="1886458" y="6241908"/>
                <a:ext cx="74672" cy="92473"/>
              </a:xfrm>
              <a:custGeom>
                <a:avLst/>
                <a:gdLst>
                  <a:gd name="connsiteX0" fmla="*/ 60750 w 74672"/>
                  <a:gd name="connsiteY0" fmla="*/ 91207 h 92473"/>
                  <a:gd name="connsiteX1" fmla="*/ 60750 w 74672"/>
                  <a:gd name="connsiteY1" fmla="*/ 32936 h 92473"/>
                  <a:gd name="connsiteX2" fmla="*/ 40500 w 74672"/>
                  <a:gd name="connsiteY2" fmla="*/ 12668 h 92473"/>
                  <a:gd name="connsiteX3" fmla="*/ 13922 w 74672"/>
                  <a:gd name="connsiteY3" fmla="*/ 26602 h 92473"/>
                  <a:gd name="connsiteX4" fmla="*/ 13922 w 74672"/>
                  <a:gd name="connsiteY4" fmla="*/ 92474 h 92473"/>
                  <a:gd name="connsiteX5" fmla="*/ 0 w 74672"/>
                  <a:gd name="connsiteY5" fmla="*/ 92474 h 92473"/>
                  <a:gd name="connsiteX6" fmla="*/ 0 w 74672"/>
                  <a:gd name="connsiteY6" fmla="*/ 2533 h 92473"/>
                  <a:gd name="connsiteX7" fmla="*/ 13922 w 74672"/>
                  <a:gd name="connsiteY7" fmla="*/ 2533 h 92473"/>
                  <a:gd name="connsiteX8" fmla="*/ 13922 w 74672"/>
                  <a:gd name="connsiteY8" fmla="*/ 15201 h 92473"/>
                  <a:gd name="connsiteX9" fmla="*/ 45563 w 74672"/>
                  <a:gd name="connsiteY9" fmla="*/ 0 h 92473"/>
                  <a:gd name="connsiteX10" fmla="*/ 74673 w 74672"/>
                  <a:gd name="connsiteY10" fmla="*/ 29135 h 92473"/>
                  <a:gd name="connsiteX11" fmla="*/ 74673 w 74672"/>
                  <a:gd name="connsiteY11" fmla="*/ 92474 h 92473"/>
                  <a:gd name="connsiteX12" fmla="*/ 60750 w 74672"/>
                  <a:gd name="connsiteY12" fmla="*/ 92474 h 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72" h="92473">
                    <a:moveTo>
                      <a:pt x="60750" y="91207"/>
                    </a:moveTo>
                    <a:lnTo>
                      <a:pt x="60750" y="32936"/>
                    </a:lnTo>
                    <a:cubicBezTo>
                      <a:pt x="60750" y="17735"/>
                      <a:pt x="53157" y="12668"/>
                      <a:pt x="40500" y="12668"/>
                    </a:cubicBezTo>
                    <a:cubicBezTo>
                      <a:pt x="29110" y="12668"/>
                      <a:pt x="18985" y="19001"/>
                      <a:pt x="13922" y="26602"/>
                    </a:cubicBezTo>
                    <a:lnTo>
                      <a:pt x="13922" y="92474"/>
                    </a:lnTo>
                    <a:lnTo>
                      <a:pt x="0" y="92474"/>
                    </a:lnTo>
                    <a:lnTo>
                      <a:pt x="0" y="2533"/>
                    </a:lnTo>
                    <a:lnTo>
                      <a:pt x="13922" y="2533"/>
                    </a:lnTo>
                    <a:lnTo>
                      <a:pt x="13922" y="15201"/>
                    </a:lnTo>
                    <a:cubicBezTo>
                      <a:pt x="20250" y="7600"/>
                      <a:pt x="32906" y="0"/>
                      <a:pt x="45563" y="0"/>
                    </a:cubicBezTo>
                    <a:cubicBezTo>
                      <a:pt x="64547" y="0"/>
                      <a:pt x="74673" y="8867"/>
                      <a:pt x="74673" y="29135"/>
                    </a:cubicBezTo>
                    <a:lnTo>
                      <a:pt x="74673" y="92474"/>
                    </a:lnTo>
                    <a:lnTo>
                      <a:pt x="60750" y="92474"/>
                    </a:lnTo>
                    <a:close/>
                  </a:path>
                </a:pathLst>
              </a:custGeom>
              <a:solidFill>
                <a:srgbClr val="FFFFFF"/>
              </a:solidFill>
              <a:ln w="12649" cap="flat">
                <a:noFill/>
                <a:prstDash val="solid"/>
                <a:miter/>
              </a:ln>
            </p:spPr>
            <p:txBody>
              <a:bodyPr rtlCol="0" anchor="ctr"/>
              <a:lstStyle/>
              <a:p>
                <a:pPr algn="l" rtl="0"/>
                <a:endParaRPr lang="en-US"/>
              </a:p>
            </p:txBody>
          </p:sp>
          <p:sp>
            <p:nvSpPr>
              <p:cNvPr id="672" name="Freeform 671">
                <a:extLst>
                  <a:ext uri="{FF2B5EF4-FFF2-40B4-BE49-F238E27FC236}">
                    <a16:creationId xmlns:a16="http://schemas.microsoft.com/office/drawing/2014/main" id="{1735C4F4-878E-58C5-60E1-FBBEBFDB6740}"/>
                  </a:ext>
                </a:extLst>
              </p:cNvPr>
              <p:cNvSpPr/>
              <p:nvPr/>
            </p:nvSpPr>
            <p:spPr>
              <a:xfrm>
                <a:off x="1978849" y="6241908"/>
                <a:ext cx="87328" cy="93740"/>
              </a:xfrm>
              <a:custGeom>
                <a:avLst/>
                <a:gdLst>
                  <a:gd name="connsiteX0" fmla="*/ 0 w 87328"/>
                  <a:gd name="connsiteY0" fmla="*/ 46870 h 93740"/>
                  <a:gd name="connsiteX1" fmla="*/ 44297 w 87328"/>
                  <a:gd name="connsiteY1" fmla="*/ 0 h 93740"/>
                  <a:gd name="connsiteX2" fmla="*/ 87329 w 87328"/>
                  <a:gd name="connsiteY2" fmla="*/ 48137 h 93740"/>
                  <a:gd name="connsiteX3" fmla="*/ 87329 w 87328"/>
                  <a:gd name="connsiteY3" fmla="*/ 51937 h 93740"/>
                  <a:gd name="connsiteX4" fmla="*/ 15188 w 87328"/>
                  <a:gd name="connsiteY4" fmla="*/ 51937 h 93740"/>
                  <a:gd name="connsiteX5" fmla="*/ 46829 w 87328"/>
                  <a:gd name="connsiteY5" fmla="*/ 82340 h 93740"/>
                  <a:gd name="connsiteX6" fmla="*/ 74673 w 87328"/>
                  <a:gd name="connsiteY6" fmla="*/ 70938 h 93740"/>
                  <a:gd name="connsiteX7" fmla="*/ 81001 w 87328"/>
                  <a:gd name="connsiteY7" fmla="*/ 79806 h 93740"/>
                  <a:gd name="connsiteX8" fmla="*/ 45563 w 87328"/>
                  <a:gd name="connsiteY8" fmla="*/ 93740 h 93740"/>
                  <a:gd name="connsiteX9" fmla="*/ 0 w 87328"/>
                  <a:gd name="connsiteY9" fmla="*/ 46870 h 93740"/>
                  <a:gd name="connsiteX10" fmla="*/ 44297 w 87328"/>
                  <a:gd name="connsiteY10" fmla="*/ 11401 h 93740"/>
                  <a:gd name="connsiteX11" fmla="*/ 15188 w 87328"/>
                  <a:gd name="connsiteY11" fmla="*/ 41803 h 93740"/>
                  <a:gd name="connsiteX12" fmla="*/ 73407 w 87328"/>
                  <a:gd name="connsiteY12" fmla="*/ 41803 h 93740"/>
                  <a:gd name="connsiteX13" fmla="*/ 44297 w 87328"/>
                  <a:gd name="connsiteY13" fmla="*/ 11401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328" h="93740">
                    <a:moveTo>
                      <a:pt x="0" y="46870"/>
                    </a:moveTo>
                    <a:cubicBezTo>
                      <a:pt x="0" y="21535"/>
                      <a:pt x="18985" y="0"/>
                      <a:pt x="44297" y="0"/>
                    </a:cubicBezTo>
                    <a:cubicBezTo>
                      <a:pt x="70876" y="0"/>
                      <a:pt x="87329" y="21535"/>
                      <a:pt x="87329" y="48137"/>
                    </a:cubicBezTo>
                    <a:lnTo>
                      <a:pt x="87329" y="51937"/>
                    </a:lnTo>
                    <a:lnTo>
                      <a:pt x="15188" y="51937"/>
                    </a:lnTo>
                    <a:cubicBezTo>
                      <a:pt x="16453" y="68405"/>
                      <a:pt x="27844" y="82340"/>
                      <a:pt x="46829" y="82340"/>
                    </a:cubicBezTo>
                    <a:cubicBezTo>
                      <a:pt x="56954" y="82340"/>
                      <a:pt x="67079" y="78539"/>
                      <a:pt x="74673" y="70938"/>
                    </a:cubicBezTo>
                    <a:lnTo>
                      <a:pt x="81001" y="79806"/>
                    </a:lnTo>
                    <a:cubicBezTo>
                      <a:pt x="72142" y="88673"/>
                      <a:pt x="59485" y="93740"/>
                      <a:pt x="45563" y="93740"/>
                    </a:cubicBezTo>
                    <a:cubicBezTo>
                      <a:pt x="18985" y="93740"/>
                      <a:pt x="0" y="74739"/>
                      <a:pt x="0" y="46870"/>
                    </a:cubicBezTo>
                    <a:close/>
                    <a:moveTo>
                      <a:pt x="44297" y="11401"/>
                    </a:moveTo>
                    <a:cubicBezTo>
                      <a:pt x="25313" y="11401"/>
                      <a:pt x="15188" y="27869"/>
                      <a:pt x="15188" y="41803"/>
                    </a:cubicBezTo>
                    <a:lnTo>
                      <a:pt x="73407" y="41803"/>
                    </a:lnTo>
                    <a:cubicBezTo>
                      <a:pt x="73407" y="27869"/>
                      <a:pt x="64548" y="11401"/>
                      <a:pt x="44297" y="11401"/>
                    </a:cubicBezTo>
                    <a:close/>
                  </a:path>
                </a:pathLst>
              </a:custGeom>
              <a:solidFill>
                <a:srgbClr val="FFFFFF"/>
              </a:solidFill>
              <a:ln w="12649" cap="flat">
                <a:noFill/>
                <a:prstDash val="solid"/>
                <a:miter/>
              </a:ln>
            </p:spPr>
            <p:txBody>
              <a:bodyPr rtlCol="0" anchor="ctr"/>
              <a:lstStyle/>
              <a:p>
                <a:pPr algn="l" rtl="0"/>
                <a:endParaRPr lang="en-US"/>
              </a:p>
            </p:txBody>
          </p:sp>
          <p:sp>
            <p:nvSpPr>
              <p:cNvPr id="673" name="Freeform 672">
                <a:extLst>
                  <a:ext uri="{FF2B5EF4-FFF2-40B4-BE49-F238E27FC236}">
                    <a16:creationId xmlns:a16="http://schemas.microsoft.com/office/drawing/2014/main" id="{A886A9D6-90FF-5C34-2190-B9079BA812D4}"/>
                  </a:ext>
                </a:extLst>
              </p:cNvPr>
              <p:cNvSpPr/>
              <p:nvPr/>
            </p:nvSpPr>
            <p:spPr>
              <a:xfrm>
                <a:off x="2078834" y="6207705"/>
                <a:ext cx="83532" cy="126676"/>
              </a:xfrm>
              <a:custGeom>
                <a:avLst/>
                <a:gdLst>
                  <a:gd name="connsiteX0" fmla="*/ 69610 w 83532"/>
                  <a:gd name="connsiteY0" fmla="*/ 125410 h 126676"/>
                  <a:gd name="connsiteX1" fmla="*/ 69610 w 83532"/>
                  <a:gd name="connsiteY1" fmla="*/ 111475 h 126676"/>
                  <a:gd name="connsiteX2" fmla="*/ 39235 w 83532"/>
                  <a:gd name="connsiteY2" fmla="*/ 126676 h 126676"/>
                  <a:gd name="connsiteX3" fmla="*/ 0 w 83532"/>
                  <a:gd name="connsiteY3" fmla="*/ 79806 h 126676"/>
                  <a:gd name="connsiteX4" fmla="*/ 39235 w 83532"/>
                  <a:gd name="connsiteY4" fmla="*/ 32936 h 126676"/>
                  <a:gd name="connsiteX5" fmla="*/ 69610 w 83532"/>
                  <a:gd name="connsiteY5" fmla="*/ 48137 h 126676"/>
                  <a:gd name="connsiteX6" fmla="*/ 69610 w 83532"/>
                  <a:gd name="connsiteY6" fmla="*/ 0 h 126676"/>
                  <a:gd name="connsiteX7" fmla="*/ 83532 w 83532"/>
                  <a:gd name="connsiteY7" fmla="*/ 0 h 126676"/>
                  <a:gd name="connsiteX8" fmla="*/ 83532 w 83532"/>
                  <a:gd name="connsiteY8" fmla="*/ 124143 h 126676"/>
                  <a:gd name="connsiteX9" fmla="*/ 69610 w 83532"/>
                  <a:gd name="connsiteY9" fmla="*/ 124143 h 126676"/>
                  <a:gd name="connsiteX10" fmla="*/ 69610 w 83532"/>
                  <a:gd name="connsiteY10" fmla="*/ 101341 h 126676"/>
                  <a:gd name="connsiteX11" fmla="*/ 69610 w 83532"/>
                  <a:gd name="connsiteY11" fmla="*/ 60805 h 126676"/>
                  <a:gd name="connsiteX12" fmla="*/ 43032 w 83532"/>
                  <a:gd name="connsiteY12" fmla="*/ 46870 h 126676"/>
                  <a:gd name="connsiteX13" fmla="*/ 13922 w 83532"/>
                  <a:gd name="connsiteY13" fmla="*/ 81073 h 126676"/>
                  <a:gd name="connsiteX14" fmla="*/ 43032 w 83532"/>
                  <a:gd name="connsiteY14" fmla="*/ 115276 h 126676"/>
                  <a:gd name="connsiteX15" fmla="*/ 69610 w 83532"/>
                  <a:gd name="connsiteY15" fmla="*/ 101341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2" h="126676">
                    <a:moveTo>
                      <a:pt x="69610" y="125410"/>
                    </a:moveTo>
                    <a:lnTo>
                      <a:pt x="69610" y="111475"/>
                    </a:lnTo>
                    <a:cubicBezTo>
                      <a:pt x="63282" y="120343"/>
                      <a:pt x="51891" y="126676"/>
                      <a:pt x="39235" y="126676"/>
                    </a:cubicBezTo>
                    <a:cubicBezTo>
                      <a:pt x="16454" y="126676"/>
                      <a:pt x="0" y="108942"/>
                      <a:pt x="0" y="79806"/>
                    </a:cubicBezTo>
                    <a:cubicBezTo>
                      <a:pt x="0" y="50671"/>
                      <a:pt x="16454" y="32936"/>
                      <a:pt x="39235" y="32936"/>
                    </a:cubicBezTo>
                    <a:cubicBezTo>
                      <a:pt x="51891" y="32936"/>
                      <a:pt x="62016" y="39270"/>
                      <a:pt x="69610" y="48137"/>
                    </a:cubicBezTo>
                    <a:lnTo>
                      <a:pt x="69610" y="0"/>
                    </a:lnTo>
                    <a:lnTo>
                      <a:pt x="83532" y="0"/>
                    </a:lnTo>
                    <a:lnTo>
                      <a:pt x="83532" y="124143"/>
                    </a:lnTo>
                    <a:lnTo>
                      <a:pt x="69610" y="124143"/>
                    </a:lnTo>
                    <a:close/>
                    <a:moveTo>
                      <a:pt x="69610" y="101341"/>
                    </a:moveTo>
                    <a:lnTo>
                      <a:pt x="69610" y="60805"/>
                    </a:lnTo>
                    <a:cubicBezTo>
                      <a:pt x="64548" y="53204"/>
                      <a:pt x="54423" y="46870"/>
                      <a:pt x="43032" y="46870"/>
                    </a:cubicBezTo>
                    <a:cubicBezTo>
                      <a:pt x="25313" y="46870"/>
                      <a:pt x="13922" y="62071"/>
                      <a:pt x="13922" y="81073"/>
                    </a:cubicBezTo>
                    <a:cubicBezTo>
                      <a:pt x="13922" y="101341"/>
                      <a:pt x="24047" y="115276"/>
                      <a:pt x="43032" y="115276"/>
                    </a:cubicBezTo>
                    <a:cubicBezTo>
                      <a:pt x="53157" y="115276"/>
                      <a:pt x="64548" y="108942"/>
                      <a:pt x="69610" y="101341"/>
                    </a:cubicBezTo>
                    <a:close/>
                  </a:path>
                </a:pathLst>
              </a:custGeom>
              <a:solidFill>
                <a:srgbClr val="FFFFFF"/>
              </a:solidFill>
              <a:ln w="12649" cap="flat">
                <a:noFill/>
                <a:prstDash val="solid"/>
                <a:miter/>
              </a:ln>
            </p:spPr>
            <p:txBody>
              <a:bodyPr rtlCol="0" anchor="ctr"/>
              <a:lstStyle/>
              <a:p>
                <a:pPr algn="l" rtl="0"/>
                <a:endParaRPr lang="en-US"/>
              </a:p>
            </p:txBody>
          </p:sp>
          <p:sp>
            <p:nvSpPr>
              <p:cNvPr id="674" name="Freeform 673">
                <a:extLst>
                  <a:ext uri="{FF2B5EF4-FFF2-40B4-BE49-F238E27FC236}">
                    <a16:creationId xmlns:a16="http://schemas.microsoft.com/office/drawing/2014/main" id="{EECCD9E8-5F69-C3B6-FC47-433F85418B2D}"/>
                  </a:ext>
                </a:extLst>
              </p:cNvPr>
              <p:cNvSpPr/>
              <p:nvPr/>
            </p:nvSpPr>
            <p:spPr>
              <a:xfrm>
                <a:off x="2228180" y="6208972"/>
                <a:ext cx="83531" cy="126676"/>
              </a:xfrm>
              <a:custGeom>
                <a:avLst/>
                <a:gdLst>
                  <a:gd name="connsiteX0" fmla="*/ 0 w 83531"/>
                  <a:gd name="connsiteY0" fmla="*/ 124143 h 126676"/>
                  <a:gd name="connsiteX1" fmla="*/ 0 w 83531"/>
                  <a:gd name="connsiteY1" fmla="*/ 0 h 126676"/>
                  <a:gd name="connsiteX2" fmla="*/ 13922 w 83531"/>
                  <a:gd name="connsiteY2" fmla="*/ 0 h 126676"/>
                  <a:gd name="connsiteX3" fmla="*/ 13922 w 83531"/>
                  <a:gd name="connsiteY3" fmla="*/ 48137 h 126676"/>
                  <a:gd name="connsiteX4" fmla="*/ 44297 w 83531"/>
                  <a:gd name="connsiteY4" fmla="*/ 32936 h 126676"/>
                  <a:gd name="connsiteX5" fmla="*/ 83532 w 83531"/>
                  <a:gd name="connsiteY5" fmla="*/ 79806 h 126676"/>
                  <a:gd name="connsiteX6" fmla="*/ 44297 w 83531"/>
                  <a:gd name="connsiteY6" fmla="*/ 126676 h 126676"/>
                  <a:gd name="connsiteX7" fmla="*/ 13922 w 83531"/>
                  <a:gd name="connsiteY7" fmla="*/ 111475 h 126676"/>
                  <a:gd name="connsiteX8" fmla="*/ 13922 w 83531"/>
                  <a:gd name="connsiteY8" fmla="*/ 125410 h 126676"/>
                  <a:gd name="connsiteX9" fmla="*/ 0 w 83531"/>
                  <a:gd name="connsiteY9" fmla="*/ 125410 h 126676"/>
                  <a:gd name="connsiteX10" fmla="*/ 40500 w 83531"/>
                  <a:gd name="connsiteY10" fmla="*/ 114009 h 126676"/>
                  <a:gd name="connsiteX11" fmla="*/ 69610 w 83531"/>
                  <a:gd name="connsiteY11" fmla="*/ 79806 h 126676"/>
                  <a:gd name="connsiteX12" fmla="*/ 40500 w 83531"/>
                  <a:gd name="connsiteY12" fmla="*/ 45604 h 126676"/>
                  <a:gd name="connsiteX13" fmla="*/ 13922 w 83531"/>
                  <a:gd name="connsiteY13" fmla="*/ 59538 h 126676"/>
                  <a:gd name="connsiteX14" fmla="*/ 13922 w 83531"/>
                  <a:gd name="connsiteY14" fmla="*/ 100074 h 126676"/>
                  <a:gd name="connsiteX15" fmla="*/ 40500 w 83531"/>
                  <a:gd name="connsiteY15" fmla="*/ 114009 h 12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531" h="126676">
                    <a:moveTo>
                      <a:pt x="0" y="124143"/>
                    </a:moveTo>
                    <a:lnTo>
                      <a:pt x="0" y="0"/>
                    </a:lnTo>
                    <a:lnTo>
                      <a:pt x="13922" y="0"/>
                    </a:lnTo>
                    <a:lnTo>
                      <a:pt x="13922" y="48137"/>
                    </a:lnTo>
                    <a:cubicBezTo>
                      <a:pt x="21516" y="38003"/>
                      <a:pt x="31641" y="32936"/>
                      <a:pt x="44297" y="32936"/>
                    </a:cubicBezTo>
                    <a:cubicBezTo>
                      <a:pt x="67079" y="32936"/>
                      <a:pt x="83532" y="51937"/>
                      <a:pt x="83532" y="79806"/>
                    </a:cubicBezTo>
                    <a:cubicBezTo>
                      <a:pt x="83532" y="108942"/>
                      <a:pt x="67079" y="126676"/>
                      <a:pt x="44297" y="126676"/>
                    </a:cubicBezTo>
                    <a:cubicBezTo>
                      <a:pt x="31641" y="126676"/>
                      <a:pt x="20250" y="120343"/>
                      <a:pt x="13922" y="111475"/>
                    </a:cubicBezTo>
                    <a:lnTo>
                      <a:pt x="13922" y="125410"/>
                    </a:lnTo>
                    <a:lnTo>
                      <a:pt x="0" y="125410"/>
                    </a:lnTo>
                    <a:close/>
                    <a:moveTo>
                      <a:pt x="40500" y="114009"/>
                    </a:moveTo>
                    <a:cubicBezTo>
                      <a:pt x="58219" y="114009"/>
                      <a:pt x="69610" y="98807"/>
                      <a:pt x="69610" y="79806"/>
                    </a:cubicBezTo>
                    <a:cubicBezTo>
                      <a:pt x="69610" y="59538"/>
                      <a:pt x="59485" y="45604"/>
                      <a:pt x="40500" y="45604"/>
                    </a:cubicBezTo>
                    <a:cubicBezTo>
                      <a:pt x="29110" y="45604"/>
                      <a:pt x="18985" y="51937"/>
                      <a:pt x="13922" y="59538"/>
                    </a:cubicBezTo>
                    <a:lnTo>
                      <a:pt x="13922" y="100074"/>
                    </a:lnTo>
                    <a:cubicBezTo>
                      <a:pt x="18985" y="107675"/>
                      <a:pt x="29110" y="114009"/>
                      <a:pt x="40500" y="114009"/>
                    </a:cubicBezTo>
                    <a:close/>
                  </a:path>
                </a:pathLst>
              </a:custGeom>
              <a:solidFill>
                <a:srgbClr val="FFFFFF"/>
              </a:solidFill>
              <a:ln w="12649" cap="flat">
                <a:noFill/>
                <a:prstDash val="solid"/>
                <a:miter/>
              </a:ln>
            </p:spPr>
            <p:txBody>
              <a:bodyPr rtlCol="0" anchor="ctr"/>
              <a:lstStyle/>
              <a:p>
                <a:pPr algn="l" rtl="0"/>
                <a:endParaRPr lang="en-US"/>
              </a:p>
            </p:txBody>
          </p:sp>
          <p:sp>
            <p:nvSpPr>
              <p:cNvPr id="675" name="Freeform 674">
                <a:extLst>
                  <a:ext uri="{FF2B5EF4-FFF2-40B4-BE49-F238E27FC236}">
                    <a16:creationId xmlns:a16="http://schemas.microsoft.com/office/drawing/2014/main" id="{A87EF852-0FC8-C69F-E34C-09F38A9B489E}"/>
                  </a:ext>
                </a:extLst>
              </p:cNvPr>
              <p:cNvSpPr/>
              <p:nvPr/>
            </p:nvSpPr>
            <p:spPr>
              <a:xfrm>
                <a:off x="2316775" y="6244441"/>
                <a:ext cx="89859" cy="125409"/>
              </a:xfrm>
              <a:custGeom>
                <a:avLst/>
                <a:gdLst>
                  <a:gd name="connsiteX0" fmla="*/ 10125 w 89859"/>
                  <a:gd name="connsiteY0" fmla="*/ 111475 h 125409"/>
                  <a:gd name="connsiteX1" fmla="*/ 17719 w 89859"/>
                  <a:gd name="connsiteY1" fmla="*/ 112742 h 125409"/>
                  <a:gd name="connsiteX2" fmla="*/ 31641 w 89859"/>
                  <a:gd name="connsiteY2" fmla="*/ 103875 h 125409"/>
                  <a:gd name="connsiteX3" fmla="*/ 37969 w 89859"/>
                  <a:gd name="connsiteY3" fmla="*/ 89940 h 125409"/>
                  <a:gd name="connsiteX4" fmla="*/ 0 w 89859"/>
                  <a:gd name="connsiteY4" fmla="*/ 0 h 125409"/>
                  <a:gd name="connsiteX5" fmla="*/ 15187 w 89859"/>
                  <a:gd name="connsiteY5" fmla="*/ 0 h 125409"/>
                  <a:gd name="connsiteX6" fmla="*/ 45563 w 89859"/>
                  <a:gd name="connsiteY6" fmla="*/ 73473 h 125409"/>
                  <a:gd name="connsiteX7" fmla="*/ 74673 w 89859"/>
                  <a:gd name="connsiteY7" fmla="*/ 0 h 125409"/>
                  <a:gd name="connsiteX8" fmla="*/ 89860 w 89859"/>
                  <a:gd name="connsiteY8" fmla="*/ 0 h 125409"/>
                  <a:gd name="connsiteX9" fmla="*/ 45563 w 89859"/>
                  <a:gd name="connsiteY9" fmla="*/ 107675 h 125409"/>
                  <a:gd name="connsiteX10" fmla="*/ 18985 w 89859"/>
                  <a:gd name="connsiteY10" fmla="*/ 125410 h 125409"/>
                  <a:gd name="connsiteX11" fmla="*/ 8859 w 89859"/>
                  <a:gd name="connsiteY11" fmla="*/ 124143 h 125409"/>
                  <a:gd name="connsiteX12" fmla="*/ 10125 w 89859"/>
                  <a:gd name="connsiteY12" fmla="*/ 111475 h 1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859" h="125409">
                    <a:moveTo>
                      <a:pt x="10125" y="111475"/>
                    </a:moveTo>
                    <a:cubicBezTo>
                      <a:pt x="12656" y="112742"/>
                      <a:pt x="15187" y="112742"/>
                      <a:pt x="17719" y="112742"/>
                    </a:cubicBezTo>
                    <a:cubicBezTo>
                      <a:pt x="24047" y="112742"/>
                      <a:pt x="27844" y="110209"/>
                      <a:pt x="31641" y="103875"/>
                    </a:cubicBezTo>
                    <a:lnTo>
                      <a:pt x="37969" y="89940"/>
                    </a:lnTo>
                    <a:lnTo>
                      <a:pt x="0" y="0"/>
                    </a:lnTo>
                    <a:lnTo>
                      <a:pt x="15187" y="0"/>
                    </a:lnTo>
                    <a:lnTo>
                      <a:pt x="45563" y="73473"/>
                    </a:lnTo>
                    <a:lnTo>
                      <a:pt x="74673" y="0"/>
                    </a:lnTo>
                    <a:lnTo>
                      <a:pt x="89860" y="0"/>
                    </a:lnTo>
                    <a:lnTo>
                      <a:pt x="45563" y="107675"/>
                    </a:lnTo>
                    <a:cubicBezTo>
                      <a:pt x="40500" y="120343"/>
                      <a:pt x="31641" y="125410"/>
                      <a:pt x="18985" y="125410"/>
                    </a:cubicBezTo>
                    <a:cubicBezTo>
                      <a:pt x="16453" y="125410"/>
                      <a:pt x="11391" y="125410"/>
                      <a:pt x="8859" y="124143"/>
                    </a:cubicBezTo>
                    <a:lnTo>
                      <a:pt x="10125" y="111475"/>
                    </a:lnTo>
                    <a:close/>
                  </a:path>
                </a:pathLst>
              </a:custGeom>
              <a:solidFill>
                <a:srgbClr val="FFFFFF"/>
              </a:solidFill>
              <a:ln w="12649" cap="flat">
                <a:noFill/>
                <a:prstDash val="solid"/>
                <a:miter/>
              </a:ln>
            </p:spPr>
            <p:txBody>
              <a:bodyPr rtlCol="0" anchor="ctr"/>
              <a:lstStyle/>
              <a:p>
                <a:pPr algn="l" rtl="0"/>
                <a:endParaRPr lang="en-US"/>
              </a:p>
            </p:txBody>
          </p:sp>
        </p:grpSp>
      </p:grpSp>
      <p:grpSp>
        <p:nvGrpSpPr>
          <p:cNvPr id="34" name="Group 33">
            <a:extLst>
              <a:ext uri="{FF2B5EF4-FFF2-40B4-BE49-F238E27FC236}">
                <a16:creationId xmlns:a16="http://schemas.microsoft.com/office/drawing/2014/main" id="{1EA0648E-C7C9-7872-B5E1-E2CDEE529A07}"/>
              </a:ext>
            </a:extLst>
          </p:cNvPr>
          <p:cNvGrpSpPr/>
          <p:nvPr/>
        </p:nvGrpSpPr>
        <p:grpSpPr>
          <a:xfrm>
            <a:off x="4792474" y="1266829"/>
            <a:ext cx="6404436" cy="4909136"/>
            <a:chOff x="5872113" y="815406"/>
            <a:chExt cx="6404436" cy="4909136"/>
          </a:xfrm>
        </p:grpSpPr>
        <p:grpSp>
          <p:nvGrpSpPr>
            <p:cNvPr id="376" name="Group 375">
              <a:extLst>
                <a:ext uri="{FF2B5EF4-FFF2-40B4-BE49-F238E27FC236}">
                  <a16:creationId xmlns:a16="http://schemas.microsoft.com/office/drawing/2014/main" id="{9A5150E6-C5CD-BBFB-9398-72325641DB31}"/>
                </a:ext>
              </a:extLst>
            </p:cNvPr>
            <p:cNvGrpSpPr/>
            <p:nvPr/>
          </p:nvGrpSpPr>
          <p:grpSpPr>
            <a:xfrm>
              <a:off x="7086482" y="1165142"/>
              <a:ext cx="1550963" cy="4262671"/>
              <a:chOff x="7086482" y="1315385"/>
              <a:chExt cx="1550963" cy="4262671"/>
            </a:xfrm>
          </p:grpSpPr>
          <p:cxnSp>
            <p:nvCxnSpPr>
              <p:cNvPr id="366" name="Straight Connector 365">
                <a:extLst>
                  <a:ext uri="{FF2B5EF4-FFF2-40B4-BE49-F238E27FC236}">
                    <a16:creationId xmlns:a16="http://schemas.microsoft.com/office/drawing/2014/main" id="{BE8062AE-43BF-0B01-CAD3-34C5355E1538}"/>
                  </a:ext>
                </a:extLst>
              </p:cNvPr>
              <p:cNvCxnSpPr>
                <a:cxnSpLocks/>
              </p:cNvCxnSpPr>
              <p:nvPr/>
            </p:nvCxnSpPr>
            <p:spPr>
              <a:xfrm flipV="1">
                <a:off x="7086482" y="1315385"/>
                <a:ext cx="504154" cy="314051"/>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EA8CE6E0-075E-0B1D-C610-6BF65AC829A6}"/>
                  </a:ext>
                </a:extLst>
              </p:cNvPr>
              <p:cNvCxnSpPr>
                <a:cxnSpLocks/>
              </p:cNvCxnSpPr>
              <p:nvPr/>
            </p:nvCxnSpPr>
            <p:spPr>
              <a:xfrm flipV="1">
                <a:off x="7786309" y="2304320"/>
                <a:ext cx="690942" cy="23770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1010D64B-0A43-E2C9-EDB3-68CAE5A22EA8}"/>
                  </a:ext>
                </a:extLst>
              </p:cNvPr>
              <p:cNvCxnSpPr>
                <a:cxnSpLocks/>
              </p:cNvCxnSpPr>
              <p:nvPr/>
            </p:nvCxnSpPr>
            <p:spPr>
              <a:xfrm>
                <a:off x="7939247" y="3341109"/>
                <a:ext cx="698198" cy="0"/>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D98DBFF-820F-6685-30B1-E6706D04CD34}"/>
                  </a:ext>
                </a:extLst>
              </p:cNvPr>
              <p:cNvCxnSpPr>
                <a:cxnSpLocks/>
              </p:cNvCxnSpPr>
              <p:nvPr/>
            </p:nvCxnSpPr>
            <p:spPr>
              <a:xfrm>
                <a:off x="7797079" y="4150002"/>
                <a:ext cx="680172" cy="324869"/>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5CE669B6-3925-14C6-4249-280DC77C22E4}"/>
                  </a:ext>
                </a:extLst>
              </p:cNvPr>
              <p:cNvCxnSpPr>
                <a:cxnSpLocks/>
              </p:cNvCxnSpPr>
              <p:nvPr/>
            </p:nvCxnSpPr>
            <p:spPr>
              <a:xfrm>
                <a:off x="7128390" y="4998421"/>
                <a:ext cx="469168" cy="579635"/>
              </a:xfrm>
              <a:prstGeom prst="line">
                <a:avLst/>
              </a:prstGeom>
              <a:ln w="28575">
                <a:solidFill>
                  <a:srgbClr val="595959"/>
                </a:solidFill>
                <a:prstDash val="sysDot"/>
              </a:ln>
            </p:spPr>
            <p:style>
              <a:lnRef idx="1">
                <a:schemeClr val="accent1"/>
              </a:lnRef>
              <a:fillRef idx="0">
                <a:schemeClr val="accent1"/>
              </a:fillRef>
              <a:effectRef idx="0">
                <a:schemeClr val="accent1"/>
              </a:effectRef>
              <a:fontRef idx="minor">
                <a:schemeClr val="tx1"/>
              </a:fontRef>
            </p:style>
          </p:cxnSp>
        </p:grpSp>
        <p:grpSp>
          <p:nvGrpSpPr>
            <p:cNvPr id="687" name="Group 686">
              <a:extLst>
                <a:ext uri="{FF2B5EF4-FFF2-40B4-BE49-F238E27FC236}">
                  <a16:creationId xmlns:a16="http://schemas.microsoft.com/office/drawing/2014/main" id="{8FB11B9B-86AB-75DD-E35F-074F365C72B4}"/>
                </a:ext>
              </a:extLst>
            </p:cNvPr>
            <p:cNvGrpSpPr/>
            <p:nvPr/>
          </p:nvGrpSpPr>
          <p:grpSpPr>
            <a:xfrm>
              <a:off x="5872113" y="815406"/>
              <a:ext cx="6404436" cy="4909136"/>
              <a:chOff x="5501052" y="880082"/>
              <a:chExt cx="6404436" cy="4909136"/>
            </a:xfrm>
          </p:grpSpPr>
          <p:sp>
            <p:nvSpPr>
              <p:cNvPr id="346" name="Freeform 345">
                <a:extLst>
                  <a:ext uri="{FF2B5EF4-FFF2-40B4-BE49-F238E27FC236}">
                    <a16:creationId xmlns:a16="http://schemas.microsoft.com/office/drawing/2014/main" id="{DF7AADC5-B99D-E4BA-9683-6769704BA095}"/>
                  </a:ext>
                </a:extLst>
              </p:cNvPr>
              <p:cNvSpPr/>
              <p:nvPr/>
            </p:nvSpPr>
            <p:spPr>
              <a:xfrm>
                <a:off x="5501052" y="1249104"/>
                <a:ext cx="1990848" cy="3985238"/>
              </a:xfrm>
              <a:custGeom>
                <a:avLst/>
                <a:gdLst>
                  <a:gd name="connsiteX0" fmla="*/ 0 w 1990848"/>
                  <a:gd name="connsiteY0" fmla="*/ 0 h 3985238"/>
                  <a:gd name="connsiteX1" fmla="*/ 1990849 w 1990848"/>
                  <a:gd name="connsiteY1" fmla="*/ 1992620 h 3985238"/>
                  <a:gd name="connsiteX2" fmla="*/ 0 w 1990848"/>
                  <a:gd name="connsiteY2" fmla="*/ 3985239 h 3985238"/>
                </a:gdLst>
                <a:ahLst/>
                <a:cxnLst>
                  <a:cxn ang="0">
                    <a:pos x="connsiteX0" y="connsiteY0"/>
                  </a:cxn>
                  <a:cxn ang="0">
                    <a:pos x="connsiteX1" y="connsiteY1"/>
                  </a:cxn>
                  <a:cxn ang="0">
                    <a:pos x="connsiteX2" y="connsiteY2"/>
                  </a:cxn>
                </a:cxnLst>
                <a:rect l="l" t="t" r="r" b="b"/>
                <a:pathLst>
                  <a:path w="1990848" h="3985238">
                    <a:moveTo>
                      <a:pt x="0" y="0"/>
                    </a:moveTo>
                    <a:cubicBezTo>
                      <a:pt x="1099839" y="0"/>
                      <a:pt x="1990849" y="891802"/>
                      <a:pt x="1990849" y="1992620"/>
                    </a:cubicBezTo>
                    <a:cubicBezTo>
                      <a:pt x="1990849" y="3093437"/>
                      <a:pt x="1099839" y="3985239"/>
                      <a:pt x="0" y="3985239"/>
                    </a:cubicBezTo>
                  </a:path>
                </a:pathLst>
              </a:custGeom>
              <a:noFill/>
              <a:ln w="24270" cap="flat">
                <a:solidFill>
                  <a:srgbClr val="595959"/>
                </a:solidFill>
                <a:prstDash val="solid"/>
                <a:miter/>
              </a:ln>
            </p:spPr>
            <p:txBody>
              <a:bodyPr rtlCol="0" anchor="ctr"/>
              <a:lstStyle/>
              <a:p>
                <a:pPr algn="l" rtl="0"/>
                <a:endParaRPr lang="en-US"/>
              </a:p>
            </p:txBody>
          </p:sp>
          <p:grpSp>
            <p:nvGrpSpPr>
              <p:cNvPr id="23" name="Group 22">
                <a:extLst>
                  <a:ext uri="{FF2B5EF4-FFF2-40B4-BE49-F238E27FC236}">
                    <a16:creationId xmlns:a16="http://schemas.microsoft.com/office/drawing/2014/main" id="{2E5414D3-E0B1-4BDA-1D0D-1558FD55AF7F}"/>
                  </a:ext>
                </a:extLst>
              </p:cNvPr>
              <p:cNvGrpSpPr/>
              <p:nvPr/>
            </p:nvGrpSpPr>
            <p:grpSpPr>
              <a:xfrm>
                <a:off x="6876493" y="880082"/>
                <a:ext cx="3931379" cy="701724"/>
                <a:chOff x="1416598" y="919839"/>
                <a:chExt cx="3931379" cy="701724"/>
              </a:xfrm>
            </p:grpSpPr>
            <p:sp>
              <p:nvSpPr>
                <p:cNvPr id="22" name="Rounded Rectangle 21">
                  <a:extLst>
                    <a:ext uri="{FF2B5EF4-FFF2-40B4-BE49-F238E27FC236}">
                      <a16:creationId xmlns:a16="http://schemas.microsoft.com/office/drawing/2014/main" id="{656CA94F-D6EE-6598-B3D7-8464309398D1}"/>
                    </a:ext>
                  </a:extLst>
                </p:cNvPr>
                <p:cNvSpPr/>
                <p:nvPr/>
              </p:nvSpPr>
              <p:spPr>
                <a:xfrm>
                  <a:off x="1790269"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79" name="TextBox 49">
                  <a:extLst>
                    <a:ext uri="{FF2B5EF4-FFF2-40B4-BE49-F238E27FC236}">
                      <a16:creationId xmlns:a16="http://schemas.microsoft.com/office/drawing/2014/main" id="{A168F28C-E969-9758-4819-04AB7D11D348}"/>
                    </a:ext>
                  </a:extLst>
                </p:cNvPr>
                <p:cNvSpPr txBox="1"/>
                <p:nvPr/>
              </p:nvSpPr>
              <p:spPr>
                <a:xfrm>
                  <a:off x="2262037" y="1109292"/>
                  <a:ext cx="3085940"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Razones de Liquidez</a:t>
                  </a:r>
                </a:p>
              </p:txBody>
            </p:sp>
            <p:grpSp>
              <p:nvGrpSpPr>
                <p:cNvPr id="3" name="Graphic 8">
                  <a:extLst>
                    <a:ext uri="{FF2B5EF4-FFF2-40B4-BE49-F238E27FC236}">
                      <a16:creationId xmlns:a16="http://schemas.microsoft.com/office/drawing/2014/main" id="{CAB9C048-EEEB-3299-B37A-C25DD150D50B}"/>
                    </a:ext>
                  </a:extLst>
                </p:cNvPr>
                <p:cNvGrpSpPr/>
                <p:nvPr/>
              </p:nvGrpSpPr>
              <p:grpSpPr>
                <a:xfrm>
                  <a:off x="1416598" y="919839"/>
                  <a:ext cx="701992" cy="701724"/>
                  <a:chOff x="4817897" y="694433"/>
                  <a:chExt cx="1446392" cy="1445841"/>
                </a:xfrm>
              </p:grpSpPr>
              <p:sp>
                <p:nvSpPr>
                  <p:cNvPr id="4" name="Freeform 3">
                    <a:extLst>
                      <a:ext uri="{FF2B5EF4-FFF2-40B4-BE49-F238E27FC236}">
                        <a16:creationId xmlns:a16="http://schemas.microsoft.com/office/drawing/2014/main" id="{C7565399-F7AE-B2BB-4394-36084FABE02C}"/>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 name="Freeform 4">
                    <a:extLst>
                      <a:ext uri="{FF2B5EF4-FFF2-40B4-BE49-F238E27FC236}">
                        <a16:creationId xmlns:a16="http://schemas.microsoft.com/office/drawing/2014/main" id="{ECA8422A-A9B5-5089-84EE-7BB66F96DC6C}"/>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 name="TextBox 5">
                  <a:extLst>
                    <a:ext uri="{FF2B5EF4-FFF2-40B4-BE49-F238E27FC236}">
                      <a16:creationId xmlns:a16="http://schemas.microsoft.com/office/drawing/2014/main" id="{08459152-7851-517D-FFEB-17D84DD995C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01</a:t>
                  </a:r>
                </a:p>
              </p:txBody>
            </p:sp>
          </p:grpSp>
          <p:grpSp>
            <p:nvGrpSpPr>
              <p:cNvPr id="9" name="Group 8">
                <a:extLst>
                  <a:ext uri="{FF2B5EF4-FFF2-40B4-BE49-F238E27FC236}">
                    <a16:creationId xmlns:a16="http://schemas.microsoft.com/office/drawing/2014/main" id="{640D5918-EABC-C933-FC3D-09CB9F021CEF}"/>
                  </a:ext>
                </a:extLst>
              </p:cNvPr>
              <p:cNvGrpSpPr/>
              <p:nvPr/>
            </p:nvGrpSpPr>
            <p:grpSpPr>
              <a:xfrm>
                <a:off x="6533411" y="1488076"/>
                <a:ext cx="230346" cy="230551"/>
                <a:chOff x="1073516" y="1527833"/>
                <a:chExt cx="230346" cy="230551"/>
              </a:xfrm>
            </p:grpSpPr>
            <p:sp>
              <p:nvSpPr>
                <p:cNvPr id="7" name="Freeform 6">
                  <a:extLst>
                    <a:ext uri="{FF2B5EF4-FFF2-40B4-BE49-F238E27FC236}">
                      <a16:creationId xmlns:a16="http://schemas.microsoft.com/office/drawing/2014/main" id="{B70D8705-D7C9-A1E5-3A15-7CA3AB0FC1E9}"/>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8" name="Freeform 7">
                  <a:extLst>
                    <a:ext uri="{FF2B5EF4-FFF2-40B4-BE49-F238E27FC236}">
                      <a16:creationId xmlns:a16="http://schemas.microsoft.com/office/drawing/2014/main" id="{E29CD5C3-2443-4F7B-C655-5A9DD1C60C6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0" name="Group 9">
                <a:extLst>
                  <a:ext uri="{FF2B5EF4-FFF2-40B4-BE49-F238E27FC236}">
                    <a16:creationId xmlns:a16="http://schemas.microsoft.com/office/drawing/2014/main" id="{88B1891E-5662-3737-E347-788D49247272}"/>
                  </a:ext>
                </a:extLst>
              </p:cNvPr>
              <p:cNvGrpSpPr/>
              <p:nvPr/>
            </p:nvGrpSpPr>
            <p:grpSpPr>
              <a:xfrm>
                <a:off x="7202070" y="2367788"/>
                <a:ext cx="230346" cy="230551"/>
                <a:chOff x="1073516" y="1527833"/>
                <a:chExt cx="230346" cy="230551"/>
              </a:xfrm>
            </p:grpSpPr>
            <p:sp>
              <p:nvSpPr>
                <p:cNvPr id="11" name="Freeform 10">
                  <a:extLst>
                    <a:ext uri="{FF2B5EF4-FFF2-40B4-BE49-F238E27FC236}">
                      <a16:creationId xmlns:a16="http://schemas.microsoft.com/office/drawing/2014/main" id="{80E1B792-21A9-76F5-44F0-83A62D5C70A0}"/>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6A9DB2FA-B297-2297-18F4-1310F4A75360}"/>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3" name="Group 12">
                <a:extLst>
                  <a:ext uri="{FF2B5EF4-FFF2-40B4-BE49-F238E27FC236}">
                    <a16:creationId xmlns:a16="http://schemas.microsoft.com/office/drawing/2014/main" id="{0A450D7F-9A78-1F49-E861-7A5A264B7882}"/>
                  </a:ext>
                </a:extLst>
              </p:cNvPr>
              <p:cNvGrpSpPr/>
              <p:nvPr/>
            </p:nvGrpSpPr>
            <p:grpSpPr>
              <a:xfrm>
                <a:off x="7361503" y="3134049"/>
                <a:ext cx="230346" cy="230551"/>
                <a:chOff x="1073516" y="1527833"/>
                <a:chExt cx="230346" cy="230551"/>
              </a:xfrm>
            </p:grpSpPr>
            <p:sp>
              <p:nvSpPr>
                <p:cNvPr id="14" name="Freeform 13">
                  <a:extLst>
                    <a:ext uri="{FF2B5EF4-FFF2-40B4-BE49-F238E27FC236}">
                      <a16:creationId xmlns:a16="http://schemas.microsoft.com/office/drawing/2014/main" id="{934D7625-9490-270C-5613-77B2C153A546}"/>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5" name="Freeform 14">
                  <a:extLst>
                    <a:ext uri="{FF2B5EF4-FFF2-40B4-BE49-F238E27FC236}">
                      <a16:creationId xmlns:a16="http://schemas.microsoft.com/office/drawing/2014/main" id="{BC6ECDE5-5264-37FF-EBDF-57D94DB4BF7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6" name="Group 15">
                <a:extLst>
                  <a:ext uri="{FF2B5EF4-FFF2-40B4-BE49-F238E27FC236}">
                    <a16:creationId xmlns:a16="http://schemas.microsoft.com/office/drawing/2014/main" id="{E45B436A-65F6-A7DC-50F3-B47C518CBA92}"/>
                  </a:ext>
                </a:extLst>
              </p:cNvPr>
              <p:cNvGrpSpPr/>
              <p:nvPr/>
            </p:nvGrpSpPr>
            <p:grpSpPr>
              <a:xfrm>
                <a:off x="6585763" y="4710560"/>
                <a:ext cx="230346" cy="230551"/>
                <a:chOff x="1073516" y="1527833"/>
                <a:chExt cx="230346" cy="230551"/>
              </a:xfrm>
            </p:grpSpPr>
            <p:sp>
              <p:nvSpPr>
                <p:cNvPr id="17" name="Freeform 16">
                  <a:extLst>
                    <a:ext uri="{FF2B5EF4-FFF2-40B4-BE49-F238E27FC236}">
                      <a16:creationId xmlns:a16="http://schemas.microsoft.com/office/drawing/2014/main" id="{5AA0FF22-8255-DBFD-F482-3EB0FF0A722A}"/>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18" name="Freeform 17">
                  <a:extLst>
                    <a:ext uri="{FF2B5EF4-FFF2-40B4-BE49-F238E27FC236}">
                      <a16:creationId xmlns:a16="http://schemas.microsoft.com/office/drawing/2014/main" id="{E73B8D94-0A67-E5EA-C028-A585095B5482}"/>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19" name="Group 18">
                <a:extLst>
                  <a:ext uri="{FF2B5EF4-FFF2-40B4-BE49-F238E27FC236}">
                    <a16:creationId xmlns:a16="http://schemas.microsoft.com/office/drawing/2014/main" id="{251D77FF-FBF4-A823-F2E0-64D85F161C26}"/>
                  </a:ext>
                </a:extLst>
              </p:cNvPr>
              <p:cNvGrpSpPr/>
              <p:nvPr/>
            </p:nvGrpSpPr>
            <p:grpSpPr>
              <a:xfrm>
                <a:off x="7233223" y="3909177"/>
                <a:ext cx="230346" cy="230551"/>
                <a:chOff x="1073516" y="1527833"/>
                <a:chExt cx="230346" cy="230551"/>
              </a:xfrm>
            </p:grpSpPr>
            <p:sp>
              <p:nvSpPr>
                <p:cNvPr id="20" name="Freeform 19">
                  <a:extLst>
                    <a:ext uri="{FF2B5EF4-FFF2-40B4-BE49-F238E27FC236}">
                      <a16:creationId xmlns:a16="http://schemas.microsoft.com/office/drawing/2014/main" id="{BFD3C6A7-C747-F328-8998-B12F8F47E1F5}"/>
                    </a:ext>
                  </a:extLst>
                </p:cNvPr>
                <p:cNvSpPr/>
                <p:nvPr/>
              </p:nvSpPr>
              <p:spPr>
                <a:xfrm>
                  <a:off x="1073516" y="1527833"/>
                  <a:ext cx="230346" cy="230551"/>
                </a:xfrm>
                <a:custGeom>
                  <a:avLst/>
                  <a:gdLst>
                    <a:gd name="connsiteX0" fmla="*/ 230346 w 230346"/>
                    <a:gd name="connsiteY0" fmla="*/ 115275 h 230551"/>
                    <a:gd name="connsiteX1" fmla="*/ 115173 w 230346"/>
                    <a:gd name="connsiteY1" fmla="*/ 230551 h 230551"/>
                    <a:gd name="connsiteX2" fmla="*/ 0 w 230346"/>
                    <a:gd name="connsiteY2" fmla="*/ 115275 h 230551"/>
                    <a:gd name="connsiteX3" fmla="*/ 115173 w 230346"/>
                    <a:gd name="connsiteY3" fmla="*/ 0 h 230551"/>
                    <a:gd name="connsiteX4" fmla="*/ 230346 w 230346"/>
                    <a:gd name="connsiteY4" fmla="*/ 115275 h 230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46" h="230551">
                      <a:moveTo>
                        <a:pt x="230346" y="115275"/>
                      </a:moveTo>
                      <a:cubicBezTo>
                        <a:pt x="230346" y="178940"/>
                        <a:pt x="178781" y="230551"/>
                        <a:pt x="115173" y="230551"/>
                      </a:cubicBezTo>
                      <a:cubicBezTo>
                        <a:pt x="51565" y="230551"/>
                        <a:pt x="0" y="178941"/>
                        <a:pt x="0" y="115275"/>
                      </a:cubicBezTo>
                      <a:cubicBezTo>
                        <a:pt x="0" y="51611"/>
                        <a:pt x="51565" y="0"/>
                        <a:pt x="115173" y="0"/>
                      </a:cubicBezTo>
                      <a:cubicBezTo>
                        <a:pt x="178781" y="0"/>
                        <a:pt x="230346" y="51610"/>
                        <a:pt x="230346" y="115275"/>
                      </a:cubicBezTo>
                      <a:close/>
                    </a:path>
                  </a:pathLst>
                </a:custGeom>
                <a:solidFill>
                  <a:srgbClr val="FFFFFF"/>
                </a:solidFill>
                <a:ln w="12649" cap="flat">
                  <a:noFill/>
                  <a:prstDash val="solid"/>
                  <a:miter/>
                </a:ln>
              </p:spPr>
              <p:txBody>
                <a:bodyPr rtlCol="0" anchor="ctr"/>
                <a:lstStyle/>
                <a:p>
                  <a:pPr algn="l" rtl="0"/>
                  <a:endParaRPr lang="en-US"/>
                </a:p>
              </p:txBody>
            </p:sp>
            <p:sp>
              <p:nvSpPr>
                <p:cNvPr id="21" name="Freeform 20">
                  <a:extLst>
                    <a:ext uri="{FF2B5EF4-FFF2-40B4-BE49-F238E27FC236}">
                      <a16:creationId xmlns:a16="http://schemas.microsoft.com/office/drawing/2014/main" id="{FDC0B6C0-CEC3-7673-FD9E-A9B51A03E94E}"/>
                    </a:ext>
                  </a:extLst>
                </p:cNvPr>
                <p:cNvSpPr/>
                <p:nvPr/>
              </p:nvSpPr>
              <p:spPr>
                <a:xfrm>
                  <a:off x="1121610" y="1575970"/>
                  <a:ext cx="134157" cy="134276"/>
                </a:xfrm>
                <a:custGeom>
                  <a:avLst/>
                  <a:gdLst>
                    <a:gd name="connsiteX0" fmla="*/ 134157 w 134157"/>
                    <a:gd name="connsiteY0" fmla="*/ 67138 h 134276"/>
                    <a:gd name="connsiteX1" fmla="*/ 67079 w 134157"/>
                    <a:gd name="connsiteY1" fmla="*/ 134277 h 134276"/>
                    <a:gd name="connsiteX2" fmla="*/ 0 w 134157"/>
                    <a:gd name="connsiteY2" fmla="*/ 67138 h 134276"/>
                    <a:gd name="connsiteX3" fmla="*/ 67079 w 134157"/>
                    <a:gd name="connsiteY3" fmla="*/ 0 h 134276"/>
                    <a:gd name="connsiteX4" fmla="*/ 134157 w 134157"/>
                    <a:gd name="connsiteY4" fmla="*/ 67138 h 13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7" h="134276">
                      <a:moveTo>
                        <a:pt x="134157" y="67138"/>
                      </a:moveTo>
                      <a:cubicBezTo>
                        <a:pt x="134157" y="104218"/>
                        <a:pt x="104125" y="134277"/>
                        <a:pt x="67079" y="134277"/>
                      </a:cubicBezTo>
                      <a:cubicBezTo>
                        <a:pt x="30032" y="134277"/>
                        <a:pt x="0" y="104218"/>
                        <a:pt x="0" y="67138"/>
                      </a:cubicBezTo>
                      <a:cubicBezTo>
                        <a:pt x="0" y="30059"/>
                        <a:pt x="30032" y="0"/>
                        <a:pt x="67079" y="0"/>
                      </a:cubicBezTo>
                      <a:cubicBezTo>
                        <a:pt x="104126" y="0"/>
                        <a:pt x="134157" y="30059"/>
                        <a:pt x="134157" y="67138"/>
                      </a:cubicBezTo>
                      <a:close/>
                    </a:path>
                  </a:pathLst>
                </a:custGeom>
                <a:solidFill>
                  <a:srgbClr val="F16924"/>
                </a:solidFill>
                <a:ln w="12649" cap="flat">
                  <a:noFill/>
                  <a:prstDash val="solid"/>
                  <a:miter/>
                </a:ln>
              </p:spPr>
              <p:txBody>
                <a:bodyPr rtlCol="0" anchor="ctr"/>
                <a:lstStyle/>
                <a:p>
                  <a:pPr algn="l" rtl="0"/>
                  <a:endParaRPr lang="en-US"/>
                </a:p>
              </p:txBody>
            </p:sp>
          </p:grpSp>
          <p:grpSp>
            <p:nvGrpSpPr>
              <p:cNvPr id="45" name="Group 44">
                <a:extLst>
                  <a:ext uri="{FF2B5EF4-FFF2-40B4-BE49-F238E27FC236}">
                    <a16:creationId xmlns:a16="http://schemas.microsoft.com/office/drawing/2014/main" id="{91497CDF-7AEB-9BB8-29EB-C19273B56192}"/>
                  </a:ext>
                </a:extLst>
              </p:cNvPr>
              <p:cNvGrpSpPr/>
              <p:nvPr/>
            </p:nvGrpSpPr>
            <p:grpSpPr>
              <a:xfrm>
                <a:off x="7706148" y="1854681"/>
                <a:ext cx="3931379" cy="701724"/>
                <a:chOff x="1416598" y="919839"/>
                <a:chExt cx="3931379" cy="701724"/>
              </a:xfrm>
            </p:grpSpPr>
            <p:sp>
              <p:nvSpPr>
                <p:cNvPr id="46" name="Rounded Rectangle 45">
                  <a:extLst>
                    <a:ext uri="{FF2B5EF4-FFF2-40B4-BE49-F238E27FC236}">
                      <a16:creationId xmlns:a16="http://schemas.microsoft.com/office/drawing/2014/main" id="{61B6D1AC-971C-7337-50AA-657B5FF3619B}"/>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TextBox 49">
                  <a:extLst>
                    <a:ext uri="{FF2B5EF4-FFF2-40B4-BE49-F238E27FC236}">
                      <a16:creationId xmlns:a16="http://schemas.microsoft.com/office/drawing/2014/main" id="{289FC85E-471F-70F4-8AE5-1A897F5C796B}"/>
                    </a:ext>
                  </a:extLst>
                </p:cNvPr>
                <p:cNvSpPr txBox="1"/>
                <p:nvPr/>
              </p:nvSpPr>
              <p:spPr>
                <a:xfrm>
                  <a:off x="2262037" y="1109292"/>
                  <a:ext cx="3085940"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Razones de apalancamiento</a:t>
                  </a:r>
                </a:p>
              </p:txBody>
            </p:sp>
            <p:grpSp>
              <p:nvGrpSpPr>
                <p:cNvPr id="48" name="Graphic 8">
                  <a:extLst>
                    <a:ext uri="{FF2B5EF4-FFF2-40B4-BE49-F238E27FC236}">
                      <a16:creationId xmlns:a16="http://schemas.microsoft.com/office/drawing/2014/main" id="{AA771BF4-E88A-AD46-58F5-292A0FADDEA1}"/>
                    </a:ext>
                  </a:extLst>
                </p:cNvPr>
                <p:cNvGrpSpPr/>
                <p:nvPr/>
              </p:nvGrpSpPr>
              <p:grpSpPr>
                <a:xfrm>
                  <a:off x="1416598" y="919839"/>
                  <a:ext cx="701992" cy="701724"/>
                  <a:chOff x="4817897" y="694433"/>
                  <a:chExt cx="1446392" cy="1445841"/>
                </a:xfrm>
              </p:grpSpPr>
              <p:sp>
                <p:nvSpPr>
                  <p:cNvPr id="50" name="Freeform 49">
                    <a:extLst>
                      <a:ext uri="{FF2B5EF4-FFF2-40B4-BE49-F238E27FC236}">
                        <a16:creationId xmlns:a16="http://schemas.microsoft.com/office/drawing/2014/main" id="{BB3F5E0F-CD2B-9E8A-1F75-02323006CADB}"/>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1" name="Freeform 50">
                    <a:extLst>
                      <a:ext uri="{FF2B5EF4-FFF2-40B4-BE49-F238E27FC236}">
                        <a16:creationId xmlns:a16="http://schemas.microsoft.com/office/drawing/2014/main" id="{9502B25F-57CA-E28C-2FDA-5E3C2337B2C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49" name="TextBox 48">
                  <a:extLst>
                    <a:ext uri="{FF2B5EF4-FFF2-40B4-BE49-F238E27FC236}">
                      <a16:creationId xmlns:a16="http://schemas.microsoft.com/office/drawing/2014/main" id="{EE7F49A7-9C53-A77B-AA0B-859C0EABBA92}"/>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02</a:t>
                  </a:r>
                </a:p>
              </p:txBody>
            </p:sp>
          </p:grpSp>
          <p:grpSp>
            <p:nvGrpSpPr>
              <p:cNvPr id="52" name="Group 51">
                <a:extLst>
                  <a:ext uri="{FF2B5EF4-FFF2-40B4-BE49-F238E27FC236}">
                    <a16:creationId xmlns:a16="http://schemas.microsoft.com/office/drawing/2014/main" id="{229054F6-283C-EE21-7487-6653C023860D}"/>
                  </a:ext>
                </a:extLst>
              </p:cNvPr>
              <p:cNvGrpSpPr/>
              <p:nvPr/>
            </p:nvGrpSpPr>
            <p:grpSpPr>
              <a:xfrm>
                <a:off x="7706148" y="4011500"/>
                <a:ext cx="3930470" cy="701724"/>
                <a:chOff x="1416598" y="919839"/>
                <a:chExt cx="3930470" cy="701724"/>
              </a:xfrm>
            </p:grpSpPr>
            <p:sp>
              <p:nvSpPr>
                <p:cNvPr id="53" name="Rounded Rectangle 52">
                  <a:extLst>
                    <a:ext uri="{FF2B5EF4-FFF2-40B4-BE49-F238E27FC236}">
                      <a16:creationId xmlns:a16="http://schemas.microsoft.com/office/drawing/2014/main" id="{7476D459-FA29-574A-2A25-431B3ABB116D}"/>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4" name="TextBox 49">
                  <a:extLst>
                    <a:ext uri="{FF2B5EF4-FFF2-40B4-BE49-F238E27FC236}">
                      <a16:creationId xmlns:a16="http://schemas.microsoft.com/office/drawing/2014/main" id="{F60F12D7-0920-3727-48DA-B25BB7710F4A}"/>
                    </a:ext>
                  </a:extLst>
                </p:cNvPr>
                <p:cNvSpPr txBox="1"/>
                <p:nvPr/>
              </p:nvSpPr>
              <p:spPr>
                <a:xfrm>
                  <a:off x="2262037" y="1109292"/>
                  <a:ext cx="3085031"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Razones de Rentabilidad</a:t>
                  </a:r>
                </a:p>
              </p:txBody>
            </p:sp>
            <p:grpSp>
              <p:nvGrpSpPr>
                <p:cNvPr id="55" name="Graphic 8">
                  <a:extLst>
                    <a:ext uri="{FF2B5EF4-FFF2-40B4-BE49-F238E27FC236}">
                      <a16:creationId xmlns:a16="http://schemas.microsoft.com/office/drawing/2014/main" id="{72F04772-7356-E04C-AAC8-6D99D3814ED5}"/>
                    </a:ext>
                  </a:extLst>
                </p:cNvPr>
                <p:cNvGrpSpPr/>
                <p:nvPr/>
              </p:nvGrpSpPr>
              <p:grpSpPr>
                <a:xfrm>
                  <a:off x="1416598" y="919839"/>
                  <a:ext cx="701992" cy="701724"/>
                  <a:chOff x="4817897" y="694433"/>
                  <a:chExt cx="1446392" cy="1445841"/>
                </a:xfrm>
              </p:grpSpPr>
              <p:sp>
                <p:nvSpPr>
                  <p:cNvPr id="57" name="Freeform 56">
                    <a:extLst>
                      <a:ext uri="{FF2B5EF4-FFF2-40B4-BE49-F238E27FC236}">
                        <a16:creationId xmlns:a16="http://schemas.microsoft.com/office/drawing/2014/main" id="{AA993F06-1F1A-3E62-8877-AC4CF9C0F848}"/>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58" name="Freeform 57">
                    <a:extLst>
                      <a:ext uri="{FF2B5EF4-FFF2-40B4-BE49-F238E27FC236}">
                        <a16:creationId xmlns:a16="http://schemas.microsoft.com/office/drawing/2014/main" id="{DB7A0F0F-AD9B-4BDC-FEF5-D59C10706F06}"/>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56" name="TextBox 55">
                  <a:extLst>
                    <a:ext uri="{FF2B5EF4-FFF2-40B4-BE49-F238E27FC236}">
                      <a16:creationId xmlns:a16="http://schemas.microsoft.com/office/drawing/2014/main" id="{FFD788F7-5CD1-A760-49B9-B3E3C25C9698}"/>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04</a:t>
                  </a:r>
                </a:p>
              </p:txBody>
            </p:sp>
          </p:grpSp>
          <p:grpSp>
            <p:nvGrpSpPr>
              <p:cNvPr id="59" name="Group 58">
                <a:extLst>
                  <a:ext uri="{FF2B5EF4-FFF2-40B4-BE49-F238E27FC236}">
                    <a16:creationId xmlns:a16="http://schemas.microsoft.com/office/drawing/2014/main" id="{CD89D7BC-8C91-0624-04E1-6C4BFF96AA38}"/>
                  </a:ext>
                </a:extLst>
              </p:cNvPr>
              <p:cNvGrpSpPr/>
              <p:nvPr/>
            </p:nvGrpSpPr>
            <p:grpSpPr>
              <a:xfrm>
                <a:off x="7974109" y="2914157"/>
                <a:ext cx="3931379" cy="701724"/>
                <a:chOff x="1416598" y="919839"/>
                <a:chExt cx="3931379" cy="701724"/>
              </a:xfrm>
            </p:grpSpPr>
            <p:sp>
              <p:nvSpPr>
                <p:cNvPr id="60" name="Rounded Rectangle 59">
                  <a:extLst>
                    <a:ext uri="{FF2B5EF4-FFF2-40B4-BE49-F238E27FC236}">
                      <a16:creationId xmlns:a16="http://schemas.microsoft.com/office/drawing/2014/main" id="{D18D0D7E-72E0-508A-C06B-6836CAA21713}"/>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1" name="TextBox 49">
                  <a:extLst>
                    <a:ext uri="{FF2B5EF4-FFF2-40B4-BE49-F238E27FC236}">
                      <a16:creationId xmlns:a16="http://schemas.microsoft.com/office/drawing/2014/main" id="{6E94B39E-0FB0-8241-E724-D0A56D550404}"/>
                    </a:ext>
                  </a:extLst>
                </p:cNvPr>
                <p:cNvSpPr txBox="1"/>
                <p:nvPr/>
              </p:nvSpPr>
              <p:spPr>
                <a:xfrm>
                  <a:off x="2262037" y="1109292"/>
                  <a:ext cx="3085940"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Razones de eficiencia</a:t>
                  </a:r>
                </a:p>
              </p:txBody>
            </p:sp>
            <p:grpSp>
              <p:nvGrpSpPr>
                <p:cNvPr id="62" name="Graphic 8">
                  <a:extLst>
                    <a:ext uri="{FF2B5EF4-FFF2-40B4-BE49-F238E27FC236}">
                      <a16:creationId xmlns:a16="http://schemas.microsoft.com/office/drawing/2014/main" id="{9C5C8EC4-B4F0-4591-C3DB-744646E2FBAF}"/>
                    </a:ext>
                  </a:extLst>
                </p:cNvPr>
                <p:cNvGrpSpPr/>
                <p:nvPr/>
              </p:nvGrpSpPr>
              <p:grpSpPr>
                <a:xfrm>
                  <a:off x="1416598" y="919839"/>
                  <a:ext cx="701992" cy="701724"/>
                  <a:chOff x="4817897" y="694433"/>
                  <a:chExt cx="1446392" cy="1445841"/>
                </a:xfrm>
              </p:grpSpPr>
              <p:sp>
                <p:nvSpPr>
                  <p:cNvPr id="676" name="Freeform 675">
                    <a:extLst>
                      <a:ext uri="{FF2B5EF4-FFF2-40B4-BE49-F238E27FC236}">
                        <a16:creationId xmlns:a16="http://schemas.microsoft.com/office/drawing/2014/main" id="{D08D9F91-E8AD-9360-E43F-0425DE7F2030}"/>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77" name="Freeform 676">
                    <a:extLst>
                      <a:ext uri="{FF2B5EF4-FFF2-40B4-BE49-F238E27FC236}">
                        <a16:creationId xmlns:a16="http://schemas.microsoft.com/office/drawing/2014/main" id="{6761B59A-BD9D-D5A4-41CE-9B045081C802}"/>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3" name="TextBox 62">
                  <a:extLst>
                    <a:ext uri="{FF2B5EF4-FFF2-40B4-BE49-F238E27FC236}">
                      <a16:creationId xmlns:a16="http://schemas.microsoft.com/office/drawing/2014/main" id="{4A249D8F-35A0-B18E-790C-5D5E536E13D4}"/>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03</a:t>
                  </a:r>
                </a:p>
              </p:txBody>
            </p:sp>
          </p:grpSp>
          <p:grpSp>
            <p:nvGrpSpPr>
              <p:cNvPr id="680" name="Group 679">
                <a:extLst>
                  <a:ext uri="{FF2B5EF4-FFF2-40B4-BE49-F238E27FC236}">
                    <a16:creationId xmlns:a16="http://schemas.microsoft.com/office/drawing/2014/main" id="{80FDEE5E-B3AC-1272-1662-D9A4E4326464}"/>
                  </a:ext>
                </a:extLst>
              </p:cNvPr>
              <p:cNvGrpSpPr/>
              <p:nvPr/>
            </p:nvGrpSpPr>
            <p:grpSpPr>
              <a:xfrm>
                <a:off x="6876493" y="5087494"/>
                <a:ext cx="3930470" cy="701724"/>
                <a:chOff x="1416598" y="919839"/>
                <a:chExt cx="3930470" cy="701724"/>
              </a:xfrm>
            </p:grpSpPr>
            <p:sp>
              <p:nvSpPr>
                <p:cNvPr id="681" name="Rounded Rectangle 680">
                  <a:extLst>
                    <a:ext uri="{FF2B5EF4-FFF2-40B4-BE49-F238E27FC236}">
                      <a16:creationId xmlns:a16="http://schemas.microsoft.com/office/drawing/2014/main" id="{94C73EC3-7DE8-BBCC-FEE6-C66FDF945D75}"/>
                    </a:ext>
                  </a:extLst>
                </p:cNvPr>
                <p:cNvSpPr/>
                <p:nvPr/>
              </p:nvSpPr>
              <p:spPr>
                <a:xfrm>
                  <a:off x="1790268" y="960814"/>
                  <a:ext cx="3556800" cy="615156"/>
                </a:xfrm>
                <a:prstGeom prst="roundRect">
                  <a:avLst>
                    <a:gd name="adj" fmla="val 29593"/>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82" name="TextBox 49">
                  <a:extLst>
                    <a:ext uri="{FF2B5EF4-FFF2-40B4-BE49-F238E27FC236}">
                      <a16:creationId xmlns:a16="http://schemas.microsoft.com/office/drawing/2014/main" id="{DC39FED6-813B-49E5-813E-D3156616D751}"/>
                    </a:ext>
                  </a:extLst>
                </p:cNvPr>
                <p:cNvSpPr txBox="1"/>
                <p:nvPr/>
              </p:nvSpPr>
              <p:spPr>
                <a:xfrm>
                  <a:off x="2262037" y="1109293"/>
                  <a:ext cx="3085031" cy="359137"/>
                </a:xfrm>
                <a:prstGeom prst="rect">
                  <a:avLst/>
                </a:prstGeom>
                <a:noFill/>
              </p:spPr>
              <p:txBody>
                <a:bodyPr wrap="square" numCol="1" rtlCol="0" anchor="ctr">
                  <a:spAutoFit/>
                </a:bodyPr>
                <a:lstStyle/>
                <a:p>
                  <a:pPr algn="l" rtl="0">
                    <a:lnSpc>
                      <a:spcPts val="2040"/>
                    </a:lnSpc>
                    <a:defRPr/>
                  </a:pPr>
                  <a:r>
                    <a:rPr lang="en-GB" sz="2200" dirty="0">
                      <a:solidFill>
                        <a:schemeClr val="bg1"/>
                      </a:solidFill>
                      <a:ea typeface="Lato Light" panose="020F0502020204030203" pitchFamily="34" charset="0"/>
                      <a:cs typeface="Poppins" pitchFamily="2" charset="77"/>
                    </a:rPr>
                    <a:t>Razones de valor de mercado</a:t>
                  </a:r>
                </a:p>
              </p:txBody>
            </p:sp>
            <p:grpSp>
              <p:nvGrpSpPr>
                <p:cNvPr id="683" name="Graphic 8">
                  <a:extLst>
                    <a:ext uri="{FF2B5EF4-FFF2-40B4-BE49-F238E27FC236}">
                      <a16:creationId xmlns:a16="http://schemas.microsoft.com/office/drawing/2014/main" id="{754CB4FB-FA33-6BD7-606E-2366A5D1389A}"/>
                    </a:ext>
                  </a:extLst>
                </p:cNvPr>
                <p:cNvGrpSpPr/>
                <p:nvPr/>
              </p:nvGrpSpPr>
              <p:grpSpPr>
                <a:xfrm>
                  <a:off x="1416598" y="919839"/>
                  <a:ext cx="701992" cy="701724"/>
                  <a:chOff x="4817897" y="694433"/>
                  <a:chExt cx="1446392" cy="1445841"/>
                </a:xfrm>
              </p:grpSpPr>
              <p:sp>
                <p:nvSpPr>
                  <p:cNvPr id="685" name="Freeform 684">
                    <a:extLst>
                      <a:ext uri="{FF2B5EF4-FFF2-40B4-BE49-F238E27FC236}">
                        <a16:creationId xmlns:a16="http://schemas.microsoft.com/office/drawing/2014/main" id="{980684D2-4DCA-7FC4-BE9C-BCADAAEC496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686" name="Freeform 685">
                    <a:extLst>
                      <a:ext uri="{FF2B5EF4-FFF2-40B4-BE49-F238E27FC236}">
                        <a16:creationId xmlns:a16="http://schemas.microsoft.com/office/drawing/2014/main" id="{E0C2BE8D-9686-5F51-18C3-3F6B716C4831}"/>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684" name="TextBox 683">
                  <a:extLst>
                    <a:ext uri="{FF2B5EF4-FFF2-40B4-BE49-F238E27FC236}">
                      <a16:creationId xmlns:a16="http://schemas.microsoft.com/office/drawing/2014/main" id="{10FBDAE9-36FF-016A-771A-174BB9638041}"/>
                    </a:ext>
                  </a:extLst>
                </p:cNvPr>
                <p:cNvSpPr txBox="1"/>
                <p:nvPr/>
              </p:nvSpPr>
              <p:spPr>
                <a:xfrm>
                  <a:off x="1505237" y="1006782"/>
                  <a:ext cx="560940" cy="523220"/>
                </a:xfrm>
                <a:prstGeom prst="rect">
                  <a:avLst/>
                </a:prstGeom>
                <a:noFill/>
              </p:spPr>
              <p:txBody>
                <a:bodyPr wrap="square" rtlCol="0">
                  <a:spAutoFit/>
                </a:bodyPr>
                <a:lstStyle/>
                <a:p>
                  <a:pPr algn="l" rtl="0"/>
                  <a:r>
                    <a:rPr lang="en-US" sz="2800" b="1" spc="0" baseline="0" dirty="0">
                      <a:ln/>
                      <a:solidFill>
                        <a:srgbClr val="B41F7A"/>
                      </a:solidFill>
                      <a:latin typeface="Calibri" panose="020F0502020204030204" pitchFamily="34" charset="0"/>
                      <a:cs typeface="Calibri" panose="020F0502020204030204" pitchFamily="34" charset="0"/>
                      <a:sym typeface="Montserrat-ExtraBold"/>
                      <a:rtl val="0"/>
                    </a:rPr>
                    <a:t>05</a:t>
                  </a:r>
                </a:p>
              </p:txBody>
            </p:sp>
          </p:grpSp>
        </p:grpSp>
      </p:grpSp>
      <p:sp>
        <p:nvSpPr>
          <p:cNvPr id="28" name="Rectangle 27">
            <a:extLst>
              <a:ext uri="{FF2B5EF4-FFF2-40B4-BE49-F238E27FC236}">
                <a16:creationId xmlns:a16="http://schemas.microsoft.com/office/drawing/2014/main" id="{2F2BCB54-4AD5-5A10-EE74-16CE2B08880F}"/>
              </a:ext>
            </a:extLst>
          </p:cNvPr>
          <p:cNvSpPr/>
          <p:nvPr/>
        </p:nvSpPr>
        <p:spPr>
          <a:xfrm>
            <a:off x="1" y="0"/>
            <a:ext cx="4890124" cy="6857999"/>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9" name="Text Placeholder 10">
            <a:extLst>
              <a:ext uri="{FF2B5EF4-FFF2-40B4-BE49-F238E27FC236}">
                <a16:creationId xmlns:a16="http://schemas.microsoft.com/office/drawing/2014/main" id="{BC500B40-0023-12D1-E294-17AD3C25DDAE}"/>
              </a:ext>
            </a:extLst>
          </p:cNvPr>
          <p:cNvSpPr txBox="1">
            <a:spLocks/>
          </p:cNvSpPr>
          <p:nvPr/>
        </p:nvSpPr>
        <p:spPr>
          <a:xfrm>
            <a:off x="538194" y="430173"/>
            <a:ext cx="3481141" cy="29988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5959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dirty="0">
                <a:solidFill>
                  <a:schemeClr val="bg1"/>
                </a:solidFill>
              </a:rPr>
              <a:t>Las razones financieras se agrupan en las siguientes categorías:</a:t>
            </a:r>
          </a:p>
        </p:txBody>
      </p:sp>
      <p:sp>
        <p:nvSpPr>
          <p:cNvPr id="30" name="Rectangle 29">
            <a:extLst>
              <a:ext uri="{FF2B5EF4-FFF2-40B4-BE49-F238E27FC236}">
                <a16:creationId xmlns:a16="http://schemas.microsoft.com/office/drawing/2014/main" id="{69B703A5-2327-0D30-455B-43ECE620F1B0}"/>
              </a:ext>
            </a:extLst>
          </p:cNvPr>
          <p:cNvSpPr/>
          <p:nvPr/>
        </p:nvSpPr>
        <p:spPr>
          <a:xfrm>
            <a:off x="538194" y="2775946"/>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31" name="Picture 30" descr="Icon  Description automatically generated">
            <a:extLst>
              <a:ext uri="{FF2B5EF4-FFF2-40B4-BE49-F238E27FC236}">
                <a16:creationId xmlns:a16="http://schemas.microsoft.com/office/drawing/2014/main" id="{21F1D58D-EBD1-856D-6125-28A5A1A0D85C}"/>
              </a:ext>
            </a:extLst>
          </p:cNvPr>
          <p:cNvPicPr/>
          <p:nvPr/>
        </p:nvPicPr>
        <p:blipFill rotWithShape="1">
          <a:blip r:embed="rId2" cstate="email">
            <a:extLst>
              <a:ext uri="{28A0092B-C50C-407E-A947-70E740481C1C}">
                <a14:useLocalDpi xmlns:a14="http://schemas.microsoft.com/office/drawing/2010/main"/>
              </a:ext>
            </a:extLst>
          </a:blip>
          <a:srcRect l="18944" t="-17643" r="9491" b="40286"/>
          <a:stretch/>
        </p:blipFill>
        <p:spPr>
          <a:xfrm>
            <a:off x="-67609" y="2611814"/>
            <a:ext cx="4250484" cy="4220217"/>
          </a:xfrm>
          <a:prstGeom prst="rect">
            <a:avLst/>
          </a:prstGeom>
        </p:spPr>
      </p:pic>
      <p:grpSp>
        <p:nvGrpSpPr>
          <p:cNvPr id="43" name="Graphic 125">
            <a:extLst>
              <a:ext uri="{FF2B5EF4-FFF2-40B4-BE49-F238E27FC236}">
                <a16:creationId xmlns:a16="http://schemas.microsoft.com/office/drawing/2014/main" id="{14ACFE77-ED77-241E-E89C-9E6D641CA9F0}"/>
              </a:ext>
            </a:extLst>
          </p:cNvPr>
          <p:cNvGrpSpPr/>
          <p:nvPr/>
        </p:nvGrpSpPr>
        <p:grpSpPr>
          <a:xfrm>
            <a:off x="5183206" y="2952834"/>
            <a:ext cx="1118598" cy="1120017"/>
            <a:chOff x="2368484" y="5251979"/>
            <a:chExt cx="1118598" cy="1120017"/>
          </a:xfrm>
          <a:solidFill>
            <a:srgbClr val="595959"/>
          </a:solidFill>
        </p:grpSpPr>
        <p:sp>
          <p:nvSpPr>
            <p:cNvPr id="44" name="Freeform 43">
              <a:extLst>
                <a:ext uri="{FF2B5EF4-FFF2-40B4-BE49-F238E27FC236}">
                  <a16:creationId xmlns:a16="http://schemas.microsoft.com/office/drawing/2014/main" id="{2C683D0C-78AF-5CA9-4A70-8759F9A22D2E}"/>
                </a:ext>
              </a:extLst>
            </p:cNvPr>
            <p:cNvSpPr/>
            <p:nvPr/>
          </p:nvSpPr>
          <p:spPr>
            <a:xfrm>
              <a:off x="2858553" y="5608787"/>
              <a:ext cx="50737" cy="224674"/>
            </a:xfrm>
            <a:custGeom>
              <a:avLst/>
              <a:gdLst>
                <a:gd name="connsiteX0" fmla="*/ 50738 w 50737"/>
                <a:gd name="connsiteY0" fmla="*/ 334 h 224674"/>
                <a:gd name="connsiteX1" fmla="*/ 50738 w 50737"/>
                <a:gd name="connsiteY1" fmla="*/ 224675 h 224674"/>
                <a:gd name="connsiteX2" fmla="*/ 948 w 50737"/>
                <a:gd name="connsiteY2" fmla="*/ 224675 h 224674"/>
                <a:gd name="connsiteX3" fmla="*/ 237 w 50737"/>
                <a:gd name="connsiteY3" fmla="*/ 213292 h 224674"/>
                <a:gd name="connsiteX4" fmla="*/ 0 w 50737"/>
                <a:gd name="connsiteY4" fmla="*/ 13140 h 224674"/>
                <a:gd name="connsiteX5" fmla="*/ 13514 w 50737"/>
                <a:gd name="connsiteY5" fmla="*/ 97 h 224674"/>
                <a:gd name="connsiteX6" fmla="*/ 50738 w 50737"/>
                <a:gd name="connsiteY6" fmla="*/ 334 h 22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37" h="224674">
                  <a:moveTo>
                    <a:pt x="50738" y="334"/>
                  </a:moveTo>
                  <a:cubicBezTo>
                    <a:pt x="50738" y="75747"/>
                    <a:pt x="50738" y="149737"/>
                    <a:pt x="50738" y="224675"/>
                  </a:cubicBezTo>
                  <a:cubicBezTo>
                    <a:pt x="34141" y="224675"/>
                    <a:pt x="18256" y="224675"/>
                    <a:pt x="948" y="224675"/>
                  </a:cubicBezTo>
                  <a:cubicBezTo>
                    <a:pt x="711" y="220881"/>
                    <a:pt x="237" y="217086"/>
                    <a:pt x="237" y="213292"/>
                  </a:cubicBezTo>
                  <a:cubicBezTo>
                    <a:pt x="237" y="146654"/>
                    <a:pt x="474" y="79778"/>
                    <a:pt x="0" y="13140"/>
                  </a:cubicBezTo>
                  <a:cubicBezTo>
                    <a:pt x="0" y="2469"/>
                    <a:pt x="3082" y="-614"/>
                    <a:pt x="13514" y="97"/>
                  </a:cubicBezTo>
                  <a:cubicBezTo>
                    <a:pt x="25606" y="1046"/>
                    <a:pt x="37698" y="334"/>
                    <a:pt x="50738" y="334"/>
                  </a:cubicBezTo>
                  <a:close/>
                </a:path>
              </a:pathLst>
            </a:custGeom>
            <a:solidFill>
              <a:srgbClr val="F16924"/>
            </a:solidFill>
            <a:ln w="2364" cap="flat">
              <a:noFill/>
              <a:prstDash val="solid"/>
              <a:miter/>
            </a:ln>
          </p:spPr>
          <p:txBody>
            <a:bodyPr rtlCol="0" anchor="ctr"/>
            <a:lstStyle/>
            <a:p>
              <a:pPr algn="l" rtl="0"/>
              <a:endParaRPr lang="en-US"/>
            </a:p>
          </p:txBody>
        </p:sp>
        <p:sp>
          <p:nvSpPr>
            <p:cNvPr id="640" name="Freeform 639">
              <a:extLst>
                <a:ext uri="{FF2B5EF4-FFF2-40B4-BE49-F238E27FC236}">
                  <a16:creationId xmlns:a16="http://schemas.microsoft.com/office/drawing/2014/main" id="{9F270580-5C37-1EC8-C5B5-67257D37C055}"/>
                </a:ext>
              </a:extLst>
            </p:cNvPr>
            <p:cNvSpPr/>
            <p:nvPr/>
          </p:nvSpPr>
          <p:spPr>
            <a:xfrm>
              <a:off x="2722699" y="5650535"/>
              <a:ext cx="51508" cy="183908"/>
            </a:xfrm>
            <a:custGeom>
              <a:avLst/>
              <a:gdLst>
                <a:gd name="connsiteX0" fmla="*/ 51449 w 51508"/>
                <a:gd name="connsiteY0" fmla="*/ 87 h 183908"/>
                <a:gd name="connsiteX1" fmla="*/ 51449 w 51508"/>
                <a:gd name="connsiteY1" fmla="*/ 103483 h 183908"/>
                <a:gd name="connsiteX2" fmla="*/ 51449 w 51508"/>
                <a:gd name="connsiteY2" fmla="*/ 165141 h 183908"/>
                <a:gd name="connsiteX3" fmla="*/ 32244 w 51508"/>
                <a:gd name="connsiteY3" fmla="*/ 183876 h 183908"/>
                <a:gd name="connsiteX4" fmla="*/ 237 w 51508"/>
                <a:gd name="connsiteY4" fmla="*/ 151861 h 183908"/>
                <a:gd name="connsiteX5" fmla="*/ 0 w 51508"/>
                <a:gd name="connsiteY5" fmla="*/ 13368 h 183908"/>
                <a:gd name="connsiteX6" fmla="*/ 13277 w 51508"/>
                <a:gd name="connsiteY6" fmla="*/ 87 h 183908"/>
                <a:gd name="connsiteX7" fmla="*/ 51449 w 51508"/>
                <a:gd name="connsiteY7" fmla="*/ 87 h 18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508" h="183908">
                  <a:moveTo>
                    <a:pt x="51449" y="87"/>
                  </a:moveTo>
                  <a:cubicBezTo>
                    <a:pt x="51449" y="35659"/>
                    <a:pt x="51449" y="69571"/>
                    <a:pt x="51449" y="103483"/>
                  </a:cubicBezTo>
                  <a:cubicBezTo>
                    <a:pt x="51449" y="124115"/>
                    <a:pt x="51449" y="144510"/>
                    <a:pt x="51449" y="165141"/>
                  </a:cubicBezTo>
                  <a:cubicBezTo>
                    <a:pt x="51449" y="186722"/>
                    <a:pt x="53583" y="183639"/>
                    <a:pt x="32244" y="183876"/>
                  </a:cubicBezTo>
                  <a:cubicBezTo>
                    <a:pt x="237" y="184113"/>
                    <a:pt x="237" y="183876"/>
                    <a:pt x="237" y="151861"/>
                  </a:cubicBezTo>
                  <a:cubicBezTo>
                    <a:pt x="237" y="105618"/>
                    <a:pt x="474" y="59374"/>
                    <a:pt x="0" y="13368"/>
                  </a:cubicBezTo>
                  <a:cubicBezTo>
                    <a:pt x="0" y="2933"/>
                    <a:pt x="2845" y="-624"/>
                    <a:pt x="13277" y="87"/>
                  </a:cubicBezTo>
                  <a:cubicBezTo>
                    <a:pt x="25606" y="799"/>
                    <a:pt x="37698" y="87"/>
                    <a:pt x="51449" y="87"/>
                  </a:cubicBezTo>
                  <a:close/>
                </a:path>
              </a:pathLst>
            </a:custGeom>
            <a:solidFill>
              <a:srgbClr val="F16924"/>
            </a:solidFill>
            <a:ln w="2364" cap="flat">
              <a:noFill/>
              <a:prstDash val="solid"/>
              <a:miter/>
            </a:ln>
          </p:spPr>
          <p:txBody>
            <a:bodyPr rtlCol="0" anchor="ctr"/>
            <a:lstStyle/>
            <a:p>
              <a:pPr algn="l" rtl="0"/>
              <a:endParaRPr lang="en-US"/>
            </a:p>
          </p:txBody>
        </p:sp>
        <p:sp>
          <p:nvSpPr>
            <p:cNvPr id="641" name="Freeform 640">
              <a:extLst>
                <a:ext uri="{FF2B5EF4-FFF2-40B4-BE49-F238E27FC236}">
                  <a16:creationId xmlns:a16="http://schemas.microsoft.com/office/drawing/2014/main" id="{5E5E86FB-CC18-5AE7-1049-AB1606C2E173}"/>
                </a:ext>
              </a:extLst>
            </p:cNvPr>
            <p:cNvSpPr/>
            <p:nvPr/>
          </p:nvSpPr>
          <p:spPr>
            <a:xfrm>
              <a:off x="2589869" y="5691174"/>
              <a:ext cx="50796" cy="143532"/>
            </a:xfrm>
            <a:custGeom>
              <a:avLst/>
              <a:gdLst>
                <a:gd name="connsiteX0" fmla="*/ 50797 w 50796"/>
                <a:gd name="connsiteY0" fmla="*/ 143474 h 143532"/>
                <a:gd name="connsiteX1" fmla="*/ 7646 w 50796"/>
                <a:gd name="connsiteY1" fmla="*/ 143237 h 143532"/>
                <a:gd name="connsiteX2" fmla="*/ 296 w 50796"/>
                <a:gd name="connsiteY2" fmla="*/ 136834 h 143532"/>
                <a:gd name="connsiteX3" fmla="*/ 59 w 50796"/>
                <a:gd name="connsiteY3" fmla="*/ 0 h 143532"/>
                <a:gd name="connsiteX4" fmla="*/ 50797 w 50796"/>
                <a:gd name="connsiteY4" fmla="*/ 0 h 143532"/>
                <a:gd name="connsiteX5" fmla="*/ 50797 w 50796"/>
                <a:gd name="connsiteY5" fmla="*/ 143474 h 14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6" h="143532">
                  <a:moveTo>
                    <a:pt x="50797" y="143474"/>
                  </a:moveTo>
                  <a:cubicBezTo>
                    <a:pt x="35623" y="143474"/>
                    <a:pt x="21635" y="143711"/>
                    <a:pt x="7646" y="143237"/>
                  </a:cubicBezTo>
                  <a:cubicBezTo>
                    <a:pt x="5038" y="142999"/>
                    <a:pt x="296" y="138968"/>
                    <a:pt x="296" y="136834"/>
                  </a:cubicBezTo>
                  <a:cubicBezTo>
                    <a:pt x="-178" y="91539"/>
                    <a:pt x="59" y="46244"/>
                    <a:pt x="59" y="0"/>
                  </a:cubicBezTo>
                  <a:cubicBezTo>
                    <a:pt x="17604" y="0"/>
                    <a:pt x="33963" y="0"/>
                    <a:pt x="50797" y="0"/>
                  </a:cubicBezTo>
                  <a:cubicBezTo>
                    <a:pt x="50797" y="47429"/>
                    <a:pt x="50797" y="94384"/>
                    <a:pt x="50797" y="143474"/>
                  </a:cubicBezTo>
                  <a:close/>
                </a:path>
              </a:pathLst>
            </a:custGeom>
            <a:solidFill>
              <a:srgbClr val="F16924"/>
            </a:solidFill>
            <a:ln w="2364" cap="flat">
              <a:noFill/>
              <a:prstDash val="solid"/>
              <a:miter/>
            </a:ln>
          </p:spPr>
          <p:txBody>
            <a:bodyPr rtlCol="0" anchor="ctr"/>
            <a:lstStyle/>
            <a:p>
              <a:pPr algn="l" rtl="0"/>
              <a:endParaRPr lang="en-US"/>
            </a:p>
          </p:txBody>
        </p:sp>
        <p:sp>
          <p:nvSpPr>
            <p:cNvPr id="642" name="Freeform 641">
              <a:extLst>
                <a:ext uri="{FF2B5EF4-FFF2-40B4-BE49-F238E27FC236}">
                  <a16:creationId xmlns:a16="http://schemas.microsoft.com/office/drawing/2014/main" id="{DBB2E3C3-F9EB-E31C-B755-B91BE7A157FA}"/>
                </a:ext>
              </a:extLst>
            </p:cNvPr>
            <p:cNvSpPr/>
            <p:nvPr/>
          </p:nvSpPr>
          <p:spPr>
            <a:xfrm>
              <a:off x="3086150" y="5807613"/>
              <a:ext cx="331951" cy="117150"/>
            </a:xfrm>
            <a:custGeom>
              <a:avLst/>
              <a:gdLst>
                <a:gd name="connsiteX0" fmla="*/ 485 w 331951"/>
                <a:gd name="connsiteY0" fmla="*/ 1186 h 117150"/>
                <a:gd name="connsiteX1" fmla="*/ 11866 w 331951"/>
                <a:gd name="connsiteY1" fmla="*/ 0 h 117150"/>
                <a:gd name="connsiteX2" fmla="*/ 317477 w 331951"/>
                <a:gd name="connsiteY2" fmla="*/ 0 h 117150"/>
                <a:gd name="connsiteX3" fmla="*/ 331939 w 331951"/>
                <a:gd name="connsiteY3" fmla="*/ 14703 h 117150"/>
                <a:gd name="connsiteX4" fmla="*/ 331939 w 331951"/>
                <a:gd name="connsiteY4" fmla="*/ 104819 h 117150"/>
                <a:gd name="connsiteX5" fmla="*/ 319848 w 331951"/>
                <a:gd name="connsiteY5" fmla="*/ 117150 h 117150"/>
                <a:gd name="connsiteX6" fmla="*/ 12814 w 331951"/>
                <a:gd name="connsiteY6" fmla="*/ 117150 h 117150"/>
                <a:gd name="connsiteX7" fmla="*/ 11 w 331951"/>
                <a:gd name="connsiteY7" fmla="*/ 104582 h 117150"/>
                <a:gd name="connsiteX8" fmla="*/ 485 w 331951"/>
                <a:gd name="connsiteY8" fmla="*/ 1186 h 1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51" h="117150">
                  <a:moveTo>
                    <a:pt x="485" y="1186"/>
                  </a:moveTo>
                  <a:cubicBezTo>
                    <a:pt x="4516" y="711"/>
                    <a:pt x="8072" y="0"/>
                    <a:pt x="11866" y="0"/>
                  </a:cubicBezTo>
                  <a:cubicBezTo>
                    <a:pt x="113815" y="0"/>
                    <a:pt x="215764" y="237"/>
                    <a:pt x="317477" y="0"/>
                  </a:cubicBezTo>
                  <a:cubicBezTo>
                    <a:pt x="329094" y="0"/>
                    <a:pt x="332177" y="3320"/>
                    <a:pt x="331939" y="14703"/>
                  </a:cubicBezTo>
                  <a:cubicBezTo>
                    <a:pt x="331228" y="44821"/>
                    <a:pt x="331465" y="74701"/>
                    <a:pt x="331939" y="104819"/>
                  </a:cubicBezTo>
                  <a:cubicBezTo>
                    <a:pt x="331939" y="113830"/>
                    <a:pt x="329569" y="117150"/>
                    <a:pt x="319848" y="117150"/>
                  </a:cubicBezTo>
                  <a:cubicBezTo>
                    <a:pt x="217424" y="116913"/>
                    <a:pt x="115238" y="116913"/>
                    <a:pt x="12814" y="117150"/>
                  </a:cubicBezTo>
                  <a:cubicBezTo>
                    <a:pt x="3330" y="117150"/>
                    <a:pt x="-226" y="114779"/>
                    <a:pt x="11" y="104582"/>
                  </a:cubicBezTo>
                  <a:cubicBezTo>
                    <a:pt x="722" y="70907"/>
                    <a:pt x="485" y="37232"/>
                    <a:pt x="485" y="1186"/>
                  </a:cubicBezTo>
                  <a:close/>
                </a:path>
              </a:pathLst>
            </a:custGeom>
            <a:solidFill>
              <a:srgbClr val="F16924"/>
            </a:solidFill>
            <a:ln w="2364" cap="flat">
              <a:noFill/>
              <a:prstDash val="solid"/>
              <a:miter/>
            </a:ln>
          </p:spPr>
          <p:txBody>
            <a:bodyPr rtlCol="0" anchor="ctr"/>
            <a:lstStyle/>
            <a:p>
              <a:pPr algn="l" rtl="0"/>
              <a:endParaRPr lang="en-US"/>
            </a:p>
          </p:txBody>
        </p:sp>
        <p:sp>
          <p:nvSpPr>
            <p:cNvPr id="643" name="Freeform 642">
              <a:extLst>
                <a:ext uri="{FF2B5EF4-FFF2-40B4-BE49-F238E27FC236}">
                  <a16:creationId xmlns:a16="http://schemas.microsoft.com/office/drawing/2014/main" id="{A10A04EB-536D-4E5A-1A78-8A33C1A21586}"/>
                </a:ext>
              </a:extLst>
            </p:cNvPr>
            <p:cNvSpPr/>
            <p:nvPr/>
          </p:nvSpPr>
          <p:spPr>
            <a:xfrm>
              <a:off x="2368484" y="5251979"/>
              <a:ext cx="1118598" cy="1120017"/>
            </a:xfrm>
            <a:custGeom>
              <a:avLst/>
              <a:gdLst>
                <a:gd name="connsiteX0" fmla="*/ 638725 w 1118598"/>
                <a:gd name="connsiteY0" fmla="*/ 964238 h 1120017"/>
                <a:gd name="connsiteX1" fmla="*/ 579452 w 1118598"/>
                <a:gd name="connsiteY1" fmla="*/ 964238 h 1120017"/>
                <a:gd name="connsiteX2" fmla="*/ 579926 w 1118598"/>
                <a:gd name="connsiteY2" fmla="*/ 1022339 h 1120017"/>
                <a:gd name="connsiteX3" fmla="*/ 587750 w 1118598"/>
                <a:gd name="connsiteY3" fmla="*/ 1026607 h 1120017"/>
                <a:gd name="connsiteX4" fmla="*/ 612645 w 1118598"/>
                <a:gd name="connsiteY4" fmla="*/ 1027319 h 1120017"/>
                <a:gd name="connsiteX5" fmla="*/ 623314 w 1118598"/>
                <a:gd name="connsiteY5" fmla="*/ 1036093 h 1120017"/>
                <a:gd name="connsiteX6" fmla="*/ 612882 w 1118598"/>
                <a:gd name="connsiteY6" fmla="*/ 1045342 h 1120017"/>
                <a:gd name="connsiteX7" fmla="*/ 593915 w 1118598"/>
                <a:gd name="connsiteY7" fmla="*/ 1045816 h 1120017"/>
                <a:gd name="connsiteX8" fmla="*/ 181375 w 1118598"/>
                <a:gd name="connsiteY8" fmla="*/ 1045816 h 1120017"/>
                <a:gd name="connsiteX9" fmla="*/ 148419 w 1118598"/>
                <a:gd name="connsiteY9" fmla="*/ 1073325 h 1120017"/>
                <a:gd name="connsiteX10" fmla="*/ 180664 w 1118598"/>
                <a:gd name="connsiteY10" fmla="*/ 1101309 h 1120017"/>
                <a:gd name="connsiteX11" fmla="*/ 618098 w 1118598"/>
                <a:gd name="connsiteY11" fmla="*/ 1101309 h 1120017"/>
                <a:gd name="connsiteX12" fmla="*/ 626159 w 1118598"/>
                <a:gd name="connsiteY12" fmla="*/ 1101546 h 1120017"/>
                <a:gd name="connsiteX13" fmla="*/ 634694 w 1118598"/>
                <a:gd name="connsiteY13" fmla="*/ 1110320 h 1120017"/>
                <a:gd name="connsiteX14" fmla="*/ 626396 w 1118598"/>
                <a:gd name="connsiteY14" fmla="*/ 1119332 h 1120017"/>
                <a:gd name="connsiteX15" fmla="*/ 618335 w 1118598"/>
                <a:gd name="connsiteY15" fmla="*/ 1119806 h 1120017"/>
                <a:gd name="connsiteX16" fmla="*/ 179715 w 1118598"/>
                <a:gd name="connsiteY16" fmla="*/ 1119806 h 1120017"/>
                <a:gd name="connsiteX17" fmla="*/ 131586 w 1118598"/>
                <a:gd name="connsiteY17" fmla="*/ 1087317 h 1120017"/>
                <a:gd name="connsiteX18" fmla="*/ 148894 w 1118598"/>
                <a:gd name="connsiteY18" fmla="*/ 1036093 h 1120017"/>
                <a:gd name="connsiteX19" fmla="*/ 176396 w 1118598"/>
                <a:gd name="connsiteY19" fmla="*/ 1027319 h 1120017"/>
                <a:gd name="connsiteX20" fmla="*/ 233298 w 1118598"/>
                <a:gd name="connsiteY20" fmla="*/ 1026845 h 1120017"/>
                <a:gd name="connsiteX21" fmla="*/ 246575 w 1118598"/>
                <a:gd name="connsiteY21" fmla="*/ 1026845 h 1120017"/>
                <a:gd name="connsiteX22" fmla="*/ 246575 w 1118598"/>
                <a:gd name="connsiteY22" fmla="*/ 963764 h 1120017"/>
                <a:gd name="connsiteX23" fmla="*/ 232113 w 1118598"/>
                <a:gd name="connsiteY23" fmla="*/ 963764 h 1120017"/>
                <a:gd name="connsiteX24" fmla="*/ 48367 w 1118598"/>
                <a:gd name="connsiteY24" fmla="*/ 963764 h 1120017"/>
                <a:gd name="connsiteX25" fmla="*/ 0 w 1118598"/>
                <a:gd name="connsiteY25" fmla="*/ 915860 h 1120017"/>
                <a:gd name="connsiteX26" fmla="*/ 0 w 1118598"/>
                <a:gd name="connsiteY26" fmla="*/ 417852 h 1120017"/>
                <a:gd name="connsiteX27" fmla="*/ 49315 w 1118598"/>
                <a:gd name="connsiteY27" fmla="*/ 368526 h 1120017"/>
                <a:gd name="connsiteX28" fmla="*/ 90332 w 1118598"/>
                <a:gd name="connsiteY28" fmla="*/ 368526 h 1120017"/>
                <a:gd name="connsiteX29" fmla="*/ 90332 w 1118598"/>
                <a:gd name="connsiteY29" fmla="*/ 355720 h 1120017"/>
                <a:gd name="connsiteX30" fmla="*/ 90332 w 1118598"/>
                <a:gd name="connsiteY30" fmla="*/ 56915 h 1120017"/>
                <a:gd name="connsiteX31" fmla="*/ 133008 w 1118598"/>
                <a:gd name="connsiteY31" fmla="*/ 1660 h 1120017"/>
                <a:gd name="connsiteX32" fmla="*/ 149368 w 1118598"/>
                <a:gd name="connsiteY32" fmla="*/ 237 h 1120017"/>
                <a:gd name="connsiteX33" fmla="*/ 766992 w 1118598"/>
                <a:gd name="connsiteY33" fmla="*/ 0 h 1120017"/>
                <a:gd name="connsiteX34" fmla="*/ 826502 w 1118598"/>
                <a:gd name="connsiteY34" fmla="*/ 58812 h 1120017"/>
                <a:gd name="connsiteX35" fmla="*/ 826502 w 1118598"/>
                <a:gd name="connsiteY35" fmla="*/ 129956 h 1120017"/>
                <a:gd name="connsiteX36" fmla="*/ 810379 w 1118598"/>
                <a:gd name="connsiteY36" fmla="*/ 145845 h 1120017"/>
                <a:gd name="connsiteX37" fmla="*/ 735933 w 1118598"/>
                <a:gd name="connsiteY37" fmla="*/ 145845 h 1120017"/>
                <a:gd name="connsiteX38" fmla="*/ 735933 w 1118598"/>
                <a:gd name="connsiteY38" fmla="*/ 368289 h 1120017"/>
                <a:gd name="connsiteX39" fmla="*/ 776475 w 1118598"/>
                <a:gd name="connsiteY39" fmla="*/ 368289 h 1120017"/>
                <a:gd name="connsiteX40" fmla="*/ 826502 w 1118598"/>
                <a:gd name="connsiteY40" fmla="*/ 418089 h 1120017"/>
                <a:gd name="connsiteX41" fmla="*/ 826502 w 1118598"/>
                <a:gd name="connsiteY41" fmla="*/ 475242 h 1120017"/>
                <a:gd name="connsiteX42" fmla="*/ 849500 w 1118598"/>
                <a:gd name="connsiteY42" fmla="*/ 475242 h 1120017"/>
                <a:gd name="connsiteX43" fmla="*/ 1067624 w 1118598"/>
                <a:gd name="connsiteY43" fmla="*/ 475242 h 1120017"/>
                <a:gd name="connsiteX44" fmla="*/ 1118599 w 1118598"/>
                <a:gd name="connsiteY44" fmla="*/ 526465 h 1120017"/>
                <a:gd name="connsiteX45" fmla="*/ 1118599 w 1118598"/>
                <a:gd name="connsiteY45" fmla="*/ 1070717 h 1120017"/>
                <a:gd name="connsiteX46" fmla="*/ 1069758 w 1118598"/>
                <a:gd name="connsiteY46" fmla="*/ 1119332 h 1120017"/>
                <a:gd name="connsiteX47" fmla="*/ 689226 w 1118598"/>
                <a:gd name="connsiteY47" fmla="*/ 1119332 h 1120017"/>
                <a:gd name="connsiteX48" fmla="*/ 638014 w 1118598"/>
                <a:gd name="connsiteY48" fmla="*/ 1068108 h 1120017"/>
                <a:gd name="connsiteX49" fmla="*/ 638014 w 1118598"/>
                <a:gd name="connsiteY49" fmla="*/ 977992 h 1120017"/>
                <a:gd name="connsiteX50" fmla="*/ 638725 w 1118598"/>
                <a:gd name="connsiteY50" fmla="*/ 964238 h 1120017"/>
                <a:gd name="connsiteX51" fmla="*/ 638725 w 1118598"/>
                <a:gd name="connsiteY51" fmla="*/ 872936 h 1120017"/>
                <a:gd name="connsiteX52" fmla="*/ 638725 w 1118598"/>
                <a:gd name="connsiteY52" fmla="*/ 858233 h 1120017"/>
                <a:gd name="connsiteX53" fmla="*/ 638725 w 1118598"/>
                <a:gd name="connsiteY53" fmla="*/ 527651 h 1120017"/>
                <a:gd name="connsiteX54" fmla="*/ 690411 w 1118598"/>
                <a:gd name="connsiteY54" fmla="*/ 475716 h 1120017"/>
                <a:gd name="connsiteX55" fmla="*/ 797102 w 1118598"/>
                <a:gd name="connsiteY55" fmla="*/ 475953 h 1120017"/>
                <a:gd name="connsiteX56" fmla="*/ 808483 w 1118598"/>
                <a:gd name="connsiteY56" fmla="*/ 464570 h 1120017"/>
                <a:gd name="connsiteX57" fmla="*/ 808246 w 1118598"/>
                <a:gd name="connsiteY57" fmla="*/ 414769 h 1120017"/>
                <a:gd name="connsiteX58" fmla="*/ 781217 w 1118598"/>
                <a:gd name="connsiteY58" fmla="*/ 387735 h 1120017"/>
                <a:gd name="connsiteX59" fmla="*/ 746839 w 1118598"/>
                <a:gd name="connsiteY59" fmla="*/ 387497 h 1120017"/>
                <a:gd name="connsiteX60" fmla="*/ 735221 w 1118598"/>
                <a:gd name="connsiteY60" fmla="*/ 399118 h 1120017"/>
                <a:gd name="connsiteX61" fmla="*/ 734984 w 1118598"/>
                <a:gd name="connsiteY61" fmla="*/ 450104 h 1120017"/>
                <a:gd name="connsiteX62" fmla="*/ 726449 w 1118598"/>
                <a:gd name="connsiteY62" fmla="*/ 461487 h 1120017"/>
                <a:gd name="connsiteX63" fmla="*/ 716728 w 1118598"/>
                <a:gd name="connsiteY63" fmla="*/ 449867 h 1120017"/>
                <a:gd name="connsiteX64" fmla="*/ 716728 w 1118598"/>
                <a:gd name="connsiteY64" fmla="*/ 445124 h 1120017"/>
                <a:gd name="connsiteX65" fmla="*/ 716728 w 1118598"/>
                <a:gd name="connsiteY65" fmla="*/ 79918 h 1120017"/>
                <a:gd name="connsiteX66" fmla="*/ 730005 w 1118598"/>
                <a:gd name="connsiteY66" fmla="*/ 19920 h 1120017"/>
                <a:gd name="connsiteX67" fmla="*/ 716017 w 1118598"/>
                <a:gd name="connsiteY67" fmla="*/ 19209 h 1120017"/>
                <a:gd name="connsiteX68" fmla="*/ 151739 w 1118598"/>
                <a:gd name="connsiteY68" fmla="*/ 19446 h 1120017"/>
                <a:gd name="connsiteX69" fmla="*/ 109299 w 1118598"/>
                <a:gd name="connsiteY69" fmla="*/ 62607 h 1120017"/>
                <a:gd name="connsiteX70" fmla="*/ 109299 w 1118598"/>
                <a:gd name="connsiteY70" fmla="*/ 861553 h 1120017"/>
                <a:gd name="connsiteX71" fmla="*/ 109299 w 1118598"/>
                <a:gd name="connsiteY71" fmla="*/ 873174 h 1120017"/>
                <a:gd name="connsiteX72" fmla="*/ 638725 w 1118598"/>
                <a:gd name="connsiteY72" fmla="*/ 872936 h 1120017"/>
                <a:gd name="connsiteX73" fmla="*/ 657692 w 1118598"/>
                <a:gd name="connsiteY73" fmla="*/ 798235 h 1120017"/>
                <a:gd name="connsiteX74" fmla="*/ 657692 w 1118598"/>
                <a:gd name="connsiteY74" fmla="*/ 798235 h 1120017"/>
                <a:gd name="connsiteX75" fmla="*/ 657929 w 1118598"/>
                <a:gd name="connsiteY75" fmla="*/ 1072140 h 1120017"/>
                <a:gd name="connsiteX76" fmla="*/ 687566 w 1118598"/>
                <a:gd name="connsiteY76" fmla="*/ 1101309 h 1120017"/>
                <a:gd name="connsiteX77" fmla="*/ 1071655 w 1118598"/>
                <a:gd name="connsiteY77" fmla="*/ 1101309 h 1120017"/>
                <a:gd name="connsiteX78" fmla="*/ 1100580 w 1118598"/>
                <a:gd name="connsiteY78" fmla="*/ 1072614 h 1120017"/>
                <a:gd name="connsiteX79" fmla="*/ 1100580 w 1118598"/>
                <a:gd name="connsiteY79" fmla="*/ 525043 h 1120017"/>
                <a:gd name="connsiteX80" fmla="*/ 1070469 w 1118598"/>
                <a:gd name="connsiteY80" fmla="*/ 494925 h 1120017"/>
                <a:gd name="connsiteX81" fmla="*/ 804926 w 1118598"/>
                <a:gd name="connsiteY81" fmla="*/ 494925 h 1120017"/>
                <a:gd name="connsiteX82" fmla="*/ 685195 w 1118598"/>
                <a:gd name="connsiteY82" fmla="*/ 494925 h 1120017"/>
                <a:gd name="connsiteX83" fmla="*/ 657455 w 1118598"/>
                <a:gd name="connsiteY83" fmla="*/ 522434 h 1120017"/>
                <a:gd name="connsiteX84" fmla="*/ 657455 w 1118598"/>
                <a:gd name="connsiteY84" fmla="*/ 534291 h 1120017"/>
                <a:gd name="connsiteX85" fmla="*/ 657692 w 1118598"/>
                <a:gd name="connsiteY85" fmla="*/ 798235 h 1120017"/>
                <a:gd name="connsiteX86" fmla="*/ 90095 w 1118598"/>
                <a:gd name="connsiteY86" fmla="*/ 872225 h 1120017"/>
                <a:gd name="connsiteX87" fmla="*/ 90095 w 1118598"/>
                <a:gd name="connsiteY87" fmla="*/ 387497 h 1120017"/>
                <a:gd name="connsiteX88" fmla="*/ 48604 w 1118598"/>
                <a:gd name="connsiteY88" fmla="*/ 387497 h 1120017"/>
                <a:gd name="connsiteX89" fmla="*/ 18967 w 1118598"/>
                <a:gd name="connsiteY89" fmla="*/ 417852 h 1120017"/>
                <a:gd name="connsiteX90" fmla="*/ 18967 w 1118598"/>
                <a:gd name="connsiteY90" fmla="*/ 857759 h 1120017"/>
                <a:gd name="connsiteX91" fmla="*/ 18967 w 1118598"/>
                <a:gd name="connsiteY91" fmla="*/ 872462 h 1120017"/>
                <a:gd name="connsiteX92" fmla="*/ 90095 w 1118598"/>
                <a:gd name="connsiteY92" fmla="*/ 872225 h 1120017"/>
                <a:gd name="connsiteX93" fmla="*/ 329795 w 1118598"/>
                <a:gd name="connsiteY93" fmla="*/ 892145 h 1120017"/>
                <a:gd name="connsiteX94" fmla="*/ 32244 w 1118598"/>
                <a:gd name="connsiteY94" fmla="*/ 891908 h 1120017"/>
                <a:gd name="connsiteX95" fmla="*/ 19204 w 1118598"/>
                <a:gd name="connsiteY95" fmla="*/ 905188 h 1120017"/>
                <a:gd name="connsiteX96" fmla="*/ 19204 w 1118598"/>
                <a:gd name="connsiteY96" fmla="*/ 911117 h 1120017"/>
                <a:gd name="connsiteX97" fmla="*/ 51686 w 1118598"/>
                <a:gd name="connsiteY97" fmla="*/ 944080 h 1120017"/>
                <a:gd name="connsiteX98" fmla="*/ 555506 w 1118598"/>
                <a:gd name="connsiteY98" fmla="*/ 944080 h 1120017"/>
                <a:gd name="connsiteX99" fmla="*/ 624262 w 1118598"/>
                <a:gd name="connsiteY99" fmla="*/ 944318 h 1120017"/>
                <a:gd name="connsiteX100" fmla="*/ 638488 w 1118598"/>
                <a:gd name="connsiteY100" fmla="*/ 929615 h 1120017"/>
                <a:gd name="connsiteX101" fmla="*/ 638251 w 1118598"/>
                <a:gd name="connsiteY101" fmla="*/ 908271 h 1120017"/>
                <a:gd name="connsiteX102" fmla="*/ 622603 w 1118598"/>
                <a:gd name="connsiteY102" fmla="*/ 891908 h 1120017"/>
                <a:gd name="connsiteX103" fmla="*/ 329795 w 1118598"/>
                <a:gd name="connsiteY103" fmla="*/ 892145 h 1120017"/>
                <a:gd name="connsiteX104" fmla="*/ 559773 w 1118598"/>
                <a:gd name="connsiteY104" fmla="*/ 964238 h 1120017"/>
                <a:gd name="connsiteX105" fmla="*/ 546733 w 1118598"/>
                <a:gd name="connsiteY105" fmla="*/ 963526 h 1120017"/>
                <a:gd name="connsiteX106" fmla="*/ 382192 w 1118598"/>
                <a:gd name="connsiteY106" fmla="*/ 963526 h 1120017"/>
                <a:gd name="connsiteX107" fmla="*/ 276923 w 1118598"/>
                <a:gd name="connsiteY107" fmla="*/ 963526 h 1120017"/>
                <a:gd name="connsiteX108" fmla="*/ 266017 w 1118598"/>
                <a:gd name="connsiteY108" fmla="*/ 974198 h 1120017"/>
                <a:gd name="connsiteX109" fmla="*/ 266017 w 1118598"/>
                <a:gd name="connsiteY109" fmla="*/ 1014513 h 1120017"/>
                <a:gd name="connsiteX110" fmla="*/ 278820 w 1118598"/>
                <a:gd name="connsiteY110" fmla="*/ 1026845 h 1120017"/>
                <a:gd name="connsiteX111" fmla="*/ 547445 w 1118598"/>
                <a:gd name="connsiteY111" fmla="*/ 1026607 h 1120017"/>
                <a:gd name="connsiteX112" fmla="*/ 559773 w 1118598"/>
                <a:gd name="connsiteY112" fmla="*/ 1025896 h 1120017"/>
                <a:gd name="connsiteX113" fmla="*/ 559773 w 1118598"/>
                <a:gd name="connsiteY113" fmla="*/ 964238 h 1120017"/>
                <a:gd name="connsiteX114" fmla="*/ 735933 w 1118598"/>
                <a:gd name="connsiteY114" fmla="*/ 126399 h 1120017"/>
                <a:gd name="connsiteX115" fmla="*/ 799710 w 1118598"/>
                <a:gd name="connsiteY115" fmla="*/ 126162 h 1120017"/>
                <a:gd name="connsiteX116" fmla="*/ 807297 w 1118598"/>
                <a:gd name="connsiteY116" fmla="*/ 119048 h 1120017"/>
                <a:gd name="connsiteX117" fmla="*/ 807060 w 1118598"/>
                <a:gd name="connsiteY117" fmla="*/ 51698 h 1120017"/>
                <a:gd name="connsiteX118" fmla="*/ 775764 w 1118598"/>
                <a:gd name="connsiteY118" fmla="*/ 19920 h 1120017"/>
                <a:gd name="connsiteX119" fmla="*/ 736407 w 1118598"/>
                <a:gd name="connsiteY119" fmla="*/ 50749 h 1120017"/>
                <a:gd name="connsiteX120" fmla="*/ 735933 w 1118598"/>
                <a:gd name="connsiteY120" fmla="*/ 126399 h 112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18598" h="1120017">
                  <a:moveTo>
                    <a:pt x="638725" y="964238"/>
                  </a:moveTo>
                  <a:cubicBezTo>
                    <a:pt x="618098" y="964238"/>
                    <a:pt x="599842" y="964238"/>
                    <a:pt x="579452" y="964238"/>
                  </a:cubicBezTo>
                  <a:cubicBezTo>
                    <a:pt x="579452" y="983921"/>
                    <a:pt x="579215" y="1003130"/>
                    <a:pt x="579926" y="1022339"/>
                  </a:cubicBezTo>
                  <a:cubicBezTo>
                    <a:pt x="579926" y="1023999"/>
                    <a:pt x="584905" y="1026370"/>
                    <a:pt x="587750" y="1026607"/>
                  </a:cubicBezTo>
                  <a:cubicBezTo>
                    <a:pt x="596048" y="1027319"/>
                    <a:pt x="604584" y="1025896"/>
                    <a:pt x="612645" y="1027319"/>
                  </a:cubicBezTo>
                  <a:cubicBezTo>
                    <a:pt x="616676" y="1028030"/>
                    <a:pt x="619758" y="1033010"/>
                    <a:pt x="623314" y="1036093"/>
                  </a:cubicBezTo>
                  <a:cubicBezTo>
                    <a:pt x="619995" y="1039176"/>
                    <a:pt x="616913" y="1044156"/>
                    <a:pt x="612882" y="1045342"/>
                  </a:cubicBezTo>
                  <a:cubicBezTo>
                    <a:pt x="606955" y="1047002"/>
                    <a:pt x="600316" y="1045816"/>
                    <a:pt x="593915" y="1045816"/>
                  </a:cubicBezTo>
                  <a:cubicBezTo>
                    <a:pt x="456401" y="1045816"/>
                    <a:pt x="318888" y="1045816"/>
                    <a:pt x="181375" y="1045816"/>
                  </a:cubicBezTo>
                  <a:cubicBezTo>
                    <a:pt x="160748" y="1045816"/>
                    <a:pt x="148656" y="1055777"/>
                    <a:pt x="148419" y="1073325"/>
                  </a:cubicBezTo>
                  <a:cubicBezTo>
                    <a:pt x="148182" y="1090637"/>
                    <a:pt x="160511" y="1101309"/>
                    <a:pt x="180664" y="1101309"/>
                  </a:cubicBezTo>
                  <a:cubicBezTo>
                    <a:pt x="326475" y="1101309"/>
                    <a:pt x="472287" y="1101309"/>
                    <a:pt x="618098" y="1101309"/>
                  </a:cubicBezTo>
                  <a:cubicBezTo>
                    <a:pt x="620943" y="1101309"/>
                    <a:pt x="624262" y="1100360"/>
                    <a:pt x="626159" y="1101546"/>
                  </a:cubicBezTo>
                  <a:cubicBezTo>
                    <a:pt x="629716" y="1103680"/>
                    <a:pt x="634694" y="1107237"/>
                    <a:pt x="634694" y="1110320"/>
                  </a:cubicBezTo>
                  <a:cubicBezTo>
                    <a:pt x="634694" y="1113403"/>
                    <a:pt x="629953" y="1116960"/>
                    <a:pt x="626396" y="1119332"/>
                  </a:cubicBezTo>
                  <a:cubicBezTo>
                    <a:pt x="624500" y="1120518"/>
                    <a:pt x="620943" y="1119806"/>
                    <a:pt x="618335" y="1119806"/>
                  </a:cubicBezTo>
                  <a:cubicBezTo>
                    <a:pt x="472050" y="1119806"/>
                    <a:pt x="326001" y="1119806"/>
                    <a:pt x="179715" y="1119806"/>
                  </a:cubicBezTo>
                  <a:cubicBezTo>
                    <a:pt x="155295" y="1119806"/>
                    <a:pt x="137987" y="1107949"/>
                    <a:pt x="131586" y="1087317"/>
                  </a:cubicBezTo>
                  <a:cubicBezTo>
                    <a:pt x="125659" y="1068108"/>
                    <a:pt x="131823" y="1047002"/>
                    <a:pt x="148894" y="1036093"/>
                  </a:cubicBezTo>
                  <a:cubicBezTo>
                    <a:pt x="156718" y="1031113"/>
                    <a:pt x="167150" y="1028030"/>
                    <a:pt x="176396" y="1027319"/>
                  </a:cubicBezTo>
                  <a:cubicBezTo>
                    <a:pt x="195364" y="1025896"/>
                    <a:pt x="214331" y="1026845"/>
                    <a:pt x="233298" y="1026845"/>
                  </a:cubicBezTo>
                  <a:cubicBezTo>
                    <a:pt x="237566" y="1026845"/>
                    <a:pt x="241834" y="1026845"/>
                    <a:pt x="246575" y="1026845"/>
                  </a:cubicBezTo>
                  <a:cubicBezTo>
                    <a:pt x="246575" y="1005264"/>
                    <a:pt x="246575" y="985344"/>
                    <a:pt x="246575" y="963764"/>
                  </a:cubicBezTo>
                  <a:cubicBezTo>
                    <a:pt x="241359" y="963764"/>
                    <a:pt x="236618" y="963764"/>
                    <a:pt x="232113" y="963764"/>
                  </a:cubicBezTo>
                  <a:cubicBezTo>
                    <a:pt x="170943" y="963764"/>
                    <a:pt x="109536" y="963764"/>
                    <a:pt x="48367" y="963764"/>
                  </a:cubicBezTo>
                  <a:cubicBezTo>
                    <a:pt x="16359" y="963764"/>
                    <a:pt x="0" y="947875"/>
                    <a:pt x="0" y="915860"/>
                  </a:cubicBezTo>
                  <a:cubicBezTo>
                    <a:pt x="0" y="749857"/>
                    <a:pt x="0" y="583855"/>
                    <a:pt x="0" y="417852"/>
                  </a:cubicBezTo>
                  <a:cubicBezTo>
                    <a:pt x="0" y="384177"/>
                    <a:pt x="15648" y="368526"/>
                    <a:pt x="49315" y="368526"/>
                  </a:cubicBezTo>
                  <a:cubicBezTo>
                    <a:pt x="62592" y="368526"/>
                    <a:pt x="75869" y="368526"/>
                    <a:pt x="90332" y="368526"/>
                  </a:cubicBezTo>
                  <a:cubicBezTo>
                    <a:pt x="90332" y="363546"/>
                    <a:pt x="90332" y="359514"/>
                    <a:pt x="90332" y="355720"/>
                  </a:cubicBezTo>
                  <a:cubicBezTo>
                    <a:pt x="90332" y="256118"/>
                    <a:pt x="90332" y="156517"/>
                    <a:pt x="90332" y="56915"/>
                  </a:cubicBezTo>
                  <a:cubicBezTo>
                    <a:pt x="90332" y="28932"/>
                    <a:pt x="107165" y="7589"/>
                    <a:pt x="133008" y="1660"/>
                  </a:cubicBezTo>
                  <a:cubicBezTo>
                    <a:pt x="138224" y="474"/>
                    <a:pt x="143915" y="237"/>
                    <a:pt x="149368" y="237"/>
                  </a:cubicBezTo>
                  <a:cubicBezTo>
                    <a:pt x="355163" y="0"/>
                    <a:pt x="560959" y="0"/>
                    <a:pt x="766992" y="0"/>
                  </a:cubicBezTo>
                  <a:cubicBezTo>
                    <a:pt x="803741" y="0"/>
                    <a:pt x="826265" y="22292"/>
                    <a:pt x="826502" y="58812"/>
                  </a:cubicBezTo>
                  <a:cubicBezTo>
                    <a:pt x="826739" y="82527"/>
                    <a:pt x="826502" y="106242"/>
                    <a:pt x="826502" y="129956"/>
                  </a:cubicBezTo>
                  <a:cubicBezTo>
                    <a:pt x="826502" y="142999"/>
                    <a:pt x="823657" y="145845"/>
                    <a:pt x="810379" y="145845"/>
                  </a:cubicBezTo>
                  <a:cubicBezTo>
                    <a:pt x="785959" y="145845"/>
                    <a:pt x="761539" y="145845"/>
                    <a:pt x="735933" y="145845"/>
                  </a:cubicBezTo>
                  <a:cubicBezTo>
                    <a:pt x="735933" y="219835"/>
                    <a:pt x="735933" y="293113"/>
                    <a:pt x="735933" y="368289"/>
                  </a:cubicBezTo>
                  <a:cubicBezTo>
                    <a:pt x="749210" y="368289"/>
                    <a:pt x="762724" y="368289"/>
                    <a:pt x="776475" y="368289"/>
                  </a:cubicBezTo>
                  <a:cubicBezTo>
                    <a:pt x="810616" y="368289"/>
                    <a:pt x="826502" y="383940"/>
                    <a:pt x="826502" y="418089"/>
                  </a:cubicBezTo>
                  <a:cubicBezTo>
                    <a:pt x="826502" y="436587"/>
                    <a:pt x="826502" y="455084"/>
                    <a:pt x="826502" y="475242"/>
                  </a:cubicBezTo>
                  <a:cubicBezTo>
                    <a:pt x="834563" y="475242"/>
                    <a:pt x="841913" y="475242"/>
                    <a:pt x="849500" y="475242"/>
                  </a:cubicBezTo>
                  <a:cubicBezTo>
                    <a:pt x="922287" y="475242"/>
                    <a:pt x="994837" y="475242"/>
                    <a:pt x="1067624" y="475242"/>
                  </a:cubicBezTo>
                  <a:cubicBezTo>
                    <a:pt x="1103662" y="475242"/>
                    <a:pt x="1118599" y="490419"/>
                    <a:pt x="1118599" y="526465"/>
                  </a:cubicBezTo>
                  <a:cubicBezTo>
                    <a:pt x="1118599" y="707883"/>
                    <a:pt x="1118599" y="889300"/>
                    <a:pt x="1118599" y="1070717"/>
                  </a:cubicBezTo>
                  <a:cubicBezTo>
                    <a:pt x="1118599" y="1103443"/>
                    <a:pt x="1102713" y="1119332"/>
                    <a:pt x="1069758" y="1119332"/>
                  </a:cubicBezTo>
                  <a:cubicBezTo>
                    <a:pt x="942914" y="1119332"/>
                    <a:pt x="816070" y="1119332"/>
                    <a:pt x="689226" y="1119332"/>
                  </a:cubicBezTo>
                  <a:cubicBezTo>
                    <a:pt x="653188" y="1119332"/>
                    <a:pt x="638251" y="1104392"/>
                    <a:pt x="638014" y="1068108"/>
                  </a:cubicBezTo>
                  <a:cubicBezTo>
                    <a:pt x="638014" y="1037990"/>
                    <a:pt x="638014" y="1008110"/>
                    <a:pt x="638014" y="977992"/>
                  </a:cubicBezTo>
                  <a:cubicBezTo>
                    <a:pt x="638725" y="973961"/>
                    <a:pt x="638725" y="969692"/>
                    <a:pt x="638725" y="964238"/>
                  </a:cubicBezTo>
                  <a:close/>
                  <a:moveTo>
                    <a:pt x="638725" y="872936"/>
                  </a:moveTo>
                  <a:cubicBezTo>
                    <a:pt x="638725" y="867008"/>
                    <a:pt x="638725" y="862739"/>
                    <a:pt x="638725" y="858233"/>
                  </a:cubicBezTo>
                  <a:cubicBezTo>
                    <a:pt x="638725" y="747960"/>
                    <a:pt x="638725" y="637924"/>
                    <a:pt x="638725" y="527651"/>
                  </a:cubicBezTo>
                  <a:cubicBezTo>
                    <a:pt x="638725" y="491368"/>
                    <a:pt x="653899" y="475953"/>
                    <a:pt x="690411" y="475716"/>
                  </a:cubicBezTo>
                  <a:cubicBezTo>
                    <a:pt x="725975" y="475479"/>
                    <a:pt x="761539" y="475479"/>
                    <a:pt x="797102" y="475953"/>
                  </a:cubicBezTo>
                  <a:cubicBezTo>
                    <a:pt x="806112" y="475953"/>
                    <a:pt x="808720" y="473345"/>
                    <a:pt x="808483" y="464570"/>
                  </a:cubicBezTo>
                  <a:cubicBezTo>
                    <a:pt x="807771" y="447970"/>
                    <a:pt x="808483" y="431370"/>
                    <a:pt x="808246" y="414769"/>
                  </a:cubicBezTo>
                  <a:cubicBezTo>
                    <a:pt x="808009" y="396746"/>
                    <a:pt x="799473" y="388209"/>
                    <a:pt x="781217" y="387735"/>
                  </a:cubicBezTo>
                  <a:cubicBezTo>
                    <a:pt x="769837" y="387497"/>
                    <a:pt x="758219" y="387972"/>
                    <a:pt x="746839" y="387497"/>
                  </a:cubicBezTo>
                  <a:cubicBezTo>
                    <a:pt x="738066" y="387023"/>
                    <a:pt x="734984" y="390106"/>
                    <a:pt x="735221" y="399118"/>
                  </a:cubicBezTo>
                  <a:cubicBezTo>
                    <a:pt x="735933" y="416192"/>
                    <a:pt x="735933" y="433030"/>
                    <a:pt x="734984" y="450104"/>
                  </a:cubicBezTo>
                  <a:cubicBezTo>
                    <a:pt x="734747" y="454136"/>
                    <a:pt x="730005" y="460776"/>
                    <a:pt x="726449" y="461487"/>
                  </a:cubicBezTo>
                  <a:cubicBezTo>
                    <a:pt x="719336" y="462673"/>
                    <a:pt x="716491" y="456744"/>
                    <a:pt x="716728" y="449867"/>
                  </a:cubicBezTo>
                  <a:cubicBezTo>
                    <a:pt x="716728" y="448207"/>
                    <a:pt x="716728" y="446784"/>
                    <a:pt x="716728" y="445124"/>
                  </a:cubicBezTo>
                  <a:cubicBezTo>
                    <a:pt x="716728" y="323468"/>
                    <a:pt x="716728" y="201812"/>
                    <a:pt x="716728" y="79918"/>
                  </a:cubicBezTo>
                  <a:cubicBezTo>
                    <a:pt x="716728" y="59524"/>
                    <a:pt x="714120" y="38655"/>
                    <a:pt x="730005" y="19920"/>
                  </a:cubicBezTo>
                  <a:cubicBezTo>
                    <a:pt x="723604" y="19683"/>
                    <a:pt x="719810" y="19209"/>
                    <a:pt x="716017" y="19209"/>
                  </a:cubicBezTo>
                  <a:cubicBezTo>
                    <a:pt x="528003" y="19209"/>
                    <a:pt x="339989" y="19209"/>
                    <a:pt x="151739" y="19446"/>
                  </a:cubicBezTo>
                  <a:cubicBezTo>
                    <a:pt x="123051" y="19446"/>
                    <a:pt x="109299" y="33438"/>
                    <a:pt x="109299" y="62607"/>
                  </a:cubicBezTo>
                  <a:cubicBezTo>
                    <a:pt x="109299" y="328922"/>
                    <a:pt x="109299" y="595238"/>
                    <a:pt x="109299" y="861553"/>
                  </a:cubicBezTo>
                  <a:cubicBezTo>
                    <a:pt x="109299" y="865822"/>
                    <a:pt x="109299" y="869854"/>
                    <a:pt x="109299" y="873174"/>
                  </a:cubicBezTo>
                  <a:cubicBezTo>
                    <a:pt x="286407" y="872936"/>
                    <a:pt x="461618" y="872936"/>
                    <a:pt x="638725" y="872936"/>
                  </a:cubicBezTo>
                  <a:close/>
                  <a:moveTo>
                    <a:pt x="657692" y="798235"/>
                  </a:moveTo>
                  <a:cubicBezTo>
                    <a:pt x="657692" y="798235"/>
                    <a:pt x="657929" y="798235"/>
                    <a:pt x="657692" y="798235"/>
                  </a:cubicBezTo>
                  <a:cubicBezTo>
                    <a:pt x="657929" y="889537"/>
                    <a:pt x="657929" y="980838"/>
                    <a:pt x="657929" y="1072140"/>
                  </a:cubicBezTo>
                  <a:cubicBezTo>
                    <a:pt x="657929" y="1093008"/>
                    <a:pt x="666465" y="1101309"/>
                    <a:pt x="687566" y="1101309"/>
                  </a:cubicBezTo>
                  <a:cubicBezTo>
                    <a:pt x="815595" y="1101309"/>
                    <a:pt x="943625" y="1101309"/>
                    <a:pt x="1071655" y="1101309"/>
                  </a:cubicBezTo>
                  <a:cubicBezTo>
                    <a:pt x="1091807" y="1101309"/>
                    <a:pt x="1100580" y="1092534"/>
                    <a:pt x="1100580" y="1072614"/>
                  </a:cubicBezTo>
                  <a:cubicBezTo>
                    <a:pt x="1100580" y="890011"/>
                    <a:pt x="1100580" y="707408"/>
                    <a:pt x="1100580" y="525043"/>
                  </a:cubicBezTo>
                  <a:cubicBezTo>
                    <a:pt x="1100580" y="502988"/>
                    <a:pt x="1092519" y="494925"/>
                    <a:pt x="1070469" y="494925"/>
                  </a:cubicBezTo>
                  <a:cubicBezTo>
                    <a:pt x="982034" y="494925"/>
                    <a:pt x="893599" y="494925"/>
                    <a:pt x="804926" y="494925"/>
                  </a:cubicBezTo>
                  <a:cubicBezTo>
                    <a:pt x="765095" y="494925"/>
                    <a:pt x="725026" y="494925"/>
                    <a:pt x="685195" y="494925"/>
                  </a:cubicBezTo>
                  <a:cubicBezTo>
                    <a:pt x="666228" y="494925"/>
                    <a:pt x="658167" y="503225"/>
                    <a:pt x="657455" y="522434"/>
                  </a:cubicBezTo>
                  <a:cubicBezTo>
                    <a:pt x="657455" y="526465"/>
                    <a:pt x="657455" y="530260"/>
                    <a:pt x="657455" y="534291"/>
                  </a:cubicBezTo>
                  <a:cubicBezTo>
                    <a:pt x="657692" y="622035"/>
                    <a:pt x="657692" y="710017"/>
                    <a:pt x="657692" y="798235"/>
                  </a:cubicBezTo>
                  <a:close/>
                  <a:moveTo>
                    <a:pt x="90095" y="872225"/>
                  </a:moveTo>
                  <a:cubicBezTo>
                    <a:pt x="90095" y="710728"/>
                    <a:pt x="90095" y="549943"/>
                    <a:pt x="90095" y="387497"/>
                  </a:cubicBezTo>
                  <a:cubicBezTo>
                    <a:pt x="76106" y="387497"/>
                    <a:pt x="62355" y="387497"/>
                    <a:pt x="48604" y="387497"/>
                  </a:cubicBezTo>
                  <a:cubicBezTo>
                    <a:pt x="26791" y="387735"/>
                    <a:pt x="18967" y="395798"/>
                    <a:pt x="18967" y="417852"/>
                  </a:cubicBezTo>
                  <a:cubicBezTo>
                    <a:pt x="18967" y="564409"/>
                    <a:pt x="18967" y="710965"/>
                    <a:pt x="18967" y="857759"/>
                  </a:cubicBezTo>
                  <a:cubicBezTo>
                    <a:pt x="18967" y="862265"/>
                    <a:pt x="18967" y="867008"/>
                    <a:pt x="18967" y="872462"/>
                  </a:cubicBezTo>
                  <a:cubicBezTo>
                    <a:pt x="42914" y="872225"/>
                    <a:pt x="65674" y="872225"/>
                    <a:pt x="90095" y="872225"/>
                  </a:cubicBezTo>
                  <a:close/>
                  <a:moveTo>
                    <a:pt x="329795" y="892145"/>
                  </a:moveTo>
                  <a:cubicBezTo>
                    <a:pt x="230690" y="892145"/>
                    <a:pt x="131349" y="892383"/>
                    <a:pt x="32244" y="891908"/>
                  </a:cubicBezTo>
                  <a:cubicBezTo>
                    <a:pt x="21575" y="891908"/>
                    <a:pt x="17782" y="894991"/>
                    <a:pt x="19204" y="905188"/>
                  </a:cubicBezTo>
                  <a:cubicBezTo>
                    <a:pt x="19442" y="907086"/>
                    <a:pt x="19204" y="909220"/>
                    <a:pt x="19204" y="911117"/>
                  </a:cubicBezTo>
                  <a:cubicBezTo>
                    <a:pt x="19204" y="937915"/>
                    <a:pt x="25369" y="944080"/>
                    <a:pt x="51686" y="944080"/>
                  </a:cubicBezTo>
                  <a:cubicBezTo>
                    <a:pt x="219547" y="944080"/>
                    <a:pt x="387408" y="944080"/>
                    <a:pt x="555506" y="944080"/>
                  </a:cubicBezTo>
                  <a:cubicBezTo>
                    <a:pt x="578504" y="944080"/>
                    <a:pt x="601265" y="943369"/>
                    <a:pt x="624262" y="944318"/>
                  </a:cubicBezTo>
                  <a:cubicBezTo>
                    <a:pt x="636117" y="944792"/>
                    <a:pt x="639673" y="940523"/>
                    <a:pt x="638488" y="929615"/>
                  </a:cubicBezTo>
                  <a:cubicBezTo>
                    <a:pt x="637777" y="922500"/>
                    <a:pt x="638251" y="915386"/>
                    <a:pt x="638251" y="908271"/>
                  </a:cubicBezTo>
                  <a:cubicBezTo>
                    <a:pt x="638251" y="891908"/>
                    <a:pt x="638251" y="891908"/>
                    <a:pt x="622603" y="891908"/>
                  </a:cubicBezTo>
                  <a:cubicBezTo>
                    <a:pt x="524921" y="892145"/>
                    <a:pt x="427476" y="892145"/>
                    <a:pt x="329795" y="892145"/>
                  </a:cubicBezTo>
                  <a:close/>
                  <a:moveTo>
                    <a:pt x="559773" y="964238"/>
                  </a:moveTo>
                  <a:cubicBezTo>
                    <a:pt x="555032" y="964001"/>
                    <a:pt x="550764" y="963526"/>
                    <a:pt x="546733" y="963526"/>
                  </a:cubicBezTo>
                  <a:cubicBezTo>
                    <a:pt x="491965" y="963526"/>
                    <a:pt x="436960" y="963526"/>
                    <a:pt x="382192" y="963526"/>
                  </a:cubicBezTo>
                  <a:cubicBezTo>
                    <a:pt x="347102" y="963526"/>
                    <a:pt x="312013" y="963764"/>
                    <a:pt x="276923" y="963526"/>
                  </a:cubicBezTo>
                  <a:cubicBezTo>
                    <a:pt x="268862" y="963526"/>
                    <a:pt x="265780" y="965898"/>
                    <a:pt x="266017" y="974198"/>
                  </a:cubicBezTo>
                  <a:cubicBezTo>
                    <a:pt x="266728" y="987478"/>
                    <a:pt x="266728" y="1000996"/>
                    <a:pt x="266017" y="1014513"/>
                  </a:cubicBezTo>
                  <a:cubicBezTo>
                    <a:pt x="265306" y="1024710"/>
                    <a:pt x="269336" y="1026845"/>
                    <a:pt x="278820" y="1026845"/>
                  </a:cubicBezTo>
                  <a:cubicBezTo>
                    <a:pt x="368441" y="1026607"/>
                    <a:pt x="458061" y="1026607"/>
                    <a:pt x="547445" y="1026607"/>
                  </a:cubicBezTo>
                  <a:cubicBezTo>
                    <a:pt x="551238" y="1026607"/>
                    <a:pt x="555032" y="1026133"/>
                    <a:pt x="559773" y="1025896"/>
                  </a:cubicBezTo>
                  <a:cubicBezTo>
                    <a:pt x="559773" y="1005264"/>
                    <a:pt x="559773" y="985344"/>
                    <a:pt x="559773" y="964238"/>
                  </a:cubicBezTo>
                  <a:close/>
                  <a:moveTo>
                    <a:pt x="735933" y="126399"/>
                  </a:moveTo>
                  <a:cubicBezTo>
                    <a:pt x="758931" y="126399"/>
                    <a:pt x="779320" y="126636"/>
                    <a:pt x="799710" y="126162"/>
                  </a:cubicBezTo>
                  <a:cubicBezTo>
                    <a:pt x="802318" y="126162"/>
                    <a:pt x="807297" y="121419"/>
                    <a:pt x="807297" y="119048"/>
                  </a:cubicBezTo>
                  <a:cubicBezTo>
                    <a:pt x="807771" y="96519"/>
                    <a:pt x="808009" y="73990"/>
                    <a:pt x="807060" y="51698"/>
                  </a:cubicBezTo>
                  <a:cubicBezTo>
                    <a:pt x="806349" y="34623"/>
                    <a:pt x="790938" y="20157"/>
                    <a:pt x="775764" y="19920"/>
                  </a:cubicBezTo>
                  <a:cubicBezTo>
                    <a:pt x="756322" y="19683"/>
                    <a:pt x="737355" y="33201"/>
                    <a:pt x="736407" y="50749"/>
                  </a:cubicBezTo>
                  <a:cubicBezTo>
                    <a:pt x="734984" y="75175"/>
                    <a:pt x="735933" y="100076"/>
                    <a:pt x="735933" y="126399"/>
                  </a:cubicBezTo>
                  <a:close/>
                </a:path>
              </a:pathLst>
            </a:custGeom>
            <a:grpFill/>
            <a:ln w="2364" cap="flat">
              <a:noFill/>
              <a:prstDash val="solid"/>
              <a:miter/>
            </a:ln>
          </p:spPr>
          <p:txBody>
            <a:bodyPr rtlCol="0" anchor="ctr"/>
            <a:lstStyle/>
            <a:p>
              <a:pPr algn="l" rtl="0"/>
              <a:endParaRPr lang="en-US"/>
            </a:p>
          </p:txBody>
        </p:sp>
        <p:sp>
          <p:nvSpPr>
            <p:cNvPr id="644" name="Freeform 643">
              <a:extLst>
                <a:ext uri="{FF2B5EF4-FFF2-40B4-BE49-F238E27FC236}">
                  <a16:creationId xmlns:a16="http://schemas.microsoft.com/office/drawing/2014/main" id="{5A6ACE8E-ACB9-11F6-18E1-A01C05AF7B7A}"/>
                </a:ext>
              </a:extLst>
            </p:cNvPr>
            <p:cNvSpPr/>
            <p:nvPr/>
          </p:nvSpPr>
          <p:spPr>
            <a:xfrm>
              <a:off x="2523874" y="5582324"/>
              <a:ext cx="436569" cy="263706"/>
            </a:xfrm>
            <a:custGeom>
              <a:avLst/>
              <a:gdLst>
                <a:gd name="connsiteX0" fmla="*/ 265448 w 436569"/>
                <a:gd name="connsiteY0" fmla="*/ 244024 h 263706"/>
                <a:gd name="connsiteX1" fmla="*/ 310496 w 436569"/>
                <a:gd name="connsiteY1" fmla="*/ 244024 h 263706"/>
                <a:gd name="connsiteX2" fmla="*/ 311207 w 436569"/>
                <a:gd name="connsiteY2" fmla="*/ 230032 h 263706"/>
                <a:gd name="connsiteX3" fmla="*/ 311207 w 436569"/>
                <a:gd name="connsiteY3" fmla="*/ 20157 h 263706"/>
                <a:gd name="connsiteX4" fmla="*/ 331834 w 436569"/>
                <a:gd name="connsiteY4" fmla="*/ 0 h 263706"/>
                <a:gd name="connsiteX5" fmla="*/ 383994 w 436569"/>
                <a:gd name="connsiteY5" fmla="*/ 0 h 263706"/>
                <a:gd name="connsiteX6" fmla="*/ 401302 w 436569"/>
                <a:gd name="connsiteY6" fmla="*/ 17075 h 263706"/>
                <a:gd name="connsiteX7" fmla="*/ 401302 w 436569"/>
                <a:gd name="connsiteY7" fmla="*/ 230506 h 263706"/>
                <a:gd name="connsiteX8" fmla="*/ 401302 w 436569"/>
                <a:gd name="connsiteY8" fmla="*/ 244972 h 263706"/>
                <a:gd name="connsiteX9" fmla="*/ 424300 w 436569"/>
                <a:gd name="connsiteY9" fmla="*/ 245447 h 263706"/>
                <a:gd name="connsiteX10" fmla="*/ 436391 w 436569"/>
                <a:gd name="connsiteY10" fmla="*/ 254933 h 263706"/>
                <a:gd name="connsiteX11" fmla="*/ 424062 w 436569"/>
                <a:gd name="connsiteY11" fmla="*/ 263707 h 263706"/>
                <a:gd name="connsiteX12" fmla="*/ 253594 w 436569"/>
                <a:gd name="connsiteY12" fmla="*/ 263233 h 263706"/>
                <a:gd name="connsiteX13" fmla="*/ 69136 w 436569"/>
                <a:gd name="connsiteY13" fmla="*/ 263707 h 263706"/>
                <a:gd name="connsiteX14" fmla="*/ 12234 w 436569"/>
                <a:gd name="connsiteY14" fmla="*/ 263707 h 263706"/>
                <a:gd name="connsiteX15" fmla="*/ 143 w 436569"/>
                <a:gd name="connsiteY15" fmla="*/ 254458 h 263706"/>
                <a:gd name="connsiteX16" fmla="*/ 12234 w 436569"/>
                <a:gd name="connsiteY16" fmla="*/ 245447 h 263706"/>
                <a:gd name="connsiteX17" fmla="*/ 41871 w 436569"/>
                <a:gd name="connsiteY17" fmla="*/ 244972 h 263706"/>
                <a:gd name="connsiteX18" fmla="*/ 41871 w 436569"/>
                <a:gd name="connsiteY18" fmla="*/ 231455 h 263706"/>
                <a:gd name="connsiteX19" fmla="*/ 41871 w 436569"/>
                <a:gd name="connsiteY19" fmla="*/ 97467 h 263706"/>
                <a:gd name="connsiteX20" fmla="*/ 58230 w 436569"/>
                <a:gd name="connsiteY20" fmla="*/ 80867 h 263706"/>
                <a:gd name="connsiteX21" fmla="*/ 113947 w 436569"/>
                <a:gd name="connsiteY21" fmla="*/ 80867 h 263706"/>
                <a:gd name="connsiteX22" fmla="*/ 131966 w 436569"/>
                <a:gd name="connsiteY22" fmla="*/ 99364 h 263706"/>
                <a:gd name="connsiteX23" fmla="*/ 132203 w 436569"/>
                <a:gd name="connsiteY23" fmla="*/ 232166 h 263706"/>
                <a:gd name="connsiteX24" fmla="*/ 132203 w 436569"/>
                <a:gd name="connsiteY24" fmla="*/ 244261 h 263706"/>
                <a:gd name="connsiteX25" fmla="*/ 174879 w 436569"/>
                <a:gd name="connsiteY25" fmla="*/ 244261 h 263706"/>
                <a:gd name="connsiteX26" fmla="*/ 174879 w 436569"/>
                <a:gd name="connsiteY26" fmla="*/ 227424 h 263706"/>
                <a:gd name="connsiteX27" fmla="*/ 174879 w 436569"/>
                <a:gd name="connsiteY27" fmla="*/ 59049 h 263706"/>
                <a:gd name="connsiteX28" fmla="*/ 193372 w 436569"/>
                <a:gd name="connsiteY28" fmla="*/ 40789 h 263706"/>
                <a:gd name="connsiteX29" fmla="*/ 249089 w 436569"/>
                <a:gd name="connsiteY29" fmla="*/ 40789 h 263706"/>
                <a:gd name="connsiteX30" fmla="*/ 264974 w 436569"/>
                <a:gd name="connsiteY30" fmla="*/ 56678 h 263706"/>
                <a:gd name="connsiteX31" fmla="*/ 264974 w 436569"/>
                <a:gd name="connsiteY31" fmla="*/ 230981 h 263706"/>
                <a:gd name="connsiteX32" fmla="*/ 265448 w 436569"/>
                <a:gd name="connsiteY32" fmla="*/ 244024 h 263706"/>
                <a:gd name="connsiteX33" fmla="*/ 381149 w 436569"/>
                <a:gd name="connsiteY33" fmla="*/ 18735 h 263706"/>
                <a:gd name="connsiteX34" fmla="*/ 343925 w 436569"/>
                <a:gd name="connsiteY34" fmla="*/ 18497 h 263706"/>
                <a:gd name="connsiteX35" fmla="*/ 330411 w 436569"/>
                <a:gd name="connsiteY35" fmla="*/ 31540 h 263706"/>
                <a:gd name="connsiteX36" fmla="*/ 330648 w 436569"/>
                <a:gd name="connsiteY36" fmla="*/ 231692 h 263706"/>
                <a:gd name="connsiteX37" fmla="*/ 331360 w 436569"/>
                <a:gd name="connsiteY37" fmla="*/ 243075 h 263706"/>
                <a:gd name="connsiteX38" fmla="*/ 381149 w 436569"/>
                <a:gd name="connsiteY38" fmla="*/ 243075 h 263706"/>
                <a:gd name="connsiteX39" fmla="*/ 381149 w 436569"/>
                <a:gd name="connsiteY39" fmla="*/ 18735 h 263706"/>
                <a:gd name="connsiteX40" fmla="*/ 245770 w 436569"/>
                <a:gd name="connsiteY40" fmla="*/ 60235 h 263706"/>
                <a:gd name="connsiteX41" fmla="*/ 207835 w 436569"/>
                <a:gd name="connsiteY41" fmla="*/ 59998 h 263706"/>
                <a:gd name="connsiteX42" fmla="*/ 194558 w 436569"/>
                <a:gd name="connsiteY42" fmla="*/ 73278 h 263706"/>
                <a:gd name="connsiteX43" fmla="*/ 194795 w 436569"/>
                <a:gd name="connsiteY43" fmla="*/ 211772 h 263706"/>
                <a:gd name="connsiteX44" fmla="*/ 226802 w 436569"/>
                <a:gd name="connsiteY44" fmla="*/ 243787 h 263706"/>
                <a:gd name="connsiteX45" fmla="*/ 246007 w 436569"/>
                <a:gd name="connsiteY45" fmla="*/ 225052 h 263706"/>
                <a:gd name="connsiteX46" fmla="*/ 246007 w 436569"/>
                <a:gd name="connsiteY46" fmla="*/ 163394 h 263706"/>
                <a:gd name="connsiteX47" fmla="*/ 245770 w 436569"/>
                <a:gd name="connsiteY47" fmla="*/ 60235 h 263706"/>
                <a:gd name="connsiteX48" fmla="*/ 112524 w 436569"/>
                <a:gd name="connsiteY48" fmla="*/ 244024 h 263706"/>
                <a:gd name="connsiteX49" fmla="*/ 112524 w 436569"/>
                <a:gd name="connsiteY49" fmla="*/ 100313 h 263706"/>
                <a:gd name="connsiteX50" fmla="*/ 61786 w 436569"/>
                <a:gd name="connsiteY50" fmla="*/ 100313 h 263706"/>
                <a:gd name="connsiteX51" fmla="*/ 62023 w 436569"/>
                <a:gd name="connsiteY51" fmla="*/ 237147 h 263706"/>
                <a:gd name="connsiteX52" fmla="*/ 69373 w 436569"/>
                <a:gd name="connsiteY52" fmla="*/ 243550 h 263706"/>
                <a:gd name="connsiteX53" fmla="*/ 112524 w 436569"/>
                <a:gd name="connsiteY53" fmla="*/ 244024 h 26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569" h="263706">
                  <a:moveTo>
                    <a:pt x="265448" y="244024"/>
                  </a:moveTo>
                  <a:cubicBezTo>
                    <a:pt x="281096" y="244024"/>
                    <a:pt x="295085" y="244024"/>
                    <a:pt x="310496" y="244024"/>
                  </a:cubicBezTo>
                  <a:cubicBezTo>
                    <a:pt x="310733" y="239044"/>
                    <a:pt x="311207" y="234538"/>
                    <a:pt x="311207" y="230032"/>
                  </a:cubicBezTo>
                  <a:cubicBezTo>
                    <a:pt x="311207" y="160074"/>
                    <a:pt x="311207" y="90116"/>
                    <a:pt x="311207" y="20157"/>
                  </a:cubicBezTo>
                  <a:cubicBezTo>
                    <a:pt x="311207" y="237"/>
                    <a:pt x="311444" y="0"/>
                    <a:pt x="331834" y="0"/>
                  </a:cubicBezTo>
                  <a:cubicBezTo>
                    <a:pt x="349142" y="0"/>
                    <a:pt x="366686" y="0"/>
                    <a:pt x="383994" y="0"/>
                  </a:cubicBezTo>
                  <a:cubicBezTo>
                    <a:pt x="399168" y="0"/>
                    <a:pt x="401302" y="2134"/>
                    <a:pt x="401302" y="17075"/>
                  </a:cubicBezTo>
                  <a:cubicBezTo>
                    <a:pt x="401302" y="88219"/>
                    <a:pt x="401302" y="159363"/>
                    <a:pt x="401302" y="230506"/>
                  </a:cubicBezTo>
                  <a:cubicBezTo>
                    <a:pt x="401302" y="234775"/>
                    <a:pt x="401302" y="239044"/>
                    <a:pt x="401302" y="244972"/>
                  </a:cubicBezTo>
                  <a:cubicBezTo>
                    <a:pt x="409600" y="244972"/>
                    <a:pt x="417187" y="243787"/>
                    <a:pt x="424300" y="245447"/>
                  </a:cubicBezTo>
                  <a:cubicBezTo>
                    <a:pt x="429041" y="246632"/>
                    <a:pt x="435917" y="250901"/>
                    <a:pt x="436391" y="254933"/>
                  </a:cubicBezTo>
                  <a:cubicBezTo>
                    <a:pt x="437814" y="262521"/>
                    <a:pt x="430464" y="263707"/>
                    <a:pt x="424062" y="263707"/>
                  </a:cubicBezTo>
                  <a:cubicBezTo>
                    <a:pt x="367160" y="263470"/>
                    <a:pt x="310496" y="263233"/>
                    <a:pt x="253594" y="263233"/>
                  </a:cubicBezTo>
                  <a:cubicBezTo>
                    <a:pt x="192187" y="263233"/>
                    <a:pt x="130543" y="263470"/>
                    <a:pt x="69136" y="263707"/>
                  </a:cubicBezTo>
                  <a:cubicBezTo>
                    <a:pt x="50169" y="263707"/>
                    <a:pt x="31202" y="263470"/>
                    <a:pt x="12234" y="263707"/>
                  </a:cubicBezTo>
                  <a:cubicBezTo>
                    <a:pt x="5359" y="263707"/>
                    <a:pt x="-1043" y="261573"/>
                    <a:pt x="143" y="254458"/>
                  </a:cubicBezTo>
                  <a:cubicBezTo>
                    <a:pt x="617" y="250664"/>
                    <a:pt x="7729" y="246158"/>
                    <a:pt x="12234" y="245447"/>
                  </a:cubicBezTo>
                  <a:cubicBezTo>
                    <a:pt x="21481" y="244024"/>
                    <a:pt x="30964" y="244972"/>
                    <a:pt x="41871" y="244972"/>
                  </a:cubicBezTo>
                  <a:cubicBezTo>
                    <a:pt x="41871" y="239992"/>
                    <a:pt x="41871" y="235724"/>
                    <a:pt x="41871" y="231455"/>
                  </a:cubicBezTo>
                  <a:cubicBezTo>
                    <a:pt x="41871" y="186871"/>
                    <a:pt x="41871" y="142051"/>
                    <a:pt x="41871" y="97467"/>
                  </a:cubicBezTo>
                  <a:cubicBezTo>
                    <a:pt x="41871" y="83238"/>
                    <a:pt x="44242" y="80867"/>
                    <a:pt x="58230" y="80867"/>
                  </a:cubicBezTo>
                  <a:cubicBezTo>
                    <a:pt x="76723" y="80867"/>
                    <a:pt x="95453" y="80867"/>
                    <a:pt x="113947" y="80867"/>
                  </a:cubicBezTo>
                  <a:cubicBezTo>
                    <a:pt x="130780" y="80867"/>
                    <a:pt x="131966" y="82053"/>
                    <a:pt x="131966" y="99364"/>
                  </a:cubicBezTo>
                  <a:cubicBezTo>
                    <a:pt x="131966" y="143711"/>
                    <a:pt x="132203" y="187820"/>
                    <a:pt x="132203" y="232166"/>
                  </a:cubicBezTo>
                  <a:cubicBezTo>
                    <a:pt x="132203" y="235961"/>
                    <a:pt x="132203" y="239755"/>
                    <a:pt x="132203" y="244261"/>
                  </a:cubicBezTo>
                  <a:cubicBezTo>
                    <a:pt x="146902" y="244261"/>
                    <a:pt x="159942" y="244261"/>
                    <a:pt x="174879" y="244261"/>
                  </a:cubicBezTo>
                  <a:cubicBezTo>
                    <a:pt x="174879" y="238332"/>
                    <a:pt x="174879" y="232878"/>
                    <a:pt x="174879" y="227424"/>
                  </a:cubicBezTo>
                  <a:cubicBezTo>
                    <a:pt x="174879" y="171220"/>
                    <a:pt x="174879" y="115253"/>
                    <a:pt x="174879" y="59049"/>
                  </a:cubicBezTo>
                  <a:cubicBezTo>
                    <a:pt x="174879" y="42924"/>
                    <a:pt x="177013" y="40789"/>
                    <a:pt x="193372" y="40789"/>
                  </a:cubicBezTo>
                  <a:cubicBezTo>
                    <a:pt x="211865" y="40789"/>
                    <a:pt x="230596" y="40789"/>
                    <a:pt x="249089" y="40789"/>
                  </a:cubicBezTo>
                  <a:cubicBezTo>
                    <a:pt x="262840" y="40789"/>
                    <a:pt x="264974" y="42924"/>
                    <a:pt x="264974" y="56678"/>
                  </a:cubicBezTo>
                  <a:cubicBezTo>
                    <a:pt x="264974" y="114779"/>
                    <a:pt x="264974" y="172880"/>
                    <a:pt x="264974" y="230981"/>
                  </a:cubicBezTo>
                  <a:cubicBezTo>
                    <a:pt x="265448" y="234775"/>
                    <a:pt x="265448" y="239044"/>
                    <a:pt x="265448" y="244024"/>
                  </a:cubicBezTo>
                  <a:close/>
                  <a:moveTo>
                    <a:pt x="381149" y="18735"/>
                  </a:moveTo>
                  <a:cubicBezTo>
                    <a:pt x="368109" y="18735"/>
                    <a:pt x="356017" y="19446"/>
                    <a:pt x="343925" y="18497"/>
                  </a:cubicBezTo>
                  <a:cubicBezTo>
                    <a:pt x="333493" y="17786"/>
                    <a:pt x="330411" y="20869"/>
                    <a:pt x="330411" y="31540"/>
                  </a:cubicBezTo>
                  <a:cubicBezTo>
                    <a:pt x="330885" y="98179"/>
                    <a:pt x="330648" y="165054"/>
                    <a:pt x="330648" y="231692"/>
                  </a:cubicBezTo>
                  <a:cubicBezTo>
                    <a:pt x="330648" y="235487"/>
                    <a:pt x="331123" y="239281"/>
                    <a:pt x="331360" y="243075"/>
                  </a:cubicBezTo>
                  <a:cubicBezTo>
                    <a:pt x="348667" y="243075"/>
                    <a:pt x="364552" y="243075"/>
                    <a:pt x="381149" y="243075"/>
                  </a:cubicBezTo>
                  <a:cubicBezTo>
                    <a:pt x="381149" y="168137"/>
                    <a:pt x="381149" y="94147"/>
                    <a:pt x="381149" y="18735"/>
                  </a:cubicBezTo>
                  <a:close/>
                  <a:moveTo>
                    <a:pt x="245770" y="60235"/>
                  </a:moveTo>
                  <a:cubicBezTo>
                    <a:pt x="232255" y="60235"/>
                    <a:pt x="219927" y="60947"/>
                    <a:pt x="207835" y="59998"/>
                  </a:cubicBezTo>
                  <a:cubicBezTo>
                    <a:pt x="197403" y="59287"/>
                    <a:pt x="194321" y="62844"/>
                    <a:pt x="194558" y="73278"/>
                  </a:cubicBezTo>
                  <a:cubicBezTo>
                    <a:pt x="195032" y="119522"/>
                    <a:pt x="194795" y="165765"/>
                    <a:pt x="194795" y="211772"/>
                  </a:cubicBezTo>
                  <a:cubicBezTo>
                    <a:pt x="194795" y="244024"/>
                    <a:pt x="194795" y="244024"/>
                    <a:pt x="226802" y="243787"/>
                  </a:cubicBezTo>
                  <a:cubicBezTo>
                    <a:pt x="247903" y="243550"/>
                    <a:pt x="246007" y="246632"/>
                    <a:pt x="246007" y="225052"/>
                  </a:cubicBezTo>
                  <a:cubicBezTo>
                    <a:pt x="246007" y="204420"/>
                    <a:pt x="246007" y="184026"/>
                    <a:pt x="246007" y="163394"/>
                  </a:cubicBezTo>
                  <a:cubicBezTo>
                    <a:pt x="245770" y="129719"/>
                    <a:pt x="245770" y="95807"/>
                    <a:pt x="245770" y="60235"/>
                  </a:cubicBezTo>
                  <a:close/>
                  <a:moveTo>
                    <a:pt x="112524" y="244024"/>
                  </a:moveTo>
                  <a:cubicBezTo>
                    <a:pt x="112524" y="194935"/>
                    <a:pt x="112524" y="147979"/>
                    <a:pt x="112524" y="100313"/>
                  </a:cubicBezTo>
                  <a:cubicBezTo>
                    <a:pt x="95690" y="100313"/>
                    <a:pt x="79331" y="100313"/>
                    <a:pt x="61786" y="100313"/>
                  </a:cubicBezTo>
                  <a:cubicBezTo>
                    <a:pt x="61786" y="146557"/>
                    <a:pt x="61786" y="191852"/>
                    <a:pt x="62023" y="237147"/>
                  </a:cubicBezTo>
                  <a:cubicBezTo>
                    <a:pt x="62023" y="239518"/>
                    <a:pt x="66765" y="243550"/>
                    <a:pt x="69373" y="243550"/>
                  </a:cubicBezTo>
                  <a:cubicBezTo>
                    <a:pt x="83362" y="244498"/>
                    <a:pt x="97350" y="244024"/>
                    <a:pt x="112524" y="244024"/>
                  </a:cubicBezTo>
                  <a:close/>
                </a:path>
              </a:pathLst>
            </a:custGeom>
            <a:grpFill/>
            <a:ln w="2364" cap="flat">
              <a:noFill/>
              <a:prstDash val="solid"/>
              <a:miter/>
            </a:ln>
          </p:spPr>
          <p:txBody>
            <a:bodyPr rtlCol="0" anchor="ctr"/>
            <a:lstStyle/>
            <a:p>
              <a:pPr algn="l" rtl="0"/>
              <a:endParaRPr lang="en-US"/>
            </a:p>
          </p:txBody>
        </p:sp>
        <p:sp>
          <p:nvSpPr>
            <p:cNvPr id="645" name="Freeform 644">
              <a:extLst>
                <a:ext uri="{FF2B5EF4-FFF2-40B4-BE49-F238E27FC236}">
                  <a16:creationId xmlns:a16="http://schemas.microsoft.com/office/drawing/2014/main" id="{4BFFF470-F3F3-E02A-482A-D753428537A2}"/>
                </a:ext>
              </a:extLst>
            </p:cNvPr>
            <p:cNvSpPr/>
            <p:nvPr/>
          </p:nvSpPr>
          <p:spPr>
            <a:xfrm>
              <a:off x="2543448" y="5396328"/>
              <a:ext cx="487748" cy="19116"/>
            </a:xfrm>
            <a:custGeom>
              <a:avLst/>
              <a:gdLst>
                <a:gd name="connsiteX0" fmla="*/ 243503 w 487748"/>
                <a:gd name="connsiteY0" fmla="*/ 310 h 19116"/>
                <a:gd name="connsiteX1" fmla="*/ 469689 w 487748"/>
                <a:gd name="connsiteY1" fmla="*/ 310 h 19116"/>
                <a:gd name="connsiteX2" fmla="*/ 480121 w 487748"/>
                <a:gd name="connsiteY2" fmla="*/ 784 h 19116"/>
                <a:gd name="connsiteX3" fmla="*/ 487708 w 487748"/>
                <a:gd name="connsiteY3" fmla="*/ 9321 h 19116"/>
                <a:gd name="connsiteX4" fmla="*/ 481306 w 487748"/>
                <a:gd name="connsiteY4" fmla="*/ 17859 h 19116"/>
                <a:gd name="connsiteX5" fmla="*/ 470874 w 487748"/>
                <a:gd name="connsiteY5" fmla="*/ 18807 h 19116"/>
                <a:gd name="connsiteX6" fmla="*/ 16132 w 487748"/>
                <a:gd name="connsiteY6" fmla="*/ 18807 h 19116"/>
                <a:gd name="connsiteX7" fmla="*/ 6886 w 487748"/>
                <a:gd name="connsiteY7" fmla="*/ 18333 h 19116"/>
                <a:gd name="connsiteX8" fmla="*/ 10 w 487748"/>
                <a:gd name="connsiteY8" fmla="*/ 9084 h 19116"/>
                <a:gd name="connsiteX9" fmla="*/ 8071 w 487748"/>
                <a:gd name="connsiteY9" fmla="*/ 784 h 19116"/>
                <a:gd name="connsiteX10" fmla="*/ 18503 w 487748"/>
                <a:gd name="connsiteY10" fmla="*/ 310 h 19116"/>
                <a:gd name="connsiteX11" fmla="*/ 243503 w 487748"/>
                <a:gd name="connsiteY11" fmla="*/ 31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48" h="19116">
                  <a:moveTo>
                    <a:pt x="243503" y="310"/>
                  </a:moveTo>
                  <a:cubicBezTo>
                    <a:pt x="318898" y="310"/>
                    <a:pt x="394293" y="310"/>
                    <a:pt x="469689" y="310"/>
                  </a:cubicBezTo>
                  <a:cubicBezTo>
                    <a:pt x="473245" y="310"/>
                    <a:pt x="477276" y="-639"/>
                    <a:pt x="480121" y="784"/>
                  </a:cubicBezTo>
                  <a:cubicBezTo>
                    <a:pt x="483440" y="2444"/>
                    <a:pt x="487233" y="6238"/>
                    <a:pt x="487708" y="9321"/>
                  </a:cubicBezTo>
                  <a:cubicBezTo>
                    <a:pt x="488182" y="11930"/>
                    <a:pt x="484388" y="16199"/>
                    <a:pt x="481306" y="17859"/>
                  </a:cubicBezTo>
                  <a:cubicBezTo>
                    <a:pt x="478461" y="19519"/>
                    <a:pt x="474430" y="18807"/>
                    <a:pt x="470874" y="18807"/>
                  </a:cubicBezTo>
                  <a:cubicBezTo>
                    <a:pt x="319373" y="18807"/>
                    <a:pt x="167634" y="18807"/>
                    <a:pt x="16132" y="18807"/>
                  </a:cubicBezTo>
                  <a:cubicBezTo>
                    <a:pt x="13050" y="18807"/>
                    <a:pt x="9019" y="19756"/>
                    <a:pt x="6886" y="18333"/>
                  </a:cubicBezTo>
                  <a:cubicBezTo>
                    <a:pt x="3803" y="16199"/>
                    <a:pt x="-227" y="12167"/>
                    <a:pt x="10" y="9084"/>
                  </a:cubicBezTo>
                  <a:cubicBezTo>
                    <a:pt x="247" y="6238"/>
                    <a:pt x="4515" y="2444"/>
                    <a:pt x="8071" y="784"/>
                  </a:cubicBezTo>
                  <a:cubicBezTo>
                    <a:pt x="10916" y="-639"/>
                    <a:pt x="14947" y="310"/>
                    <a:pt x="18503" y="310"/>
                  </a:cubicBezTo>
                  <a:cubicBezTo>
                    <a:pt x="93661" y="310"/>
                    <a:pt x="168582" y="310"/>
                    <a:pt x="243503" y="310"/>
                  </a:cubicBezTo>
                  <a:close/>
                </a:path>
              </a:pathLst>
            </a:custGeom>
            <a:grpFill/>
            <a:ln w="2364" cap="flat">
              <a:noFill/>
              <a:prstDash val="solid"/>
              <a:miter/>
            </a:ln>
          </p:spPr>
          <p:txBody>
            <a:bodyPr rtlCol="0" anchor="ctr"/>
            <a:lstStyle/>
            <a:p>
              <a:pPr algn="l" rtl="0"/>
              <a:endParaRPr lang="en-US"/>
            </a:p>
          </p:txBody>
        </p:sp>
        <p:sp>
          <p:nvSpPr>
            <p:cNvPr id="646" name="Freeform 645">
              <a:extLst>
                <a:ext uri="{FF2B5EF4-FFF2-40B4-BE49-F238E27FC236}">
                  <a16:creationId xmlns:a16="http://schemas.microsoft.com/office/drawing/2014/main" id="{3EFE0D52-4A35-F4D1-F34C-A74ED96948FE}"/>
                </a:ext>
              </a:extLst>
            </p:cNvPr>
            <p:cNvSpPr/>
            <p:nvPr/>
          </p:nvSpPr>
          <p:spPr>
            <a:xfrm>
              <a:off x="2543449" y="5477907"/>
              <a:ext cx="487714" cy="19116"/>
            </a:xfrm>
            <a:custGeom>
              <a:avLst/>
              <a:gdLst>
                <a:gd name="connsiteX0" fmla="*/ 243740 w 487714"/>
                <a:gd name="connsiteY0" fmla="*/ 18570 h 19116"/>
                <a:gd name="connsiteX1" fmla="*/ 17554 w 487714"/>
                <a:gd name="connsiteY1" fmla="*/ 18570 h 19116"/>
                <a:gd name="connsiteX2" fmla="*/ 7122 w 487714"/>
                <a:gd name="connsiteY2" fmla="*/ 18096 h 19116"/>
                <a:gd name="connsiteX3" fmla="*/ 9 w 487714"/>
                <a:gd name="connsiteY3" fmla="*/ 10270 h 19116"/>
                <a:gd name="connsiteX4" fmla="*/ 6885 w 487714"/>
                <a:gd name="connsiteY4" fmla="*/ 784 h 19116"/>
                <a:gd name="connsiteX5" fmla="*/ 16132 w 487714"/>
                <a:gd name="connsiteY5" fmla="*/ 310 h 19116"/>
                <a:gd name="connsiteX6" fmla="*/ 470874 w 487714"/>
                <a:gd name="connsiteY6" fmla="*/ 310 h 19116"/>
                <a:gd name="connsiteX7" fmla="*/ 480120 w 487714"/>
                <a:gd name="connsiteY7" fmla="*/ 784 h 19116"/>
                <a:gd name="connsiteX8" fmla="*/ 487707 w 487714"/>
                <a:gd name="connsiteY8" fmla="*/ 10744 h 19116"/>
                <a:gd name="connsiteX9" fmla="*/ 479409 w 487714"/>
                <a:gd name="connsiteY9" fmla="*/ 18333 h 19116"/>
                <a:gd name="connsiteX10" fmla="*/ 468977 w 487714"/>
                <a:gd name="connsiteY10" fmla="*/ 18807 h 19116"/>
                <a:gd name="connsiteX11" fmla="*/ 243740 w 487714"/>
                <a:gd name="connsiteY11" fmla="*/ 18570 h 1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714" h="19116">
                  <a:moveTo>
                    <a:pt x="243740" y="18570"/>
                  </a:moveTo>
                  <a:cubicBezTo>
                    <a:pt x="168345" y="18570"/>
                    <a:pt x="92949" y="18570"/>
                    <a:pt x="17554" y="18570"/>
                  </a:cubicBezTo>
                  <a:cubicBezTo>
                    <a:pt x="13998" y="18570"/>
                    <a:pt x="9967" y="19519"/>
                    <a:pt x="7122" y="18096"/>
                  </a:cubicBezTo>
                  <a:cubicBezTo>
                    <a:pt x="4040" y="16673"/>
                    <a:pt x="-228" y="12641"/>
                    <a:pt x="9" y="10270"/>
                  </a:cubicBezTo>
                  <a:cubicBezTo>
                    <a:pt x="247" y="6950"/>
                    <a:pt x="3803" y="2918"/>
                    <a:pt x="6885" y="784"/>
                  </a:cubicBezTo>
                  <a:cubicBezTo>
                    <a:pt x="9019" y="-639"/>
                    <a:pt x="13050" y="310"/>
                    <a:pt x="16132" y="310"/>
                  </a:cubicBezTo>
                  <a:cubicBezTo>
                    <a:pt x="167633" y="310"/>
                    <a:pt x="319372" y="310"/>
                    <a:pt x="470874" y="310"/>
                  </a:cubicBezTo>
                  <a:cubicBezTo>
                    <a:pt x="473956" y="310"/>
                    <a:pt x="477986" y="-639"/>
                    <a:pt x="480120" y="784"/>
                  </a:cubicBezTo>
                  <a:cubicBezTo>
                    <a:pt x="483439" y="3156"/>
                    <a:pt x="487233" y="7187"/>
                    <a:pt x="487707" y="10744"/>
                  </a:cubicBezTo>
                  <a:cubicBezTo>
                    <a:pt x="487944" y="13116"/>
                    <a:pt x="482728" y="16910"/>
                    <a:pt x="479409" y="18333"/>
                  </a:cubicBezTo>
                  <a:cubicBezTo>
                    <a:pt x="476327" y="19756"/>
                    <a:pt x="472533" y="18807"/>
                    <a:pt x="468977" y="18807"/>
                  </a:cubicBezTo>
                  <a:cubicBezTo>
                    <a:pt x="393819" y="18570"/>
                    <a:pt x="318898" y="18570"/>
                    <a:pt x="243740" y="18570"/>
                  </a:cubicBezTo>
                  <a:close/>
                </a:path>
              </a:pathLst>
            </a:custGeom>
            <a:grpFill/>
            <a:ln w="2364" cap="flat">
              <a:noFill/>
              <a:prstDash val="solid"/>
              <a:miter/>
            </a:ln>
          </p:spPr>
          <p:txBody>
            <a:bodyPr rtlCol="0" anchor="ctr"/>
            <a:lstStyle/>
            <a:p>
              <a:pPr algn="l" rtl="0"/>
              <a:endParaRPr lang="en-US"/>
            </a:p>
          </p:txBody>
        </p:sp>
        <p:sp>
          <p:nvSpPr>
            <p:cNvPr id="647" name="Freeform 646">
              <a:extLst>
                <a:ext uri="{FF2B5EF4-FFF2-40B4-BE49-F238E27FC236}">
                  <a16:creationId xmlns:a16="http://schemas.microsoft.com/office/drawing/2014/main" id="{7DBAE824-27E5-97D3-AF56-108D6A3B50D6}"/>
                </a:ext>
              </a:extLst>
            </p:cNvPr>
            <p:cNvSpPr/>
            <p:nvPr/>
          </p:nvSpPr>
          <p:spPr>
            <a:xfrm>
              <a:off x="2815389" y="5910369"/>
              <a:ext cx="130413" cy="125154"/>
            </a:xfrm>
            <a:custGeom>
              <a:avLst/>
              <a:gdLst>
                <a:gd name="connsiteX0" fmla="*/ 130414 w 130413"/>
                <a:gd name="connsiteY0" fmla="*/ 7280 h 125154"/>
                <a:gd name="connsiteX1" fmla="*/ 123301 w 130413"/>
                <a:gd name="connsiteY1" fmla="*/ 17240 h 125154"/>
                <a:gd name="connsiteX2" fmla="*/ 18507 w 130413"/>
                <a:gd name="connsiteY2" fmla="*/ 121584 h 125154"/>
                <a:gd name="connsiteX3" fmla="*/ 3570 w 130413"/>
                <a:gd name="connsiteY3" fmla="*/ 124193 h 125154"/>
                <a:gd name="connsiteX4" fmla="*/ 5467 w 130413"/>
                <a:gd name="connsiteY4" fmla="*/ 108304 h 125154"/>
                <a:gd name="connsiteX5" fmla="*/ 88212 w 130413"/>
                <a:gd name="connsiteY5" fmla="*/ 25540 h 125154"/>
                <a:gd name="connsiteX6" fmla="*/ 111921 w 130413"/>
                <a:gd name="connsiteY6" fmla="*/ 2537 h 125154"/>
                <a:gd name="connsiteX7" fmla="*/ 123538 w 130413"/>
                <a:gd name="connsiteY7" fmla="*/ 165 h 125154"/>
                <a:gd name="connsiteX8" fmla="*/ 130414 w 130413"/>
                <a:gd name="connsiteY8" fmla="*/ 7280 h 12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3" h="125154">
                  <a:moveTo>
                    <a:pt x="130414" y="7280"/>
                  </a:moveTo>
                  <a:cubicBezTo>
                    <a:pt x="127806" y="11074"/>
                    <a:pt x="125909" y="14394"/>
                    <a:pt x="123301" y="17240"/>
                  </a:cubicBezTo>
                  <a:cubicBezTo>
                    <a:pt x="88449" y="52100"/>
                    <a:pt x="53833" y="87198"/>
                    <a:pt x="18507" y="121584"/>
                  </a:cubicBezTo>
                  <a:cubicBezTo>
                    <a:pt x="15424" y="124667"/>
                    <a:pt x="6652" y="126327"/>
                    <a:pt x="3570" y="124193"/>
                  </a:cubicBezTo>
                  <a:cubicBezTo>
                    <a:pt x="-3069" y="119450"/>
                    <a:pt x="725" y="113284"/>
                    <a:pt x="5467" y="108304"/>
                  </a:cubicBezTo>
                  <a:cubicBezTo>
                    <a:pt x="32969" y="80795"/>
                    <a:pt x="60709" y="53049"/>
                    <a:pt x="88212" y="25540"/>
                  </a:cubicBezTo>
                  <a:cubicBezTo>
                    <a:pt x="96036" y="17714"/>
                    <a:pt x="103623" y="9651"/>
                    <a:pt x="111921" y="2537"/>
                  </a:cubicBezTo>
                  <a:cubicBezTo>
                    <a:pt x="114529" y="165"/>
                    <a:pt x="119745" y="-309"/>
                    <a:pt x="123538" y="165"/>
                  </a:cubicBezTo>
                  <a:cubicBezTo>
                    <a:pt x="126146" y="402"/>
                    <a:pt x="127806" y="4197"/>
                    <a:pt x="130414" y="7280"/>
                  </a:cubicBezTo>
                  <a:close/>
                </a:path>
              </a:pathLst>
            </a:custGeom>
            <a:grpFill/>
            <a:ln w="2364" cap="flat">
              <a:noFill/>
              <a:prstDash val="solid"/>
              <a:miter/>
            </a:ln>
          </p:spPr>
          <p:txBody>
            <a:bodyPr rtlCol="0" anchor="ctr"/>
            <a:lstStyle/>
            <a:p>
              <a:pPr algn="l" rtl="0"/>
              <a:endParaRPr lang="en-US"/>
            </a:p>
          </p:txBody>
        </p:sp>
        <p:sp>
          <p:nvSpPr>
            <p:cNvPr id="648" name="Freeform 647">
              <a:extLst>
                <a:ext uri="{FF2B5EF4-FFF2-40B4-BE49-F238E27FC236}">
                  <a16:creationId xmlns:a16="http://schemas.microsoft.com/office/drawing/2014/main" id="{EAB5A00C-E086-FE01-4409-376E49B68E25}"/>
                </a:ext>
              </a:extLst>
            </p:cNvPr>
            <p:cNvSpPr/>
            <p:nvPr/>
          </p:nvSpPr>
          <p:spPr>
            <a:xfrm>
              <a:off x="2803545" y="5897252"/>
              <a:ext cx="66865" cy="66166"/>
            </a:xfrm>
            <a:custGeom>
              <a:avLst/>
              <a:gdLst>
                <a:gd name="connsiteX0" fmla="*/ 32721 w 66865"/>
                <a:gd name="connsiteY0" fmla="*/ 3 h 66166"/>
                <a:gd name="connsiteX1" fmla="*/ 66863 w 66865"/>
                <a:gd name="connsiteY1" fmla="*/ 33203 h 66166"/>
                <a:gd name="connsiteX2" fmla="*/ 33670 w 66865"/>
                <a:gd name="connsiteY2" fmla="*/ 66167 h 66166"/>
                <a:gd name="connsiteX3" fmla="*/ 3 w 66865"/>
                <a:gd name="connsiteY3" fmla="*/ 33440 h 66166"/>
                <a:gd name="connsiteX4" fmla="*/ 32721 w 66865"/>
                <a:gd name="connsiteY4" fmla="*/ 3 h 66166"/>
                <a:gd name="connsiteX5" fmla="*/ 33907 w 66865"/>
                <a:gd name="connsiteY5" fmla="*/ 47906 h 66166"/>
                <a:gd name="connsiteX6" fmla="*/ 47895 w 66865"/>
                <a:gd name="connsiteY6" fmla="*/ 33440 h 66166"/>
                <a:gd name="connsiteX7" fmla="*/ 34144 w 66865"/>
                <a:gd name="connsiteY7" fmla="*/ 18737 h 66166"/>
                <a:gd name="connsiteX8" fmla="*/ 19207 w 66865"/>
                <a:gd name="connsiteY8" fmla="*/ 33678 h 66166"/>
                <a:gd name="connsiteX9" fmla="*/ 33907 w 66865"/>
                <a:gd name="connsiteY9" fmla="*/ 47906 h 6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65" h="66166">
                  <a:moveTo>
                    <a:pt x="32721" y="3"/>
                  </a:moveTo>
                  <a:cubicBezTo>
                    <a:pt x="51689" y="-234"/>
                    <a:pt x="67100" y="14943"/>
                    <a:pt x="66863" y="33203"/>
                  </a:cubicBezTo>
                  <a:cubicBezTo>
                    <a:pt x="66626" y="51701"/>
                    <a:pt x="52163" y="66167"/>
                    <a:pt x="33670" y="66167"/>
                  </a:cubicBezTo>
                  <a:cubicBezTo>
                    <a:pt x="15414" y="66167"/>
                    <a:pt x="240" y="51701"/>
                    <a:pt x="3" y="33440"/>
                  </a:cubicBezTo>
                  <a:cubicBezTo>
                    <a:pt x="-234" y="15892"/>
                    <a:pt x="14940" y="240"/>
                    <a:pt x="32721" y="3"/>
                  </a:cubicBezTo>
                  <a:close/>
                  <a:moveTo>
                    <a:pt x="33907" y="47906"/>
                  </a:moveTo>
                  <a:cubicBezTo>
                    <a:pt x="42442" y="46958"/>
                    <a:pt x="47895" y="42215"/>
                    <a:pt x="47895" y="33440"/>
                  </a:cubicBezTo>
                  <a:cubicBezTo>
                    <a:pt x="47895" y="24903"/>
                    <a:pt x="43153" y="19449"/>
                    <a:pt x="34144" y="18737"/>
                  </a:cubicBezTo>
                  <a:cubicBezTo>
                    <a:pt x="26083" y="18263"/>
                    <a:pt x="18496" y="25377"/>
                    <a:pt x="19207" y="33678"/>
                  </a:cubicBezTo>
                  <a:cubicBezTo>
                    <a:pt x="19918" y="42215"/>
                    <a:pt x="24660" y="47195"/>
                    <a:pt x="33907" y="47906"/>
                  </a:cubicBezTo>
                  <a:close/>
                </a:path>
              </a:pathLst>
            </a:custGeom>
            <a:grpFill/>
            <a:ln w="2364" cap="flat">
              <a:noFill/>
              <a:prstDash val="solid"/>
              <a:miter/>
            </a:ln>
          </p:spPr>
          <p:txBody>
            <a:bodyPr rtlCol="0" anchor="ctr"/>
            <a:lstStyle/>
            <a:p>
              <a:pPr algn="l" rtl="0"/>
              <a:endParaRPr lang="en-US"/>
            </a:p>
          </p:txBody>
        </p:sp>
        <p:sp>
          <p:nvSpPr>
            <p:cNvPr id="649" name="Freeform 648">
              <a:extLst>
                <a:ext uri="{FF2B5EF4-FFF2-40B4-BE49-F238E27FC236}">
                  <a16:creationId xmlns:a16="http://schemas.microsoft.com/office/drawing/2014/main" id="{C20BB654-0D30-B40A-2D73-DF4AC2749A97}"/>
                </a:ext>
              </a:extLst>
            </p:cNvPr>
            <p:cNvSpPr/>
            <p:nvPr/>
          </p:nvSpPr>
          <p:spPr>
            <a:xfrm>
              <a:off x="2889609" y="5982853"/>
              <a:ext cx="66625" cy="66177"/>
            </a:xfrm>
            <a:custGeom>
              <a:avLst/>
              <a:gdLst>
                <a:gd name="connsiteX0" fmla="*/ 33433 w 66625"/>
                <a:gd name="connsiteY0" fmla="*/ 66175 h 66177"/>
                <a:gd name="connsiteX1" fmla="*/ 3 w 66625"/>
                <a:gd name="connsiteY1" fmla="*/ 33686 h 66177"/>
                <a:gd name="connsiteX2" fmla="*/ 32484 w 66625"/>
                <a:gd name="connsiteY2" fmla="*/ 11 h 66177"/>
                <a:gd name="connsiteX3" fmla="*/ 66626 w 66625"/>
                <a:gd name="connsiteY3" fmla="*/ 33212 h 66177"/>
                <a:gd name="connsiteX4" fmla="*/ 33433 w 66625"/>
                <a:gd name="connsiteY4" fmla="*/ 66175 h 66177"/>
                <a:gd name="connsiteX5" fmla="*/ 32010 w 66625"/>
                <a:gd name="connsiteY5" fmla="*/ 47440 h 66177"/>
                <a:gd name="connsiteX6" fmla="*/ 47895 w 66625"/>
                <a:gd name="connsiteY6" fmla="*/ 33212 h 66177"/>
                <a:gd name="connsiteX7" fmla="*/ 32722 w 66625"/>
                <a:gd name="connsiteY7" fmla="*/ 18509 h 66177"/>
                <a:gd name="connsiteX8" fmla="*/ 19207 w 66625"/>
                <a:gd name="connsiteY8" fmla="*/ 33212 h 66177"/>
                <a:gd name="connsiteX9" fmla="*/ 32010 w 66625"/>
                <a:gd name="connsiteY9" fmla="*/ 47440 h 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25" h="66177">
                  <a:moveTo>
                    <a:pt x="33433" y="66175"/>
                  </a:moveTo>
                  <a:cubicBezTo>
                    <a:pt x="14940" y="66412"/>
                    <a:pt x="240" y="51946"/>
                    <a:pt x="3" y="33686"/>
                  </a:cubicBezTo>
                  <a:cubicBezTo>
                    <a:pt x="-234" y="15189"/>
                    <a:pt x="13991" y="485"/>
                    <a:pt x="32484" y="11"/>
                  </a:cubicBezTo>
                  <a:cubicBezTo>
                    <a:pt x="51452" y="-463"/>
                    <a:pt x="66389" y="14240"/>
                    <a:pt x="66626" y="33212"/>
                  </a:cubicBezTo>
                  <a:cubicBezTo>
                    <a:pt x="66389" y="51235"/>
                    <a:pt x="51926" y="65938"/>
                    <a:pt x="33433" y="66175"/>
                  </a:cubicBezTo>
                  <a:close/>
                  <a:moveTo>
                    <a:pt x="32010" y="47440"/>
                  </a:moveTo>
                  <a:cubicBezTo>
                    <a:pt x="41020" y="47440"/>
                    <a:pt x="47658" y="40800"/>
                    <a:pt x="47895" y="33212"/>
                  </a:cubicBezTo>
                  <a:cubicBezTo>
                    <a:pt x="48133" y="25386"/>
                    <a:pt x="40546" y="17797"/>
                    <a:pt x="32722" y="18509"/>
                  </a:cubicBezTo>
                  <a:cubicBezTo>
                    <a:pt x="24186" y="19457"/>
                    <a:pt x="18970" y="24437"/>
                    <a:pt x="19207" y="33212"/>
                  </a:cubicBezTo>
                  <a:cubicBezTo>
                    <a:pt x="19207" y="42223"/>
                    <a:pt x="24660" y="46729"/>
                    <a:pt x="32010" y="47440"/>
                  </a:cubicBezTo>
                  <a:close/>
                </a:path>
              </a:pathLst>
            </a:custGeom>
            <a:grpFill/>
            <a:ln w="2364" cap="flat">
              <a:noFill/>
              <a:prstDash val="solid"/>
              <a:miter/>
            </a:ln>
          </p:spPr>
          <p:txBody>
            <a:bodyPr rtlCol="0" anchor="ctr"/>
            <a:lstStyle/>
            <a:p>
              <a:pPr algn="l" rtl="0"/>
              <a:endParaRPr lang="en-US"/>
            </a:p>
          </p:txBody>
        </p:sp>
        <p:sp>
          <p:nvSpPr>
            <p:cNvPr id="678" name="Freeform 677">
              <a:extLst>
                <a:ext uri="{FF2B5EF4-FFF2-40B4-BE49-F238E27FC236}">
                  <a16:creationId xmlns:a16="http://schemas.microsoft.com/office/drawing/2014/main" id="{381020C9-59BE-BB4E-D2CE-95D50F1C0F88}"/>
                </a:ext>
              </a:extLst>
            </p:cNvPr>
            <p:cNvSpPr/>
            <p:nvPr/>
          </p:nvSpPr>
          <p:spPr>
            <a:xfrm>
              <a:off x="3062926" y="5780341"/>
              <a:ext cx="369863" cy="155093"/>
            </a:xfrm>
            <a:custGeom>
              <a:avLst/>
              <a:gdLst>
                <a:gd name="connsiteX0" fmla="*/ 185406 w 369863"/>
                <a:gd name="connsiteY0" fmla="*/ 0 h 155093"/>
                <a:gd name="connsiteX1" fmla="*/ 343072 w 369863"/>
                <a:gd name="connsiteY1" fmla="*/ 0 h 155093"/>
                <a:gd name="connsiteX2" fmla="*/ 369863 w 369863"/>
                <a:gd name="connsiteY2" fmla="*/ 27746 h 155093"/>
                <a:gd name="connsiteX3" fmla="*/ 369863 w 369863"/>
                <a:gd name="connsiteY3" fmla="*/ 128533 h 155093"/>
                <a:gd name="connsiteX4" fmla="*/ 343072 w 369863"/>
                <a:gd name="connsiteY4" fmla="*/ 155094 h 155093"/>
                <a:gd name="connsiteX5" fmla="*/ 26554 w 369863"/>
                <a:gd name="connsiteY5" fmla="*/ 155094 h 155093"/>
                <a:gd name="connsiteX6" fmla="*/ 0 w 369863"/>
                <a:gd name="connsiteY6" fmla="*/ 128296 h 155093"/>
                <a:gd name="connsiteX7" fmla="*/ 474 w 369863"/>
                <a:gd name="connsiteY7" fmla="*/ 23003 h 155093"/>
                <a:gd name="connsiteX8" fmla="*/ 24420 w 369863"/>
                <a:gd name="connsiteY8" fmla="*/ 237 h 155093"/>
                <a:gd name="connsiteX9" fmla="*/ 185643 w 369863"/>
                <a:gd name="connsiteY9" fmla="*/ 237 h 155093"/>
                <a:gd name="connsiteX10" fmla="*/ 185406 w 369863"/>
                <a:gd name="connsiteY10" fmla="*/ 0 h 155093"/>
                <a:gd name="connsiteX11" fmla="*/ 19442 w 369863"/>
                <a:gd name="connsiteY11" fmla="*/ 20157 h 155093"/>
                <a:gd name="connsiteX12" fmla="*/ 19204 w 369863"/>
                <a:gd name="connsiteY12" fmla="*/ 123553 h 155093"/>
                <a:gd name="connsiteX13" fmla="*/ 32007 w 369863"/>
                <a:gd name="connsiteY13" fmla="*/ 136122 h 155093"/>
                <a:gd name="connsiteX14" fmla="*/ 339041 w 369863"/>
                <a:gd name="connsiteY14" fmla="*/ 136122 h 155093"/>
                <a:gd name="connsiteX15" fmla="*/ 351133 w 369863"/>
                <a:gd name="connsiteY15" fmla="*/ 123791 h 155093"/>
                <a:gd name="connsiteX16" fmla="*/ 351133 w 369863"/>
                <a:gd name="connsiteY16" fmla="*/ 33675 h 155093"/>
                <a:gd name="connsiteX17" fmla="*/ 336670 w 369863"/>
                <a:gd name="connsiteY17" fmla="*/ 18972 h 155093"/>
                <a:gd name="connsiteX18" fmla="*/ 31059 w 369863"/>
                <a:gd name="connsiteY18" fmla="*/ 18972 h 155093"/>
                <a:gd name="connsiteX19" fmla="*/ 19442 w 369863"/>
                <a:gd name="connsiteY19" fmla="*/ 20157 h 15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9863" h="155093">
                  <a:moveTo>
                    <a:pt x="185406" y="0"/>
                  </a:moveTo>
                  <a:cubicBezTo>
                    <a:pt x="238040" y="0"/>
                    <a:pt x="290437" y="0"/>
                    <a:pt x="343072" y="0"/>
                  </a:cubicBezTo>
                  <a:cubicBezTo>
                    <a:pt x="362750" y="0"/>
                    <a:pt x="369863" y="7826"/>
                    <a:pt x="369863" y="27746"/>
                  </a:cubicBezTo>
                  <a:cubicBezTo>
                    <a:pt x="369863" y="61421"/>
                    <a:pt x="369863" y="94859"/>
                    <a:pt x="369863" y="128533"/>
                  </a:cubicBezTo>
                  <a:cubicBezTo>
                    <a:pt x="369863" y="147505"/>
                    <a:pt x="362276" y="155094"/>
                    <a:pt x="343072" y="155094"/>
                  </a:cubicBezTo>
                  <a:cubicBezTo>
                    <a:pt x="237566" y="155094"/>
                    <a:pt x="132060" y="155094"/>
                    <a:pt x="26554" y="155094"/>
                  </a:cubicBezTo>
                  <a:cubicBezTo>
                    <a:pt x="7587" y="155094"/>
                    <a:pt x="0" y="147268"/>
                    <a:pt x="0" y="128296"/>
                  </a:cubicBezTo>
                  <a:cubicBezTo>
                    <a:pt x="0" y="93199"/>
                    <a:pt x="0" y="58101"/>
                    <a:pt x="474" y="23003"/>
                  </a:cubicBezTo>
                  <a:cubicBezTo>
                    <a:pt x="711" y="7826"/>
                    <a:pt x="9010" y="237"/>
                    <a:pt x="24420" y="237"/>
                  </a:cubicBezTo>
                  <a:cubicBezTo>
                    <a:pt x="78240" y="237"/>
                    <a:pt x="131823" y="237"/>
                    <a:pt x="185643" y="237"/>
                  </a:cubicBezTo>
                  <a:cubicBezTo>
                    <a:pt x="185406" y="237"/>
                    <a:pt x="185406" y="237"/>
                    <a:pt x="185406" y="0"/>
                  </a:cubicBezTo>
                  <a:close/>
                  <a:moveTo>
                    <a:pt x="19442" y="20157"/>
                  </a:moveTo>
                  <a:cubicBezTo>
                    <a:pt x="19442" y="56441"/>
                    <a:pt x="19916" y="89879"/>
                    <a:pt x="19204" y="123553"/>
                  </a:cubicBezTo>
                  <a:cubicBezTo>
                    <a:pt x="18967" y="133751"/>
                    <a:pt x="22524" y="136122"/>
                    <a:pt x="32007" y="136122"/>
                  </a:cubicBezTo>
                  <a:cubicBezTo>
                    <a:pt x="134431" y="135885"/>
                    <a:pt x="236618" y="135885"/>
                    <a:pt x="339041" y="136122"/>
                  </a:cubicBezTo>
                  <a:cubicBezTo>
                    <a:pt x="348762" y="136122"/>
                    <a:pt x="351133" y="132802"/>
                    <a:pt x="351133" y="123791"/>
                  </a:cubicBezTo>
                  <a:cubicBezTo>
                    <a:pt x="350659" y="93673"/>
                    <a:pt x="350422" y="63792"/>
                    <a:pt x="351133" y="33675"/>
                  </a:cubicBezTo>
                  <a:cubicBezTo>
                    <a:pt x="351370" y="22292"/>
                    <a:pt x="348288" y="18972"/>
                    <a:pt x="336670" y="18972"/>
                  </a:cubicBezTo>
                  <a:cubicBezTo>
                    <a:pt x="234721" y="19446"/>
                    <a:pt x="132771" y="18972"/>
                    <a:pt x="31059" y="18972"/>
                  </a:cubicBezTo>
                  <a:cubicBezTo>
                    <a:pt x="27029" y="18972"/>
                    <a:pt x="23472" y="19683"/>
                    <a:pt x="19442" y="20157"/>
                  </a:cubicBezTo>
                  <a:close/>
                </a:path>
              </a:pathLst>
            </a:custGeom>
            <a:grpFill/>
            <a:ln w="2364" cap="flat">
              <a:noFill/>
              <a:prstDash val="solid"/>
              <a:miter/>
            </a:ln>
          </p:spPr>
          <p:txBody>
            <a:bodyPr rtlCol="0" anchor="ctr"/>
            <a:lstStyle/>
            <a:p>
              <a:pPr algn="l" rtl="0"/>
              <a:endParaRPr lang="en-US"/>
            </a:p>
          </p:txBody>
        </p:sp>
        <p:sp>
          <p:nvSpPr>
            <p:cNvPr id="688" name="Freeform 687">
              <a:extLst>
                <a:ext uri="{FF2B5EF4-FFF2-40B4-BE49-F238E27FC236}">
                  <a16:creationId xmlns:a16="http://schemas.microsoft.com/office/drawing/2014/main" id="{11CC7315-D117-1E6D-F367-6953305C9FE3}"/>
                </a:ext>
              </a:extLst>
            </p:cNvPr>
            <p:cNvSpPr/>
            <p:nvPr/>
          </p:nvSpPr>
          <p:spPr>
            <a:xfrm>
              <a:off x="3277151" y="6073134"/>
              <a:ext cx="117762" cy="252944"/>
            </a:xfrm>
            <a:custGeom>
              <a:avLst/>
              <a:gdLst>
                <a:gd name="connsiteX0" fmla="*/ 105 w 117762"/>
                <a:gd name="connsiteY0" fmla="*/ 126956 h 252944"/>
                <a:gd name="connsiteX1" fmla="*/ 105 w 117762"/>
                <a:gd name="connsiteY1" fmla="*/ 60555 h 252944"/>
                <a:gd name="connsiteX2" fmla="*/ 56059 w 117762"/>
                <a:gd name="connsiteY2" fmla="*/ 83 h 252944"/>
                <a:gd name="connsiteX3" fmla="*/ 116517 w 117762"/>
                <a:gd name="connsiteY3" fmla="*/ 55338 h 252944"/>
                <a:gd name="connsiteX4" fmla="*/ 116517 w 117762"/>
                <a:gd name="connsiteY4" fmla="*/ 198574 h 252944"/>
                <a:gd name="connsiteX5" fmla="*/ 55348 w 117762"/>
                <a:gd name="connsiteY5" fmla="*/ 252881 h 252944"/>
                <a:gd name="connsiteX6" fmla="*/ 342 w 117762"/>
                <a:gd name="connsiteY6" fmla="*/ 194306 h 252944"/>
                <a:gd name="connsiteX7" fmla="*/ 105 w 117762"/>
                <a:gd name="connsiteY7" fmla="*/ 126956 h 252944"/>
                <a:gd name="connsiteX8" fmla="*/ 97550 w 117762"/>
                <a:gd name="connsiteY8" fmla="*/ 127193 h 252944"/>
                <a:gd name="connsiteX9" fmla="*/ 97550 w 117762"/>
                <a:gd name="connsiteY9" fmla="*/ 95179 h 252944"/>
                <a:gd name="connsiteX10" fmla="*/ 97550 w 117762"/>
                <a:gd name="connsiteY10" fmla="*/ 61978 h 252944"/>
                <a:gd name="connsiteX11" fmla="*/ 57956 w 117762"/>
                <a:gd name="connsiteY11" fmla="*/ 19529 h 252944"/>
                <a:gd name="connsiteX12" fmla="*/ 19073 w 117762"/>
                <a:gd name="connsiteY12" fmla="*/ 62927 h 252944"/>
                <a:gd name="connsiteX13" fmla="*/ 19073 w 117762"/>
                <a:gd name="connsiteY13" fmla="*/ 189563 h 252944"/>
                <a:gd name="connsiteX14" fmla="*/ 58430 w 117762"/>
                <a:gd name="connsiteY14" fmla="*/ 234146 h 252944"/>
                <a:gd name="connsiteX15" fmla="*/ 97550 w 117762"/>
                <a:gd name="connsiteY15" fmla="*/ 190986 h 252944"/>
                <a:gd name="connsiteX16" fmla="*/ 97550 w 117762"/>
                <a:gd name="connsiteY16" fmla="*/ 127193 h 25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62" h="252944">
                  <a:moveTo>
                    <a:pt x="105" y="126956"/>
                  </a:moveTo>
                  <a:cubicBezTo>
                    <a:pt x="105" y="104902"/>
                    <a:pt x="-132" y="82847"/>
                    <a:pt x="105" y="60555"/>
                  </a:cubicBezTo>
                  <a:cubicBezTo>
                    <a:pt x="342" y="27117"/>
                    <a:pt x="23815" y="1743"/>
                    <a:pt x="56059" y="83"/>
                  </a:cubicBezTo>
                  <a:cubicBezTo>
                    <a:pt x="87829" y="-1577"/>
                    <a:pt x="115332" y="21900"/>
                    <a:pt x="116517" y="55338"/>
                  </a:cubicBezTo>
                  <a:cubicBezTo>
                    <a:pt x="118177" y="103004"/>
                    <a:pt x="118177" y="150908"/>
                    <a:pt x="116517" y="198574"/>
                  </a:cubicBezTo>
                  <a:cubicBezTo>
                    <a:pt x="115332" y="231538"/>
                    <a:pt x="87829" y="254304"/>
                    <a:pt x="55348" y="252881"/>
                  </a:cubicBezTo>
                  <a:cubicBezTo>
                    <a:pt x="25000" y="251695"/>
                    <a:pt x="580" y="226083"/>
                    <a:pt x="342" y="194306"/>
                  </a:cubicBezTo>
                  <a:cubicBezTo>
                    <a:pt x="-132" y="171777"/>
                    <a:pt x="105" y="149485"/>
                    <a:pt x="105" y="126956"/>
                  </a:cubicBezTo>
                  <a:close/>
                  <a:moveTo>
                    <a:pt x="97550" y="127193"/>
                  </a:moveTo>
                  <a:cubicBezTo>
                    <a:pt x="97550" y="116522"/>
                    <a:pt x="97550" y="105850"/>
                    <a:pt x="97550" y="95179"/>
                  </a:cubicBezTo>
                  <a:cubicBezTo>
                    <a:pt x="97550" y="84033"/>
                    <a:pt x="97550" y="73124"/>
                    <a:pt x="97550" y="61978"/>
                  </a:cubicBezTo>
                  <a:cubicBezTo>
                    <a:pt x="97313" y="36840"/>
                    <a:pt x="80717" y="19055"/>
                    <a:pt x="57956" y="19529"/>
                  </a:cubicBezTo>
                  <a:cubicBezTo>
                    <a:pt x="35195" y="20003"/>
                    <a:pt x="19073" y="37789"/>
                    <a:pt x="19073" y="62927"/>
                  </a:cubicBezTo>
                  <a:cubicBezTo>
                    <a:pt x="19073" y="105139"/>
                    <a:pt x="19073" y="147351"/>
                    <a:pt x="19073" y="189563"/>
                  </a:cubicBezTo>
                  <a:cubicBezTo>
                    <a:pt x="19073" y="215175"/>
                    <a:pt x="35906" y="234146"/>
                    <a:pt x="58430" y="234146"/>
                  </a:cubicBezTo>
                  <a:cubicBezTo>
                    <a:pt x="81191" y="234146"/>
                    <a:pt x="97076" y="216598"/>
                    <a:pt x="97550" y="190986"/>
                  </a:cubicBezTo>
                  <a:cubicBezTo>
                    <a:pt x="97787" y="169643"/>
                    <a:pt x="97550" y="148537"/>
                    <a:pt x="97550" y="127193"/>
                  </a:cubicBezTo>
                  <a:close/>
                </a:path>
              </a:pathLst>
            </a:custGeom>
            <a:grpFill/>
            <a:ln w="2364" cap="flat">
              <a:noFill/>
              <a:prstDash val="solid"/>
              <a:miter/>
            </a:ln>
          </p:spPr>
          <p:txBody>
            <a:bodyPr rtlCol="0" anchor="ctr"/>
            <a:lstStyle/>
            <a:p>
              <a:pPr algn="l" rtl="0"/>
              <a:endParaRPr lang="en-US"/>
            </a:p>
          </p:txBody>
        </p:sp>
        <p:sp>
          <p:nvSpPr>
            <p:cNvPr id="689" name="Freeform 688">
              <a:extLst>
                <a:ext uri="{FF2B5EF4-FFF2-40B4-BE49-F238E27FC236}">
                  <a16:creationId xmlns:a16="http://schemas.microsoft.com/office/drawing/2014/main" id="{04C39B52-4A02-861A-E606-2E8D69C07FEB}"/>
                </a:ext>
              </a:extLst>
            </p:cNvPr>
            <p:cNvSpPr/>
            <p:nvPr/>
          </p:nvSpPr>
          <p:spPr>
            <a:xfrm>
              <a:off x="3102044" y="6073448"/>
              <a:ext cx="114992" cy="114791"/>
            </a:xfrm>
            <a:custGeom>
              <a:avLst/>
              <a:gdLst>
                <a:gd name="connsiteX0" fmla="*/ 114991 w 114992"/>
                <a:gd name="connsiteY0" fmla="*/ 57870 h 114791"/>
                <a:gd name="connsiteX1" fmla="*/ 57378 w 114992"/>
                <a:gd name="connsiteY1" fmla="*/ 114785 h 114791"/>
                <a:gd name="connsiteX2" fmla="*/ 2 w 114992"/>
                <a:gd name="connsiteY2" fmla="*/ 57396 h 114791"/>
                <a:gd name="connsiteX3" fmla="*/ 58563 w 114992"/>
                <a:gd name="connsiteY3" fmla="*/ 6 h 114791"/>
                <a:gd name="connsiteX4" fmla="*/ 114991 w 114992"/>
                <a:gd name="connsiteY4" fmla="*/ 57870 h 114791"/>
                <a:gd name="connsiteX5" fmla="*/ 19917 w 114992"/>
                <a:gd name="connsiteY5" fmla="*/ 56210 h 114791"/>
                <a:gd name="connsiteX6" fmla="*/ 56192 w 114992"/>
                <a:gd name="connsiteY6" fmla="*/ 95339 h 114791"/>
                <a:gd name="connsiteX7" fmla="*/ 96024 w 114992"/>
                <a:gd name="connsiteY7" fmla="*/ 58107 h 114791"/>
                <a:gd name="connsiteX8" fmla="*/ 58326 w 114992"/>
                <a:gd name="connsiteY8" fmla="*/ 19215 h 114791"/>
                <a:gd name="connsiteX9" fmla="*/ 19917 w 114992"/>
                <a:gd name="connsiteY9" fmla="*/ 56210 h 1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2" h="114791">
                  <a:moveTo>
                    <a:pt x="114991" y="57870"/>
                  </a:moveTo>
                  <a:cubicBezTo>
                    <a:pt x="114754" y="89411"/>
                    <a:pt x="88674" y="115260"/>
                    <a:pt x="57378" y="114785"/>
                  </a:cubicBezTo>
                  <a:cubicBezTo>
                    <a:pt x="25845" y="114548"/>
                    <a:pt x="-235" y="88225"/>
                    <a:pt x="2" y="57396"/>
                  </a:cubicBezTo>
                  <a:cubicBezTo>
                    <a:pt x="239" y="25381"/>
                    <a:pt x="26556" y="-468"/>
                    <a:pt x="58563" y="6"/>
                  </a:cubicBezTo>
                  <a:cubicBezTo>
                    <a:pt x="90096" y="244"/>
                    <a:pt x="115228" y="26093"/>
                    <a:pt x="114991" y="57870"/>
                  </a:cubicBezTo>
                  <a:close/>
                  <a:moveTo>
                    <a:pt x="19917" y="56210"/>
                  </a:moveTo>
                  <a:cubicBezTo>
                    <a:pt x="19206" y="76605"/>
                    <a:pt x="35802" y="94628"/>
                    <a:pt x="56192" y="95339"/>
                  </a:cubicBezTo>
                  <a:cubicBezTo>
                    <a:pt x="77056" y="96051"/>
                    <a:pt x="95312" y="78976"/>
                    <a:pt x="96024" y="58107"/>
                  </a:cubicBezTo>
                  <a:cubicBezTo>
                    <a:pt x="96498" y="37001"/>
                    <a:pt x="80139" y="19927"/>
                    <a:pt x="58326" y="19215"/>
                  </a:cubicBezTo>
                  <a:cubicBezTo>
                    <a:pt x="37462" y="18978"/>
                    <a:pt x="20392" y="35104"/>
                    <a:pt x="19917" y="56210"/>
                  </a:cubicBezTo>
                  <a:close/>
                </a:path>
              </a:pathLst>
            </a:custGeom>
            <a:grpFill/>
            <a:ln w="2364" cap="flat">
              <a:noFill/>
              <a:prstDash val="solid"/>
              <a:miter/>
            </a:ln>
          </p:spPr>
          <p:txBody>
            <a:bodyPr rtlCol="0" anchor="ctr"/>
            <a:lstStyle/>
            <a:p>
              <a:pPr algn="l" rtl="0"/>
              <a:endParaRPr lang="en-US"/>
            </a:p>
          </p:txBody>
        </p:sp>
        <p:sp>
          <p:nvSpPr>
            <p:cNvPr id="690" name="Freeform 689">
              <a:extLst>
                <a:ext uri="{FF2B5EF4-FFF2-40B4-BE49-F238E27FC236}">
                  <a16:creationId xmlns:a16="http://schemas.microsoft.com/office/drawing/2014/main" id="{5802B45E-9A07-14AA-6D43-583A2CD9612A}"/>
                </a:ext>
              </a:extLst>
            </p:cNvPr>
            <p:cNvSpPr/>
            <p:nvPr/>
          </p:nvSpPr>
          <p:spPr>
            <a:xfrm>
              <a:off x="3102040" y="6211467"/>
              <a:ext cx="114995" cy="114785"/>
            </a:xfrm>
            <a:custGeom>
              <a:avLst/>
              <a:gdLst>
                <a:gd name="connsiteX0" fmla="*/ 57857 w 114995"/>
                <a:gd name="connsiteY0" fmla="*/ 114785 h 114785"/>
                <a:gd name="connsiteX1" fmla="*/ 6 w 114995"/>
                <a:gd name="connsiteY1" fmla="*/ 57870 h 114785"/>
                <a:gd name="connsiteX2" fmla="*/ 58094 w 114995"/>
                <a:gd name="connsiteY2" fmla="*/ 6 h 114785"/>
                <a:gd name="connsiteX3" fmla="*/ 114996 w 114995"/>
                <a:gd name="connsiteY3" fmla="*/ 57633 h 114785"/>
                <a:gd name="connsiteX4" fmla="*/ 57857 w 114995"/>
                <a:gd name="connsiteY4" fmla="*/ 114785 h 114785"/>
                <a:gd name="connsiteX5" fmla="*/ 95791 w 114995"/>
                <a:gd name="connsiteY5" fmla="*/ 56921 h 114785"/>
                <a:gd name="connsiteX6" fmla="*/ 57620 w 114995"/>
                <a:gd name="connsiteY6" fmla="*/ 19927 h 114785"/>
                <a:gd name="connsiteX7" fmla="*/ 19448 w 114995"/>
                <a:gd name="connsiteY7" fmla="*/ 56921 h 114785"/>
                <a:gd name="connsiteX8" fmla="*/ 57620 w 114995"/>
                <a:gd name="connsiteY8" fmla="*/ 95813 h 114785"/>
                <a:gd name="connsiteX9" fmla="*/ 95791 w 114995"/>
                <a:gd name="connsiteY9" fmla="*/ 56921 h 11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995" h="114785">
                  <a:moveTo>
                    <a:pt x="57857" y="114785"/>
                  </a:moveTo>
                  <a:cubicBezTo>
                    <a:pt x="26323" y="114785"/>
                    <a:pt x="718" y="89648"/>
                    <a:pt x="6" y="57870"/>
                  </a:cubicBezTo>
                  <a:cubicBezTo>
                    <a:pt x="-468" y="26329"/>
                    <a:pt x="26323" y="-468"/>
                    <a:pt x="58094" y="6"/>
                  </a:cubicBezTo>
                  <a:cubicBezTo>
                    <a:pt x="89627" y="243"/>
                    <a:pt x="114996" y="26092"/>
                    <a:pt x="114996" y="57633"/>
                  </a:cubicBezTo>
                  <a:cubicBezTo>
                    <a:pt x="114996" y="89173"/>
                    <a:pt x="89627" y="114548"/>
                    <a:pt x="57857" y="114785"/>
                  </a:cubicBezTo>
                  <a:close/>
                  <a:moveTo>
                    <a:pt x="95791" y="56921"/>
                  </a:moveTo>
                  <a:cubicBezTo>
                    <a:pt x="95791" y="36290"/>
                    <a:pt x="78484" y="19689"/>
                    <a:pt x="57620" y="19927"/>
                  </a:cubicBezTo>
                  <a:cubicBezTo>
                    <a:pt x="36755" y="19927"/>
                    <a:pt x="19685" y="36527"/>
                    <a:pt x="19448" y="56921"/>
                  </a:cubicBezTo>
                  <a:cubicBezTo>
                    <a:pt x="19211" y="77790"/>
                    <a:pt x="36993" y="95813"/>
                    <a:pt x="57620" y="95813"/>
                  </a:cubicBezTo>
                  <a:cubicBezTo>
                    <a:pt x="78484" y="95576"/>
                    <a:pt x="96028" y="78027"/>
                    <a:pt x="95791" y="56921"/>
                  </a:cubicBezTo>
                  <a:close/>
                </a:path>
              </a:pathLst>
            </a:custGeom>
            <a:grpFill/>
            <a:ln w="2364" cap="flat">
              <a:noFill/>
              <a:prstDash val="solid"/>
              <a:miter/>
            </a:ln>
          </p:spPr>
          <p:txBody>
            <a:bodyPr rtlCol="0" anchor="ctr"/>
            <a:lstStyle/>
            <a:p>
              <a:pPr algn="l" rtl="0"/>
              <a:endParaRPr lang="en-US"/>
            </a:p>
          </p:txBody>
        </p:sp>
        <p:sp>
          <p:nvSpPr>
            <p:cNvPr id="691" name="Freeform 690">
              <a:extLst>
                <a:ext uri="{FF2B5EF4-FFF2-40B4-BE49-F238E27FC236}">
                  <a16:creationId xmlns:a16="http://schemas.microsoft.com/office/drawing/2014/main" id="{973B28D4-F9AE-1B34-ACFE-03E6D3F8B2F1}"/>
                </a:ext>
              </a:extLst>
            </p:cNvPr>
            <p:cNvSpPr/>
            <p:nvPr/>
          </p:nvSpPr>
          <p:spPr>
            <a:xfrm>
              <a:off x="3267536" y="5976876"/>
              <a:ext cx="136093" cy="64668"/>
            </a:xfrm>
            <a:custGeom>
              <a:avLst/>
              <a:gdLst>
                <a:gd name="connsiteX0" fmla="*/ 68045 w 136093"/>
                <a:gd name="connsiteY0" fmla="*/ 64563 h 64668"/>
                <a:gd name="connsiteX1" fmla="*/ 32482 w 136093"/>
                <a:gd name="connsiteY1" fmla="*/ 64563 h 64668"/>
                <a:gd name="connsiteX2" fmla="*/ 0 w 136093"/>
                <a:gd name="connsiteY2" fmla="*/ 32311 h 64668"/>
                <a:gd name="connsiteX3" fmla="*/ 31533 w 136093"/>
                <a:gd name="connsiteY3" fmla="*/ 534 h 64668"/>
                <a:gd name="connsiteX4" fmla="*/ 104794 w 136093"/>
                <a:gd name="connsiteY4" fmla="*/ 534 h 64668"/>
                <a:gd name="connsiteX5" fmla="*/ 136091 w 136093"/>
                <a:gd name="connsiteY5" fmla="*/ 32548 h 64668"/>
                <a:gd name="connsiteX6" fmla="*/ 103372 w 136093"/>
                <a:gd name="connsiteY6" fmla="*/ 64563 h 64668"/>
                <a:gd name="connsiteX7" fmla="*/ 68045 w 136093"/>
                <a:gd name="connsiteY7" fmla="*/ 64563 h 64668"/>
                <a:gd name="connsiteX8" fmla="*/ 68519 w 136093"/>
                <a:gd name="connsiteY8" fmla="*/ 18557 h 64668"/>
                <a:gd name="connsiteX9" fmla="*/ 68519 w 136093"/>
                <a:gd name="connsiteY9" fmla="*/ 18557 h 64668"/>
                <a:gd name="connsiteX10" fmla="*/ 34378 w 136093"/>
                <a:gd name="connsiteY10" fmla="*/ 18557 h 64668"/>
                <a:gd name="connsiteX11" fmla="*/ 19441 w 136093"/>
                <a:gd name="connsiteY11" fmla="*/ 31600 h 64668"/>
                <a:gd name="connsiteX12" fmla="*/ 34852 w 136093"/>
                <a:gd name="connsiteY12" fmla="*/ 45591 h 64668"/>
                <a:gd name="connsiteX13" fmla="*/ 102187 w 136093"/>
                <a:gd name="connsiteY13" fmla="*/ 45591 h 64668"/>
                <a:gd name="connsiteX14" fmla="*/ 117123 w 136093"/>
                <a:gd name="connsiteY14" fmla="*/ 32311 h 64668"/>
                <a:gd name="connsiteX15" fmla="*/ 101712 w 136093"/>
                <a:gd name="connsiteY15" fmla="*/ 18320 h 64668"/>
                <a:gd name="connsiteX16" fmla="*/ 68519 w 136093"/>
                <a:gd name="connsiteY16" fmla="*/ 1855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093" h="64668">
                  <a:moveTo>
                    <a:pt x="68045" y="64563"/>
                  </a:moveTo>
                  <a:cubicBezTo>
                    <a:pt x="56191" y="64563"/>
                    <a:pt x="44336" y="64800"/>
                    <a:pt x="32482" y="64563"/>
                  </a:cubicBezTo>
                  <a:cubicBezTo>
                    <a:pt x="13988" y="64089"/>
                    <a:pt x="0" y="49860"/>
                    <a:pt x="0" y="32311"/>
                  </a:cubicBezTo>
                  <a:cubicBezTo>
                    <a:pt x="0" y="15000"/>
                    <a:pt x="13040" y="1008"/>
                    <a:pt x="31533" y="534"/>
                  </a:cubicBezTo>
                  <a:cubicBezTo>
                    <a:pt x="55954" y="-178"/>
                    <a:pt x="80374" y="-178"/>
                    <a:pt x="104794" y="534"/>
                  </a:cubicBezTo>
                  <a:cubicBezTo>
                    <a:pt x="123051" y="1008"/>
                    <a:pt x="136328" y="15474"/>
                    <a:pt x="136091" y="32548"/>
                  </a:cubicBezTo>
                  <a:cubicBezTo>
                    <a:pt x="135854" y="50334"/>
                    <a:pt x="122102" y="64089"/>
                    <a:pt x="103372" y="64563"/>
                  </a:cubicBezTo>
                  <a:cubicBezTo>
                    <a:pt x="91754" y="64800"/>
                    <a:pt x="79900" y="64563"/>
                    <a:pt x="68045" y="64563"/>
                  </a:cubicBezTo>
                  <a:close/>
                  <a:moveTo>
                    <a:pt x="68519" y="18557"/>
                  </a:moveTo>
                  <a:cubicBezTo>
                    <a:pt x="68519" y="18794"/>
                    <a:pt x="68519" y="18794"/>
                    <a:pt x="68519" y="18557"/>
                  </a:cubicBezTo>
                  <a:cubicBezTo>
                    <a:pt x="57139" y="18557"/>
                    <a:pt x="45759" y="18557"/>
                    <a:pt x="34378" y="18557"/>
                  </a:cubicBezTo>
                  <a:cubicBezTo>
                    <a:pt x="25606" y="18557"/>
                    <a:pt x="19441" y="22825"/>
                    <a:pt x="19441" y="31600"/>
                  </a:cubicBezTo>
                  <a:cubicBezTo>
                    <a:pt x="19204" y="41086"/>
                    <a:pt x="25606" y="45591"/>
                    <a:pt x="34852" y="45591"/>
                  </a:cubicBezTo>
                  <a:cubicBezTo>
                    <a:pt x="57376" y="45829"/>
                    <a:pt x="79663" y="45829"/>
                    <a:pt x="102187" y="45591"/>
                  </a:cubicBezTo>
                  <a:cubicBezTo>
                    <a:pt x="110722" y="45591"/>
                    <a:pt x="116886" y="41323"/>
                    <a:pt x="117123" y="32311"/>
                  </a:cubicBezTo>
                  <a:cubicBezTo>
                    <a:pt x="117360" y="22588"/>
                    <a:pt x="110959" y="18557"/>
                    <a:pt x="101712" y="18320"/>
                  </a:cubicBezTo>
                  <a:cubicBezTo>
                    <a:pt x="90569" y="18557"/>
                    <a:pt x="79426" y="18557"/>
                    <a:pt x="68519" y="18557"/>
                  </a:cubicBezTo>
                  <a:close/>
                </a:path>
              </a:pathLst>
            </a:custGeom>
            <a:grpFill/>
            <a:ln w="2364" cap="flat">
              <a:noFill/>
              <a:prstDash val="solid"/>
              <a:miter/>
            </a:ln>
          </p:spPr>
          <p:txBody>
            <a:bodyPr rtlCol="0" anchor="ctr"/>
            <a:lstStyle/>
            <a:p>
              <a:pPr algn="l" rtl="0"/>
              <a:endParaRPr lang="en-US"/>
            </a:p>
          </p:txBody>
        </p:sp>
        <p:sp>
          <p:nvSpPr>
            <p:cNvPr id="692" name="Freeform 691">
              <a:extLst>
                <a:ext uri="{FF2B5EF4-FFF2-40B4-BE49-F238E27FC236}">
                  <a16:creationId xmlns:a16="http://schemas.microsoft.com/office/drawing/2014/main" id="{93782334-6FFB-3510-E217-CE7E0CC70037}"/>
                </a:ext>
              </a:extLst>
            </p:cNvPr>
            <p:cNvSpPr/>
            <p:nvPr/>
          </p:nvSpPr>
          <p:spPr>
            <a:xfrm>
              <a:off x="3092085" y="5976830"/>
              <a:ext cx="135394" cy="64787"/>
            </a:xfrm>
            <a:custGeom>
              <a:avLst/>
              <a:gdLst>
                <a:gd name="connsiteX0" fmla="*/ 68523 w 135394"/>
                <a:gd name="connsiteY0" fmla="*/ 105 h 64787"/>
                <a:gd name="connsiteX1" fmla="*/ 102901 w 135394"/>
                <a:gd name="connsiteY1" fmla="*/ 105 h 64787"/>
                <a:gd name="connsiteX2" fmla="*/ 135382 w 135394"/>
                <a:gd name="connsiteY2" fmla="*/ 33069 h 64787"/>
                <a:gd name="connsiteX3" fmla="*/ 102427 w 135394"/>
                <a:gd name="connsiteY3" fmla="*/ 64609 h 64787"/>
                <a:gd name="connsiteX4" fmla="*/ 33907 w 135394"/>
                <a:gd name="connsiteY4" fmla="*/ 64609 h 64787"/>
                <a:gd name="connsiteX5" fmla="*/ 3 w 135394"/>
                <a:gd name="connsiteY5" fmla="*/ 32595 h 64787"/>
                <a:gd name="connsiteX6" fmla="*/ 33196 w 135394"/>
                <a:gd name="connsiteY6" fmla="*/ 105 h 64787"/>
                <a:gd name="connsiteX7" fmla="*/ 68523 w 135394"/>
                <a:gd name="connsiteY7" fmla="*/ 105 h 64787"/>
                <a:gd name="connsiteX8" fmla="*/ 68048 w 135394"/>
                <a:gd name="connsiteY8" fmla="*/ 18603 h 64787"/>
                <a:gd name="connsiteX9" fmla="*/ 35093 w 135394"/>
                <a:gd name="connsiteY9" fmla="*/ 18603 h 64787"/>
                <a:gd name="connsiteX10" fmla="*/ 18970 w 135394"/>
                <a:gd name="connsiteY10" fmla="*/ 31646 h 64787"/>
                <a:gd name="connsiteX11" fmla="*/ 34381 w 135394"/>
                <a:gd name="connsiteY11" fmla="*/ 45875 h 64787"/>
                <a:gd name="connsiteX12" fmla="*/ 101715 w 135394"/>
                <a:gd name="connsiteY12" fmla="*/ 45875 h 64787"/>
                <a:gd name="connsiteX13" fmla="*/ 116652 w 135394"/>
                <a:gd name="connsiteY13" fmla="*/ 32595 h 64787"/>
                <a:gd name="connsiteX14" fmla="*/ 101241 w 135394"/>
                <a:gd name="connsiteY14" fmla="*/ 18603 h 64787"/>
                <a:gd name="connsiteX15" fmla="*/ 68048 w 135394"/>
                <a:gd name="connsiteY15" fmla="*/ 18603 h 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394" h="64787">
                  <a:moveTo>
                    <a:pt x="68523" y="105"/>
                  </a:moveTo>
                  <a:cubicBezTo>
                    <a:pt x="79903" y="105"/>
                    <a:pt x="91283" y="-132"/>
                    <a:pt x="102901" y="105"/>
                  </a:cubicBezTo>
                  <a:cubicBezTo>
                    <a:pt x="122579" y="817"/>
                    <a:pt x="135857" y="14334"/>
                    <a:pt x="135382" y="33069"/>
                  </a:cubicBezTo>
                  <a:cubicBezTo>
                    <a:pt x="134908" y="51092"/>
                    <a:pt x="121157" y="64372"/>
                    <a:pt x="102427" y="64609"/>
                  </a:cubicBezTo>
                  <a:cubicBezTo>
                    <a:pt x="79666" y="64846"/>
                    <a:pt x="56668" y="64846"/>
                    <a:pt x="33907" y="64609"/>
                  </a:cubicBezTo>
                  <a:cubicBezTo>
                    <a:pt x="14229" y="64372"/>
                    <a:pt x="240" y="50855"/>
                    <a:pt x="3" y="32595"/>
                  </a:cubicBezTo>
                  <a:cubicBezTo>
                    <a:pt x="-234" y="13860"/>
                    <a:pt x="13043" y="817"/>
                    <a:pt x="33196" y="105"/>
                  </a:cubicBezTo>
                  <a:cubicBezTo>
                    <a:pt x="44813" y="-132"/>
                    <a:pt x="56668" y="105"/>
                    <a:pt x="68523" y="105"/>
                  </a:cubicBezTo>
                  <a:close/>
                  <a:moveTo>
                    <a:pt x="68048" y="18603"/>
                  </a:moveTo>
                  <a:cubicBezTo>
                    <a:pt x="57142" y="18603"/>
                    <a:pt x="45999" y="18603"/>
                    <a:pt x="35093" y="18603"/>
                  </a:cubicBezTo>
                  <a:cubicBezTo>
                    <a:pt x="25846" y="18603"/>
                    <a:pt x="19208" y="22160"/>
                    <a:pt x="18970" y="31646"/>
                  </a:cubicBezTo>
                  <a:cubicBezTo>
                    <a:pt x="18496" y="41369"/>
                    <a:pt x="25372" y="45638"/>
                    <a:pt x="34381" y="45875"/>
                  </a:cubicBezTo>
                  <a:cubicBezTo>
                    <a:pt x="56905" y="46112"/>
                    <a:pt x="79192" y="46112"/>
                    <a:pt x="101715" y="45875"/>
                  </a:cubicBezTo>
                  <a:cubicBezTo>
                    <a:pt x="110251" y="45875"/>
                    <a:pt x="116652" y="41606"/>
                    <a:pt x="116652" y="32595"/>
                  </a:cubicBezTo>
                  <a:cubicBezTo>
                    <a:pt x="116889" y="22871"/>
                    <a:pt x="110488" y="18603"/>
                    <a:pt x="101241" y="18603"/>
                  </a:cubicBezTo>
                  <a:cubicBezTo>
                    <a:pt x="90098" y="18603"/>
                    <a:pt x="79192" y="18603"/>
                    <a:pt x="68048" y="18603"/>
                  </a:cubicBezTo>
                  <a:close/>
                </a:path>
              </a:pathLst>
            </a:custGeom>
            <a:grpFill/>
            <a:ln w="2364"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22956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B57825-A626-D61E-0D3B-C9444E32F4F2}"/>
              </a:ext>
            </a:extLst>
          </p:cNvPr>
          <p:cNvSpPr>
            <a:spLocks noGrp="1"/>
          </p:cNvSpPr>
          <p:nvPr>
            <p:ph type="body" sz="quarter" idx="18"/>
          </p:nvPr>
        </p:nvSpPr>
        <p:spPr>
          <a:xfrm>
            <a:off x="6599487" y="1876096"/>
            <a:ext cx="5114293" cy="4392936"/>
          </a:xfrm>
        </p:spPr>
        <p:txBody>
          <a:bodyPr>
            <a:normAutofit/>
          </a:bodyPr>
          <a:lstStyle/>
          <a:p>
            <a:pPr marL="342900" indent="-342900" algn="l" rtl="0">
              <a:lnSpc>
                <a:spcPts val="2280"/>
              </a:lnSpc>
              <a:spcBef>
                <a:spcPts val="0"/>
              </a:spcBef>
              <a:buClr>
                <a:srgbClr val="EDA13E"/>
              </a:buClr>
              <a:buFont typeface="Arial" panose="020B0604020202020204" pitchFamily="34" charset="0"/>
              <a:buChar char="•"/>
            </a:pPr>
            <a:r>
              <a:rPr lang="en-US" sz="2200" dirty="0"/>
              <a:t>Los índices de liquidez son índices financieros que miden la capacidad de una empresa para pagar las obligaciones a corto y largo plazo.</a:t>
            </a:r>
          </a:p>
          <a:p>
            <a:pPr marL="342900" indent="-342900" algn="l" rtl="0">
              <a:lnSpc>
                <a:spcPts val="2280"/>
              </a:lnSpc>
              <a:spcBef>
                <a:spcPts val="0"/>
              </a:spcBef>
              <a:buClr>
                <a:srgbClr val="EDA13E"/>
              </a:buClr>
              <a:buFont typeface="Arial" panose="020B0604020202020204" pitchFamily="34" charset="0"/>
              <a:buChar char="•"/>
            </a:pPr>
            <a:r>
              <a:rPr lang="en-US" sz="2200" dirty="0"/>
              <a:t>Los índices de liquidez son el resultado de dividir el efectivo y otros activos líquidos entre los recursos ajenos a corto plazo y los pasivos circulantes. Muestran el número de veces que las obligaciones de deuda a corto plazo están cubiertas por el efectivo y los activos líquidos. Si el valor es mayor a 1, significa que las obligaciones a corto plazo están totalmente cubiertas.</a:t>
            </a:r>
          </a:p>
        </p:txBody>
      </p:sp>
      <p:sp>
        <p:nvSpPr>
          <p:cNvPr id="9" name="Text Placeholder 8">
            <a:extLst>
              <a:ext uri="{FF2B5EF4-FFF2-40B4-BE49-F238E27FC236}">
                <a16:creationId xmlns:a16="http://schemas.microsoft.com/office/drawing/2014/main" id="{38631903-F6EF-16F8-4B57-E54C5F5F0A35}"/>
              </a:ext>
            </a:extLst>
          </p:cNvPr>
          <p:cNvSpPr>
            <a:spLocks noGrp="1"/>
          </p:cNvSpPr>
          <p:nvPr>
            <p:ph type="body" sz="quarter" idx="16"/>
          </p:nvPr>
        </p:nvSpPr>
        <p:spPr>
          <a:xfrm>
            <a:off x="6599487" y="485317"/>
            <a:ext cx="4341783" cy="1663270"/>
          </a:xfrm>
        </p:spPr>
        <p:txBody>
          <a:bodyPr>
            <a:normAutofit/>
          </a:bodyPr>
          <a:lstStyle/>
          <a:p>
            <a:pPr algn="l" rtl="0"/>
            <a:r>
              <a:rPr lang="en-US" dirty="0"/>
              <a:t>1. Comprender los índices de liquidez</a:t>
            </a:r>
          </a:p>
        </p:txBody>
      </p:sp>
      <p:sp>
        <p:nvSpPr>
          <p:cNvPr id="10" name="Rectangle 9">
            <a:extLst>
              <a:ext uri="{FF2B5EF4-FFF2-40B4-BE49-F238E27FC236}">
                <a16:creationId xmlns:a16="http://schemas.microsoft.com/office/drawing/2014/main" id="{C7AF6130-605D-3EAE-4DCF-BCF5D2BA0DC8}"/>
              </a:ext>
            </a:extLst>
          </p:cNvPr>
          <p:cNvSpPr/>
          <p:nvPr/>
        </p:nvSpPr>
        <p:spPr>
          <a:xfrm>
            <a:off x="6541745" y="1690132"/>
            <a:ext cx="792000" cy="21410"/>
          </a:xfrm>
          <a:prstGeom prst="rect">
            <a:avLst/>
          </a:prstGeom>
          <a:solidFill>
            <a:srgbClr val="F16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latin typeface="Montserrat Light" charset="0"/>
            </a:endParaRPr>
          </a:p>
        </p:txBody>
      </p:sp>
      <p:pic>
        <p:nvPicPr>
          <p:cNvPr id="8" name="Picture 7">
            <a:extLst>
              <a:ext uri="{FF2B5EF4-FFF2-40B4-BE49-F238E27FC236}">
                <a16:creationId xmlns:a16="http://schemas.microsoft.com/office/drawing/2014/main" id="{F8F8E7BF-7434-192A-D62F-E393E2C232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557" r="21241"/>
          <a:stretch/>
        </p:blipFill>
        <p:spPr>
          <a:xfrm>
            <a:off x="478220" y="0"/>
            <a:ext cx="5623970" cy="6204802"/>
          </a:xfrm>
          <a:prstGeom prst="rect">
            <a:avLst/>
          </a:prstGeom>
        </p:spPr>
      </p:pic>
    </p:spTree>
    <p:extLst>
      <p:ext uri="{BB962C8B-B14F-4D97-AF65-F5344CB8AC3E}">
        <p14:creationId xmlns:p14="http://schemas.microsoft.com/office/powerpoint/2010/main" val="319274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910DCC66-F09B-2D0A-CE6F-E5D6653BBB64}"/>
              </a:ext>
            </a:extLst>
          </p:cNvPr>
          <p:cNvSpPr/>
          <p:nvPr/>
        </p:nvSpPr>
        <p:spPr>
          <a:xfrm>
            <a:off x="39165" y="5808406"/>
            <a:ext cx="12192000" cy="1049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Freeform 1">
            <a:extLst>
              <a:ext uri="{FF2B5EF4-FFF2-40B4-BE49-F238E27FC236}">
                <a16:creationId xmlns:a16="http://schemas.microsoft.com/office/drawing/2014/main" id="{C11F3141-268D-6642-D4F5-75DBD9796F8C}"/>
              </a:ext>
            </a:extLst>
          </p:cNvPr>
          <p:cNvSpPr>
            <a:spLocks noChangeArrowheads="1"/>
          </p:cNvSpPr>
          <p:nvPr/>
        </p:nvSpPr>
        <p:spPr bwMode="auto">
          <a:xfrm>
            <a:off x="2937326" y="2376259"/>
            <a:ext cx="3182170" cy="4498004"/>
          </a:xfrm>
          <a:custGeom>
            <a:avLst/>
            <a:gdLst>
              <a:gd name="T0" fmla="*/ 0 w 6271"/>
              <a:gd name="T1" fmla="*/ 2594 h 8864"/>
              <a:gd name="T2" fmla="*/ 0 w 6271"/>
              <a:gd name="T3" fmla="*/ 2594 h 8864"/>
              <a:gd name="T4" fmla="*/ 6270 w 6271"/>
              <a:gd name="T5" fmla="*/ 8863 h 8864"/>
              <a:gd name="T6" fmla="*/ 6270 w 6271"/>
              <a:gd name="T7" fmla="*/ 0 h 8864"/>
              <a:gd name="T8" fmla="*/ 0 w 6271"/>
              <a:gd name="T9" fmla="*/ 2594 h 8864"/>
            </a:gdLst>
            <a:ahLst/>
            <a:cxnLst>
              <a:cxn ang="0">
                <a:pos x="T0" y="T1"/>
              </a:cxn>
              <a:cxn ang="0">
                <a:pos x="T2" y="T3"/>
              </a:cxn>
              <a:cxn ang="0">
                <a:pos x="T4" y="T5"/>
              </a:cxn>
              <a:cxn ang="0">
                <a:pos x="T6" y="T7"/>
              </a:cxn>
              <a:cxn ang="0">
                <a:pos x="T8" y="T9"/>
              </a:cxn>
            </a:cxnLst>
            <a:rect l="0" t="0" r="r" b="b"/>
            <a:pathLst>
              <a:path w="6271" h="8864">
                <a:moveTo>
                  <a:pt x="0" y="2594"/>
                </a:moveTo>
                <a:lnTo>
                  <a:pt x="0" y="2594"/>
                </a:lnTo>
                <a:cubicBezTo>
                  <a:pt x="6270" y="8863"/>
                  <a:pt x="6270" y="8863"/>
                  <a:pt x="6270" y="8863"/>
                </a:cubicBezTo>
                <a:cubicBezTo>
                  <a:pt x="6270" y="0"/>
                  <a:pt x="6270" y="0"/>
                  <a:pt x="6270" y="0"/>
                </a:cubicBezTo>
                <a:cubicBezTo>
                  <a:pt x="3822" y="0"/>
                  <a:pt x="1609" y="994"/>
                  <a:pt x="0" y="2594"/>
                </a:cubicBezTo>
              </a:path>
            </a:pathLst>
          </a:custGeom>
          <a:solidFill>
            <a:srgbClr val="F16924"/>
          </a:solidFill>
          <a:ln w="9525" cap="flat">
            <a:solidFill>
              <a:schemeClr val="bg2"/>
            </a:solidFill>
            <a:bevel/>
            <a:headEnd/>
            <a:tailEnd/>
          </a:ln>
          <a:effectLst/>
        </p:spPr>
        <p:txBody>
          <a:bodyPr wrap="none" anchor="ctr"/>
          <a:lstStyle/>
          <a:p>
            <a:pPr algn="l" rtl="0"/>
            <a:endParaRPr lang="en-US"/>
          </a:p>
        </p:txBody>
      </p:sp>
      <p:sp>
        <p:nvSpPr>
          <p:cNvPr id="18" name="Freeform 2">
            <a:extLst>
              <a:ext uri="{FF2B5EF4-FFF2-40B4-BE49-F238E27FC236}">
                <a16:creationId xmlns:a16="http://schemas.microsoft.com/office/drawing/2014/main" id="{D92619CF-C6E1-5E88-E5BC-CF5EA58733E3}"/>
              </a:ext>
            </a:extLst>
          </p:cNvPr>
          <p:cNvSpPr>
            <a:spLocks noChangeArrowheads="1"/>
          </p:cNvSpPr>
          <p:nvPr/>
        </p:nvSpPr>
        <p:spPr bwMode="auto">
          <a:xfrm>
            <a:off x="1621492" y="3692093"/>
            <a:ext cx="4498004" cy="3182170"/>
          </a:xfrm>
          <a:custGeom>
            <a:avLst/>
            <a:gdLst>
              <a:gd name="T0" fmla="*/ 0 w 8864"/>
              <a:gd name="T1" fmla="*/ 6269 h 6270"/>
              <a:gd name="T2" fmla="*/ 0 w 8864"/>
              <a:gd name="T3" fmla="*/ 6269 h 6270"/>
              <a:gd name="T4" fmla="*/ 8863 w 8864"/>
              <a:gd name="T5" fmla="*/ 6269 h 6270"/>
              <a:gd name="T6" fmla="*/ 2593 w 8864"/>
              <a:gd name="T7" fmla="*/ 0 h 6270"/>
              <a:gd name="T8" fmla="*/ 0 w 8864"/>
              <a:gd name="T9" fmla="*/ 6269 h 6270"/>
            </a:gdLst>
            <a:ahLst/>
            <a:cxnLst>
              <a:cxn ang="0">
                <a:pos x="T0" y="T1"/>
              </a:cxn>
              <a:cxn ang="0">
                <a:pos x="T2" y="T3"/>
              </a:cxn>
              <a:cxn ang="0">
                <a:pos x="T4" y="T5"/>
              </a:cxn>
              <a:cxn ang="0">
                <a:pos x="T6" y="T7"/>
              </a:cxn>
              <a:cxn ang="0">
                <a:pos x="T8" y="T9"/>
              </a:cxn>
            </a:cxnLst>
            <a:rect l="0" t="0" r="r" b="b"/>
            <a:pathLst>
              <a:path w="8864" h="6270">
                <a:moveTo>
                  <a:pt x="0" y="6269"/>
                </a:moveTo>
                <a:lnTo>
                  <a:pt x="0" y="6269"/>
                </a:lnTo>
                <a:cubicBezTo>
                  <a:pt x="8863" y="6269"/>
                  <a:pt x="8863" y="6269"/>
                  <a:pt x="8863" y="6269"/>
                </a:cubicBezTo>
                <a:cubicBezTo>
                  <a:pt x="2593" y="0"/>
                  <a:pt x="2593" y="0"/>
                  <a:pt x="2593" y="0"/>
                </a:cubicBezTo>
                <a:cubicBezTo>
                  <a:pt x="994" y="1607"/>
                  <a:pt x="0" y="3821"/>
                  <a:pt x="0" y="6269"/>
                </a:cubicBezTo>
              </a:path>
            </a:pathLst>
          </a:custGeom>
          <a:solidFill>
            <a:srgbClr val="EDA13E"/>
          </a:solidFill>
          <a:ln w="9525" cap="flat">
            <a:solidFill>
              <a:schemeClr val="bg2"/>
            </a:solidFill>
            <a:bevel/>
            <a:headEnd/>
            <a:tailEnd/>
          </a:ln>
          <a:effectLst/>
        </p:spPr>
        <p:txBody>
          <a:bodyPr wrap="none" anchor="ctr"/>
          <a:lstStyle/>
          <a:p>
            <a:pPr algn="l" rtl="0"/>
            <a:endParaRPr lang="en-US" dirty="0"/>
          </a:p>
        </p:txBody>
      </p:sp>
      <p:sp>
        <p:nvSpPr>
          <p:cNvPr id="19" name="Freeform 3">
            <a:extLst>
              <a:ext uri="{FF2B5EF4-FFF2-40B4-BE49-F238E27FC236}">
                <a16:creationId xmlns:a16="http://schemas.microsoft.com/office/drawing/2014/main" id="{852F2E53-9147-0AE3-7510-28BA1C153CCB}"/>
              </a:ext>
            </a:extLst>
          </p:cNvPr>
          <p:cNvSpPr>
            <a:spLocks noChangeArrowheads="1"/>
          </p:cNvSpPr>
          <p:nvPr/>
        </p:nvSpPr>
        <p:spPr bwMode="auto">
          <a:xfrm>
            <a:off x="6119496" y="3692093"/>
            <a:ext cx="4493529" cy="3182170"/>
          </a:xfrm>
          <a:custGeom>
            <a:avLst/>
            <a:gdLst>
              <a:gd name="T0" fmla="*/ 0 w 8856"/>
              <a:gd name="T1" fmla="*/ 6269 h 6270"/>
              <a:gd name="T2" fmla="*/ 0 w 8856"/>
              <a:gd name="T3" fmla="*/ 6269 h 6270"/>
              <a:gd name="T4" fmla="*/ 8855 w 8856"/>
              <a:gd name="T5" fmla="*/ 6269 h 6270"/>
              <a:gd name="T6" fmla="*/ 6262 w 8856"/>
              <a:gd name="T7" fmla="*/ 0 h 6270"/>
              <a:gd name="T8" fmla="*/ 0 w 8856"/>
              <a:gd name="T9" fmla="*/ 6269 h 6270"/>
            </a:gdLst>
            <a:ahLst/>
            <a:cxnLst>
              <a:cxn ang="0">
                <a:pos x="T0" y="T1"/>
              </a:cxn>
              <a:cxn ang="0">
                <a:pos x="T2" y="T3"/>
              </a:cxn>
              <a:cxn ang="0">
                <a:pos x="T4" y="T5"/>
              </a:cxn>
              <a:cxn ang="0">
                <a:pos x="T6" y="T7"/>
              </a:cxn>
              <a:cxn ang="0">
                <a:pos x="T8" y="T9"/>
              </a:cxn>
            </a:cxnLst>
            <a:rect l="0" t="0" r="r" b="b"/>
            <a:pathLst>
              <a:path w="8856" h="6270">
                <a:moveTo>
                  <a:pt x="0" y="6269"/>
                </a:moveTo>
                <a:lnTo>
                  <a:pt x="0" y="6269"/>
                </a:lnTo>
                <a:cubicBezTo>
                  <a:pt x="8855" y="6269"/>
                  <a:pt x="8855" y="6269"/>
                  <a:pt x="8855" y="6269"/>
                </a:cubicBezTo>
                <a:cubicBezTo>
                  <a:pt x="8855" y="3821"/>
                  <a:pt x="7870" y="1607"/>
                  <a:pt x="6262" y="0"/>
                </a:cubicBezTo>
                <a:lnTo>
                  <a:pt x="0" y="6269"/>
                </a:lnTo>
              </a:path>
            </a:pathLst>
          </a:custGeom>
          <a:solidFill>
            <a:srgbClr val="7F1C58"/>
          </a:solidFill>
          <a:ln w="9525" cap="flat">
            <a:solidFill>
              <a:schemeClr val="bg2"/>
            </a:solidFill>
            <a:bevel/>
            <a:headEnd/>
            <a:tailEnd/>
          </a:ln>
          <a:effectLst/>
        </p:spPr>
        <p:txBody>
          <a:bodyPr wrap="none" anchor="ctr"/>
          <a:lstStyle/>
          <a:p>
            <a:pPr algn="l" rtl="0"/>
            <a:endParaRPr lang="en-US"/>
          </a:p>
        </p:txBody>
      </p:sp>
      <p:sp>
        <p:nvSpPr>
          <p:cNvPr id="20" name="Freeform 4">
            <a:extLst>
              <a:ext uri="{FF2B5EF4-FFF2-40B4-BE49-F238E27FC236}">
                <a16:creationId xmlns:a16="http://schemas.microsoft.com/office/drawing/2014/main" id="{8FC74995-FBCF-ECA1-CB6E-02A54D156010}"/>
              </a:ext>
            </a:extLst>
          </p:cNvPr>
          <p:cNvSpPr>
            <a:spLocks noChangeArrowheads="1"/>
          </p:cNvSpPr>
          <p:nvPr/>
        </p:nvSpPr>
        <p:spPr bwMode="auto">
          <a:xfrm>
            <a:off x="6119496" y="2376259"/>
            <a:ext cx="3177694" cy="4498004"/>
          </a:xfrm>
          <a:custGeom>
            <a:avLst/>
            <a:gdLst>
              <a:gd name="T0" fmla="*/ 0 w 6263"/>
              <a:gd name="T1" fmla="*/ 0 h 8864"/>
              <a:gd name="T2" fmla="*/ 0 w 6263"/>
              <a:gd name="T3" fmla="*/ 0 h 8864"/>
              <a:gd name="T4" fmla="*/ 0 w 6263"/>
              <a:gd name="T5" fmla="*/ 8863 h 8864"/>
              <a:gd name="T6" fmla="*/ 6262 w 6263"/>
              <a:gd name="T7" fmla="*/ 2594 h 8864"/>
              <a:gd name="T8" fmla="*/ 0 w 6263"/>
              <a:gd name="T9" fmla="*/ 0 h 8864"/>
            </a:gdLst>
            <a:ahLst/>
            <a:cxnLst>
              <a:cxn ang="0">
                <a:pos x="T0" y="T1"/>
              </a:cxn>
              <a:cxn ang="0">
                <a:pos x="T2" y="T3"/>
              </a:cxn>
              <a:cxn ang="0">
                <a:pos x="T4" y="T5"/>
              </a:cxn>
              <a:cxn ang="0">
                <a:pos x="T6" y="T7"/>
              </a:cxn>
              <a:cxn ang="0">
                <a:pos x="T8" y="T9"/>
              </a:cxn>
            </a:cxnLst>
            <a:rect l="0" t="0" r="r" b="b"/>
            <a:pathLst>
              <a:path w="6263" h="8864">
                <a:moveTo>
                  <a:pt x="0" y="0"/>
                </a:moveTo>
                <a:lnTo>
                  <a:pt x="0" y="0"/>
                </a:lnTo>
                <a:cubicBezTo>
                  <a:pt x="0" y="8863"/>
                  <a:pt x="0" y="8863"/>
                  <a:pt x="0" y="8863"/>
                </a:cubicBezTo>
                <a:cubicBezTo>
                  <a:pt x="6262" y="2594"/>
                  <a:pt x="6262" y="2594"/>
                  <a:pt x="6262" y="2594"/>
                </a:cubicBezTo>
                <a:cubicBezTo>
                  <a:pt x="4663" y="994"/>
                  <a:pt x="2440" y="0"/>
                  <a:pt x="0" y="0"/>
                </a:cubicBezTo>
              </a:path>
            </a:pathLst>
          </a:custGeom>
          <a:solidFill>
            <a:srgbClr val="B41F7A"/>
          </a:solidFill>
          <a:ln w="9525" cap="flat">
            <a:solidFill>
              <a:schemeClr val="bg2"/>
            </a:solidFill>
            <a:bevel/>
            <a:headEnd/>
            <a:tailEnd/>
          </a:ln>
          <a:effectLst/>
        </p:spPr>
        <p:txBody>
          <a:bodyPr wrap="none" anchor="ctr"/>
          <a:lstStyle/>
          <a:p>
            <a:pPr algn="l" rtl="0"/>
            <a:endParaRPr lang="en-US"/>
          </a:p>
        </p:txBody>
      </p:sp>
      <p:sp>
        <p:nvSpPr>
          <p:cNvPr id="81" name="Freeform 80">
            <a:extLst>
              <a:ext uri="{FF2B5EF4-FFF2-40B4-BE49-F238E27FC236}">
                <a16:creationId xmlns:a16="http://schemas.microsoft.com/office/drawing/2014/main" id="{2E8DE8F1-D91F-55F6-3A48-AED8978F7D82}"/>
              </a:ext>
            </a:extLst>
          </p:cNvPr>
          <p:cNvSpPr/>
          <p:nvPr/>
        </p:nvSpPr>
        <p:spPr>
          <a:xfrm>
            <a:off x="4474705" y="4623022"/>
            <a:ext cx="3242084" cy="2251240"/>
          </a:xfrm>
          <a:custGeom>
            <a:avLst/>
            <a:gdLst>
              <a:gd name="connsiteX0" fmla="*/ 1619012 w 3242084"/>
              <a:gd name="connsiteY0" fmla="*/ 0 h 2251240"/>
              <a:gd name="connsiteX1" fmla="*/ 3242084 w 3242084"/>
              <a:gd name="connsiteY1" fmla="*/ 1623072 h 2251240"/>
              <a:gd name="connsiteX2" fmla="*/ 3169279 w 3242084"/>
              <a:gd name="connsiteY2" fmla="*/ 2104557 h 2251240"/>
              <a:gd name="connsiteX3" fmla="*/ 3115564 w 3242084"/>
              <a:gd name="connsiteY3" fmla="*/ 2251240 h 2251240"/>
              <a:gd name="connsiteX4" fmla="*/ 126458 w 3242084"/>
              <a:gd name="connsiteY4" fmla="*/ 2251240 h 2251240"/>
              <a:gd name="connsiteX5" fmla="*/ 72778 w 3242084"/>
              <a:gd name="connsiteY5" fmla="*/ 2104557 h 2251240"/>
              <a:gd name="connsiteX6" fmla="*/ 0 w 3242084"/>
              <a:gd name="connsiteY6" fmla="*/ 1623072 h 2251240"/>
              <a:gd name="connsiteX7" fmla="*/ 1619012 w 3242084"/>
              <a:gd name="connsiteY7" fmla="*/ 0 h 225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084" h="2251240">
                <a:moveTo>
                  <a:pt x="1619012" y="0"/>
                </a:moveTo>
                <a:cubicBezTo>
                  <a:pt x="2517335" y="0"/>
                  <a:pt x="3242084" y="728809"/>
                  <a:pt x="3242084" y="1623072"/>
                </a:cubicBezTo>
                <a:cubicBezTo>
                  <a:pt x="3242084" y="1790746"/>
                  <a:pt x="3216605" y="1952461"/>
                  <a:pt x="3169279" y="2104557"/>
                </a:cubicBezTo>
                <a:lnTo>
                  <a:pt x="3115564" y="2251240"/>
                </a:lnTo>
                <a:lnTo>
                  <a:pt x="126458" y="2251240"/>
                </a:lnTo>
                <a:lnTo>
                  <a:pt x="72778" y="2104557"/>
                </a:lnTo>
                <a:cubicBezTo>
                  <a:pt x="25480" y="1952461"/>
                  <a:pt x="0" y="1790746"/>
                  <a:pt x="0" y="1623072"/>
                </a:cubicBezTo>
                <a:cubicBezTo>
                  <a:pt x="0" y="728809"/>
                  <a:pt x="724749" y="0"/>
                  <a:pt x="16190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50" name="Rectangle 49">
            <a:extLst>
              <a:ext uri="{FF2B5EF4-FFF2-40B4-BE49-F238E27FC236}">
                <a16:creationId xmlns:a16="http://schemas.microsoft.com/office/drawing/2014/main" id="{230F7698-F440-16E9-8217-1BA8AFF34848}"/>
              </a:ext>
            </a:extLst>
          </p:cNvPr>
          <p:cNvSpPr/>
          <p:nvPr/>
        </p:nvSpPr>
        <p:spPr>
          <a:xfrm>
            <a:off x="-17215" y="-2989"/>
            <a:ext cx="12192000" cy="1178908"/>
          </a:xfrm>
          <a:prstGeom prst="rect">
            <a:avLst/>
          </a:prstGeom>
          <a:solidFill>
            <a:srgbClr val="B41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8" name="Text Placeholder 47">
            <a:extLst>
              <a:ext uri="{FF2B5EF4-FFF2-40B4-BE49-F238E27FC236}">
                <a16:creationId xmlns:a16="http://schemas.microsoft.com/office/drawing/2014/main" id="{C4F4C531-2EBD-1A5B-64AC-7480FD356C78}"/>
              </a:ext>
            </a:extLst>
          </p:cNvPr>
          <p:cNvSpPr>
            <a:spLocks noGrp="1"/>
          </p:cNvSpPr>
          <p:nvPr>
            <p:ph type="body" sz="quarter" idx="16"/>
          </p:nvPr>
        </p:nvSpPr>
        <p:spPr>
          <a:xfrm>
            <a:off x="0" y="365109"/>
            <a:ext cx="12174785" cy="582221"/>
          </a:xfrm>
        </p:spPr>
        <p:txBody>
          <a:bodyPr>
            <a:normAutofit lnSpcReduction="10000"/>
          </a:bodyPr>
          <a:lstStyle/>
          <a:p>
            <a:pPr algn="ctr" rtl="0"/>
            <a:r>
              <a:rPr lang="en-US" dirty="0">
                <a:solidFill>
                  <a:schemeClr val="bg1"/>
                </a:solidFill>
              </a:rPr>
              <a:t>Tipos de ratios de liquidez</a:t>
            </a:r>
          </a:p>
          <a:p>
            <a:pPr algn="l" rtl="0"/>
            <a:endParaRPr lang="en-US" dirty="0"/>
          </a:p>
        </p:txBody>
      </p:sp>
      <p:sp>
        <p:nvSpPr>
          <p:cNvPr id="23" name="Freeform 168">
            <a:extLst>
              <a:ext uri="{FF2B5EF4-FFF2-40B4-BE49-F238E27FC236}">
                <a16:creationId xmlns:a16="http://schemas.microsoft.com/office/drawing/2014/main" id="{D75C5CA8-5215-10D7-DA88-5764A0089A8F}"/>
              </a:ext>
            </a:extLst>
          </p:cNvPr>
          <p:cNvSpPr>
            <a:spLocks noChangeArrowheads="1"/>
          </p:cNvSpPr>
          <p:nvPr/>
        </p:nvSpPr>
        <p:spPr bwMode="auto">
          <a:xfrm>
            <a:off x="5497384" y="4871420"/>
            <a:ext cx="331196" cy="331196"/>
          </a:xfrm>
          <a:custGeom>
            <a:avLst/>
            <a:gdLst>
              <a:gd name="T0" fmla="*/ 325 w 652"/>
              <a:gd name="T1" fmla="*/ 650 h 651"/>
              <a:gd name="T2" fmla="*/ 325 w 652"/>
              <a:gd name="T3" fmla="*/ 650 h 651"/>
              <a:gd name="T4" fmla="*/ 651 w 652"/>
              <a:gd name="T5" fmla="*/ 325 h 651"/>
              <a:gd name="T6" fmla="*/ 325 w 652"/>
              <a:gd name="T7" fmla="*/ 0 h 651"/>
              <a:gd name="T8" fmla="*/ 0 w 652"/>
              <a:gd name="T9" fmla="*/ 325 h 651"/>
              <a:gd name="T10" fmla="*/ 325 w 652"/>
              <a:gd name="T11" fmla="*/ 650 h 651"/>
            </a:gdLst>
            <a:ahLst/>
            <a:cxnLst>
              <a:cxn ang="0">
                <a:pos x="T0" y="T1"/>
              </a:cxn>
              <a:cxn ang="0">
                <a:pos x="T2" y="T3"/>
              </a:cxn>
              <a:cxn ang="0">
                <a:pos x="T4" y="T5"/>
              </a:cxn>
              <a:cxn ang="0">
                <a:pos x="T6" y="T7"/>
              </a:cxn>
              <a:cxn ang="0">
                <a:pos x="T8" y="T9"/>
              </a:cxn>
              <a:cxn ang="0">
                <a:pos x="T10" y="T11"/>
              </a:cxn>
            </a:cxnLst>
            <a:rect l="0" t="0" r="r" b="b"/>
            <a:pathLst>
              <a:path w="652" h="651">
                <a:moveTo>
                  <a:pt x="325" y="650"/>
                </a:moveTo>
                <a:lnTo>
                  <a:pt x="325" y="650"/>
                </a:lnTo>
                <a:cubicBezTo>
                  <a:pt x="506" y="650"/>
                  <a:pt x="651" y="506"/>
                  <a:pt x="651" y="325"/>
                </a:cubicBezTo>
                <a:cubicBezTo>
                  <a:pt x="651" y="144"/>
                  <a:pt x="506" y="0"/>
                  <a:pt x="325" y="0"/>
                </a:cubicBezTo>
                <a:cubicBezTo>
                  <a:pt x="145" y="0"/>
                  <a:pt x="0" y="144"/>
                  <a:pt x="0" y="325"/>
                </a:cubicBezTo>
                <a:cubicBezTo>
                  <a:pt x="0" y="506"/>
                  <a:pt x="145" y="650"/>
                  <a:pt x="325" y="650"/>
                </a:cubicBezTo>
              </a:path>
            </a:pathLst>
          </a:custGeom>
          <a:solidFill>
            <a:schemeClr val="bg2"/>
          </a:solidFill>
          <a:ln>
            <a:noFill/>
          </a:ln>
          <a:effectLst/>
        </p:spPr>
        <p:txBody>
          <a:bodyPr wrap="none" anchor="ctr"/>
          <a:lstStyle/>
          <a:p>
            <a:pPr algn="l" rtl="0"/>
            <a:endParaRPr lang="en-US"/>
          </a:p>
        </p:txBody>
      </p:sp>
      <p:sp>
        <p:nvSpPr>
          <p:cNvPr id="24" name="Freeform 169">
            <a:extLst>
              <a:ext uri="{FF2B5EF4-FFF2-40B4-BE49-F238E27FC236}">
                <a16:creationId xmlns:a16="http://schemas.microsoft.com/office/drawing/2014/main" id="{316DACF7-1331-E0DC-6B05-C95F94302FCD}"/>
              </a:ext>
            </a:extLst>
          </p:cNvPr>
          <p:cNvSpPr>
            <a:spLocks noChangeArrowheads="1"/>
          </p:cNvSpPr>
          <p:nvPr/>
        </p:nvSpPr>
        <p:spPr bwMode="auto">
          <a:xfrm>
            <a:off x="6381321" y="4871420"/>
            <a:ext cx="335672" cy="331196"/>
          </a:xfrm>
          <a:custGeom>
            <a:avLst/>
            <a:gdLst>
              <a:gd name="T0" fmla="*/ 334 w 661"/>
              <a:gd name="T1" fmla="*/ 650 h 651"/>
              <a:gd name="T2" fmla="*/ 334 w 661"/>
              <a:gd name="T3" fmla="*/ 650 h 651"/>
              <a:gd name="T4" fmla="*/ 660 w 661"/>
              <a:gd name="T5" fmla="*/ 325 h 651"/>
              <a:gd name="T6" fmla="*/ 334 w 661"/>
              <a:gd name="T7" fmla="*/ 0 h 651"/>
              <a:gd name="T8" fmla="*/ 0 w 661"/>
              <a:gd name="T9" fmla="*/ 325 h 651"/>
              <a:gd name="T10" fmla="*/ 334 w 661"/>
              <a:gd name="T11" fmla="*/ 650 h 651"/>
            </a:gdLst>
            <a:ahLst/>
            <a:cxnLst>
              <a:cxn ang="0">
                <a:pos x="T0" y="T1"/>
              </a:cxn>
              <a:cxn ang="0">
                <a:pos x="T2" y="T3"/>
              </a:cxn>
              <a:cxn ang="0">
                <a:pos x="T4" y="T5"/>
              </a:cxn>
              <a:cxn ang="0">
                <a:pos x="T6" y="T7"/>
              </a:cxn>
              <a:cxn ang="0">
                <a:pos x="T8" y="T9"/>
              </a:cxn>
              <a:cxn ang="0">
                <a:pos x="T10" y="T11"/>
              </a:cxn>
            </a:cxnLst>
            <a:rect l="0" t="0" r="r" b="b"/>
            <a:pathLst>
              <a:path w="661" h="651">
                <a:moveTo>
                  <a:pt x="334" y="650"/>
                </a:moveTo>
                <a:lnTo>
                  <a:pt x="334" y="650"/>
                </a:lnTo>
                <a:cubicBezTo>
                  <a:pt x="515" y="650"/>
                  <a:pt x="660" y="506"/>
                  <a:pt x="660" y="325"/>
                </a:cubicBezTo>
                <a:cubicBezTo>
                  <a:pt x="660" y="144"/>
                  <a:pt x="515" y="0"/>
                  <a:pt x="334" y="0"/>
                </a:cubicBezTo>
                <a:cubicBezTo>
                  <a:pt x="154" y="0"/>
                  <a:pt x="0" y="144"/>
                  <a:pt x="0" y="325"/>
                </a:cubicBezTo>
                <a:cubicBezTo>
                  <a:pt x="0" y="506"/>
                  <a:pt x="154" y="650"/>
                  <a:pt x="334" y="650"/>
                </a:cubicBezTo>
              </a:path>
            </a:pathLst>
          </a:custGeom>
          <a:solidFill>
            <a:schemeClr val="bg2"/>
          </a:solidFill>
          <a:ln>
            <a:noFill/>
          </a:ln>
          <a:effectLst/>
        </p:spPr>
        <p:txBody>
          <a:bodyPr wrap="none" anchor="ctr"/>
          <a:lstStyle/>
          <a:p>
            <a:pPr algn="l" rtl="0"/>
            <a:endParaRPr lang="en-US"/>
          </a:p>
        </p:txBody>
      </p:sp>
      <p:sp>
        <p:nvSpPr>
          <p:cNvPr id="25" name="Freeform 170">
            <a:extLst>
              <a:ext uri="{FF2B5EF4-FFF2-40B4-BE49-F238E27FC236}">
                <a16:creationId xmlns:a16="http://schemas.microsoft.com/office/drawing/2014/main" id="{1806F0CE-77A3-4C17-BC96-73648A57AEDF}"/>
              </a:ext>
            </a:extLst>
          </p:cNvPr>
          <p:cNvSpPr>
            <a:spLocks noChangeArrowheads="1"/>
          </p:cNvSpPr>
          <p:nvPr/>
        </p:nvSpPr>
        <p:spPr bwMode="auto">
          <a:xfrm>
            <a:off x="6238101" y="5247373"/>
            <a:ext cx="619873" cy="1416537"/>
          </a:xfrm>
          <a:custGeom>
            <a:avLst/>
            <a:gdLst>
              <a:gd name="T0" fmla="*/ 1211 w 1221"/>
              <a:gd name="T1" fmla="*/ 939 h 2793"/>
              <a:gd name="T2" fmla="*/ 1211 w 1221"/>
              <a:gd name="T3" fmla="*/ 939 h 2793"/>
              <a:gd name="T4" fmla="*/ 1057 w 1221"/>
              <a:gd name="T5" fmla="*/ 289 h 2793"/>
              <a:gd name="T6" fmla="*/ 1057 w 1221"/>
              <a:gd name="T7" fmla="*/ 280 h 2793"/>
              <a:gd name="T8" fmla="*/ 1057 w 1221"/>
              <a:gd name="T9" fmla="*/ 271 h 2793"/>
              <a:gd name="T10" fmla="*/ 1057 w 1221"/>
              <a:gd name="T11" fmla="*/ 271 h 2793"/>
              <a:gd name="T12" fmla="*/ 696 w 1221"/>
              <a:gd name="T13" fmla="*/ 0 h 2793"/>
              <a:gd name="T14" fmla="*/ 524 w 1221"/>
              <a:gd name="T15" fmla="*/ 0 h 2793"/>
              <a:gd name="T16" fmla="*/ 163 w 1221"/>
              <a:gd name="T17" fmla="*/ 298 h 2793"/>
              <a:gd name="T18" fmla="*/ 9 w 1221"/>
              <a:gd name="T19" fmla="*/ 939 h 2793"/>
              <a:gd name="T20" fmla="*/ 45 w 1221"/>
              <a:gd name="T21" fmla="*/ 1012 h 2793"/>
              <a:gd name="T22" fmla="*/ 135 w 1221"/>
              <a:gd name="T23" fmla="*/ 976 h 2793"/>
              <a:gd name="T24" fmla="*/ 343 w 1221"/>
              <a:gd name="T25" fmla="*/ 370 h 2793"/>
              <a:gd name="T26" fmla="*/ 388 w 1221"/>
              <a:gd name="T27" fmla="*/ 370 h 2793"/>
              <a:gd name="T28" fmla="*/ 108 w 1221"/>
              <a:gd name="T29" fmla="*/ 1400 h 2793"/>
              <a:gd name="T30" fmla="*/ 153 w 1221"/>
              <a:gd name="T31" fmla="*/ 1454 h 2793"/>
              <a:gd name="T32" fmla="*/ 352 w 1221"/>
              <a:gd name="T33" fmla="*/ 1454 h 2793"/>
              <a:gd name="T34" fmla="*/ 497 w 1221"/>
              <a:gd name="T35" fmla="*/ 2737 h 2793"/>
              <a:gd name="T36" fmla="*/ 551 w 1221"/>
              <a:gd name="T37" fmla="*/ 2792 h 2793"/>
              <a:gd name="T38" fmla="*/ 669 w 1221"/>
              <a:gd name="T39" fmla="*/ 2792 h 2793"/>
              <a:gd name="T40" fmla="*/ 723 w 1221"/>
              <a:gd name="T41" fmla="*/ 2737 h 2793"/>
              <a:gd name="T42" fmla="*/ 867 w 1221"/>
              <a:gd name="T43" fmla="*/ 1454 h 2793"/>
              <a:gd name="T44" fmla="*/ 1066 w 1221"/>
              <a:gd name="T45" fmla="*/ 1454 h 2793"/>
              <a:gd name="T46" fmla="*/ 1111 w 1221"/>
              <a:gd name="T47" fmla="*/ 1400 h 2793"/>
              <a:gd name="T48" fmla="*/ 831 w 1221"/>
              <a:gd name="T49" fmla="*/ 370 h 2793"/>
              <a:gd name="T50" fmla="*/ 886 w 1221"/>
              <a:gd name="T51" fmla="*/ 370 h 2793"/>
              <a:gd name="T52" fmla="*/ 1084 w 1221"/>
              <a:gd name="T53" fmla="*/ 976 h 2793"/>
              <a:gd name="T54" fmla="*/ 1175 w 1221"/>
              <a:gd name="T55" fmla="*/ 1012 h 2793"/>
              <a:gd name="T56" fmla="*/ 1211 w 1221"/>
              <a:gd name="T57" fmla="*/ 939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1" h="2793">
                <a:moveTo>
                  <a:pt x="1211" y="939"/>
                </a:moveTo>
                <a:lnTo>
                  <a:pt x="1211" y="939"/>
                </a:lnTo>
                <a:cubicBezTo>
                  <a:pt x="1057" y="289"/>
                  <a:pt x="1057" y="289"/>
                  <a:pt x="1057" y="289"/>
                </a:cubicBezTo>
                <a:lnTo>
                  <a:pt x="1057" y="280"/>
                </a:lnTo>
                <a:cubicBezTo>
                  <a:pt x="1057" y="271"/>
                  <a:pt x="1057" y="271"/>
                  <a:pt x="1057" y="271"/>
                </a:cubicBezTo>
                <a:lnTo>
                  <a:pt x="1057" y="271"/>
                </a:lnTo>
                <a:cubicBezTo>
                  <a:pt x="1012" y="117"/>
                  <a:pt x="867" y="0"/>
                  <a:pt x="696" y="0"/>
                </a:cubicBezTo>
                <a:cubicBezTo>
                  <a:pt x="524" y="0"/>
                  <a:pt x="524" y="0"/>
                  <a:pt x="524" y="0"/>
                </a:cubicBezTo>
                <a:cubicBezTo>
                  <a:pt x="343" y="0"/>
                  <a:pt x="190" y="126"/>
                  <a:pt x="163" y="298"/>
                </a:cubicBezTo>
                <a:cubicBezTo>
                  <a:pt x="9" y="939"/>
                  <a:pt x="9" y="939"/>
                  <a:pt x="9" y="939"/>
                </a:cubicBezTo>
                <a:cubicBezTo>
                  <a:pt x="0" y="966"/>
                  <a:pt x="18" y="1002"/>
                  <a:pt x="45" y="1012"/>
                </a:cubicBezTo>
                <a:cubicBezTo>
                  <a:pt x="81" y="1030"/>
                  <a:pt x="117" y="1012"/>
                  <a:pt x="135" y="976"/>
                </a:cubicBezTo>
                <a:cubicBezTo>
                  <a:pt x="343" y="370"/>
                  <a:pt x="343" y="370"/>
                  <a:pt x="343" y="370"/>
                </a:cubicBezTo>
                <a:cubicBezTo>
                  <a:pt x="388" y="370"/>
                  <a:pt x="388" y="370"/>
                  <a:pt x="388" y="370"/>
                </a:cubicBezTo>
                <a:cubicBezTo>
                  <a:pt x="108" y="1400"/>
                  <a:pt x="108" y="1400"/>
                  <a:pt x="108" y="1400"/>
                </a:cubicBezTo>
                <a:cubicBezTo>
                  <a:pt x="99" y="1427"/>
                  <a:pt x="117" y="1454"/>
                  <a:pt x="153" y="1454"/>
                </a:cubicBezTo>
                <a:cubicBezTo>
                  <a:pt x="352" y="1454"/>
                  <a:pt x="352" y="1454"/>
                  <a:pt x="352" y="1454"/>
                </a:cubicBezTo>
                <a:cubicBezTo>
                  <a:pt x="497" y="2737"/>
                  <a:pt x="497" y="2737"/>
                  <a:pt x="497" y="2737"/>
                </a:cubicBezTo>
                <a:cubicBezTo>
                  <a:pt x="506" y="2764"/>
                  <a:pt x="524" y="2792"/>
                  <a:pt x="551" y="2792"/>
                </a:cubicBezTo>
                <a:cubicBezTo>
                  <a:pt x="669" y="2792"/>
                  <a:pt x="669" y="2792"/>
                  <a:pt x="669" y="2792"/>
                </a:cubicBezTo>
                <a:cubicBezTo>
                  <a:pt x="696" y="2792"/>
                  <a:pt x="723" y="2764"/>
                  <a:pt x="723" y="2737"/>
                </a:cubicBezTo>
                <a:cubicBezTo>
                  <a:pt x="867" y="1454"/>
                  <a:pt x="867" y="1454"/>
                  <a:pt x="867" y="1454"/>
                </a:cubicBezTo>
                <a:cubicBezTo>
                  <a:pt x="1066" y="1454"/>
                  <a:pt x="1066" y="1454"/>
                  <a:pt x="1066" y="1454"/>
                </a:cubicBezTo>
                <a:cubicBezTo>
                  <a:pt x="1102" y="1454"/>
                  <a:pt x="1120" y="1427"/>
                  <a:pt x="1111" y="1400"/>
                </a:cubicBezTo>
                <a:cubicBezTo>
                  <a:pt x="831" y="370"/>
                  <a:pt x="831" y="370"/>
                  <a:pt x="831" y="370"/>
                </a:cubicBezTo>
                <a:cubicBezTo>
                  <a:pt x="886" y="370"/>
                  <a:pt x="886" y="370"/>
                  <a:pt x="886" y="370"/>
                </a:cubicBezTo>
                <a:cubicBezTo>
                  <a:pt x="1084" y="976"/>
                  <a:pt x="1084" y="976"/>
                  <a:pt x="1084" y="976"/>
                </a:cubicBezTo>
                <a:cubicBezTo>
                  <a:pt x="1102" y="1012"/>
                  <a:pt x="1139" y="1030"/>
                  <a:pt x="1175" y="1012"/>
                </a:cubicBezTo>
                <a:cubicBezTo>
                  <a:pt x="1202" y="1002"/>
                  <a:pt x="1220" y="966"/>
                  <a:pt x="1211" y="939"/>
                </a:cubicBezTo>
              </a:path>
            </a:pathLst>
          </a:custGeom>
          <a:solidFill>
            <a:schemeClr val="bg2"/>
          </a:solidFill>
          <a:ln>
            <a:noFill/>
          </a:ln>
          <a:effectLst/>
        </p:spPr>
        <p:txBody>
          <a:bodyPr wrap="none" anchor="ctr"/>
          <a:lstStyle/>
          <a:p>
            <a:pPr algn="l" rtl="0"/>
            <a:endParaRPr lang="en-US"/>
          </a:p>
        </p:txBody>
      </p:sp>
      <p:sp>
        <p:nvSpPr>
          <p:cNvPr id="35" name="CuadroTexto 364">
            <a:extLst>
              <a:ext uri="{FF2B5EF4-FFF2-40B4-BE49-F238E27FC236}">
                <a16:creationId xmlns:a16="http://schemas.microsoft.com/office/drawing/2014/main" id="{0CAC2A8D-96CF-4FC2-95BF-72E22713E2BC}"/>
              </a:ext>
            </a:extLst>
          </p:cNvPr>
          <p:cNvSpPr txBox="1"/>
          <p:nvPr/>
        </p:nvSpPr>
        <p:spPr>
          <a:xfrm>
            <a:off x="2287606" y="5283178"/>
            <a:ext cx="1825690" cy="793038"/>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Radio actual</a:t>
            </a:r>
          </a:p>
        </p:txBody>
      </p:sp>
      <p:sp>
        <p:nvSpPr>
          <p:cNvPr id="52" name="CuadroTexto 364">
            <a:extLst>
              <a:ext uri="{FF2B5EF4-FFF2-40B4-BE49-F238E27FC236}">
                <a16:creationId xmlns:a16="http://schemas.microsoft.com/office/drawing/2014/main" id="{5DFC0CD8-36F3-1A06-2CEA-EABD60470040}"/>
              </a:ext>
            </a:extLst>
          </p:cNvPr>
          <p:cNvSpPr txBox="1"/>
          <p:nvPr/>
        </p:nvSpPr>
        <p:spPr>
          <a:xfrm>
            <a:off x="3955202" y="3517809"/>
            <a:ext cx="1825690" cy="793038"/>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Razón rápida</a:t>
            </a:r>
          </a:p>
        </p:txBody>
      </p:sp>
      <p:sp>
        <p:nvSpPr>
          <p:cNvPr id="53" name="CuadroTexto 364">
            <a:extLst>
              <a:ext uri="{FF2B5EF4-FFF2-40B4-BE49-F238E27FC236}">
                <a16:creationId xmlns:a16="http://schemas.microsoft.com/office/drawing/2014/main" id="{A5EA8A21-B9B7-4EC6-2E9F-69FFAA77F9A4}"/>
              </a:ext>
            </a:extLst>
          </p:cNvPr>
          <p:cNvSpPr txBox="1"/>
          <p:nvPr/>
        </p:nvSpPr>
        <p:spPr>
          <a:xfrm>
            <a:off x="6501345" y="3546596"/>
            <a:ext cx="1614125" cy="793038"/>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Relación de efectivo</a:t>
            </a:r>
          </a:p>
        </p:txBody>
      </p:sp>
      <p:sp>
        <p:nvSpPr>
          <p:cNvPr id="54" name="CuadroTexto 364">
            <a:extLst>
              <a:ext uri="{FF2B5EF4-FFF2-40B4-BE49-F238E27FC236}">
                <a16:creationId xmlns:a16="http://schemas.microsoft.com/office/drawing/2014/main" id="{63521A11-8D8B-154E-7CE5-B15DCF55F39F}"/>
              </a:ext>
            </a:extLst>
          </p:cNvPr>
          <p:cNvSpPr txBox="1"/>
          <p:nvPr/>
        </p:nvSpPr>
        <p:spPr>
          <a:xfrm>
            <a:off x="7799950" y="5307028"/>
            <a:ext cx="2155158" cy="1139286"/>
          </a:xfrm>
          <a:prstGeom prst="rect">
            <a:avLst/>
          </a:prstGeom>
          <a:noFill/>
        </p:spPr>
        <p:txBody>
          <a:bodyPr wrap="square" rtlCol="0">
            <a:spAutoFit/>
          </a:bodyPr>
          <a:lstStyle/>
          <a:p>
            <a:pPr algn="ctr" rtl="0">
              <a:lnSpc>
                <a:spcPts val="2660"/>
              </a:lnSpc>
            </a:pPr>
            <a:r>
              <a:rPr lang="en-US" sz="2800" dirty="0">
                <a:solidFill>
                  <a:schemeClr val="bg1"/>
                </a:solidFill>
                <a:latin typeface="Calibri" panose="020F0502020204030204" pitchFamily="34" charset="0"/>
                <a:ea typeface="Lato" charset="0"/>
                <a:cs typeface="Calibri" panose="020F0502020204030204" pitchFamily="34" charset="0"/>
              </a:rPr>
              <a:t>Razón de flujo de efectivo operativo</a:t>
            </a:r>
          </a:p>
        </p:txBody>
      </p:sp>
      <p:grpSp>
        <p:nvGrpSpPr>
          <p:cNvPr id="157" name="Group 156">
            <a:extLst>
              <a:ext uri="{FF2B5EF4-FFF2-40B4-BE49-F238E27FC236}">
                <a16:creationId xmlns:a16="http://schemas.microsoft.com/office/drawing/2014/main" id="{20481EDC-F526-9BFA-77A1-9C0748546792}"/>
              </a:ext>
            </a:extLst>
          </p:cNvPr>
          <p:cNvGrpSpPr/>
          <p:nvPr/>
        </p:nvGrpSpPr>
        <p:grpSpPr>
          <a:xfrm>
            <a:off x="5452474" y="5461509"/>
            <a:ext cx="1090895" cy="1095495"/>
            <a:chOff x="5452474" y="5461509"/>
            <a:chExt cx="1090895" cy="1095495"/>
          </a:xfrm>
        </p:grpSpPr>
        <p:sp>
          <p:nvSpPr>
            <p:cNvPr id="58" name="Freeform 57">
              <a:extLst>
                <a:ext uri="{FF2B5EF4-FFF2-40B4-BE49-F238E27FC236}">
                  <a16:creationId xmlns:a16="http://schemas.microsoft.com/office/drawing/2014/main" id="{387E65AD-F51A-21EC-6A2B-8289C727B272}"/>
                </a:ext>
              </a:extLst>
            </p:cNvPr>
            <p:cNvSpPr/>
            <p:nvPr/>
          </p:nvSpPr>
          <p:spPr>
            <a:xfrm>
              <a:off x="6188053" y="5522862"/>
              <a:ext cx="84446" cy="89317"/>
            </a:xfrm>
            <a:custGeom>
              <a:avLst/>
              <a:gdLst>
                <a:gd name="connsiteX0" fmla="*/ 0 w 84446"/>
                <a:gd name="connsiteY0" fmla="*/ 0 h 89317"/>
                <a:gd name="connsiteX1" fmla="*/ 84447 w 84446"/>
                <a:gd name="connsiteY1" fmla="*/ 89318 h 89317"/>
                <a:gd name="connsiteX2" fmla="*/ 0 w 84446"/>
                <a:gd name="connsiteY2" fmla="*/ 89318 h 89317"/>
                <a:gd name="connsiteX3" fmla="*/ 0 w 84446"/>
                <a:gd name="connsiteY3" fmla="*/ 0 h 89317"/>
              </a:gdLst>
              <a:ahLst/>
              <a:cxnLst>
                <a:cxn ang="0">
                  <a:pos x="connsiteX0" y="connsiteY0"/>
                </a:cxn>
                <a:cxn ang="0">
                  <a:pos x="connsiteX1" y="connsiteY1"/>
                </a:cxn>
                <a:cxn ang="0">
                  <a:pos x="connsiteX2" y="connsiteY2"/>
                </a:cxn>
                <a:cxn ang="0">
                  <a:pos x="connsiteX3" y="connsiteY3"/>
                </a:cxn>
              </a:cxnLst>
              <a:rect l="l" t="t" r="r" b="b"/>
              <a:pathLst>
                <a:path w="84446" h="89317">
                  <a:moveTo>
                    <a:pt x="0" y="0"/>
                  </a:moveTo>
                  <a:cubicBezTo>
                    <a:pt x="28815" y="30248"/>
                    <a:pt x="55918" y="59069"/>
                    <a:pt x="84447" y="89318"/>
                  </a:cubicBezTo>
                  <a:cubicBezTo>
                    <a:pt x="55062" y="89318"/>
                    <a:pt x="27673" y="89318"/>
                    <a:pt x="0" y="89318"/>
                  </a:cubicBezTo>
                  <a:cubicBezTo>
                    <a:pt x="0" y="60211"/>
                    <a:pt x="0" y="31390"/>
                    <a:pt x="0" y="0"/>
                  </a:cubicBezTo>
                  <a:close/>
                </a:path>
              </a:pathLst>
            </a:custGeom>
            <a:solidFill>
              <a:srgbClr val="F16924"/>
            </a:solidFill>
            <a:ln w="2851" cap="flat">
              <a:noFill/>
              <a:prstDash val="solid"/>
              <a:miter/>
            </a:ln>
          </p:spPr>
          <p:txBody>
            <a:bodyPr rtlCol="0" anchor="ctr"/>
            <a:lstStyle/>
            <a:p>
              <a:pPr algn="l" rtl="0"/>
              <a:endParaRPr lang="en-US"/>
            </a:p>
          </p:txBody>
        </p:sp>
        <p:sp>
          <p:nvSpPr>
            <p:cNvPr id="59" name="Freeform 58">
              <a:extLst>
                <a:ext uri="{FF2B5EF4-FFF2-40B4-BE49-F238E27FC236}">
                  <a16:creationId xmlns:a16="http://schemas.microsoft.com/office/drawing/2014/main" id="{053274D3-D08B-445C-CA41-93A9EB5676F1}"/>
                </a:ext>
              </a:extLst>
            </p:cNvPr>
            <p:cNvSpPr/>
            <p:nvPr/>
          </p:nvSpPr>
          <p:spPr>
            <a:xfrm>
              <a:off x="6078785" y="5907812"/>
              <a:ext cx="356616" cy="114143"/>
            </a:xfrm>
            <a:custGeom>
              <a:avLst/>
              <a:gdLst>
                <a:gd name="connsiteX0" fmla="*/ 0 w 356616"/>
                <a:gd name="connsiteY0" fmla="*/ 0 h 114143"/>
                <a:gd name="connsiteX1" fmla="*/ 356617 w 356616"/>
                <a:gd name="connsiteY1" fmla="*/ 0 h 114143"/>
                <a:gd name="connsiteX2" fmla="*/ 356617 w 356616"/>
                <a:gd name="connsiteY2" fmla="*/ 114144 h 114143"/>
                <a:gd name="connsiteX3" fmla="*/ 0 w 356616"/>
                <a:gd name="connsiteY3" fmla="*/ 114144 h 114143"/>
              </a:gdLst>
              <a:ahLst/>
              <a:cxnLst>
                <a:cxn ang="0">
                  <a:pos x="connsiteX0" y="connsiteY0"/>
                </a:cxn>
                <a:cxn ang="0">
                  <a:pos x="connsiteX1" y="connsiteY1"/>
                </a:cxn>
                <a:cxn ang="0">
                  <a:pos x="connsiteX2" y="connsiteY2"/>
                </a:cxn>
                <a:cxn ang="0">
                  <a:pos x="connsiteX3" y="connsiteY3"/>
                </a:cxn>
              </a:cxnLst>
              <a:rect l="l" t="t" r="r" b="b"/>
              <a:pathLst>
                <a:path w="356616" h="114143">
                  <a:moveTo>
                    <a:pt x="0" y="0"/>
                  </a:moveTo>
                  <a:lnTo>
                    <a:pt x="356617" y="0"/>
                  </a:lnTo>
                  <a:lnTo>
                    <a:pt x="356617" y="114144"/>
                  </a:lnTo>
                  <a:lnTo>
                    <a:pt x="0" y="114144"/>
                  </a:lnTo>
                  <a:close/>
                </a:path>
              </a:pathLst>
            </a:custGeom>
            <a:solidFill>
              <a:srgbClr val="F16924"/>
            </a:solidFill>
            <a:ln w="2851" cap="flat">
              <a:noFill/>
              <a:prstDash val="solid"/>
              <a:miter/>
            </a:ln>
          </p:spPr>
          <p:txBody>
            <a:bodyPr rtlCol="0" anchor="ctr"/>
            <a:lstStyle/>
            <a:p>
              <a:pPr algn="l" rtl="0"/>
              <a:endParaRPr lang="en-US"/>
            </a:p>
          </p:txBody>
        </p:sp>
        <p:grpSp>
          <p:nvGrpSpPr>
            <p:cNvPr id="60" name="Group 59">
              <a:extLst>
                <a:ext uri="{FF2B5EF4-FFF2-40B4-BE49-F238E27FC236}">
                  <a16:creationId xmlns:a16="http://schemas.microsoft.com/office/drawing/2014/main" id="{B2A3AE2B-727E-4C18-8B40-28D45A8B4018}"/>
                </a:ext>
              </a:extLst>
            </p:cNvPr>
            <p:cNvGrpSpPr/>
            <p:nvPr/>
          </p:nvGrpSpPr>
          <p:grpSpPr>
            <a:xfrm>
              <a:off x="5452474" y="5461509"/>
              <a:ext cx="1090895" cy="1095495"/>
              <a:chOff x="4152442" y="5302687"/>
              <a:chExt cx="1090895" cy="1095495"/>
            </a:xfrm>
            <a:solidFill>
              <a:srgbClr val="595959"/>
            </a:solidFill>
          </p:grpSpPr>
          <p:sp>
            <p:nvSpPr>
              <p:cNvPr id="61" name="Freeform 60">
                <a:extLst>
                  <a:ext uri="{FF2B5EF4-FFF2-40B4-BE49-F238E27FC236}">
                    <a16:creationId xmlns:a16="http://schemas.microsoft.com/office/drawing/2014/main" id="{99CEBE41-92F2-4269-E0D1-0A75E1E04450}"/>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pPr algn="l" rtl="0"/>
                <a:endParaRPr lang="en-US"/>
              </a:p>
            </p:txBody>
          </p:sp>
          <p:sp>
            <p:nvSpPr>
              <p:cNvPr id="62" name="Freeform 61">
                <a:extLst>
                  <a:ext uri="{FF2B5EF4-FFF2-40B4-BE49-F238E27FC236}">
                    <a16:creationId xmlns:a16="http://schemas.microsoft.com/office/drawing/2014/main" id="{FFEF44D6-32D8-51DC-C0ED-44A43ABDFFB8}"/>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pPr algn="l" rtl="0"/>
                <a:endParaRPr lang="en-US"/>
              </a:p>
            </p:txBody>
          </p:sp>
          <p:sp>
            <p:nvSpPr>
              <p:cNvPr id="63" name="Freeform 62">
                <a:extLst>
                  <a:ext uri="{FF2B5EF4-FFF2-40B4-BE49-F238E27FC236}">
                    <a16:creationId xmlns:a16="http://schemas.microsoft.com/office/drawing/2014/main" id="{A1AA1EF6-487B-459A-ABC2-3E18755AB821}"/>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pPr algn="l" rtl="0"/>
                <a:endParaRPr lang="en-US"/>
              </a:p>
            </p:txBody>
          </p:sp>
          <p:sp>
            <p:nvSpPr>
              <p:cNvPr id="64" name="Freeform 63">
                <a:extLst>
                  <a:ext uri="{FF2B5EF4-FFF2-40B4-BE49-F238E27FC236}">
                    <a16:creationId xmlns:a16="http://schemas.microsoft.com/office/drawing/2014/main" id="{713C0C70-0E90-C278-965C-F05554DAC841}"/>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pPr algn="l" rtl="0"/>
                <a:endParaRPr lang="en-US"/>
              </a:p>
            </p:txBody>
          </p:sp>
          <p:sp>
            <p:nvSpPr>
              <p:cNvPr id="65" name="Freeform 64">
                <a:extLst>
                  <a:ext uri="{FF2B5EF4-FFF2-40B4-BE49-F238E27FC236}">
                    <a16:creationId xmlns:a16="http://schemas.microsoft.com/office/drawing/2014/main" id="{F4D55B38-DCA1-FDD0-FC66-D3EF263A06D2}"/>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pPr algn="l" rtl="0"/>
                <a:endParaRPr lang="en-US"/>
              </a:p>
            </p:txBody>
          </p:sp>
          <p:sp>
            <p:nvSpPr>
              <p:cNvPr id="66" name="Freeform 65">
                <a:extLst>
                  <a:ext uri="{FF2B5EF4-FFF2-40B4-BE49-F238E27FC236}">
                    <a16:creationId xmlns:a16="http://schemas.microsoft.com/office/drawing/2014/main" id="{F9422D9A-EE59-944B-B2AD-08B13DB256A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pPr algn="l" rtl="0"/>
                <a:endParaRPr lang="en-US"/>
              </a:p>
            </p:txBody>
          </p:sp>
          <p:sp>
            <p:nvSpPr>
              <p:cNvPr id="67" name="Freeform 66">
                <a:extLst>
                  <a:ext uri="{FF2B5EF4-FFF2-40B4-BE49-F238E27FC236}">
                    <a16:creationId xmlns:a16="http://schemas.microsoft.com/office/drawing/2014/main" id="{FA605550-9BA9-5399-8B71-4D31F3D0FCE1}"/>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pPr algn="l" rtl="0"/>
                <a:endParaRPr lang="en-US"/>
              </a:p>
            </p:txBody>
          </p:sp>
          <p:sp>
            <p:nvSpPr>
              <p:cNvPr id="68" name="Freeform 67">
                <a:extLst>
                  <a:ext uri="{FF2B5EF4-FFF2-40B4-BE49-F238E27FC236}">
                    <a16:creationId xmlns:a16="http://schemas.microsoft.com/office/drawing/2014/main" id="{2B7EAAA8-A85B-398E-E375-F4292813208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pPr algn="l" rtl="0"/>
                <a:endParaRPr lang="en-US"/>
              </a:p>
            </p:txBody>
          </p:sp>
          <p:sp>
            <p:nvSpPr>
              <p:cNvPr id="69" name="Freeform 68">
                <a:extLst>
                  <a:ext uri="{FF2B5EF4-FFF2-40B4-BE49-F238E27FC236}">
                    <a16:creationId xmlns:a16="http://schemas.microsoft.com/office/drawing/2014/main" id="{DF6BCE9B-2486-A1DB-A1EB-49493C863C96}"/>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pPr algn="l" rtl="0"/>
                <a:endParaRPr lang="en-US"/>
              </a:p>
            </p:txBody>
          </p:sp>
          <p:sp>
            <p:nvSpPr>
              <p:cNvPr id="70" name="Freeform 69">
                <a:extLst>
                  <a:ext uri="{FF2B5EF4-FFF2-40B4-BE49-F238E27FC236}">
                    <a16:creationId xmlns:a16="http://schemas.microsoft.com/office/drawing/2014/main" id="{532ACB00-6689-4A60-908A-B801AC617A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pPr algn="l" rtl="0"/>
                <a:endParaRPr lang="en-US"/>
              </a:p>
            </p:txBody>
          </p:sp>
          <p:sp>
            <p:nvSpPr>
              <p:cNvPr id="71" name="Freeform 70">
                <a:extLst>
                  <a:ext uri="{FF2B5EF4-FFF2-40B4-BE49-F238E27FC236}">
                    <a16:creationId xmlns:a16="http://schemas.microsoft.com/office/drawing/2014/main" id="{C55B5C11-834D-6CA6-7C7E-2ED883821231}"/>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pPr algn="l" rtl="0"/>
                <a:endParaRPr lang="en-US"/>
              </a:p>
            </p:txBody>
          </p:sp>
          <p:sp>
            <p:nvSpPr>
              <p:cNvPr id="72" name="Freeform 71">
                <a:extLst>
                  <a:ext uri="{FF2B5EF4-FFF2-40B4-BE49-F238E27FC236}">
                    <a16:creationId xmlns:a16="http://schemas.microsoft.com/office/drawing/2014/main" id="{7B73EF4D-D698-9E67-FFC4-249A694E0DA8}"/>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pPr algn="l" rtl="0"/>
                <a:endParaRPr lang="en-US"/>
              </a:p>
            </p:txBody>
          </p:sp>
          <p:sp>
            <p:nvSpPr>
              <p:cNvPr id="73" name="Freeform 72">
                <a:extLst>
                  <a:ext uri="{FF2B5EF4-FFF2-40B4-BE49-F238E27FC236}">
                    <a16:creationId xmlns:a16="http://schemas.microsoft.com/office/drawing/2014/main" id="{D5173E24-C538-205D-DE3C-63369AA0A9BA}"/>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pPr algn="l" rtl="0"/>
                <a:endParaRPr lang="en-US"/>
              </a:p>
            </p:txBody>
          </p:sp>
          <p:sp>
            <p:nvSpPr>
              <p:cNvPr id="74" name="Freeform 73">
                <a:extLst>
                  <a:ext uri="{FF2B5EF4-FFF2-40B4-BE49-F238E27FC236}">
                    <a16:creationId xmlns:a16="http://schemas.microsoft.com/office/drawing/2014/main" id="{0C1E301A-2BE3-BB09-6F3C-45D94E7BA838}"/>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pPr algn="l" rtl="0"/>
                <a:endParaRPr lang="en-US"/>
              </a:p>
            </p:txBody>
          </p:sp>
          <p:sp>
            <p:nvSpPr>
              <p:cNvPr id="75" name="Freeform 74">
                <a:extLst>
                  <a:ext uri="{FF2B5EF4-FFF2-40B4-BE49-F238E27FC236}">
                    <a16:creationId xmlns:a16="http://schemas.microsoft.com/office/drawing/2014/main" id="{44FB14F1-4E91-FD5B-0F56-503AFD97AA92}"/>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pPr algn="l" rtl="0"/>
                <a:endParaRPr lang="en-US"/>
              </a:p>
            </p:txBody>
          </p:sp>
          <p:sp>
            <p:nvSpPr>
              <p:cNvPr id="76" name="Freeform 75">
                <a:extLst>
                  <a:ext uri="{FF2B5EF4-FFF2-40B4-BE49-F238E27FC236}">
                    <a16:creationId xmlns:a16="http://schemas.microsoft.com/office/drawing/2014/main" id="{6F35D1E1-A51B-E6CA-9079-2BAD50003AA6}"/>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pPr algn="l" rtl="0"/>
                <a:endParaRPr lang="en-US"/>
              </a:p>
            </p:txBody>
          </p:sp>
        </p:grpSp>
      </p:grpSp>
      <p:grpSp>
        <p:nvGrpSpPr>
          <p:cNvPr id="87" name="Group 86">
            <a:extLst>
              <a:ext uri="{FF2B5EF4-FFF2-40B4-BE49-F238E27FC236}">
                <a16:creationId xmlns:a16="http://schemas.microsoft.com/office/drawing/2014/main" id="{BCB9A561-D010-F432-531B-E0CE1F04CDD7}"/>
              </a:ext>
            </a:extLst>
          </p:cNvPr>
          <p:cNvGrpSpPr/>
          <p:nvPr/>
        </p:nvGrpSpPr>
        <p:grpSpPr>
          <a:xfrm>
            <a:off x="1315963" y="4798266"/>
            <a:ext cx="1151101" cy="1150662"/>
            <a:chOff x="1416598" y="919839"/>
            <a:chExt cx="701992" cy="701724"/>
          </a:xfrm>
        </p:grpSpPr>
        <p:grpSp>
          <p:nvGrpSpPr>
            <p:cNvPr id="133" name="Graphic 8">
              <a:extLst>
                <a:ext uri="{FF2B5EF4-FFF2-40B4-BE49-F238E27FC236}">
                  <a16:creationId xmlns:a16="http://schemas.microsoft.com/office/drawing/2014/main" id="{44FB408C-A1CB-B72B-3CDD-6970B394CCEB}"/>
                </a:ext>
              </a:extLst>
            </p:cNvPr>
            <p:cNvGrpSpPr/>
            <p:nvPr/>
          </p:nvGrpSpPr>
          <p:grpSpPr>
            <a:xfrm>
              <a:off x="1416598" y="919839"/>
              <a:ext cx="701992" cy="701724"/>
              <a:chOff x="4817897" y="694433"/>
              <a:chExt cx="1446392" cy="1445841"/>
            </a:xfrm>
          </p:grpSpPr>
          <p:sp>
            <p:nvSpPr>
              <p:cNvPr id="135" name="Freeform 134">
                <a:extLst>
                  <a:ext uri="{FF2B5EF4-FFF2-40B4-BE49-F238E27FC236}">
                    <a16:creationId xmlns:a16="http://schemas.microsoft.com/office/drawing/2014/main" id="{2A80D336-642F-C062-85BD-59FE0CEC01E5}"/>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EDA13E"/>
              </a:solidFill>
              <a:ln w="4233" cap="flat">
                <a:noFill/>
                <a:prstDash val="solid"/>
                <a:miter/>
              </a:ln>
            </p:spPr>
            <p:txBody>
              <a:bodyPr rtlCol="0" anchor="ctr"/>
              <a:lstStyle/>
              <a:p>
                <a:pPr algn="l" rtl="0"/>
                <a:endParaRPr lang="en-US" dirty="0"/>
              </a:p>
            </p:txBody>
          </p:sp>
          <p:sp>
            <p:nvSpPr>
              <p:cNvPr id="136" name="Freeform 135">
                <a:extLst>
                  <a:ext uri="{FF2B5EF4-FFF2-40B4-BE49-F238E27FC236}">
                    <a16:creationId xmlns:a16="http://schemas.microsoft.com/office/drawing/2014/main" id="{143525E9-EAB1-6405-F341-F531A7DA6EA8}"/>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34" name="TextBox 133">
              <a:extLst>
                <a:ext uri="{FF2B5EF4-FFF2-40B4-BE49-F238E27FC236}">
                  <a16:creationId xmlns:a16="http://schemas.microsoft.com/office/drawing/2014/main" id="{7F53E20B-283D-529D-4AA0-F975983315D7}"/>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01</a:t>
              </a:r>
            </a:p>
          </p:txBody>
        </p:sp>
      </p:grpSp>
      <p:grpSp>
        <p:nvGrpSpPr>
          <p:cNvPr id="142" name="Group 141">
            <a:extLst>
              <a:ext uri="{FF2B5EF4-FFF2-40B4-BE49-F238E27FC236}">
                <a16:creationId xmlns:a16="http://schemas.microsoft.com/office/drawing/2014/main" id="{1C032F1A-A522-E09D-433C-6E94AA11465B}"/>
              </a:ext>
            </a:extLst>
          </p:cNvPr>
          <p:cNvGrpSpPr/>
          <p:nvPr/>
        </p:nvGrpSpPr>
        <p:grpSpPr>
          <a:xfrm>
            <a:off x="3723723" y="2148250"/>
            <a:ext cx="1151101" cy="1150662"/>
            <a:chOff x="1416598" y="919839"/>
            <a:chExt cx="701992" cy="701724"/>
          </a:xfrm>
        </p:grpSpPr>
        <p:grpSp>
          <p:nvGrpSpPr>
            <p:cNvPr id="143" name="Graphic 8">
              <a:extLst>
                <a:ext uri="{FF2B5EF4-FFF2-40B4-BE49-F238E27FC236}">
                  <a16:creationId xmlns:a16="http://schemas.microsoft.com/office/drawing/2014/main" id="{7A9B6262-A0DC-638C-5596-A0D022CBED71}"/>
                </a:ext>
              </a:extLst>
            </p:cNvPr>
            <p:cNvGrpSpPr/>
            <p:nvPr/>
          </p:nvGrpSpPr>
          <p:grpSpPr>
            <a:xfrm>
              <a:off x="1416598" y="919839"/>
              <a:ext cx="701992" cy="701724"/>
              <a:chOff x="4817897" y="694433"/>
              <a:chExt cx="1446392" cy="1445841"/>
            </a:xfrm>
          </p:grpSpPr>
          <p:sp>
            <p:nvSpPr>
              <p:cNvPr id="145" name="Freeform 144">
                <a:extLst>
                  <a:ext uri="{FF2B5EF4-FFF2-40B4-BE49-F238E27FC236}">
                    <a16:creationId xmlns:a16="http://schemas.microsoft.com/office/drawing/2014/main" id="{98685CFB-0CAC-DE08-6CF7-8C5D9FEEBB8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F16924"/>
              </a:solidFill>
              <a:ln w="4233" cap="flat">
                <a:noFill/>
                <a:prstDash val="solid"/>
                <a:miter/>
              </a:ln>
            </p:spPr>
            <p:txBody>
              <a:bodyPr rtlCol="0" anchor="ctr"/>
              <a:lstStyle/>
              <a:p>
                <a:pPr algn="l" rtl="0"/>
                <a:endParaRPr lang="en-US" dirty="0"/>
              </a:p>
            </p:txBody>
          </p:sp>
          <p:sp>
            <p:nvSpPr>
              <p:cNvPr id="146" name="Freeform 145">
                <a:extLst>
                  <a:ext uri="{FF2B5EF4-FFF2-40B4-BE49-F238E27FC236}">
                    <a16:creationId xmlns:a16="http://schemas.microsoft.com/office/drawing/2014/main" id="{4F5B8868-7085-7016-F224-44983A30A929}"/>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44" name="TextBox 143">
              <a:extLst>
                <a:ext uri="{FF2B5EF4-FFF2-40B4-BE49-F238E27FC236}">
                  <a16:creationId xmlns:a16="http://schemas.microsoft.com/office/drawing/2014/main" id="{0562AD83-8D41-B32E-EA0E-30EA8D808D6B}"/>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02</a:t>
              </a:r>
            </a:p>
          </p:txBody>
        </p:sp>
      </p:grpSp>
      <p:grpSp>
        <p:nvGrpSpPr>
          <p:cNvPr id="147" name="Group 146">
            <a:extLst>
              <a:ext uri="{FF2B5EF4-FFF2-40B4-BE49-F238E27FC236}">
                <a16:creationId xmlns:a16="http://schemas.microsoft.com/office/drawing/2014/main" id="{8FFFB83C-3349-95D7-CCCE-80D70ACA5692}"/>
              </a:ext>
            </a:extLst>
          </p:cNvPr>
          <p:cNvGrpSpPr/>
          <p:nvPr/>
        </p:nvGrpSpPr>
        <p:grpSpPr>
          <a:xfrm>
            <a:off x="7325550" y="2148250"/>
            <a:ext cx="1151101" cy="1150662"/>
            <a:chOff x="1416598" y="919839"/>
            <a:chExt cx="701992" cy="701724"/>
          </a:xfrm>
        </p:grpSpPr>
        <p:grpSp>
          <p:nvGrpSpPr>
            <p:cNvPr id="148" name="Graphic 8">
              <a:extLst>
                <a:ext uri="{FF2B5EF4-FFF2-40B4-BE49-F238E27FC236}">
                  <a16:creationId xmlns:a16="http://schemas.microsoft.com/office/drawing/2014/main" id="{03146466-5650-19B0-67BA-6E5E54C3F06D}"/>
                </a:ext>
              </a:extLst>
            </p:cNvPr>
            <p:cNvGrpSpPr/>
            <p:nvPr/>
          </p:nvGrpSpPr>
          <p:grpSpPr>
            <a:xfrm>
              <a:off x="1416598" y="919839"/>
              <a:ext cx="701992" cy="701724"/>
              <a:chOff x="4817897" y="694433"/>
              <a:chExt cx="1446392" cy="1445841"/>
            </a:xfrm>
          </p:grpSpPr>
          <p:sp>
            <p:nvSpPr>
              <p:cNvPr id="150" name="Freeform 149">
                <a:extLst>
                  <a:ext uri="{FF2B5EF4-FFF2-40B4-BE49-F238E27FC236}">
                    <a16:creationId xmlns:a16="http://schemas.microsoft.com/office/drawing/2014/main" id="{3FB5D599-CB2A-973E-F07B-0EDD09AE055E}"/>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B41F7A"/>
              </a:solidFill>
              <a:ln w="4233" cap="flat">
                <a:noFill/>
                <a:prstDash val="solid"/>
                <a:miter/>
              </a:ln>
            </p:spPr>
            <p:txBody>
              <a:bodyPr rtlCol="0" anchor="ctr"/>
              <a:lstStyle/>
              <a:p>
                <a:pPr algn="l" rtl="0"/>
                <a:endParaRPr lang="en-US" dirty="0"/>
              </a:p>
            </p:txBody>
          </p:sp>
          <p:sp>
            <p:nvSpPr>
              <p:cNvPr id="151" name="Freeform 150">
                <a:extLst>
                  <a:ext uri="{FF2B5EF4-FFF2-40B4-BE49-F238E27FC236}">
                    <a16:creationId xmlns:a16="http://schemas.microsoft.com/office/drawing/2014/main" id="{311F3162-A7B8-0CD9-C150-D23E9C18C95F}"/>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49" name="TextBox 148">
              <a:extLst>
                <a:ext uri="{FF2B5EF4-FFF2-40B4-BE49-F238E27FC236}">
                  <a16:creationId xmlns:a16="http://schemas.microsoft.com/office/drawing/2014/main" id="{9EE2F003-95D2-79CD-9AED-C5DE2A5A4D59}"/>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03</a:t>
              </a:r>
            </a:p>
          </p:txBody>
        </p:sp>
      </p:grpSp>
      <p:grpSp>
        <p:nvGrpSpPr>
          <p:cNvPr id="152" name="Group 151">
            <a:extLst>
              <a:ext uri="{FF2B5EF4-FFF2-40B4-BE49-F238E27FC236}">
                <a16:creationId xmlns:a16="http://schemas.microsoft.com/office/drawing/2014/main" id="{410D2E66-4753-782D-842F-B18CB1EA061E}"/>
              </a:ext>
            </a:extLst>
          </p:cNvPr>
          <p:cNvGrpSpPr/>
          <p:nvPr/>
        </p:nvGrpSpPr>
        <p:grpSpPr>
          <a:xfrm>
            <a:off x="9814182" y="4798266"/>
            <a:ext cx="1151101" cy="1150662"/>
            <a:chOff x="1416598" y="919839"/>
            <a:chExt cx="701992" cy="701724"/>
          </a:xfrm>
        </p:grpSpPr>
        <p:grpSp>
          <p:nvGrpSpPr>
            <p:cNvPr id="153" name="Graphic 8">
              <a:extLst>
                <a:ext uri="{FF2B5EF4-FFF2-40B4-BE49-F238E27FC236}">
                  <a16:creationId xmlns:a16="http://schemas.microsoft.com/office/drawing/2014/main" id="{BD06FF1B-09C3-EDAE-43D3-6D5DB6AE1E69}"/>
                </a:ext>
              </a:extLst>
            </p:cNvPr>
            <p:cNvGrpSpPr/>
            <p:nvPr/>
          </p:nvGrpSpPr>
          <p:grpSpPr>
            <a:xfrm>
              <a:off x="1416598" y="919839"/>
              <a:ext cx="701992" cy="701724"/>
              <a:chOff x="4817897" y="694433"/>
              <a:chExt cx="1446392" cy="1445841"/>
            </a:xfrm>
          </p:grpSpPr>
          <p:sp>
            <p:nvSpPr>
              <p:cNvPr id="155" name="Freeform 154">
                <a:extLst>
                  <a:ext uri="{FF2B5EF4-FFF2-40B4-BE49-F238E27FC236}">
                    <a16:creationId xmlns:a16="http://schemas.microsoft.com/office/drawing/2014/main" id="{A2F17524-1CAA-2816-5B87-7B3A2318CC97}"/>
                  </a:ext>
                </a:extLst>
              </p:cNvPr>
              <p:cNvSpPr/>
              <p:nvPr/>
            </p:nvSpPr>
            <p:spPr>
              <a:xfrm>
                <a:off x="4817897" y="694433"/>
                <a:ext cx="1446392" cy="1445841"/>
              </a:xfrm>
              <a:custGeom>
                <a:avLst/>
                <a:gdLst>
                  <a:gd name="connsiteX0" fmla="*/ 723196 w 1446392"/>
                  <a:gd name="connsiteY0" fmla="*/ 1445842 h 1445841"/>
                  <a:gd name="connsiteX1" fmla="*/ 0 w 1446392"/>
                  <a:gd name="connsiteY1" fmla="*/ 722921 h 1445841"/>
                  <a:gd name="connsiteX2" fmla="*/ 723196 w 1446392"/>
                  <a:gd name="connsiteY2" fmla="*/ 0 h 1445841"/>
                  <a:gd name="connsiteX3" fmla="*/ 1446393 w 1446392"/>
                  <a:gd name="connsiteY3" fmla="*/ 722921 h 1445841"/>
                  <a:gd name="connsiteX4" fmla="*/ 723196 w 1446392"/>
                  <a:gd name="connsiteY4" fmla="*/ 1445842 h 14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392" h="1445841">
                    <a:moveTo>
                      <a:pt x="723196" y="1445842"/>
                    </a:moveTo>
                    <a:cubicBezTo>
                      <a:pt x="323680" y="1445842"/>
                      <a:pt x="0" y="1122285"/>
                      <a:pt x="0" y="722921"/>
                    </a:cubicBezTo>
                    <a:cubicBezTo>
                      <a:pt x="0" y="323557"/>
                      <a:pt x="323680" y="0"/>
                      <a:pt x="723196" y="0"/>
                    </a:cubicBezTo>
                    <a:cubicBezTo>
                      <a:pt x="1122713" y="0"/>
                      <a:pt x="1446393" y="323557"/>
                      <a:pt x="1446393" y="722921"/>
                    </a:cubicBezTo>
                    <a:cubicBezTo>
                      <a:pt x="1446393" y="1121861"/>
                      <a:pt x="1122713" y="1445842"/>
                      <a:pt x="723196" y="1445842"/>
                    </a:cubicBezTo>
                    <a:close/>
                  </a:path>
                </a:pathLst>
              </a:custGeom>
              <a:solidFill>
                <a:srgbClr val="7F1C58"/>
              </a:solidFill>
              <a:ln w="4233" cap="flat">
                <a:noFill/>
                <a:prstDash val="solid"/>
                <a:miter/>
              </a:ln>
            </p:spPr>
            <p:txBody>
              <a:bodyPr rtlCol="0" anchor="ctr"/>
              <a:lstStyle/>
              <a:p>
                <a:pPr algn="l" rtl="0"/>
                <a:endParaRPr lang="en-US" dirty="0"/>
              </a:p>
            </p:txBody>
          </p:sp>
          <p:sp>
            <p:nvSpPr>
              <p:cNvPr id="156" name="Freeform 155">
                <a:extLst>
                  <a:ext uri="{FF2B5EF4-FFF2-40B4-BE49-F238E27FC236}">
                    <a16:creationId xmlns:a16="http://schemas.microsoft.com/office/drawing/2014/main" id="{FCB2A887-B9C6-45EE-31CF-A1BAB158D02D}"/>
                  </a:ext>
                </a:extLst>
              </p:cNvPr>
              <p:cNvSpPr/>
              <p:nvPr/>
            </p:nvSpPr>
            <p:spPr>
              <a:xfrm>
                <a:off x="4975077" y="850706"/>
                <a:ext cx="1132456" cy="1132448"/>
              </a:xfrm>
              <a:custGeom>
                <a:avLst/>
                <a:gdLst>
                  <a:gd name="connsiteX0" fmla="*/ 566016 w 1132456"/>
                  <a:gd name="connsiteY0" fmla="*/ 1132449 h 1132448"/>
                  <a:gd name="connsiteX1" fmla="*/ 1132457 w 1132456"/>
                  <a:gd name="connsiteY1" fmla="*/ 566224 h 1132448"/>
                  <a:gd name="connsiteX2" fmla="*/ 566016 w 1132456"/>
                  <a:gd name="connsiteY2" fmla="*/ 0 h 1132448"/>
                  <a:gd name="connsiteX3" fmla="*/ 0 w 1132456"/>
                  <a:gd name="connsiteY3" fmla="*/ 566224 h 1132448"/>
                  <a:gd name="connsiteX4" fmla="*/ 566016 w 1132456"/>
                  <a:gd name="connsiteY4" fmla="*/ 1132449 h 113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456" h="1132448">
                    <a:moveTo>
                      <a:pt x="566016" y="1132449"/>
                    </a:moveTo>
                    <a:cubicBezTo>
                      <a:pt x="878682" y="1132449"/>
                      <a:pt x="1132457" y="879194"/>
                      <a:pt x="1132457" y="566224"/>
                    </a:cubicBezTo>
                    <a:cubicBezTo>
                      <a:pt x="1132457" y="253679"/>
                      <a:pt x="879105" y="0"/>
                      <a:pt x="566016" y="0"/>
                    </a:cubicBezTo>
                    <a:cubicBezTo>
                      <a:pt x="253352" y="0"/>
                      <a:pt x="0" y="253255"/>
                      <a:pt x="0" y="566224"/>
                    </a:cubicBezTo>
                    <a:cubicBezTo>
                      <a:pt x="0" y="879194"/>
                      <a:pt x="253352" y="1132449"/>
                      <a:pt x="566016" y="1132449"/>
                    </a:cubicBezTo>
                    <a:close/>
                  </a:path>
                </a:pathLst>
              </a:custGeom>
              <a:solidFill>
                <a:srgbClr val="F8F8F8"/>
              </a:solidFill>
              <a:ln w="4233" cap="flat">
                <a:noFill/>
                <a:prstDash val="solid"/>
                <a:miter/>
              </a:ln>
            </p:spPr>
            <p:txBody>
              <a:bodyPr rtlCol="0" anchor="ctr"/>
              <a:lstStyle/>
              <a:p>
                <a:pPr algn="l" rtl="0"/>
                <a:endParaRPr lang="en-US"/>
              </a:p>
            </p:txBody>
          </p:sp>
        </p:grpSp>
        <p:sp>
          <p:nvSpPr>
            <p:cNvPr id="154" name="TextBox 153">
              <a:extLst>
                <a:ext uri="{FF2B5EF4-FFF2-40B4-BE49-F238E27FC236}">
                  <a16:creationId xmlns:a16="http://schemas.microsoft.com/office/drawing/2014/main" id="{A0C9B4D3-4979-1787-E16C-5515055271F2}"/>
                </a:ext>
              </a:extLst>
            </p:cNvPr>
            <p:cNvSpPr txBox="1"/>
            <p:nvPr/>
          </p:nvSpPr>
          <p:spPr>
            <a:xfrm>
              <a:off x="1475294" y="1035876"/>
              <a:ext cx="560940" cy="431700"/>
            </a:xfrm>
            <a:prstGeom prst="rect">
              <a:avLst/>
            </a:prstGeom>
            <a:noFill/>
          </p:spPr>
          <p:txBody>
            <a:bodyPr wrap="square" rtlCol="0">
              <a:spAutoFit/>
            </a:bodyPr>
            <a:lstStyle/>
            <a:p>
              <a:pPr algn="ctr" rtl="0"/>
              <a:r>
                <a:rPr lang="en-US" sz="4000" b="1" spc="0" baseline="0" dirty="0">
                  <a:ln/>
                  <a:solidFill>
                    <a:srgbClr val="595959"/>
                  </a:solidFill>
                  <a:latin typeface="Calibri" panose="020F0502020204030204" pitchFamily="34" charset="0"/>
                  <a:cs typeface="Calibri" panose="020F0502020204030204" pitchFamily="34" charset="0"/>
                  <a:sym typeface="Montserrat-ExtraBold"/>
                  <a:rtl val="0"/>
                </a:rPr>
                <a:t>04</a:t>
              </a:r>
            </a:p>
          </p:txBody>
        </p:sp>
      </p:grpSp>
    </p:spTree>
    <p:extLst>
      <p:ext uri="{BB962C8B-B14F-4D97-AF65-F5344CB8AC3E}">
        <p14:creationId xmlns:p14="http://schemas.microsoft.com/office/powerpoint/2010/main" val="277826297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TotalTime>
  <Words>5563</Words>
  <Application>Microsoft Office PowerPoint</Application>
  <PresentationFormat>Panorámica</PresentationFormat>
  <Paragraphs>496</Paragraphs>
  <Slides>50</Slides>
  <Notes>9</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50</vt:i4>
      </vt:variant>
    </vt:vector>
  </HeadingPairs>
  <TitlesOfParts>
    <vt:vector size="64" baseType="lpstr">
      <vt:lpstr>Arial</vt:lpstr>
      <vt:lpstr>Cabin-semi-bold</vt:lpstr>
      <vt:lpstr>Calibri</vt:lpstr>
      <vt:lpstr>Calibri Light</vt:lpstr>
      <vt:lpstr>Cambria Math</vt:lpstr>
      <vt:lpstr>Lato Regular</vt:lpstr>
      <vt:lpstr>Montserrat</vt:lpstr>
      <vt:lpstr>Montserrat Light</vt:lpstr>
      <vt:lpstr>Montserrat Medium</vt:lpstr>
      <vt:lpstr>Open Sans Light</vt:lpstr>
      <vt:lpstr>Quattrocento Sans</vt:lpstr>
      <vt:lpstr>Roboto</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ances</cp:lastModifiedBy>
  <cp:revision>314</cp:revision>
  <dcterms:created xsi:type="dcterms:W3CDTF">2020-10-14T13:32:04Z</dcterms:created>
  <dcterms:modified xsi:type="dcterms:W3CDTF">2022-11-07T15:44:03Z</dcterms:modified>
</cp:coreProperties>
</file>