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104"/>
  </p:notesMasterIdLst>
  <p:handoutMasterIdLst>
    <p:handoutMasterId r:id="rId105"/>
  </p:handoutMasterIdLst>
  <p:sldIdLst>
    <p:sldId id="4401" r:id="rId2"/>
    <p:sldId id="4273" r:id="rId3"/>
    <p:sldId id="4457" r:id="rId4"/>
    <p:sldId id="4402" r:id="rId5"/>
    <p:sldId id="4293" r:id="rId6"/>
    <p:sldId id="4316" r:id="rId7"/>
    <p:sldId id="4312" r:id="rId8"/>
    <p:sldId id="4459" r:id="rId9"/>
    <p:sldId id="4462" r:id="rId10"/>
    <p:sldId id="4463" r:id="rId11"/>
    <p:sldId id="4461" r:id="rId12"/>
    <p:sldId id="4468" r:id="rId13"/>
    <p:sldId id="4471" r:id="rId14"/>
    <p:sldId id="4469" r:id="rId15"/>
    <p:sldId id="4470" r:id="rId16"/>
    <p:sldId id="4408" r:id="rId17"/>
    <p:sldId id="4409" r:id="rId18"/>
    <p:sldId id="4412" r:id="rId19"/>
    <p:sldId id="4413" r:id="rId20"/>
    <p:sldId id="4414" r:id="rId21"/>
    <p:sldId id="4415" r:id="rId22"/>
    <p:sldId id="4416" r:id="rId23"/>
    <p:sldId id="4303" r:id="rId24"/>
    <p:sldId id="4325" r:id="rId25"/>
    <p:sldId id="4417" r:id="rId26"/>
    <p:sldId id="4418" r:id="rId27"/>
    <p:sldId id="4419" r:id="rId28"/>
    <p:sldId id="4421" r:id="rId29"/>
    <p:sldId id="4328" r:id="rId30"/>
    <p:sldId id="4338" r:id="rId31"/>
    <p:sldId id="4330" r:id="rId32"/>
    <p:sldId id="4464" r:id="rId33"/>
    <p:sldId id="4465" r:id="rId34"/>
    <p:sldId id="4466" r:id="rId35"/>
    <p:sldId id="4467" r:id="rId36"/>
    <p:sldId id="4472" r:id="rId37"/>
    <p:sldId id="4473" r:id="rId38"/>
    <p:sldId id="4474" r:id="rId39"/>
    <p:sldId id="4339" r:id="rId40"/>
    <p:sldId id="4387" r:id="rId41"/>
    <p:sldId id="4427" r:id="rId42"/>
    <p:sldId id="4475" r:id="rId43"/>
    <p:sldId id="4429" r:id="rId44"/>
    <p:sldId id="4476" r:id="rId45"/>
    <p:sldId id="4477" r:id="rId46"/>
    <p:sldId id="4343" r:id="rId47"/>
    <p:sldId id="4483" r:id="rId48"/>
    <p:sldId id="4482" r:id="rId49"/>
    <p:sldId id="4484" r:id="rId50"/>
    <p:sldId id="4349" r:id="rId51"/>
    <p:sldId id="4435" r:id="rId52"/>
    <p:sldId id="4436" r:id="rId53"/>
    <p:sldId id="4438" r:id="rId54"/>
    <p:sldId id="4437" r:id="rId55"/>
    <p:sldId id="4485" r:id="rId56"/>
    <p:sldId id="4486" r:id="rId57"/>
    <p:sldId id="4487" r:id="rId58"/>
    <p:sldId id="4488" r:id="rId59"/>
    <p:sldId id="4489" r:id="rId60"/>
    <p:sldId id="4350" r:id="rId61"/>
    <p:sldId id="4439" r:id="rId62"/>
    <p:sldId id="4351" r:id="rId63"/>
    <p:sldId id="4345" r:id="rId64"/>
    <p:sldId id="4479" r:id="rId65"/>
    <p:sldId id="4480" r:id="rId66"/>
    <p:sldId id="4276" r:id="rId67"/>
    <p:sldId id="4367" r:id="rId68"/>
    <p:sldId id="4355" r:id="rId69"/>
    <p:sldId id="4478" r:id="rId70"/>
    <p:sldId id="4440" r:id="rId71"/>
    <p:sldId id="4441" r:id="rId72"/>
    <p:sldId id="4442" r:id="rId73"/>
    <p:sldId id="4443" r:id="rId74"/>
    <p:sldId id="4444" r:id="rId75"/>
    <p:sldId id="4445" r:id="rId76"/>
    <p:sldId id="4446" r:id="rId77"/>
    <p:sldId id="4490" r:id="rId78"/>
    <p:sldId id="4491" r:id="rId79"/>
    <p:sldId id="4495" r:id="rId80"/>
    <p:sldId id="4492" r:id="rId81"/>
    <p:sldId id="4496" r:id="rId82"/>
    <p:sldId id="4497" r:id="rId83"/>
    <p:sldId id="4498" r:id="rId84"/>
    <p:sldId id="4499" r:id="rId85"/>
    <p:sldId id="4500" r:id="rId86"/>
    <p:sldId id="4501" r:id="rId87"/>
    <p:sldId id="4502" r:id="rId88"/>
    <p:sldId id="4503" r:id="rId89"/>
    <p:sldId id="4504" r:id="rId90"/>
    <p:sldId id="4505" r:id="rId91"/>
    <p:sldId id="4360" r:id="rId92"/>
    <p:sldId id="4447" r:id="rId93"/>
    <p:sldId id="4448" r:id="rId94"/>
    <p:sldId id="4449" r:id="rId95"/>
    <p:sldId id="4450" r:id="rId96"/>
    <p:sldId id="4368" r:id="rId97"/>
    <p:sldId id="4453" r:id="rId98"/>
    <p:sldId id="4454" r:id="rId99"/>
    <p:sldId id="4371" r:id="rId100"/>
    <p:sldId id="4451" r:id="rId101"/>
    <p:sldId id="4452" r:id="rId102"/>
    <p:sldId id="4404" r:id="rId103"/>
  </p:sldIdLst>
  <p:sldSz cx="12192000" cy="6858000"/>
  <p:notesSz cx="6797675" cy="9926638"/>
  <p:defaultTextStyle>
    <a:defPPr>
      <a:defRPr lang="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a mustajbasic" initials="em" lastIdx="18" clrIdx="0">
    <p:extLst>
      <p:ext uri="{19B8F6BF-5375-455C-9EA6-DF929625EA0E}">
        <p15:presenceInfo xmlns:p15="http://schemas.microsoft.com/office/powerpoint/2012/main" userId="df2f4723eb66fae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6161"/>
    <a:srgbClr val="F16924"/>
    <a:srgbClr val="B41F7A"/>
    <a:srgbClr val="000000"/>
    <a:srgbClr val="EDA13E"/>
    <a:srgbClr val="7F1C58"/>
    <a:srgbClr val="086D6E"/>
    <a:srgbClr val="EC2179"/>
    <a:srgbClr val="F05296"/>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53" autoAdjust="0"/>
    <p:restoredTop sz="94663"/>
  </p:normalViewPr>
  <p:slideViewPr>
    <p:cSldViewPr snapToGrid="0" snapToObjects="1">
      <p:cViewPr varScale="1">
        <p:scale>
          <a:sx n="111" d="100"/>
          <a:sy n="111" d="100"/>
        </p:scale>
        <p:origin x="594" y="84"/>
      </p:cViewPr>
      <p:guideLst/>
    </p:cSldViewPr>
  </p:slideViewPr>
  <p:notesTextViewPr>
    <p:cViewPr>
      <p:scale>
        <a:sx n="1" d="1"/>
        <a:sy n="1" d="1"/>
      </p:scale>
      <p:origin x="0" y="0"/>
    </p:cViewPr>
  </p:notesTextViewPr>
  <p:sorterViewPr>
    <p:cViewPr>
      <p:scale>
        <a:sx n="50" d="100"/>
        <a:sy n="50" d="100"/>
      </p:scale>
      <p:origin x="0" y="-5876"/>
    </p:cViewPr>
  </p:sorterViewPr>
  <p:notesViewPr>
    <p:cSldViewPr snapToGrid="0" snapToObjects="1">
      <p:cViewPr varScale="1">
        <p:scale>
          <a:sx n="71" d="100"/>
          <a:sy n="71" d="100"/>
        </p:scale>
        <p:origin x="3592"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B0AF96-970D-421C-1EEF-BF0FFE93F064}"/>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5990CD-759E-241C-F13D-AC9E3E6EFB09}"/>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73765EF7-9728-884B-822D-8EED028DC9CC}" type="datetimeFigureOut">
              <a:rPr lang="en-US" smtClean="0"/>
              <a:t>11/11/2022</a:t>
            </a:fld>
            <a:endParaRPr lang="en-US"/>
          </a:p>
        </p:txBody>
      </p:sp>
      <p:sp>
        <p:nvSpPr>
          <p:cNvPr id="4" name="Footer Placeholder 3">
            <a:extLst>
              <a:ext uri="{FF2B5EF4-FFF2-40B4-BE49-F238E27FC236}">
                <a16:creationId xmlns:a16="http://schemas.microsoft.com/office/drawing/2014/main" id="{535F05D4-C44B-B6EF-7111-7F81A4044835}"/>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174CBD-A3CC-36EB-4EA2-F1D51AB880EE}"/>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71D0FCAE-81D7-F141-80C9-0956D591F361}" type="slidenum">
              <a:rPr lang="en-US" smtClean="0"/>
              <a:t>‹Nº›</a:t>
            </a:fld>
            <a:endParaRPr lang="en-US"/>
          </a:p>
        </p:txBody>
      </p:sp>
    </p:spTree>
    <p:extLst>
      <p:ext uri="{BB962C8B-B14F-4D97-AF65-F5344CB8AC3E}">
        <p14:creationId xmlns:p14="http://schemas.microsoft.com/office/powerpoint/2010/main" val="9382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2859788-52C2-4B8F-BBBD-8B962046C54E}" type="datetimeFigureOut">
              <a:rPr lang="en-IE" smtClean="0"/>
              <a:t>11/11/2022</a:t>
            </a:fld>
            <a:endParaRPr lang="en-IE"/>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s"/>
              <a:t>Haga clic para editar estilos de texto maestro</a:t>
            </a:r>
          </a:p>
          <a:p>
            <a:pPr lvl="1"/>
            <a:r>
              <a:rPr lang="es"/>
              <a:t>Segundo nivel</a:t>
            </a:r>
          </a:p>
          <a:p>
            <a:pPr lvl="2"/>
            <a:r>
              <a:rPr lang="es"/>
              <a:t>Tercer nivel</a:t>
            </a:r>
          </a:p>
          <a:p>
            <a:pPr lvl="3"/>
            <a:r>
              <a:rPr lang="es"/>
              <a:t>cuarto nivel</a:t>
            </a:r>
          </a:p>
          <a:p>
            <a:pPr lvl="4"/>
            <a:r>
              <a:rPr lang="es"/>
              <a:t>quinto nivel</a:t>
            </a:r>
            <a:endParaRPr lang="en-IE"/>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ECA971F-9F71-45AC-B80A-D85269BAA52C}" type="slidenum">
              <a:rPr lang="en-IE" smtClean="0"/>
              <a:t>‹Nº›</a:t>
            </a:fld>
            <a:endParaRPr lang="en-IE"/>
          </a:p>
        </p:txBody>
      </p:sp>
    </p:spTree>
    <p:extLst>
      <p:ext uri="{BB962C8B-B14F-4D97-AF65-F5344CB8AC3E}">
        <p14:creationId xmlns:p14="http://schemas.microsoft.com/office/powerpoint/2010/main" val="2160700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SECURE BLOCKCHAIN</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5845501"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SECURE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with Photo - Pi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1115878" y="-4"/>
            <a:ext cx="5736184" cy="6858003"/>
          </a:xfrm>
          <a:prstGeom prst="rect">
            <a:avLst/>
          </a:prstGeom>
          <a:solidFill>
            <a:srgbClr val="F169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3" name="Rectangle 2">
            <a:extLst>
              <a:ext uri="{FF2B5EF4-FFF2-40B4-BE49-F238E27FC236}">
                <a16:creationId xmlns:a16="http://schemas.microsoft.com/office/drawing/2014/main" id="{3DEFE2F3-1083-6042-8E1A-CF09DF7F7B14}"/>
              </a:ext>
            </a:extLst>
          </p:cNvPr>
          <p:cNvSpPr/>
          <p:nvPr userDrawn="1"/>
        </p:nvSpPr>
        <p:spPr>
          <a:xfrm flipV="1">
            <a:off x="10087" y="6555301"/>
            <a:ext cx="79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1463724" y="1859843"/>
            <a:ext cx="4832436"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1379575" y="682112"/>
            <a:ext cx="4931330"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pic>
        <p:nvPicPr>
          <p:cNvPr id="11" name="Picture 10" descr="Logo&#10;&#10;Description automatically generated">
            <a:extLst>
              <a:ext uri="{FF2B5EF4-FFF2-40B4-BE49-F238E27FC236}">
                <a16:creationId xmlns:a16="http://schemas.microsoft.com/office/drawing/2014/main" id="{EE8DA8D2-4676-2040-818E-4838677D4471}"/>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rot="16200000">
            <a:off x="-351693" y="5630084"/>
            <a:ext cx="1444281" cy="160129"/>
          </a:xfrm>
          <a:prstGeom prst="rect">
            <a:avLst/>
          </a:prstGeom>
        </p:spPr>
      </p:pic>
    </p:spTree>
    <p:extLst>
      <p:ext uri="{BB962C8B-B14F-4D97-AF65-F5344CB8AC3E}">
        <p14:creationId xmlns:p14="http://schemas.microsoft.com/office/powerpoint/2010/main" val="144705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with Photo - Orang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910D071-4356-2D46-B791-8EBEB450F3C7}"/>
              </a:ext>
            </a:extLst>
          </p:cNvPr>
          <p:cNvSpPr/>
          <p:nvPr userDrawn="1"/>
        </p:nvSpPr>
        <p:spPr>
          <a:xfrm flipV="1">
            <a:off x="1115878" y="-3"/>
            <a:ext cx="5736184" cy="6892757"/>
          </a:xfrm>
          <a:prstGeom prst="rect">
            <a:avLst/>
          </a:prstGeom>
          <a:solidFill>
            <a:srgbClr val="F169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4" name="Rectangle 13">
            <a:extLst>
              <a:ext uri="{FF2B5EF4-FFF2-40B4-BE49-F238E27FC236}">
                <a16:creationId xmlns:a16="http://schemas.microsoft.com/office/drawing/2014/main" id="{69A8DAD9-271A-B649-A3C8-65149F616022}"/>
              </a:ext>
            </a:extLst>
          </p:cNvPr>
          <p:cNvSpPr/>
          <p:nvPr userDrawn="1"/>
        </p:nvSpPr>
        <p:spPr>
          <a:xfrm flipV="1">
            <a:off x="10087" y="6555301"/>
            <a:ext cx="79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8" name="Picture Placeholder 17">
            <a:extLst>
              <a:ext uri="{FF2B5EF4-FFF2-40B4-BE49-F238E27FC236}">
                <a16:creationId xmlns:a16="http://schemas.microsoft.com/office/drawing/2014/main" id="{9BCF657B-2521-9848-AF64-509B4171F96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C19CD423-B11E-D74D-8B58-62A243837FDA}"/>
              </a:ext>
            </a:extLst>
          </p:cNvPr>
          <p:cNvSpPr>
            <a:spLocks noGrp="1"/>
          </p:cNvSpPr>
          <p:nvPr>
            <p:ph type="body" sz="quarter" idx="18" hasCustomPrompt="1"/>
          </p:nvPr>
        </p:nvSpPr>
        <p:spPr>
          <a:xfrm>
            <a:off x="1463724" y="1859843"/>
            <a:ext cx="4832436"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Text Placeholder 23">
            <a:extLst>
              <a:ext uri="{FF2B5EF4-FFF2-40B4-BE49-F238E27FC236}">
                <a16:creationId xmlns:a16="http://schemas.microsoft.com/office/drawing/2014/main" id="{41D8DDE8-E549-3B4C-867F-F463309162A3}"/>
              </a:ext>
            </a:extLst>
          </p:cNvPr>
          <p:cNvSpPr>
            <a:spLocks noGrp="1"/>
          </p:cNvSpPr>
          <p:nvPr>
            <p:ph type="body" sz="quarter" idx="16" hasCustomPrompt="1"/>
          </p:nvPr>
        </p:nvSpPr>
        <p:spPr>
          <a:xfrm>
            <a:off x="1379575" y="682112"/>
            <a:ext cx="4931330"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21" name="Rectangle 20">
            <a:extLst>
              <a:ext uri="{FF2B5EF4-FFF2-40B4-BE49-F238E27FC236}">
                <a16:creationId xmlns:a16="http://schemas.microsoft.com/office/drawing/2014/main" id="{6D1C72D2-6F43-5B47-861B-840EBB300E28}"/>
              </a:ext>
            </a:extLst>
          </p:cNvPr>
          <p:cNvSpPr/>
          <p:nvPr userDrawn="1"/>
        </p:nvSpPr>
        <p:spPr>
          <a:xfrm>
            <a:off x="1400660" y="1458295"/>
            <a:ext cx="792000" cy="21410"/>
          </a:xfrm>
          <a:prstGeom prst="rect">
            <a:avLst/>
          </a:prstGeom>
          <a:solidFill>
            <a:srgbClr val="B41F7A"/>
          </a:solidFill>
          <a:ln>
            <a:solidFill>
              <a:srgbClr val="B41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3" name="Picture 22" descr="Logo&#10;&#10;Description automatically generated">
            <a:extLst>
              <a:ext uri="{FF2B5EF4-FFF2-40B4-BE49-F238E27FC236}">
                <a16:creationId xmlns:a16="http://schemas.microsoft.com/office/drawing/2014/main" id="{6BDBD618-9343-6A4D-ABE7-49A5393A3B7C}"/>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rot="16200000">
            <a:off x="-351693" y="5630084"/>
            <a:ext cx="1444281" cy="160129"/>
          </a:xfrm>
          <a:prstGeom prst="rect">
            <a:avLst/>
          </a:prstGeom>
        </p:spPr>
      </p:pic>
    </p:spTree>
    <p:extLst>
      <p:ext uri="{BB962C8B-B14F-4D97-AF65-F5344CB8AC3E}">
        <p14:creationId xmlns:p14="http://schemas.microsoft.com/office/powerpoint/2010/main" val="3135426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schemeClr val="bg1"/>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0" y="3086101"/>
            <a:ext cx="4914900" cy="1472928"/>
          </a:xfrm>
          <a:prstGeom prst="rect">
            <a:avLst/>
          </a:prstGeom>
          <a:solidFill>
            <a:srgbClr val="F169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595959"/>
                </a:solidFill>
                <a:latin typeface="+mn-lt"/>
              </a:defRPr>
            </a:lvl1pPr>
          </a:lstStyle>
          <a:p>
            <a:pPr lvl="0"/>
            <a:r>
              <a:rPr lang="en-US" dirty="0"/>
              <a:t>Heading</a:t>
            </a:r>
          </a:p>
        </p:txBody>
      </p:sp>
      <p:sp>
        <p:nvSpPr>
          <p:cNvPr id="10" name="Rectangle 9">
            <a:extLst>
              <a:ext uri="{FF2B5EF4-FFF2-40B4-BE49-F238E27FC236}">
                <a16:creationId xmlns:a16="http://schemas.microsoft.com/office/drawing/2014/main" id="{447A66AA-4479-1F4F-A1EC-0FF5590C23F4}"/>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5" name="Picture 14" descr="Logo&#10;&#10;Description automatically generated">
            <a:extLst>
              <a:ext uri="{FF2B5EF4-FFF2-40B4-BE49-F238E27FC236}">
                <a16:creationId xmlns:a16="http://schemas.microsoft.com/office/drawing/2014/main" id="{E49ABDE0-3A95-EA48-A6FF-D7A2F4032D0B}"/>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1660567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504644" y="2026088"/>
            <a:ext cx="792000" cy="2141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2" name="Rectangle 11">
            <a:extLst>
              <a:ext uri="{FF2B5EF4-FFF2-40B4-BE49-F238E27FC236}">
                <a16:creationId xmlns:a16="http://schemas.microsoft.com/office/drawing/2014/main" id="{67398235-C6AD-0044-962D-4008089BE2E5}"/>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3" name="Picture 12" descr="Logo&#10;&#10;Description automatically generated">
            <a:extLst>
              <a:ext uri="{FF2B5EF4-FFF2-40B4-BE49-F238E27FC236}">
                <a16:creationId xmlns:a16="http://schemas.microsoft.com/office/drawing/2014/main" id="{9BCE51B4-5C11-8648-BE30-F5B130E4941C}"/>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2563063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Photo Slide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normAutofit/>
          </a:bodyPr>
          <a:lstStyle>
            <a:lvl1pPr>
              <a:lnSpc>
                <a:spcPts val="228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2" name="Rectangle 11">
            <a:extLst>
              <a:ext uri="{FF2B5EF4-FFF2-40B4-BE49-F238E27FC236}">
                <a16:creationId xmlns:a16="http://schemas.microsoft.com/office/drawing/2014/main" id="{9224B230-825F-464D-818B-C48C81BE9E27}"/>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5" name="Picture 14" descr="Logo&#10;&#10;Description automatically generated">
            <a:extLst>
              <a:ext uri="{FF2B5EF4-FFF2-40B4-BE49-F238E27FC236}">
                <a16:creationId xmlns:a16="http://schemas.microsoft.com/office/drawing/2014/main" id="{C0E45D6A-D725-0E40-8A9C-04FD779E67F5}"/>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3900466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ext / Photo Slide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1" y="0"/>
            <a:ext cx="9401174" cy="1757011"/>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4" y="2114549"/>
            <a:ext cx="8137823" cy="3937212"/>
          </a:xfrm>
        </p:spPr>
        <p:txBody>
          <a:bodyPr>
            <a:normAutofit/>
          </a:bodyPr>
          <a:lstStyle>
            <a:lvl1pPr>
              <a:lnSpc>
                <a:spcPts val="2280"/>
              </a:lnSpc>
              <a:spcBef>
                <a:spcPts val="0"/>
              </a:spcBef>
              <a:buNone/>
              <a:defRPr sz="2200" b="0" i="0" spc="0">
                <a:solidFill>
                  <a:srgbClr val="61616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9401174" y="0"/>
            <a:ext cx="2790825" cy="68580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2" name="Rectangle 11">
            <a:extLst>
              <a:ext uri="{FF2B5EF4-FFF2-40B4-BE49-F238E27FC236}">
                <a16:creationId xmlns:a16="http://schemas.microsoft.com/office/drawing/2014/main" id="{9224B230-825F-464D-818B-C48C81BE9E27}"/>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5" name="Picture 14" descr="Logo&#10;&#10;Description automatically generated">
            <a:extLst>
              <a:ext uri="{FF2B5EF4-FFF2-40B4-BE49-F238E27FC236}">
                <a16:creationId xmlns:a16="http://schemas.microsoft.com/office/drawing/2014/main" id="{C0E45D6A-D725-0E40-8A9C-04FD779E67F5}"/>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4064807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Photo Slide - Oran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676972" y="1419156"/>
            <a:ext cx="792000" cy="2141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2" name="Rectangle 11">
            <a:extLst>
              <a:ext uri="{FF2B5EF4-FFF2-40B4-BE49-F238E27FC236}">
                <a16:creationId xmlns:a16="http://schemas.microsoft.com/office/drawing/2014/main" id="{74F5F8AB-170A-B44D-BD0D-27DD2A5A9D95}"/>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6" name="Picture 15" descr="Logo&#10;&#10;Description automatically generated">
            <a:extLst>
              <a:ext uri="{FF2B5EF4-FFF2-40B4-BE49-F238E27FC236}">
                <a16:creationId xmlns:a16="http://schemas.microsoft.com/office/drawing/2014/main" id="{DC0C7C7A-DB95-734B-98BC-92FBFE838E05}"/>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39207915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et Our Team">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56B2A56-2BBE-C646-BE66-B40552392DDE}"/>
              </a:ext>
            </a:extLst>
          </p:cNvPr>
          <p:cNvSpPr/>
          <p:nvPr userDrawn="1"/>
        </p:nvSpPr>
        <p:spPr>
          <a:xfrm>
            <a:off x="241300" y="228600"/>
            <a:ext cx="11696700" cy="27178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80054DF-81C6-D345-BE64-D6FEB13B6C91}"/>
              </a:ext>
            </a:extLst>
          </p:cNvPr>
          <p:cNvSpPr/>
          <p:nvPr userDrawn="1"/>
        </p:nvSpPr>
        <p:spPr>
          <a:xfrm>
            <a:off x="5571778" y="1314450"/>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0" name="Picture Placeholder 23">
            <a:extLst>
              <a:ext uri="{FF2B5EF4-FFF2-40B4-BE49-F238E27FC236}">
                <a16:creationId xmlns:a16="http://schemas.microsoft.com/office/drawing/2014/main" id="{F70575B2-ECB2-3B4B-8C90-3CB13894D8CB}"/>
              </a:ext>
            </a:extLst>
          </p:cNvPr>
          <p:cNvSpPr>
            <a:spLocks noGrp="1"/>
          </p:cNvSpPr>
          <p:nvPr>
            <p:ph type="pic" sz="quarter" idx="10"/>
          </p:nvPr>
        </p:nvSpPr>
        <p:spPr>
          <a:xfrm>
            <a:off x="1179684" y="204317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1" name="Picture Placeholder 23">
            <a:extLst>
              <a:ext uri="{FF2B5EF4-FFF2-40B4-BE49-F238E27FC236}">
                <a16:creationId xmlns:a16="http://schemas.microsoft.com/office/drawing/2014/main" id="{597B8BAB-AD5C-574C-8BBB-7F077692D340}"/>
              </a:ext>
            </a:extLst>
          </p:cNvPr>
          <p:cNvSpPr>
            <a:spLocks noGrp="1"/>
          </p:cNvSpPr>
          <p:nvPr>
            <p:ph type="pic" sz="quarter" idx="11"/>
          </p:nvPr>
        </p:nvSpPr>
        <p:spPr>
          <a:xfrm>
            <a:off x="3867471" y="2052565"/>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2" name="Picture Placeholder 23">
            <a:extLst>
              <a:ext uri="{FF2B5EF4-FFF2-40B4-BE49-F238E27FC236}">
                <a16:creationId xmlns:a16="http://schemas.microsoft.com/office/drawing/2014/main" id="{8CBF548A-8484-5248-B085-F53D405FB036}"/>
              </a:ext>
            </a:extLst>
          </p:cNvPr>
          <p:cNvSpPr>
            <a:spLocks noGrp="1"/>
          </p:cNvSpPr>
          <p:nvPr>
            <p:ph type="pic" sz="quarter" idx="12"/>
          </p:nvPr>
        </p:nvSpPr>
        <p:spPr>
          <a:xfrm>
            <a:off x="6543647" y="204826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3" name="Picture Placeholder 23">
            <a:extLst>
              <a:ext uri="{FF2B5EF4-FFF2-40B4-BE49-F238E27FC236}">
                <a16:creationId xmlns:a16="http://schemas.microsoft.com/office/drawing/2014/main" id="{39A13ABC-6CD4-9246-A71F-B0D3E19169DA}"/>
              </a:ext>
            </a:extLst>
          </p:cNvPr>
          <p:cNvSpPr>
            <a:spLocks noGrp="1"/>
          </p:cNvSpPr>
          <p:nvPr>
            <p:ph type="pic" sz="quarter" idx="13"/>
          </p:nvPr>
        </p:nvSpPr>
        <p:spPr>
          <a:xfrm>
            <a:off x="9231434" y="205765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42" name="Text Placeholder 17">
            <a:extLst>
              <a:ext uri="{FF2B5EF4-FFF2-40B4-BE49-F238E27FC236}">
                <a16:creationId xmlns:a16="http://schemas.microsoft.com/office/drawing/2014/main" id="{87A5D6E2-FCB8-A749-81EA-BC7F9A176ABB}"/>
              </a:ext>
            </a:extLst>
          </p:cNvPr>
          <p:cNvSpPr>
            <a:spLocks noGrp="1"/>
          </p:cNvSpPr>
          <p:nvPr>
            <p:ph type="body" sz="quarter" idx="18" hasCustomPrompt="1"/>
          </p:nvPr>
        </p:nvSpPr>
        <p:spPr>
          <a:xfrm>
            <a:off x="864405" y="4462702"/>
            <a:ext cx="2289837" cy="1237497"/>
          </a:xfrm>
        </p:spPr>
        <p:txBody>
          <a:bodyPr/>
          <a:lstStyle>
            <a:lvl1pPr algn="ctr">
              <a:buNone/>
              <a:defRPr sz="18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3" name="Text Placeholder 23">
            <a:extLst>
              <a:ext uri="{FF2B5EF4-FFF2-40B4-BE49-F238E27FC236}">
                <a16:creationId xmlns:a16="http://schemas.microsoft.com/office/drawing/2014/main" id="{AB58A5CB-AB27-844F-B28D-2E3D2232E353}"/>
              </a:ext>
            </a:extLst>
          </p:cNvPr>
          <p:cNvSpPr>
            <a:spLocks noGrp="1"/>
          </p:cNvSpPr>
          <p:nvPr>
            <p:ph type="body" sz="quarter" idx="16" hasCustomPrompt="1"/>
          </p:nvPr>
        </p:nvSpPr>
        <p:spPr>
          <a:xfrm>
            <a:off x="864404" y="3931189"/>
            <a:ext cx="2289838" cy="344705"/>
          </a:xfrm>
        </p:spPr>
        <p:txBody>
          <a:bodyPr>
            <a:normAutofit/>
          </a:bodyPr>
          <a:lstStyle>
            <a:lvl1pPr marL="0" indent="0" algn="ctr">
              <a:buNone/>
              <a:defRPr sz="2000" b="0" i="0">
                <a:solidFill>
                  <a:srgbClr val="F16924"/>
                </a:solidFill>
                <a:latin typeface="+mn-lt"/>
              </a:defRPr>
            </a:lvl1pPr>
          </a:lstStyle>
          <a:p>
            <a:pPr lvl="0"/>
            <a:r>
              <a:rPr lang="en-US" dirty="0"/>
              <a:t>Name</a:t>
            </a:r>
          </a:p>
        </p:txBody>
      </p:sp>
      <p:sp>
        <p:nvSpPr>
          <p:cNvPr id="44" name="Text Placeholder 17">
            <a:extLst>
              <a:ext uri="{FF2B5EF4-FFF2-40B4-BE49-F238E27FC236}">
                <a16:creationId xmlns:a16="http://schemas.microsoft.com/office/drawing/2014/main" id="{4B2C2646-153F-D446-A6C4-E96058A5C0FE}"/>
              </a:ext>
            </a:extLst>
          </p:cNvPr>
          <p:cNvSpPr>
            <a:spLocks noGrp="1"/>
          </p:cNvSpPr>
          <p:nvPr>
            <p:ph type="body" sz="quarter" idx="19" hasCustomPrompt="1"/>
          </p:nvPr>
        </p:nvSpPr>
        <p:spPr>
          <a:xfrm>
            <a:off x="3603613" y="4480397"/>
            <a:ext cx="2289837" cy="1237497"/>
          </a:xfrm>
        </p:spPr>
        <p:txBody>
          <a:bodyPr/>
          <a:lstStyle>
            <a:lvl1pPr algn="ctr">
              <a:buNone/>
              <a:defRPr sz="18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5" name="Text Placeholder 23">
            <a:extLst>
              <a:ext uri="{FF2B5EF4-FFF2-40B4-BE49-F238E27FC236}">
                <a16:creationId xmlns:a16="http://schemas.microsoft.com/office/drawing/2014/main" id="{35687AA8-029A-4A4F-B7FF-65AD20471261}"/>
              </a:ext>
            </a:extLst>
          </p:cNvPr>
          <p:cNvSpPr>
            <a:spLocks noGrp="1"/>
          </p:cNvSpPr>
          <p:nvPr>
            <p:ph type="body" sz="quarter" idx="20" hasCustomPrompt="1"/>
          </p:nvPr>
        </p:nvSpPr>
        <p:spPr>
          <a:xfrm>
            <a:off x="3603612" y="3948884"/>
            <a:ext cx="2289838" cy="344705"/>
          </a:xfrm>
        </p:spPr>
        <p:txBody>
          <a:bodyPr>
            <a:normAutofit/>
          </a:bodyPr>
          <a:lstStyle>
            <a:lvl1pPr marL="0" indent="0" algn="ctr">
              <a:buNone/>
              <a:defRPr sz="2000" b="0" i="0">
                <a:solidFill>
                  <a:srgbClr val="F16924"/>
                </a:solidFill>
                <a:latin typeface="+mn-lt"/>
              </a:defRPr>
            </a:lvl1pPr>
          </a:lstStyle>
          <a:p>
            <a:pPr lvl="0"/>
            <a:r>
              <a:rPr lang="en-US" dirty="0"/>
              <a:t>Name</a:t>
            </a:r>
          </a:p>
        </p:txBody>
      </p:sp>
      <p:sp>
        <p:nvSpPr>
          <p:cNvPr id="46" name="Text Placeholder 17">
            <a:extLst>
              <a:ext uri="{FF2B5EF4-FFF2-40B4-BE49-F238E27FC236}">
                <a16:creationId xmlns:a16="http://schemas.microsoft.com/office/drawing/2014/main" id="{60085004-ECA1-184B-A4C3-081718D98C21}"/>
              </a:ext>
            </a:extLst>
          </p:cNvPr>
          <p:cNvSpPr>
            <a:spLocks noGrp="1"/>
          </p:cNvSpPr>
          <p:nvPr>
            <p:ph type="body" sz="quarter" idx="21" hasCustomPrompt="1"/>
          </p:nvPr>
        </p:nvSpPr>
        <p:spPr>
          <a:xfrm>
            <a:off x="6298550" y="4450949"/>
            <a:ext cx="2289837" cy="1237497"/>
          </a:xfrm>
        </p:spPr>
        <p:txBody>
          <a:bodyPr/>
          <a:lstStyle>
            <a:lvl1pPr algn="ctr">
              <a:buNone/>
              <a:defRPr sz="18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7" name="Text Placeholder 23">
            <a:extLst>
              <a:ext uri="{FF2B5EF4-FFF2-40B4-BE49-F238E27FC236}">
                <a16:creationId xmlns:a16="http://schemas.microsoft.com/office/drawing/2014/main" id="{8A39FB91-3EAB-8D46-823F-121EE6218956}"/>
              </a:ext>
            </a:extLst>
          </p:cNvPr>
          <p:cNvSpPr>
            <a:spLocks noGrp="1"/>
          </p:cNvSpPr>
          <p:nvPr>
            <p:ph type="body" sz="quarter" idx="22" hasCustomPrompt="1"/>
          </p:nvPr>
        </p:nvSpPr>
        <p:spPr>
          <a:xfrm>
            <a:off x="6298549" y="3919436"/>
            <a:ext cx="2289838" cy="344705"/>
          </a:xfrm>
        </p:spPr>
        <p:txBody>
          <a:bodyPr>
            <a:normAutofit/>
          </a:bodyPr>
          <a:lstStyle>
            <a:lvl1pPr marL="0" indent="0" algn="ctr">
              <a:buNone/>
              <a:defRPr sz="2000" b="0" i="0">
                <a:solidFill>
                  <a:srgbClr val="F16924"/>
                </a:solidFill>
                <a:latin typeface="+mn-lt"/>
              </a:defRPr>
            </a:lvl1pPr>
          </a:lstStyle>
          <a:p>
            <a:pPr lvl="0"/>
            <a:r>
              <a:rPr lang="en-US" dirty="0"/>
              <a:t>Name</a:t>
            </a:r>
          </a:p>
        </p:txBody>
      </p:sp>
      <p:sp>
        <p:nvSpPr>
          <p:cNvPr id="48" name="Text Placeholder 17">
            <a:extLst>
              <a:ext uri="{FF2B5EF4-FFF2-40B4-BE49-F238E27FC236}">
                <a16:creationId xmlns:a16="http://schemas.microsoft.com/office/drawing/2014/main" id="{732096D6-82F4-EF4D-B0DE-F90EE786C97A}"/>
              </a:ext>
            </a:extLst>
          </p:cNvPr>
          <p:cNvSpPr>
            <a:spLocks noGrp="1"/>
          </p:cNvSpPr>
          <p:nvPr>
            <p:ph type="body" sz="quarter" idx="23" hasCustomPrompt="1"/>
          </p:nvPr>
        </p:nvSpPr>
        <p:spPr>
          <a:xfrm>
            <a:off x="9037758" y="4468644"/>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49" name="Text Placeholder 23">
            <a:extLst>
              <a:ext uri="{FF2B5EF4-FFF2-40B4-BE49-F238E27FC236}">
                <a16:creationId xmlns:a16="http://schemas.microsoft.com/office/drawing/2014/main" id="{1159E417-4740-EB49-8F54-BE28E9673052}"/>
              </a:ext>
            </a:extLst>
          </p:cNvPr>
          <p:cNvSpPr>
            <a:spLocks noGrp="1"/>
          </p:cNvSpPr>
          <p:nvPr>
            <p:ph type="body" sz="quarter" idx="24" hasCustomPrompt="1"/>
          </p:nvPr>
        </p:nvSpPr>
        <p:spPr>
          <a:xfrm>
            <a:off x="9037757" y="3937131"/>
            <a:ext cx="2289838" cy="344705"/>
          </a:xfrm>
        </p:spPr>
        <p:txBody>
          <a:bodyPr>
            <a:normAutofit/>
          </a:bodyPr>
          <a:lstStyle>
            <a:lvl1pPr marL="0" indent="0" algn="ctr">
              <a:buNone/>
              <a:defRPr sz="2000" b="0" i="0">
                <a:solidFill>
                  <a:srgbClr val="F16924"/>
                </a:solidFill>
                <a:latin typeface="+mn-lt"/>
              </a:defRPr>
            </a:lvl1pPr>
          </a:lstStyle>
          <a:p>
            <a:pPr lvl="0"/>
            <a:r>
              <a:rPr lang="en-US" dirty="0"/>
              <a:t>Name</a:t>
            </a:r>
          </a:p>
        </p:txBody>
      </p:sp>
      <p:sp>
        <p:nvSpPr>
          <p:cNvPr id="51" name="Text Placeholder 23">
            <a:extLst>
              <a:ext uri="{FF2B5EF4-FFF2-40B4-BE49-F238E27FC236}">
                <a16:creationId xmlns:a16="http://schemas.microsoft.com/office/drawing/2014/main" id="{34C31F06-6858-834A-95DF-B38410393984}"/>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chemeClr val="bg1"/>
                </a:solidFill>
                <a:latin typeface="Calibri" panose="020F0502020204030204" pitchFamily="34" charset="0"/>
                <a:cs typeface="Calibri" panose="020F0502020204030204" pitchFamily="34" charset="0"/>
              </a:defRPr>
            </a:lvl1pPr>
          </a:lstStyle>
          <a:p>
            <a:pPr lvl="0"/>
            <a:r>
              <a:rPr lang="en-US" dirty="0"/>
              <a:t>Meet Our Team</a:t>
            </a:r>
          </a:p>
        </p:txBody>
      </p:sp>
      <p:sp>
        <p:nvSpPr>
          <p:cNvPr id="21" name="Rectangle 20">
            <a:extLst>
              <a:ext uri="{FF2B5EF4-FFF2-40B4-BE49-F238E27FC236}">
                <a16:creationId xmlns:a16="http://schemas.microsoft.com/office/drawing/2014/main" id="{8A84E1C7-820C-6B4C-90A3-B85E568D2AFD}"/>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9" name="Picture 18" descr="Logo&#10;&#10;Description automatically generated">
            <a:extLst>
              <a:ext uri="{FF2B5EF4-FFF2-40B4-BE49-F238E27FC236}">
                <a16:creationId xmlns:a16="http://schemas.microsoft.com/office/drawing/2014/main" id="{13DAD951-7FBC-0B47-A686-42F1981A7ACD}"/>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9964810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box - Solid Nav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E96EDAD-C319-D548-A979-49E81343F7F8}"/>
              </a:ext>
            </a:extLst>
          </p:cNvPr>
          <p:cNvSpPr/>
          <p:nvPr userDrawn="1"/>
        </p:nvSpPr>
        <p:spPr>
          <a:xfrm>
            <a:off x="241300" y="228600"/>
            <a:ext cx="11696700" cy="5695317"/>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6BFFD43-F8F2-A442-AD13-9D6BE5006D55}"/>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4" name="Picture 13" descr="Logo&#10;&#10;Description automatically generated">
            <a:extLst>
              <a:ext uri="{FF2B5EF4-FFF2-40B4-BE49-F238E27FC236}">
                <a16:creationId xmlns:a16="http://schemas.microsoft.com/office/drawing/2014/main" id="{000DD97F-55CE-F046-AE6A-2ED9AA91C563}"/>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3284701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box - Solid Light Blu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B62BE5A-66C1-434D-9B56-58E19E52B6F3}"/>
              </a:ext>
            </a:extLst>
          </p:cNvPr>
          <p:cNvSpPr/>
          <p:nvPr userDrawn="1"/>
        </p:nvSpPr>
        <p:spPr>
          <a:xfrm>
            <a:off x="241300" y="228600"/>
            <a:ext cx="11696700" cy="5695317"/>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BEF564C0-0C80-AF4F-AACE-A9610384834B}"/>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4" name="Picture 13" descr="Logo&#10;&#10;Description automatically generated">
            <a:extLst>
              <a:ext uri="{FF2B5EF4-FFF2-40B4-BE49-F238E27FC236}">
                <a16:creationId xmlns:a16="http://schemas.microsoft.com/office/drawing/2014/main" id="{C960BDC8-E155-A147-AB2E-7170DDF4F116}"/>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1092935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SECURE</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ly MASTER slide">
    <p:spTree>
      <p:nvGrpSpPr>
        <p:cNvPr id="1" name=""/>
        <p:cNvGrpSpPr/>
        <p:nvPr/>
      </p:nvGrpSpPr>
      <p:grpSpPr>
        <a:xfrm>
          <a:off x="0" y="0"/>
          <a:ext cx="0" cy="0"/>
          <a:chOff x="0" y="0"/>
          <a:chExt cx="0" cy="0"/>
        </a:xfrm>
      </p:grpSpPr>
      <p:sp>
        <p:nvSpPr>
          <p:cNvPr id="16" name="Text Placeholder 23">
            <a:extLst>
              <a:ext uri="{FF2B5EF4-FFF2-40B4-BE49-F238E27FC236}">
                <a16:creationId xmlns:a16="http://schemas.microsoft.com/office/drawing/2014/main" id="{F1A9A1BB-6827-E947-B0CD-732DD5E35F37}"/>
              </a:ext>
            </a:extLst>
          </p:cNvPr>
          <p:cNvSpPr>
            <a:spLocks noGrp="1"/>
          </p:cNvSpPr>
          <p:nvPr>
            <p:ph type="body" sz="quarter" idx="16" hasCustomPrompt="1"/>
          </p:nvPr>
        </p:nvSpPr>
        <p:spPr>
          <a:xfrm>
            <a:off x="529758" y="642972"/>
            <a:ext cx="11073661" cy="582221"/>
          </a:xfrm>
        </p:spPr>
        <p:txBody>
          <a:bodyPr>
            <a:norm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995E0C5B-A0BB-1F4A-9CE1-5EBE027AF223}"/>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1" name="Picture 10" descr="Logo&#10;&#10;Description automatically generated">
            <a:extLst>
              <a:ext uri="{FF2B5EF4-FFF2-40B4-BE49-F238E27FC236}">
                <a16:creationId xmlns:a16="http://schemas.microsoft.com/office/drawing/2014/main" id="{6ED607DE-E931-A941-A8E1-5409FA6218E2}"/>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
        <p:nvSpPr>
          <p:cNvPr id="2" name="Text Placeholder 17">
            <a:extLst>
              <a:ext uri="{FF2B5EF4-FFF2-40B4-BE49-F238E27FC236}">
                <a16:creationId xmlns:a16="http://schemas.microsoft.com/office/drawing/2014/main" id="{1E3956E3-C303-CD25-67C7-B96D4A4B8AAD}"/>
              </a:ext>
            </a:extLst>
          </p:cNvPr>
          <p:cNvSpPr>
            <a:spLocks noGrp="1"/>
          </p:cNvSpPr>
          <p:nvPr>
            <p:ph type="body" sz="quarter" idx="18" hasCustomPrompt="1"/>
          </p:nvPr>
        </p:nvSpPr>
        <p:spPr>
          <a:xfrm>
            <a:off x="529759" y="1757011"/>
            <a:ext cx="11073662" cy="3867704"/>
          </a:xfrm>
        </p:spPr>
        <p:txBody>
          <a:bodyPr>
            <a:normAutofit/>
          </a:bodyPr>
          <a:lstStyle>
            <a:lvl1pPr>
              <a:lnSpc>
                <a:spcPts val="2280"/>
              </a:lnSpc>
              <a:spcBef>
                <a:spcPts val="0"/>
              </a:spcBef>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29837206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ext only MASTER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087794-A3B2-6ECD-43B7-1E09EEBD3F8D}"/>
              </a:ext>
            </a:extLst>
          </p:cNvPr>
          <p:cNvSpPr/>
          <p:nvPr userDrawn="1"/>
        </p:nvSpPr>
        <p:spPr>
          <a:xfrm>
            <a:off x="0" y="1"/>
            <a:ext cx="12192000" cy="1361736"/>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7">
            <a:extLst>
              <a:ext uri="{FF2B5EF4-FFF2-40B4-BE49-F238E27FC236}">
                <a16:creationId xmlns:a16="http://schemas.microsoft.com/office/drawing/2014/main" id="{F65C73A9-FE78-B440-AFB3-1081F93D7B79}"/>
              </a:ext>
            </a:extLst>
          </p:cNvPr>
          <p:cNvSpPr>
            <a:spLocks noGrp="1"/>
          </p:cNvSpPr>
          <p:nvPr>
            <p:ph type="body" sz="quarter" idx="18" hasCustomPrompt="1"/>
          </p:nvPr>
        </p:nvSpPr>
        <p:spPr>
          <a:xfrm>
            <a:off x="529759" y="1757011"/>
            <a:ext cx="11073662" cy="3867704"/>
          </a:xfrm>
        </p:spPr>
        <p:txBody>
          <a:bodyPr>
            <a:normAutofit/>
          </a:bodyPr>
          <a:lstStyle>
            <a:lvl1pPr>
              <a:lnSpc>
                <a:spcPts val="2280"/>
              </a:lnSpc>
              <a:spcBef>
                <a:spcPts val="0"/>
              </a:spcBef>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F1A9A1BB-6827-E947-B0CD-732DD5E35F37}"/>
              </a:ext>
            </a:extLst>
          </p:cNvPr>
          <p:cNvSpPr>
            <a:spLocks noGrp="1"/>
          </p:cNvSpPr>
          <p:nvPr>
            <p:ph type="body" sz="quarter" idx="16" hasCustomPrompt="1"/>
          </p:nvPr>
        </p:nvSpPr>
        <p:spPr>
          <a:xfrm>
            <a:off x="529760" y="507036"/>
            <a:ext cx="11073661"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995E0C5B-A0BB-1F4A-9CE1-5EBE027AF223}"/>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1" name="Picture 10" descr="Logo&#10;&#10;Description automatically generated">
            <a:extLst>
              <a:ext uri="{FF2B5EF4-FFF2-40B4-BE49-F238E27FC236}">
                <a16:creationId xmlns:a16="http://schemas.microsoft.com/office/drawing/2014/main" id="{6ED607DE-E931-A941-A8E1-5409FA6218E2}"/>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3131118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AC7CE8-B51E-C249-946E-538B6C26A0B6}"/>
              </a:ext>
            </a:extLst>
          </p:cNvPr>
          <p:cNvSpPr/>
          <p:nvPr userDrawn="1"/>
        </p:nvSpPr>
        <p:spPr>
          <a:xfrm>
            <a:off x="241300" y="228600"/>
            <a:ext cx="11696700" cy="30353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B8D17229-747C-F44E-BD6D-9DEA1E784AC8}"/>
              </a:ext>
            </a:extLst>
          </p:cNvPr>
          <p:cNvSpPr/>
          <p:nvPr userDrawn="1"/>
        </p:nvSpPr>
        <p:spPr>
          <a:xfrm>
            <a:off x="831350" y="1502804"/>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FA890FD1-5248-1542-8F2A-D91A6994E3B9}"/>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Laptop Preview</a:t>
            </a:r>
          </a:p>
        </p:txBody>
      </p:sp>
      <p:sp>
        <p:nvSpPr>
          <p:cNvPr id="15" name="Rectangle 14">
            <a:extLst>
              <a:ext uri="{FF2B5EF4-FFF2-40B4-BE49-F238E27FC236}">
                <a16:creationId xmlns:a16="http://schemas.microsoft.com/office/drawing/2014/main" id="{284D84F5-99A4-8040-A2A1-2682C599AD1B}"/>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6" name="Picture 15" descr="Logo&#10;&#10;Description automatically generated">
            <a:extLst>
              <a:ext uri="{FF2B5EF4-FFF2-40B4-BE49-F238E27FC236}">
                <a16:creationId xmlns:a16="http://schemas.microsoft.com/office/drawing/2014/main" id="{62025217-4795-9249-9C37-88CEEEDE536E}"/>
              </a:ext>
            </a:extLst>
          </p:cNvPr>
          <p:cNvPicPr/>
          <p:nvPr userDrawn="1"/>
        </p:nvPicPr>
        <p:blipFill rotWithShape="1">
          <a:blip r:embed="rId3"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9566428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45F4BB7-6E94-9947-9F14-4DCA46C6E427}"/>
              </a:ext>
            </a:extLst>
          </p:cNvPr>
          <p:cNvSpPr/>
          <p:nvPr userDrawn="1"/>
        </p:nvSpPr>
        <p:spPr>
          <a:xfrm>
            <a:off x="241300" y="228600"/>
            <a:ext cx="11696700" cy="303530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3B98100-E25F-DD4B-AB20-A31F0F0B548B}"/>
              </a:ext>
            </a:extLst>
          </p:cNvPr>
          <p:cNvSpPr/>
          <p:nvPr userDrawn="1"/>
        </p:nvSpPr>
        <p:spPr>
          <a:xfrm>
            <a:off x="831350" y="1502804"/>
            <a:ext cx="792000" cy="21410"/>
          </a:xfrm>
          <a:prstGeom prst="rect">
            <a:avLst/>
          </a:prstGeom>
          <a:solidFill>
            <a:srgbClr val="B41F7A"/>
          </a:solidFill>
          <a:ln>
            <a:solidFill>
              <a:srgbClr val="B41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grpSp>
        <p:nvGrpSpPr>
          <p:cNvPr id="3" name="Group 2">
            <a:extLst>
              <a:ext uri="{FF2B5EF4-FFF2-40B4-BE49-F238E27FC236}">
                <a16:creationId xmlns:a16="http://schemas.microsoft.com/office/drawing/2014/main" id="{78B2A2B2-F2DF-8F49-B350-611FE13388E1}"/>
              </a:ext>
            </a:extLst>
          </p:cNvPr>
          <p:cNvGrpSpPr/>
          <p:nvPr userDrawn="1"/>
        </p:nvGrpSpPr>
        <p:grpSpPr>
          <a:xfrm>
            <a:off x="2530564" y="336687"/>
            <a:ext cx="9078210" cy="5854425"/>
            <a:chOff x="3152299" y="635855"/>
            <a:chExt cx="19296834" cy="12444290"/>
          </a:xfrm>
        </p:grpSpPr>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93359" y="635855"/>
              <a:ext cx="7955774" cy="12444290"/>
            </a:xfrm>
            <a:prstGeom prst="rect">
              <a:avLst/>
            </a:prstGeom>
          </p:spPr>
        </p:pic>
        <p:sp>
          <p:nvSpPr>
            <p:cNvPr id="5" name="TextBox 4">
              <a:extLst>
                <a:ext uri="{FF2B5EF4-FFF2-40B4-BE49-F238E27FC236}">
                  <a16:creationId xmlns:a16="http://schemas.microsoft.com/office/drawing/2014/main" id="{D21E791A-E387-3F4F-AFE7-F887E52C4AFD}"/>
                </a:ext>
              </a:extLst>
            </p:cNvPr>
            <p:cNvSpPr txBox="1"/>
            <p:nvPr/>
          </p:nvSpPr>
          <p:spPr>
            <a:xfrm>
              <a:off x="3152299" y="9384825"/>
              <a:ext cx="2262158"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One</a:t>
              </a:r>
            </a:p>
          </p:txBody>
        </p:sp>
        <p:sp>
          <p:nvSpPr>
            <p:cNvPr id="6" name="TextBox 5">
              <a:extLst>
                <a:ext uri="{FF2B5EF4-FFF2-40B4-BE49-F238E27FC236}">
                  <a16:creationId xmlns:a16="http://schemas.microsoft.com/office/drawing/2014/main" id="{E7E49ED8-2282-8C44-B0B1-7EA16E4F64F7}"/>
                </a:ext>
              </a:extLst>
            </p:cNvPr>
            <p:cNvSpPr txBox="1"/>
            <p:nvPr/>
          </p:nvSpPr>
          <p:spPr>
            <a:xfrm>
              <a:off x="9842014" y="9384825"/>
              <a:ext cx="2242922"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Two</a:t>
              </a:r>
            </a:p>
          </p:txBody>
        </p:sp>
      </p:grpSp>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602116" y="1265033"/>
            <a:ext cx="2266512" cy="397829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34715" y="3594101"/>
            <a:ext cx="4983180" cy="2030614"/>
          </a:xfrm>
        </p:spPr>
        <p:txBody>
          <a:bodyPr/>
          <a:lstStyle>
            <a:lvl1pP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Phone Preview</a:t>
            </a:r>
          </a:p>
        </p:txBody>
      </p:sp>
      <p:sp>
        <p:nvSpPr>
          <p:cNvPr id="14" name="Rectangle 13">
            <a:extLst>
              <a:ext uri="{FF2B5EF4-FFF2-40B4-BE49-F238E27FC236}">
                <a16:creationId xmlns:a16="http://schemas.microsoft.com/office/drawing/2014/main" id="{E9B11E87-4EE4-EF4D-9822-A3CCA8B2DDFF}"/>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6" name="Picture 15" descr="Logo&#10;&#10;Description automatically generated">
            <a:extLst>
              <a:ext uri="{FF2B5EF4-FFF2-40B4-BE49-F238E27FC236}">
                <a16:creationId xmlns:a16="http://schemas.microsoft.com/office/drawing/2014/main" id="{DE94FB9E-3664-8A4B-8CCA-49CA75C5BA58}"/>
              </a:ext>
            </a:extLst>
          </p:cNvPr>
          <p:cNvPicPr/>
          <p:nvPr userDrawn="1"/>
        </p:nvPicPr>
        <p:blipFill rotWithShape="1">
          <a:blip r:embed="rId3"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41087756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 Slide - Purpl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B41F7A"/>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B41F7A"/>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595959"/>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10" name="Rectangle 9">
            <a:extLst>
              <a:ext uri="{FF2B5EF4-FFF2-40B4-BE49-F238E27FC236}">
                <a16:creationId xmlns:a16="http://schemas.microsoft.com/office/drawing/2014/main" id="{563F9CD5-F8C9-0D4C-BCF1-4B30A32BBE23}"/>
              </a:ext>
            </a:extLst>
          </p:cNvPr>
          <p:cNvSpPr/>
          <p:nvPr userDrawn="1"/>
        </p:nvSpPr>
        <p:spPr>
          <a:xfrm flipV="1">
            <a:off x="10087" y="6555301"/>
            <a:ext cx="79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1" name="Picture 10" descr="Logo&#10;&#10;Description automatically generated">
            <a:extLst>
              <a:ext uri="{FF2B5EF4-FFF2-40B4-BE49-F238E27FC236}">
                <a16:creationId xmlns:a16="http://schemas.microsoft.com/office/drawing/2014/main" id="{15E4DB36-75D9-7E4F-A31D-909CFF57EC5D}"/>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rot="16200000">
            <a:off x="-351693" y="5630084"/>
            <a:ext cx="1444281" cy="160129"/>
          </a:xfrm>
          <a:prstGeom prst="rect">
            <a:avLst/>
          </a:prstGeom>
        </p:spPr>
      </p:pic>
    </p:spTree>
    <p:extLst>
      <p:ext uri="{BB962C8B-B14F-4D97-AF65-F5344CB8AC3E}">
        <p14:creationId xmlns:p14="http://schemas.microsoft.com/office/powerpoint/2010/main" val="39473358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llet Slide - Orang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F16924"/>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F16924"/>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595959"/>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10" name="Rectangle 9">
            <a:extLst>
              <a:ext uri="{FF2B5EF4-FFF2-40B4-BE49-F238E27FC236}">
                <a16:creationId xmlns:a16="http://schemas.microsoft.com/office/drawing/2014/main" id="{563F9CD5-F8C9-0D4C-BCF1-4B30A32BBE23}"/>
              </a:ext>
            </a:extLst>
          </p:cNvPr>
          <p:cNvSpPr/>
          <p:nvPr userDrawn="1"/>
        </p:nvSpPr>
        <p:spPr>
          <a:xfrm flipV="1">
            <a:off x="10087" y="6555301"/>
            <a:ext cx="79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1" name="Picture 10" descr="Logo&#10;&#10;Description automatically generated">
            <a:extLst>
              <a:ext uri="{FF2B5EF4-FFF2-40B4-BE49-F238E27FC236}">
                <a16:creationId xmlns:a16="http://schemas.microsoft.com/office/drawing/2014/main" id="{15E4DB36-75D9-7E4F-A31D-909CFF57EC5D}"/>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rot="16200000">
            <a:off x="-351693" y="5630084"/>
            <a:ext cx="1444281" cy="160129"/>
          </a:xfrm>
          <a:prstGeom prst="rect">
            <a:avLst/>
          </a:prstGeom>
        </p:spPr>
      </p:pic>
    </p:spTree>
    <p:extLst>
      <p:ext uri="{BB962C8B-B14F-4D97-AF65-F5344CB8AC3E}">
        <p14:creationId xmlns:p14="http://schemas.microsoft.com/office/powerpoint/2010/main" val="19961460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ur Journey 1">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DFEFB84-F567-D648-B64F-EE8CC90AA5FD}"/>
              </a:ext>
            </a:extLst>
          </p:cNvPr>
          <p:cNvSpPr txBox="1"/>
          <p:nvPr userDrawn="1"/>
        </p:nvSpPr>
        <p:spPr>
          <a:xfrm>
            <a:off x="4396800" y="809464"/>
            <a:ext cx="3398400" cy="507831"/>
          </a:xfrm>
          <a:prstGeom prst="rect">
            <a:avLst/>
          </a:prstGeom>
          <a:noFill/>
          <a:ln>
            <a:noFill/>
          </a:ln>
        </p:spPr>
        <p:txBody>
          <a:bodyPr wrap="square" rtlCol="0">
            <a:spAutoFit/>
          </a:bodyPr>
          <a:lstStyle/>
          <a:p>
            <a:pPr algn="ctr"/>
            <a:r>
              <a:rPr lang="en-US" sz="2700" spc="150" dirty="0">
                <a:solidFill>
                  <a:schemeClr val="tx2"/>
                </a:solidFill>
                <a:latin typeface="Montserrat Medium" pitchFamily="2" charset="77"/>
                <a:ea typeface="Roboto" panose="02000000000000000000" pitchFamily="2" charset="0"/>
                <a:cs typeface="Poppins Medium" pitchFamily="2" charset="77"/>
              </a:rPr>
              <a:t>OUR TIMELINE</a:t>
            </a:r>
          </a:p>
        </p:txBody>
      </p:sp>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BE62D4D3-21EB-0349-B504-782647ECA544}"/>
              </a:ext>
            </a:extLst>
          </p:cNvPr>
          <p:cNvSpPr/>
          <p:nvPr/>
        </p:nvSpPr>
        <p:spPr>
          <a:xfrm>
            <a:off x="4956904" y="3803693"/>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9" name="Rectangle 18">
            <a:extLst>
              <a:ext uri="{FF2B5EF4-FFF2-40B4-BE49-F238E27FC236}">
                <a16:creationId xmlns:a16="http://schemas.microsoft.com/office/drawing/2014/main" id="{2E52E7C6-64EF-FA4A-987B-05E44539FB1E}"/>
              </a:ext>
            </a:extLst>
          </p:cNvPr>
          <p:cNvSpPr/>
          <p:nvPr/>
        </p:nvSpPr>
        <p:spPr>
          <a:xfrm>
            <a:off x="8370812"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595959"/>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B41F7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F1692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22" name="Rectangle 21">
            <a:extLst>
              <a:ext uri="{FF2B5EF4-FFF2-40B4-BE49-F238E27FC236}">
                <a16:creationId xmlns:a16="http://schemas.microsoft.com/office/drawing/2014/main" id="{79A3CA77-1A80-6E43-B90B-87E0E18C59AC}"/>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3" name="Picture 22" descr="Logo&#10;&#10;Description automatically generated">
            <a:extLst>
              <a:ext uri="{FF2B5EF4-FFF2-40B4-BE49-F238E27FC236}">
                <a16:creationId xmlns:a16="http://schemas.microsoft.com/office/drawing/2014/main" id="{EAA072AB-64A8-7446-AA36-36B06BE22F12}"/>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15871000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9C2F2"/>
              </a:solidFill>
            </a:endParaRPr>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083553"/>
              </a:solidFill>
            </a:endParaRPr>
          </a:p>
        </p:txBody>
      </p:sp>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B41F7A">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EDA13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7F1C5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B41F7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8" name="Rectangle 17">
            <a:extLst>
              <a:ext uri="{FF2B5EF4-FFF2-40B4-BE49-F238E27FC236}">
                <a16:creationId xmlns:a16="http://schemas.microsoft.com/office/drawing/2014/main" id="{A223AA5B-A80A-654B-9751-AC9D525DBF0D}"/>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0" name="Picture 19" descr="Logo&#10;&#10;Description automatically generated">
            <a:extLst>
              <a:ext uri="{FF2B5EF4-FFF2-40B4-BE49-F238E27FC236}">
                <a16:creationId xmlns:a16="http://schemas.microsoft.com/office/drawing/2014/main" id="{DBDF5EC7-0B96-6349-A28B-8F9083C47147}"/>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39415678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832249"/>
            <a:ext cx="10088030" cy="1233055"/>
            <a:chOff x="4201590" y="5664497"/>
            <a:chExt cx="20176060" cy="246610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201590" y="5664497"/>
              <a:ext cx="2466109" cy="2466109"/>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F1692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EDA13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4" name="Rectangle 13">
            <a:extLst>
              <a:ext uri="{FF2B5EF4-FFF2-40B4-BE49-F238E27FC236}">
                <a16:creationId xmlns:a16="http://schemas.microsoft.com/office/drawing/2014/main" id="{6E835CC0-40A7-4A49-AF3E-F242A0786E2B}"/>
              </a:ext>
            </a:extLst>
          </p:cNvPr>
          <p:cNvSpPr/>
          <p:nvPr userDrawn="1"/>
        </p:nvSpPr>
        <p:spPr>
          <a:xfrm rot="16200000" flipV="1">
            <a:off x="11704000" y="6622960"/>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5" name="Picture 14" descr="Logo&#10;&#10;Description automatically generated">
            <a:extLst>
              <a:ext uri="{FF2B5EF4-FFF2-40B4-BE49-F238E27FC236}">
                <a16:creationId xmlns:a16="http://schemas.microsoft.com/office/drawing/2014/main" id="{D63E1F91-21AD-C348-B622-646EB3561A07}"/>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10490607" y="6490938"/>
            <a:ext cx="1300365" cy="144173"/>
          </a:xfrm>
          <a:prstGeom prst="rect">
            <a:avLst/>
          </a:prstGeom>
        </p:spPr>
      </p:pic>
    </p:spTree>
    <p:extLst>
      <p:ext uri="{BB962C8B-B14F-4D97-AF65-F5344CB8AC3E}">
        <p14:creationId xmlns:p14="http://schemas.microsoft.com/office/powerpoint/2010/main" val="41334337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0" name="Rectangle 9">
            <a:extLst>
              <a:ext uri="{FF2B5EF4-FFF2-40B4-BE49-F238E27FC236}">
                <a16:creationId xmlns:a16="http://schemas.microsoft.com/office/drawing/2014/main" id="{562EC76A-58DF-4A4B-874F-8A626D9CF740}"/>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1" name="Picture 10" descr="Logo&#10;&#10;Description automatically generated">
            <a:extLst>
              <a:ext uri="{FF2B5EF4-FFF2-40B4-BE49-F238E27FC236}">
                <a16:creationId xmlns:a16="http://schemas.microsoft.com/office/drawing/2014/main" id="{7C1F8DF1-3432-074B-BA29-C157EF147929}"/>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138772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4123" y="2220685"/>
            <a:ext cx="12187877" cy="3266329"/>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pic>
        <p:nvPicPr>
          <p:cNvPr id="12" name="Picture 11" descr="Icon&#10;&#10;Description automatically generated">
            <a:extLst>
              <a:ext uri="{FF2B5EF4-FFF2-40B4-BE49-F238E27FC236}">
                <a16:creationId xmlns:a16="http://schemas.microsoft.com/office/drawing/2014/main" id="{44EA975A-0BA2-014C-B774-ACD0EF3B8935}"/>
              </a:ext>
            </a:extLst>
          </p:cNvPr>
          <p:cNvPicPr/>
          <p:nvPr userDrawn="1"/>
        </p:nvPicPr>
        <p:blipFill rotWithShape="1">
          <a:blip r:embed="rId2" cstate="screen">
            <a:extLst>
              <a:ext uri="{28A0092B-C50C-407E-A947-70E740481C1C}">
                <a14:useLocalDpi xmlns:a14="http://schemas.microsoft.com/office/drawing/2010/main"/>
              </a:ext>
            </a:extLst>
          </a:blip>
          <a:srcRect l="-1240" t="12374" r="4352" b="40059"/>
          <a:stretch/>
        </p:blipFill>
        <p:spPr>
          <a:xfrm>
            <a:off x="-1" y="2220684"/>
            <a:ext cx="7232073" cy="3266329"/>
          </a:xfrm>
          <a:prstGeom prst="rect">
            <a:avLst/>
          </a:prstGeom>
        </p:spPr>
      </p:pic>
      <p:pic>
        <p:nvPicPr>
          <p:cNvPr id="14" name="Picture 13" descr="Logo&#10;&#10;Description automatically generated">
            <a:extLst>
              <a:ext uri="{FF2B5EF4-FFF2-40B4-BE49-F238E27FC236}">
                <a16:creationId xmlns:a16="http://schemas.microsoft.com/office/drawing/2014/main" id="{0B8885B7-5648-6D4A-9693-F82DCAF3358B}"/>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899711" y="313686"/>
            <a:ext cx="3343990" cy="1711988"/>
          </a:xfrm>
          <a:prstGeom prst="rect">
            <a:avLst/>
          </a:prstGeom>
        </p:spPr>
      </p:pic>
      <p:sp>
        <p:nvSpPr>
          <p:cNvPr id="19" name="Rectangle 18">
            <a:extLst>
              <a:ext uri="{FF2B5EF4-FFF2-40B4-BE49-F238E27FC236}">
                <a16:creationId xmlns:a16="http://schemas.microsoft.com/office/drawing/2014/main" id="{39FC1785-CA5D-A14B-B8A2-69C6D4CD6485}"/>
              </a:ext>
            </a:extLst>
          </p:cNvPr>
          <p:cNvSpPr/>
          <p:nvPr userDrawn="1"/>
        </p:nvSpPr>
        <p:spPr>
          <a:xfrm>
            <a:off x="5241899" y="3051958"/>
            <a:ext cx="6576787" cy="2813011"/>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20" name="Text Placeholder 23">
            <a:extLst>
              <a:ext uri="{FF2B5EF4-FFF2-40B4-BE49-F238E27FC236}">
                <a16:creationId xmlns:a16="http://schemas.microsoft.com/office/drawing/2014/main" id="{E13282FF-87C4-A745-8927-12E55E48A750}"/>
              </a:ext>
            </a:extLst>
          </p:cNvPr>
          <p:cNvSpPr>
            <a:spLocks noGrp="1"/>
          </p:cNvSpPr>
          <p:nvPr>
            <p:ph type="body" sz="quarter" idx="15" hasCustomPrompt="1"/>
          </p:nvPr>
        </p:nvSpPr>
        <p:spPr>
          <a:xfrm>
            <a:off x="5885208" y="4514100"/>
            <a:ext cx="5278651" cy="697353"/>
          </a:xfrm>
        </p:spPr>
        <p:txBody>
          <a:bodyPr anchor="b">
            <a:noAutofit/>
          </a:bodyPr>
          <a:lstStyle>
            <a:lvl1pPr marL="0" indent="0" algn="l">
              <a:buNone/>
              <a:defRPr sz="5400" b="1" baseline="0">
                <a:solidFill>
                  <a:schemeClr val="bg1"/>
                </a:solidFill>
                <a:latin typeface="+mn-lt"/>
              </a:defRPr>
            </a:lvl1pPr>
          </a:lstStyle>
          <a:p>
            <a:pPr lvl="0"/>
            <a:r>
              <a:rPr lang="en-US" dirty="0"/>
              <a:t>POWERPIONT</a:t>
            </a:r>
          </a:p>
        </p:txBody>
      </p:sp>
      <p:sp>
        <p:nvSpPr>
          <p:cNvPr id="21" name="Text Placeholder 23">
            <a:extLst>
              <a:ext uri="{FF2B5EF4-FFF2-40B4-BE49-F238E27FC236}">
                <a16:creationId xmlns:a16="http://schemas.microsoft.com/office/drawing/2014/main" id="{E1EB4311-DD04-DA47-804C-802E7610AAC2}"/>
              </a:ext>
            </a:extLst>
          </p:cNvPr>
          <p:cNvSpPr>
            <a:spLocks noGrp="1"/>
          </p:cNvSpPr>
          <p:nvPr>
            <p:ph type="body" sz="quarter" idx="16" hasCustomPrompt="1"/>
          </p:nvPr>
        </p:nvSpPr>
        <p:spPr>
          <a:xfrm>
            <a:off x="5885209" y="3494706"/>
            <a:ext cx="5278651" cy="697353"/>
          </a:xfrm>
        </p:spPr>
        <p:txBody>
          <a:bodyPr anchor="b">
            <a:normAutofit/>
          </a:bodyPr>
          <a:lstStyle>
            <a:lvl1pPr marL="0" indent="0" algn="l">
              <a:buNone/>
              <a:defRPr sz="3600" b="0" i="0">
                <a:solidFill>
                  <a:schemeClr val="bg1"/>
                </a:solidFill>
                <a:latin typeface="+mn-lt"/>
              </a:defRPr>
            </a:lvl1pPr>
          </a:lstStyle>
          <a:p>
            <a:pPr lvl="0"/>
            <a:r>
              <a:rPr lang="en-US" dirty="0"/>
              <a:t>Cover Design 1</a:t>
            </a:r>
          </a:p>
        </p:txBody>
      </p:sp>
      <p:grpSp>
        <p:nvGrpSpPr>
          <p:cNvPr id="23" name="Group 22">
            <a:extLst>
              <a:ext uri="{FF2B5EF4-FFF2-40B4-BE49-F238E27FC236}">
                <a16:creationId xmlns:a16="http://schemas.microsoft.com/office/drawing/2014/main" id="{27A6C471-9B84-9F43-9569-9F24F514FA76}"/>
              </a:ext>
            </a:extLst>
          </p:cNvPr>
          <p:cNvGrpSpPr/>
          <p:nvPr userDrawn="1"/>
        </p:nvGrpSpPr>
        <p:grpSpPr>
          <a:xfrm>
            <a:off x="373314" y="5864969"/>
            <a:ext cx="2735993" cy="679345"/>
            <a:chOff x="0" y="0"/>
            <a:chExt cx="2301694" cy="571500"/>
          </a:xfrm>
        </p:grpSpPr>
        <p:sp>
          <p:nvSpPr>
            <p:cNvPr id="28" name="Rectangle 27">
              <a:extLst>
                <a:ext uri="{FF2B5EF4-FFF2-40B4-BE49-F238E27FC236}">
                  <a16:creationId xmlns:a16="http://schemas.microsoft.com/office/drawing/2014/main" id="{1B5DF232-1F83-4549-9F3A-AFD75E213BA8}"/>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9" name="Picture 28">
              <a:extLst>
                <a:ext uri="{FF2B5EF4-FFF2-40B4-BE49-F238E27FC236}">
                  <a16:creationId xmlns:a16="http://schemas.microsoft.com/office/drawing/2014/main" id="{445249D6-6645-264F-B9B9-5CF884A5A66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220865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24" name="Rectangle 23">
            <a:extLst>
              <a:ext uri="{FF2B5EF4-FFF2-40B4-BE49-F238E27FC236}">
                <a16:creationId xmlns:a16="http://schemas.microsoft.com/office/drawing/2014/main" id="{185E8BBF-5FD9-B642-A379-CD86A20DF681}"/>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6" name="Picture 25" descr="Logo&#10;&#10;Description automatically generated">
            <a:extLst>
              <a:ext uri="{FF2B5EF4-FFF2-40B4-BE49-F238E27FC236}">
                <a16:creationId xmlns:a16="http://schemas.microsoft.com/office/drawing/2014/main" id="{B15D1A75-4AD0-BD4B-AE7B-155F54D68B04}"/>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5040658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7F1C5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7F1C5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7F1C58"/>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B41F7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F16924"/>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16" name="Rectangle 15">
            <a:extLst>
              <a:ext uri="{FF2B5EF4-FFF2-40B4-BE49-F238E27FC236}">
                <a16:creationId xmlns:a16="http://schemas.microsoft.com/office/drawing/2014/main" id="{60FDA0A4-DB97-CD4B-B9D8-DC06DE270F32}"/>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7" name="Picture 16" descr="Logo&#10;&#10;Description automatically generated">
            <a:extLst>
              <a:ext uri="{FF2B5EF4-FFF2-40B4-BE49-F238E27FC236}">
                <a16:creationId xmlns:a16="http://schemas.microsoft.com/office/drawing/2014/main" id="{C7F54070-225E-B842-A162-3F4AFB4216B6}"/>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40682548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7F1C5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7F1C5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EDA13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EDA13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7F1C5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B41F7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F1692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EDA13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B41F7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22" name="Rectangle 21">
            <a:extLst>
              <a:ext uri="{FF2B5EF4-FFF2-40B4-BE49-F238E27FC236}">
                <a16:creationId xmlns:a16="http://schemas.microsoft.com/office/drawing/2014/main" id="{E9277041-16FF-1645-9F78-F052CB91047D}"/>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3" name="Picture 22" descr="Logo&#10;&#10;Description automatically generated">
            <a:extLst>
              <a:ext uri="{FF2B5EF4-FFF2-40B4-BE49-F238E27FC236}">
                <a16:creationId xmlns:a16="http://schemas.microsoft.com/office/drawing/2014/main" id="{64D50401-CB0B-084A-8450-D4B23F577B4B}"/>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37916804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3024269"/>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F1C58"/>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3024269"/>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B41F7A"/>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3024269"/>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F16924"/>
          </a:solidFill>
          <a:ln w="9525" cap="flat">
            <a:noFill/>
            <a:bevel/>
            <a:headEnd/>
            <a:tailEnd/>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3024269"/>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EDA13E"/>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3024269"/>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B41F7A"/>
          </a:solidFill>
          <a:ln w="9525" cap="flat">
            <a:noFill/>
            <a:bevel/>
            <a:headEnd/>
            <a:tailEnd/>
          </a:ln>
          <a:effectLst/>
        </p:spPr>
        <p:txBody>
          <a:bodyPr wrap="none" anchor="ctr"/>
          <a:lstStyle/>
          <a:p>
            <a:endParaRPr lang="en-US"/>
          </a:p>
        </p:txBody>
      </p:sp>
      <p:sp>
        <p:nvSpPr>
          <p:cNvPr id="33" name="Rectangle 32">
            <a:extLst>
              <a:ext uri="{FF2B5EF4-FFF2-40B4-BE49-F238E27FC236}">
                <a16:creationId xmlns:a16="http://schemas.microsoft.com/office/drawing/2014/main" id="{C32DC3FE-D517-4045-A81C-97480C4BB5BC}"/>
              </a:ext>
            </a:extLst>
          </p:cNvPr>
          <p:cNvSpPr/>
          <p:nvPr userDrawn="1"/>
        </p:nvSpPr>
        <p:spPr>
          <a:xfrm>
            <a:off x="5650339" y="1213326"/>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30704"/>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377243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376618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3757727"/>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3751477"/>
            <a:ext cx="1890175"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3739902"/>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8" name="Rectangle 17">
            <a:extLst>
              <a:ext uri="{FF2B5EF4-FFF2-40B4-BE49-F238E27FC236}">
                <a16:creationId xmlns:a16="http://schemas.microsoft.com/office/drawing/2014/main" id="{B3C2532F-D611-6B40-B3CA-28981F36055E}"/>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9" name="Picture 18" descr="Logo&#10;&#10;Description automatically generated">
            <a:extLst>
              <a:ext uri="{FF2B5EF4-FFF2-40B4-BE49-F238E27FC236}">
                <a16:creationId xmlns:a16="http://schemas.microsoft.com/office/drawing/2014/main" id="{AD5FA0C8-251D-0745-92D5-AFAC54D02E43}"/>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40505952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798187"/>
            <a:chOff x="1875859" y="4907106"/>
            <a:chExt cx="20625932" cy="5839922"/>
          </a:xfrm>
        </p:grpSpPr>
        <p:sp>
          <p:nvSpPr>
            <p:cNvPr id="101" name="Block Arc 100">
              <a:extLst>
                <a:ext uri="{FF2B5EF4-FFF2-40B4-BE49-F238E27FC236}">
                  <a16:creationId xmlns:a16="http://schemas.microsoft.com/office/drawing/2014/main" id="{DFBD3BC9-7E5A-4643-90E7-A5CDC7C6EAC3}"/>
                </a:ext>
              </a:extLst>
            </p:cNvPr>
            <p:cNvSpPr>
              <a:spLocks noChangeAspect="1"/>
            </p:cNvSpPr>
            <p:nvPr userDrawn="1"/>
          </p:nvSpPr>
          <p:spPr>
            <a:xfrm rot="10800000">
              <a:off x="1875859" y="4907106"/>
              <a:ext cx="4464459" cy="4631501"/>
            </a:xfrm>
            <a:prstGeom prst="blockArc">
              <a:avLst>
                <a:gd name="adj1" fmla="val 10800000"/>
                <a:gd name="adj2" fmla="val 0"/>
                <a:gd name="adj3" fmla="val 969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userDrawn="1"/>
          </p:nvSpPr>
          <p:spPr>
            <a:xfrm>
              <a:off x="13996964" y="4907111"/>
              <a:ext cx="4464459" cy="4631501"/>
            </a:xfrm>
            <a:prstGeom prst="blockArc">
              <a:avLst>
                <a:gd name="adj1" fmla="val 10800000"/>
                <a:gd name="adj2" fmla="val 0"/>
                <a:gd name="adj3" fmla="val 969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userDrawn="1"/>
          </p:nvSpPr>
          <p:spPr>
            <a:xfrm>
              <a:off x="1875859" y="4907106"/>
              <a:ext cx="4464459" cy="4631501"/>
            </a:xfrm>
            <a:prstGeom prst="blockArc">
              <a:avLst>
                <a:gd name="adj1" fmla="val 10800000"/>
                <a:gd name="adj2" fmla="val 0"/>
                <a:gd name="adj3" fmla="val 9694"/>
              </a:avLst>
            </a:prstGeom>
            <a:solidFill>
              <a:srgbClr val="7F1C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userDrawn="1"/>
          </p:nvSpPr>
          <p:spPr>
            <a:xfrm rot="10800000">
              <a:off x="18037332" y="4907111"/>
              <a:ext cx="4464459" cy="4631501"/>
            </a:xfrm>
            <a:prstGeom prst="blockArc">
              <a:avLst>
                <a:gd name="adj1" fmla="val 10800000"/>
                <a:gd name="adj2" fmla="val 0"/>
                <a:gd name="adj3" fmla="val 969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B41F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userDrawn="1"/>
          </p:nvSpPr>
          <p:spPr>
            <a:xfrm rot="10800000">
              <a:off x="13996964" y="4907111"/>
              <a:ext cx="4464459" cy="4631501"/>
            </a:xfrm>
            <a:prstGeom prst="blockArc">
              <a:avLst>
                <a:gd name="adj1" fmla="val 10800000"/>
                <a:gd name="adj2" fmla="val 0"/>
                <a:gd name="adj3" fmla="val 9694"/>
              </a:avLst>
            </a:prstGeom>
            <a:solidFill>
              <a:srgbClr val="EDA1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F169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userDrawn="1"/>
          </p:nvSpPr>
          <p:spPr>
            <a:xfrm>
              <a:off x="18037332" y="4907110"/>
              <a:ext cx="4464459" cy="4631501"/>
            </a:xfrm>
            <a:prstGeom prst="blockArc">
              <a:avLst>
                <a:gd name="adj1" fmla="val 10800000"/>
                <a:gd name="adj2" fmla="val 0"/>
                <a:gd name="adj3" fmla="val 9694"/>
              </a:avLst>
            </a:prstGeom>
            <a:solidFill>
              <a:srgbClr val="B41F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7"/>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9912"/>
            <a:ext cx="1732731"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5946"/>
            <a:ext cx="1732731"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42698"/>
            <a:ext cx="1732731"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57649"/>
            <a:ext cx="1732731"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29" name="Rectangle 28">
            <a:extLst>
              <a:ext uri="{FF2B5EF4-FFF2-40B4-BE49-F238E27FC236}">
                <a16:creationId xmlns:a16="http://schemas.microsoft.com/office/drawing/2014/main" id="{DADF0D77-B718-1445-9663-921379DFEA8A}"/>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30" name="Picture 29" descr="Logo&#10;&#10;Description automatically generated">
            <a:extLst>
              <a:ext uri="{FF2B5EF4-FFF2-40B4-BE49-F238E27FC236}">
                <a16:creationId xmlns:a16="http://schemas.microsoft.com/office/drawing/2014/main" id="{DB26B81B-9D4A-304C-955B-829FF2EB6991}"/>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5927624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65990"/>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51141"/>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17367"/>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7F1C58"/>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15%</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B41F7A"/>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F16924"/>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EDA13E"/>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22" name="Rectangle 21">
            <a:extLst>
              <a:ext uri="{FF2B5EF4-FFF2-40B4-BE49-F238E27FC236}">
                <a16:creationId xmlns:a16="http://schemas.microsoft.com/office/drawing/2014/main" id="{FCB3897B-0335-7248-B31A-4A58E77FE663}"/>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3" name="Picture 22" descr="Logo&#10;&#10;Description automatically generated">
            <a:extLst>
              <a:ext uri="{FF2B5EF4-FFF2-40B4-BE49-F238E27FC236}">
                <a16:creationId xmlns:a16="http://schemas.microsoft.com/office/drawing/2014/main" id="{3B8F62A7-D6C3-704B-B4D0-6F75FD2E4E4B}"/>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1903704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216262"/>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82488"/>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7F1C5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B41F7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F1692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17" name="Rectangle 16">
            <a:extLst>
              <a:ext uri="{FF2B5EF4-FFF2-40B4-BE49-F238E27FC236}">
                <a16:creationId xmlns:a16="http://schemas.microsoft.com/office/drawing/2014/main" id="{3D2CF5BA-2EEA-454D-AD82-A7AF3CF37F53}"/>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8" name="Picture 17" descr="Logo&#10;&#10;Description automatically generated">
            <a:extLst>
              <a:ext uri="{FF2B5EF4-FFF2-40B4-BE49-F238E27FC236}">
                <a16:creationId xmlns:a16="http://schemas.microsoft.com/office/drawing/2014/main" id="{9D84D82E-1D77-4342-93C5-18F17738E0F5}"/>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19021076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29578" y="863758"/>
            <a:ext cx="3462422" cy="4621568"/>
            <a:chOff x="1333421" y="1575267"/>
            <a:chExt cx="7926559" cy="10580207"/>
          </a:xfrm>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F16924"/>
            </a:solidFill>
            <a:ln>
              <a:noFill/>
            </a:ln>
            <a:effectLst/>
          </p:spPr>
          <p:txBody>
            <a:bodyPr wrap="none" anchor="ctr"/>
            <a:lstStyle/>
            <a:p>
              <a:endParaRPr lang="en-US"/>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7F1C58"/>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B41F7A"/>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B41F7A"/>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EDA13E"/>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381">
              <a:extLst>
                <a:ext uri="{FF2B5EF4-FFF2-40B4-BE49-F238E27FC236}">
                  <a16:creationId xmlns:a16="http://schemas.microsoft.com/office/drawing/2014/main" id="{95643E82-7587-DC49-BC30-C0E6E404B9C4}"/>
                </a:ext>
              </a:extLst>
            </p:cNvPr>
            <p:cNvSpPr>
              <a:spLocks noChangeShapeType="1"/>
            </p:cNvSpPr>
            <p:nvPr/>
          </p:nvSpPr>
          <p:spPr bwMode="auto">
            <a:xfrm>
              <a:off x="5716861"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382">
              <a:extLst>
                <a:ext uri="{FF2B5EF4-FFF2-40B4-BE49-F238E27FC236}">
                  <a16:creationId xmlns:a16="http://schemas.microsoft.com/office/drawing/2014/main" id="{D358734F-B9C8-BE43-A8DC-AC5B032EB038}"/>
                </a:ext>
              </a:extLst>
            </p:cNvPr>
            <p:cNvSpPr>
              <a:spLocks noChangeShapeType="1"/>
            </p:cNvSpPr>
            <p:nvPr/>
          </p:nvSpPr>
          <p:spPr bwMode="auto">
            <a:xfrm>
              <a:off x="6001883"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383">
              <a:extLst>
                <a:ext uri="{FF2B5EF4-FFF2-40B4-BE49-F238E27FC236}">
                  <a16:creationId xmlns:a16="http://schemas.microsoft.com/office/drawing/2014/main" id="{AA567CB0-C7D0-4546-8B67-2094E0252F16}"/>
                </a:ext>
              </a:extLst>
            </p:cNvPr>
            <p:cNvSpPr>
              <a:spLocks noChangeShapeType="1"/>
            </p:cNvSpPr>
            <p:nvPr/>
          </p:nvSpPr>
          <p:spPr bwMode="auto">
            <a:xfrm>
              <a:off x="6281993"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384">
              <a:extLst>
                <a:ext uri="{FF2B5EF4-FFF2-40B4-BE49-F238E27FC236}">
                  <a16:creationId xmlns:a16="http://schemas.microsoft.com/office/drawing/2014/main" id="{EA681CC9-5ABA-3248-A4A7-CB9CD72FD3B6}"/>
                </a:ext>
              </a:extLst>
            </p:cNvPr>
            <p:cNvSpPr>
              <a:spLocks noChangeShapeType="1"/>
            </p:cNvSpPr>
            <p:nvPr/>
          </p:nvSpPr>
          <p:spPr bwMode="auto">
            <a:xfrm>
              <a:off x="6567014"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385">
              <a:extLst>
                <a:ext uri="{FF2B5EF4-FFF2-40B4-BE49-F238E27FC236}">
                  <a16:creationId xmlns:a16="http://schemas.microsoft.com/office/drawing/2014/main" id="{91F26741-DBCE-384F-B4F7-C04E11D09316}"/>
                </a:ext>
              </a:extLst>
            </p:cNvPr>
            <p:cNvSpPr>
              <a:spLocks noChangeShapeType="1"/>
            </p:cNvSpPr>
            <p:nvPr/>
          </p:nvSpPr>
          <p:spPr bwMode="auto">
            <a:xfrm>
              <a:off x="6852036"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386">
              <a:extLst>
                <a:ext uri="{FF2B5EF4-FFF2-40B4-BE49-F238E27FC236}">
                  <a16:creationId xmlns:a16="http://schemas.microsoft.com/office/drawing/2014/main" id="{6F66E14C-E7D6-D147-95EB-7B8BEE4DDFBE}"/>
                </a:ext>
              </a:extLst>
            </p:cNvPr>
            <p:cNvSpPr>
              <a:spLocks noChangeShapeType="1"/>
            </p:cNvSpPr>
            <p:nvPr/>
          </p:nvSpPr>
          <p:spPr bwMode="auto">
            <a:xfrm>
              <a:off x="7137058"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387">
              <a:extLst>
                <a:ext uri="{FF2B5EF4-FFF2-40B4-BE49-F238E27FC236}">
                  <a16:creationId xmlns:a16="http://schemas.microsoft.com/office/drawing/2014/main" id="{7AE857E7-44C1-BA4F-8375-C42C5C52CF05}"/>
                </a:ext>
              </a:extLst>
            </p:cNvPr>
            <p:cNvSpPr>
              <a:spLocks noChangeShapeType="1"/>
            </p:cNvSpPr>
            <p:nvPr/>
          </p:nvSpPr>
          <p:spPr bwMode="auto">
            <a:xfrm>
              <a:off x="7422080"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388">
              <a:extLst>
                <a:ext uri="{FF2B5EF4-FFF2-40B4-BE49-F238E27FC236}">
                  <a16:creationId xmlns:a16="http://schemas.microsoft.com/office/drawing/2014/main" id="{A214FDBA-4EC5-5241-8B30-1FE689861B72}"/>
                </a:ext>
              </a:extLst>
            </p:cNvPr>
            <p:cNvSpPr>
              <a:spLocks noChangeShapeType="1"/>
            </p:cNvSpPr>
            <p:nvPr/>
          </p:nvSpPr>
          <p:spPr bwMode="auto">
            <a:xfrm>
              <a:off x="7702186"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389">
              <a:extLst>
                <a:ext uri="{FF2B5EF4-FFF2-40B4-BE49-F238E27FC236}">
                  <a16:creationId xmlns:a16="http://schemas.microsoft.com/office/drawing/2014/main" id="{7C5E9A8F-8FDD-1A44-BF04-D0F310267E08}"/>
                </a:ext>
              </a:extLst>
            </p:cNvPr>
            <p:cNvSpPr>
              <a:spLocks noChangeShapeType="1"/>
            </p:cNvSpPr>
            <p:nvPr/>
          </p:nvSpPr>
          <p:spPr bwMode="auto">
            <a:xfrm>
              <a:off x="7987208"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390">
              <a:extLst>
                <a:ext uri="{FF2B5EF4-FFF2-40B4-BE49-F238E27FC236}">
                  <a16:creationId xmlns:a16="http://schemas.microsoft.com/office/drawing/2014/main" id="{0EA9B8C0-EDFD-1046-AD55-42F87E61706A}"/>
                </a:ext>
              </a:extLst>
            </p:cNvPr>
            <p:cNvSpPr>
              <a:spLocks noChangeShapeType="1"/>
            </p:cNvSpPr>
            <p:nvPr/>
          </p:nvSpPr>
          <p:spPr bwMode="auto">
            <a:xfrm>
              <a:off x="8272230" y="3924240"/>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401">
              <a:extLst>
                <a:ext uri="{FF2B5EF4-FFF2-40B4-BE49-F238E27FC236}">
                  <a16:creationId xmlns:a16="http://schemas.microsoft.com/office/drawing/2014/main" id="{64DA56AE-9533-3946-8D43-552F0D72211D}"/>
                </a:ext>
              </a:extLst>
            </p:cNvPr>
            <p:cNvSpPr>
              <a:spLocks noChangeShapeType="1"/>
            </p:cNvSpPr>
            <p:nvPr/>
          </p:nvSpPr>
          <p:spPr bwMode="auto">
            <a:xfrm>
              <a:off x="5716861"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402">
              <a:extLst>
                <a:ext uri="{FF2B5EF4-FFF2-40B4-BE49-F238E27FC236}">
                  <a16:creationId xmlns:a16="http://schemas.microsoft.com/office/drawing/2014/main" id="{23E0164A-EDFA-D947-9627-70AE9E22BC9B}"/>
                </a:ext>
              </a:extLst>
            </p:cNvPr>
            <p:cNvSpPr>
              <a:spLocks noChangeShapeType="1"/>
            </p:cNvSpPr>
            <p:nvPr/>
          </p:nvSpPr>
          <p:spPr bwMode="auto">
            <a:xfrm>
              <a:off x="6001883"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403">
              <a:extLst>
                <a:ext uri="{FF2B5EF4-FFF2-40B4-BE49-F238E27FC236}">
                  <a16:creationId xmlns:a16="http://schemas.microsoft.com/office/drawing/2014/main" id="{55D7BF5B-A0F1-5B45-8A0C-513859E3CD3F}"/>
                </a:ext>
              </a:extLst>
            </p:cNvPr>
            <p:cNvSpPr>
              <a:spLocks noChangeShapeType="1"/>
            </p:cNvSpPr>
            <p:nvPr/>
          </p:nvSpPr>
          <p:spPr bwMode="auto">
            <a:xfrm>
              <a:off x="6281993"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404">
              <a:extLst>
                <a:ext uri="{FF2B5EF4-FFF2-40B4-BE49-F238E27FC236}">
                  <a16:creationId xmlns:a16="http://schemas.microsoft.com/office/drawing/2014/main" id="{9226F207-3C9C-4A4E-AC2F-68AF8098ACFA}"/>
                </a:ext>
              </a:extLst>
            </p:cNvPr>
            <p:cNvSpPr>
              <a:spLocks noChangeShapeType="1"/>
            </p:cNvSpPr>
            <p:nvPr/>
          </p:nvSpPr>
          <p:spPr bwMode="auto">
            <a:xfrm>
              <a:off x="6567014"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405">
              <a:extLst>
                <a:ext uri="{FF2B5EF4-FFF2-40B4-BE49-F238E27FC236}">
                  <a16:creationId xmlns:a16="http://schemas.microsoft.com/office/drawing/2014/main" id="{8AE3256E-6B01-E94F-83AD-0640469CBA57}"/>
                </a:ext>
              </a:extLst>
            </p:cNvPr>
            <p:cNvSpPr>
              <a:spLocks noChangeShapeType="1"/>
            </p:cNvSpPr>
            <p:nvPr/>
          </p:nvSpPr>
          <p:spPr bwMode="auto">
            <a:xfrm>
              <a:off x="6852036"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6">
              <a:extLst>
                <a:ext uri="{FF2B5EF4-FFF2-40B4-BE49-F238E27FC236}">
                  <a16:creationId xmlns:a16="http://schemas.microsoft.com/office/drawing/2014/main" id="{CFE84471-1439-E24B-8F5F-88A991330A6F}"/>
                </a:ext>
              </a:extLst>
            </p:cNvPr>
            <p:cNvSpPr>
              <a:spLocks noChangeShapeType="1"/>
            </p:cNvSpPr>
            <p:nvPr/>
          </p:nvSpPr>
          <p:spPr bwMode="auto">
            <a:xfrm>
              <a:off x="7137058"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07">
              <a:extLst>
                <a:ext uri="{FF2B5EF4-FFF2-40B4-BE49-F238E27FC236}">
                  <a16:creationId xmlns:a16="http://schemas.microsoft.com/office/drawing/2014/main" id="{7CDC9049-3589-0A4F-8C41-0B15E6E51DC3}"/>
                </a:ext>
              </a:extLst>
            </p:cNvPr>
            <p:cNvSpPr>
              <a:spLocks noChangeShapeType="1"/>
            </p:cNvSpPr>
            <p:nvPr/>
          </p:nvSpPr>
          <p:spPr bwMode="auto">
            <a:xfrm>
              <a:off x="7422080"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08">
              <a:extLst>
                <a:ext uri="{FF2B5EF4-FFF2-40B4-BE49-F238E27FC236}">
                  <a16:creationId xmlns:a16="http://schemas.microsoft.com/office/drawing/2014/main" id="{9FCE5874-AB01-B548-8426-B63F8BD5E496}"/>
                </a:ext>
              </a:extLst>
            </p:cNvPr>
            <p:cNvSpPr>
              <a:spLocks noChangeShapeType="1"/>
            </p:cNvSpPr>
            <p:nvPr/>
          </p:nvSpPr>
          <p:spPr bwMode="auto">
            <a:xfrm>
              <a:off x="7702186"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09">
              <a:extLst>
                <a:ext uri="{FF2B5EF4-FFF2-40B4-BE49-F238E27FC236}">
                  <a16:creationId xmlns:a16="http://schemas.microsoft.com/office/drawing/2014/main" id="{5B0A45E2-43F1-4245-BE74-B8DDB9149A15}"/>
                </a:ext>
              </a:extLst>
            </p:cNvPr>
            <p:cNvSpPr>
              <a:spLocks noChangeShapeType="1"/>
            </p:cNvSpPr>
            <p:nvPr/>
          </p:nvSpPr>
          <p:spPr bwMode="auto">
            <a:xfrm>
              <a:off x="7987208"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10">
              <a:extLst>
                <a:ext uri="{FF2B5EF4-FFF2-40B4-BE49-F238E27FC236}">
                  <a16:creationId xmlns:a16="http://schemas.microsoft.com/office/drawing/2014/main" id="{A4325D27-2F2A-4549-9938-093400ED854A}"/>
                </a:ext>
              </a:extLst>
            </p:cNvPr>
            <p:cNvSpPr>
              <a:spLocks noChangeShapeType="1"/>
            </p:cNvSpPr>
            <p:nvPr/>
          </p:nvSpPr>
          <p:spPr bwMode="auto">
            <a:xfrm>
              <a:off x="8272230" y="9663991"/>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734715" y="1476869"/>
            <a:ext cx="4312551" cy="4147846"/>
          </a:xfrm>
        </p:spPr>
        <p:txBody>
          <a:bodyPr/>
          <a:lstStyle>
            <a:lvl1pP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818862" y="1340326"/>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734715" y="642972"/>
            <a:ext cx="4308887" cy="582221"/>
          </a:xfrm>
        </p:spPr>
        <p:txBody>
          <a:bodyPr>
            <a:normAutofit/>
          </a:bodyPr>
          <a:lstStyle>
            <a:lvl1pPr marL="0" indent="0" algn="l">
              <a:buNone/>
              <a:defRPr sz="3600" b="0" i="0">
                <a:solidFill>
                  <a:srgbClr val="595959"/>
                </a:solidFill>
                <a:latin typeface="+mn-lt"/>
              </a:defRPr>
            </a:lvl1pPr>
          </a:lstStyle>
          <a:p>
            <a:pPr lvl="0"/>
            <a:r>
              <a:rPr lang="en-US" dirty="0"/>
              <a:t>Heading</a:t>
            </a:r>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8" y="2854742"/>
            <a:ext cx="2219219" cy="442320"/>
          </a:xfrm>
        </p:spPr>
        <p:txBody>
          <a:bodyPr>
            <a:normAutofit/>
          </a:bodyPr>
          <a:lstStyle>
            <a:lvl1pPr marL="0" indent="0" algn="r">
              <a:buNone/>
              <a:defRPr sz="2200" b="1" i="0">
                <a:solidFill>
                  <a:srgbClr val="F16924"/>
                </a:solidFill>
                <a:latin typeface="+mn-lt"/>
              </a:defRPr>
            </a:lvl1pPr>
          </a:lstStyle>
          <a:p>
            <a:pPr lvl="0"/>
            <a:r>
              <a:rPr lang="en-US" dirty="0"/>
              <a:t>Title</a:t>
            </a:r>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05379" y="565819"/>
            <a:ext cx="2219219" cy="442320"/>
          </a:xfrm>
        </p:spPr>
        <p:txBody>
          <a:bodyPr>
            <a:normAutofit/>
          </a:bodyPr>
          <a:lstStyle>
            <a:lvl1pPr marL="0" indent="0" algn="r">
              <a:buNone/>
              <a:defRPr sz="2200" b="1" i="0">
                <a:solidFill>
                  <a:srgbClr val="7F1C58"/>
                </a:solidFill>
                <a:latin typeface="+mn-lt"/>
              </a:defRPr>
            </a:lvl1pPr>
          </a:lstStyle>
          <a:p>
            <a:pPr lvl="0"/>
            <a:r>
              <a:rPr lang="en-US" dirty="0"/>
              <a:t>Title</a:t>
            </a:r>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7060" y="5139665"/>
            <a:ext cx="2219219" cy="442320"/>
          </a:xfrm>
        </p:spPr>
        <p:txBody>
          <a:bodyPr>
            <a:normAutofit/>
          </a:bodyPr>
          <a:lstStyle>
            <a:lvl1pPr marL="0" indent="0" algn="r">
              <a:buNone/>
              <a:defRPr sz="2200" b="1" i="0">
                <a:solidFill>
                  <a:srgbClr val="B41F7A"/>
                </a:solidFill>
                <a:latin typeface="+mn-lt"/>
              </a:defRPr>
            </a:lvl1pPr>
          </a:lstStyle>
          <a:p>
            <a:pPr lvl="0"/>
            <a:r>
              <a:rPr lang="en-US" dirty="0"/>
              <a:t>Title</a:t>
            </a:r>
          </a:p>
        </p:txBody>
      </p:sp>
      <p:sp>
        <p:nvSpPr>
          <p:cNvPr id="108" name="Text Placeholder 23">
            <a:extLst>
              <a:ext uri="{FF2B5EF4-FFF2-40B4-BE49-F238E27FC236}">
                <a16:creationId xmlns:a16="http://schemas.microsoft.com/office/drawing/2014/main" id="{AF91F0CE-C7DF-B74F-B4D7-25C7ADC90465}"/>
              </a:ext>
            </a:extLst>
          </p:cNvPr>
          <p:cNvSpPr>
            <a:spLocks noGrp="1"/>
          </p:cNvSpPr>
          <p:nvPr>
            <p:ph type="body" sz="quarter" idx="26" hasCustomPrompt="1"/>
          </p:nvPr>
        </p:nvSpPr>
        <p:spPr>
          <a:xfrm>
            <a:off x="5731326" y="4085773"/>
            <a:ext cx="2219219" cy="442320"/>
          </a:xfrm>
        </p:spPr>
        <p:txBody>
          <a:bodyPr>
            <a:normAutofit/>
          </a:bodyPr>
          <a:lstStyle>
            <a:lvl1pPr marL="0" indent="0" algn="r">
              <a:buNone/>
              <a:defRPr sz="2200" b="1" i="0">
                <a:solidFill>
                  <a:srgbClr val="EDA13E"/>
                </a:solidFill>
                <a:latin typeface="+mn-lt"/>
              </a:defRPr>
            </a:lvl1pPr>
          </a:lstStyle>
          <a:p>
            <a:pPr lvl="0"/>
            <a:r>
              <a:rPr lang="en-US" dirty="0"/>
              <a:t>Title</a:t>
            </a:r>
          </a:p>
        </p:txBody>
      </p:sp>
      <p:sp>
        <p:nvSpPr>
          <p:cNvPr id="110" name="Text Placeholder 23">
            <a:extLst>
              <a:ext uri="{FF2B5EF4-FFF2-40B4-BE49-F238E27FC236}">
                <a16:creationId xmlns:a16="http://schemas.microsoft.com/office/drawing/2014/main" id="{9D34396D-AAEA-8941-B9FA-2158B9F5BCD8}"/>
              </a:ext>
            </a:extLst>
          </p:cNvPr>
          <p:cNvSpPr>
            <a:spLocks noGrp="1"/>
          </p:cNvSpPr>
          <p:nvPr>
            <p:ph type="body" sz="quarter" idx="28" hasCustomPrompt="1"/>
          </p:nvPr>
        </p:nvSpPr>
        <p:spPr>
          <a:xfrm>
            <a:off x="5779231" y="1598285"/>
            <a:ext cx="2219219" cy="442320"/>
          </a:xfrm>
        </p:spPr>
        <p:txBody>
          <a:bodyPr>
            <a:normAutofit/>
          </a:bodyPr>
          <a:lstStyle>
            <a:lvl1pPr marL="0" indent="0" algn="r">
              <a:buNone/>
              <a:defRPr sz="2200" b="1" i="0">
                <a:solidFill>
                  <a:srgbClr val="B41F7A"/>
                </a:solidFill>
                <a:latin typeface="+mn-lt"/>
              </a:defRPr>
            </a:lvl1pPr>
          </a:lstStyle>
          <a:p>
            <a:pPr lvl="0"/>
            <a:r>
              <a:rPr lang="en-US" dirty="0"/>
              <a:t>Title</a:t>
            </a:r>
          </a:p>
        </p:txBody>
      </p:sp>
      <p:sp>
        <p:nvSpPr>
          <p:cNvPr id="72" name="Rectangle 71">
            <a:extLst>
              <a:ext uri="{FF2B5EF4-FFF2-40B4-BE49-F238E27FC236}">
                <a16:creationId xmlns:a16="http://schemas.microsoft.com/office/drawing/2014/main" id="{7CB6C5C2-8CFF-FF43-9D25-7BEE5D78D5E9}"/>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73" name="Picture 72" descr="Logo&#10;&#10;Description automatically generated">
            <a:extLst>
              <a:ext uri="{FF2B5EF4-FFF2-40B4-BE49-F238E27FC236}">
                <a16:creationId xmlns:a16="http://schemas.microsoft.com/office/drawing/2014/main" id="{2477F655-C5F2-D844-85E9-02F328E47159}"/>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25825312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595959"/>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7F1C58"/>
          </a:solidFill>
          <a:ln w="9525" cap="flat">
            <a:noFill/>
            <a:bevel/>
            <a:headEnd/>
            <a:tailEnd/>
          </a:ln>
          <a:effectLst/>
        </p:spPr>
        <p:txBody>
          <a:bodyPr wrap="none" anchor="ctr"/>
          <a:lstStyle/>
          <a:p>
            <a:endParaRPr lang="en-US"/>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EDA13E"/>
          </a:solidFill>
          <a:ln w="9525" cap="flat">
            <a:noFill/>
            <a:bevel/>
            <a:headEnd/>
            <a:tailEnd/>
          </a:ln>
          <a:effectLst/>
        </p:spPr>
        <p:txBody>
          <a:bodyPr wrap="none" anchor="ctr"/>
          <a:lstStyle/>
          <a:p>
            <a:endParaRPr lang="en-US"/>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B41F7A"/>
          </a:solidFill>
          <a:ln w="9525" cap="flat">
            <a:noFill/>
            <a:bevel/>
            <a:headEnd/>
            <a:tailEnd/>
          </a:ln>
          <a:effectLst/>
        </p:spPr>
        <p:txBody>
          <a:bodyPr wrap="none" anchor="ctr"/>
          <a:lstStyle/>
          <a:p>
            <a:endParaRPr lang="en-US"/>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B41F7A"/>
          </a:solidFill>
          <a:ln w="9525" cap="flat">
            <a:noFill/>
            <a:bevel/>
            <a:headEnd/>
            <a:tailEnd/>
          </a:ln>
          <a:effectLst/>
        </p:spPr>
        <p:txBody>
          <a:bodyPr wrap="none" anchor="ctr"/>
          <a:lstStyle/>
          <a:p>
            <a:endParaRPr lang="en-US"/>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F16924"/>
          </a:solidFill>
          <a:ln w="9525" cap="flat">
            <a:noFill/>
            <a:bevel/>
            <a:headEnd/>
            <a:tailEnd/>
          </a:ln>
          <a:effectLst/>
        </p:spPr>
        <p:txBody>
          <a:bodyPr wrap="none" anchor="ct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7F1C58"/>
          </a:solidFill>
          <a:ln w="9525" cap="flat">
            <a:noFill/>
            <a:bevel/>
            <a:headEnd/>
            <a:tailEnd/>
          </a:ln>
          <a:effectLst/>
        </p:spPr>
        <p:txBody>
          <a:bodyPr wrap="none" anchor="ctr"/>
          <a:lstStyle/>
          <a:p>
            <a:endParaRPr lang="en-US"/>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B41F7A"/>
          </a:solidFill>
          <a:ln w="9525" cap="flat">
            <a:noFill/>
            <a:bevel/>
            <a:headEnd/>
            <a:tailEnd/>
          </a:ln>
          <a:effectLst/>
        </p:spPr>
        <p:txBody>
          <a:bodyPr wrap="none" anchor="ctr"/>
          <a:lstStyle/>
          <a:p>
            <a:endParaRPr lang="en-US"/>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F16924"/>
          </a:solidFill>
          <a:ln w="9525" cap="flat">
            <a:noFill/>
            <a:bevel/>
            <a:headEnd/>
            <a:tailEnd/>
          </a:ln>
          <a:effectLst/>
        </p:spPr>
        <p:txBody>
          <a:bodyPr wrap="none" anchor="ctr"/>
          <a:lstStyle/>
          <a:p>
            <a:endParaRPr lang="en-US"/>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EDA13E"/>
          </a:solidFill>
          <a:ln w="9525" cap="flat">
            <a:noFill/>
            <a:bevel/>
            <a:headEnd/>
            <a:tailEnd/>
          </a:ln>
          <a:effectLst/>
        </p:spPr>
        <p:txBody>
          <a:bodyPr wrap="none" anchor="ctr"/>
          <a:lstStyle/>
          <a:p>
            <a:endParaRPr lang="en-US"/>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B41F7A"/>
          </a:solidFill>
          <a:ln w="9525" cap="flat">
            <a:noFill/>
            <a:bevel/>
            <a:headEnd/>
            <a:tailEnd/>
          </a:ln>
          <a:effectLst/>
        </p:spPr>
        <p:txBody>
          <a:bodyPr wrap="none" anchor="ctr"/>
          <a:lstStyle/>
          <a:p>
            <a:endParaRPr lang="en-US"/>
          </a:p>
        </p:txBody>
      </p:sp>
      <p:sp>
        <p:nvSpPr>
          <p:cNvPr id="145" name="Text Placeholder 17">
            <a:extLst>
              <a:ext uri="{FF2B5EF4-FFF2-40B4-BE49-F238E27FC236}">
                <a16:creationId xmlns:a16="http://schemas.microsoft.com/office/drawing/2014/main" id="{DAE6D4C0-6899-EF4D-9FAF-4D8C3B217C65}"/>
              </a:ext>
            </a:extLst>
          </p:cNvPr>
          <p:cNvSpPr>
            <a:spLocks noGrp="1"/>
          </p:cNvSpPr>
          <p:nvPr userDrawn="1">
            <p:ph type="body" sz="quarter" idx="25" hasCustomPrompt="1"/>
          </p:nvPr>
        </p:nvSpPr>
        <p:spPr>
          <a:xfrm>
            <a:off x="2519373" y="2476787"/>
            <a:ext cx="1740791" cy="238466"/>
          </a:xfrm>
        </p:spPr>
        <p:txBody>
          <a:bodyPr>
            <a:no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7" name="Text Placeholder 17">
            <a:extLst>
              <a:ext uri="{FF2B5EF4-FFF2-40B4-BE49-F238E27FC236}">
                <a16:creationId xmlns:a16="http://schemas.microsoft.com/office/drawing/2014/main" id="{4A7B02EF-9D32-9E4D-A155-FD8D2BEEF1E8}"/>
              </a:ext>
            </a:extLst>
          </p:cNvPr>
          <p:cNvSpPr>
            <a:spLocks noGrp="1"/>
          </p:cNvSpPr>
          <p:nvPr userDrawn="1">
            <p:ph type="body" sz="quarter" idx="27" hasCustomPrompt="1"/>
          </p:nvPr>
        </p:nvSpPr>
        <p:spPr>
          <a:xfrm>
            <a:off x="4466172" y="3462500"/>
            <a:ext cx="1853076" cy="238466"/>
          </a:xfrm>
        </p:spPr>
        <p:txBody>
          <a:bodyPr>
            <a:no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3" name="Text Placeholder 17">
            <a:extLst>
              <a:ext uri="{FF2B5EF4-FFF2-40B4-BE49-F238E27FC236}">
                <a16:creationId xmlns:a16="http://schemas.microsoft.com/office/drawing/2014/main" id="{6F3EB50C-D614-9148-BADE-CDDF657537E1}"/>
              </a:ext>
            </a:extLst>
          </p:cNvPr>
          <p:cNvSpPr>
            <a:spLocks noGrp="1"/>
          </p:cNvSpPr>
          <p:nvPr userDrawn="1">
            <p:ph type="body" sz="quarter" idx="33" hasCustomPrompt="1"/>
          </p:nvPr>
        </p:nvSpPr>
        <p:spPr>
          <a:xfrm>
            <a:off x="5659370" y="1887731"/>
            <a:ext cx="1740791" cy="238466"/>
          </a:xfrm>
        </p:spPr>
        <p:txBody>
          <a:bodyPr>
            <a:no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36" name="Text Placeholder 17">
            <a:extLst>
              <a:ext uri="{FF2B5EF4-FFF2-40B4-BE49-F238E27FC236}">
                <a16:creationId xmlns:a16="http://schemas.microsoft.com/office/drawing/2014/main" id="{6E1A7CF4-E6FF-8D4B-867B-3C198DB57314}"/>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39" name="Text Placeholder 17">
            <a:extLst>
              <a:ext uri="{FF2B5EF4-FFF2-40B4-BE49-F238E27FC236}">
                <a16:creationId xmlns:a16="http://schemas.microsoft.com/office/drawing/2014/main" id="{BFE69741-8104-EF45-9674-B4F26DEBFFD1}"/>
              </a:ext>
            </a:extLst>
          </p:cNvPr>
          <p:cNvSpPr>
            <a:spLocks noGrp="1"/>
          </p:cNvSpPr>
          <p:nvPr>
            <p:ph type="body" sz="quarter" idx="29" hasCustomPrompt="1"/>
          </p:nvPr>
        </p:nvSpPr>
        <p:spPr>
          <a:xfrm>
            <a:off x="6964823" y="3174422"/>
            <a:ext cx="2130961" cy="238466"/>
          </a:xfrm>
        </p:spPr>
        <p:txBody>
          <a:bodyPr>
            <a:no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42" name="Text Placeholder 17">
            <a:extLst>
              <a:ext uri="{FF2B5EF4-FFF2-40B4-BE49-F238E27FC236}">
                <a16:creationId xmlns:a16="http://schemas.microsoft.com/office/drawing/2014/main" id="{19ADE865-DD46-6A4A-B20B-AFFCE1CA78D9}"/>
              </a:ext>
            </a:extLst>
          </p:cNvPr>
          <p:cNvSpPr>
            <a:spLocks noGrp="1"/>
          </p:cNvSpPr>
          <p:nvPr>
            <p:ph type="body" sz="quarter" idx="31" hasCustomPrompt="1"/>
          </p:nvPr>
        </p:nvSpPr>
        <p:spPr>
          <a:xfrm>
            <a:off x="9081526" y="2119951"/>
            <a:ext cx="2333958" cy="238466"/>
          </a:xfrm>
        </p:spPr>
        <p:txBody>
          <a:bodyPr>
            <a:no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51" name="Text Placeholder 17">
            <a:extLst>
              <a:ext uri="{FF2B5EF4-FFF2-40B4-BE49-F238E27FC236}">
                <a16:creationId xmlns:a16="http://schemas.microsoft.com/office/drawing/2014/main" id="{DC0B00F6-5FCE-6D47-AF0C-495830F8CD89}"/>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27" name="Text Placeholder 17">
            <a:extLst>
              <a:ext uri="{FF2B5EF4-FFF2-40B4-BE49-F238E27FC236}">
                <a16:creationId xmlns:a16="http://schemas.microsoft.com/office/drawing/2014/main" id="{644C8ACD-EE45-3247-B5B4-70E60CEED05C}"/>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28" name="Rectangle 27">
            <a:extLst>
              <a:ext uri="{FF2B5EF4-FFF2-40B4-BE49-F238E27FC236}">
                <a16:creationId xmlns:a16="http://schemas.microsoft.com/office/drawing/2014/main" id="{7E78B14B-6951-054D-A2DF-A8FCDEF07097}"/>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31" name="Picture 30" descr="Logo&#10;&#10;Description automatically generated">
            <a:extLst>
              <a:ext uri="{FF2B5EF4-FFF2-40B4-BE49-F238E27FC236}">
                <a16:creationId xmlns:a16="http://schemas.microsoft.com/office/drawing/2014/main" id="{8ECF504B-3325-7A4A-B030-DF8FF389736A}"/>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
        <p:nvSpPr>
          <p:cNvPr id="32" name="Text Placeholder 17">
            <a:extLst>
              <a:ext uri="{FF2B5EF4-FFF2-40B4-BE49-F238E27FC236}">
                <a16:creationId xmlns:a16="http://schemas.microsoft.com/office/drawing/2014/main" id="{F3012E70-A541-AE4B-94FA-000AAF6B3A11}"/>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Tree>
    <p:extLst>
      <p:ext uri="{BB962C8B-B14F-4D97-AF65-F5344CB8AC3E}">
        <p14:creationId xmlns:p14="http://schemas.microsoft.com/office/powerpoint/2010/main" val="35077142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595959"/>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089889" y="2141094"/>
            <a:ext cx="2664102" cy="2664102"/>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385115" y="2141094"/>
            <a:ext cx="2664102" cy="2664102"/>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80341" y="2141094"/>
            <a:ext cx="2664102" cy="2664102"/>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8975567" y="2141094"/>
            <a:ext cx="2664102" cy="2664102"/>
          </a:xfrm>
          <a:prstGeom prst="ellipse">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116FB9-51EC-4D4B-AECA-B8C5CE39EA90}"/>
              </a:ext>
            </a:extLst>
          </p:cNvPr>
          <p:cNvSpPr/>
          <p:nvPr/>
        </p:nvSpPr>
        <p:spPr>
          <a:xfrm>
            <a:off x="2458765" y="1698686"/>
            <a:ext cx="1268168" cy="1268168"/>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4753991" y="1698686"/>
            <a:ext cx="1268168" cy="1268168"/>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7049217" y="1698686"/>
            <a:ext cx="1268168" cy="126816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9344443" y="1698686"/>
            <a:ext cx="1268168" cy="1268168"/>
          </a:xfrm>
          <a:prstGeom prst="ellipse">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562014" y="1786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3D1DD726-B492-8E44-9918-192EF5BA2D3D}"/>
              </a:ext>
            </a:extLst>
          </p:cNvPr>
          <p:cNvSpPr/>
          <p:nvPr/>
        </p:nvSpPr>
        <p:spPr>
          <a:xfrm>
            <a:off x="4860745" y="1805440"/>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7155971" y="1805439"/>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9451197" y="180543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435379" y="4279578"/>
            <a:ext cx="879736" cy="879735"/>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5798873" y="4279578"/>
            <a:ext cx="879736" cy="879735"/>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8095831" y="4279578"/>
            <a:ext cx="879736" cy="879735"/>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10526240" y="4279578"/>
            <a:ext cx="879736" cy="879735"/>
          </a:xfrm>
          <a:prstGeom prst="ellipse">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747941" y="1946907"/>
            <a:ext cx="695250" cy="734798"/>
          </a:xfrm>
        </p:spPr>
        <p:txBody>
          <a:bodyPr/>
          <a:lstStyle>
            <a:lvl1pPr algn="ctr">
              <a:buNone/>
              <a:defRPr sz="4800" b="1" i="0" spc="0">
                <a:solidFill>
                  <a:srgbClr val="7F1C5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064548" y="1949503"/>
            <a:ext cx="695250" cy="734798"/>
          </a:xfrm>
        </p:spPr>
        <p:txBody>
          <a:bodyPr/>
          <a:lstStyle>
            <a:lvl1pPr algn="ctr">
              <a:buNone/>
              <a:defRPr sz="4800" b="1" i="0" spc="0">
                <a:solidFill>
                  <a:srgbClr val="B41F7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7338393" y="1962861"/>
            <a:ext cx="695250" cy="734798"/>
          </a:xfrm>
        </p:spPr>
        <p:txBody>
          <a:bodyPr/>
          <a:lstStyle>
            <a:lvl1pPr algn="ctr">
              <a:buNone/>
              <a:defRPr sz="4800" b="1" i="0" spc="0">
                <a:solidFill>
                  <a:srgbClr val="F1692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655000" y="1965457"/>
            <a:ext cx="695250" cy="734798"/>
          </a:xfrm>
        </p:spPr>
        <p:txBody>
          <a:bodyPr/>
          <a:lstStyle>
            <a:lvl1pPr algn="ctr">
              <a:buNone/>
              <a:defRPr sz="4800" b="1" i="0" spc="0">
                <a:solidFill>
                  <a:srgbClr val="EDA13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291885" y="313586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4623112" y="311706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6878370" y="312153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9209597" y="310273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0" name="Rectangle 29">
            <a:extLst>
              <a:ext uri="{FF2B5EF4-FFF2-40B4-BE49-F238E27FC236}">
                <a16:creationId xmlns:a16="http://schemas.microsoft.com/office/drawing/2014/main" id="{438284D2-E808-5547-A136-6F12F3B63AA4}"/>
              </a:ext>
            </a:extLst>
          </p:cNvPr>
          <p:cNvSpPr/>
          <p:nvPr userDrawn="1"/>
        </p:nvSpPr>
        <p:spPr>
          <a:xfrm rot="16200000" flipV="1">
            <a:off x="11704000" y="6622960"/>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31" name="Picture 30" descr="Logo&#10;&#10;Description automatically generated">
            <a:extLst>
              <a:ext uri="{FF2B5EF4-FFF2-40B4-BE49-F238E27FC236}">
                <a16:creationId xmlns:a16="http://schemas.microsoft.com/office/drawing/2014/main" id="{4E1CEB4C-C7AD-E241-A155-72A4E8847102}"/>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10490607" y="6490938"/>
            <a:ext cx="1300365" cy="144173"/>
          </a:xfrm>
          <a:prstGeom prst="rect">
            <a:avLst/>
          </a:prstGeom>
        </p:spPr>
      </p:pic>
    </p:spTree>
    <p:extLst>
      <p:ext uri="{BB962C8B-B14F-4D97-AF65-F5344CB8AC3E}">
        <p14:creationId xmlns:p14="http://schemas.microsoft.com/office/powerpoint/2010/main" val="939996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EEE40F-C46E-CB4F-B81C-0FF051ACB56C}"/>
              </a:ext>
            </a:extLst>
          </p:cNvPr>
          <p:cNvSpPr/>
          <p:nvPr userDrawn="1"/>
        </p:nvSpPr>
        <p:spPr>
          <a:xfrm>
            <a:off x="4123" y="2578879"/>
            <a:ext cx="12187877" cy="301737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13" name="Text Placeholder 23">
            <a:extLst>
              <a:ext uri="{FF2B5EF4-FFF2-40B4-BE49-F238E27FC236}">
                <a16:creationId xmlns:a16="http://schemas.microsoft.com/office/drawing/2014/main" id="{A1E95CA9-83EC-F34D-A49B-33A8C4FAF9FF}"/>
              </a:ext>
            </a:extLst>
          </p:cNvPr>
          <p:cNvSpPr>
            <a:spLocks noGrp="1"/>
          </p:cNvSpPr>
          <p:nvPr>
            <p:ph type="body" sz="quarter" idx="15" hasCustomPrompt="1"/>
          </p:nvPr>
        </p:nvSpPr>
        <p:spPr>
          <a:xfrm>
            <a:off x="778986" y="4248810"/>
            <a:ext cx="5278651" cy="697353"/>
          </a:xfrm>
        </p:spPr>
        <p:txBody>
          <a:bodyPr anchor="b">
            <a:noAutofit/>
          </a:bodyPr>
          <a:lstStyle>
            <a:lvl1pPr marL="0" indent="0" algn="l">
              <a:buNone/>
              <a:defRPr sz="5400" b="1" baseline="0">
                <a:solidFill>
                  <a:schemeClr val="bg1"/>
                </a:solidFill>
                <a:latin typeface="+mn-lt"/>
              </a:defRPr>
            </a:lvl1pPr>
          </a:lstStyle>
          <a:p>
            <a:pPr lvl="0"/>
            <a:r>
              <a:rPr lang="en-US" dirty="0"/>
              <a:t>POWERPIONT</a:t>
            </a:r>
          </a:p>
        </p:txBody>
      </p:sp>
      <p:sp>
        <p:nvSpPr>
          <p:cNvPr id="14" name="Text Placeholder 23">
            <a:extLst>
              <a:ext uri="{FF2B5EF4-FFF2-40B4-BE49-F238E27FC236}">
                <a16:creationId xmlns:a16="http://schemas.microsoft.com/office/drawing/2014/main" id="{360251AF-B8B8-4240-A631-F35ADF8DEC23}"/>
              </a:ext>
            </a:extLst>
          </p:cNvPr>
          <p:cNvSpPr>
            <a:spLocks noGrp="1"/>
          </p:cNvSpPr>
          <p:nvPr>
            <p:ph type="body" sz="quarter" idx="16" hasCustomPrompt="1"/>
          </p:nvPr>
        </p:nvSpPr>
        <p:spPr>
          <a:xfrm>
            <a:off x="778987" y="3229416"/>
            <a:ext cx="5278651" cy="697353"/>
          </a:xfrm>
        </p:spPr>
        <p:txBody>
          <a:bodyPr anchor="b">
            <a:normAutofit/>
          </a:bodyPr>
          <a:lstStyle>
            <a:lvl1pPr marL="0" indent="0" algn="l">
              <a:buNone/>
              <a:defRPr sz="3600" b="0" i="0">
                <a:solidFill>
                  <a:schemeClr val="bg1"/>
                </a:solidFill>
                <a:latin typeface="+mn-lt"/>
              </a:defRPr>
            </a:lvl1pPr>
          </a:lstStyle>
          <a:p>
            <a:pPr lvl="0"/>
            <a:r>
              <a:rPr lang="en-US" dirty="0"/>
              <a:t>Cover Design 1</a:t>
            </a:r>
          </a:p>
        </p:txBody>
      </p:sp>
      <p:grpSp>
        <p:nvGrpSpPr>
          <p:cNvPr id="15" name="Group 14">
            <a:extLst>
              <a:ext uri="{FF2B5EF4-FFF2-40B4-BE49-F238E27FC236}">
                <a16:creationId xmlns:a16="http://schemas.microsoft.com/office/drawing/2014/main" id="{6B19ACD3-270D-F149-9B8D-A452C5A7080B}"/>
              </a:ext>
            </a:extLst>
          </p:cNvPr>
          <p:cNvGrpSpPr/>
          <p:nvPr userDrawn="1"/>
        </p:nvGrpSpPr>
        <p:grpSpPr>
          <a:xfrm>
            <a:off x="551257" y="5868451"/>
            <a:ext cx="2735993" cy="679345"/>
            <a:chOff x="0" y="0"/>
            <a:chExt cx="2301694" cy="571500"/>
          </a:xfrm>
        </p:grpSpPr>
        <p:sp>
          <p:nvSpPr>
            <p:cNvPr id="16" name="Rectangle 15">
              <a:extLst>
                <a:ext uri="{FF2B5EF4-FFF2-40B4-BE49-F238E27FC236}">
                  <a16:creationId xmlns:a16="http://schemas.microsoft.com/office/drawing/2014/main" id="{5DEEA99F-D23F-6A4E-93A2-4B04553909A4}"/>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7" name="Picture 16">
              <a:extLst>
                <a:ext uri="{FF2B5EF4-FFF2-40B4-BE49-F238E27FC236}">
                  <a16:creationId xmlns:a16="http://schemas.microsoft.com/office/drawing/2014/main" id="{42F1A516-FC4E-2E43-86A7-025339A3E0F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4" name="Picture Placeholder 3">
            <a:extLst>
              <a:ext uri="{FF2B5EF4-FFF2-40B4-BE49-F238E27FC236}">
                <a16:creationId xmlns:a16="http://schemas.microsoft.com/office/drawing/2014/main" id="{C73D3263-48BF-A442-9520-3D9695E54CED}"/>
              </a:ext>
            </a:extLst>
          </p:cNvPr>
          <p:cNvSpPr>
            <a:spLocks noGrp="1"/>
          </p:cNvSpPr>
          <p:nvPr>
            <p:ph type="pic" sz="quarter" idx="17"/>
          </p:nvPr>
        </p:nvSpPr>
        <p:spPr>
          <a:xfrm>
            <a:off x="6571280" y="0"/>
            <a:ext cx="5620719" cy="6858000"/>
          </a:xfrm>
        </p:spPr>
        <p:txBody>
          <a:bodyPr/>
          <a:lstStyle/>
          <a:p>
            <a:endParaRPr lang="en-US"/>
          </a:p>
        </p:txBody>
      </p:sp>
      <p:pic>
        <p:nvPicPr>
          <p:cNvPr id="11" name="Picture 10" descr="Logo&#10;&#10;Description automatically generated">
            <a:extLst>
              <a:ext uri="{FF2B5EF4-FFF2-40B4-BE49-F238E27FC236}">
                <a16:creationId xmlns:a16="http://schemas.microsoft.com/office/drawing/2014/main" id="{89B15627-EA51-8F44-B958-CD6B8808ECA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899711" y="313686"/>
            <a:ext cx="3343990" cy="1711988"/>
          </a:xfrm>
          <a:prstGeom prst="rect">
            <a:avLst/>
          </a:prstGeom>
        </p:spPr>
      </p:pic>
    </p:spTree>
    <p:extLst>
      <p:ext uri="{BB962C8B-B14F-4D97-AF65-F5344CB8AC3E}">
        <p14:creationId xmlns:p14="http://schemas.microsoft.com/office/powerpoint/2010/main" val="12731185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point icon graph">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C2DB8636-C798-AD47-8DC9-47814E3387DD}"/>
              </a:ext>
            </a:extLst>
          </p:cNvPr>
          <p:cNvSpPr/>
          <p:nvPr/>
        </p:nvSpPr>
        <p:spPr>
          <a:xfrm>
            <a:off x="4292836"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3846806" y="2428576"/>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7F1C5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3912488"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3324401" y="800258"/>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7F1C5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6055570"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6119725" y="2494259"/>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5531638" y="2921959"/>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6489380"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8249060" y="2428576"/>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8316270"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7728183" y="800258"/>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8684398" y="2475929"/>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EDA13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10445605"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EDA13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10512815" y="2494259"/>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9924727" y="2921959"/>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EDA13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5691808" y="1322650"/>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0" name="TextBox 79">
            <a:extLst>
              <a:ext uri="{FF2B5EF4-FFF2-40B4-BE49-F238E27FC236}">
                <a16:creationId xmlns:a16="http://schemas.microsoft.com/office/drawing/2014/main" id="{B0E5118A-8174-6649-9B3B-D77A8707F876}"/>
              </a:ext>
            </a:extLst>
          </p:cNvPr>
          <p:cNvSpPr txBox="1"/>
          <p:nvPr/>
        </p:nvSpPr>
        <p:spPr>
          <a:xfrm>
            <a:off x="9795863" y="1322650"/>
            <a:ext cx="1638589" cy="461665"/>
          </a:xfrm>
          <a:prstGeom prst="rect">
            <a:avLst/>
          </a:prstGeom>
          <a:noFill/>
        </p:spPr>
        <p:txBody>
          <a:bodyPr wrap="none" rtlCol="0">
            <a:spAutoFit/>
          </a:bodyPr>
          <a:lstStyle/>
          <a:p>
            <a:pPr algn="ctr"/>
            <a:r>
              <a:rPr lang="en-US" sz="2400"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4" name="TextBox 83">
            <a:extLst>
              <a:ext uri="{FF2B5EF4-FFF2-40B4-BE49-F238E27FC236}">
                <a16:creationId xmlns:a16="http://schemas.microsoft.com/office/drawing/2014/main" id="{93C43E96-4B36-3748-B67A-4817918F0204}"/>
              </a:ext>
            </a:extLst>
          </p:cNvPr>
          <p:cNvSpPr txBox="1"/>
          <p:nvPr/>
        </p:nvSpPr>
        <p:spPr>
          <a:xfrm>
            <a:off x="7895149" y="3013347"/>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2833955" y="2984923"/>
            <a:ext cx="2253709" cy="1237497"/>
          </a:xfrm>
        </p:spPr>
        <p:txBody>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7261647" y="2951026"/>
            <a:ext cx="2253709" cy="1237497"/>
          </a:xfrm>
        </p:spPr>
        <p:txBody>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5051398" y="1028522"/>
            <a:ext cx="2253709" cy="1237497"/>
          </a:xfrm>
        </p:spPr>
        <p:txBody>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9377489" y="994625"/>
            <a:ext cx="2253709"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5" name="Freeform 104">
            <a:extLst>
              <a:ext uri="{FF2B5EF4-FFF2-40B4-BE49-F238E27FC236}">
                <a16:creationId xmlns:a16="http://schemas.microsoft.com/office/drawing/2014/main" id="{337311E9-3EFE-D343-B68E-E469AF748125}"/>
              </a:ext>
            </a:extLst>
          </p:cNvPr>
          <p:cNvSpPr/>
          <p:nvPr userDrawn="1"/>
        </p:nvSpPr>
        <p:spPr>
          <a:xfrm>
            <a:off x="0" y="2489789"/>
            <a:ext cx="3733642" cy="233707"/>
          </a:xfrm>
          <a:custGeom>
            <a:avLst/>
            <a:gdLst>
              <a:gd name="connsiteX0" fmla="*/ 0 w 3733642"/>
              <a:gd name="connsiteY0" fmla="*/ 0 h 233707"/>
              <a:gd name="connsiteX1" fmla="*/ 2074776 w 3733642"/>
              <a:gd name="connsiteY1" fmla="*/ 0 h 233707"/>
              <a:gd name="connsiteX2" fmla="*/ 2492280 w 3733642"/>
              <a:gd name="connsiteY2" fmla="*/ 0 h 233707"/>
              <a:gd name="connsiteX3" fmla="*/ 3732116 w 3733642"/>
              <a:gd name="connsiteY3" fmla="*/ 0 h 233707"/>
              <a:gd name="connsiteX4" fmla="*/ 3700068 w 3733642"/>
              <a:gd name="connsiteY4" fmla="*/ 115336 h 233707"/>
              <a:gd name="connsiteX5" fmla="*/ 3733642 w 3733642"/>
              <a:gd name="connsiteY5" fmla="*/ 233707 h 233707"/>
              <a:gd name="connsiteX6" fmla="*/ 2494674 w 3733642"/>
              <a:gd name="connsiteY6" fmla="*/ 233707 h 233707"/>
              <a:gd name="connsiteX7" fmla="*/ 2073250 w 3733642"/>
              <a:gd name="connsiteY7" fmla="*/ 233707 h 233707"/>
              <a:gd name="connsiteX8" fmla="*/ 0 w 3733642"/>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642" h="233707">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7F1C58"/>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7" name="Rectangle 26">
            <a:extLst>
              <a:ext uri="{FF2B5EF4-FFF2-40B4-BE49-F238E27FC236}">
                <a16:creationId xmlns:a16="http://schemas.microsoft.com/office/drawing/2014/main" id="{7A76DD1E-987B-AD47-A6C9-247EDD013618}"/>
              </a:ext>
            </a:extLst>
          </p:cNvPr>
          <p:cNvSpPr/>
          <p:nvPr userDrawn="1"/>
        </p:nvSpPr>
        <p:spPr>
          <a:xfrm rot="16200000" flipV="1">
            <a:off x="11704000" y="6622960"/>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8" name="Picture 27" descr="Logo&#10;&#10;Description automatically generated">
            <a:extLst>
              <a:ext uri="{FF2B5EF4-FFF2-40B4-BE49-F238E27FC236}">
                <a16:creationId xmlns:a16="http://schemas.microsoft.com/office/drawing/2014/main" id="{370386F4-A99E-724A-9D3C-C0299560A160}"/>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10490607" y="6490938"/>
            <a:ext cx="1300365" cy="144173"/>
          </a:xfrm>
          <a:prstGeom prst="rect">
            <a:avLst/>
          </a:prstGeom>
        </p:spPr>
      </p:pic>
    </p:spTree>
    <p:extLst>
      <p:ext uri="{BB962C8B-B14F-4D97-AF65-F5344CB8AC3E}">
        <p14:creationId xmlns:p14="http://schemas.microsoft.com/office/powerpoint/2010/main" val="22026889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513686" y="-2"/>
            <a:ext cx="6872766" cy="6857999"/>
          </a:xfrm>
          <a:prstGeom prst="rect">
            <a:avLst/>
          </a:prstGeom>
          <a:solidFill>
            <a:srgbClr val="B41F7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39" name="Text Placeholder 17">
            <a:extLst>
              <a:ext uri="{FF2B5EF4-FFF2-40B4-BE49-F238E27FC236}">
                <a16:creationId xmlns:a16="http://schemas.microsoft.com/office/drawing/2014/main" id="{CA4154B1-9F57-7145-879A-8EB247136C2A}"/>
              </a:ext>
            </a:extLst>
          </p:cNvPr>
          <p:cNvSpPr>
            <a:spLocks noGrp="1"/>
          </p:cNvSpPr>
          <p:nvPr>
            <p:ph type="body" sz="quarter" idx="25" hasCustomPrompt="1"/>
          </p:nvPr>
        </p:nvSpPr>
        <p:spPr>
          <a:xfrm>
            <a:off x="1332038" y="3296364"/>
            <a:ext cx="2880000" cy="361924"/>
          </a:xfrm>
        </p:spPr>
        <p:txBody>
          <a:bodyPr anchor="ctr"/>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40" name="Text Placeholder 17">
            <a:extLst>
              <a:ext uri="{FF2B5EF4-FFF2-40B4-BE49-F238E27FC236}">
                <a16:creationId xmlns:a16="http://schemas.microsoft.com/office/drawing/2014/main" id="{2FA64BD3-F9F4-3640-81F8-B395DA4BE505}"/>
              </a:ext>
            </a:extLst>
          </p:cNvPr>
          <p:cNvSpPr>
            <a:spLocks noGrp="1"/>
          </p:cNvSpPr>
          <p:nvPr>
            <p:ph type="body" sz="quarter" idx="26" hasCustomPrompt="1"/>
          </p:nvPr>
        </p:nvSpPr>
        <p:spPr>
          <a:xfrm>
            <a:off x="1332038" y="3919323"/>
            <a:ext cx="2880000" cy="361924"/>
          </a:xfrm>
        </p:spPr>
        <p:txBody>
          <a:bodyPr anchor="ctr"/>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41" name="Text Placeholder 17">
            <a:extLst>
              <a:ext uri="{FF2B5EF4-FFF2-40B4-BE49-F238E27FC236}">
                <a16:creationId xmlns:a16="http://schemas.microsoft.com/office/drawing/2014/main" id="{428D571D-4380-A147-A90D-48A4C9CE0B59}"/>
              </a:ext>
            </a:extLst>
          </p:cNvPr>
          <p:cNvSpPr>
            <a:spLocks noGrp="1"/>
          </p:cNvSpPr>
          <p:nvPr>
            <p:ph type="body" sz="quarter" idx="27" hasCustomPrompt="1"/>
          </p:nvPr>
        </p:nvSpPr>
        <p:spPr>
          <a:xfrm>
            <a:off x="1340202" y="4562886"/>
            <a:ext cx="2880000" cy="361924"/>
          </a:xfrm>
        </p:spPr>
        <p:txBody>
          <a:bodyPr anchor="ctr"/>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49" name="Rectangle 48">
            <a:extLst>
              <a:ext uri="{FF2B5EF4-FFF2-40B4-BE49-F238E27FC236}">
                <a16:creationId xmlns:a16="http://schemas.microsoft.com/office/drawing/2014/main" id="{818B98B7-0B2D-7049-BE12-5F81F550DCFB}"/>
              </a:ext>
            </a:extLst>
          </p:cNvPr>
          <p:cNvSpPr/>
          <p:nvPr userDrawn="1"/>
        </p:nvSpPr>
        <p:spPr>
          <a:xfrm flipV="1">
            <a:off x="371133" y="5724018"/>
            <a:ext cx="4094282" cy="777330"/>
          </a:xfrm>
          <a:prstGeom prst="rect">
            <a:avLst/>
          </a:prstGeom>
          <a:solidFill>
            <a:srgbClr val="F169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dirty="0">
              <a:latin typeface="Montserrat Light" charset="0"/>
            </a:endParaRPr>
          </a:p>
        </p:txBody>
      </p:sp>
      <p:sp>
        <p:nvSpPr>
          <p:cNvPr id="50" name="Text Placeholder 23">
            <a:extLst>
              <a:ext uri="{FF2B5EF4-FFF2-40B4-BE49-F238E27FC236}">
                <a16:creationId xmlns:a16="http://schemas.microsoft.com/office/drawing/2014/main" id="{A18A7C8E-C35F-574A-9250-5698E37CE501}"/>
              </a:ext>
            </a:extLst>
          </p:cNvPr>
          <p:cNvSpPr>
            <a:spLocks noGrp="1"/>
          </p:cNvSpPr>
          <p:nvPr>
            <p:ph type="body" sz="quarter" idx="28" hasCustomPrompt="1"/>
          </p:nvPr>
        </p:nvSpPr>
        <p:spPr>
          <a:xfrm>
            <a:off x="567326" y="5747113"/>
            <a:ext cx="2425353" cy="731140"/>
          </a:xfrm>
        </p:spPr>
        <p:txBody>
          <a:bodyPr anchor="ctr">
            <a:normAutofit/>
          </a:bodyPr>
          <a:lstStyle>
            <a:lvl1pPr marL="0" indent="0" algn="l">
              <a:buNone/>
              <a:defRPr sz="2800" baseline="0">
                <a:solidFill>
                  <a:schemeClr val="bg1"/>
                </a:solidFill>
                <a:latin typeface="+mn-lt"/>
              </a:defRPr>
            </a:lvl1pPr>
          </a:lstStyle>
          <a:p>
            <a:pPr lvl="0"/>
            <a:r>
              <a:rPr lang="en-US" dirty="0" err="1"/>
              <a:t>www.secure.eu</a:t>
            </a:r>
            <a:endParaRPr lang="en-US" dirty="0"/>
          </a:p>
        </p:txBody>
      </p:sp>
      <p:sp>
        <p:nvSpPr>
          <p:cNvPr id="15" name="Text Placeholder 23">
            <a:extLst>
              <a:ext uri="{FF2B5EF4-FFF2-40B4-BE49-F238E27FC236}">
                <a16:creationId xmlns:a16="http://schemas.microsoft.com/office/drawing/2014/main" id="{F84B8951-7C9D-9343-B525-1359E5DBCF52}"/>
              </a:ext>
            </a:extLst>
          </p:cNvPr>
          <p:cNvSpPr>
            <a:spLocks noGrp="1"/>
          </p:cNvSpPr>
          <p:nvPr>
            <p:ph type="body" sz="quarter" idx="19" hasCustomPrompt="1"/>
          </p:nvPr>
        </p:nvSpPr>
        <p:spPr>
          <a:xfrm>
            <a:off x="1269930" y="139687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16" name="Text Placeholder 23">
            <a:extLst>
              <a:ext uri="{FF2B5EF4-FFF2-40B4-BE49-F238E27FC236}">
                <a16:creationId xmlns:a16="http://schemas.microsoft.com/office/drawing/2014/main" id="{C736A845-E210-8B41-86F2-2399C32F4922}"/>
              </a:ext>
            </a:extLst>
          </p:cNvPr>
          <p:cNvSpPr>
            <a:spLocks noGrp="1"/>
          </p:cNvSpPr>
          <p:nvPr>
            <p:ph type="body" sz="quarter" idx="20" hasCustomPrompt="1"/>
          </p:nvPr>
        </p:nvSpPr>
        <p:spPr>
          <a:xfrm>
            <a:off x="1269930" y="510737"/>
            <a:ext cx="3195485" cy="837258"/>
          </a:xfrm>
        </p:spPr>
        <p:txBody>
          <a:bodyPr anchor="ctr">
            <a:normAutofit/>
          </a:bodyPr>
          <a:lstStyle>
            <a:lvl1pPr marL="0" indent="0" algn="l">
              <a:buNone/>
              <a:defRPr sz="5000" b="1" baseline="0">
                <a:solidFill>
                  <a:srgbClr val="F16924"/>
                </a:solidFill>
                <a:latin typeface="+mn-lt"/>
              </a:defRPr>
            </a:lvl1pPr>
          </a:lstStyle>
          <a:p>
            <a:pPr lvl="0"/>
            <a:r>
              <a:rPr lang="en-US" dirty="0"/>
              <a:t>Thank You</a:t>
            </a:r>
          </a:p>
        </p:txBody>
      </p:sp>
      <p:pic>
        <p:nvPicPr>
          <p:cNvPr id="20" name="Picture 19" descr="Icon&#10;&#10;Description automatically generated">
            <a:extLst>
              <a:ext uri="{FF2B5EF4-FFF2-40B4-BE49-F238E27FC236}">
                <a16:creationId xmlns:a16="http://schemas.microsoft.com/office/drawing/2014/main" id="{5EEB26E1-71B5-2844-85F3-152C393D122D}"/>
              </a:ext>
            </a:extLst>
          </p:cNvPr>
          <p:cNvPicPr/>
          <p:nvPr userDrawn="1"/>
        </p:nvPicPr>
        <p:blipFill rotWithShape="1">
          <a:blip r:embed="rId2">
            <a:extLst>
              <a:ext uri="{28A0092B-C50C-407E-A947-70E740481C1C}">
                <a14:useLocalDpi xmlns:a14="http://schemas.microsoft.com/office/drawing/2010/main"/>
              </a:ext>
            </a:extLst>
          </a:blip>
          <a:srcRect l="-5634" t="8478" r="38806" b="9640"/>
          <a:stretch/>
        </p:blipFill>
        <p:spPr>
          <a:xfrm>
            <a:off x="2766729" y="68820"/>
            <a:ext cx="6056868" cy="6817011"/>
          </a:xfrm>
          <a:prstGeom prst="rect">
            <a:avLst/>
          </a:prstGeom>
        </p:spPr>
      </p:pic>
      <p:grpSp>
        <p:nvGrpSpPr>
          <p:cNvPr id="22" name="Group 21">
            <a:extLst>
              <a:ext uri="{FF2B5EF4-FFF2-40B4-BE49-F238E27FC236}">
                <a16:creationId xmlns:a16="http://schemas.microsoft.com/office/drawing/2014/main" id="{0A2D618D-BFF0-D647-A63C-67B5EFE2275A}"/>
              </a:ext>
            </a:extLst>
          </p:cNvPr>
          <p:cNvGrpSpPr/>
          <p:nvPr userDrawn="1"/>
        </p:nvGrpSpPr>
        <p:grpSpPr>
          <a:xfrm>
            <a:off x="9246505" y="5773010"/>
            <a:ext cx="2735993" cy="679345"/>
            <a:chOff x="0" y="0"/>
            <a:chExt cx="2301694" cy="571500"/>
          </a:xfrm>
        </p:grpSpPr>
        <p:sp>
          <p:nvSpPr>
            <p:cNvPr id="23" name="Rectangle 22">
              <a:extLst>
                <a:ext uri="{FF2B5EF4-FFF2-40B4-BE49-F238E27FC236}">
                  <a16:creationId xmlns:a16="http://schemas.microsoft.com/office/drawing/2014/main" id="{0AD4EC1D-50EE-7343-A5F9-2FDC354C015B}"/>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4" name="Picture 23">
              <a:extLst>
                <a:ext uri="{FF2B5EF4-FFF2-40B4-BE49-F238E27FC236}">
                  <a16:creationId xmlns:a16="http://schemas.microsoft.com/office/drawing/2014/main" id="{DFE99017-514D-8644-B8A2-53292AD975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25" name="Picture 24" descr="Logo&#10;&#10;Description automatically generated">
            <a:extLst>
              <a:ext uri="{FF2B5EF4-FFF2-40B4-BE49-F238E27FC236}">
                <a16:creationId xmlns:a16="http://schemas.microsoft.com/office/drawing/2014/main" id="{8DFD7000-E928-0F4D-9EE1-350654B4F32C}"/>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8336063" y="416024"/>
            <a:ext cx="3343990" cy="1711988"/>
          </a:xfrm>
          <a:prstGeom prst="rect">
            <a:avLst/>
          </a:prstGeom>
        </p:spPr>
      </p:pic>
    </p:spTree>
    <p:extLst>
      <p:ext uri="{BB962C8B-B14F-4D97-AF65-F5344CB8AC3E}">
        <p14:creationId xmlns:p14="http://schemas.microsoft.com/office/powerpoint/2010/main" val="2290091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B41F7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6940248" y="601535"/>
            <a:ext cx="4754535" cy="822373"/>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6940248" y="1676161"/>
            <a:ext cx="4754535" cy="822373"/>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6940248" y="2735925"/>
            <a:ext cx="4754535" cy="822373"/>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6926393" y="3794111"/>
            <a:ext cx="4754535" cy="822373"/>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6940248" y="4871413"/>
            <a:ext cx="4754535" cy="822373"/>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7" name="Text Placeholder 25">
            <a:extLst>
              <a:ext uri="{FF2B5EF4-FFF2-40B4-BE49-F238E27FC236}">
                <a16:creationId xmlns:a16="http://schemas.microsoft.com/office/drawing/2014/main" id="{CEA47DC5-0C78-A74E-A7A9-CD3ED853F3AB}"/>
              </a:ext>
            </a:extLst>
          </p:cNvPr>
          <p:cNvSpPr>
            <a:spLocks noGrp="1"/>
          </p:cNvSpPr>
          <p:nvPr>
            <p:ph type="body" sz="quarter" idx="15" hasCustomPrompt="1"/>
          </p:nvPr>
        </p:nvSpPr>
        <p:spPr>
          <a:xfrm>
            <a:off x="6210339" y="658730"/>
            <a:ext cx="511077" cy="635000"/>
          </a:xfrm>
          <a:noFill/>
        </p:spPr>
        <p:txBody>
          <a:bodyPr anchor="ctr">
            <a:noAutofit/>
          </a:bodyPr>
          <a:lstStyle>
            <a:lvl1pPr marL="0" indent="0" algn="ctr">
              <a:buNone/>
              <a:defRPr sz="2800" b="0" baseline="0">
                <a:solidFill>
                  <a:srgbClr val="F1692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28" name="Text Placeholder 25">
            <a:extLst>
              <a:ext uri="{FF2B5EF4-FFF2-40B4-BE49-F238E27FC236}">
                <a16:creationId xmlns:a16="http://schemas.microsoft.com/office/drawing/2014/main" id="{AA8E11CA-9DA4-0249-B606-2B7FFE2BA82C}"/>
              </a:ext>
            </a:extLst>
          </p:cNvPr>
          <p:cNvSpPr>
            <a:spLocks noGrp="1"/>
          </p:cNvSpPr>
          <p:nvPr>
            <p:ph type="body" sz="quarter" idx="19" hasCustomPrompt="1"/>
          </p:nvPr>
        </p:nvSpPr>
        <p:spPr>
          <a:xfrm>
            <a:off x="6210339" y="1733356"/>
            <a:ext cx="511077" cy="635000"/>
          </a:xfrm>
          <a:noFill/>
        </p:spPr>
        <p:txBody>
          <a:bodyPr anchor="ctr">
            <a:noAutofit/>
          </a:bodyPr>
          <a:lstStyle>
            <a:lvl1pPr marL="0" indent="0" algn="ctr">
              <a:buNone/>
              <a:defRPr sz="2800" b="0" baseline="0">
                <a:solidFill>
                  <a:srgbClr val="F1692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29" name="Text Placeholder 25">
            <a:extLst>
              <a:ext uri="{FF2B5EF4-FFF2-40B4-BE49-F238E27FC236}">
                <a16:creationId xmlns:a16="http://schemas.microsoft.com/office/drawing/2014/main" id="{AE120B59-D85B-514D-97D0-27A154FE39AC}"/>
              </a:ext>
            </a:extLst>
          </p:cNvPr>
          <p:cNvSpPr>
            <a:spLocks noGrp="1"/>
          </p:cNvSpPr>
          <p:nvPr>
            <p:ph type="body" sz="quarter" idx="21" hasCustomPrompt="1"/>
          </p:nvPr>
        </p:nvSpPr>
        <p:spPr>
          <a:xfrm>
            <a:off x="6210339" y="2793120"/>
            <a:ext cx="511077" cy="635000"/>
          </a:xfrm>
          <a:noFill/>
        </p:spPr>
        <p:txBody>
          <a:bodyPr anchor="ctr">
            <a:noAutofit/>
          </a:bodyPr>
          <a:lstStyle>
            <a:lvl1pPr marL="0" indent="0" algn="ctr">
              <a:buNone/>
              <a:defRPr sz="2800" b="0" baseline="0">
                <a:solidFill>
                  <a:srgbClr val="F1692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30" name="Text Placeholder 25">
            <a:extLst>
              <a:ext uri="{FF2B5EF4-FFF2-40B4-BE49-F238E27FC236}">
                <a16:creationId xmlns:a16="http://schemas.microsoft.com/office/drawing/2014/main" id="{0D41AA05-EA2C-EF40-9AF1-7D82150DCEDA}"/>
              </a:ext>
            </a:extLst>
          </p:cNvPr>
          <p:cNvSpPr>
            <a:spLocks noGrp="1"/>
          </p:cNvSpPr>
          <p:nvPr>
            <p:ph type="body" sz="quarter" idx="23" hasCustomPrompt="1"/>
          </p:nvPr>
        </p:nvSpPr>
        <p:spPr>
          <a:xfrm>
            <a:off x="6196484" y="3851306"/>
            <a:ext cx="511077" cy="635000"/>
          </a:xfrm>
          <a:noFill/>
        </p:spPr>
        <p:txBody>
          <a:bodyPr anchor="ctr">
            <a:noAutofit/>
          </a:bodyPr>
          <a:lstStyle>
            <a:lvl1pPr marL="0" indent="0" algn="ctr">
              <a:buNone/>
              <a:defRPr sz="2800" b="0" baseline="0">
                <a:solidFill>
                  <a:srgbClr val="F1692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32" name="Text Placeholder 25">
            <a:extLst>
              <a:ext uri="{FF2B5EF4-FFF2-40B4-BE49-F238E27FC236}">
                <a16:creationId xmlns:a16="http://schemas.microsoft.com/office/drawing/2014/main" id="{EE047BD5-1129-9340-8F15-98064CD2202E}"/>
              </a:ext>
            </a:extLst>
          </p:cNvPr>
          <p:cNvSpPr>
            <a:spLocks noGrp="1"/>
          </p:cNvSpPr>
          <p:nvPr>
            <p:ph type="body" sz="quarter" idx="25" hasCustomPrompt="1"/>
          </p:nvPr>
        </p:nvSpPr>
        <p:spPr>
          <a:xfrm>
            <a:off x="6210339" y="4928608"/>
            <a:ext cx="511077" cy="635000"/>
          </a:xfrm>
          <a:noFill/>
        </p:spPr>
        <p:txBody>
          <a:bodyPr anchor="ctr">
            <a:noAutofit/>
          </a:bodyPr>
          <a:lstStyle>
            <a:lvl1pPr marL="0" indent="0" algn="ctr">
              <a:buNone/>
              <a:defRPr sz="2800" b="0" baseline="0">
                <a:solidFill>
                  <a:srgbClr val="F1692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 Purp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AF48B3-E7B5-7641-833B-378C695D566F}"/>
              </a:ext>
            </a:extLst>
          </p:cNvPr>
          <p:cNvSpPr/>
          <p:nvPr userDrawn="1"/>
        </p:nvSpPr>
        <p:spPr>
          <a:xfrm>
            <a:off x="241300" y="367062"/>
            <a:ext cx="11696700" cy="5695316"/>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3">
            <a:extLst>
              <a:ext uri="{FF2B5EF4-FFF2-40B4-BE49-F238E27FC236}">
                <a16:creationId xmlns:a16="http://schemas.microsoft.com/office/drawing/2014/main" id="{F41CDBC0-08A5-F448-AC04-E4772440B4A9}"/>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2" name="Text Placeholder 23">
            <a:extLst>
              <a:ext uri="{FF2B5EF4-FFF2-40B4-BE49-F238E27FC236}">
                <a16:creationId xmlns:a16="http://schemas.microsoft.com/office/drawing/2014/main" id="{8F9FAF20-AC16-CB44-ADCA-1C0885F1D045}"/>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3" name="Text Placeholder 23">
            <a:extLst>
              <a:ext uri="{FF2B5EF4-FFF2-40B4-BE49-F238E27FC236}">
                <a16:creationId xmlns:a16="http://schemas.microsoft.com/office/drawing/2014/main" id="{3AA3C8DA-9E0D-7B43-AC87-D758512C0F6E}"/>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4" name="Picture Placeholder 2">
            <a:extLst>
              <a:ext uri="{FF2B5EF4-FFF2-40B4-BE49-F238E27FC236}">
                <a16:creationId xmlns:a16="http://schemas.microsoft.com/office/drawing/2014/main" id="{EEFE5111-747B-724F-8393-4A43AB5BE01B}"/>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18" name="Rectangle 17">
            <a:extLst>
              <a:ext uri="{FF2B5EF4-FFF2-40B4-BE49-F238E27FC236}">
                <a16:creationId xmlns:a16="http://schemas.microsoft.com/office/drawing/2014/main" id="{0695EC4B-D743-3448-9111-F9F16A524067}"/>
              </a:ext>
            </a:extLst>
          </p:cNvPr>
          <p:cNvSpPr/>
          <p:nvPr userDrawn="1"/>
        </p:nvSpPr>
        <p:spPr>
          <a:xfrm rot="16200000" flipV="1">
            <a:off x="11704000" y="6622960"/>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9" name="Picture 8" descr="Logo&#10;&#10;Description automatically generated">
            <a:extLst>
              <a:ext uri="{FF2B5EF4-FFF2-40B4-BE49-F238E27FC236}">
                <a16:creationId xmlns:a16="http://schemas.microsoft.com/office/drawing/2014/main" id="{5CCBA5CE-075C-C643-9254-44EDE46A7504}"/>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10490607" y="6490938"/>
            <a:ext cx="1300365" cy="144173"/>
          </a:xfrm>
          <a:prstGeom prst="rect">
            <a:avLst/>
          </a:prstGeom>
        </p:spPr>
      </p:pic>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DAF665-EE03-6044-9639-71664DFD3DE2}"/>
              </a:ext>
            </a:extLst>
          </p:cNvPr>
          <p:cNvSpPr/>
          <p:nvPr userDrawn="1"/>
        </p:nvSpPr>
        <p:spPr>
          <a:xfrm>
            <a:off x="241300" y="367062"/>
            <a:ext cx="11696700" cy="5695316"/>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3">
            <a:extLst>
              <a:ext uri="{FF2B5EF4-FFF2-40B4-BE49-F238E27FC236}">
                <a16:creationId xmlns:a16="http://schemas.microsoft.com/office/drawing/2014/main" id="{8EC4C1ED-7EA2-6C4A-94C7-CF47B5F8A4F7}"/>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3" name="Text Placeholder 23">
            <a:extLst>
              <a:ext uri="{FF2B5EF4-FFF2-40B4-BE49-F238E27FC236}">
                <a16:creationId xmlns:a16="http://schemas.microsoft.com/office/drawing/2014/main" id="{CFDEFC83-4E7F-0B42-8CBB-BB2773CE2E52}"/>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4" name="Text Placeholder 23">
            <a:extLst>
              <a:ext uri="{FF2B5EF4-FFF2-40B4-BE49-F238E27FC236}">
                <a16:creationId xmlns:a16="http://schemas.microsoft.com/office/drawing/2014/main" id="{DBACDF2D-9408-0F4A-80FE-F136BB5FB971}"/>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5" name="Picture Placeholder 2">
            <a:extLst>
              <a:ext uri="{FF2B5EF4-FFF2-40B4-BE49-F238E27FC236}">
                <a16:creationId xmlns:a16="http://schemas.microsoft.com/office/drawing/2014/main" id="{6E9E00B5-321C-4A4C-A2E9-01807253008D}"/>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16" name="Rectangle 15">
            <a:extLst>
              <a:ext uri="{FF2B5EF4-FFF2-40B4-BE49-F238E27FC236}">
                <a16:creationId xmlns:a16="http://schemas.microsoft.com/office/drawing/2014/main" id="{DE777C89-ECEE-0B4D-B282-1EC1FFF23F2E}"/>
              </a:ext>
            </a:extLst>
          </p:cNvPr>
          <p:cNvSpPr/>
          <p:nvPr userDrawn="1"/>
        </p:nvSpPr>
        <p:spPr>
          <a:xfrm rot="16200000" flipV="1">
            <a:off x="11704000" y="6622960"/>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7" name="Picture 16" descr="Logo&#10;&#10;Description automatically generated">
            <a:extLst>
              <a:ext uri="{FF2B5EF4-FFF2-40B4-BE49-F238E27FC236}">
                <a16:creationId xmlns:a16="http://schemas.microsoft.com/office/drawing/2014/main" id="{1EC68814-2725-5648-9CBE-5ACB929B5B6F}"/>
              </a:ext>
            </a:extLst>
          </p:cNvPr>
          <p:cNvPicPr/>
          <p:nvPr userDrawn="1"/>
        </p:nvPicPr>
        <p:blipFill rotWithShape="1">
          <a:blip r:embed="rId2" cstate="screen">
            <a:extLst>
              <a:ext uri="{28A0092B-C50C-407E-A947-70E740481C1C}">
                <a14:useLocalDpi xmlns:a14="http://schemas.microsoft.com/office/drawing/2010/main"/>
              </a:ext>
            </a:extLst>
          </a:blip>
          <a:srcRect l="26042" t="83613" r="-755" b="207"/>
          <a:stretch/>
        </p:blipFill>
        <p:spPr>
          <a:xfrm>
            <a:off x="10490607" y="6490938"/>
            <a:ext cx="1300365" cy="144173"/>
          </a:xfrm>
          <a:prstGeom prst="rect">
            <a:avLst/>
          </a:prstGeom>
        </p:spPr>
      </p:pic>
    </p:spTree>
    <p:extLst>
      <p:ext uri="{BB962C8B-B14F-4D97-AF65-F5344CB8AC3E}">
        <p14:creationId xmlns:p14="http://schemas.microsoft.com/office/powerpoint/2010/main" val="49209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0" y="863792"/>
            <a:ext cx="12192000" cy="4808588"/>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1379071"/>
            <a:ext cx="4235894" cy="3833009"/>
          </a:xfrm>
        </p:spPr>
        <p:txBody>
          <a:bodyPr>
            <a:normAutofit/>
          </a:bodyPr>
          <a:lstStyle>
            <a:lvl1pPr marL="0" indent="0" algn="l">
              <a:lnSpc>
                <a:spcPts val="4860"/>
              </a:lnSpc>
              <a:spcBef>
                <a:spcPts val="0"/>
              </a:spcBef>
              <a:buNone/>
              <a:defRPr sz="4800" b="0" i="0">
                <a:solidFill>
                  <a:schemeClr val="bg1"/>
                </a:solidFill>
                <a:latin typeface="+mn-lt"/>
              </a:defRPr>
            </a:lvl1pPr>
          </a:lstStyle>
          <a:p>
            <a:pPr lvl="0"/>
            <a:r>
              <a:rPr lang="en-US" dirty="0"/>
              <a:t>Divider</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159154" y="1545828"/>
            <a:ext cx="1440000" cy="3600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1" name="Rectangle 20">
            <a:extLst>
              <a:ext uri="{FF2B5EF4-FFF2-40B4-BE49-F238E27FC236}">
                <a16:creationId xmlns:a16="http://schemas.microsoft.com/office/drawing/2014/main" id="{F846D437-A8B0-7F48-B709-560A8DE58A6A}"/>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9" name="Picture 8" descr="Icon&#10;&#10;Description automatically generated">
            <a:extLst>
              <a:ext uri="{FF2B5EF4-FFF2-40B4-BE49-F238E27FC236}">
                <a16:creationId xmlns:a16="http://schemas.microsoft.com/office/drawing/2014/main" id="{2B00F7C6-7124-174D-BBD2-6E777596E854}"/>
              </a:ext>
            </a:extLst>
          </p:cNvPr>
          <p:cNvPicPr/>
          <p:nvPr userDrawn="1"/>
        </p:nvPicPr>
        <p:blipFill rotWithShape="1">
          <a:blip r:embed="rId2" cstate="screen">
            <a:extLst>
              <a:ext uri="{28A0092B-C50C-407E-A947-70E740481C1C}">
                <a14:useLocalDpi xmlns:a14="http://schemas.microsoft.com/office/drawing/2010/main"/>
              </a:ext>
            </a:extLst>
          </a:blip>
          <a:srcRect l="6291" t="19337" r="13258" b="10881"/>
          <a:stretch/>
        </p:blipFill>
        <p:spPr>
          <a:xfrm>
            <a:off x="5866785" y="863793"/>
            <a:ext cx="6035215" cy="4808588"/>
          </a:xfrm>
          <a:prstGeom prst="rect">
            <a:avLst/>
          </a:prstGeom>
        </p:spPr>
      </p:pic>
      <p:pic>
        <p:nvPicPr>
          <p:cNvPr id="14" name="Picture 13" descr="Logo&#10;&#10;Description automatically generated">
            <a:extLst>
              <a:ext uri="{FF2B5EF4-FFF2-40B4-BE49-F238E27FC236}">
                <a16:creationId xmlns:a16="http://schemas.microsoft.com/office/drawing/2014/main" id="{8382540D-A0C4-894D-9851-E0E36268305F}"/>
              </a:ext>
            </a:extLst>
          </p:cNvPr>
          <p:cNvPicPr/>
          <p:nvPr userDrawn="1"/>
        </p:nvPicPr>
        <p:blipFill rotWithShape="1">
          <a:blip r:embed="rId3"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
        <p:nvSpPr>
          <p:cNvPr id="2" name="Text Placeholder 23">
            <a:extLst>
              <a:ext uri="{FF2B5EF4-FFF2-40B4-BE49-F238E27FC236}">
                <a16:creationId xmlns:a16="http://schemas.microsoft.com/office/drawing/2014/main" id="{EA314059-E02E-5111-F331-ECAE9FD16621}"/>
              </a:ext>
            </a:extLst>
          </p:cNvPr>
          <p:cNvSpPr>
            <a:spLocks noGrp="1"/>
          </p:cNvSpPr>
          <p:nvPr>
            <p:ph type="body" sz="quarter" idx="17" hasCustomPrompt="1"/>
          </p:nvPr>
        </p:nvSpPr>
        <p:spPr>
          <a:xfrm>
            <a:off x="1" y="1087961"/>
            <a:ext cx="1609154" cy="582220"/>
          </a:xfrm>
        </p:spPr>
        <p:txBody>
          <a:bodyPr>
            <a:noAutofit/>
          </a:bodyPr>
          <a:lstStyle>
            <a:lvl1pPr marL="0" indent="0" algn="r">
              <a:buNone/>
              <a:defRPr sz="8800" b="0"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220412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79342ED-9DF4-064D-8213-3A81D137086C}"/>
              </a:ext>
            </a:extLst>
          </p:cNvPr>
          <p:cNvSpPr/>
          <p:nvPr userDrawn="1"/>
        </p:nvSpPr>
        <p:spPr>
          <a:xfrm>
            <a:off x="0" y="863792"/>
            <a:ext cx="12192000" cy="4808588"/>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3">
            <a:extLst>
              <a:ext uri="{FF2B5EF4-FFF2-40B4-BE49-F238E27FC236}">
                <a16:creationId xmlns:a16="http://schemas.microsoft.com/office/drawing/2014/main" id="{12BAB650-108E-0942-978D-774C8074DE2B}"/>
              </a:ext>
            </a:extLst>
          </p:cNvPr>
          <p:cNvSpPr>
            <a:spLocks noGrp="1"/>
          </p:cNvSpPr>
          <p:nvPr>
            <p:ph type="body" sz="quarter" idx="16" hasCustomPrompt="1"/>
          </p:nvPr>
        </p:nvSpPr>
        <p:spPr>
          <a:xfrm>
            <a:off x="2149154" y="1379071"/>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5" name="Text Placeholder 23">
            <a:extLst>
              <a:ext uri="{FF2B5EF4-FFF2-40B4-BE49-F238E27FC236}">
                <a16:creationId xmlns:a16="http://schemas.microsoft.com/office/drawing/2014/main" id="{448A984E-CA05-DD42-B714-15E0FE47A2D3}"/>
              </a:ext>
            </a:extLst>
          </p:cNvPr>
          <p:cNvSpPr>
            <a:spLocks noGrp="1"/>
          </p:cNvSpPr>
          <p:nvPr>
            <p:ph type="body" sz="quarter" idx="17" hasCustomPrompt="1"/>
          </p:nvPr>
        </p:nvSpPr>
        <p:spPr>
          <a:xfrm>
            <a:off x="704603" y="1379072"/>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7" name="Rectangle 16">
            <a:extLst>
              <a:ext uri="{FF2B5EF4-FFF2-40B4-BE49-F238E27FC236}">
                <a16:creationId xmlns:a16="http://schemas.microsoft.com/office/drawing/2014/main" id="{C1D862D4-F913-4F4B-932F-CEC309A3EB60}"/>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8" name="Picture 17" descr="Icon&#10;&#10;Description automatically generated">
            <a:extLst>
              <a:ext uri="{FF2B5EF4-FFF2-40B4-BE49-F238E27FC236}">
                <a16:creationId xmlns:a16="http://schemas.microsoft.com/office/drawing/2014/main" id="{D525F11B-4DF0-7441-AB7E-37829DE6C436}"/>
              </a:ext>
            </a:extLst>
          </p:cNvPr>
          <p:cNvPicPr/>
          <p:nvPr userDrawn="1"/>
        </p:nvPicPr>
        <p:blipFill rotWithShape="1">
          <a:blip r:embed="rId2" cstate="screen">
            <a:extLst>
              <a:ext uri="{28A0092B-C50C-407E-A947-70E740481C1C}">
                <a14:useLocalDpi xmlns:a14="http://schemas.microsoft.com/office/drawing/2010/main"/>
              </a:ext>
            </a:extLst>
          </a:blip>
          <a:srcRect l="6291" t="19337" r="13258" b="10881"/>
          <a:stretch/>
        </p:blipFill>
        <p:spPr>
          <a:xfrm>
            <a:off x="5866785" y="863793"/>
            <a:ext cx="6035215" cy="4808588"/>
          </a:xfrm>
          <a:prstGeom prst="rect">
            <a:avLst/>
          </a:prstGeom>
        </p:spPr>
      </p:pic>
      <p:pic>
        <p:nvPicPr>
          <p:cNvPr id="19" name="Picture 18" descr="Logo&#10;&#10;Description automatically generated">
            <a:extLst>
              <a:ext uri="{FF2B5EF4-FFF2-40B4-BE49-F238E27FC236}">
                <a16:creationId xmlns:a16="http://schemas.microsoft.com/office/drawing/2014/main" id="{B7BBE6B0-F76A-C541-8417-4278538578B7}"/>
              </a:ext>
            </a:extLst>
          </p:cNvPr>
          <p:cNvPicPr/>
          <p:nvPr userDrawn="1"/>
        </p:nvPicPr>
        <p:blipFill rotWithShape="1">
          <a:blip r:embed="rId3" cstate="screen">
            <a:extLst>
              <a:ext uri="{28A0092B-C50C-407E-A947-70E740481C1C}">
                <a14:useLocalDpi xmlns:a14="http://schemas.microsoft.com/office/drawing/2010/main"/>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353394047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
              <a:t>Haga clic para editar el estilo del título maestro</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
              <a:t>Haga clic para editar estilos de texto maestro</a:t>
            </a:r>
          </a:p>
          <a:p>
            <a:pPr lvl="1"/>
            <a:r>
              <a:rPr lang="es"/>
              <a:t>Segundo nivel</a:t>
            </a:r>
          </a:p>
          <a:p>
            <a:pPr lvl="2"/>
            <a:r>
              <a:rPr lang="es"/>
              <a:t>Tercer nivel</a:t>
            </a:r>
          </a:p>
          <a:p>
            <a:pPr lvl="3"/>
            <a:r>
              <a:rPr lang="es"/>
              <a:t>cuarto nivel</a:t>
            </a:r>
          </a:p>
          <a:p>
            <a:pPr lvl="4"/>
            <a:r>
              <a:rPr lang="es"/>
              <a:t>quinto nivel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11/11/2022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‹Nº›</a:t>
            </a:fld>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30" r:id="rId4"/>
    <p:sldLayoutId id="2147483842" r:id="rId5"/>
    <p:sldLayoutId id="2147483840" r:id="rId6"/>
    <p:sldLayoutId id="2147483841" r:id="rId7"/>
    <p:sldLayoutId id="2147483861" r:id="rId8"/>
    <p:sldLayoutId id="2147483862" r:id="rId9"/>
    <p:sldLayoutId id="2147483863" r:id="rId10"/>
    <p:sldLayoutId id="2147483835" r:id="rId11"/>
    <p:sldLayoutId id="2147483836" r:id="rId12"/>
    <p:sldLayoutId id="2147483831" r:id="rId13"/>
    <p:sldLayoutId id="2147483846" r:id="rId14"/>
    <p:sldLayoutId id="2147483879" r:id="rId15"/>
    <p:sldLayoutId id="2147483873" r:id="rId16"/>
    <p:sldLayoutId id="2147483834" r:id="rId17"/>
    <p:sldLayoutId id="2147483845" r:id="rId18"/>
    <p:sldLayoutId id="2147483869" r:id="rId19"/>
    <p:sldLayoutId id="2147483866" r:id="rId20"/>
    <p:sldLayoutId id="2147483878" r:id="rId21"/>
    <p:sldLayoutId id="2147483833" r:id="rId22"/>
    <p:sldLayoutId id="2147483847" r:id="rId23"/>
    <p:sldLayoutId id="2147483871" r:id="rId24"/>
    <p:sldLayoutId id="2147483875" r:id="rId25"/>
    <p:sldLayoutId id="2147483837" r:id="rId26"/>
    <p:sldLayoutId id="2147483838" r:id="rId27"/>
    <p:sldLayoutId id="2147483844" r:id="rId28"/>
    <p:sldLayoutId id="2147483848" r:id="rId29"/>
    <p:sldLayoutId id="2147483849" r:id="rId30"/>
    <p:sldLayoutId id="2147483851" r:id="rId31"/>
    <p:sldLayoutId id="2147483854" r:id="rId32"/>
    <p:sldLayoutId id="2147483855" r:id="rId33"/>
    <p:sldLayoutId id="2147483856" r:id="rId34"/>
    <p:sldLayoutId id="2147483857" r:id="rId35"/>
    <p:sldLayoutId id="2147483864" r:id="rId36"/>
    <p:sldLayoutId id="2147483852" r:id="rId37"/>
    <p:sldLayoutId id="2147483858" r:id="rId38"/>
    <p:sldLayoutId id="2147483859" r:id="rId39"/>
    <p:sldLayoutId id="2147483860" r:id="rId40"/>
    <p:sldLayoutId id="2147483874"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statista.com/statistics/1269886/most-common-natural-disasters-in-europe/" TargetMode="External"/><Relationship Id="rId1" Type="http://schemas.openxmlformats.org/officeDocument/2006/relationships/slideLayout" Target="../slideLayouts/slideLayout21.xml"/></Relationships>
</file>

<file path=ppt/slides/_rels/slide10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2.xml.rels><?xml version="1.0" encoding="UTF-8" standalone="yes"?>
<Relationships xmlns="http://schemas.openxmlformats.org/package/2006/relationships"><Relationship Id="rId3" Type="http://schemas.openxmlformats.org/officeDocument/2006/relationships/hyperlink" Target="https://twitter.com/SECure_Project" TargetMode="External"/><Relationship Id="rId2" Type="http://schemas.openxmlformats.org/officeDocument/2006/relationships/hyperlink" Target="https://www.facebook.com/SECure.ErasmusProject" TargetMode="External"/><Relationship Id="rId1" Type="http://schemas.openxmlformats.org/officeDocument/2006/relationships/slideLayout" Target="../slideLayouts/slideLayout41.xml"/><Relationship Id="rId4" Type="http://schemas.openxmlformats.org/officeDocument/2006/relationships/hyperlink" Target="https://www.linkedin.com/company/secure-project/"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hyperlink" Target="https://techcrunch.com/2020/08/24/covid-19-pandemic-accelerated-shift-to-e-commerce-by-5-years-new-report-says/" TargetMode="External"/><Relationship Id="rId2" Type="http://schemas.openxmlformats.org/officeDocument/2006/relationships/hyperlink" Target="https://www.bazaarvoice.com/" TargetMode="External"/><Relationship Id="rId1" Type="http://schemas.openxmlformats.org/officeDocument/2006/relationships/slideLayout" Target="../slideLayouts/slideLayout21.xml"/><Relationship Id="rId5" Type="http://schemas.openxmlformats.org/officeDocument/2006/relationships/hyperlink" Target="https://www.rte.ie/news/business/2020/0411/1129955-retail-ireland-coronavirus/" TargetMode="External"/><Relationship Id="rId4" Type="http://schemas.openxmlformats.org/officeDocument/2006/relationships/hyperlink" Target="https://www.rte.ie/news/business/2020/0407/1129150-covid-19-prompts-hundreds-of-businesses-to-move-online/"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beercloud.ie/" TargetMode="External"/><Relationship Id="rId2" Type="http://schemas.openxmlformats.org/officeDocument/2006/relationships/hyperlink" Target="https://deadcentrebrewing.com/" TargetMode="External"/><Relationship Id="rId1" Type="http://schemas.openxmlformats.org/officeDocument/2006/relationships/slideLayout" Target="../slideLayouts/slideLayout21.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magee1866.com/" TargetMode="Externa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hyperlink" Target="https://www.enterprise-ireland.com/en/funding-supports/online-retail/online-retail-scheme/online-retail-scheme.html" TargetMode="Externa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hyperlink" Target="https://www.thomasnet.com/insights/how-natural-disasters-affect-the-supply-chain-and-how-to-prepare-for-the-worst/#:~:text=Whether%20facing%20a%20hurricane%2C%20tsunami%2C%20or%20blizzard%2C%20any,canceled%20cargo%20flights%2C%20and%20unbalanced%20supply%20and%20demand." TargetMode="Externa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hyperlink" Target="https://www.thejournal.ie/clonakilty-flooding-venice-floods-rain-502686-Jun2012/" TargetMode="Externa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hyperlink" Target="https://www.livescience.com/biggest-natural-disasters-throughout-history#:~:text=Natural%20disasters%20are%20devastating%20events%20that%20have%20the,impacted%20by%20these%20events%2C%20Live%20Science%20previously%20reported." TargetMode="Externa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hyperlink" Target="https://famvin.org/en/2019/05/01/mozambique-disaster/" TargetMode="External"/><Relationship Id="rId2" Type="http://schemas.openxmlformats.org/officeDocument/2006/relationships/image" Target="../media/image18.jpg"/><Relationship Id="rId1" Type="http://schemas.openxmlformats.org/officeDocument/2006/relationships/slideLayout" Target="../slideLayouts/slideLayout21.xml"/><Relationship Id="rId4" Type="http://schemas.openxmlformats.org/officeDocument/2006/relationships/hyperlink" Target="https://creativecommons.org/licenses/by/3.0/"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hyperlink" Target="https://www.smecrisistoolkit.eu/framework-en/" TargetMode="Externa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economicshelp.org/blog/143772/economics/the-domino-effect/#:~:text=In%20economics%2C%20the%20domino%20theory%20is%20often%20used,causes%20rising%20bond%20yields%20in%20other%20Eurozone%20economies." TargetMode="Externa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hyperlink" Target="https://corporatefinanceinstitute.com/resources/knowledge/economics/stagflation/" TargetMode="External"/><Relationship Id="rId2" Type="http://schemas.openxmlformats.org/officeDocument/2006/relationships/hyperlink" Target="https://corporatefinanceinstitute.com/resources/knowledge/economics/inflation/" TargetMode="External"/><Relationship Id="rId1" Type="http://schemas.openxmlformats.org/officeDocument/2006/relationships/slideLayout" Target="../slideLayouts/slideLayout21.xml"/><Relationship Id="rId4" Type="http://schemas.openxmlformats.org/officeDocument/2006/relationships/image" Target="../media/image20.jpeg"/></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corporatefinanceinstitute.com/resources/knowledge/trading-investing/2010-flash-crash/" TargetMode="Externa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hyperlink" Target="https://corporatefinanceinstitute.com/resources/knowledge/finance/interest-rate/" TargetMode="Externa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brettonwoods.org/page/about-the-bretton-woods-institutions" TargetMode="Externa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hyperlink" Target="https://europepmc.org/article/MED/32501306" TargetMode="Externa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hyperlink" Target="https://www.pexels.com/photo/person-skiing-3605139/" TargetMode="External"/><Relationship Id="rId2" Type="http://schemas.openxmlformats.org/officeDocument/2006/relationships/image" Target="../media/image23.jpe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hyperlink" Target="https://www.ncbi.nlm.nih.gov/pmc/articles/PMC7382927/#fn3" TargetMode="Externa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hyperlink" Target="https://pestleanalysis.com/macro-environment/#:~:text=The%20macro%20environment%20is%20the%20broader%20business%20environment,in%20measuring%20and%20strategizing%20for%20a%20business%E2%80%99%20success." TargetMode="Externa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hyperlink" Target="https://pestleanalysis.com/business-model/" TargetMode="External"/><Relationship Id="rId2" Type="http://schemas.openxmlformats.org/officeDocument/2006/relationships/hyperlink" Target="https://pestleanalysis.com/political-factors-affecting-business/" TargetMode="External"/><Relationship Id="rId1" Type="http://schemas.openxmlformats.org/officeDocument/2006/relationships/slideLayout" Target="../slideLayouts/slideLayout21.xml"/><Relationship Id="rId6" Type="http://schemas.openxmlformats.org/officeDocument/2006/relationships/hyperlink" Target="https://creativecommons.org/licenses/by-sa/3.0/" TargetMode="External"/><Relationship Id="rId5" Type="http://schemas.openxmlformats.org/officeDocument/2006/relationships/hyperlink" Target="https://www.picpedia.org/post-it-note/s/spending-power.html" TargetMode="External"/><Relationship Id="rId4" Type="http://schemas.openxmlformats.org/officeDocument/2006/relationships/image" Target="../media/image24.jpeg"/></Relationships>
</file>

<file path=ppt/slides/_rels/slide45.xml.rels><?xml version="1.0" encoding="UTF-8" standalone="yes"?>
<Relationships xmlns="http://schemas.openxmlformats.org/package/2006/relationships"><Relationship Id="rId3" Type="http://schemas.openxmlformats.org/officeDocument/2006/relationships/hyperlink" Target="https://pestleanalysis.com/environmental-factors-affecting-business/" TargetMode="External"/><Relationship Id="rId2" Type="http://schemas.openxmlformats.org/officeDocument/2006/relationships/hyperlink" Target="https://pestleanalysis.com/technological-factors-affecting-business/" TargetMode="External"/><Relationship Id="rId1" Type="http://schemas.openxmlformats.org/officeDocument/2006/relationships/slideLayout" Target="../slideLayouts/slideLayout21.xml"/><Relationship Id="rId4" Type="http://schemas.openxmlformats.org/officeDocument/2006/relationships/hyperlink" Target="https://pestleanalysis.com/swot-analysis-of-bitcoin/"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nakedwines.com/" TargetMode="Externa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hyperlink" Target="https://www.freshfields.com/" TargetMode="External"/><Relationship Id="rId2" Type="http://schemas.openxmlformats.org/officeDocument/2006/relationships/hyperlink" Target="https://blog.hubspot.com/marketing/ecommerce" TargetMode="Externa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hyperlink" Target="https://www.irishtimes.com/business/technology/cybercrime-tops-list-of-external-fraud-threats-faced-by-businesses-globally-pwc-1.4863548" TargetMode="Externa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1.xml"/></Relationships>
</file>

<file path=ppt/slides/_rels/slide9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EE31D6-3015-BF40-A01F-F259544C7E1A}"/>
              </a:ext>
            </a:extLst>
          </p:cNvPr>
          <p:cNvSpPr>
            <a:spLocks noGrp="1"/>
          </p:cNvSpPr>
          <p:nvPr>
            <p:ph type="body" sz="quarter" idx="16"/>
          </p:nvPr>
        </p:nvSpPr>
        <p:spPr>
          <a:xfrm>
            <a:off x="735749" y="2786223"/>
            <a:ext cx="6026832" cy="2403642"/>
          </a:xfrm>
        </p:spPr>
        <p:txBody>
          <a:bodyPr anchor="t">
            <a:normAutofit/>
          </a:bodyPr>
          <a:lstStyle/>
          <a:p>
            <a:r>
              <a:rPr lang="es" sz="4000" b="1" dirty="0"/>
              <a:t>MÓDULO 2</a:t>
            </a:r>
            <a:endParaRPr lang="en-US" sz="40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descr="Icon&#10;&#10;Description automatically generated">
            <a:extLst>
              <a:ext uri="{FF2B5EF4-FFF2-40B4-BE49-F238E27FC236}">
                <a16:creationId xmlns:a16="http://schemas.microsoft.com/office/drawing/2014/main" id="{34DF4380-9FA9-C942-95CE-8E68EE0BAE52}"/>
              </a:ext>
            </a:extLst>
          </p:cNvPr>
          <p:cNvPicPr/>
          <p:nvPr/>
        </p:nvPicPr>
        <p:blipFill rotWithShape="1">
          <a:blip r:embed="rId2" cstate="screen">
            <a:extLst>
              <a:ext uri="{28A0092B-C50C-407E-A947-70E740481C1C}">
                <a14:useLocalDpi xmlns:a14="http://schemas.microsoft.com/office/drawing/2010/main"/>
              </a:ext>
            </a:extLst>
          </a:blip>
          <a:srcRect l="-11025" t="-318" r="25497" b="15717"/>
          <a:stretch/>
        </p:blipFill>
        <p:spPr>
          <a:xfrm>
            <a:off x="7770233" y="2840234"/>
            <a:ext cx="4421766" cy="4017766"/>
          </a:xfrm>
          <a:prstGeom prst="rect">
            <a:avLst/>
          </a:prstGeom>
        </p:spPr>
      </p:pic>
      <p:pic>
        <p:nvPicPr>
          <p:cNvPr id="7" name="Picture Placeholder 6" descr="Stopwatch">
            <a:extLst>
              <a:ext uri="{FF2B5EF4-FFF2-40B4-BE49-F238E27FC236}">
                <a16:creationId xmlns:a16="http://schemas.microsoft.com/office/drawing/2014/main" id="{B153D999-4808-4695-B1F8-A7087627975A}"/>
              </a:ext>
            </a:extLst>
          </p:cNvPr>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l="25926" r="25926"/>
          <a:stretch>
            <a:fillRect/>
          </a:stretch>
        </p:blipFill>
        <p:spPr/>
      </p:pic>
      <p:sp>
        <p:nvSpPr>
          <p:cNvPr id="9" name="TextBox 8">
            <a:extLst>
              <a:ext uri="{FF2B5EF4-FFF2-40B4-BE49-F238E27FC236}">
                <a16:creationId xmlns:a16="http://schemas.microsoft.com/office/drawing/2014/main" id="{E47E8D49-C9B4-9A47-D4E3-45D5EB4A7C46}"/>
              </a:ext>
            </a:extLst>
          </p:cNvPr>
          <p:cNvSpPr txBox="1"/>
          <p:nvPr/>
        </p:nvSpPr>
        <p:spPr>
          <a:xfrm>
            <a:off x="6450778" y="235419"/>
            <a:ext cx="5741222" cy="1384995"/>
          </a:xfrm>
          <a:prstGeom prst="rect">
            <a:avLst/>
          </a:prstGeom>
          <a:noFill/>
        </p:spPr>
        <p:txBody>
          <a:bodyPr wrap="square">
            <a:spAutoFit/>
          </a:bodyPr>
          <a:lstStyle/>
          <a:p>
            <a:r>
              <a:rPr lang="es" sz="2800" dirty="0">
                <a:solidFill>
                  <a:schemeClr val="bg1"/>
                </a:solidFill>
                <a:highlight>
                  <a:srgbClr val="F16924"/>
                </a:highlight>
              </a:rPr>
              <a:t>CURRÍCULO SEGURO Y FORMACIÓN PROFESIONAL </a:t>
            </a:r>
          </a:p>
          <a:p>
            <a:r>
              <a:rPr lang="es" sz="2800" dirty="0">
                <a:solidFill>
                  <a:schemeClr val="bg1"/>
                </a:solidFill>
                <a:highlight>
                  <a:srgbClr val="F16924"/>
                </a:highlight>
              </a:rPr>
              <a:t>PAQUETE DE FORMACIÓN</a:t>
            </a:r>
          </a:p>
        </p:txBody>
      </p:sp>
      <p:sp>
        <p:nvSpPr>
          <p:cNvPr id="2" name="Rectangle 1">
            <a:extLst>
              <a:ext uri="{FF2B5EF4-FFF2-40B4-BE49-F238E27FC236}">
                <a16:creationId xmlns:a16="http://schemas.microsoft.com/office/drawing/2014/main" id="{D5358F07-AB48-6218-7D5A-E2CF2178774E}"/>
              </a:ext>
            </a:extLst>
          </p:cNvPr>
          <p:cNvSpPr/>
          <p:nvPr/>
        </p:nvSpPr>
        <p:spPr>
          <a:xfrm>
            <a:off x="735749" y="3572308"/>
            <a:ext cx="2880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EF51B361-828C-FA55-D7BA-CCADDD8C730A}"/>
              </a:ext>
            </a:extLst>
          </p:cNvPr>
          <p:cNvSpPr txBox="1">
            <a:spLocks/>
          </p:cNvSpPr>
          <p:nvPr/>
        </p:nvSpPr>
        <p:spPr>
          <a:xfrm>
            <a:off x="735749" y="3807303"/>
            <a:ext cx="5236426" cy="1707714"/>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sz="4000" dirty="0">
                <a:latin typeface="Calibri" panose="020F0502020204030204" pitchFamily="34" charset="0"/>
                <a:ea typeface="Calibri" panose="020F0502020204030204" pitchFamily="34" charset="0"/>
                <a:cs typeface="Calibri" panose="020F0502020204030204" pitchFamily="34" charset="0"/>
              </a:rPr>
              <a:t>Una crisis que proviene de factores externos inevitables</a:t>
            </a:r>
          </a:p>
        </p:txBody>
      </p:sp>
    </p:spTree>
    <p:extLst>
      <p:ext uri="{BB962C8B-B14F-4D97-AF65-F5344CB8AC3E}">
        <p14:creationId xmlns:p14="http://schemas.microsoft.com/office/powerpoint/2010/main" val="827663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7AAD7D4-0791-71FD-5B3E-6DADFBDDA54E}"/>
              </a:ext>
            </a:extLst>
          </p:cNvPr>
          <p:cNvSpPr>
            <a:spLocks noGrp="1"/>
          </p:cNvSpPr>
          <p:nvPr>
            <p:ph type="body" sz="quarter" idx="16"/>
          </p:nvPr>
        </p:nvSpPr>
        <p:spPr/>
        <p:txBody>
          <a:bodyPr>
            <a:normAutofit lnSpcReduction="10000"/>
          </a:bodyPr>
          <a:lstStyle/>
          <a:p>
            <a:r>
              <a:rPr lang="es" dirty="0">
                <a:solidFill>
                  <a:schemeClr val="bg1"/>
                </a:solidFill>
              </a:rPr>
              <a:t>Crisis natural: cómo se ve en Europa...</a:t>
            </a:r>
            <a:endParaRPr lang="en-US" dirty="0">
              <a:solidFill>
                <a:srgbClr val="F16924"/>
              </a:solidFill>
            </a:endParaRPr>
          </a:p>
          <a:p>
            <a:endParaRPr lang="en-US" dirty="0"/>
          </a:p>
        </p:txBody>
      </p:sp>
      <p:sp>
        <p:nvSpPr>
          <p:cNvPr id="36" name="Text Placeholder 5">
            <a:extLst>
              <a:ext uri="{FF2B5EF4-FFF2-40B4-BE49-F238E27FC236}">
                <a16:creationId xmlns:a16="http://schemas.microsoft.com/office/drawing/2014/main" id="{1309CCED-275B-5319-7287-770B54275323}"/>
              </a:ext>
            </a:extLst>
          </p:cNvPr>
          <p:cNvSpPr txBox="1">
            <a:spLocks/>
          </p:cNvSpPr>
          <p:nvPr/>
        </p:nvSpPr>
        <p:spPr>
          <a:xfrm>
            <a:off x="265813" y="2041450"/>
            <a:ext cx="3211034" cy="3076997"/>
          </a:xfrm>
          <a:prstGeom prst="rect">
            <a:avLst/>
          </a:prstGeom>
        </p:spPr>
        <p:txBody>
          <a:bodyPr vert="horz" lIns="91440" tIns="45720" rIns="91440" bIns="45720" rtlCol="0">
            <a:noAutofit/>
          </a:bodyPr>
          <a:lstStyle>
            <a:lvl1pPr marL="228600" indent="-228600" algn="l" defTabSz="914400" rtl="0" eaLnBrk="1" latinLnBrk="0" hangingPunct="1">
              <a:lnSpc>
                <a:spcPts val="2280"/>
              </a:lnSpc>
              <a:spcBef>
                <a:spcPts val="0"/>
              </a:spcBef>
              <a:buFont typeface="Arial" panose="020B0604020202020204" pitchFamily="34" charset="0"/>
              <a:buNone/>
              <a:defRPr sz="22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r>
              <a:rPr lang="es" b="1" i="0" dirty="0">
                <a:solidFill>
                  <a:srgbClr val="616161"/>
                </a:solidFill>
                <a:effectLst/>
              </a:rPr>
              <a:t>Distribución de incidentes de desastres relacionados con el clima en Europa entre 2001 y 2020, por tipo</a:t>
            </a:r>
            <a:r>
              <a:rPr lang="es" dirty="0">
                <a:solidFill>
                  <a:srgbClr val="616161"/>
                </a:solidFill>
                <a:hlinkClick r:id="rId2">
                  <a:extLst>
                    <a:ext uri="{A12FA001-AC4F-418D-AE19-62706E023703}">
                      <ahyp:hlinkClr xmlns:ahyp="http://schemas.microsoft.com/office/drawing/2018/hyperlinkcolor" val="tx"/>
                    </a:ext>
                  </a:extLst>
                </a:hlinkClick>
              </a:rPr>
              <a:t> </a:t>
            </a:r>
          </a:p>
          <a:p>
            <a:pPr marL="0" indent="0" algn="just"/>
            <a:endParaRPr lang="en-GB" dirty="0">
              <a:solidFill>
                <a:srgbClr val="616161"/>
              </a:solidFill>
              <a:hlinkClick r:id="rId2">
                <a:extLst>
                  <a:ext uri="{A12FA001-AC4F-418D-AE19-62706E023703}">
                    <ahyp:hlinkClr xmlns:ahyp="http://schemas.microsoft.com/office/drawing/2018/hyperlinkcolor" val="tx"/>
                  </a:ext>
                </a:extLst>
              </a:hlinkClick>
            </a:endParaRPr>
          </a:p>
          <a:p>
            <a:pPr marL="0" indent="0" algn="just"/>
            <a:r>
              <a:rPr lang="es" dirty="0">
                <a:solidFill>
                  <a:srgbClr val="87A66E"/>
                </a:solidFill>
                <a:hlinkClick r:id="rId2">
                  <a:extLst>
                    <a:ext uri="{A12FA001-AC4F-418D-AE19-62706E023703}">
                      <ahyp:hlinkClr xmlns:ahyp="http://schemas.microsoft.com/office/drawing/2018/hyperlinkcolor" val="tx"/>
                    </a:ext>
                  </a:extLst>
                </a:hlinkClick>
              </a:rPr>
              <a:t>Desastres naturales más comunes Europa 2020 | estatista</a:t>
            </a:r>
            <a:endParaRPr lang="en-GB" b="0" i="0" dirty="0">
              <a:solidFill>
                <a:srgbClr val="616161"/>
              </a:solidFill>
              <a:effectLst/>
            </a:endParaRPr>
          </a:p>
        </p:txBody>
      </p:sp>
      <p:pic>
        <p:nvPicPr>
          <p:cNvPr id="6" name="Picture 5">
            <a:extLst>
              <a:ext uri="{FF2B5EF4-FFF2-40B4-BE49-F238E27FC236}">
                <a16:creationId xmlns:a16="http://schemas.microsoft.com/office/drawing/2014/main" id="{866CBA0C-8370-279B-AB23-2B46B3D00738}"/>
              </a:ext>
            </a:extLst>
          </p:cNvPr>
          <p:cNvPicPr>
            <a:picLocks noChangeAspect="1"/>
          </p:cNvPicPr>
          <p:nvPr/>
        </p:nvPicPr>
        <p:blipFill>
          <a:blip r:embed="rId3"/>
          <a:stretch>
            <a:fillRect/>
          </a:stretch>
        </p:blipFill>
        <p:spPr>
          <a:xfrm>
            <a:off x="3742660" y="1527481"/>
            <a:ext cx="7960243" cy="5330519"/>
          </a:xfrm>
          <a:prstGeom prst="rect">
            <a:avLst/>
          </a:prstGeom>
        </p:spPr>
      </p:pic>
    </p:spTree>
    <p:extLst>
      <p:ext uri="{BB962C8B-B14F-4D97-AF65-F5344CB8AC3E}">
        <p14:creationId xmlns:p14="http://schemas.microsoft.com/office/powerpoint/2010/main" val="336112083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B66F80B-A1AB-4D7C-8C3F-25AF0E21502E}"/>
              </a:ext>
            </a:extLst>
          </p:cNvPr>
          <p:cNvSpPr>
            <a:spLocks noGrp="1"/>
          </p:cNvSpPr>
          <p:nvPr>
            <p:ph type="body" sz="quarter" idx="18"/>
          </p:nvPr>
        </p:nvSpPr>
        <p:spPr/>
        <p:txBody>
          <a:bodyPr>
            <a:normAutofit/>
          </a:bodyPr>
          <a:lstStyle/>
          <a:p>
            <a:pPr marL="12700" indent="-12700"/>
            <a:r>
              <a:rPr lang="es" dirty="0"/>
              <a:t>Un plan de gestión de riesgos identifica, analiza, </a:t>
            </a:r>
            <a:r>
              <a:rPr lang="es" dirty="0" err="1"/>
              <a:t>prioriza </a:t>
            </a:r>
            <a:r>
              <a:rPr lang="es" dirty="0"/>
              <a:t>y monitorea los riesgos, y establece protocolos para abordar estos riesgos si se presenta la ocasión.</a:t>
            </a:r>
          </a:p>
          <a:p>
            <a:pPr marL="12700" indent="-12700"/>
            <a:endParaRPr lang="en-US" dirty="0"/>
          </a:p>
          <a:p>
            <a:pPr marL="12700" indent="-12700"/>
            <a:r>
              <a:rPr lang="es" dirty="0"/>
              <a:t>Un plan de gestión de riesgos debe ser un documento vivo que reevalúe los riesgos, proporcione análisis de datos dinámicos y ajuste las estrategias prescritas de forma continua.</a:t>
            </a:r>
          </a:p>
        </p:txBody>
      </p:sp>
      <p:sp>
        <p:nvSpPr>
          <p:cNvPr id="15" name="Text Placeholder 14">
            <a:extLst>
              <a:ext uri="{FF2B5EF4-FFF2-40B4-BE49-F238E27FC236}">
                <a16:creationId xmlns:a16="http://schemas.microsoft.com/office/drawing/2014/main" id="{357E3209-513C-E854-F1EE-408BF78E91F8}"/>
              </a:ext>
            </a:extLst>
          </p:cNvPr>
          <p:cNvSpPr>
            <a:spLocks noGrp="1"/>
          </p:cNvSpPr>
          <p:nvPr>
            <p:ph type="body" sz="quarter" idx="16"/>
          </p:nvPr>
        </p:nvSpPr>
        <p:spPr/>
        <p:txBody>
          <a:bodyPr>
            <a:normAutofit lnSpcReduction="10000"/>
          </a:bodyPr>
          <a:lstStyle/>
          <a:p>
            <a:r>
              <a:rPr lang="es" dirty="0"/>
              <a:t>Gestión de riesgos</a:t>
            </a:r>
          </a:p>
          <a:p>
            <a:endParaRPr lang="en-US" dirty="0"/>
          </a:p>
        </p:txBody>
      </p:sp>
      <p:sp>
        <p:nvSpPr>
          <p:cNvPr id="17" name="Rectangle 16">
            <a:extLst>
              <a:ext uri="{FF2B5EF4-FFF2-40B4-BE49-F238E27FC236}">
                <a16:creationId xmlns:a16="http://schemas.microsoft.com/office/drawing/2014/main" id="{1ADF73A1-4987-9406-F44B-8220032A8AFD}"/>
              </a:ext>
            </a:extLst>
          </p:cNvPr>
          <p:cNvSpPr/>
          <p:nvPr/>
        </p:nvSpPr>
        <p:spPr>
          <a:xfrm>
            <a:off x="818862" y="1340326"/>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9" name="Picture 28">
            <a:extLst>
              <a:ext uri="{FF2B5EF4-FFF2-40B4-BE49-F238E27FC236}">
                <a16:creationId xmlns:a16="http://schemas.microsoft.com/office/drawing/2014/main" id="{5AA0B0E0-86D5-7FEF-48B0-11D6277B7DA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229" b="5229"/>
          <a:stretch/>
        </p:blipFill>
        <p:spPr>
          <a:xfrm>
            <a:off x="6372129" y="0"/>
            <a:ext cx="5085156" cy="6823238"/>
          </a:xfrm>
          <a:prstGeom prst="rect">
            <a:avLst/>
          </a:prstGeom>
        </p:spPr>
      </p:pic>
    </p:spTree>
    <p:extLst>
      <p:ext uri="{BB962C8B-B14F-4D97-AF65-F5344CB8AC3E}">
        <p14:creationId xmlns:p14="http://schemas.microsoft.com/office/powerpoint/2010/main" val="1279282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5C1B6C-06CE-A99D-B341-F5D6B9260E3C}"/>
              </a:ext>
            </a:extLst>
          </p:cNvPr>
          <p:cNvSpPr/>
          <p:nvPr/>
        </p:nvSpPr>
        <p:spPr>
          <a:xfrm>
            <a:off x="0" y="228723"/>
            <a:ext cx="12191999" cy="921795"/>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8C116A0-E950-8E9A-FE1B-55FB576BC53C}"/>
              </a:ext>
            </a:extLst>
          </p:cNvPr>
          <p:cNvSpPr/>
          <p:nvPr/>
        </p:nvSpPr>
        <p:spPr>
          <a:xfrm>
            <a:off x="544862" y="2215801"/>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B49814C-F68C-D6A2-750A-92419F737E28}"/>
              </a:ext>
            </a:extLst>
          </p:cNvPr>
          <p:cNvSpPr/>
          <p:nvPr/>
        </p:nvSpPr>
        <p:spPr>
          <a:xfrm>
            <a:off x="529758" y="1406821"/>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BA0D148-7A14-C4DB-1109-D4384BF51952}"/>
              </a:ext>
            </a:extLst>
          </p:cNvPr>
          <p:cNvSpPr/>
          <p:nvPr/>
        </p:nvSpPr>
        <p:spPr>
          <a:xfrm>
            <a:off x="529758" y="4285317"/>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182D98B-9D25-C1FF-425F-0522C7767348}"/>
              </a:ext>
            </a:extLst>
          </p:cNvPr>
          <p:cNvSpPr/>
          <p:nvPr/>
        </p:nvSpPr>
        <p:spPr>
          <a:xfrm>
            <a:off x="537099" y="3530630"/>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08AC330-8651-0298-A99F-50302CB4E11C}"/>
              </a:ext>
            </a:extLst>
          </p:cNvPr>
          <p:cNvSpPr/>
          <p:nvPr/>
        </p:nvSpPr>
        <p:spPr>
          <a:xfrm>
            <a:off x="544862" y="2834519"/>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357E3209-513C-E854-F1EE-408BF78E91F8}"/>
              </a:ext>
            </a:extLst>
          </p:cNvPr>
          <p:cNvSpPr>
            <a:spLocks noGrp="1"/>
          </p:cNvSpPr>
          <p:nvPr>
            <p:ph type="body" sz="quarter" idx="16"/>
          </p:nvPr>
        </p:nvSpPr>
        <p:spPr>
          <a:xfrm>
            <a:off x="529758" y="435233"/>
            <a:ext cx="11073661" cy="582221"/>
          </a:xfrm>
        </p:spPr>
        <p:txBody>
          <a:bodyPr>
            <a:normAutofit lnSpcReduction="10000"/>
          </a:bodyPr>
          <a:lstStyle/>
          <a:p>
            <a:r>
              <a:rPr lang="es" dirty="0">
                <a:solidFill>
                  <a:schemeClr val="bg1"/>
                </a:solidFill>
              </a:rPr>
              <a:t>Gestión de riesgos</a:t>
            </a:r>
          </a:p>
          <a:p>
            <a:endParaRPr lang="en-US" dirty="0"/>
          </a:p>
        </p:txBody>
      </p:sp>
      <p:sp>
        <p:nvSpPr>
          <p:cNvPr id="16" name="Text Placeholder 15">
            <a:extLst>
              <a:ext uri="{FF2B5EF4-FFF2-40B4-BE49-F238E27FC236}">
                <a16:creationId xmlns:a16="http://schemas.microsoft.com/office/drawing/2014/main" id="{0B66F80B-A1AB-4D7C-8C3F-25AF0E21502E}"/>
              </a:ext>
            </a:extLst>
          </p:cNvPr>
          <p:cNvSpPr>
            <a:spLocks noGrp="1"/>
          </p:cNvSpPr>
          <p:nvPr>
            <p:ph type="body" sz="quarter" idx="18"/>
          </p:nvPr>
        </p:nvSpPr>
        <p:spPr>
          <a:xfrm>
            <a:off x="4682359" y="344314"/>
            <a:ext cx="6511158" cy="770440"/>
          </a:xfrm>
        </p:spPr>
        <p:txBody>
          <a:bodyPr>
            <a:normAutofit fontScale="92500"/>
          </a:bodyPr>
          <a:lstStyle/>
          <a:p>
            <a:pPr marL="12700" indent="-12700"/>
            <a:r>
              <a:rPr lang="es" dirty="0">
                <a:solidFill>
                  <a:schemeClr val="bg1"/>
                </a:solidFill>
              </a:rPr>
              <a:t>Para desarrollar un plan de gestión de riesgos eficaz para el riesgo de crisis externo, debe seguir los siguientes pasos:</a:t>
            </a:r>
          </a:p>
          <a:p>
            <a:pPr marL="12700" indent="-12700"/>
            <a:endParaRPr lang="en-US" dirty="0">
              <a:solidFill>
                <a:schemeClr val="bg1"/>
              </a:solidFill>
            </a:endParaRPr>
          </a:p>
        </p:txBody>
      </p:sp>
      <p:sp>
        <p:nvSpPr>
          <p:cNvPr id="17" name="Rectangle 16">
            <a:extLst>
              <a:ext uri="{FF2B5EF4-FFF2-40B4-BE49-F238E27FC236}">
                <a16:creationId xmlns:a16="http://schemas.microsoft.com/office/drawing/2014/main" id="{1ADF73A1-4987-9406-F44B-8220032A8AFD}"/>
              </a:ext>
            </a:extLst>
          </p:cNvPr>
          <p:cNvSpPr/>
          <p:nvPr/>
        </p:nvSpPr>
        <p:spPr>
          <a:xfrm rot="5400000">
            <a:off x="4000070" y="669290"/>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8" name="Text Placeholder 3">
            <a:extLst>
              <a:ext uri="{FF2B5EF4-FFF2-40B4-BE49-F238E27FC236}">
                <a16:creationId xmlns:a16="http://schemas.microsoft.com/office/drawing/2014/main" id="{C1E26225-7D1E-0D5C-E545-A1C784A2B72D}"/>
              </a:ext>
            </a:extLst>
          </p:cNvPr>
          <p:cNvSpPr txBox="1">
            <a:spLocks/>
          </p:cNvSpPr>
          <p:nvPr/>
        </p:nvSpPr>
        <p:spPr>
          <a:xfrm>
            <a:off x="1170002" y="1437731"/>
            <a:ext cx="4416460" cy="42203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600"/>
              </a:spcBef>
              <a:buNone/>
            </a:pPr>
            <a:r>
              <a:rPr lang="es" sz="2000" dirty="0">
                <a:solidFill>
                  <a:srgbClr val="616161"/>
                </a:solidFill>
              </a:rPr>
              <a:t>Designar un equipo de gestión de riesgos;</a:t>
            </a:r>
          </a:p>
          <a:p>
            <a:pPr marL="0" indent="0">
              <a:spcBef>
                <a:spcPts val="2600"/>
              </a:spcBef>
              <a:buNone/>
            </a:pPr>
            <a:r>
              <a:rPr lang="es" sz="2000" dirty="0">
                <a:solidFill>
                  <a:srgbClr val="616161"/>
                </a:solidFill>
              </a:rPr>
              <a:t>Identificar riesgos;</a:t>
            </a:r>
          </a:p>
          <a:p>
            <a:pPr marL="0" indent="0">
              <a:spcBef>
                <a:spcPts val="2600"/>
              </a:spcBef>
              <a:buNone/>
            </a:pPr>
            <a:r>
              <a:rPr lang="es" sz="2000" dirty="0" err="1">
                <a:solidFill>
                  <a:srgbClr val="616161"/>
                </a:solidFill>
              </a:rPr>
              <a:t>Priorizar </a:t>
            </a:r>
            <a:r>
              <a:rPr lang="es" sz="2000" dirty="0">
                <a:solidFill>
                  <a:srgbClr val="616161"/>
                </a:solidFill>
              </a:rPr>
              <a:t>los riesgos;</a:t>
            </a:r>
          </a:p>
          <a:p>
            <a:pPr marL="0" indent="0">
              <a:spcBef>
                <a:spcPts val="2600"/>
              </a:spcBef>
              <a:buNone/>
            </a:pPr>
            <a:r>
              <a:rPr lang="es" sz="2000" dirty="0">
                <a:solidFill>
                  <a:srgbClr val="616161"/>
                </a:solidFill>
              </a:rPr>
              <a:t>Determinar quién se vería afectado por el evento;</a:t>
            </a:r>
          </a:p>
          <a:p>
            <a:pPr marL="0" indent="0">
              <a:spcBef>
                <a:spcPts val="2600"/>
              </a:spcBef>
              <a:buNone/>
            </a:pPr>
            <a:r>
              <a:rPr lang="es" sz="2000" dirty="0">
                <a:solidFill>
                  <a:srgbClr val="616161"/>
                </a:solidFill>
              </a:rPr>
              <a:t>Adquirir e implementar sistemas de información de gestión de riesgos y software de análisis de riesgos para procesar y administrar datos de forma continua;</a:t>
            </a:r>
          </a:p>
        </p:txBody>
      </p:sp>
      <p:sp>
        <p:nvSpPr>
          <p:cNvPr id="19" name="Text Placeholder 8">
            <a:extLst>
              <a:ext uri="{FF2B5EF4-FFF2-40B4-BE49-F238E27FC236}">
                <a16:creationId xmlns:a16="http://schemas.microsoft.com/office/drawing/2014/main" id="{B00EC4D5-D296-B1DC-7AE0-08093BB2842E}"/>
              </a:ext>
            </a:extLst>
          </p:cNvPr>
          <p:cNvSpPr txBox="1">
            <a:spLocks/>
          </p:cNvSpPr>
          <p:nvPr/>
        </p:nvSpPr>
        <p:spPr>
          <a:xfrm>
            <a:off x="529758" y="1437731"/>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 sz="2400" b="1" dirty="0">
                <a:solidFill>
                  <a:schemeClr val="bg1"/>
                </a:solidFill>
              </a:rPr>
              <a:t>01</a:t>
            </a:r>
          </a:p>
        </p:txBody>
      </p:sp>
      <p:sp>
        <p:nvSpPr>
          <p:cNvPr id="20" name="Text Placeholder 8">
            <a:extLst>
              <a:ext uri="{FF2B5EF4-FFF2-40B4-BE49-F238E27FC236}">
                <a16:creationId xmlns:a16="http://schemas.microsoft.com/office/drawing/2014/main" id="{56AE7253-340D-A9BA-A679-5FEF3970B913}"/>
              </a:ext>
            </a:extLst>
          </p:cNvPr>
          <p:cNvSpPr txBox="1">
            <a:spLocks/>
          </p:cNvSpPr>
          <p:nvPr/>
        </p:nvSpPr>
        <p:spPr>
          <a:xfrm>
            <a:off x="544864" y="2263937"/>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s" sz="2400" b="1" dirty="0">
                <a:solidFill>
                  <a:schemeClr val="bg1"/>
                </a:solidFill>
              </a:rPr>
              <a:t>02</a:t>
            </a:r>
          </a:p>
        </p:txBody>
      </p:sp>
      <p:sp>
        <p:nvSpPr>
          <p:cNvPr id="21" name="Text Placeholder 8">
            <a:extLst>
              <a:ext uri="{FF2B5EF4-FFF2-40B4-BE49-F238E27FC236}">
                <a16:creationId xmlns:a16="http://schemas.microsoft.com/office/drawing/2014/main" id="{13A7CE5B-3C84-9266-FC45-7FBF765117CA}"/>
              </a:ext>
            </a:extLst>
          </p:cNvPr>
          <p:cNvSpPr txBox="1">
            <a:spLocks/>
          </p:cNvSpPr>
          <p:nvPr/>
        </p:nvSpPr>
        <p:spPr>
          <a:xfrm>
            <a:off x="552203" y="2863333"/>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s" sz="2400" b="1" dirty="0">
                <a:solidFill>
                  <a:schemeClr val="bg1"/>
                </a:solidFill>
              </a:rPr>
              <a:t>03</a:t>
            </a:r>
          </a:p>
        </p:txBody>
      </p:sp>
      <p:sp>
        <p:nvSpPr>
          <p:cNvPr id="22" name="Text Placeholder 8">
            <a:extLst>
              <a:ext uri="{FF2B5EF4-FFF2-40B4-BE49-F238E27FC236}">
                <a16:creationId xmlns:a16="http://schemas.microsoft.com/office/drawing/2014/main" id="{1C7BE675-94BD-C0BB-D5D7-91A8F74C9ACA}"/>
              </a:ext>
            </a:extLst>
          </p:cNvPr>
          <p:cNvSpPr txBox="1">
            <a:spLocks/>
          </p:cNvSpPr>
          <p:nvPr/>
        </p:nvSpPr>
        <p:spPr>
          <a:xfrm>
            <a:off x="529758" y="3555745"/>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s" sz="2400" b="1" dirty="0">
                <a:solidFill>
                  <a:schemeClr val="bg1"/>
                </a:solidFill>
              </a:rPr>
              <a:t>04</a:t>
            </a:r>
          </a:p>
        </p:txBody>
      </p:sp>
      <p:sp>
        <p:nvSpPr>
          <p:cNvPr id="23" name="Text Placeholder 8">
            <a:extLst>
              <a:ext uri="{FF2B5EF4-FFF2-40B4-BE49-F238E27FC236}">
                <a16:creationId xmlns:a16="http://schemas.microsoft.com/office/drawing/2014/main" id="{B9C816A0-4CA1-1400-FF16-86E9155BC77A}"/>
              </a:ext>
            </a:extLst>
          </p:cNvPr>
          <p:cNvSpPr txBox="1">
            <a:spLocks/>
          </p:cNvSpPr>
          <p:nvPr/>
        </p:nvSpPr>
        <p:spPr>
          <a:xfrm>
            <a:off x="537099" y="4314072"/>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s" sz="2400" b="1" dirty="0">
                <a:solidFill>
                  <a:schemeClr val="bg1"/>
                </a:solidFill>
              </a:rPr>
              <a:t>05</a:t>
            </a:r>
          </a:p>
        </p:txBody>
      </p:sp>
      <p:sp>
        <p:nvSpPr>
          <p:cNvPr id="3" name="Oval 2">
            <a:extLst>
              <a:ext uri="{FF2B5EF4-FFF2-40B4-BE49-F238E27FC236}">
                <a16:creationId xmlns:a16="http://schemas.microsoft.com/office/drawing/2014/main" id="{00104E65-74DB-8AB9-D3C9-A716D965B2E0}"/>
              </a:ext>
            </a:extLst>
          </p:cNvPr>
          <p:cNvSpPr/>
          <p:nvPr/>
        </p:nvSpPr>
        <p:spPr>
          <a:xfrm>
            <a:off x="5864504" y="2440322"/>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144C311D-9A71-4AEC-B2D3-97279826EC07}"/>
              </a:ext>
            </a:extLst>
          </p:cNvPr>
          <p:cNvSpPr/>
          <p:nvPr/>
        </p:nvSpPr>
        <p:spPr>
          <a:xfrm>
            <a:off x="5857163" y="1357028"/>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D68979A-F038-1FE4-352C-9A6475C3B54A}"/>
              </a:ext>
            </a:extLst>
          </p:cNvPr>
          <p:cNvSpPr/>
          <p:nvPr/>
        </p:nvSpPr>
        <p:spPr>
          <a:xfrm>
            <a:off x="5857163" y="5378845"/>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0689371-A21B-3CC3-3D75-6E5066F1C33A}"/>
              </a:ext>
            </a:extLst>
          </p:cNvPr>
          <p:cNvSpPr/>
          <p:nvPr/>
        </p:nvSpPr>
        <p:spPr>
          <a:xfrm>
            <a:off x="5864506" y="3981131"/>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638D614-3F53-30B5-9CC8-5422008CB754}"/>
              </a:ext>
            </a:extLst>
          </p:cNvPr>
          <p:cNvSpPr/>
          <p:nvPr/>
        </p:nvSpPr>
        <p:spPr>
          <a:xfrm>
            <a:off x="5857163" y="3115558"/>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014E2848-DEC4-FDB9-784D-21C7EFD52D3B}"/>
              </a:ext>
            </a:extLst>
          </p:cNvPr>
          <p:cNvSpPr txBox="1">
            <a:spLocks/>
          </p:cNvSpPr>
          <p:nvPr/>
        </p:nvSpPr>
        <p:spPr>
          <a:xfrm>
            <a:off x="6428394" y="1345521"/>
            <a:ext cx="5218744" cy="36300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600"/>
              </a:spcBef>
              <a:buNone/>
            </a:pPr>
            <a:r>
              <a:rPr lang="es" sz="2000" dirty="0" err="1">
                <a:solidFill>
                  <a:srgbClr val="616161"/>
                </a:solidFill>
              </a:rPr>
              <a:t>Analizar </a:t>
            </a:r>
            <a:r>
              <a:rPr lang="es" sz="2000" dirty="0">
                <a:solidFill>
                  <a:srgbClr val="616161"/>
                </a:solidFill>
              </a:rPr>
              <a:t>datos relevantes continuamente para garantizar que todos los procesos y planes estén actualizados y sean apropiados;</a:t>
            </a:r>
          </a:p>
          <a:p>
            <a:pPr marL="0" indent="0">
              <a:spcBef>
                <a:spcPts val="2600"/>
              </a:spcBef>
              <a:buNone/>
            </a:pPr>
            <a:r>
              <a:rPr lang="es" sz="2000" dirty="0">
                <a:solidFill>
                  <a:srgbClr val="616161"/>
                </a:solidFill>
              </a:rPr>
              <a:t>Anticipar pérdidas potenciales;</a:t>
            </a:r>
          </a:p>
          <a:p>
            <a:pPr marL="0" indent="0">
              <a:spcBef>
                <a:spcPts val="2600"/>
              </a:spcBef>
              <a:buNone/>
            </a:pPr>
            <a:r>
              <a:rPr lang="es" sz="2000" dirty="0">
                <a:solidFill>
                  <a:srgbClr val="616161"/>
                </a:solidFill>
              </a:rPr>
              <a:t>Cree un documento de fácil acceso que describa el plan;</a:t>
            </a:r>
          </a:p>
          <a:p>
            <a:pPr marL="0" indent="0">
              <a:spcBef>
                <a:spcPts val="2600"/>
              </a:spcBef>
              <a:buNone/>
            </a:pPr>
            <a:r>
              <a:rPr lang="es" sz="2000" dirty="0">
                <a:solidFill>
                  <a:srgbClr val="616161"/>
                </a:solidFill>
              </a:rPr>
              <a:t>Describir claramente cada riesgo, los daños potenciales asociados con cada riesgo, los protocolos destinados a prevenir ese riesgo y los protocolos para responder a ese riesgo;</a:t>
            </a:r>
          </a:p>
          <a:p>
            <a:pPr marL="0" indent="0">
              <a:spcBef>
                <a:spcPts val="2600"/>
              </a:spcBef>
              <a:buNone/>
            </a:pPr>
            <a:r>
              <a:rPr lang="es" sz="2000" dirty="0">
                <a:solidFill>
                  <a:srgbClr val="616161"/>
                </a:solidFill>
              </a:rPr>
              <a:t>Reevalúe y actualice periódicamente su plan de gestión de riesgos.</a:t>
            </a:r>
          </a:p>
        </p:txBody>
      </p:sp>
      <p:sp>
        <p:nvSpPr>
          <p:cNvPr id="9" name="Text Placeholder 8">
            <a:extLst>
              <a:ext uri="{FF2B5EF4-FFF2-40B4-BE49-F238E27FC236}">
                <a16:creationId xmlns:a16="http://schemas.microsoft.com/office/drawing/2014/main" id="{D77AA334-E7F0-A140-ADF6-348D86B25310}"/>
              </a:ext>
            </a:extLst>
          </p:cNvPr>
          <p:cNvSpPr txBox="1">
            <a:spLocks/>
          </p:cNvSpPr>
          <p:nvPr/>
        </p:nvSpPr>
        <p:spPr>
          <a:xfrm>
            <a:off x="5857163" y="1387938"/>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 sz="2400" b="1" dirty="0">
                <a:solidFill>
                  <a:schemeClr val="bg1"/>
                </a:solidFill>
              </a:rPr>
              <a:t>06</a:t>
            </a:r>
          </a:p>
        </p:txBody>
      </p:sp>
      <p:sp>
        <p:nvSpPr>
          <p:cNvPr id="10" name="Text Placeholder 8">
            <a:extLst>
              <a:ext uri="{FF2B5EF4-FFF2-40B4-BE49-F238E27FC236}">
                <a16:creationId xmlns:a16="http://schemas.microsoft.com/office/drawing/2014/main" id="{EDA5C31F-8837-A6AA-5565-42915EBB916D}"/>
              </a:ext>
            </a:extLst>
          </p:cNvPr>
          <p:cNvSpPr txBox="1">
            <a:spLocks/>
          </p:cNvSpPr>
          <p:nvPr/>
        </p:nvSpPr>
        <p:spPr>
          <a:xfrm>
            <a:off x="5864506" y="2488458"/>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s" sz="2400" b="1" dirty="0">
                <a:solidFill>
                  <a:schemeClr val="bg1"/>
                </a:solidFill>
              </a:rPr>
              <a:t>07</a:t>
            </a:r>
          </a:p>
        </p:txBody>
      </p:sp>
      <p:sp>
        <p:nvSpPr>
          <p:cNvPr id="11" name="Text Placeholder 8">
            <a:extLst>
              <a:ext uri="{FF2B5EF4-FFF2-40B4-BE49-F238E27FC236}">
                <a16:creationId xmlns:a16="http://schemas.microsoft.com/office/drawing/2014/main" id="{6CDB0E7C-BDEC-7C11-7704-FC4CAA1EA66A}"/>
              </a:ext>
            </a:extLst>
          </p:cNvPr>
          <p:cNvSpPr txBox="1">
            <a:spLocks/>
          </p:cNvSpPr>
          <p:nvPr/>
        </p:nvSpPr>
        <p:spPr>
          <a:xfrm>
            <a:off x="5864504" y="3144372"/>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s" sz="2400" b="1" dirty="0">
                <a:solidFill>
                  <a:schemeClr val="bg1"/>
                </a:solidFill>
              </a:rPr>
              <a:t>08</a:t>
            </a:r>
          </a:p>
        </p:txBody>
      </p:sp>
      <p:sp>
        <p:nvSpPr>
          <p:cNvPr id="12" name="Text Placeholder 8">
            <a:extLst>
              <a:ext uri="{FF2B5EF4-FFF2-40B4-BE49-F238E27FC236}">
                <a16:creationId xmlns:a16="http://schemas.microsoft.com/office/drawing/2014/main" id="{6D2F8270-68CE-F625-571D-1B7B7DC84EC1}"/>
              </a:ext>
            </a:extLst>
          </p:cNvPr>
          <p:cNvSpPr txBox="1">
            <a:spLocks/>
          </p:cNvSpPr>
          <p:nvPr/>
        </p:nvSpPr>
        <p:spPr>
          <a:xfrm>
            <a:off x="5864506" y="3996602"/>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s" sz="2400" b="1" dirty="0">
                <a:solidFill>
                  <a:schemeClr val="bg1"/>
                </a:solidFill>
              </a:rPr>
              <a:t>09</a:t>
            </a:r>
          </a:p>
        </p:txBody>
      </p:sp>
      <p:sp>
        <p:nvSpPr>
          <p:cNvPr id="13" name="Text Placeholder 8">
            <a:extLst>
              <a:ext uri="{FF2B5EF4-FFF2-40B4-BE49-F238E27FC236}">
                <a16:creationId xmlns:a16="http://schemas.microsoft.com/office/drawing/2014/main" id="{E4E57520-D118-5715-BFE4-FE3BF1C01E39}"/>
              </a:ext>
            </a:extLst>
          </p:cNvPr>
          <p:cNvSpPr txBox="1">
            <a:spLocks/>
          </p:cNvSpPr>
          <p:nvPr/>
        </p:nvSpPr>
        <p:spPr>
          <a:xfrm>
            <a:off x="5864504" y="5407600"/>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s" sz="2400" b="1" dirty="0">
                <a:solidFill>
                  <a:schemeClr val="bg1"/>
                </a:solidFill>
              </a:rPr>
              <a:t>10</a:t>
            </a:r>
          </a:p>
        </p:txBody>
      </p:sp>
    </p:spTree>
    <p:extLst>
      <p:ext uri="{BB962C8B-B14F-4D97-AF65-F5344CB8AC3E}">
        <p14:creationId xmlns:p14="http://schemas.microsoft.com/office/powerpoint/2010/main" val="27791774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325522-A9FB-F948-8CCF-59F3F8A2C341}"/>
              </a:ext>
            </a:extLst>
          </p:cNvPr>
          <p:cNvSpPr>
            <a:spLocks noGrp="1"/>
          </p:cNvSpPr>
          <p:nvPr>
            <p:ph type="body" sz="quarter" idx="25"/>
          </p:nvPr>
        </p:nvSpPr>
        <p:spPr>
          <a:xfrm>
            <a:off x="1332038" y="3296363"/>
            <a:ext cx="3864802" cy="444219"/>
          </a:xfrm>
        </p:spPr>
        <p:txBody>
          <a:bodyPr>
            <a:normAutofit/>
          </a:bodyPr>
          <a:lstStyle/>
          <a:p>
            <a:r>
              <a:rPr lang="es" dirty="0" err="1">
                <a:hlinkClick r:id="rId2">
                  <a:extLst>
                    <a:ext uri="{A12FA001-AC4F-418D-AE19-62706E023703}">
                      <ahyp:hlinkClr xmlns:ahyp="http://schemas.microsoft.com/office/drawing/2018/hyperlinkcolor" val="tx"/>
                    </a:ext>
                  </a:extLst>
                </a:hlinkClick>
              </a:rPr>
              <a:t>www.facebook.com/SECure.ErasmusProject </a:t>
            </a:r>
            <a:r>
              <a:rPr lang="es" dirty="0">
                <a:hlinkClick r:id="rId2">
                  <a:extLst>
                    <a:ext uri="{A12FA001-AC4F-418D-AE19-62706E023703}">
                      <ahyp:hlinkClr xmlns:ahyp="http://schemas.microsoft.com/office/drawing/2018/hyperlinkcolor" val="tx"/>
                    </a:ext>
                  </a:extLst>
                </a:hlinkClick>
              </a:rPr>
              <a:t>_ </a:t>
            </a:r>
            <a:r>
              <a:rPr lang="es" dirty="0" err="1">
                <a:hlinkClick r:id="rId2">
                  <a:extLst>
                    <a:ext uri="{A12FA001-AC4F-418D-AE19-62706E023703}">
                      <ahyp:hlinkClr xmlns:ahyp="http://schemas.microsoft.com/office/drawing/2018/hyperlinkcolor" val="tx"/>
                    </a:ext>
                  </a:extLst>
                </a:hlinkClick>
              </a:rPr>
              <a:t>_</a:t>
            </a:r>
            <a:endParaRPr lang="en-US" dirty="0"/>
          </a:p>
        </p:txBody>
      </p:sp>
      <p:sp>
        <p:nvSpPr>
          <p:cNvPr id="5" name="Text Placeholder 4">
            <a:extLst>
              <a:ext uri="{FF2B5EF4-FFF2-40B4-BE49-F238E27FC236}">
                <a16:creationId xmlns:a16="http://schemas.microsoft.com/office/drawing/2014/main" id="{9DB39A56-8A82-FC46-9BD0-F1D9CB893053}"/>
              </a:ext>
            </a:extLst>
          </p:cNvPr>
          <p:cNvSpPr>
            <a:spLocks noGrp="1"/>
          </p:cNvSpPr>
          <p:nvPr>
            <p:ph type="body" sz="quarter" idx="26"/>
          </p:nvPr>
        </p:nvSpPr>
        <p:spPr>
          <a:xfrm>
            <a:off x="1332038" y="3919323"/>
            <a:ext cx="3712402" cy="481102"/>
          </a:xfrm>
        </p:spPr>
        <p:txBody>
          <a:bodyPr>
            <a:normAutofit/>
          </a:bodyPr>
          <a:lstStyle/>
          <a:p>
            <a:r>
              <a:rPr lang="es" dirty="0">
                <a:hlinkClick r:id="rId3">
                  <a:extLst>
                    <a:ext uri="{A12FA001-AC4F-418D-AE19-62706E023703}">
                      <ahyp:hlinkClr xmlns:ahyp="http://schemas.microsoft.com/office/drawing/2018/hyperlinkcolor" val="tx"/>
                    </a:ext>
                  </a:extLst>
                </a:hlinkClick>
              </a:rPr>
              <a:t>www.twitter.com/SECure_Project</a:t>
            </a:r>
            <a:endParaRPr lang="en-US" dirty="0"/>
          </a:p>
        </p:txBody>
      </p:sp>
      <p:sp>
        <p:nvSpPr>
          <p:cNvPr id="6" name="Text Placeholder 5">
            <a:extLst>
              <a:ext uri="{FF2B5EF4-FFF2-40B4-BE49-F238E27FC236}">
                <a16:creationId xmlns:a16="http://schemas.microsoft.com/office/drawing/2014/main" id="{85493FFE-13D7-664E-8742-24D93C3723EA}"/>
              </a:ext>
            </a:extLst>
          </p:cNvPr>
          <p:cNvSpPr>
            <a:spLocks noGrp="1"/>
          </p:cNvSpPr>
          <p:nvPr>
            <p:ph type="body" sz="quarter" idx="27"/>
          </p:nvPr>
        </p:nvSpPr>
        <p:spPr>
          <a:xfrm>
            <a:off x="1340201" y="4562886"/>
            <a:ext cx="3466767" cy="566466"/>
          </a:xfrm>
        </p:spPr>
        <p:txBody>
          <a:bodyPr>
            <a:normAutofit/>
          </a:bodyPr>
          <a:lstStyle/>
          <a:p>
            <a:r>
              <a:rPr lang="es" dirty="0" err="1">
                <a:hlinkClick r:id="rId4">
                  <a:extLst>
                    <a:ext uri="{A12FA001-AC4F-418D-AE19-62706E023703}">
                      <ahyp:hlinkClr xmlns:ahyp="http://schemas.microsoft.com/office/drawing/2018/hyperlinkcolor" val="tx"/>
                    </a:ext>
                  </a:extLst>
                </a:hlinkClick>
              </a:rPr>
              <a:t>www.linkedin.com </a:t>
            </a:r>
            <a:r>
              <a:rPr lang="es" dirty="0">
                <a:hlinkClick r:id="rId4">
                  <a:extLst>
                    <a:ext uri="{A12FA001-AC4F-418D-AE19-62706E023703}">
                      <ahyp:hlinkClr xmlns:ahyp="http://schemas.microsoft.com/office/drawing/2018/hyperlinkcolor" val="tx"/>
                    </a:ext>
                  </a:extLst>
                </a:hlinkClick>
              </a:rPr>
              <a:t>/empresa/proyecto-seguro/</a:t>
            </a:r>
            <a:endParaRPr lang="en-US" dirty="0"/>
          </a:p>
        </p:txBody>
      </p:sp>
      <p:sp>
        <p:nvSpPr>
          <p:cNvPr id="13" name="Text Placeholder 12">
            <a:extLst>
              <a:ext uri="{FF2B5EF4-FFF2-40B4-BE49-F238E27FC236}">
                <a16:creationId xmlns:a16="http://schemas.microsoft.com/office/drawing/2014/main" id="{CAF717B5-2512-1E47-B1D4-71C9C0DE0704}"/>
              </a:ext>
            </a:extLst>
          </p:cNvPr>
          <p:cNvSpPr>
            <a:spLocks noGrp="1"/>
          </p:cNvSpPr>
          <p:nvPr>
            <p:ph type="body" sz="quarter" idx="28"/>
          </p:nvPr>
        </p:nvSpPr>
        <p:spPr>
          <a:xfrm>
            <a:off x="567326" y="5747113"/>
            <a:ext cx="3591630" cy="731140"/>
          </a:xfrm>
        </p:spPr>
        <p:txBody>
          <a:bodyPr>
            <a:normAutofit fontScale="92500" lnSpcReduction="20000"/>
          </a:bodyPr>
          <a:lstStyle/>
          <a:p>
            <a:r>
              <a:rPr lang="es" dirty="0" err="1"/>
              <a:t>www. </a:t>
            </a:r>
            <a:r>
              <a:rPr lang="es" b="1" dirty="0" err="1"/>
              <a:t>smecrisistoolkit. </a:t>
            </a:r>
            <a:r>
              <a:rPr lang="es" dirty="0" err="1"/>
              <a:t>UE</a:t>
            </a:r>
            <a:endParaRPr lang="en-US" dirty="0"/>
          </a:p>
        </p:txBody>
      </p:sp>
      <p:sp>
        <p:nvSpPr>
          <p:cNvPr id="2" name="Text Placeholder 1">
            <a:extLst>
              <a:ext uri="{FF2B5EF4-FFF2-40B4-BE49-F238E27FC236}">
                <a16:creationId xmlns:a16="http://schemas.microsoft.com/office/drawing/2014/main" id="{EC96B6AC-8263-C84E-8A2F-C5E622421299}"/>
              </a:ext>
            </a:extLst>
          </p:cNvPr>
          <p:cNvSpPr>
            <a:spLocks noGrp="1"/>
          </p:cNvSpPr>
          <p:nvPr>
            <p:ph type="body" sz="quarter" idx="19"/>
          </p:nvPr>
        </p:nvSpPr>
        <p:spPr>
          <a:xfrm>
            <a:off x="1269930" y="1396872"/>
            <a:ext cx="3591630" cy="1239648"/>
          </a:xfrm>
        </p:spPr>
        <p:txBody>
          <a:bodyPr>
            <a:normAutofit lnSpcReduction="10000"/>
          </a:bodyPr>
          <a:lstStyle/>
          <a:p>
            <a:r>
              <a:rPr lang="es" dirty="0"/>
              <a:t>UNA CRISIS QUE PROVIENE DE FACTORES INTERNOS</a:t>
            </a:r>
          </a:p>
        </p:txBody>
      </p:sp>
      <p:sp>
        <p:nvSpPr>
          <p:cNvPr id="3" name="Text Placeholder 2">
            <a:extLst>
              <a:ext uri="{FF2B5EF4-FFF2-40B4-BE49-F238E27FC236}">
                <a16:creationId xmlns:a16="http://schemas.microsoft.com/office/drawing/2014/main" id="{9927D842-1D00-FA4B-B63E-F70DCFAE79F4}"/>
              </a:ext>
            </a:extLst>
          </p:cNvPr>
          <p:cNvSpPr>
            <a:spLocks noGrp="1"/>
          </p:cNvSpPr>
          <p:nvPr>
            <p:ph type="body" sz="quarter" idx="20"/>
          </p:nvPr>
        </p:nvSpPr>
        <p:spPr/>
        <p:txBody>
          <a:bodyPr>
            <a:normAutofit fontScale="62500" lnSpcReduction="20000"/>
          </a:bodyPr>
          <a:lstStyle/>
          <a:p>
            <a:r>
              <a:rPr lang="es" dirty="0">
                <a:solidFill>
                  <a:schemeClr val="bg1"/>
                </a:solidFill>
              </a:rPr>
              <a:t>Próximo </a:t>
            </a:r>
            <a:r>
              <a:rPr lang="es" dirty="0">
                <a:solidFill>
                  <a:srgbClr val="EDA13E"/>
                </a:solidFill>
              </a:rPr>
              <a:t>Módulo 3..</a:t>
            </a:r>
          </a:p>
        </p:txBody>
      </p:sp>
      <p:sp>
        <p:nvSpPr>
          <p:cNvPr id="12" name="Freeform 332">
            <a:extLst>
              <a:ext uri="{FF2B5EF4-FFF2-40B4-BE49-F238E27FC236}">
                <a16:creationId xmlns:a16="http://schemas.microsoft.com/office/drawing/2014/main" id="{5D49C9EB-CC3D-BA48-87AA-DC6CBB57D7F0}"/>
              </a:ext>
            </a:extLst>
          </p:cNvPr>
          <p:cNvSpPr>
            <a:spLocks noChangeAspect="1"/>
          </p:cNvSpPr>
          <p:nvPr/>
        </p:nvSpPr>
        <p:spPr>
          <a:xfrm>
            <a:off x="930376" y="3972148"/>
            <a:ext cx="310020" cy="252000"/>
          </a:xfrm>
          <a:custGeom>
            <a:avLst/>
            <a:gdLst/>
            <a:ahLst/>
            <a:cxnLst/>
            <a:rect l="l" t="t" r="r" b="b"/>
            <a:pathLst>
              <a:path w="443976" h="360589">
                <a:moveTo>
                  <a:pt x="307346" y="0"/>
                </a:moveTo>
                <a:cubicBezTo>
                  <a:pt x="333639" y="0"/>
                  <a:pt x="355800" y="9578"/>
                  <a:pt x="373830" y="28734"/>
                </a:cubicBezTo>
                <a:cubicBezTo>
                  <a:pt x="394301" y="24790"/>
                  <a:pt x="413551" y="17466"/>
                  <a:pt x="431581" y="6761"/>
                </a:cubicBezTo>
                <a:cubicBezTo>
                  <a:pt x="424632" y="28359"/>
                  <a:pt x="411298" y="45074"/>
                  <a:pt x="391578" y="56905"/>
                </a:cubicBezTo>
                <a:cubicBezTo>
                  <a:pt x="409044" y="55027"/>
                  <a:pt x="426510" y="50332"/>
                  <a:pt x="443976" y="42820"/>
                </a:cubicBezTo>
                <a:cubicBezTo>
                  <a:pt x="431392" y="61225"/>
                  <a:pt x="416180" y="76907"/>
                  <a:pt x="398339" y="89866"/>
                </a:cubicBezTo>
                <a:cubicBezTo>
                  <a:pt x="398526" y="92495"/>
                  <a:pt x="398620" y="96439"/>
                  <a:pt x="398620" y="101697"/>
                </a:cubicBezTo>
                <a:cubicBezTo>
                  <a:pt x="398620" y="126112"/>
                  <a:pt x="395052" y="150480"/>
                  <a:pt x="387915" y="174801"/>
                </a:cubicBezTo>
                <a:cubicBezTo>
                  <a:pt x="380778" y="199122"/>
                  <a:pt x="369933" y="222457"/>
                  <a:pt x="355378" y="244806"/>
                </a:cubicBezTo>
                <a:cubicBezTo>
                  <a:pt x="340823" y="267155"/>
                  <a:pt x="323497" y="286922"/>
                  <a:pt x="303402" y="304106"/>
                </a:cubicBezTo>
                <a:cubicBezTo>
                  <a:pt x="283307" y="321291"/>
                  <a:pt x="259080" y="335001"/>
                  <a:pt x="230722" y="345236"/>
                </a:cubicBezTo>
                <a:cubicBezTo>
                  <a:pt x="202362" y="355471"/>
                  <a:pt x="172032" y="360589"/>
                  <a:pt x="139728" y="360589"/>
                </a:cubicBezTo>
                <a:cubicBezTo>
                  <a:pt x="88832" y="360589"/>
                  <a:pt x="42256" y="346973"/>
                  <a:pt x="0" y="319741"/>
                </a:cubicBezTo>
                <a:cubicBezTo>
                  <a:pt x="6574" y="320492"/>
                  <a:pt x="13898" y="320868"/>
                  <a:pt x="21974" y="320868"/>
                </a:cubicBezTo>
                <a:cubicBezTo>
                  <a:pt x="64230" y="320868"/>
                  <a:pt x="101886" y="307909"/>
                  <a:pt x="134940" y="281992"/>
                </a:cubicBezTo>
                <a:cubicBezTo>
                  <a:pt x="115220" y="281616"/>
                  <a:pt x="97566" y="275560"/>
                  <a:pt x="81978" y="263822"/>
                </a:cubicBezTo>
                <a:cubicBezTo>
                  <a:pt x="66390" y="252084"/>
                  <a:pt x="55685" y="237106"/>
                  <a:pt x="49863" y="218889"/>
                </a:cubicBezTo>
                <a:cubicBezTo>
                  <a:pt x="56060" y="219828"/>
                  <a:pt x="61788" y="220297"/>
                  <a:pt x="67048" y="220297"/>
                </a:cubicBezTo>
                <a:cubicBezTo>
                  <a:pt x="75122" y="220297"/>
                  <a:pt x="83105" y="219264"/>
                  <a:pt x="90992" y="217199"/>
                </a:cubicBezTo>
                <a:cubicBezTo>
                  <a:pt x="69958" y="212879"/>
                  <a:pt x="52539" y="202409"/>
                  <a:pt x="38736" y="185788"/>
                </a:cubicBezTo>
                <a:cubicBezTo>
                  <a:pt x="24932" y="169167"/>
                  <a:pt x="18030" y="149870"/>
                  <a:pt x="18030" y="127896"/>
                </a:cubicBezTo>
                <a:lnTo>
                  <a:pt x="18030" y="126770"/>
                </a:lnTo>
                <a:cubicBezTo>
                  <a:pt x="30800" y="133906"/>
                  <a:pt x="44510" y="137756"/>
                  <a:pt x="59160" y="138320"/>
                </a:cubicBezTo>
                <a:cubicBezTo>
                  <a:pt x="46764" y="130056"/>
                  <a:pt x="36904" y="119257"/>
                  <a:pt x="29580" y="105923"/>
                </a:cubicBezTo>
                <a:cubicBezTo>
                  <a:pt x="22256" y="92589"/>
                  <a:pt x="18593" y="78128"/>
                  <a:pt x="18593" y="62540"/>
                </a:cubicBezTo>
                <a:cubicBezTo>
                  <a:pt x="18593" y="46013"/>
                  <a:pt x="22724" y="30706"/>
                  <a:pt x="30988" y="16621"/>
                </a:cubicBezTo>
                <a:cubicBezTo>
                  <a:pt x="53713" y="44604"/>
                  <a:pt x="81367" y="67000"/>
                  <a:pt x="113952" y="83809"/>
                </a:cubicBezTo>
                <a:cubicBezTo>
                  <a:pt x="146536" y="100617"/>
                  <a:pt x="181422" y="109961"/>
                  <a:pt x="218608" y="111839"/>
                </a:cubicBezTo>
                <a:cubicBezTo>
                  <a:pt x="217104" y="104702"/>
                  <a:pt x="216354" y="97753"/>
                  <a:pt x="216354" y="90992"/>
                </a:cubicBezTo>
                <a:cubicBezTo>
                  <a:pt x="216354" y="65826"/>
                  <a:pt x="225228" y="44369"/>
                  <a:pt x="242975" y="26621"/>
                </a:cubicBezTo>
                <a:cubicBezTo>
                  <a:pt x="260723" y="8874"/>
                  <a:pt x="282180" y="0"/>
                  <a:pt x="307346" y="0"/>
                </a:cubicBezTo>
                <a:close/>
              </a:path>
            </a:pathLst>
          </a:cu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reeform 6">
            <a:extLst>
              <a:ext uri="{FF2B5EF4-FFF2-40B4-BE49-F238E27FC236}">
                <a16:creationId xmlns:a16="http://schemas.microsoft.com/office/drawing/2014/main" id="{689B0FD2-8671-564C-BAE3-AB204F98531A}"/>
              </a:ext>
            </a:extLst>
          </p:cNvPr>
          <p:cNvSpPr>
            <a:spLocks noChangeAspect="1"/>
          </p:cNvSpPr>
          <p:nvPr/>
        </p:nvSpPr>
        <p:spPr bwMode="auto">
          <a:xfrm>
            <a:off x="993795" y="3288213"/>
            <a:ext cx="183182" cy="324000"/>
          </a:xfrm>
          <a:custGeom>
            <a:avLst/>
            <a:gdLst>
              <a:gd name="T0" fmla="*/ 92 w 146"/>
              <a:gd name="T1" fmla="*/ 55 h 257"/>
              <a:gd name="T2" fmla="*/ 92 w 146"/>
              <a:gd name="T3" fmla="*/ 91 h 257"/>
              <a:gd name="T4" fmla="*/ 146 w 146"/>
              <a:gd name="T5" fmla="*/ 91 h 257"/>
              <a:gd name="T6" fmla="*/ 137 w 146"/>
              <a:gd name="T7" fmla="*/ 146 h 257"/>
              <a:gd name="T8" fmla="*/ 92 w 146"/>
              <a:gd name="T9" fmla="*/ 146 h 257"/>
              <a:gd name="T10" fmla="*/ 92 w 146"/>
              <a:gd name="T11" fmla="*/ 257 h 257"/>
              <a:gd name="T12" fmla="*/ 37 w 146"/>
              <a:gd name="T13" fmla="*/ 257 h 257"/>
              <a:gd name="T14" fmla="*/ 37 w 146"/>
              <a:gd name="T15" fmla="*/ 146 h 257"/>
              <a:gd name="T16" fmla="*/ 0 w 146"/>
              <a:gd name="T17" fmla="*/ 146 h 257"/>
              <a:gd name="T18" fmla="*/ 0 w 146"/>
              <a:gd name="T19" fmla="*/ 91 h 257"/>
              <a:gd name="T20" fmla="*/ 37 w 146"/>
              <a:gd name="T21" fmla="*/ 91 h 257"/>
              <a:gd name="T22" fmla="*/ 37 w 146"/>
              <a:gd name="T23" fmla="*/ 55 h 257"/>
              <a:gd name="T24" fmla="*/ 64 w 146"/>
              <a:gd name="T25" fmla="*/ 7 h 257"/>
              <a:gd name="T26" fmla="*/ 92 w 146"/>
              <a:gd name="T27" fmla="*/ 0 h 257"/>
              <a:gd name="T28" fmla="*/ 146 w 146"/>
              <a:gd name="T29" fmla="*/ 0 h 257"/>
              <a:gd name="T30" fmla="*/ 146 w 146"/>
              <a:gd name="T31" fmla="*/ 55 h 257"/>
              <a:gd name="T32" fmla="*/ 92 w 146"/>
              <a:gd name="T33" fmla="*/ 5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 h="257">
                <a:moveTo>
                  <a:pt x="92" y="55"/>
                </a:moveTo>
                <a:cubicBezTo>
                  <a:pt x="92" y="91"/>
                  <a:pt x="92" y="91"/>
                  <a:pt x="92" y="91"/>
                </a:cubicBezTo>
                <a:cubicBezTo>
                  <a:pt x="146" y="91"/>
                  <a:pt x="146" y="91"/>
                  <a:pt x="146" y="91"/>
                </a:cubicBezTo>
                <a:cubicBezTo>
                  <a:pt x="137" y="146"/>
                  <a:pt x="137" y="146"/>
                  <a:pt x="137" y="146"/>
                </a:cubicBezTo>
                <a:cubicBezTo>
                  <a:pt x="92" y="146"/>
                  <a:pt x="92" y="146"/>
                  <a:pt x="92" y="146"/>
                </a:cubicBezTo>
                <a:cubicBezTo>
                  <a:pt x="92" y="257"/>
                  <a:pt x="92" y="257"/>
                  <a:pt x="92" y="257"/>
                </a:cubicBezTo>
                <a:cubicBezTo>
                  <a:pt x="37" y="257"/>
                  <a:pt x="37" y="257"/>
                  <a:pt x="37" y="257"/>
                </a:cubicBezTo>
                <a:cubicBezTo>
                  <a:pt x="37" y="146"/>
                  <a:pt x="37" y="146"/>
                  <a:pt x="37" y="146"/>
                </a:cubicBezTo>
                <a:cubicBezTo>
                  <a:pt x="0" y="146"/>
                  <a:pt x="0" y="146"/>
                  <a:pt x="0" y="146"/>
                </a:cubicBezTo>
                <a:cubicBezTo>
                  <a:pt x="0" y="91"/>
                  <a:pt x="0" y="91"/>
                  <a:pt x="0" y="91"/>
                </a:cubicBezTo>
                <a:cubicBezTo>
                  <a:pt x="37" y="91"/>
                  <a:pt x="37" y="91"/>
                  <a:pt x="37" y="91"/>
                </a:cubicBezTo>
                <a:cubicBezTo>
                  <a:pt x="37" y="55"/>
                  <a:pt x="37" y="55"/>
                  <a:pt x="37" y="55"/>
                </a:cubicBezTo>
                <a:cubicBezTo>
                  <a:pt x="37" y="34"/>
                  <a:pt x="48" y="17"/>
                  <a:pt x="64" y="7"/>
                </a:cubicBezTo>
                <a:cubicBezTo>
                  <a:pt x="72" y="3"/>
                  <a:pt x="82" y="0"/>
                  <a:pt x="92" y="0"/>
                </a:cubicBezTo>
                <a:cubicBezTo>
                  <a:pt x="146" y="0"/>
                  <a:pt x="146" y="0"/>
                  <a:pt x="146" y="0"/>
                </a:cubicBezTo>
                <a:cubicBezTo>
                  <a:pt x="146" y="55"/>
                  <a:pt x="146" y="55"/>
                  <a:pt x="146" y="55"/>
                </a:cubicBezTo>
                <a:lnTo>
                  <a:pt x="92" y="55"/>
                </a:lnTo>
                <a:close/>
              </a:path>
            </a:pathLst>
          </a:custGeom>
          <a:solidFill>
            <a:srgbClr val="EDA13E"/>
          </a:solidFill>
          <a:ln>
            <a:noFill/>
          </a:ln>
        </p:spPr>
        <p:txBody>
          <a:bodyPr vert="horz" wrap="square" lIns="91440" tIns="45720" rIns="91440" bIns="45720" numCol="1" anchor="t" anchorCtr="0" compatLnSpc="1">
            <a:prstTxWarp prst="textNoShape">
              <a:avLst/>
            </a:prstTxWarp>
          </a:bodyPr>
          <a:lstStyle/>
          <a:p>
            <a:endParaRPr lang="en-ID"/>
          </a:p>
        </p:txBody>
      </p:sp>
      <p:grpSp>
        <p:nvGrpSpPr>
          <p:cNvPr id="7" name="Group 6">
            <a:extLst>
              <a:ext uri="{FF2B5EF4-FFF2-40B4-BE49-F238E27FC236}">
                <a16:creationId xmlns:a16="http://schemas.microsoft.com/office/drawing/2014/main" id="{CEDBE632-5C17-9847-A607-F3A24354690A}"/>
              </a:ext>
            </a:extLst>
          </p:cNvPr>
          <p:cNvGrpSpPr>
            <a:grpSpLocks noChangeAspect="1"/>
          </p:cNvGrpSpPr>
          <p:nvPr/>
        </p:nvGrpSpPr>
        <p:grpSpPr>
          <a:xfrm>
            <a:off x="962500" y="4553630"/>
            <a:ext cx="245772" cy="288000"/>
            <a:chOff x="8589661" y="3431570"/>
            <a:chExt cx="510568" cy="569231"/>
          </a:xfrm>
          <a:solidFill>
            <a:srgbClr val="EDA13E"/>
          </a:solidFill>
        </p:grpSpPr>
        <p:sp>
          <p:nvSpPr>
            <p:cNvPr id="42" name="Freeform: Shape 27">
              <a:extLst>
                <a:ext uri="{FF2B5EF4-FFF2-40B4-BE49-F238E27FC236}">
                  <a16:creationId xmlns:a16="http://schemas.microsoft.com/office/drawing/2014/main" id="{A3AC1FF6-98D4-DE47-896E-AC5237EA818E}"/>
                </a:ext>
              </a:extLst>
            </p:cNvPr>
            <p:cNvSpPr/>
            <p:nvPr/>
          </p:nvSpPr>
          <p:spPr>
            <a:xfrm>
              <a:off x="8589661" y="3601798"/>
              <a:ext cx="113407" cy="399003"/>
            </a:xfrm>
            <a:custGeom>
              <a:avLst/>
              <a:gdLst>
                <a:gd name="connsiteX0" fmla="*/ 0 w 93725"/>
                <a:gd name="connsiteY0" fmla="*/ 0 h 329755"/>
                <a:gd name="connsiteX1" fmla="*/ 93726 w 93725"/>
                <a:gd name="connsiteY1" fmla="*/ 0 h 329755"/>
                <a:gd name="connsiteX2" fmla="*/ 93726 w 93725"/>
                <a:gd name="connsiteY2" fmla="*/ 329756 h 329755"/>
                <a:gd name="connsiteX3" fmla="*/ 0 w 93725"/>
                <a:gd name="connsiteY3" fmla="*/ 329756 h 329755"/>
                <a:gd name="connsiteX4" fmla="*/ 0 w 93725"/>
                <a:gd name="connsiteY4" fmla="*/ 0 h 329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25" h="329755">
                  <a:moveTo>
                    <a:pt x="0" y="0"/>
                  </a:moveTo>
                  <a:lnTo>
                    <a:pt x="93726" y="0"/>
                  </a:lnTo>
                  <a:lnTo>
                    <a:pt x="93726" y="329756"/>
                  </a:lnTo>
                  <a:lnTo>
                    <a:pt x="0" y="329756"/>
                  </a:lnTo>
                  <a:lnTo>
                    <a:pt x="0" y="0"/>
                  </a:lnTo>
                  <a:close/>
                </a:path>
              </a:pathLst>
            </a:custGeom>
            <a:grpFill/>
            <a:ln w="9525" cap="flat">
              <a:noFill/>
              <a:prstDash val="solid"/>
              <a:miter/>
            </a:ln>
          </p:spPr>
          <p:txBody>
            <a:bodyPr rtlCol="0" anchor="ctr"/>
            <a:lstStyle/>
            <a:p>
              <a:endParaRPr lang="en-ID"/>
            </a:p>
          </p:txBody>
        </p:sp>
        <p:sp>
          <p:nvSpPr>
            <p:cNvPr id="43" name="Freeform: Shape 30">
              <a:extLst>
                <a:ext uri="{FF2B5EF4-FFF2-40B4-BE49-F238E27FC236}">
                  <a16:creationId xmlns:a16="http://schemas.microsoft.com/office/drawing/2014/main" id="{23D1213C-B465-0142-894C-6D311FC65A71}"/>
                </a:ext>
              </a:extLst>
            </p:cNvPr>
            <p:cNvSpPr/>
            <p:nvPr/>
          </p:nvSpPr>
          <p:spPr>
            <a:xfrm>
              <a:off x="8760004" y="3601798"/>
              <a:ext cx="340225" cy="398888"/>
            </a:xfrm>
            <a:custGeom>
              <a:avLst/>
              <a:gdLst>
                <a:gd name="connsiteX0" fmla="*/ 281178 w 281178"/>
                <a:gd name="connsiteY0" fmla="*/ 124682 h 329660"/>
                <a:gd name="connsiteX1" fmla="*/ 281178 w 281178"/>
                <a:gd name="connsiteY1" fmla="*/ 329660 h 329660"/>
                <a:gd name="connsiteX2" fmla="*/ 187452 w 281178"/>
                <a:gd name="connsiteY2" fmla="*/ 329660 h 329660"/>
                <a:gd name="connsiteX3" fmla="*/ 187452 w 281178"/>
                <a:gd name="connsiteY3" fmla="*/ 140589 h 329660"/>
                <a:gd name="connsiteX4" fmla="*/ 140589 w 281178"/>
                <a:gd name="connsiteY4" fmla="*/ 93726 h 329660"/>
                <a:gd name="connsiteX5" fmla="*/ 93726 w 281178"/>
                <a:gd name="connsiteY5" fmla="*/ 140589 h 329660"/>
                <a:gd name="connsiteX6" fmla="*/ 93726 w 281178"/>
                <a:gd name="connsiteY6" fmla="*/ 329660 h 329660"/>
                <a:gd name="connsiteX7" fmla="*/ 0 w 281178"/>
                <a:gd name="connsiteY7" fmla="*/ 329660 h 329660"/>
                <a:gd name="connsiteX8" fmla="*/ 0 w 281178"/>
                <a:gd name="connsiteY8" fmla="*/ 0 h 329660"/>
                <a:gd name="connsiteX9" fmla="*/ 93726 w 281178"/>
                <a:gd name="connsiteY9" fmla="*/ 0 h 329660"/>
                <a:gd name="connsiteX10" fmla="*/ 93726 w 281178"/>
                <a:gd name="connsiteY10" fmla="*/ 17812 h 329660"/>
                <a:gd name="connsiteX11" fmla="*/ 164021 w 281178"/>
                <a:gd name="connsiteY11" fmla="*/ 0 h 329660"/>
                <a:gd name="connsiteX12" fmla="*/ 281178 w 281178"/>
                <a:gd name="connsiteY12" fmla="*/ 124682 h 32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178" h="329660">
                  <a:moveTo>
                    <a:pt x="281178" y="124682"/>
                  </a:moveTo>
                  <a:lnTo>
                    <a:pt x="281178" y="329660"/>
                  </a:lnTo>
                  <a:lnTo>
                    <a:pt x="187452" y="329660"/>
                  </a:lnTo>
                  <a:lnTo>
                    <a:pt x="187452" y="140589"/>
                  </a:lnTo>
                  <a:cubicBezTo>
                    <a:pt x="187452" y="114776"/>
                    <a:pt x="166402" y="93726"/>
                    <a:pt x="140589" y="93726"/>
                  </a:cubicBezTo>
                  <a:cubicBezTo>
                    <a:pt x="114776" y="93726"/>
                    <a:pt x="93726" y="114776"/>
                    <a:pt x="93726" y="140589"/>
                  </a:cubicBezTo>
                  <a:lnTo>
                    <a:pt x="93726" y="329660"/>
                  </a:lnTo>
                  <a:lnTo>
                    <a:pt x="0" y="329660"/>
                  </a:lnTo>
                  <a:lnTo>
                    <a:pt x="0" y="0"/>
                  </a:lnTo>
                  <a:lnTo>
                    <a:pt x="93726" y="0"/>
                  </a:lnTo>
                  <a:lnTo>
                    <a:pt x="93726" y="17812"/>
                  </a:lnTo>
                  <a:cubicBezTo>
                    <a:pt x="118110" y="9811"/>
                    <a:pt x="134017" y="0"/>
                    <a:pt x="164021" y="0"/>
                  </a:cubicBezTo>
                  <a:cubicBezTo>
                    <a:pt x="227743" y="0"/>
                    <a:pt x="281178" y="57150"/>
                    <a:pt x="281178" y="124682"/>
                  </a:cubicBezTo>
                  <a:close/>
                </a:path>
              </a:pathLst>
            </a:custGeom>
            <a:grpFill/>
            <a:ln w="9525" cap="flat">
              <a:noFill/>
              <a:prstDash val="solid"/>
              <a:miter/>
            </a:ln>
          </p:spPr>
          <p:txBody>
            <a:bodyPr rtlCol="0" anchor="ctr"/>
            <a:lstStyle/>
            <a:p>
              <a:endParaRPr lang="en-ID"/>
            </a:p>
          </p:txBody>
        </p:sp>
        <p:sp>
          <p:nvSpPr>
            <p:cNvPr id="44" name="Freeform: Shape 72">
              <a:extLst>
                <a:ext uri="{FF2B5EF4-FFF2-40B4-BE49-F238E27FC236}">
                  <a16:creationId xmlns:a16="http://schemas.microsoft.com/office/drawing/2014/main" id="{5010F5C6-3858-AC4C-91D2-0F26EE24EE0B}"/>
                </a:ext>
              </a:extLst>
            </p:cNvPr>
            <p:cNvSpPr/>
            <p:nvPr/>
          </p:nvSpPr>
          <p:spPr>
            <a:xfrm>
              <a:off x="8589661" y="3431570"/>
              <a:ext cx="113407" cy="113408"/>
            </a:xfrm>
            <a:custGeom>
              <a:avLst/>
              <a:gdLst>
                <a:gd name="connsiteX0" fmla="*/ 0 w 93725"/>
                <a:gd name="connsiteY0" fmla="*/ 0 h 93726"/>
                <a:gd name="connsiteX1" fmla="*/ 93726 w 93725"/>
                <a:gd name="connsiteY1" fmla="*/ 0 h 93726"/>
                <a:gd name="connsiteX2" fmla="*/ 93726 w 93725"/>
                <a:gd name="connsiteY2" fmla="*/ 93726 h 93726"/>
                <a:gd name="connsiteX3" fmla="*/ 0 w 93725"/>
                <a:gd name="connsiteY3" fmla="*/ 93726 h 93726"/>
                <a:gd name="connsiteX4" fmla="*/ 0 w 93725"/>
                <a:gd name="connsiteY4" fmla="*/ 0 h 93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25" h="93726">
                  <a:moveTo>
                    <a:pt x="0" y="0"/>
                  </a:moveTo>
                  <a:lnTo>
                    <a:pt x="93726" y="0"/>
                  </a:lnTo>
                  <a:lnTo>
                    <a:pt x="93726" y="93726"/>
                  </a:lnTo>
                  <a:lnTo>
                    <a:pt x="0" y="93726"/>
                  </a:lnTo>
                  <a:lnTo>
                    <a:pt x="0" y="0"/>
                  </a:lnTo>
                  <a:close/>
                </a:path>
              </a:pathLst>
            </a:custGeom>
            <a:grpFill/>
            <a:ln w="28575" cap="rnd">
              <a:noFill/>
              <a:prstDash val="solid"/>
              <a:round/>
            </a:ln>
          </p:spPr>
          <p:txBody>
            <a:bodyPr rtlCol="0" anchor="ctr"/>
            <a:lstStyle/>
            <a:p>
              <a:endParaRPr lang="en-ID"/>
            </a:p>
          </p:txBody>
        </p:sp>
      </p:grpSp>
    </p:spTree>
    <p:extLst>
      <p:ext uri="{BB962C8B-B14F-4D97-AF65-F5344CB8AC3E}">
        <p14:creationId xmlns:p14="http://schemas.microsoft.com/office/powerpoint/2010/main" val="881606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CF0D0AE-2EC4-892E-2C54-9805E9A0D70A}"/>
              </a:ext>
            </a:extLst>
          </p:cNvPr>
          <p:cNvSpPr>
            <a:spLocks noGrp="1"/>
          </p:cNvSpPr>
          <p:nvPr>
            <p:ph type="body" sz="quarter" idx="18"/>
          </p:nvPr>
        </p:nvSpPr>
        <p:spPr>
          <a:xfrm>
            <a:off x="1834519" y="1757010"/>
            <a:ext cx="9768902" cy="4792646"/>
          </a:xfrm>
        </p:spPr>
        <p:txBody>
          <a:bodyPr>
            <a:normAutofit/>
          </a:bodyPr>
          <a:lstStyle/>
          <a:p>
            <a:pPr marL="14288" indent="-14288" algn="just"/>
            <a:r>
              <a:rPr lang="es" sz="2000" b="1" dirty="0">
                <a:solidFill>
                  <a:srgbClr val="B41F7A"/>
                </a:solidFill>
              </a:rPr>
              <a:t>COVID-19: </a:t>
            </a:r>
            <a:r>
              <a:rPr lang="es" sz="2000" dirty="0"/>
              <a:t>L a pandemia de la enfermedad por coronavirus (COVID-19) se describe como la peor crisis de la humanidad desde la Segunda Guerra Mundial. Las consecuencias sociales, políticas y financieras de esta pandemia permanecerán durante años y décadas. </a:t>
            </a:r>
            <a:r>
              <a:rPr lang="es" sz="2000" b="0" i="0" dirty="0">
                <a:solidFill>
                  <a:srgbClr val="616161"/>
                </a:solidFill>
                <a:effectLst/>
              </a:rPr>
              <a:t>Según la Federación Internacional de Sociedades de la Cruz Roja y de la Media Luna Roja, las pandemias se clasifican como peligros naturales. El riesgo de desastre tiene una relación con el tipo de desastre, la vulnerabilidad y la exposición o como fórmula (riesgo = desastre*vulnerabilidad*exposición).</a:t>
            </a:r>
          </a:p>
          <a:p>
            <a:pPr marL="14288" indent="-14288" algn="just"/>
            <a:endParaRPr lang="en-GB" sz="2000" dirty="0">
              <a:solidFill>
                <a:srgbClr val="616161"/>
              </a:solidFill>
            </a:endParaRPr>
          </a:p>
          <a:p>
            <a:pPr marL="14288" indent="-14288" algn="just"/>
            <a:r>
              <a:rPr lang="es" sz="2000" b="0" i="0" dirty="0">
                <a:solidFill>
                  <a:srgbClr val="616161"/>
                </a:solidFill>
                <a:effectLst/>
              </a:rPr>
              <a:t> </a:t>
            </a:r>
            <a:r>
              <a:rPr lang="es" sz="2000" dirty="0"/>
              <a:t>Si bien tomó al mundo por sorpresa, afectó no solo a las empresas, sino a todas nuestras sociedades. Muchas empresas incorporaron rápidamente protocolos de salud y/o trabajo remoto en su modelo operativo para mantener a los empleados y clientes lo más seguros posible. Los gobiernos de toda Europa introdujeron medidas que van desde ayuda financiera hasta desgravación fiscal para ayudar a las pequeñas empresas a capear la pandemia. Pero , tuvo un costo. L a recesión económica causada por la pandemia ha cobrado un precio doloroso en las pequeñas empresas. Por ejemplo, decenas de negocios minoristas han cerrado permanentemente desde el Gran Cierre en la primavera de 2020.</a:t>
            </a:r>
            <a:endParaRPr lang="en-US" sz="2000" dirty="0"/>
          </a:p>
          <a:p>
            <a:pPr marL="14288" indent="-14288"/>
            <a:endParaRPr lang="en-US" dirty="0"/>
          </a:p>
        </p:txBody>
      </p:sp>
      <p:sp>
        <p:nvSpPr>
          <p:cNvPr id="9" name="Text Placeholder 8">
            <a:extLst>
              <a:ext uri="{FF2B5EF4-FFF2-40B4-BE49-F238E27FC236}">
                <a16:creationId xmlns:a16="http://schemas.microsoft.com/office/drawing/2014/main" id="{C7AAD7D4-0791-71FD-5B3E-6DADFBDDA54E}"/>
              </a:ext>
            </a:extLst>
          </p:cNvPr>
          <p:cNvSpPr>
            <a:spLocks noGrp="1"/>
          </p:cNvSpPr>
          <p:nvPr>
            <p:ph type="body" sz="quarter" idx="16"/>
          </p:nvPr>
        </p:nvSpPr>
        <p:spPr/>
        <p:txBody>
          <a:bodyPr>
            <a:normAutofit lnSpcReduction="10000"/>
          </a:bodyPr>
          <a:lstStyle/>
          <a:p>
            <a:r>
              <a:rPr lang="es" dirty="0">
                <a:solidFill>
                  <a:schemeClr val="bg1"/>
                </a:solidFill>
              </a:rPr>
              <a:t>Ejemplos de una crisis natural</a:t>
            </a:r>
            <a:endParaRPr lang="en-US" dirty="0">
              <a:solidFill>
                <a:srgbClr val="F16924"/>
              </a:solidFill>
            </a:endParaRPr>
          </a:p>
          <a:p>
            <a:endParaRPr lang="en-US" dirty="0"/>
          </a:p>
        </p:txBody>
      </p:sp>
      <p:grpSp>
        <p:nvGrpSpPr>
          <p:cNvPr id="10" name="Group 9">
            <a:extLst>
              <a:ext uri="{FF2B5EF4-FFF2-40B4-BE49-F238E27FC236}">
                <a16:creationId xmlns:a16="http://schemas.microsoft.com/office/drawing/2014/main" id="{602A3CE2-E5DE-5F1D-C55C-005AC0FE333A}"/>
              </a:ext>
            </a:extLst>
          </p:cNvPr>
          <p:cNvGrpSpPr/>
          <p:nvPr/>
        </p:nvGrpSpPr>
        <p:grpSpPr>
          <a:xfrm>
            <a:off x="384707" y="1805297"/>
            <a:ext cx="1100529" cy="1099749"/>
            <a:chOff x="927176" y="2684011"/>
            <a:chExt cx="1217584" cy="1216722"/>
          </a:xfrm>
          <a:solidFill>
            <a:srgbClr val="616161"/>
          </a:solidFill>
        </p:grpSpPr>
        <p:sp>
          <p:nvSpPr>
            <p:cNvPr id="11" name="Freeform 10">
              <a:extLst>
                <a:ext uri="{FF2B5EF4-FFF2-40B4-BE49-F238E27FC236}">
                  <a16:creationId xmlns:a16="http://schemas.microsoft.com/office/drawing/2014/main" id="{BD368071-FC49-3751-8F1C-5E0167AF0820}"/>
                </a:ext>
              </a:extLst>
            </p:cNvPr>
            <p:cNvSpPr/>
            <p:nvPr/>
          </p:nvSpPr>
          <p:spPr>
            <a:xfrm>
              <a:off x="984380" y="3140683"/>
              <a:ext cx="1140327" cy="342996"/>
            </a:xfrm>
            <a:custGeom>
              <a:avLst/>
              <a:gdLst>
                <a:gd name="connsiteX0" fmla="*/ 1078730 w 1140327"/>
                <a:gd name="connsiteY0" fmla="*/ 0 h 342996"/>
                <a:gd name="connsiteX1" fmla="*/ 62463 w 1140327"/>
                <a:gd name="connsiteY1" fmla="*/ 0 h 342996"/>
                <a:gd name="connsiteX2" fmla="*/ 455 w 1140327"/>
                <a:gd name="connsiteY2" fmla="*/ 62439 h 342996"/>
                <a:gd name="connsiteX3" fmla="*/ 39 w 1140327"/>
                <a:gd name="connsiteY3" fmla="*/ 275147 h 342996"/>
                <a:gd name="connsiteX4" fmla="*/ 67041 w 1140327"/>
                <a:gd name="connsiteY4" fmla="*/ 342997 h 342996"/>
                <a:gd name="connsiteX5" fmla="*/ 569348 w 1140327"/>
                <a:gd name="connsiteY5" fmla="*/ 342581 h 342996"/>
                <a:gd name="connsiteX6" fmla="*/ 1077482 w 1140327"/>
                <a:gd name="connsiteY6" fmla="*/ 342581 h 342996"/>
                <a:gd name="connsiteX7" fmla="*/ 1140322 w 1140327"/>
                <a:gd name="connsiteY7" fmla="*/ 280142 h 342996"/>
                <a:gd name="connsiteX8" fmla="*/ 1140322 w 1140327"/>
                <a:gd name="connsiteY8" fmla="*/ 62855 h 342996"/>
                <a:gd name="connsiteX9" fmla="*/ 1078730 w 1140327"/>
                <a:gd name="connsiteY9" fmla="*/ 0 h 34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0327" h="342996">
                  <a:moveTo>
                    <a:pt x="1078730" y="0"/>
                  </a:moveTo>
                  <a:cubicBezTo>
                    <a:pt x="739975" y="0"/>
                    <a:pt x="401219" y="0"/>
                    <a:pt x="62463" y="0"/>
                  </a:cubicBezTo>
                  <a:cubicBezTo>
                    <a:pt x="24177" y="0"/>
                    <a:pt x="455" y="23727"/>
                    <a:pt x="455" y="62439"/>
                  </a:cubicBezTo>
                  <a:cubicBezTo>
                    <a:pt x="455" y="133203"/>
                    <a:pt x="1704" y="203967"/>
                    <a:pt x="39" y="275147"/>
                  </a:cubicBezTo>
                  <a:cubicBezTo>
                    <a:pt x="-1209" y="317189"/>
                    <a:pt x="27506" y="342997"/>
                    <a:pt x="67041" y="342997"/>
                  </a:cubicBezTo>
                  <a:cubicBezTo>
                    <a:pt x="234338" y="341748"/>
                    <a:pt x="401635" y="342581"/>
                    <a:pt x="569348" y="342581"/>
                  </a:cubicBezTo>
                  <a:cubicBezTo>
                    <a:pt x="738726" y="342581"/>
                    <a:pt x="908104" y="342581"/>
                    <a:pt x="1077482" y="342581"/>
                  </a:cubicBezTo>
                  <a:cubicBezTo>
                    <a:pt x="1117017" y="342581"/>
                    <a:pt x="1140322" y="319270"/>
                    <a:pt x="1140322" y="280142"/>
                  </a:cubicBezTo>
                  <a:cubicBezTo>
                    <a:pt x="1140322" y="207713"/>
                    <a:pt x="1140322" y="135284"/>
                    <a:pt x="1140322" y="62855"/>
                  </a:cubicBezTo>
                  <a:cubicBezTo>
                    <a:pt x="1140738" y="23727"/>
                    <a:pt x="1117433" y="0"/>
                    <a:pt x="1078730" y="0"/>
                  </a:cubicBezTo>
                  <a:close/>
                </a:path>
              </a:pathLst>
            </a:custGeom>
            <a:solidFill>
              <a:srgbClr val="F16924"/>
            </a:solidFill>
            <a:ln w="415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AD389AD-4D25-2A42-FCF9-BE2A8A7DB2F2}"/>
                </a:ext>
              </a:extLst>
            </p:cNvPr>
            <p:cNvSpPr/>
            <p:nvPr/>
          </p:nvSpPr>
          <p:spPr>
            <a:xfrm>
              <a:off x="927176" y="2684011"/>
              <a:ext cx="1217584" cy="1216722"/>
            </a:xfrm>
            <a:custGeom>
              <a:avLst/>
              <a:gdLst>
                <a:gd name="connsiteX0" fmla="*/ 2913 w 1217584"/>
                <a:gd name="connsiteY0" fmla="*/ 478281 h 1216722"/>
                <a:gd name="connsiteX1" fmla="*/ 37455 w 1217584"/>
                <a:gd name="connsiteY1" fmla="*/ 419172 h 1216722"/>
                <a:gd name="connsiteX2" fmla="*/ 96550 w 1217584"/>
                <a:gd name="connsiteY2" fmla="*/ 397526 h 1216722"/>
                <a:gd name="connsiteX3" fmla="*/ 176036 w 1217584"/>
                <a:gd name="connsiteY3" fmla="*/ 397110 h 1216722"/>
                <a:gd name="connsiteX4" fmla="*/ 186440 w 1217584"/>
                <a:gd name="connsiteY4" fmla="*/ 392531 h 1216722"/>
                <a:gd name="connsiteX5" fmla="*/ 260933 w 1217584"/>
                <a:gd name="connsiteY5" fmla="*/ 285137 h 1216722"/>
                <a:gd name="connsiteX6" fmla="*/ 193099 w 1217584"/>
                <a:gd name="connsiteY6" fmla="*/ 217703 h 1216722"/>
                <a:gd name="connsiteX7" fmla="*/ 168962 w 1217584"/>
                <a:gd name="connsiteY7" fmla="*/ 244760 h 1216722"/>
                <a:gd name="connsiteX8" fmla="*/ 142327 w 1217584"/>
                <a:gd name="connsiteY8" fmla="*/ 217703 h 1216722"/>
                <a:gd name="connsiteX9" fmla="*/ 220566 w 1217584"/>
                <a:gd name="connsiteY9" fmla="*/ 139446 h 1216722"/>
                <a:gd name="connsiteX10" fmla="*/ 245119 w 1217584"/>
                <a:gd name="connsiteY10" fmla="*/ 165254 h 1216722"/>
                <a:gd name="connsiteX11" fmla="*/ 220150 w 1217584"/>
                <a:gd name="connsiteY11" fmla="*/ 186900 h 1216722"/>
                <a:gd name="connsiteX12" fmla="*/ 287152 w 1217584"/>
                <a:gd name="connsiteY12" fmla="*/ 253917 h 1216722"/>
                <a:gd name="connsiteX13" fmla="*/ 409919 w 1217584"/>
                <a:gd name="connsiteY13" fmla="*/ 171915 h 1216722"/>
                <a:gd name="connsiteX14" fmla="*/ 374962 w 1217584"/>
                <a:gd name="connsiteY14" fmla="*/ 87830 h 1216722"/>
                <a:gd name="connsiteX15" fmla="*/ 339588 w 1217584"/>
                <a:gd name="connsiteY15" fmla="*/ 101567 h 1216722"/>
                <a:gd name="connsiteX16" fmla="*/ 325022 w 1217584"/>
                <a:gd name="connsiteY16" fmla="*/ 67018 h 1216722"/>
                <a:gd name="connsiteX17" fmla="*/ 430311 w 1217584"/>
                <a:gd name="connsiteY17" fmla="*/ 23310 h 1216722"/>
                <a:gd name="connsiteX18" fmla="*/ 444877 w 1217584"/>
                <a:gd name="connsiteY18" fmla="*/ 58276 h 1216722"/>
                <a:gd name="connsiteX19" fmla="*/ 409919 w 1217584"/>
                <a:gd name="connsiteY19" fmla="*/ 73261 h 1216722"/>
                <a:gd name="connsiteX20" fmla="*/ 444877 w 1217584"/>
                <a:gd name="connsiteY20" fmla="*/ 157762 h 1216722"/>
                <a:gd name="connsiteX21" fmla="*/ 590533 w 1217584"/>
                <a:gd name="connsiteY21" fmla="*/ 128624 h 1216722"/>
                <a:gd name="connsiteX22" fmla="*/ 590533 w 1217584"/>
                <a:gd name="connsiteY22" fmla="*/ 37879 h 1216722"/>
                <a:gd name="connsiteX23" fmla="*/ 553911 w 1217584"/>
                <a:gd name="connsiteY23" fmla="*/ 37879 h 1216722"/>
                <a:gd name="connsiteX24" fmla="*/ 553911 w 1217584"/>
                <a:gd name="connsiteY24" fmla="*/ 0 h 1216722"/>
                <a:gd name="connsiteX25" fmla="*/ 666275 w 1217584"/>
                <a:gd name="connsiteY25" fmla="*/ 0 h 1216722"/>
                <a:gd name="connsiteX26" fmla="*/ 666275 w 1217584"/>
                <a:gd name="connsiteY26" fmla="*/ 37047 h 1216722"/>
                <a:gd name="connsiteX27" fmla="*/ 629653 w 1217584"/>
                <a:gd name="connsiteY27" fmla="*/ 37047 h 1216722"/>
                <a:gd name="connsiteX28" fmla="*/ 629653 w 1217584"/>
                <a:gd name="connsiteY28" fmla="*/ 129040 h 1216722"/>
                <a:gd name="connsiteX29" fmla="*/ 775725 w 1217584"/>
                <a:gd name="connsiteY29" fmla="*/ 158178 h 1216722"/>
                <a:gd name="connsiteX30" fmla="*/ 810683 w 1217584"/>
                <a:gd name="connsiteY30" fmla="*/ 74094 h 1216722"/>
                <a:gd name="connsiteX31" fmla="*/ 776142 w 1217584"/>
                <a:gd name="connsiteY31" fmla="*/ 59109 h 1216722"/>
                <a:gd name="connsiteX32" fmla="*/ 790291 w 1217584"/>
                <a:gd name="connsiteY32" fmla="*/ 24559 h 1216722"/>
                <a:gd name="connsiteX33" fmla="*/ 895580 w 1217584"/>
                <a:gd name="connsiteY33" fmla="*/ 68266 h 1216722"/>
                <a:gd name="connsiteX34" fmla="*/ 881014 w 1217584"/>
                <a:gd name="connsiteY34" fmla="*/ 103232 h 1216722"/>
                <a:gd name="connsiteX35" fmla="*/ 845640 w 1217584"/>
                <a:gd name="connsiteY35" fmla="*/ 89079 h 1216722"/>
                <a:gd name="connsiteX36" fmla="*/ 810267 w 1217584"/>
                <a:gd name="connsiteY36" fmla="*/ 173996 h 1216722"/>
                <a:gd name="connsiteX37" fmla="*/ 932202 w 1217584"/>
                <a:gd name="connsiteY37" fmla="*/ 255582 h 1216722"/>
                <a:gd name="connsiteX38" fmla="*/ 998372 w 1217584"/>
                <a:gd name="connsiteY38" fmla="*/ 189814 h 1216722"/>
                <a:gd name="connsiteX39" fmla="*/ 972570 w 1217584"/>
                <a:gd name="connsiteY39" fmla="*/ 166087 h 1216722"/>
                <a:gd name="connsiteX40" fmla="*/ 997539 w 1217584"/>
                <a:gd name="connsiteY40" fmla="*/ 141528 h 1216722"/>
                <a:gd name="connsiteX41" fmla="*/ 1077026 w 1217584"/>
                <a:gd name="connsiteY41" fmla="*/ 220201 h 1216722"/>
                <a:gd name="connsiteX42" fmla="*/ 1051224 w 1217584"/>
                <a:gd name="connsiteY42" fmla="*/ 245176 h 1216722"/>
                <a:gd name="connsiteX43" fmla="*/ 1028335 w 1217584"/>
                <a:gd name="connsiteY43" fmla="*/ 219784 h 1216722"/>
                <a:gd name="connsiteX44" fmla="*/ 960085 w 1217584"/>
                <a:gd name="connsiteY44" fmla="*/ 288467 h 1216722"/>
                <a:gd name="connsiteX45" fmla="*/ 1033329 w 1217584"/>
                <a:gd name="connsiteY45" fmla="*/ 394613 h 1216722"/>
                <a:gd name="connsiteX46" fmla="*/ 1043733 w 1217584"/>
                <a:gd name="connsiteY46" fmla="*/ 399192 h 1216722"/>
                <a:gd name="connsiteX47" fmla="*/ 1119891 w 1217584"/>
                <a:gd name="connsiteY47" fmla="*/ 399608 h 1216722"/>
                <a:gd name="connsiteX48" fmla="*/ 1217273 w 1217584"/>
                <a:gd name="connsiteY48" fmla="*/ 496180 h 1216722"/>
                <a:gd name="connsiteX49" fmla="*/ 1217273 w 1217584"/>
                <a:gd name="connsiteY49" fmla="*/ 720543 h 1216722"/>
                <a:gd name="connsiteX50" fmla="*/ 1120307 w 1217584"/>
                <a:gd name="connsiteY50" fmla="*/ 817531 h 1216722"/>
                <a:gd name="connsiteX51" fmla="*/ 1044150 w 1217584"/>
                <a:gd name="connsiteY51" fmla="*/ 817947 h 1216722"/>
                <a:gd name="connsiteX52" fmla="*/ 1032913 w 1217584"/>
                <a:gd name="connsiteY52" fmla="*/ 823359 h 1216722"/>
                <a:gd name="connsiteX53" fmla="*/ 959253 w 1217584"/>
                <a:gd name="connsiteY53" fmla="*/ 929504 h 1216722"/>
                <a:gd name="connsiteX54" fmla="*/ 1027087 w 1217584"/>
                <a:gd name="connsiteY54" fmla="*/ 997771 h 1216722"/>
                <a:gd name="connsiteX55" fmla="*/ 1051224 w 1217584"/>
                <a:gd name="connsiteY55" fmla="*/ 971130 h 1216722"/>
                <a:gd name="connsiteX56" fmla="*/ 1076610 w 1217584"/>
                <a:gd name="connsiteY56" fmla="*/ 996938 h 1216722"/>
                <a:gd name="connsiteX57" fmla="*/ 998372 w 1217584"/>
                <a:gd name="connsiteY57" fmla="*/ 1075195 h 1216722"/>
                <a:gd name="connsiteX58" fmla="*/ 974234 w 1217584"/>
                <a:gd name="connsiteY58" fmla="*/ 1049803 h 1216722"/>
                <a:gd name="connsiteX59" fmla="*/ 999204 w 1217584"/>
                <a:gd name="connsiteY59" fmla="*/ 1028158 h 1216722"/>
                <a:gd name="connsiteX60" fmla="*/ 932202 w 1217584"/>
                <a:gd name="connsiteY60" fmla="*/ 961140 h 1216722"/>
                <a:gd name="connsiteX61" fmla="*/ 810267 w 1217584"/>
                <a:gd name="connsiteY61" fmla="*/ 1042727 h 1216722"/>
                <a:gd name="connsiteX62" fmla="*/ 845224 w 1217584"/>
                <a:gd name="connsiteY62" fmla="*/ 1127643 h 1216722"/>
                <a:gd name="connsiteX63" fmla="*/ 880182 w 1217584"/>
                <a:gd name="connsiteY63" fmla="*/ 1113907 h 1216722"/>
                <a:gd name="connsiteX64" fmla="*/ 894748 w 1217584"/>
                <a:gd name="connsiteY64" fmla="*/ 1148872 h 1216722"/>
                <a:gd name="connsiteX65" fmla="*/ 789459 w 1217584"/>
                <a:gd name="connsiteY65" fmla="*/ 1192580 h 1216722"/>
                <a:gd name="connsiteX66" fmla="*/ 774893 w 1217584"/>
                <a:gd name="connsiteY66" fmla="*/ 1157614 h 1216722"/>
                <a:gd name="connsiteX67" fmla="*/ 809851 w 1217584"/>
                <a:gd name="connsiteY67" fmla="*/ 1142629 h 1216722"/>
                <a:gd name="connsiteX68" fmla="*/ 774893 w 1217584"/>
                <a:gd name="connsiteY68" fmla="*/ 1058128 h 1216722"/>
                <a:gd name="connsiteX69" fmla="*/ 628404 w 1217584"/>
                <a:gd name="connsiteY69" fmla="*/ 1087266 h 1216722"/>
                <a:gd name="connsiteX70" fmla="*/ 628404 w 1217584"/>
                <a:gd name="connsiteY70" fmla="*/ 1178427 h 1216722"/>
                <a:gd name="connsiteX71" fmla="*/ 665859 w 1217584"/>
                <a:gd name="connsiteY71" fmla="*/ 1178427 h 1216722"/>
                <a:gd name="connsiteX72" fmla="*/ 665859 w 1217584"/>
                <a:gd name="connsiteY72" fmla="*/ 1216723 h 1216722"/>
                <a:gd name="connsiteX73" fmla="*/ 551830 w 1217584"/>
                <a:gd name="connsiteY73" fmla="*/ 1216723 h 1216722"/>
                <a:gd name="connsiteX74" fmla="*/ 551830 w 1217584"/>
                <a:gd name="connsiteY74" fmla="*/ 1178427 h 1216722"/>
                <a:gd name="connsiteX75" fmla="*/ 589285 w 1217584"/>
                <a:gd name="connsiteY75" fmla="*/ 1178427 h 1216722"/>
                <a:gd name="connsiteX76" fmla="*/ 589285 w 1217584"/>
                <a:gd name="connsiteY76" fmla="*/ 1087266 h 1216722"/>
                <a:gd name="connsiteX77" fmla="*/ 443628 w 1217584"/>
                <a:gd name="connsiteY77" fmla="*/ 1058128 h 1216722"/>
                <a:gd name="connsiteX78" fmla="*/ 408671 w 1217584"/>
                <a:gd name="connsiteY78" fmla="*/ 1142629 h 1216722"/>
                <a:gd name="connsiteX79" fmla="*/ 443628 w 1217584"/>
                <a:gd name="connsiteY79" fmla="*/ 1157614 h 1216722"/>
                <a:gd name="connsiteX80" fmla="*/ 429063 w 1217584"/>
                <a:gd name="connsiteY80" fmla="*/ 1192580 h 1216722"/>
                <a:gd name="connsiteX81" fmla="*/ 323774 w 1217584"/>
                <a:gd name="connsiteY81" fmla="*/ 1148872 h 1216722"/>
                <a:gd name="connsiteX82" fmla="*/ 338339 w 1217584"/>
                <a:gd name="connsiteY82" fmla="*/ 1113907 h 1216722"/>
                <a:gd name="connsiteX83" fmla="*/ 373297 w 1217584"/>
                <a:gd name="connsiteY83" fmla="*/ 1128060 h 1216722"/>
                <a:gd name="connsiteX84" fmla="*/ 408255 w 1217584"/>
                <a:gd name="connsiteY84" fmla="*/ 1043559 h 1216722"/>
                <a:gd name="connsiteX85" fmla="*/ 285487 w 1217584"/>
                <a:gd name="connsiteY85" fmla="*/ 961556 h 1216722"/>
                <a:gd name="connsiteX86" fmla="*/ 218485 w 1217584"/>
                <a:gd name="connsiteY86" fmla="*/ 1028574 h 1216722"/>
                <a:gd name="connsiteX87" fmla="*/ 242622 w 1217584"/>
                <a:gd name="connsiteY87" fmla="*/ 1050219 h 1216722"/>
                <a:gd name="connsiteX88" fmla="*/ 218485 w 1217584"/>
                <a:gd name="connsiteY88" fmla="*/ 1075611 h 1216722"/>
                <a:gd name="connsiteX89" fmla="*/ 140246 w 1217584"/>
                <a:gd name="connsiteY89" fmla="*/ 997355 h 1216722"/>
                <a:gd name="connsiteX90" fmla="*/ 166465 w 1217584"/>
                <a:gd name="connsiteY90" fmla="*/ 970298 h 1216722"/>
                <a:gd name="connsiteX91" fmla="*/ 190602 w 1217584"/>
                <a:gd name="connsiteY91" fmla="*/ 996938 h 1216722"/>
                <a:gd name="connsiteX92" fmla="*/ 258020 w 1217584"/>
                <a:gd name="connsiteY92" fmla="*/ 929921 h 1216722"/>
                <a:gd name="connsiteX93" fmla="*/ 183527 w 1217584"/>
                <a:gd name="connsiteY93" fmla="*/ 822526 h 1216722"/>
                <a:gd name="connsiteX94" fmla="*/ 173123 w 1217584"/>
                <a:gd name="connsiteY94" fmla="*/ 817947 h 1216722"/>
                <a:gd name="connsiteX95" fmla="*/ 94885 w 1217584"/>
                <a:gd name="connsiteY95" fmla="*/ 817531 h 1216722"/>
                <a:gd name="connsiteX96" fmla="*/ 33709 w 1217584"/>
                <a:gd name="connsiteY96" fmla="*/ 795053 h 1216722"/>
                <a:gd name="connsiteX97" fmla="*/ 0 w 1217584"/>
                <a:gd name="connsiteY97" fmla="*/ 736777 h 1216722"/>
                <a:gd name="connsiteX98" fmla="*/ 2913 w 1217584"/>
                <a:gd name="connsiteY98" fmla="*/ 478281 h 1216722"/>
                <a:gd name="connsiteX99" fmla="*/ 609677 w 1217584"/>
                <a:gd name="connsiteY99" fmla="*/ 777570 h 1216722"/>
                <a:gd name="connsiteX100" fmla="*/ 1117810 w 1217584"/>
                <a:gd name="connsiteY100" fmla="*/ 777570 h 1216722"/>
                <a:gd name="connsiteX101" fmla="*/ 1180651 w 1217584"/>
                <a:gd name="connsiteY101" fmla="*/ 715132 h 1216722"/>
                <a:gd name="connsiteX102" fmla="*/ 1180651 w 1217584"/>
                <a:gd name="connsiteY102" fmla="*/ 497845 h 1216722"/>
                <a:gd name="connsiteX103" fmla="*/ 1118643 w 1217584"/>
                <a:gd name="connsiteY103" fmla="*/ 435406 h 1216722"/>
                <a:gd name="connsiteX104" fmla="*/ 102376 w 1217584"/>
                <a:gd name="connsiteY104" fmla="*/ 435406 h 1216722"/>
                <a:gd name="connsiteX105" fmla="*/ 40368 w 1217584"/>
                <a:gd name="connsiteY105" fmla="*/ 497845 h 1216722"/>
                <a:gd name="connsiteX106" fmla="*/ 39952 w 1217584"/>
                <a:gd name="connsiteY106" fmla="*/ 710553 h 1216722"/>
                <a:gd name="connsiteX107" fmla="*/ 106954 w 1217584"/>
                <a:gd name="connsiteY107" fmla="*/ 778403 h 1216722"/>
                <a:gd name="connsiteX108" fmla="*/ 609677 w 1217584"/>
                <a:gd name="connsiteY108" fmla="*/ 777570 h 1216722"/>
                <a:gd name="connsiteX109" fmla="*/ 228889 w 1217584"/>
                <a:gd name="connsiteY109" fmla="*/ 397110 h 1216722"/>
                <a:gd name="connsiteX110" fmla="*/ 992546 w 1217584"/>
                <a:gd name="connsiteY110" fmla="*/ 397110 h 1216722"/>
                <a:gd name="connsiteX111" fmla="*/ 630901 w 1217584"/>
                <a:gd name="connsiteY111" fmla="*/ 169833 h 1216722"/>
                <a:gd name="connsiteX112" fmla="*/ 228889 w 1217584"/>
                <a:gd name="connsiteY112" fmla="*/ 397110 h 1216722"/>
                <a:gd name="connsiteX113" fmla="*/ 228473 w 1217584"/>
                <a:gd name="connsiteY113" fmla="*/ 816282 h 1216722"/>
                <a:gd name="connsiteX114" fmla="*/ 626323 w 1217584"/>
                <a:gd name="connsiteY114" fmla="*/ 1043559 h 1216722"/>
                <a:gd name="connsiteX115" fmla="*/ 992546 w 1217584"/>
                <a:gd name="connsiteY115" fmla="*/ 816282 h 1216722"/>
                <a:gd name="connsiteX116" fmla="*/ 228473 w 1217584"/>
                <a:gd name="connsiteY116" fmla="*/ 816282 h 121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217584" h="1216722">
                  <a:moveTo>
                    <a:pt x="2913" y="478281"/>
                  </a:moveTo>
                  <a:cubicBezTo>
                    <a:pt x="9156" y="455386"/>
                    <a:pt x="18727" y="434574"/>
                    <a:pt x="37455" y="419172"/>
                  </a:cubicBezTo>
                  <a:cubicBezTo>
                    <a:pt x="54517" y="405435"/>
                    <a:pt x="74493" y="397943"/>
                    <a:pt x="96550" y="397526"/>
                  </a:cubicBezTo>
                  <a:cubicBezTo>
                    <a:pt x="123184" y="397110"/>
                    <a:pt x="149402" y="397526"/>
                    <a:pt x="176036" y="397110"/>
                  </a:cubicBezTo>
                  <a:cubicBezTo>
                    <a:pt x="179782" y="397110"/>
                    <a:pt x="185192" y="395029"/>
                    <a:pt x="186440" y="392531"/>
                  </a:cubicBezTo>
                  <a:cubicBezTo>
                    <a:pt x="206832" y="353403"/>
                    <a:pt x="231386" y="317189"/>
                    <a:pt x="260933" y="285137"/>
                  </a:cubicBezTo>
                  <a:cubicBezTo>
                    <a:pt x="238461" y="262659"/>
                    <a:pt x="215988" y="240597"/>
                    <a:pt x="193099" y="217703"/>
                  </a:cubicBezTo>
                  <a:cubicBezTo>
                    <a:pt x="185608" y="226028"/>
                    <a:pt x="177701" y="235186"/>
                    <a:pt x="168962" y="244760"/>
                  </a:cubicBezTo>
                  <a:cubicBezTo>
                    <a:pt x="158558" y="234353"/>
                    <a:pt x="150234" y="225612"/>
                    <a:pt x="142327" y="217703"/>
                  </a:cubicBezTo>
                  <a:cubicBezTo>
                    <a:pt x="168545" y="191479"/>
                    <a:pt x="194764" y="165254"/>
                    <a:pt x="220566" y="139446"/>
                  </a:cubicBezTo>
                  <a:cubicBezTo>
                    <a:pt x="227640" y="146939"/>
                    <a:pt x="235964" y="155681"/>
                    <a:pt x="245119" y="165254"/>
                  </a:cubicBezTo>
                  <a:cubicBezTo>
                    <a:pt x="238044" y="171498"/>
                    <a:pt x="228889" y="179407"/>
                    <a:pt x="220150" y="186900"/>
                  </a:cubicBezTo>
                  <a:cubicBezTo>
                    <a:pt x="244703" y="211459"/>
                    <a:pt x="266760" y="233521"/>
                    <a:pt x="287152" y="253917"/>
                  </a:cubicBezTo>
                  <a:cubicBezTo>
                    <a:pt x="327519" y="227277"/>
                    <a:pt x="367887" y="199804"/>
                    <a:pt x="409919" y="171915"/>
                  </a:cubicBezTo>
                  <a:cubicBezTo>
                    <a:pt x="399099" y="146107"/>
                    <a:pt x="387447" y="117385"/>
                    <a:pt x="374962" y="87830"/>
                  </a:cubicBezTo>
                  <a:cubicBezTo>
                    <a:pt x="362893" y="92409"/>
                    <a:pt x="351657" y="96988"/>
                    <a:pt x="339588" y="101567"/>
                  </a:cubicBezTo>
                  <a:cubicBezTo>
                    <a:pt x="334594" y="89912"/>
                    <a:pt x="330016" y="79089"/>
                    <a:pt x="325022" y="67018"/>
                  </a:cubicBezTo>
                  <a:cubicBezTo>
                    <a:pt x="359980" y="52448"/>
                    <a:pt x="394105" y="38296"/>
                    <a:pt x="430311" y="23310"/>
                  </a:cubicBezTo>
                  <a:cubicBezTo>
                    <a:pt x="435305" y="34966"/>
                    <a:pt x="439883" y="46205"/>
                    <a:pt x="444877" y="58276"/>
                  </a:cubicBezTo>
                  <a:cubicBezTo>
                    <a:pt x="432808" y="63271"/>
                    <a:pt x="421988" y="68266"/>
                    <a:pt x="409919" y="73261"/>
                  </a:cubicBezTo>
                  <a:cubicBezTo>
                    <a:pt x="421988" y="102816"/>
                    <a:pt x="434057" y="131538"/>
                    <a:pt x="444877" y="157762"/>
                  </a:cubicBezTo>
                  <a:cubicBezTo>
                    <a:pt x="493984" y="147772"/>
                    <a:pt x="541842" y="138198"/>
                    <a:pt x="590533" y="128624"/>
                  </a:cubicBezTo>
                  <a:cubicBezTo>
                    <a:pt x="590533" y="100734"/>
                    <a:pt x="590533" y="69931"/>
                    <a:pt x="590533" y="37879"/>
                  </a:cubicBezTo>
                  <a:cubicBezTo>
                    <a:pt x="578881" y="37879"/>
                    <a:pt x="566812" y="37879"/>
                    <a:pt x="553911" y="37879"/>
                  </a:cubicBezTo>
                  <a:cubicBezTo>
                    <a:pt x="553911" y="24559"/>
                    <a:pt x="553911" y="12488"/>
                    <a:pt x="553911" y="0"/>
                  </a:cubicBezTo>
                  <a:cubicBezTo>
                    <a:pt x="590950" y="0"/>
                    <a:pt x="627988" y="0"/>
                    <a:pt x="666275" y="0"/>
                  </a:cubicBezTo>
                  <a:cubicBezTo>
                    <a:pt x="666275" y="11655"/>
                    <a:pt x="666275" y="23727"/>
                    <a:pt x="666275" y="37047"/>
                  </a:cubicBezTo>
                  <a:cubicBezTo>
                    <a:pt x="654622" y="37047"/>
                    <a:pt x="642554" y="37047"/>
                    <a:pt x="629653" y="37047"/>
                  </a:cubicBezTo>
                  <a:cubicBezTo>
                    <a:pt x="629653" y="69515"/>
                    <a:pt x="629653" y="100318"/>
                    <a:pt x="629653" y="129040"/>
                  </a:cubicBezTo>
                  <a:cubicBezTo>
                    <a:pt x="677927" y="138614"/>
                    <a:pt x="725370" y="148188"/>
                    <a:pt x="775725" y="158178"/>
                  </a:cubicBezTo>
                  <a:cubicBezTo>
                    <a:pt x="786129" y="132786"/>
                    <a:pt x="798198" y="104065"/>
                    <a:pt x="810683" y="74094"/>
                  </a:cubicBezTo>
                  <a:cubicBezTo>
                    <a:pt x="799030" y="69099"/>
                    <a:pt x="787794" y="64104"/>
                    <a:pt x="776142" y="59109"/>
                  </a:cubicBezTo>
                  <a:cubicBezTo>
                    <a:pt x="780719" y="47453"/>
                    <a:pt x="785297" y="37047"/>
                    <a:pt x="790291" y="24559"/>
                  </a:cubicBezTo>
                  <a:cubicBezTo>
                    <a:pt x="825249" y="39128"/>
                    <a:pt x="859790" y="53281"/>
                    <a:pt x="895580" y="68266"/>
                  </a:cubicBezTo>
                  <a:cubicBezTo>
                    <a:pt x="890586" y="79922"/>
                    <a:pt x="886008" y="91161"/>
                    <a:pt x="881014" y="103232"/>
                  </a:cubicBezTo>
                  <a:cubicBezTo>
                    <a:pt x="868946" y="98237"/>
                    <a:pt x="857709" y="94074"/>
                    <a:pt x="845640" y="89079"/>
                  </a:cubicBezTo>
                  <a:cubicBezTo>
                    <a:pt x="833572" y="118634"/>
                    <a:pt x="821503" y="147355"/>
                    <a:pt x="810267" y="173996"/>
                  </a:cubicBezTo>
                  <a:cubicBezTo>
                    <a:pt x="851467" y="201469"/>
                    <a:pt x="892251" y="228526"/>
                    <a:pt x="932202" y="255582"/>
                  </a:cubicBezTo>
                  <a:cubicBezTo>
                    <a:pt x="952178" y="235602"/>
                    <a:pt x="974651" y="213540"/>
                    <a:pt x="998372" y="189814"/>
                  </a:cubicBezTo>
                  <a:cubicBezTo>
                    <a:pt x="990465" y="182321"/>
                    <a:pt x="981309" y="174412"/>
                    <a:pt x="972570" y="166087"/>
                  </a:cubicBezTo>
                  <a:cubicBezTo>
                    <a:pt x="981725" y="156929"/>
                    <a:pt x="990049" y="148604"/>
                    <a:pt x="997539" y="141528"/>
                  </a:cubicBezTo>
                  <a:cubicBezTo>
                    <a:pt x="1023758" y="167336"/>
                    <a:pt x="1049976" y="193560"/>
                    <a:pt x="1077026" y="220201"/>
                  </a:cubicBezTo>
                  <a:cubicBezTo>
                    <a:pt x="1069536" y="227277"/>
                    <a:pt x="1061212" y="235602"/>
                    <a:pt x="1051224" y="245176"/>
                  </a:cubicBezTo>
                  <a:cubicBezTo>
                    <a:pt x="1043733" y="236851"/>
                    <a:pt x="1035826" y="227693"/>
                    <a:pt x="1028335" y="219784"/>
                  </a:cubicBezTo>
                  <a:cubicBezTo>
                    <a:pt x="1005030" y="243095"/>
                    <a:pt x="982974" y="265573"/>
                    <a:pt x="960085" y="288467"/>
                  </a:cubicBezTo>
                  <a:cubicBezTo>
                    <a:pt x="988384" y="319686"/>
                    <a:pt x="1013354" y="355485"/>
                    <a:pt x="1033329" y="394613"/>
                  </a:cubicBezTo>
                  <a:cubicBezTo>
                    <a:pt x="1034578" y="397526"/>
                    <a:pt x="1039988" y="399192"/>
                    <a:pt x="1043733" y="399192"/>
                  </a:cubicBezTo>
                  <a:cubicBezTo>
                    <a:pt x="1069119" y="399608"/>
                    <a:pt x="1094505" y="399192"/>
                    <a:pt x="1119891" y="399608"/>
                  </a:cubicBezTo>
                  <a:cubicBezTo>
                    <a:pt x="1175657" y="400024"/>
                    <a:pt x="1216857" y="440817"/>
                    <a:pt x="1217273" y="496180"/>
                  </a:cubicBezTo>
                  <a:cubicBezTo>
                    <a:pt x="1217689" y="571106"/>
                    <a:pt x="1217689" y="645616"/>
                    <a:pt x="1217273" y="720543"/>
                  </a:cubicBezTo>
                  <a:cubicBezTo>
                    <a:pt x="1217273" y="775905"/>
                    <a:pt x="1175657" y="817115"/>
                    <a:pt x="1120307" y="817531"/>
                  </a:cubicBezTo>
                  <a:cubicBezTo>
                    <a:pt x="1094921" y="817531"/>
                    <a:pt x="1069536" y="817531"/>
                    <a:pt x="1044150" y="817947"/>
                  </a:cubicBezTo>
                  <a:cubicBezTo>
                    <a:pt x="1040404" y="817947"/>
                    <a:pt x="1034578" y="820445"/>
                    <a:pt x="1032913" y="823359"/>
                  </a:cubicBezTo>
                  <a:cubicBezTo>
                    <a:pt x="1012937" y="862071"/>
                    <a:pt x="987968" y="897869"/>
                    <a:pt x="959253" y="929504"/>
                  </a:cubicBezTo>
                  <a:cubicBezTo>
                    <a:pt x="981725" y="951982"/>
                    <a:pt x="1004198" y="974460"/>
                    <a:pt x="1027087" y="997771"/>
                  </a:cubicBezTo>
                  <a:cubicBezTo>
                    <a:pt x="1034994" y="989029"/>
                    <a:pt x="1042901" y="980288"/>
                    <a:pt x="1051224" y="971130"/>
                  </a:cubicBezTo>
                  <a:cubicBezTo>
                    <a:pt x="1060380" y="980704"/>
                    <a:pt x="1069119" y="989446"/>
                    <a:pt x="1076610" y="996938"/>
                  </a:cubicBezTo>
                  <a:cubicBezTo>
                    <a:pt x="1050392" y="1023163"/>
                    <a:pt x="1024174" y="1048971"/>
                    <a:pt x="998372" y="1075195"/>
                  </a:cubicBezTo>
                  <a:cubicBezTo>
                    <a:pt x="991713" y="1068118"/>
                    <a:pt x="983390" y="1059377"/>
                    <a:pt x="974234" y="1049803"/>
                  </a:cubicBezTo>
                  <a:cubicBezTo>
                    <a:pt x="981725" y="1043559"/>
                    <a:pt x="990881" y="1035650"/>
                    <a:pt x="999204" y="1028158"/>
                  </a:cubicBezTo>
                  <a:cubicBezTo>
                    <a:pt x="974651" y="1003598"/>
                    <a:pt x="952178" y="981537"/>
                    <a:pt x="932202" y="961140"/>
                  </a:cubicBezTo>
                  <a:cubicBezTo>
                    <a:pt x="892251" y="987781"/>
                    <a:pt x="852299" y="1014837"/>
                    <a:pt x="810267" y="1042727"/>
                  </a:cubicBezTo>
                  <a:cubicBezTo>
                    <a:pt x="821087" y="1068535"/>
                    <a:pt x="833156" y="1097673"/>
                    <a:pt x="845224" y="1127643"/>
                  </a:cubicBezTo>
                  <a:cubicBezTo>
                    <a:pt x="856877" y="1123065"/>
                    <a:pt x="868113" y="1118486"/>
                    <a:pt x="880182" y="1113907"/>
                  </a:cubicBezTo>
                  <a:cubicBezTo>
                    <a:pt x="885176" y="1125562"/>
                    <a:pt x="889754" y="1136385"/>
                    <a:pt x="894748" y="1148872"/>
                  </a:cubicBezTo>
                  <a:cubicBezTo>
                    <a:pt x="859790" y="1163442"/>
                    <a:pt x="825665" y="1177594"/>
                    <a:pt x="789459" y="1192580"/>
                  </a:cubicBezTo>
                  <a:cubicBezTo>
                    <a:pt x="784465" y="1180924"/>
                    <a:pt x="779887" y="1170102"/>
                    <a:pt x="774893" y="1157614"/>
                  </a:cubicBezTo>
                  <a:cubicBezTo>
                    <a:pt x="786546" y="1152619"/>
                    <a:pt x="797366" y="1148040"/>
                    <a:pt x="809851" y="1142629"/>
                  </a:cubicBezTo>
                  <a:cubicBezTo>
                    <a:pt x="797782" y="1113074"/>
                    <a:pt x="785713" y="1084352"/>
                    <a:pt x="774893" y="1058128"/>
                  </a:cubicBezTo>
                  <a:cubicBezTo>
                    <a:pt x="725370" y="1068118"/>
                    <a:pt x="677511" y="1077692"/>
                    <a:pt x="628404" y="1087266"/>
                  </a:cubicBezTo>
                  <a:cubicBezTo>
                    <a:pt x="628404" y="1115572"/>
                    <a:pt x="628404" y="1146375"/>
                    <a:pt x="628404" y="1178427"/>
                  </a:cubicBezTo>
                  <a:cubicBezTo>
                    <a:pt x="640473" y="1178427"/>
                    <a:pt x="652541" y="1178427"/>
                    <a:pt x="665859" y="1178427"/>
                  </a:cubicBezTo>
                  <a:cubicBezTo>
                    <a:pt x="665859" y="1191747"/>
                    <a:pt x="665859" y="1204235"/>
                    <a:pt x="665859" y="1216723"/>
                  </a:cubicBezTo>
                  <a:cubicBezTo>
                    <a:pt x="627988" y="1216723"/>
                    <a:pt x="589701" y="1216723"/>
                    <a:pt x="551830" y="1216723"/>
                  </a:cubicBezTo>
                  <a:cubicBezTo>
                    <a:pt x="551830" y="1204235"/>
                    <a:pt x="551830" y="1191747"/>
                    <a:pt x="551830" y="1178427"/>
                  </a:cubicBezTo>
                  <a:cubicBezTo>
                    <a:pt x="565148" y="1178427"/>
                    <a:pt x="576800" y="1178427"/>
                    <a:pt x="589285" y="1178427"/>
                  </a:cubicBezTo>
                  <a:cubicBezTo>
                    <a:pt x="589285" y="1146375"/>
                    <a:pt x="589285" y="1115572"/>
                    <a:pt x="589285" y="1087266"/>
                  </a:cubicBezTo>
                  <a:cubicBezTo>
                    <a:pt x="540594" y="1077692"/>
                    <a:pt x="492735" y="1068118"/>
                    <a:pt x="443628" y="1058128"/>
                  </a:cubicBezTo>
                  <a:cubicBezTo>
                    <a:pt x="432808" y="1084352"/>
                    <a:pt x="420739" y="1113074"/>
                    <a:pt x="408671" y="1142629"/>
                  </a:cubicBezTo>
                  <a:cubicBezTo>
                    <a:pt x="420739" y="1147624"/>
                    <a:pt x="431560" y="1152619"/>
                    <a:pt x="443628" y="1157614"/>
                  </a:cubicBezTo>
                  <a:cubicBezTo>
                    <a:pt x="438634" y="1169685"/>
                    <a:pt x="434057" y="1180508"/>
                    <a:pt x="429063" y="1192580"/>
                  </a:cubicBezTo>
                  <a:cubicBezTo>
                    <a:pt x="393273" y="1177594"/>
                    <a:pt x="358731" y="1163442"/>
                    <a:pt x="323774" y="1148872"/>
                  </a:cubicBezTo>
                  <a:cubicBezTo>
                    <a:pt x="328768" y="1136385"/>
                    <a:pt x="333346" y="1125562"/>
                    <a:pt x="338339" y="1113907"/>
                  </a:cubicBezTo>
                  <a:cubicBezTo>
                    <a:pt x="350408" y="1118902"/>
                    <a:pt x="361645" y="1123065"/>
                    <a:pt x="373297" y="1128060"/>
                  </a:cubicBezTo>
                  <a:cubicBezTo>
                    <a:pt x="385782" y="1098505"/>
                    <a:pt x="397434" y="1069367"/>
                    <a:pt x="408255" y="1043559"/>
                  </a:cubicBezTo>
                  <a:cubicBezTo>
                    <a:pt x="366222" y="1015254"/>
                    <a:pt x="325438" y="988197"/>
                    <a:pt x="285487" y="961556"/>
                  </a:cubicBezTo>
                  <a:cubicBezTo>
                    <a:pt x="265095" y="981953"/>
                    <a:pt x="243038" y="1004431"/>
                    <a:pt x="218485" y="1028574"/>
                  </a:cubicBezTo>
                  <a:cubicBezTo>
                    <a:pt x="226808" y="1036067"/>
                    <a:pt x="235964" y="1043975"/>
                    <a:pt x="242622" y="1050219"/>
                  </a:cubicBezTo>
                  <a:cubicBezTo>
                    <a:pt x="233883" y="1059377"/>
                    <a:pt x="225560" y="1068118"/>
                    <a:pt x="218485" y="1075611"/>
                  </a:cubicBezTo>
                  <a:cubicBezTo>
                    <a:pt x="192683" y="1049803"/>
                    <a:pt x="166465" y="1023579"/>
                    <a:pt x="140246" y="997355"/>
                  </a:cubicBezTo>
                  <a:cubicBezTo>
                    <a:pt x="147737" y="989446"/>
                    <a:pt x="156477" y="980704"/>
                    <a:pt x="166465" y="970298"/>
                  </a:cubicBezTo>
                  <a:cubicBezTo>
                    <a:pt x="174788" y="979455"/>
                    <a:pt x="183111" y="988613"/>
                    <a:pt x="190602" y="996938"/>
                  </a:cubicBezTo>
                  <a:cubicBezTo>
                    <a:pt x="213491" y="974460"/>
                    <a:pt x="235548" y="952399"/>
                    <a:pt x="258020" y="929921"/>
                  </a:cubicBezTo>
                  <a:cubicBezTo>
                    <a:pt x="228473" y="897869"/>
                    <a:pt x="203919" y="861654"/>
                    <a:pt x="183527" y="822526"/>
                  </a:cubicBezTo>
                  <a:cubicBezTo>
                    <a:pt x="182279" y="819612"/>
                    <a:pt x="176869" y="817947"/>
                    <a:pt x="173123" y="817947"/>
                  </a:cubicBezTo>
                  <a:cubicBezTo>
                    <a:pt x="146905" y="817531"/>
                    <a:pt x="121103" y="817947"/>
                    <a:pt x="94885" y="817531"/>
                  </a:cubicBezTo>
                  <a:cubicBezTo>
                    <a:pt x="71996" y="817531"/>
                    <a:pt x="51604" y="809622"/>
                    <a:pt x="33709" y="795053"/>
                  </a:cubicBezTo>
                  <a:cubicBezTo>
                    <a:pt x="14982" y="779652"/>
                    <a:pt x="5826" y="759255"/>
                    <a:pt x="0" y="736777"/>
                  </a:cubicBezTo>
                  <a:cubicBezTo>
                    <a:pt x="2913" y="649363"/>
                    <a:pt x="2913" y="563614"/>
                    <a:pt x="2913" y="478281"/>
                  </a:cubicBezTo>
                  <a:close/>
                  <a:moveTo>
                    <a:pt x="609677" y="777570"/>
                  </a:moveTo>
                  <a:cubicBezTo>
                    <a:pt x="779055" y="777570"/>
                    <a:pt x="948432" y="777570"/>
                    <a:pt x="1117810" y="777570"/>
                  </a:cubicBezTo>
                  <a:cubicBezTo>
                    <a:pt x="1157346" y="777570"/>
                    <a:pt x="1180651" y="754260"/>
                    <a:pt x="1180651" y="715132"/>
                  </a:cubicBezTo>
                  <a:cubicBezTo>
                    <a:pt x="1180651" y="642703"/>
                    <a:pt x="1180651" y="570274"/>
                    <a:pt x="1180651" y="497845"/>
                  </a:cubicBezTo>
                  <a:cubicBezTo>
                    <a:pt x="1180651" y="459133"/>
                    <a:pt x="1157346" y="435406"/>
                    <a:pt x="1118643" y="435406"/>
                  </a:cubicBezTo>
                  <a:cubicBezTo>
                    <a:pt x="779887" y="435406"/>
                    <a:pt x="441131" y="435406"/>
                    <a:pt x="102376" y="435406"/>
                  </a:cubicBezTo>
                  <a:cubicBezTo>
                    <a:pt x="64089" y="435406"/>
                    <a:pt x="40368" y="459133"/>
                    <a:pt x="40368" y="497845"/>
                  </a:cubicBezTo>
                  <a:cubicBezTo>
                    <a:pt x="40368" y="568609"/>
                    <a:pt x="41616" y="639373"/>
                    <a:pt x="39952" y="710553"/>
                  </a:cubicBezTo>
                  <a:cubicBezTo>
                    <a:pt x="38703" y="752595"/>
                    <a:pt x="67418" y="778403"/>
                    <a:pt x="106954" y="778403"/>
                  </a:cubicBezTo>
                  <a:cubicBezTo>
                    <a:pt x="275083" y="776738"/>
                    <a:pt x="442380" y="777570"/>
                    <a:pt x="609677" y="777570"/>
                  </a:cubicBezTo>
                  <a:close/>
                  <a:moveTo>
                    <a:pt x="228889" y="397110"/>
                  </a:moveTo>
                  <a:cubicBezTo>
                    <a:pt x="483996" y="397110"/>
                    <a:pt x="738271" y="397110"/>
                    <a:pt x="992546" y="397110"/>
                  </a:cubicBezTo>
                  <a:cubicBezTo>
                    <a:pt x="944271" y="297208"/>
                    <a:pt x="814012" y="178159"/>
                    <a:pt x="630901" y="169833"/>
                  </a:cubicBezTo>
                  <a:cubicBezTo>
                    <a:pt x="441964" y="161508"/>
                    <a:pt x="292145" y="273898"/>
                    <a:pt x="228889" y="397110"/>
                  </a:cubicBezTo>
                  <a:close/>
                  <a:moveTo>
                    <a:pt x="228473" y="816282"/>
                  </a:moveTo>
                  <a:cubicBezTo>
                    <a:pt x="292562" y="939495"/>
                    <a:pt x="440299" y="1049803"/>
                    <a:pt x="626323" y="1043559"/>
                  </a:cubicBezTo>
                  <a:cubicBezTo>
                    <a:pt x="806937" y="1037315"/>
                    <a:pt x="939693" y="922428"/>
                    <a:pt x="992546" y="816282"/>
                  </a:cubicBezTo>
                  <a:cubicBezTo>
                    <a:pt x="738271" y="816282"/>
                    <a:pt x="483996" y="816282"/>
                    <a:pt x="228473" y="816282"/>
                  </a:cubicBezTo>
                  <a:close/>
                </a:path>
              </a:pathLst>
            </a:custGeom>
            <a:grpFill/>
            <a:ln w="415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43DB6F9-D7D3-273B-31B7-FE885386FB76}"/>
                </a:ext>
              </a:extLst>
            </p:cNvPr>
            <p:cNvSpPr/>
            <p:nvPr/>
          </p:nvSpPr>
          <p:spPr>
            <a:xfrm>
              <a:off x="1614675" y="3193511"/>
              <a:ext cx="151500" cy="191998"/>
            </a:xfrm>
            <a:custGeom>
              <a:avLst/>
              <a:gdLst>
                <a:gd name="connsiteX0" fmla="*/ 0 w 151500"/>
                <a:gd name="connsiteY0" fmla="*/ 191895 h 191998"/>
                <a:gd name="connsiteX1" fmla="*/ 0 w 151500"/>
                <a:gd name="connsiteY1" fmla="*/ 0 h 191998"/>
                <a:gd name="connsiteX2" fmla="*/ 83232 w 151500"/>
                <a:gd name="connsiteY2" fmla="*/ 6660 h 191998"/>
                <a:gd name="connsiteX3" fmla="*/ 150651 w 151500"/>
                <a:gd name="connsiteY3" fmla="*/ 107811 h 191998"/>
                <a:gd name="connsiteX4" fmla="*/ 59095 w 151500"/>
                <a:gd name="connsiteY4" fmla="*/ 191479 h 191998"/>
                <a:gd name="connsiteX5" fmla="*/ 0 w 151500"/>
                <a:gd name="connsiteY5" fmla="*/ 191895 h 191998"/>
                <a:gd name="connsiteX6" fmla="*/ 37871 w 151500"/>
                <a:gd name="connsiteY6" fmla="*/ 153599 h 191998"/>
                <a:gd name="connsiteX7" fmla="*/ 106537 w 151500"/>
                <a:gd name="connsiteY7" fmla="*/ 123629 h 191998"/>
                <a:gd name="connsiteX8" fmla="*/ 100295 w 151500"/>
                <a:gd name="connsiteY8" fmla="*/ 61606 h 191998"/>
                <a:gd name="connsiteX9" fmla="*/ 37871 w 151500"/>
                <a:gd name="connsiteY9" fmla="*/ 41210 h 191998"/>
                <a:gd name="connsiteX10" fmla="*/ 37871 w 151500"/>
                <a:gd name="connsiteY10" fmla="*/ 153599 h 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500" h="191998">
                  <a:moveTo>
                    <a:pt x="0" y="191895"/>
                  </a:moveTo>
                  <a:cubicBezTo>
                    <a:pt x="0" y="128207"/>
                    <a:pt x="0" y="65769"/>
                    <a:pt x="0" y="0"/>
                  </a:cubicBezTo>
                  <a:cubicBezTo>
                    <a:pt x="28299" y="2081"/>
                    <a:pt x="56598" y="416"/>
                    <a:pt x="83232" y="6660"/>
                  </a:cubicBezTo>
                  <a:cubicBezTo>
                    <a:pt x="128178" y="17066"/>
                    <a:pt x="156893" y="63271"/>
                    <a:pt x="150651" y="107811"/>
                  </a:cubicBezTo>
                  <a:cubicBezTo>
                    <a:pt x="143992" y="155264"/>
                    <a:pt x="106121" y="190230"/>
                    <a:pt x="59095" y="191479"/>
                  </a:cubicBezTo>
                  <a:cubicBezTo>
                    <a:pt x="39952" y="192311"/>
                    <a:pt x="20392" y="191895"/>
                    <a:pt x="0" y="191895"/>
                  </a:cubicBezTo>
                  <a:close/>
                  <a:moveTo>
                    <a:pt x="37871" y="153599"/>
                  </a:moveTo>
                  <a:cubicBezTo>
                    <a:pt x="67418" y="156513"/>
                    <a:pt x="91972" y="150685"/>
                    <a:pt x="106537" y="123629"/>
                  </a:cubicBezTo>
                  <a:cubicBezTo>
                    <a:pt x="117358" y="103648"/>
                    <a:pt x="114861" y="79089"/>
                    <a:pt x="100295" y="61606"/>
                  </a:cubicBezTo>
                  <a:cubicBezTo>
                    <a:pt x="83649" y="41626"/>
                    <a:pt x="61592" y="38296"/>
                    <a:pt x="37871" y="41210"/>
                  </a:cubicBezTo>
                  <a:cubicBezTo>
                    <a:pt x="37871" y="78673"/>
                    <a:pt x="37871" y="115720"/>
                    <a:pt x="37871" y="153599"/>
                  </a:cubicBezTo>
                  <a:close/>
                </a:path>
              </a:pathLst>
            </a:custGeom>
            <a:solidFill>
              <a:schemeClr val="bg1"/>
            </a:solidFill>
            <a:ln w="415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54485AA-E77D-2E6A-610A-53EC0A3AE77A}"/>
                </a:ext>
              </a:extLst>
            </p:cNvPr>
            <p:cNvSpPr/>
            <p:nvPr/>
          </p:nvSpPr>
          <p:spPr>
            <a:xfrm>
              <a:off x="1158353" y="3195741"/>
              <a:ext cx="170835" cy="189924"/>
            </a:xfrm>
            <a:custGeom>
              <a:avLst/>
              <a:gdLst>
                <a:gd name="connsiteX0" fmla="*/ 170419 w 170835"/>
                <a:gd name="connsiteY0" fmla="*/ 94758 h 189924"/>
                <a:gd name="connsiteX1" fmla="*/ 145450 w 170835"/>
                <a:gd name="connsiteY1" fmla="*/ 162192 h 189924"/>
                <a:gd name="connsiteX2" fmla="*/ 21433 w 170835"/>
                <a:gd name="connsiteY2" fmla="*/ 157613 h 189924"/>
                <a:gd name="connsiteX3" fmla="*/ 21017 w 170835"/>
                <a:gd name="connsiteY3" fmla="*/ 33152 h 189924"/>
                <a:gd name="connsiteX4" fmla="*/ 103833 w 170835"/>
                <a:gd name="connsiteY4" fmla="*/ 2765 h 189924"/>
                <a:gd name="connsiteX5" fmla="*/ 168755 w 170835"/>
                <a:gd name="connsiteY5" fmla="*/ 73112 h 189924"/>
                <a:gd name="connsiteX6" fmla="*/ 170836 w 170835"/>
                <a:gd name="connsiteY6" fmla="*/ 86016 h 189924"/>
                <a:gd name="connsiteX7" fmla="*/ 170419 w 170835"/>
                <a:gd name="connsiteY7" fmla="*/ 94758 h 189924"/>
                <a:gd name="connsiteX8" fmla="*/ 132549 w 170835"/>
                <a:gd name="connsiteY8" fmla="*/ 96839 h 189924"/>
                <a:gd name="connsiteX9" fmla="*/ 88019 w 170835"/>
                <a:gd name="connsiteY9" fmla="*/ 37730 h 189924"/>
                <a:gd name="connsiteX10" fmla="*/ 38496 w 170835"/>
                <a:gd name="connsiteY10" fmla="*/ 84351 h 189924"/>
                <a:gd name="connsiteX11" fmla="*/ 79280 w 170835"/>
                <a:gd name="connsiteY11" fmla="*/ 151369 h 189924"/>
                <a:gd name="connsiteX12" fmla="*/ 132132 w 170835"/>
                <a:gd name="connsiteY12" fmla="*/ 104332 h 189924"/>
                <a:gd name="connsiteX13" fmla="*/ 132549 w 170835"/>
                <a:gd name="connsiteY13" fmla="*/ 96839 h 18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835" h="189924">
                  <a:moveTo>
                    <a:pt x="170419" y="94758"/>
                  </a:moveTo>
                  <a:cubicBezTo>
                    <a:pt x="170003" y="120150"/>
                    <a:pt x="162512" y="143044"/>
                    <a:pt x="145450" y="162192"/>
                  </a:cubicBezTo>
                  <a:cubicBezTo>
                    <a:pt x="110076" y="200904"/>
                    <a:pt x="54310" y="198822"/>
                    <a:pt x="21433" y="157613"/>
                  </a:cubicBezTo>
                  <a:cubicBezTo>
                    <a:pt x="-6866" y="122647"/>
                    <a:pt x="-7282" y="68117"/>
                    <a:pt x="21017" y="33152"/>
                  </a:cubicBezTo>
                  <a:cubicBezTo>
                    <a:pt x="42242" y="6511"/>
                    <a:pt x="70124" y="-5977"/>
                    <a:pt x="103833" y="2765"/>
                  </a:cubicBezTo>
                  <a:cubicBezTo>
                    <a:pt x="140040" y="11922"/>
                    <a:pt x="159599" y="37730"/>
                    <a:pt x="168755" y="73112"/>
                  </a:cubicBezTo>
                  <a:cubicBezTo>
                    <a:pt x="170003" y="77275"/>
                    <a:pt x="170419" y="81854"/>
                    <a:pt x="170836" y="86016"/>
                  </a:cubicBezTo>
                  <a:cubicBezTo>
                    <a:pt x="170836" y="88514"/>
                    <a:pt x="170419" y="91844"/>
                    <a:pt x="170419" y="94758"/>
                  </a:cubicBezTo>
                  <a:close/>
                  <a:moveTo>
                    <a:pt x="132549" y="96839"/>
                  </a:moveTo>
                  <a:cubicBezTo>
                    <a:pt x="132549" y="64787"/>
                    <a:pt x="112989" y="39396"/>
                    <a:pt x="88019" y="37730"/>
                  </a:cubicBezTo>
                  <a:cubicBezTo>
                    <a:pt x="64298" y="36065"/>
                    <a:pt x="43074" y="55630"/>
                    <a:pt x="38496" y="84351"/>
                  </a:cubicBezTo>
                  <a:cubicBezTo>
                    <a:pt x="33086" y="115571"/>
                    <a:pt x="52646" y="147206"/>
                    <a:pt x="79280" y="151369"/>
                  </a:cubicBezTo>
                  <a:cubicBezTo>
                    <a:pt x="104250" y="155115"/>
                    <a:pt x="127139" y="134719"/>
                    <a:pt x="132132" y="104332"/>
                  </a:cubicBezTo>
                  <a:cubicBezTo>
                    <a:pt x="132549" y="101418"/>
                    <a:pt x="132549" y="98088"/>
                    <a:pt x="132549" y="96839"/>
                  </a:cubicBezTo>
                  <a:close/>
                </a:path>
              </a:pathLst>
            </a:custGeom>
            <a:solidFill>
              <a:schemeClr val="bg1"/>
            </a:solidFill>
            <a:ln w="415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CEB60D9-5145-7DF5-9B6A-8D01A77428E7}"/>
                </a:ext>
              </a:extLst>
            </p:cNvPr>
            <p:cNvSpPr/>
            <p:nvPr/>
          </p:nvSpPr>
          <p:spPr>
            <a:xfrm>
              <a:off x="1936601" y="3195887"/>
              <a:ext cx="133251" cy="189888"/>
            </a:xfrm>
            <a:custGeom>
              <a:avLst/>
              <a:gdLst>
                <a:gd name="connsiteX0" fmla="*/ 19743 w 133251"/>
                <a:gd name="connsiteY0" fmla="*/ 189519 h 189888"/>
                <a:gd name="connsiteX1" fmla="*/ 19743 w 133251"/>
                <a:gd name="connsiteY1" fmla="*/ 152888 h 189888"/>
                <a:gd name="connsiteX2" fmla="*/ 92571 w 133251"/>
                <a:gd name="connsiteY2" fmla="*/ 130826 h 189888"/>
                <a:gd name="connsiteX3" fmla="*/ 52204 w 133251"/>
                <a:gd name="connsiteY3" fmla="*/ 130410 h 189888"/>
                <a:gd name="connsiteX4" fmla="*/ 600 w 133251"/>
                <a:gd name="connsiteY4" fmla="*/ 57565 h 189888"/>
                <a:gd name="connsiteX5" fmla="*/ 70515 w 133251"/>
                <a:gd name="connsiteY5" fmla="*/ 121 h 189888"/>
                <a:gd name="connsiteX6" fmla="*/ 132939 w 133251"/>
                <a:gd name="connsiteY6" fmla="*/ 64225 h 189888"/>
                <a:gd name="connsiteX7" fmla="*/ 132939 w 133251"/>
                <a:gd name="connsiteY7" fmla="*/ 121252 h 189888"/>
                <a:gd name="connsiteX8" fmla="*/ 68018 w 133251"/>
                <a:gd name="connsiteY8" fmla="*/ 189519 h 189888"/>
                <a:gd name="connsiteX9" fmla="*/ 19743 w 133251"/>
                <a:gd name="connsiteY9" fmla="*/ 189519 h 189888"/>
                <a:gd name="connsiteX10" fmla="*/ 68018 w 133251"/>
                <a:gd name="connsiteY10" fmla="*/ 37584 h 189888"/>
                <a:gd name="connsiteX11" fmla="*/ 38470 w 133251"/>
                <a:gd name="connsiteY11" fmla="*/ 65474 h 189888"/>
                <a:gd name="connsiteX12" fmla="*/ 65521 w 133251"/>
                <a:gd name="connsiteY12" fmla="*/ 94612 h 189888"/>
                <a:gd name="connsiteX13" fmla="*/ 95485 w 133251"/>
                <a:gd name="connsiteY13" fmla="*/ 67555 h 189888"/>
                <a:gd name="connsiteX14" fmla="*/ 68018 w 133251"/>
                <a:gd name="connsiteY14" fmla="*/ 37584 h 1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251" h="189888">
                  <a:moveTo>
                    <a:pt x="19743" y="189519"/>
                  </a:moveTo>
                  <a:cubicBezTo>
                    <a:pt x="19743" y="176615"/>
                    <a:pt x="19743" y="164959"/>
                    <a:pt x="19743" y="152888"/>
                  </a:cubicBezTo>
                  <a:cubicBezTo>
                    <a:pt x="44713" y="146644"/>
                    <a:pt x="77173" y="163711"/>
                    <a:pt x="92571" y="130826"/>
                  </a:cubicBezTo>
                  <a:cubicBezTo>
                    <a:pt x="78838" y="130826"/>
                    <a:pt x="65105" y="132908"/>
                    <a:pt x="52204" y="130410"/>
                  </a:cubicBezTo>
                  <a:cubicBezTo>
                    <a:pt x="18079" y="123750"/>
                    <a:pt x="-3978" y="90865"/>
                    <a:pt x="600" y="57565"/>
                  </a:cubicBezTo>
                  <a:cubicBezTo>
                    <a:pt x="5594" y="23015"/>
                    <a:pt x="35557" y="-1960"/>
                    <a:pt x="70515" y="121"/>
                  </a:cubicBezTo>
                  <a:cubicBezTo>
                    <a:pt x="104224" y="1786"/>
                    <a:pt x="132107" y="30092"/>
                    <a:pt x="132939" y="64225"/>
                  </a:cubicBezTo>
                  <a:cubicBezTo>
                    <a:pt x="133355" y="83373"/>
                    <a:pt x="133355" y="102104"/>
                    <a:pt x="132939" y="121252"/>
                  </a:cubicBezTo>
                  <a:cubicBezTo>
                    <a:pt x="132107" y="157050"/>
                    <a:pt x="103808" y="187021"/>
                    <a:pt x="68018" y="189519"/>
                  </a:cubicBezTo>
                  <a:cubicBezTo>
                    <a:pt x="52620" y="190351"/>
                    <a:pt x="36806" y="189519"/>
                    <a:pt x="19743" y="189519"/>
                  </a:cubicBezTo>
                  <a:close/>
                  <a:moveTo>
                    <a:pt x="68018" y="37584"/>
                  </a:moveTo>
                  <a:cubicBezTo>
                    <a:pt x="52620" y="37168"/>
                    <a:pt x="38887" y="49656"/>
                    <a:pt x="38470" y="65474"/>
                  </a:cubicBezTo>
                  <a:cubicBezTo>
                    <a:pt x="38054" y="80459"/>
                    <a:pt x="50123" y="93779"/>
                    <a:pt x="65521" y="94612"/>
                  </a:cubicBezTo>
                  <a:cubicBezTo>
                    <a:pt x="80919" y="95444"/>
                    <a:pt x="94652" y="82957"/>
                    <a:pt x="95485" y="67555"/>
                  </a:cubicBezTo>
                  <a:cubicBezTo>
                    <a:pt x="95901" y="51737"/>
                    <a:pt x="83416" y="38417"/>
                    <a:pt x="68018" y="37584"/>
                  </a:cubicBezTo>
                  <a:close/>
                </a:path>
              </a:pathLst>
            </a:custGeom>
            <a:solidFill>
              <a:schemeClr val="bg1"/>
            </a:solidFill>
            <a:ln w="415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41AE8B6-9287-D087-C04E-2BBFDA45A9C7}"/>
                </a:ext>
              </a:extLst>
            </p:cNvPr>
            <p:cNvSpPr/>
            <p:nvPr/>
          </p:nvSpPr>
          <p:spPr>
            <a:xfrm>
              <a:off x="1329605" y="3195176"/>
              <a:ext cx="189769" cy="190229"/>
            </a:xfrm>
            <a:custGeom>
              <a:avLst/>
              <a:gdLst>
                <a:gd name="connsiteX0" fmla="*/ 156477 w 189769"/>
                <a:gd name="connsiteY0" fmla="*/ 416 h 190229"/>
                <a:gd name="connsiteX1" fmla="*/ 189770 w 189769"/>
                <a:gd name="connsiteY1" fmla="*/ 18732 h 190229"/>
                <a:gd name="connsiteX2" fmla="*/ 94885 w 189769"/>
                <a:gd name="connsiteY2" fmla="*/ 190230 h 190229"/>
                <a:gd name="connsiteX3" fmla="*/ 0 w 189769"/>
                <a:gd name="connsiteY3" fmla="*/ 18732 h 190229"/>
                <a:gd name="connsiteX4" fmla="*/ 32877 w 189769"/>
                <a:gd name="connsiteY4" fmla="*/ 0 h 190229"/>
                <a:gd name="connsiteX5" fmla="*/ 94469 w 189769"/>
                <a:gd name="connsiteY5" fmla="*/ 111141 h 190229"/>
                <a:gd name="connsiteX6" fmla="*/ 156477 w 189769"/>
                <a:gd name="connsiteY6" fmla="*/ 416 h 19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69" h="190229">
                  <a:moveTo>
                    <a:pt x="156477" y="416"/>
                  </a:moveTo>
                  <a:cubicBezTo>
                    <a:pt x="167713" y="6660"/>
                    <a:pt x="178117" y="12488"/>
                    <a:pt x="189770" y="18732"/>
                  </a:cubicBezTo>
                  <a:cubicBezTo>
                    <a:pt x="158558" y="75343"/>
                    <a:pt x="127345" y="131538"/>
                    <a:pt x="94885" y="190230"/>
                  </a:cubicBezTo>
                  <a:cubicBezTo>
                    <a:pt x="62840" y="132370"/>
                    <a:pt x="31628" y="76175"/>
                    <a:pt x="0" y="18732"/>
                  </a:cubicBezTo>
                  <a:cubicBezTo>
                    <a:pt x="10820" y="12488"/>
                    <a:pt x="21224" y="6660"/>
                    <a:pt x="32877" y="0"/>
                  </a:cubicBezTo>
                  <a:cubicBezTo>
                    <a:pt x="53269" y="36631"/>
                    <a:pt x="73244" y="72845"/>
                    <a:pt x="94469" y="111141"/>
                  </a:cubicBezTo>
                  <a:cubicBezTo>
                    <a:pt x="115693" y="73678"/>
                    <a:pt x="135669" y="37463"/>
                    <a:pt x="156477" y="416"/>
                  </a:cubicBezTo>
                  <a:close/>
                </a:path>
              </a:pathLst>
            </a:custGeom>
            <a:solidFill>
              <a:schemeClr val="bg1"/>
            </a:solidFill>
            <a:ln w="415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32210F8-74A8-7631-D3E1-EB578AC0D832}"/>
                </a:ext>
              </a:extLst>
            </p:cNvPr>
            <p:cNvSpPr/>
            <p:nvPr/>
          </p:nvSpPr>
          <p:spPr>
            <a:xfrm>
              <a:off x="1005868" y="3195731"/>
              <a:ext cx="142289" cy="190242"/>
            </a:xfrm>
            <a:custGeom>
              <a:avLst/>
              <a:gdLst>
                <a:gd name="connsiteX0" fmla="*/ 142290 w 142289"/>
                <a:gd name="connsiteY0" fmla="*/ 13181 h 190242"/>
                <a:gd name="connsiteX1" fmla="*/ 124395 w 142289"/>
                <a:gd name="connsiteY1" fmla="*/ 44400 h 190242"/>
                <a:gd name="connsiteX2" fmla="*/ 47821 w 142289"/>
                <a:gd name="connsiteY2" fmla="*/ 63132 h 190242"/>
                <a:gd name="connsiteX3" fmla="*/ 49902 w 142289"/>
                <a:gd name="connsiteY3" fmla="*/ 129733 h 190242"/>
                <a:gd name="connsiteX4" fmla="*/ 123563 w 142289"/>
                <a:gd name="connsiteY4" fmla="*/ 145135 h 190242"/>
                <a:gd name="connsiteX5" fmla="*/ 141874 w 142289"/>
                <a:gd name="connsiteY5" fmla="*/ 176354 h 190242"/>
                <a:gd name="connsiteX6" fmla="*/ 25765 w 142289"/>
                <a:gd name="connsiteY6" fmla="*/ 160120 h 190242"/>
                <a:gd name="connsiteX7" fmla="*/ 21187 w 142289"/>
                <a:gd name="connsiteY7" fmla="*/ 35243 h 190242"/>
                <a:gd name="connsiteX8" fmla="*/ 142290 w 142289"/>
                <a:gd name="connsiteY8" fmla="*/ 13181 h 19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289" h="190242">
                  <a:moveTo>
                    <a:pt x="142290" y="13181"/>
                  </a:moveTo>
                  <a:cubicBezTo>
                    <a:pt x="136047" y="24004"/>
                    <a:pt x="130221" y="34410"/>
                    <a:pt x="124395" y="44400"/>
                  </a:cubicBezTo>
                  <a:cubicBezTo>
                    <a:pt x="86524" y="33994"/>
                    <a:pt x="63635" y="39821"/>
                    <a:pt x="47821" y="63132"/>
                  </a:cubicBezTo>
                  <a:cubicBezTo>
                    <a:pt x="34088" y="83528"/>
                    <a:pt x="34920" y="110169"/>
                    <a:pt x="49902" y="129733"/>
                  </a:cubicBezTo>
                  <a:cubicBezTo>
                    <a:pt x="66965" y="151379"/>
                    <a:pt x="91102" y="156790"/>
                    <a:pt x="123563" y="145135"/>
                  </a:cubicBezTo>
                  <a:cubicBezTo>
                    <a:pt x="129389" y="155541"/>
                    <a:pt x="135631" y="165948"/>
                    <a:pt x="141874" y="176354"/>
                  </a:cubicBezTo>
                  <a:cubicBezTo>
                    <a:pt x="108165" y="200081"/>
                    <a:pt x="56144" y="192588"/>
                    <a:pt x="25765" y="160120"/>
                  </a:cubicBezTo>
                  <a:cubicBezTo>
                    <a:pt x="-6696" y="125571"/>
                    <a:pt x="-8777" y="72290"/>
                    <a:pt x="21187" y="35243"/>
                  </a:cubicBezTo>
                  <a:cubicBezTo>
                    <a:pt x="50734" y="-972"/>
                    <a:pt x="102754" y="-10962"/>
                    <a:pt x="142290" y="13181"/>
                  </a:cubicBezTo>
                  <a:close/>
                </a:path>
              </a:pathLst>
            </a:custGeom>
            <a:solidFill>
              <a:schemeClr val="bg1"/>
            </a:solidFill>
            <a:ln w="4152"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5EFB461C-8365-A172-78D8-6AEF8D794052}"/>
                </a:ext>
              </a:extLst>
            </p:cNvPr>
            <p:cNvSpPr/>
            <p:nvPr/>
          </p:nvSpPr>
          <p:spPr>
            <a:xfrm>
              <a:off x="1538518"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073DBC7-D871-F9FB-6013-2A3969DB86EC}"/>
                </a:ext>
              </a:extLst>
            </p:cNvPr>
            <p:cNvSpPr/>
            <p:nvPr/>
          </p:nvSpPr>
          <p:spPr>
            <a:xfrm>
              <a:off x="1861459"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9E7FF3E-6F52-4421-23DC-2314BB9309FC}"/>
                </a:ext>
              </a:extLst>
            </p:cNvPr>
            <p:cNvSpPr/>
            <p:nvPr/>
          </p:nvSpPr>
          <p:spPr>
            <a:xfrm>
              <a:off x="1785718" y="3272184"/>
              <a:ext cx="55349" cy="36630"/>
            </a:xfrm>
            <a:custGeom>
              <a:avLst/>
              <a:gdLst>
                <a:gd name="connsiteX0" fmla="*/ 55349 w 55349"/>
                <a:gd name="connsiteY0" fmla="*/ 36631 h 36630"/>
                <a:gd name="connsiteX1" fmla="*/ 0 w 55349"/>
                <a:gd name="connsiteY1" fmla="*/ 36631 h 36630"/>
                <a:gd name="connsiteX2" fmla="*/ 0 w 55349"/>
                <a:gd name="connsiteY2" fmla="*/ 0 h 36630"/>
                <a:gd name="connsiteX3" fmla="*/ 55349 w 55349"/>
                <a:gd name="connsiteY3" fmla="*/ 0 h 36630"/>
                <a:gd name="connsiteX4" fmla="*/ 55349 w 55349"/>
                <a:gd name="connsiteY4" fmla="*/ 36631 h 36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49" h="36630">
                  <a:moveTo>
                    <a:pt x="55349" y="36631"/>
                  </a:moveTo>
                  <a:cubicBezTo>
                    <a:pt x="36622" y="36631"/>
                    <a:pt x="18727" y="36631"/>
                    <a:pt x="0" y="36631"/>
                  </a:cubicBezTo>
                  <a:cubicBezTo>
                    <a:pt x="0" y="24559"/>
                    <a:pt x="0" y="12904"/>
                    <a:pt x="0" y="0"/>
                  </a:cubicBezTo>
                  <a:cubicBezTo>
                    <a:pt x="17895" y="0"/>
                    <a:pt x="36206" y="0"/>
                    <a:pt x="55349" y="0"/>
                  </a:cubicBezTo>
                  <a:cubicBezTo>
                    <a:pt x="55349" y="12071"/>
                    <a:pt x="55349" y="23727"/>
                    <a:pt x="55349" y="36631"/>
                  </a:cubicBezTo>
                  <a:close/>
                </a:path>
              </a:pathLst>
            </a:custGeom>
            <a:solidFill>
              <a:schemeClr val="bg1"/>
            </a:solidFill>
            <a:ln w="4152" cap="flat">
              <a:noFill/>
              <a:prstDash val="solid"/>
              <a:miter/>
            </a:ln>
          </p:spPr>
          <p:txBody>
            <a:bodyPr rtlCol="0" anchor="ctr"/>
            <a:lstStyle/>
            <a:p>
              <a:endParaRPr lang="en-US"/>
            </a:p>
          </p:txBody>
        </p:sp>
      </p:grpSp>
      <p:sp>
        <p:nvSpPr>
          <p:cNvPr id="36" name="Text Placeholder 5">
            <a:extLst>
              <a:ext uri="{FF2B5EF4-FFF2-40B4-BE49-F238E27FC236}">
                <a16:creationId xmlns:a16="http://schemas.microsoft.com/office/drawing/2014/main" id="{1309CCED-275B-5319-7287-770B54275323}"/>
              </a:ext>
            </a:extLst>
          </p:cNvPr>
          <p:cNvSpPr txBox="1">
            <a:spLocks/>
          </p:cNvSpPr>
          <p:nvPr/>
        </p:nvSpPr>
        <p:spPr>
          <a:xfrm>
            <a:off x="417242" y="3399884"/>
            <a:ext cx="10252060" cy="2898779"/>
          </a:xfrm>
          <a:prstGeom prst="rect">
            <a:avLst/>
          </a:prstGeom>
        </p:spPr>
        <p:txBody>
          <a:bodyPr vert="horz" lIns="91440" tIns="45720" rIns="91440" bIns="45720" rtlCol="0">
            <a:normAutofit/>
          </a:bodyPr>
          <a:lstStyle>
            <a:lvl1pPr marL="228600" indent="-228600" algn="l" defTabSz="914400" rtl="0" eaLnBrk="1" latinLnBrk="0" hangingPunct="1">
              <a:lnSpc>
                <a:spcPts val="2280"/>
              </a:lnSpc>
              <a:spcBef>
                <a:spcPts val="0"/>
              </a:spcBef>
              <a:buFont typeface="Arial" panose="020B0604020202020204" pitchFamily="34" charset="0"/>
              <a:buNone/>
              <a:defRPr sz="22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indent="-14288" algn="just"/>
            <a:endParaRPr lang="en-GB" sz="3500" dirty="0"/>
          </a:p>
        </p:txBody>
      </p:sp>
    </p:spTree>
    <p:extLst>
      <p:ext uri="{BB962C8B-B14F-4D97-AF65-F5344CB8AC3E}">
        <p14:creationId xmlns:p14="http://schemas.microsoft.com/office/powerpoint/2010/main" val="1217162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CF0D0AE-2EC4-892E-2C54-9805E9A0D70A}"/>
              </a:ext>
            </a:extLst>
          </p:cNvPr>
          <p:cNvSpPr>
            <a:spLocks noGrp="1"/>
          </p:cNvSpPr>
          <p:nvPr>
            <p:ph type="body" sz="quarter" idx="18"/>
          </p:nvPr>
        </p:nvSpPr>
        <p:spPr>
          <a:xfrm>
            <a:off x="1888779" y="1370866"/>
            <a:ext cx="10169639" cy="4866032"/>
          </a:xfrm>
        </p:spPr>
        <p:txBody>
          <a:bodyPr>
            <a:noAutofit/>
          </a:bodyPr>
          <a:lstStyle/>
          <a:p>
            <a:pPr marL="14288" indent="-14288">
              <a:tabLst>
                <a:tab pos="712788" algn="l"/>
              </a:tabLst>
            </a:pPr>
            <a:r>
              <a:rPr lang="es" sz="2000" b="1" u="none" strike="noStrike" dirty="0">
                <a:solidFill>
                  <a:srgbClr val="B41F7A"/>
                </a:solidFill>
                <a:effectLst/>
                <a:hlinkClick r:id="rId2" tooltip="https://www.bazaarvoice.com/">
                  <a:extLst>
                    <a:ext uri="{A12FA001-AC4F-418D-AE19-62706E023703}">
                      <ahyp:hlinkClr xmlns:ahyp="http://schemas.microsoft.com/office/drawing/2018/hyperlinkcolor" val="tx"/>
                    </a:ext>
                  </a:extLst>
                </a:hlinkClick>
              </a:rPr>
              <a:t>Bazarvoz</a:t>
            </a:r>
            <a:r>
              <a:rPr lang="es" sz="2000" b="1" dirty="0">
                <a:solidFill>
                  <a:srgbClr val="B41F7A"/>
                </a:solidFill>
                <a:effectLst/>
              </a:rPr>
              <a:t> </a:t>
            </a:r>
            <a:r>
              <a:rPr lang="es" sz="2000" b="1" dirty="0">
                <a:solidFill>
                  <a:srgbClr val="333333"/>
                </a:solidFill>
              </a:rPr>
              <a:t>es un </a:t>
            </a:r>
            <a:r>
              <a:rPr lang="es" sz="2000" b="1" dirty="0">
                <a:solidFill>
                  <a:srgbClr val="333333"/>
                </a:solidFill>
                <a:effectLst/>
              </a:rPr>
              <a:t>proveedor líder de reseñas de productos y soluciones de contenido generado por el usuario (UGC).</a:t>
            </a:r>
          </a:p>
          <a:p>
            <a:pPr marL="14288" indent="-14288">
              <a:tabLst>
                <a:tab pos="712788" algn="l"/>
              </a:tabLst>
            </a:pPr>
            <a:endParaRPr lang="en-GB" sz="2000" i="1" dirty="0">
              <a:solidFill>
                <a:srgbClr val="333333"/>
              </a:solidFill>
              <a:latin typeface="Georgia" panose="02040502050405020303" pitchFamily="18" charset="0"/>
            </a:endParaRPr>
          </a:p>
          <a:p>
            <a:pPr marL="14288" indent="-14288"/>
            <a:r>
              <a:rPr lang="es" sz="1600" dirty="0"/>
              <a:t>Como impulsor clave de la transformación en el comercio minorista durante la última década, el comercio electrónico ya estaba creciendo rápidamente. Luego ocurrió la pandemia de Covid-19, que </a:t>
            </a:r>
            <a:r>
              <a:rPr lang="es" sz="1600" dirty="0" err="1"/>
              <a:t>impulsó agresivamente </a:t>
            </a:r>
            <a:r>
              <a:rPr lang="es" sz="1600" dirty="0"/>
              <a:t>la digitalización de las empresas y el vuelo hacia el comercio electrónico y desencadenó cambios importantes en los comportamientos de compra de los consumidores, cambios que llegaron para quedarse.</a:t>
            </a:r>
          </a:p>
          <a:p>
            <a:pPr marL="14288" indent="-14288"/>
            <a:endParaRPr lang="en-GB" sz="1600" dirty="0"/>
          </a:p>
          <a:p>
            <a:pPr marL="14288" indent="-14288"/>
            <a:r>
              <a:rPr lang="es" sz="1600" dirty="0" err="1"/>
              <a:t>Bazaarvoice </a:t>
            </a:r>
            <a:r>
              <a:rPr lang="es" sz="1600" dirty="0"/>
              <a:t>vio un aumento masivo en la demanda de sus servicios. Con más y más consumidores en línea, las marcas y los minoristas que aún no priorizaban el comercio electrónico antes de la pandemia tuvieron que apresurarse a hacerlo.</a:t>
            </a:r>
          </a:p>
          <a:p>
            <a:pPr marL="14288" indent="-14288"/>
            <a:endParaRPr lang="en-GB" sz="1600" dirty="0"/>
          </a:p>
          <a:p>
            <a:pPr marL="14288" indent="-14288"/>
            <a:r>
              <a:rPr lang="es" sz="1600" dirty="0"/>
              <a:t>Según </a:t>
            </a:r>
            <a:r>
              <a:rPr lang="es" sz="1600" dirty="0">
                <a:hlinkClick r:id="rId3"/>
              </a:rPr>
              <a:t>datos de IBM </a:t>
            </a:r>
            <a:r>
              <a:rPr lang="es" sz="1600" dirty="0"/>
              <a:t>, la pandemia aceleró el cambio al comercio electrónico en unos cinco años. Hace dos años, las compras en línea representaban algo menos del 14 % de todas las ventas minoristas. En 2021 esa cifra estaba justo por debajo del 20%.</a:t>
            </a:r>
          </a:p>
          <a:p>
            <a:pPr marL="14288" indent="-14288"/>
            <a:endParaRPr lang="es" sz="1600" dirty="0"/>
          </a:p>
          <a:p>
            <a:pPr marL="14288" indent="-14288"/>
            <a:r>
              <a:rPr lang="es" sz="1600" b="1" dirty="0">
                <a:solidFill>
                  <a:schemeClr val="bg2"/>
                </a:solidFill>
                <a:highlight>
                  <a:srgbClr val="F16924"/>
                </a:highlight>
              </a:rPr>
              <a:t>LEE MAS</a:t>
            </a:r>
            <a:r>
              <a:rPr lang="es" sz="1600" b="1" dirty="0">
                <a:highlight>
                  <a:srgbClr val="F16924"/>
                </a:highlight>
              </a:rPr>
              <a:t>   </a:t>
            </a:r>
            <a:r>
              <a:rPr lang="es" sz="1600" dirty="0">
                <a:hlinkClick r:id="rId4"/>
              </a:rPr>
              <a:t>Covid-19 impulsa a cientos de empresas a moverse en línea (rte.ie) </a:t>
            </a:r>
            <a:r>
              <a:rPr lang="es" sz="1600" dirty="0"/>
              <a:t>Y </a:t>
            </a:r>
            <a:r>
              <a:rPr lang="es" sz="1600" dirty="0">
                <a:hlinkClick r:id="rId5"/>
              </a:rPr>
              <a:t>5 formas en que Covid-19 podría cambiar el comercio minorista para siempre (rte.ie)</a:t>
            </a:r>
            <a:endParaRPr lang="en-US" sz="1600" dirty="0"/>
          </a:p>
          <a:p>
            <a:pPr marL="14288" indent="-14288"/>
            <a:endParaRPr lang="en-GB" dirty="0"/>
          </a:p>
        </p:txBody>
      </p:sp>
      <p:sp>
        <p:nvSpPr>
          <p:cNvPr id="9" name="Text Placeholder 8">
            <a:extLst>
              <a:ext uri="{FF2B5EF4-FFF2-40B4-BE49-F238E27FC236}">
                <a16:creationId xmlns:a16="http://schemas.microsoft.com/office/drawing/2014/main" id="{C7AAD7D4-0791-71FD-5B3E-6DADFBDDA54E}"/>
              </a:ext>
            </a:extLst>
          </p:cNvPr>
          <p:cNvSpPr>
            <a:spLocks noGrp="1"/>
          </p:cNvSpPr>
          <p:nvPr>
            <p:ph type="body" sz="quarter" idx="16"/>
          </p:nvPr>
        </p:nvSpPr>
        <p:spPr/>
        <p:txBody>
          <a:bodyPr>
            <a:normAutofit fontScale="62500" lnSpcReduction="20000"/>
          </a:bodyPr>
          <a:lstStyle/>
          <a:p>
            <a:pPr algn="l"/>
            <a:r>
              <a:rPr lang="es" b="1" i="0" dirty="0">
                <a:solidFill>
                  <a:schemeClr val="tx2"/>
                </a:solidFill>
                <a:effectLst/>
              </a:rPr>
              <a:t>DESTACADO - Cómo Covid-19 cambió el comercio minorista, probablemente para siempre</a:t>
            </a:r>
          </a:p>
          <a:p>
            <a:endParaRPr lang="en-US" dirty="0"/>
          </a:p>
        </p:txBody>
      </p:sp>
      <p:grpSp>
        <p:nvGrpSpPr>
          <p:cNvPr id="10" name="Group 9">
            <a:extLst>
              <a:ext uri="{FF2B5EF4-FFF2-40B4-BE49-F238E27FC236}">
                <a16:creationId xmlns:a16="http://schemas.microsoft.com/office/drawing/2014/main" id="{602A3CE2-E5DE-5F1D-C55C-005AC0FE333A}"/>
              </a:ext>
            </a:extLst>
          </p:cNvPr>
          <p:cNvGrpSpPr/>
          <p:nvPr/>
        </p:nvGrpSpPr>
        <p:grpSpPr>
          <a:xfrm>
            <a:off x="384707" y="1805297"/>
            <a:ext cx="1100529" cy="1099749"/>
            <a:chOff x="927176" y="2684011"/>
            <a:chExt cx="1217584" cy="1216722"/>
          </a:xfrm>
          <a:solidFill>
            <a:srgbClr val="616161"/>
          </a:solidFill>
        </p:grpSpPr>
        <p:sp>
          <p:nvSpPr>
            <p:cNvPr id="11" name="Freeform 10">
              <a:extLst>
                <a:ext uri="{FF2B5EF4-FFF2-40B4-BE49-F238E27FC236}">
                  <a16:creationId xmlns:a16="http://schemas.microsoft.com/office/drawing/2014/main" id="{BD368071-FC49-3751-8F1C-5E0167AF0820}"/>
                </a:ext>
              </a:extLst>
            </p:cNvPr>
            <p:cNvSpPr/>
            <p:nvPr/>
          </p:nvSpPr>
          <p:spPr>
            <a:xfrm>
              <a:off x="984380" y="3140683"/>
              <a:ext cx="1140327" cy="342996"/>
            </a:xfrm>
            <a:custGeom>
              <a:avLst/>
              <a:gdLst>
                <a:gd name="connsiteX0" fmla="*/ 1078730 w 1140327"/>
                <a:gd name="connsiteY0" fmla="*/ 0 h 342996"/>
                <a:gd name="connsiteX1" fmla="*/ 62463 w 1140327"/>
                <a:gd name="connsiteY1" fmla="*/ 0 h 342996"/>
                <a:gd name="connsiteX2" fmla="*/ 455 w 1140327"/>
                <a:gd name="connsiteY2" fmla="*/ 62439 h 342996"/>
                <a:gd name="connsiteX3" fmla="*/ 39 w 1140327"/>
                <a:gd name="connsiteY3" fmla="*/ 275147 h 342996"/>
                <a:gd name="connsiteX4" fmla="*/ 67041 w 1140327"/>
                <a:gd name="connsiteY4" fmla="*/ 342997 h 342996"/>
                <a:gd name="connsiteX5" fmla="*/ 569348 w 1140327"/>
                <a:gd name="connsiteY5" fmla="*/ 342581 h 342996"/>
                <a:gd name="connsiteX6" fmla="*/ 1077482 w 1140327"/>
                <a:gd name="connsiteY6" fmla="*/ 342581 h 342996"/>
                <a:gd name="connsiteX7" fmla="*/ 1140322 w 1140327"/>
                <a:gd name="connsiteY7" fmla="*/ 280142 h 342996"/>
                <a:gd name="connsiteX8" fmla="*/ 1140322 w 1140327"/>
                <a:gd name="connsiteY8" fmla="*/ 62855 h 342996"/>
                <a:gd name="connsiteX9" fmla="*/ 1078730 w 1140327"/>
                <a:gd name="connsiteY9" fmla="*/ 0 h 34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0327" h="342996">
                  <a:moveTo>
                    <a:pt x="1078730" y="0"/>
                  </a:moveTo>
                  <a:cubicBezTo>
                    <a:pt x="739975" y="0"/>
                    <a:pt x="401219" y="0"/>
                    <a:pt x="62463" y="0"/>
                  </a:cubicBezTo>
                  <a:cubicBezTo>
                    <a:pt x="24177" y="0"/>
                    <a:pt x="455" y="23727"/>
                    <a:pt x="455" y="62439"/>
                  </a:cubicBezTo>
                  <a:cubicBezTo>
                    <a:pt x="455" y="133203"/>
                    <a:pt x="1704" y="203967"/>
                    <a:pt x="39" y="275147"/>
                  </a:cubicBezTo>
                  <a:cubicBezTo>
                    <a:pt x="-1209" y="317189"/>
                    <a:pt x="27506" y="342997"/>
                    <a:pt x="67041" y="342997"/>
                  </a:cubicBezTo>
                  <a:cubicBezTo>
                    <a:pt x="234338" y="341748"/>
                    <a:pt x="401635" y="342581"/>
                    <a:pt x="569348" y="342581"/>
                  </a:cubicBezTo>
                  <a:cubicBezTo>
                    <a:pt x="738726" y="342581"/>
                    <a:pt x="908104" y="342581"/>
                    <a:pt x="1077482" y="342581"/>
                  </a:cubicBezTo>
                  <a:cubicBezTo>
                    <a:pt x="1117017" y="342581"/>
                    <a:pt x="1140322" y="319270"/>
                    <a:pt x="1140322" y="280142"/>
                  </a:cubicBezTo>
                  <a:cubicBezTo>
                    <a:pt x="1140322" y="207713"/>
                    <a:pt x="1140322" y="135284"/>
                    <a:pt x="1140322" y="62855"/>
                  </a:cubicBezTo>
                  <a:cubicBezTo>
                    <a:pt x="1140738" y="23727"/>
                    <a:pt x="1117433" y="0"/>
                    <a:pt x="1078730" y="0"/>
                  </a:cubicBezTo>
                  <a:close/>
                </a:path>
              </a:pathLst>
            </a:custGeom>
            <a:solidFill>
              <a:srgbClr val="F16924"/>
            </a:solidFill>
            <a:ln w="415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AD389AD-4D25-2A42-FCF9-BE2A8A7DB2F2}"/>
                </a:ext>
              </a:extLst>
            </p:cNvPr>
            <p:cNvSpPr/>
            <p:nvPr/>
          </p:nvSpPr>
          <p:spPr>
            <a:xfrm>
              <a:off x="927176" y="2684011"/>
              <a:ext cx="1217584" cy="1216722"/>
            </a:xfrm>
            <a:custGeom>
              <a:avLst/>
              <a:gdLst>
                <a:gd name="connsiteX0" fmla="*/ 2913 w 1217584"/>
                <a:gd name="connsiteY0" fmla="*/ 478281 h 1216722"/>
                <a:gd name="connsiteX1" fmla="*/ 37455 w 1217584"/>
                <a:gd name="connsiteY1" fmla="*/ 419172 h 1216722"/>
                <a:gd name="connsiteX2" fmla="*/ 96550 w 1217584"/>
                <a:gd name="connsiteY2" fmla="*/ 397526 h 1216722"/>
                <a:gd name="connsiteX3" fmla="*/ 176036 w 1217584"/>
                <a:gd name="connsiteY3" fmla="*/ 397110 h 1216722"/>
                <a:gd name="connsiteX4" fmla="*/ 186440 w 1217584"/>
                <a:gd name="connsiteY4" fmla="*/ 392531 h 1216722"/>
                <a:gd name="connsiteX5" fmla="*/ 260933 w 1217584"/>
                <a:gd name="connsiteY5" fmla="*/ 285137 h 1216722"/>
                <a:gd name="connsiteX6" fmla="*/ 193099 w 1217584"/>
                <a:gd name="connsiteY6" fmla="*/ 217703 h 1216722"/>
                <a:gd name="connsiteX7" fmla="*/ 168962 w 1217584"/>
                <a:gd name="connsiteY7" fmla="*/ 244760 h 1216722"/>
                <a:gd name="connsiteX8" fmla="*/ 142327 w 1217584"/>
                <a:gd name="connsiteY8" fmla="*/ 217703 h 1216722"/>
                <a:gd name="connsiteX9" fmla="*/ 220566 w 1217584"/>
                <a:gd name="connsiteY9" fmla="*/ 139446 h 1216722"/>
                <a:gd name="connsiteX10" fmla="*/ 245119 w 1217584"/>
                <a:gd name="connsiteY10" fmla="*/ 165254 h 1216722"/>
                <a:gd name="connsiteX11" fmla="*/ 220150 w 1217584"/>
                <a:gd name="connsiteY11" fmla="*/ 186900 h 1216722"/>
                <a:gd name="connsiteX12" fmla="*/ 287152 w 1217584"/>
                <a:gd name="connsiteY12" fmla="*/ 253917 h 1216722"/>
                <a:gd name="connsiteX13" fmla="*/ 409919 w 1217584"/>
                <a:gd name="connsiteY13" fmla="*/ 171915 h 1216722"/>
                <a:gd name="connsiteX14" fmla="*/ 374962 w 1217584"/>
                <a:gd name="connsiteY14" fmla="*/ 87830 h 1216722"/>
                <a:gd name="connsiteX15" fmla="*/ 339588 w 1217584"/>
                <a:gd name="connsiteY15" fmla="*/ 101567 h 1216722"/>
                <a:gd name="connsiteX16" fmla="*/ 325022 w 1217584"/>
                <a:gd name="connsiteY16" fmla="*/ 67018 h 1216722"/>
                <a:gd name="connsiteX17" fmla="*/ 430311 w 1217584"/>
                <a:gd name="connsiteY17" fmla="*/ 23310 h 1216722"/>
                <a:gd name="connsiteX18" fmla="*/ 444877 w 1217584"/>
                <a:gd name="connsiteY18" fmla="*/ 58276 h 1216722"/>
                <a:gd name="connsiteX19" fmla="*/ 409919 w 1217584"/>
                <a:gd name="connsiteY19" fmla="*/ 73261 h 1216722"/>
                <a:gd name="connsiteX20" fmla="*/ 444877 w 1217584"/>
                <a:gd name="connsiteY20" fmla="*/ 157762 h 1216722"/>
                <a:gd name="connsiteX21" fmla="*/ 590533 w 1217584"/>
                <a:gd name="connsiteY21" fmla="*/ 128624 h 1216722"/>
                <a:gd name="connsiteX22" fmla="*/ 590533 w 1217584"/>
                <a:gd name="connsiteY22" fmla="*/ 37879 h 1216722"/>
                <a:gd name="connsiteX23" fmla="*/ 553911 w 1217584"/>
                <a:gd name="connsiteY23" fmla="*/ 37879 h 1216722"/>
                <a:gd name="connsiteX24" fmla="*/ 553911 w 1217584"/>
                <a:gd name="connsiteY24" fmla="*/ 0 h 1216722"/>
                <a:gd name="connsiteX25" fmla="*/ 666275 w 1217584"/>
                <a:gd name="connsiteY25" fmla="*/ 0 h 1216722"/>
                <a:gd name="connsiteX26" fmla="*/ 666275 w 1217584"/>
                <a:gd name="connsiteY26" fmla="*/ 37047 h 1216722"/>
                <a:gd name="connsiteX27" fmla="*/ 629653 w 1217584"/>
                <a:gd name="connsiteY27" fmla="*/ 37047 h 1216722"/>
                <a:gd name="connsiteX28" fmla="*/ 629653 w 1217584"/>
                <a:gd name="connsiteY28" fmla="*/ 129040 h 1216722"/>
                <a:gd name="connsiteX29" fmla="*/ 775725 w 1217584"/>
                <a:gd name="connsiteY29" fmla="*/ 158178 h 1216722"/>
                <a:gd name="connsiteX30" fmla="*/ 810683 w 1217584"/>
                <a:gd name="connsiteY30" fmla="*/ 74094 h 1216722"/>
                <a:gd name="connsiteX31" fmla="*/ 776142 w 1217584"/>
                <a:gd name="connsiteY31" fmla="*/ 59109 h 1216722"/>
                <a:gd name="connsiteX32" fmla="*/ 790291 w 1217584"/>
                <a:gd name="connsiteY32" fmla="*/ 24559 h 1216722"/>
                <a:gd name="connsiteX33" fmla="*/ 895580 w 1217584"/>
                <a:gd name="connsiteY33" fmla="*/ 68266 h 1216722"/>
                <a:gd name="connsiteX34" fmla="*/ 881014 w 1217584"/>
                <a:gd name="connsiteY34" fmla="*/ 103232 h 1216722"/>
                <a:gd name="connsiteX35" fmla="*/ 845640 w 1217584"/>
                <a:gd name="connsiteY35" fmla="*/ 89079 h 1216722"/>
                <a:gd name="connsiteX36" fmla="*/ 810267 w 1217584"/>
                <a:gd name="connsiteY36" fmla="*/ 173996 h 1216722"/>
                <a:gd name="connsiteX37" fmla="*/ 932202 w 1217584"/>
                <a:gd name="connsiteY37" fmla="*/ 255582 h 1216722"/>
                <a:gd name="connsiteX38" fmla="*/ 998372 w 1217584"/>
                <a:gd name="connsiteY38" fmla="*/ 189814 h 1216722"/>
                <a:gd name="connsiteX39" fmla="*/ 972570 w 1217584"/>
                <a:gd name="connsiteY39" fmla="*/ 166087 h 1216722"/>
                <a:gd name="connsiteX40" fmla="*/ 997539 w 1217584"/>
                <a:gd name="connsiteY40" fmla="*/ 141528 h 1216722"/>
                <a:gd name="connsiteX41" fmla="*/ 1077026 w 1217584"/>
                <a:gd name="connsiteY41" fmla="*/ 220201 h 1216722"/>
                <a:gd name="connsiteX42" fmla="*/ 1051224 w 1217584"/>
                <a:gd name="connsiteY42" fmla="*/ 245176 h 1216722"/>
                <a:gd name="connsiteX43" fmla="*/ 1028335 w 1217584"/>
                <a:gd name="connsiteY43" fmla="*/ 219784 h 1216722"/>
                <a:gd name="connsiteX44" fmla="*/ 960085 w 1217584"/>
                <a:gd name="connsiteY44" fmla="*/ 288467 h 1216722"/>
                <a:gd name="connsiteX45" fmla="*/ 1033329 w 1217584"/>
                <a:gd name="connsiteY45" fmla="*/ 394613 h 1216722"/>
                <a:gd name="connsiteX46" fmla="*/ 1043733 w 1217584"/>
                <a:gd name="connsiteY46" fmla="*/ 399192 h 1216722"/>
                <a:gd name="connsiteX47" fmla="*/ 1119891 w 1217584"/>
                <a:gd name="connsiteY47" fmla="*/ 399608 h 1216722"/>
                <a:gd name="connsiteX48" fmla="*/ 1217273 w 1217584"/>
                <a:gd name="connsiteY48" fmla="*/ 496180 h 1216722"/>
                <a:gd name="connsiteX49" fmla="*/ 1217273 w 1217584"/>
                <a:gd name="connsiteY49" fmla="*/ 720543 h 1216722"/>
                <a:gd name="connsiteX50" fmla="*/ 1120307 w 1217584"/>
                <a:gd name="connsiteY50" fmla="*/ 817531 h 1216722"/>
                <a:gd name="connsiteX51" fmla="*/ 1044150 w 1217584"/>
                <a:gd name="connsiteY51" fmla="*/ 817947 h 1216722"/>
                <a:gd name="connsiteX52" fmla="*/ 1032913 w 1217584"/>
                <a:gd name="connsiteY52" fmla="*/ 823359 h 1216722"/>
                <a:gd name="connsiteX53" fmla="*/ 959253 w 1217584"/>
                <a:gd name="connsiteY53" fmla="*/ 929504 h 1216722"/>
                <a:gd name="connsiteX54" fmla="*/ 1027087 w 1217584"/>
                <a:gd name="connsiteY54" fmla="*/ 997771 h 1216722"/>
                <a:gd name="connsiteX55" fmla="*/ 1051224 w 1217584"/>
                <a:gd name="connsiteY55" fmla="*/ 971130 h 1216722"/>
                <a:gd name="connsiteX56" fmla="*/ 1076610 w 1217584"/>
                <a:gd name="connsiteY56" fmla="*/ 996938 h 1216722"/>
                <a:gd name="connsiteX57" fmla="*/ 998372 w 1217584"/>
                <a:gd name="connsiteY57" fmla="*/ 1075195 h 1216722"/>
                <a:gd name="connsiteX58" fmla="*/ 974234 w 1217584"/>
                <a:gd name="connsiteY58" fmla="*/ 1049803 h 1216722"/>
                <a:gd name="connsiteX59" fmla="*/ 999204 w 1217584"/>
                <a:gd name="connsiteY59" fmla="*/ 1028158 h 1216722"/>
                <a:gd name="connsiteX60" fmla="*/ 932202 w 1217584"/>
                <a:gd name="connsiteY60" fmla="*/ 961140 h 1216722"/>
                <a:gd name="connsiteX61" fmla="*/ 810267 w 1217584"/>
                <a:gd name="connsiteY61" fmla="*/ 1042727 h 1216722"/>
                <a:gd name="connsiteX62" fmla="*/ 845224 w 1217584"/>
                <a:gd name="connsiteY62" fmla="*/ 1127643 h 1216722"/>
                <a:gd name="connsiteX63" fmla="*/ 880182 w 1217584"/>
                <a:gd name="connsiteY63" fmla="*/ 1113907 h 1216722"/>
                <a:gd name="connsiteX64" fmla="*/ 894748 w 1217584"/>
                <a:gd name="connsiteY64" fmla="*/ 1148872 h 1216722"/>
                <a:gd name="connsiteX65" fmla="*/ 789459 w 1217584"/>
                <a:gd name="connsiteY65" fmla="*/ 1192580 h 1216722"/>
                <a:gd name="connsiteX66" fmla="*/ 774893 w 1217584"/>
                <a:gd name="connsiteY66" fmla="*/ 1157614 h 1216722"/>
                <a:gd name="connsiteX67" fmla="*/ 809851 w 1217584"/>
                <a:gd name="connsiteY67" fmla="*/ 1142629 h 1216722"/>
                <a:gd name="connsiteX68" fmla="*/ 774893 w 1217584"/>
                <a:gd name="connsiteY68" fmla="*/ 1058128 h 1216722"/>
                <a:gd name="connsiteX69" fmla="*/ 628404 w 1217584"/>
                <a:gd name="connsiteY69" fmla="*/ 1087266 h 1216722"/>
                <a:gd name="connsiteX70" fmla="*/ 628404 w 1217584"/>
                <a:gd name="connsiteY70" fmla="*/ 1178427 h 1216722"/>
                <a:gd name="connsiteX71" fmla="*/ 665859 w 1217584"/>
                <a:gd name="connsiteY71" fmla="*/ 1178427 h 1216722"/>
                <a:gd name="connsiteX72" fmla="*/ 665859 w 1217584"/>
                <a:gd name="connsiteY72" fmla="*/ 1216723 h 1216722"/>
                <a:gd name="connsiteX73" fmla="*/ 551830 w 1217584"/>
                <a:gd name="connsiteY73" fmla="*/ 1216723 h 1216722"/>
                <a:gd name="connsiteX74" fmla="*/ 551830 w 1217584"/>
                <a:gd name="connsiteY74" fmla="*/ 1178427 h 1216722"/>
                <a:gd name="connsiteX75" fmla="*/ 589285 w 1217584"/>
                <a:gd name="connsiteY75" fmla="*/ 1178427 h 1216722"/>
                <a:gd name="connsiteX76" fmla="*/ 589285 w 1217584"/>
                <a:gd name="connsiteY76" fmla="*/ 1087266 h 1216722"/>
                <a:gd name="connsiteX77" fmla="*/ 443628 w 1217584"/>
                <a:gd name="connsiteY77" fmla="*/ 1058128 h 1216722"/>
                <a:gd name="connsiteX78" fmla="*/ 408671 w 1217584"/>
                <a:gd name="connsiteY78" fmla="*/ 1142629 h 1216722"/>
                <a:gd name="connsiteX79" fmla="*/ 443628 w 1217584"/>
                <a:gd name="connsiteY79" fmla="*/ 1157614 h 1216722"/>
                <a:gd name="connsiteX80" fmla="*/ 429063 w 1217584"/>
                <a:gd name="connsiteY80" fmla="*/ 1192580 h 1216722"/>
                <a:gd name="connsiteX81" fmla="*/ 323774 w 1217584"/>
                <a:gd name="connsiteY81" fmla="*/ 1148872 h 1216722"/>
                <a:gd name="connsiteX82" fmla="*/ 338339 w 1217584"/>
                <a:gd name="connsiteY82" fmla="*/ 1113907 h 1216722"/>
                <a:gd name="connsiteX83" fmla="*/ 373297 w 1217584"/>
                <a:gd name="connsiteY83" fmla="*/ 1128060 h 1216722"/>
                <a:gd name="connsiteX84" fmla="*/ 408255 w 1217584"/>
                <a:gd name="connsiteY84" fmla="*/ 1043559 h 1216722"/>
                <a:gd name="connsiteX85" fmla="*/ 285487 w 1217584"/>
                <a:gd name="connsiteY85" fmla="*/ 961556 h 1216722"/>
                <a:gd name="connsiteX86" fmla="*/ 218485 w 1217584"/>
                <a:gd name="connsiteY86" fmla="*/ 1028574 h 1216722"/>
                <a:gd name="connsiteX87" fmla="*/ 242622 w 1217584"/>
                <a:gd name="connsiteY87" fmla="*/ 1050219 h 1216722"/>
                <a:gd name="connsiteX88" fmla="*/ 218485 w 1217584"/>
                <a:gd name="connsiteY88" fmla="*/ 1075611 h 1216722"/>
                <a:gd name="connsiteX89" fmla="*/ 140246 w 1217584"/>
                <a:gd name="connsiteY89" fmla="*/ 997355 h 1216722"/>
                <a:gd name="connsiteX90" fmla="*/ 166465 w 1217584"/>
                <a:gd name="connsiteY90" fmla="*/ 970298 h 1216722"/>
                <a:gd name="connsiteX91" fmla="*/ 190602 w 1217584"/>
                <a:gd name="connsiteY91" fmla="*/ 996938 h 1216722"/>
                <a:gd name="connsiteX92" fmla="*/ 258020 w 1217584"/>
                <a:gd name="connsiteY92" fmla="*/ 929921 h 1216722"/>
                <a:gd name="connsiteX93" fmla="*/ 183527 w 1217584"/>
                <a:gd name="connsiteY93" fmla="*/ 822526 h 1216722"/>
                <a:gd name="connsiteX94" fmla="*/ 173123 w 1217584"/>
                <a:gd name="connsiteY94" fmla="*/ 817947 h 1216722"/>
                <a:gd name="connsiteX95" fmla="*/ 94885 w 1217584"/>
                <a:gd name="connsiteY95" fmla="*/ 817531 h 1216722"/>
                <a:gd name="connsiteX96" fmla="*/ 33709 w 1217584"/>
                <a:gd name="connsiteY96" fmla="*/ 795053 h 1216722"/>
                <a:gd name="connsiteX97" fmla="*/ 0 w 1217584"/>
                <a:gd name="connsiteY97" fmla="*/ 736777 h 1216722"/>
                <a:gd name="connsiteX98" fmla="*/ 2913 w 1217584"/>
                <a:gd name="connsiteY98" fmla="*/ 478281 h 1216722"/>
                <a:gd name="connsiteX99" fmla="*/ 609677 w 1217584"/>
                <a:gd name="connsiteY99" fmla="*/ 777570 h 1216722"/>
                <a:gd name="connsiteX100" fmla="*/ 1117810 w 1217584"/>
                <a:gd name="connsiteY100" fmla="*/ 777570 h 1216722"/>
                <a:gd name="connsiteX101" fmla="*/ 1180651 w 1217584"/>
                <a:gd name="connsiteY101" fmla="*/ 715132 h 1216722"/>
                <a:gd name="connsiteX102" fmla="*/ 1180651 w 1217584"/>
                <a:gd name="connsiteY102" fmla="*/ 497845 h 1216722"/>
                <a:gd name="connsiteX103" fmla="*/ 1118643 w 1217584"/>
                <a:gd name="connsiteY103" fmla="*/ 435406 h 1216722"/>
                <a:gd name="connsiteX104" fmla="*/ 102376 w 1217584"/>
                <a:gd name="connsiteY104" fmla="*/ 435406 h 1216722"/>
                <a:gd name="connsiteX105" fmla="*/ 40368 w 1217584"/>
                <a:gd name="connsiteY105" fmla="*/ 497845 h 1216722"/>
                <a:gd name="connsiteX106" fmla="*/ 39952 w 1217584"/>
                <a:gd name="connsiteY106" fmla="*/ 710553 h 1216722"/>
                <a:gd name="connsiteX107" fmla="*/ 106954 w 1217584"/>
                <a:gd name="connsiteY107" fmla="*/ 778403 h 1216722"/>
                <a:gd name="connsiteX108" fmla="*/ 609677 w 1217584"/>
                <a:gd name="connsiteY108" fmla="*/ 777570 h 1216722"/>
                <a:gd name="connsiteX109" fmla="*/ 228889 w 1217584"/>
                <a:gd name="connsiteY109" fmla="*/ 397110 h 1216722"/>
                <a:gd name="connsiteX110" fmla="*/ 992546 w 1217584"/>
                <a:gd name="connsiteY110" fmla="*/ 397110 h 1216722"/>
                <a:gd name="connsiteX111" fmla="*/ 630901 w 1217584"/>
                <a:gd name="connsiteY111" fmla="*/ 169833 h 1216722"/>
                <a:gd name="connsiteX112" fmla="*/ 228889 w 1217584"/>
                <a:gd name="connsiteY112" fmla="*/ 397110 h 1216722"/>
                <a:gd name="connsiteX113" fmla="*/ 228473 w 1217584"/>
                <a:gd name="connsiteY113" fmla="*/ 816282 h 1216722"/>
                <a:gd name="connsiteX114" fmla="*/ 626323 w 1217584"/>
                <a:gd name="connsiteY114" fmla="*/ 1043559 h 1216722"/>
                <a:gd name="connsiteX115" fmla="*/ 992546 w 1217584"/>
                <a:gd name="connsiteY115" fmla="*/ 816282 h 1216722"/>
                <a:gd name="connsiteX116" fmla="*/ 228473 w 1217584"/>
                <a:gd name="connsiteY116" fmla="*/ 816282 h 121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217584" h="1216722">
                  <a:moveTo>
                    <a:pt x="2913" y="478281"/>
                  </a:moveTo>
                  <a:cubicBezTo>
                    <a:pt x="9156" y="455386"/>
                    <a:pt x="18727" y="434574"/>
                    <a:pt x="37455" y="419172"/>
                  </a:cubicBezTo>
                  <a:cubicBezTo>
                    <a:pt x="54517" y="405435"/>
                    <a:pt x="74493" y="397943"/>
                    <a:pt x="96550" y="397526"/>
                  </a:cubicBezTo>
                  <a:cubicBezTo>
                    <a:pt x="123184" y="397110"/>
                    <a:pt x="149402" y="397526"/>
                    <a:pt x="176036" y="397110"/>
                  </a:cubicBezTo>
                  <a:cubicBezTo>
                    <a:pt x="179782" y="397110"/>
                    <a:pt x="185192" y="395029"/>
                    <a:pt x="186440" y="392531"/>
                  </a:cubicBezTo>
                  <a:cubicBezTo>
                    <a:pt x="206832" y="353403"/>
                    <a:pt x="231386" y="317189"/>
                    <a:pt x="260933" y="285137"/>
                  </a:cubicBezTo>
                  <a:cubicBezTo>
                    <a:pt x="238461" y="262659"/>
                    <a:pt x="215988" y="240597"/>
                    <a:pt x="193099" y="217703"/>
                  </a:cubicBezTo>
                  <a:cubicBezTo>
                    <a:pt x="185608" y="226028"/>
                    <a:pt x="177701" y="235186"/>
                    <a:pt x="168962" y="244760"/>
                  </a:cubicBezTo>
                  <a:cubicBezTo>
                    <a:pt x="158558" y="234353"/>
                    <a:pt x="150234" y="225612"/>
                    <a:pt x="142327" y="217703"/>
                  </a:cubicBezTo>
                  <a:cubicBezTo>
                    <a:pt x="168545" y="191479"/>
                    <a:pt x="194764" y="165254"/>
                    <a:pt x="220566" y="139446"/>
                  </a:cubicBezTo>
                  <a:cubicBezTo>
                    <a:pt x="227640" y="146939"/>
                    <a:pt x="235964" y="155681"/>
                    <a:pt x="245119" y="165254"/>
                  </a:cubicBezTo>
                  <a:cubicBezTo>
                    <a:pt x="238044" y="171498"/>
                    <a:pt x="228889" y="179407"/>
                    <a:pt x="220150" y="186900"/>
                  </a:cubicBezTo>
                  <a:cubicBezTo>
                    <a:pt x="244703" y="211459"/>
                    <a:pt x="266760" y="233521"/>
                    <a:pt x="287152" y="253917"/>
                  </a:cubicBezTo>
                  <a:cubicBezTo>
                    <a:pt x="327519" y="227277"/>
                    <a:pt x="367887" y="199804"/>
                    <a:pt x="409919" y="171915"/>
                  </a:cubicBezTo>
                  <a:cubicBezTo>
                    <a:pt x="399099" y="146107"/>
                    <a:pt x="387447" y="117385"/>
                    <a:pt x="374962" y="87830"/>
                  </a:cubicBezTo>
                  <a:cubicBezTo>
                    <a:pt x="362893" y="92409"/>
                    <a:pt x="351657" y="96988"/>
                    <a:pt x="339588" y="101567"/>
                  </a:cubicBezTo>
                  <a:cubicBezTo>
                    <a:pt x="334594" y="89912"/>
                    <a:pt x="330016" y="79089"/>
                    <a:pt x="325022" y="67018"/>
                  </a:cubicBezTo>
                  <a:cubicBezTo>
                    <a:pt x="359980" y="52448"/>
                    <a:pt x="394105" y="38296"/>
                    <a:pt x="430311" y="23310"/>
                  </a:cubicBezTo>
                  <a:cubicBezTo>
                    <a:pt x="435305" y="34966"/>
                    <a:pt x="439883" y="46205"/>
                    <a:pt x="444877" y="58276"/>
                  </a:cubicBezTo>
                  <a:cubicBezTo>
                    <a:pt x="432808" y="63271"/>
                    <a:pt x="421988" y="68266"/>
                    <a:pt x="409919" y="73261"/>
                  </a:cubicBezTo>
                  <a:cubicBezTo>
                    <a:pt x="421988" y="102816"/>
                    <a:pt x="434057" y="131538"/>
                    <a:pt x="444877" y="157762"/>
                  </a:cubicBezTo>
                  <a:cubicBezTo>
                    <a:pt x="493984" y="147772"/>
                    <a:pt x="541842" y="138198"/>
                    <a:pt x="590533" y="128624"/>
                  </a:cubicBezTo>
                  <a:cubicBezTo>
                    <a:pt x="590533" y="100734"/>
                    <a:pt x="590533" y="69931"/>
                    <a:pt x="590533" y="37879"/>
                  </a:cubicBezTo>
                  <a:cubicBezTo>
                    <a:pt x="578881" y="37879"/>
                    <a:pt x="566812" y="37879"/>
                    <a:pt x="553911" y="37879"/>
                  </a:cubicBezTo>
                  <a:cubicBezTo>
                    <a:pt x="553911" y="24559"/>
                    <a:pt x="553911" y="12488"/>
                    <a:pt x="553911" y="0"/>
                  </a:cubicBezTo>
                  <a:cubicBezTo>
                    <a:pt x="590950" y="0"/>
                    <a:pt x="627988" y="0"/>
                    <a:pt x="666275" y="0"/>
                  </a:cubicBezTo>
                  <a:cubicBezTo>
                    <a:pt x="666275" y="11655"/>
                    <a:pt x="666275" y="23727"/>
                    <a:pt x="666275" y="37047"/>
                  </a:cubicBezTo>
                  <a:cubicBezTo>
                    <a:pt x="654622" y="37047"/>
                    <a:pt x="642554" y="37047"/>
                    <a:pt x="629653" y="37047"/>
                  </a:cubicBezTo>
                  <a:cubicBezTo>
                    <a:pt x="629653" y="69515"/>
                    <a:pt x="629653" y="100318"/>
                    <a:pt x="629653" y="129040"/>
                  </a:cubicBezTo>
                  <a:cubicBezTo>
                    <a:pt x="677927" y="138614"/>
                    <a:pt x="725370" y="148188"/>
                    <a:pt x="775725" y="158178"/>
                  </a:cubicBezTo>
                  <a:cubicBezTo>
                    <a:pt x="786129" y="132786"/>
                    <a:pt x="798198" y="104065"/>
                    <a:pt x="810683" y="74094"/>
                  </a:cubicBezTo>
                  <a:cubicBezTo>
                    <a:pt x="799030" y="69099"/>
                    <a:pt x="787794" y="64104"/>
                    <a:pt x="776142" y="59109"/>
                  </a:cubicBezTo>
                  <a:cubicBezTo>
                    <a:pt x="780719" y="47453"/>
                    <a:pt x="785297" y="37047"/>
                    <a:pt x="790291" y="24559"/>
                  </a:cubicBezTo>
                  <a:cubicBezTo>
                    <a:pt x="825249" y="39128"/>
                    <a:pt x="859790" y="53281"/>
                    <a:pt x="895580" y="68266"/>
                  </a:cubicBezTo>
                  <a:cubicBezTo>
                    <a:pt x="890586" y="79922"/>
                    <a:pt x="886008" y="91161"/>
                    <a:pt x="881014" y="103232"/>
                  </a:cubicBezTo>
                  <a:cubicBezTo>
                    <a:pt x="868946" y="98237"/>
                    <a:pt x="857709" y="94074"/>
                    <a:pt x="845640" y="89079"/>
                  </a:cubicBezTo>
                  <a:cubicBezTo>
                    <a:pt x="833572" y="118634"/>
                    <a:pt x="821503" y="147355"/>
                    <a:pt x="810267" y="173996"/>
                  </a:cubicBezTo>
                  <a:cubicBezTo>
                    <a:pt x="851467" y="201469"/>
                    <a:pt x="892251" y="228526"/>
                    <a:pt x="932202" y="255582"/>
                  </a:cubicBezTo>
                  <a:cubicBezTo>
                    <a:pt x="952178" y="235602"/>
                    <a:pt x="974651" y="213540"/>
                    <a:pt x="998372" y="189814"/>
                  </a:cubicBezTo>
                  <a:cubicBezTo>
                    <a:pt x="990465" y="182321"/>
                    <a:pt x="981309" y="174412"/>
                    <a:pt x="972570" y="166087"/>
                  </a:cubicBezTo>
                  <a:cubicBezTo>
                    <a:pt x="981725" y="156929"/>
                    <a:pt x="990049" y="148604"/>
                    <a:pt x="997539" y="141528"/>
                  </a:cubicBezTo>
                  <a:cubicBezTo>
                    <a:pt x="1023758" y="167336"/>
                    <a:pt x="1049976" y="193560"/>
                    <a:pt x="1077026" y="220201"/>
                  </a:cubicBezTo>
                  <a:cubicBezTo>
                    <a:pt x="1069536" y="227277"/>
                    <a:pt x="1061212" y="235602"/>
                    <a:pt x="1051224" y="245176"/>
                  </a:cubicBezTo>
                  <a:cubicBezTo>
                    <a:pt x="1043733" y="236851"/>
                    <a:pt x="1035826" y="227693"/>
                    <a:pt x="1028335" y="219784"/>
                  </a:cubicBezTo>
                  <a:cubicBezTo>
                    <a:pt x="1005030" y="243095"/>
                    <a:pt x="982974" y="265573"/>
                    <a:pt x="960085" y="288467"/>
                  </a:cubicBezTo>
                  <a:cubicBezTo>
                    <a:pt x="988384" y="319686"/>
                    <a:pt x="1013354" y="355485"/>
                    <a:pt x="1033329" y="394613"/>
                  </a:cubicBezTo>
                  <a:cubicBezTo>
                    <a:pt x="1034578" y="397526"/>
                    <a:pt x="1039988" y="399192"/>
                    <a:pt x="1043733" y="399192"/>
                  </a:cubicBezTo>
                  <a:cubicBezTo>
                    <a:pt x="1069119" y="399608"/>
                    <a:pt x="1094505" y="399192"/>
                    <a:pt x="1119891" y="399608"/>
                  </a:cubicBezTo>
                  <a:cubicBezTo>
                    <a:pt x="1175657" y="400024"/>
                    <a:pt x="1216857" y="440817"/>
                    <a:pt x="1217273" y="496180"/>
                  </a:cubicBezTo>
                  <a:cubicBezTo>
                    <a:pt x="1217689" y="571106"/>
                    <a:pt x="1217689" y="645616"/>
                    <a:pt x="1217273" y="720543"/>
                  </a:cubicBezTo>
                  <a:cubicBezTo>
                    <a:pt x="1217273" y="775905"/>
                    <a:pt x="1175657" y="817115"/>
                    <a:pt x="1120307" y="817531"/>
                  </a:cubicBezTo>
                  <a:cubicBezTo>
                    <a:pt x="1094921" y="817531"/>
                    <a:pt x="1069536" y="817531"/>
                    <a:pt x="1044150" y="817947"/>
                  </a:cubicBezTo>
                  <a:cubicBezTo>
                    <a:pt x="1040404" y="817947"/>
                    <a:pt x="1034578" y="820445"/>
                    <a:pt x="1032913" y="823359"/>
                  </a:cubicBezTo>
                  <a:cubicBezTo>
                    <a:pt x="1012937" y="862071"/>
                    <a:pt x="987968" y="897869"/>
                    <a:pt x="959253" y="929504"/>
                  </a:cubicBezTo>
                  <a:cubicBezTo>
                    <a:pt x="981725" y="951982"/>
                    <a:pt x="1004198" y="974460"/>
                    <a:pt x="1027087" y="997771"/>
                  </a:cubicBezTo>
                  <a:cubicBezTo>
                    <a:pt x="1034994" y="989029"/>
                    <a:pt x="1042901" y="980288"/>
                    <a:pt x="1051224" y="971130"/>
                  </a:cubicBezTo>
                  <a:cubicBezTo>
                    <a:pt x="1060380" y="980704"/>
                    <a:pt x="1069119" y="989446"/>
                    <a:pt x="1076610" y="996938"/>
                  </a:cubicBezTo>
                  <a:cubicBezTo>
                    <a:pt x="1050392" y="1023163"/>
                    <a:pt x="1024174" y="1048971"/>
                    <a:pt x="998372" y="1075195"/>
                  </a:cubicBezTo>
                  <a:cubicBezTo>
                    <a:pt x="991713" y="1068118"/>
                    <a:pt x="983390" y="1059377"/>
                    <a:pt x="974234" y="1049803"/>
                  </a:cubicBezTo>
                  <a:cubicBezTo>
                    <a:pt x="981725" y="1043559"/>
                    <a:pt x="990881" y="1035650"/>
                    <a:pt x="999204" y="1028158"/>
                  </a:cubicBezTo>
                  <a:cubicBezTo>
                    <a:pt x="974651" y="1003598"/>
                    <a:pt x="952178" y="981537"/>
                    <a:pt x="932202" y="961140"/>
                  </a:cubicBezTo>
                  <a:cubicBezTo>
                    <a:pt x="892251" y="987781"/>
                    <a:pt x="852299" y="1014837"/>
                    <a:pt x="810267" y="1042727"/>
                  </a:cubicBezTo>
                  <a:cubicBezTo>
                    <a:pt x="821087" y="1068535"/>
                    <a:pt x="833156" y="1097673"/>
                    <a:pt x="845224" y="1127643"/>
                  </a:cubicBezTo>
                  <a:cubicBezTo>
                    <a:pt x="856877" y="1123065"/>
                    <a:pt x="868113" y="1118486"/>
                    <a:pt x="880182" y="1113907"/>
                  </a:cubicBezTo>
                  <a:cubicBezTo>
                    <a:pt x="885176" y="1125562"/>
                    <a:pt x="889754" y="1136385"/>
                    <a:pt x="894748" y="1148872"/>
                  </a:cubicBezTo>
                  <a:cubicBezTo>
                    <a:pt x="859790" y="1163442"/>
                    <a:pt x="825665" y="1177594"/>
                    <a:pt x="789459" y="1192580"/>
                  </a:cubicBezTo>
                  <a:cubicBezTo>
                    <a:pt x="784465" y="1180924"/>
                    <a:pt x="779887" y="1170102"/>
                    <a:pt x="774893" y="1157614"/>
                  </a:cubicBezTo>
                  <a:cubicBezTo>
                    <a:pt x="786546" y="1152619"/>
                    <a:pt x="797366" y="1148040"/>
                    <a:pt x="809851" y="1142629"/>
                  </a:cubicBezTo>
                  <a:cubicBezTo>
                    <a:pt x="797782" y="1113074"/>
                    <a:pt x="785713" y="1084352"/>
                    <a:pt x="774893" y="1058128"/>
                  </a:cubicBezTo>
                  <a:cubicBezTo>
                    <a:pt x="725370" y="1068118"/>
                    <a:pt x="677511" y="1077692"/>
                    <a:pt x="628404" y="1087266"/>
                  </a:cubicBezTo>
                  <a:cubicBezTo>
                    <a:pt x="628404" y="1115572"/>
                    <a:pt x="628404" y="1146375"/>
                    <a:pt x="628404" y="1178427"/>
                  </a:cubicBezTo>
                  <a:cubicBezTo>
                    <a:pt x="640473" y="1178427"/>
                    <a:pt x="652541" y="1178427"/>
                    <a:pt x="665859" y="1178427"/>
                  </a:cubicBezTo>
                  <a:cubicBezTo>
                    <a:pt x="665859" y="1191747"/>
                    <a:pt x="665859" y="1204235"/>
                    <a:pt x="665859" y="1216723"/>
                  </a:cubicBezTo>
                  <a:cubicBezTo>
                    <a:pt x="627988" y="1216723"/>
                    <a:pt x="589701" y="1216723"/>
                    <a:pt x="551830" y="1216723"/>
                  </a:cubicBezTo>
                  <a:cubicBezTo>
                    <a:pt x="551830" y="1204235"/>
                    <a:pt x="551830" y="1191747"/>
                    <a:pt x="551830" y="1178427"/>
                  </a:cubicBezTo>
                  <a:cubicBezTo>
                    <a:pt x="565148" y="1178427"/>
                    <a:pt x="576800" y="1178427"/>
                    <a:pt x="589285" y="1178427"/>
                  </a:cubicBezTo>
                  <a:cubicBezTo>
                    <a:pt x="589285" y="1146375"/>
                    <a:pt x="589285" y="1115572"/>
                    <a:pt x="589285" y="1087266"/>
                  </a:cubicBezTo>
                  <a:cubicBezTo>
                    <a:pt x="540594" y="1077692"/>
                    <a:pt x="492735" y="1068118"/>
                    <a:pt x="443628" y="1058128"/>
                  </a:cubicBezTo>
                  <a:cubicBezTo>
                    <a:pt x="432808" y="1084352"/>
                    <a:pt x="420739" y="1113074"/>
                    <a:pt x="408671" y="1142629"/>
                  </a:cubicBezTo>
                  <a:cubicBezTo>
                    <a:pt x="420739" y="1147624"/>
                    <a:pt x="431560" y="1152619"/>
                    <a:pt x="443628" y="1157614"/>
                  </a:cubicBezTo>
                  <a:cubicBezTo>
                    <a:pt x="438634" y="1169685"/>
                    <a:pt x="434057" y="1180508"/>
                    <a:pt x="429063" y="1192580"/>
                  </a:cubicBezTo>
                  <a:cubicBezTo>
                    <a:pt x="393273" y="1177594"/>
                    <a:pt x="358731" y="1163442"/>
                    <a:pt x="323774" y="1148872"/>
                  </a:cubicBezTo>
                  <a:cubicBezTo>
                    <a:pt x="328768" y="1136385"/>
                    <a:pt x="333346" y="1125562"/>
                    <a:pt x="338339" y="1113907"/>
                  </a:cubicBezTo>
                  <a:cubicBezTo>
                    <a:pt x="350408" y="1118902"/>
                    <a:pt x="361645" y="1123065"/>
                    <a:pt x="373297" y="1128060"/>
                  </a:cubicBezTo>
                  <a:cubicBezTo>
                    <a:pt x="385782" y="1098505"/>
                    <a:pt x="397434" y="1069367"/>
                    <a:pt x="408255" y="1043559"/>
                  </a:cubicBezTo>
                  <a:cubicBezTo>
                    <a:pt x="366222" y="1015254"/>
                    <a:pt x="325438" y="988197"/>
                    <a:pt x="285487" y="961556"/>
                  </a:cubicBezTo>
                  <a:cubicBezTo>
                    <a:pt x="265095" y="981953"/>
                    <a:pt x="243038" y="1004431"/>
                    <a:pt x="218485" y="1028574"/>
                  </a:cubicBezTo>
                  <a:cubicBezTo>
                    <a:pt x="226808" y="1036067"/>
                    <a:pt x="235964" y="1043975"/>
                    <a:pt x="242622" y="1050219"/>
                  </a:cubicBezTo>
                  <a:cubicBezTo>
                    <a:pt x="233883" y="1059377"/>
                    <a:pt x="225560" y="1068118"/>
                    <a:pt x="218485" y="1075611"/>
                  </a:cubicBezTo>
                  <a:cubicBezTo>
                    <a:pt x="192683" y="1049803"/>
                    <a:pt x="166465" y="1023579"/>
                    <a:pt x="140246" y="997355"/>
                  </a:cubicBezTo>
                  <a:cubicBezTo>
                    <a:pt x="147737" y="989446"/>
                    <a:pt x="156477" y="980704"/>
                    <a:pt x="166465" y="970298"/>
                  </a:cubicBezTo>
                  <a:cubicBezTo>
                    <a:pt x="174788" y="979455"/>
                    <a:pt x="183111" y="988613"/>
                    <a:pt x="190602" y="996938"/>
                  </a:cubicBezTo>
                  <a:cubicBezTo>
                    <a:pt x="213491" y="974460"/>
                    <a:pt x="235548" y="952399"/>
                    <a:pt x="258020" y="929921"/>
                  </a:cubicBezTo>
                  <a:cubicBezTo>
                    <a:pt x="228473" y="897869"/>
                    <a:pt x="203919" y="861654"/>
                    <a:pt x="183527" y="822526"/>
                  </a:cubicBezTo>
                  <a:cubicBezTo>
                    <a:pt x="182279" y="819612"/>
                    <a:pt x="176869" y="817947"/>
                    <a:pt x="173123" y="817947"/>
                  </a:cubicBezTo>
                  <a:cubicBezTo>
                    <a:pt x="146905" y="817531"/>
                    <a:pt x="121103" y="817947"/>
                    <a:pt x="94885" y="817531"/>
                  </a:cubicBezTo>
                  <a:cubicBezTo>
                    <a:pt x="71996" y="817531"/>
                    <a:pt x="51604" y="809622"/>
                    <a:pt x="33709" y="795053"/>
                  </a:cubicBezTo>
                  <a:cubicBezTo>
                    <a:pt x="14982" y="779652"/>
                    <a:pt x="5826" y="759255"/>
                    <a:pt x="0" y="736777"/>
                  </a:cubicBezTo>
                  <a:cubicBezTo>
                    <a:pt x="2913" y="649363"/>
                    <a:pt x="2913" y="563614"/>
                    <a:pt x="2913" y="478281"/>
                  </a:cubicBezTo>
                  <a:close/>
                  <a:moveTo>
                    <a:pt x="609677" y="777570"/>
                  </a:moveTo>
                  <a:cubicBezTo>
                    <a:pt x="779055" y="777570"/>
                    <a:pt x="948432" y="777570"/>
                    <a:pt x="1117810" y="777570"/>
                  </a:cubicBezTo>
                  <a:cubicBezTo>
                    <a:pt x="1157346" y="777570"/>
                    <a:pt x="1180651" y="754260"/>
                    <a:pt x="1180651" y="715132"/>
                  </a:cubicBezTo>
                  <a:cubicBezTo>
                    <a:pt x="1180651" y="642703"/>
                    <a:pt x="1180651" y="570274"/>
                    <a:pt x="1180651" y="497845"/>
                  </a:cubicBezTo>
                  <a:cubicBezTo>
                    <a:pt x="1180651" y="459133"/>
                    <a:pt x="1157346" y="435406"/>
                    <a:pt x="1118643" y="435406"/>
                  </a:cubicBezTo>
                  <a:cubicBezTo>
                    <a:pt x="779887" y="435406"/>
                    <a:pt x="441131" y="435406"/>
                    <a:pt x="102376" y="435406"/>
                  </a:cubicBezTo>
                  <a:cubicBezTo>
                    <a:pt x="64089" y="435406"/>
                    <a:pt x="40368" y="459133"/>
                    <a:pt x="40368" y="497845"/>
                  </a:cubicBezTo>
                  <a:cubicBezTo>
                    <a:pt x="40368" y="568609"/>
                    <a:pt x="41616" y="639373"/>
                    <a:pt x="39952" y="710553"/>
                  </a:cubicBezTo>
                  <a:cubicBezTo>
                    <a:pt x="38703" y="752595"/>
                    <a:pt x="67418" y="778403"/>
                    <a:pt x="106954" y="778403"/>
                  </a:cubicBezTo>
                  <a:cubicBezTo>
                    <a:pt x="275083" y="776738"/>
                    <a:pt x="442380" y="777570"/>
                    <a:pt x="609677" y="777570"/>
                  </a:cubicBezTo>
                  <a:close/>
                  <a:moveTo>
                    <a:pt x="228889" y="397110"/>
                  </a:moveTo>
                  <a:cubicBezTo>
                    <a:pt x="483996" y="397110"/>
                    <a:pt x="738271" y="397110"/>
                    <a:pt x="992546" y="397110"/>
                  </a:cubicBezTo>
                  <a:cubicBezTo>
                    <a:pt x="944271" y="297208"/>
                    <a:pt x="814012" y="178159"/>
                    <a:pt x="630901" y="169833"/>
                  </a:cubicBezTo>
                  <a:cubicBezTo>
                    <a:pt x="441964" y="161508"/>
                    <a:pt x="292145" y="273898"/>
                    <a:pt x="228889" y="397110"/>
                  </a:cubicBezTo>
                  <a:close/>
                  <a:moveTo>
                    <a:pt x="228473" y="816282"/>
                  </a:moveTo>
                  <a:cubicBezTo>
                    <a:pt x="292562" y="939495"/>
                    <a:pt x="440299" y="1049803"/>
                    <a:pt x="626323" y="1043559"/>
                  </a:cubicBezTo>
                  <a:cubicBezTo>
                    <a:pt x="806937" y="1037315"/>
                    <a:pt x="939693" y="922428"/>
                    <a:pt x="992546" y="816282"/>
                  </a:cubicBezTo>
                  <a:cubicBezTo>
                    <a:pt x="738271" y="816282"/>
                    <a:pt x="483996" y="816282"/>
                    <a:pt x="228473" y="816282"/>
                  </a:cubicBezTo>
                  <a:close/>
                </a:path>
              </a:pathLst>
            </a:custGeom>
            <a:grpFill/>
            <a:ln w="415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43DB6F9-D7D3-273B-31B7-FE885386FB76}"/>
                </a:ext>
              </a:extLst>
            </p:cNvPr>
            <p:cNvSpPr/>
            <p:nvPr/>
          </p:nvSpPr>
          <p:spPr>
            <a:xfrm>
              <a:off x="1614675" y="3193511"/>
              <a:ext cx="151500" cy="191998"/>
            </a:xfrm>
            <a:custGeom>
              <a:avLst/>
              <a:gdLst>
                <a:gd name="connsiteX0" fmla="*/ 0 w 151500"/>
                <a:gd name="connsiteY0" fmla="*/ 191895 h 191998"/>
                <a:gd name="connsiteX1" fmla="*/ 0 w 151500"/>
                <a:gd name="connsiteY1" fmla="*/ 0 h 191998"/>
                <a:gd name="connsiteX2" fmla="*/ 83232 w 151500"/>
                <a:gd name="connsiteY2" fmla="*/ 6660 h 191998"/>
                <a:gd name="connsiteX3" fmla="*/ 150651 w 151500"/>
                <a:gd name="connsiteY3" fmla="*/ 107811 h 191998"/>
                <a:gd name="connsiteX4" fmla="*/ 59095 w 151500"/>
                <a:gd name="connsiteY4" fmla="*/ 191479 h 191998"/>
                <a:gd name="connsiteX5" fmla="*/ 0 w 151500"/>
                <a:gd name="connsiteY5" fmla="*/ 191895 h 191998"/>
                <a:gd name="connsiteX6" fmla="*/ 37871 w 151500"/>
                <a:gd name="connsiteY6" fmla="*/ 153599 h 191998"/>
                <a:gd name="connsiteX7" fmla="*/ 106537 w 151500"/>
                <a:gd name="connsiteY7" fmla="*/ 123629 h 191998"/>
                <a:gd name="connsiteX8" fmla="*/ 100295 w 151500"/>
                <a:gd name="connsiteY8" fmla="*/ 61606 h 191998"/>
                <a:gd name="connsiteX9" fmla="*/ 37871 w 151500"/>
                <a:gd name="connsiteY9" fmla="*/ 41210 h 191998"/>
                <a:gd name="connsiteX10" fmla="*/ 37871 w 151500"/>
                <a:gd name="connsiteY10" fmla="*/ 153599 h 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500" h="191998">
                  <a:moveTo>
                    <a:pt x="0" y="191895"/>
                  </a:moveTo>
                  <a:cubicBezTo>
                    <a:pt x="0" y="128207"/>
                    <a:pt x="0" y="65769"/>
                    <a:pt x="0" y="0"/>
                  </a:cubicBezTo>
                  <a:cubicBezTo>
                    <a:pt x="28299" y="2081"/>
                    <a:pt x="56598" y="416"/>
                    <a:pt x="83232" y="6660"/>
                  </a:cubicBezTo>
                  <a:cubicBezTo>
                    <a:pt x="128178" y="17066"/>
                    <a:pt x="156893" y="63271"/>
                    <a:pt x="150651" y="107811"/>
                  </a:cubicBezTo>
                  <a:cubicBezTo>
                    <a:pt x="143992" y="155264"/>
                    <a:pt x="106121" y="190230"/>
                    <a:pt x="59095" y="191479"/>
                  </a:cubicBezTo>
                  <a:cubicBezTo>
                    <a:pt x="39952" y="192311"/>
                    <a:pt x="20392" y="191895"/>
                    <a:pt x="0" y="191895"/>
                  </a:cubicBezTo>
                  <a:close/>
                  <a:moveTo>
                    <a:pt x="37871" y="153599"/>
                  </a:moveTo>
                  <a:cubicBezTo>
                    <a:pt x="67418" y="156513"/>
                    <a:pt x="91972" y="150685"/>
                    <a:pt x="106537" y="123629"/>
                  </a:cubicBezTo>
                  <a:cubicBezTo>
                    <a:pt x="117358" y="103648"/>
                    <a:pt x="114861" y="79089"/>
                    <a:pt x="100295" y="61606"/>
                  </a:cubicBezTo>
                  <a:cubicBezTo>
                    <a:pt x="83649" y="41626"/>
                    <a:pt x="61592" y="38296"/>
                    <a:pt x="37871" y="41210"/>
                  </a:cubicBezTo>
                  <a:cubicBezTo>
                    <a:pt x="37871" y="78673"/>
                    <a:pt x="37871" y="115720"/>
                    <a:pt x="37871" y="153599"/>
                  </a:cubicBezTo>
                  <a:close/>
                </a:path>
              </a:pathLst>
            </a:custGeom>
            <a:solidFill>
              <a:schemeClr val="bg1"/>
            </a:solidFill>
            <a:ln w="415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54485AA-E77D-2E6A-610A-53EC0A3AE77A}"/>
                </a:ext>
              </a:extLst>
            </p:cNvPr>
            <p:cNvSpPr/>
            <p:nvPr/>
          </p:nvSpPr>
          <p:spPr>
            <a:xfrm>
              <a:off x="1158353" y="3195741"/>
              <a:ext cx="170835" cy="189924"/>
            </a:xfrm>
            <a:custGeom>
              <a:avLst/>
              <a:gdLst>
                <a:gd name="connsiteX0" fmla="*/ 170419 w 170835"/>
                <a:gd name="connsiteY0" fmla="*/ 94758 h 189924"/>
                <a:gd name="connsiteX1" fmla="*/ 145450 w 170835"/>
                <a:gd name="connsiteY1" fmla="*/ 162192 h 189924"/>
                <a:gd name="connsiteX2" fmla="*/ 21433 w 170835"/>
                <a:gd name="connsiteY2" fmla="*/ 157613 h 189924"/>
                <a:gd name="connsiteX3" fmla="*/ 21017 w 170835"/>
                <a:gd name="connsiteY3" fmla="*/ 33152 h 189924"/>
                <a:gd name="connsiteX4" fmla="*/ 103833 w 170835"/>
                <a:gd name="connsiteY4" fmla="*/ 2765 h 189924"/>
                <a:gd name="connsiteX5" fmla="*/ 168755 w 170835"/>
                <a:gd name="connsiteY5" fmla="*/ 73112 h 189924"/>
                <a:gd name="connsiteX6" fmla="*/ 170836 w 170835"/>
                <a:gd name="connsiteY6" fmla="*/ 86016 h 189924"/>
                <a:gd name="connsiteX7" fmla="*/ 170419 w 170835"/>
                <a:gd name="connsiteY7" fmla="*/ 94758 h 189924"/>
                <a:gd name="connsiteX8" fmla="*/ 132549 w 170835"/>
                <a:gd name="connsiteY8" fmla="*/ 96839 h 189924"/>
                <a:gd name="connsiteX9" fmla="*/ 88019 w 170835"/>
                <a:gd name="connsiteY9" fmla="*/ 37730 h 189924"/>
                <a:gd name="connsiteX10" fmla="*/ 38496 w 170835"/>
                <a:gd name="connsiteY10" fmla="*/ 84351 h 189924"/>
                <a:gd name="connsiteX11" fmla="*/ 79280 w 170835"/>
                <a:gd name="connsiteY11" fmla="*/ 151369 h 189924"/>
                <a:gd name="connsiteX12" fmla="*/ 132132 w 170835"/>
                <a:gd name="connsiteY12" fmla="*/ 104332 h 189924"/>
                <a:gd name="connsiteX13" fmla="*/ 132549 w 170835"/>
                <a:gd name="connsiteY13" fmla="*/ 96839 h 18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835" h="189924">
                  <a:moveTo>
                    <a:pt x="170419" y="94758"/>
                  </a:moveTo>
                  <a:cubicBezTo>
                    <a:pt x="170003" y="120150"/>
                    <a:pt x="162512" y="143044"/>
                    <a:pt x="145450" y="162192"/>
                  </a:cubicBezTo>
                  <a:cubicBezTo>
                    <a:pt x="110076" y="200904"/>
                    <a:pt x="54310" y="198822"/>
                    <a:pt x="21433" y="157613"/>
                  </a:cubicBezTo>
                  <a:cubicBezTo>
                    <a:pt x="-6866" y="122647"/>
                    <a:pt x="-7282" y="68117"/>
                    <a:pt x="21017" y="33152"/>
                  </a:cubicBezTo>
                  <a:cubicBezTo>
                    <a:pt x="42242" y="6511"/>
                    <a:pt x="70124" y="-5977"/>
                    <a:pt x="103833" y="2765"/>
                  </a:cubicBezTo>
                  <a:cubicBezTo>
                    <a:pt x="140040" y="11922"/>
                    <a:pt x="159599" y="37730"/>
                    <a:pt x="168755" y="73112"/>
                  </a:cubicBezTo>
                  <a:cubicBezTo>
                    <a:pt x="170003" y="77275"/>
                    <a:pt x="170419" y="81854"/>
                    <a:pt x="170836" y="86016"/>
                  </a:cubicBezTo>
                  <a:cubicBezTo>
                    <a:pt x="170836" y="88514"/>
                    <a:pt x="170419" y="91844"/>
                    <a:pt x="170419" y="94758"/>
                  </a:cubicBezTo>
                  <a:close/>
                  <a:moveTo>
                    <a:pt x="132549" y="96839"/>
                  </a:moveTo>
                  <a:cubicBezTo>
                    <a:pt x="132549" y="64787"/>
                    <a:pt x="112989" y="39396"/>
                    <a:pt x="88019" y="37730"/>
                  </a:cubicBezTo>
                  <a:cubicBezTo>
                    <a:pt x="64298" y="36065"/>
                    <a:pt x="43074" y="55630"/>
                    <a:pt x="38496" y="84351"/>
                  </a:cubicBezTo>
                  <a:cubicBezTo>
                    <a:pt x="33086" y="115571"/>
                    <a:pt x="52646" y="147206"/>
                    <a:pt x="79280" y="151369"/>
                  </a:cubicBezTo>
                  <a:cubicBezTo>
                    <a:pt x="104250" y="155115"/>
                    <a:pt x="127139" y="134719"/>
                    <a:pt x="132132" y="104332"/>
                  </a:cubicBezTo>
                  <a:cubicBezTo>
                    <a:pt x="132549" y="101418"/>
                    <a:pt x="132549" y="98088"/>
                    <a:pt x="132549" y="96839"/>
                  </a:cubicBezTo>
                  <a:close/>
                </a:path>
              </a:pathLst>
            </a:custGeom>
            <a:solidFill>
              <a:schemeClr val="bg1"/>
            </a:solidFill>
            <a:ln w="415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CEB60D9-5145-7DF5-9B6A-8D01A77428E7}"/>
                </a:ext>
              </a:extLst>
            </p:cNvPr>
            <p:cNvSpPr/>
            <p:nvPr/>
          </p:nvSpPr>
          <p:spPr>
            <a:xfrm>
              <a:off x="1936601" y="3195887"/>
              <a:ext cx="133251" cy="189888"/>
            </a:xfrm>
            <a:custGeom>
              <a:avLst/>
              <a:gdLst>
                <a:gd name="connsiteX0" fmla="*/ 19743 w 133251"/>
                <a:gd name="connsiteY0" fmla="*/ 189519 h 189888"/>
                <a:gd name="connsiteX1" fmla="*/ 19743 w 133251"/>
                <a:gd name="connsiteY1" fmla="*/ 152888 h 189888"/>
                <a:gd name="connsiteX2" fmla="*/ 92571 w 133251"/>
                <a:gd name="connsiteY2" fmla="*/ 130826 h 189888"/>
                <a:gd name="connsiteX3" fmla="*/ 52204 w 133251"/>
                <a:gd name="connsiteY3" fmla="*/ 130410 h 189888"/>
                <a:gd name="connsiteX4" fmla="*/ 600 w 133251"/>
                <a:gd name="connsiteY4" fmla="*/ 57565 h 189888"/>
                <a:gd name="connsiteX5" fmla="*/ 70515 w 133251"/>
                <a:gd name="connsiteY5" fmla="*/ 121 h 189888"/>
                <a:gd name="connsiteX6" fmla="*/ 132939 w 133251"/>
                <a:gd name="connsiteY6" fmla="*/ 64225 h 189888"/>
                <a:gd name="connsiteX7" fmla="*/ 132939 w 133251"/>
                <a:gd name="connsiteY7" fmla="*/ 121252 h 189888"/>
                <a:gd name="connsiteX8" fmla="*/ 68018 w 133251"/>
                <a:gd name="connsiteY8" fmla="*/ 189519 h 189888"/>
                <a:gd name="connsiteX9" fmla="*/ 19743 w 133251"/>
                <a:gd name="connsiteY9" fmla="*/ 189519 h 189888"/>
                <a:gd name="connsiteX10" fmla="*/ 68018 w 133251"/>
                <a:gd name="connsiteY10" fmla="*/ 37584 h 189888"/>
                <a:gd name="connsiteX11" fmla="*/ 38470 w 133251"/>
                <a:gd name="connsiteY11" fmla="*/ 65474 h 189888"/>
                <a:gd name="connsiteX12" fmla="*/ 65521 w 133251"/>
                <a:gd name="connsiteY12" fmla="*/ 94612 h 189888"/>
                <a:gd name="connsiteX13" fmla="*/ 95485 w 133251"/>
                <a:gd name="connsiteY13" fmla="*/ 67555 h 189888"/>
                <a:gd name="connsiteX14" fmla="*/ 68018 w 133251"/>
                <a:gd name="connsiteY14" fmla="*/ 37584 h 1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251" h="189888">
                  <a:moveTo>
                    <a:pt x="19743" y="189519"/>
                  </a:moveTo>
                  <a:cubicBezTo>
                    <a:pt x="19743" y="176615"/>
                    <a:pt x="19743" y="164959"/>
                    <a:pt x="19743" y="152888"/>
                  </a:cubicBezTo>
                  <a:cubicBezTo>
                    <a:pt x="44713" y="146644"/>
                    <a:pt x="77173" y="163711"/>
                    <a:pt x="92571" y="130826"/>
                  </a:cubicBezTo>
                  <a:cubicBezTo>
                    <a:pt x="78838" y="130826"/>
                    <a:pt x="65105" y="132908"/>
                    <a:pt x="52204" y="130410"/>
                  </a:cubicBezTo>
                  <a:cubicBezTo>
                    <a:pt x="18079" y="123750"/>
                    <a:pt x="-3978" y="90865"/>
                    <a:pt x="600" y="57565"/>
                  </a:cubicBezTo>
                  <a:cubicBezTo>
                    <a:pt x="5594" y="23015"/>
                    <a:pt x="35557" y="-1960"/>
                    <a:pt x="70515" y="121"/>
                  </a:cubicBezTo>
                  <a:cubicBezTo>
                    <a:pt x="104224" y="1786"/>
                    <a:pt x="132107" y="30092"/>
                    <a:pt x="132939" y="64225"/>
                  </a:cubicBezTo>
                  <a:cubicBezTo>
                    <a:pt x="133355" y="83373"/>
                    <a:pt x="133355" y="102104"/>
                    <a:pt x="132939" y="121252"/>
                  </a:cubicBezTo>
                  <a:cubicBezTo>
                    <a:pt x="132107" y="157050"/>
                    <a:pt x="103808" y="187021"/>
                    <a:pt x="68018" y="189519"/>
                  </a:cubicBezTo>
                  <a:cubicBezTo>
                    <a:pt x="52620" y="190351"/>
                    <a:pt x="36806" y="189519"/>
                    <a:pt x="19743" y="189519"/>
                  </a:cubicBezTo>
                  <a:close/>
                  <a:moveTo>
                    <a:pt x="68018" y="37584"/>
                  </a:moveTo>
                  <a:cubicBezTo>
                    <a:pt x="52620" y="37168"/>
                    <a:pt x="38887" y="49656"/>
                    <a:pt x="38470" y="65474"/>
                  </a:cubicBezTo>
                  <a:cubicBezTo>
                    <a:pt x="38054" y="80459"/>
                    <a:pt x="50123" y="93779"/>
                    <a:pt x="65521" y="94612"/>
                  </a:cubicBezTo>
                  <a:cubicBezTo>
                    <a:pt x="80919" y="95444"/>
                    <a:pt x="94652" y="82957"/>
                    <a:pt x="95485" y="67555"/>
                  </a:cubicBezTo>
                  <a:cubicBezTo>
                    <a:pt x="95901" y="51737"/>
                    <a:pt x="83416" y="38417"/>
                    <a:pt x="68018" y="37584"/>
                  </a:cubicBezTo>
                  <a:close/>
                </a:path>
              </a:pathLst>
            </a:custGeom>
            <a:solidFill>
              <a:schemeClr val="bg1"/>
            </a:solidFill>
            <a:ln w="415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41AE8B6-9287-D087-C04E-2BBFDA45A9C7}"/>
                </a:ext>
              </a:extLst>
            </p:cNvPr>
            <p:cNvSpPr/>
            <p:nvPr/>
          </p:nvSpPr>
          <p:spPr>
            <a:xfrm>
              <a:off x="1329605" y="3195176"/>
              <a:ext cx="189769" cy="190229"/>
            </a:xfrm>
            <a:custGeom>
              <a:avLst/>
              <a:gdLst>
                <a:gd name="connsiteX0" fmla="*/ 156477 w 189769"/>
                <a:gd name="connsiteY0" fmla="*/ 416 h 190229"/>
                <a:gd name="connsiteX1" fmla="*/ 189770 w 189769"/>
                <a:gd name="connsiteY1" fmla="*/ 18732 h 190229"/>
                <a:gd name="connsiteX2" fmla="*/ 94885 w 189769"/>
                <a:gd name="connsiteY2" fmla="*/ 190230 h 190229"/>
                <a:gd name="connsiteX3" fmla="*/ 0 w 189769"/>
                <a:gd name="connsiteY3" fmla="*/ 18732 h 190229"/>
                <a:gd name="connsiteX4" fmla="*/ 32877 w 189769"/>
                <a:gd name="connsiteY4" fmla="*/ 0 h 190229"/>
                <a:gd name="connsiteX5" fmla="*/ 94469 w 189769"/>
                <a:gd name="connsiteY5" fmla="*/ 111141 h 190229"/>
                <a:gd name="connsiteX6" fmla="*/ 156477 w 189769"/>
                <a:gd name="connsiteY6" fmla="*/ 416 h 19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69" h="190229">
                  <a:moveTo>
                    <a:pt x="156477" y="416"/>
                  </a:moveTo>
                  <a:cubicBezTo>
                    <a:pt x="167713" y="6660"/>
                    <a:pt x="178117" y="12488"/>
                    <a:pt x="189770" y="18732"/>
                  </a:cubicBezTo>
                  <a:cubicBezTo>
                    <a:pt x="158558" y="75343"/>
                    <a:pt x="127345" y="131538"/>
                    <a:pt x="94885" y="190230"/>
                  </a:cubicBezTo>
                  <a:cubicBezTo>
                    <a:pt x="62840" y="132370"/>
                    <a:pt x="31628" y="76175"/>
                    <a:pt x="0" y="18732"/>
                  </a:cubicBezTo>
                  <a:cubicBezTo>
                    <a:pt x="10820" y="12488"/>
                    <a:pt x="21224" y="6660"/>
                    <a:pt x="32877" y="0"/>
                  </a:cubicBezTo>
                  <a:cubicBezTo>
                    <a:pt x="53269" y="36631"/>
                    <a:pt x="73244" y="72845"/>
                    <a:pt x="94469" y="111141"/>
                  </a:cubicBezTo>
                  <a:cubicBezTo>
                    <a:pt x="115693" y="73678"/>
                    <a:pt x="135669" y="37463"/>
                    <a:pt x="156477" y="416"/>
                  </a:cubicBezTo>
                  <a:close/>
                </a:path>
              </a:pathLst>
            </a:custGeom>
            <a:solidFill>
              <a:schemeClr val="bg1"/>
            </a:solidFill>
            <a:ln w="415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32210F8-74A8-7631-D3E1-EB578AC0D832}"/>
                </a:ext>
              </a:extLst>
            </p:cNvPr>
            <p:cNvSpPr/>
            <p:nvPr/>
          </p:nvSpPr>
          <p:spPr>
            <a:xfrm>
              <a:off x="1005868" y="3195731"/>
              <a:ext cx="142289" cy="190242"/>
            </a:xfrm>
            <a:custGeom>
              <a:avLst/>
              <a:gdLst>
                <a:gd name="connsiteX0" fmla="*/ 142290 w 142289"/>
                <a:gd name="connsiteY0" fmla="*/ 13181 h 190242"/>
                <a:gd name="connsiteX1" fmla="*/ 124395 w 142289"/>
                <a:gd name="connsiteY1" fmla="*/ 44400 h 190242"/>
                <a:gd name="connsiteX2" fmla="*/ 47821 w 142289"/>
                <a:gd name="connsiteY2" fmla="*/ 63132 h 190242"/>
                <a:gd name="connsiteX3" fmla="*/ 49902 w 142289"/>
                <a:gd name="connsiteY3" fmla="*/ 129733 h 190242"/>
                <a:gd name="connsiteX4" fmla="*/ 123563 w 142289"/>
                <a:gd name="connsiteY4" fmla="*/ 145135 h 190242"/>
                <a:gd name="connsiteX5" fmla="*/ 141874 w 142289"/>
                <a:gd name="connsiteY5" fmla="*/ 176354 h 190242"/>
                <a:gd name="connsiteX6" fmla="*/ 25765 w 142289"/>
                <a:gd name="connsiteY6" fmla="*/ 160120 h 190242"/>
                <a:gd name="connsiteX7" fmla="*/ 21187 w 142289"/>
                <a:gd name="connsiteY7" fmla="*/ 35243 h 190242"/>
                <a:gd name="connsiteX8" fmla="*/ 142290 w 142289"/>
                <a:gd name="connsiteY8" fmla="*/ 13181 h 19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289" h="190242">
                  <a:moveTo>
                    <a:pt x="142290" y="13181"/>
                  </a:moveTo>
                  <a:cubicBezTo>
                    <a:pt x="136047" y="24004"/>
                    <a:pt x="130221" y="34410"/>
                    <a:pt x="124395" y="44400"/>
                  </a:cubicBezTo>
                  <a:cubicBezTo>
                    <a:pt x="86524" y="33994"/>
                    <a:pt x="63635" y="39821"/>
                    <a:pt x="47821" y="63132"/>
                  </a:cubicBezTo>
                  <a:cubicBezTo>
                    <a:pt x="34088" y="83528"/>
                    <a:pt x="34920" y="110169"/>
                    <a:pt x="49902" y="129733"/>
                  </a:cubicBezTo>
                  <a:cubicBezTo>
                    <a:pt x="66965" y="151379"/>
                    <a:pt x="91102" y="156790"/>
                    <a:pt x="123563" y="145135"/>
                  </a:cubicBezTo>
                  <a:cubicBezTo>
                    <a:pt x="129389" y="155541"/>
                    <a:pt x="135631" y="165948"/>
                    <a:pt x="141874" y="176354"/>
                  </a:cubicBezTo>
                  <a:cubicBezTo>
                    <a:pt x="108165" y="200081"/>
                    <a:pt x="56144" y="192588"/>
                    <a:pt x="25765" y="160120"/>
                  </a:cubicBezTo>
                  <a:cubicBezTo>
                    <a:pt x="-6696" y="125571"/>
                    <a:pt x="-8777" y="72290"/>
                    <a:pt x="21187" y="35243"/>
                  </a:cubicBezTo>
                  <a:cubicBezTo>
                    <a:pt x="50734" y="-972"/>
                    <a:pt x="102754" y="-10962"/>
                    <a:pt x="142290" y="13181"/>
                  </a:cubicBezTo>
                  <a:close/>
                </a:path>
              </a:pathLst>
            </a:custGeom>
            <a:solidFill>
              <a:schemeClr val="bg1"/>
            </a:solidFill>
            <a:ln w="4152"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5EFB461C-8365-A172-78D8-6AEF8D794052}"/>
                </a:ext>
              </a:extLst>
            </p:cNvPr>
            <p:cNvSpPr/>
            <p:nvPr/>
          </p:nvSpPr>
          <p:spPr>
            <a:xfrm>
              <a:off x="1538518"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073DBC7-D871-F9FB-6013-2A3969DB86EC}"/>
                </a:ext>
              </a:extLst>
            </p:cNvPr>
            <p:cNvSpPr/>
            <p:nvPr/>
          </p:nvSpPr>
          <p:spPr>
            <a:xfrm>
              <a:off x="1861459"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9E7FF3E-6F52-4421-23DC-2314BB9309FC}"/>
                </a:ext>
              </a:extLst>
            </p:cNvPr>
            <p:cNvSpPr/>
            <p:nvPr/>
          </p:nvSpPr>
          <p:spPr>
            <a:xfrm>
              <a:off x="1785718" y="3272184"/>
              <a:ext cx="55349" cy="36630"/>
            </a:xfrm>
            <a:custGeom>
              <a:avLst/>
              <a:gdLst>
                <a:gd name="connsiteX0" fmla="*/ 55349 w 55349"/>
                <a:gd name="connsiteY0" fmla="*/ 36631 h 36630"/>
                <a:gd name="connsiteX1" fmla="*/ 0 w 55349"/>
                <a:gd name="connsiteY1" fmla="*/ 36631 h 36630"/>
                <a:gd name="connsiteX2" fmla="*/ 0 w 55349"/>
                <a:gd name="connsiteY2" fmla="*/ 0 h 36630"/>
                <a:gd name="connsiteX3" fmla="*/ 55349 w 55349"/>
                <a:gd name="connsiteY3" fmla="*/ 0 h 36630"/>
                <a:gd name="connsiteX4" fmla="*/ 55349 w 55349"/>
                <a:gd name="connsiteY4" fmla="*/ 36631 h 36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49" h="36630">
                  <a:moveTo>
                    <a:pt x="55349" y="36631"/>
                  </a:moveTo>
                  <a:cubicBezTo>
                    <a:pt x="36622" y="36631"/>
                    <a:pt x="18727" y="36631"/>
                    <a:pt x="0" y="36631"/>
                  </a:cubicBezTo>
                  <a:cubicBezTo>
                    <a:pt x="0" y="24559"/>
                    <a:pt x="0" y="12904"/>
                    <a:pt x="0" y="0"/>
                  </a:cubicBezTo>
                  <a:cubicBezTo>
                    <a:pt x="17895" y="0"/>
                    <a:pt x="36206" y="0"/>
                    <a:pt x="55349" y="0"/>
                  </a:cubicBezTo>
                  <a:cubicBezTo>
                    <a:pt x="55349" y="12071"/>
                    <a:pt x="55349" y="23727"/>
                    <a:pt x="55349" y="36631"/>
                  </a:cubicBezTo>
                  <a:close/>
                </a:path>
              </a:pathLst>
            </a:custGeom>
            <a:solidFill>
              <a:schemeClr val="bg1"/>
            </a:solidFill>
            <a:ln w="4152" cap="flat">
              <a:noFill/>
              <a:prstDash val="solid"/>
              <a:miter/>
            </a:ln>
          </p:spPr>
          <p:txBody>
            <a:bodyPr rtlCol="0" anchor="ctr"/>
            <a:lstStyle/>
            <a:p>
              <a:endParaRPr lang="en-US"/>
            </a:p>
          </p:txBody>
        </p:sp>
      </p:grpSp>
      <p:sp>
        <p:nvSpPr>
          <p:cNvPr id="36" name="Text Placeholder 5">
            <a:extLst>
              <a:ext uri="{FF2B5EF4-FFF2-40B4-BE49-F238E27FC236}">
                <a16:creationId xmlns:a16="http://schemas.microsoft.com/office/drawing/2014/main" id="{1309CCED-275B-5319-7287-770B54275323}"/>
              </a:ext>
            </a:extLst>
          </p:cNvPr>
          <p:cNvSpPr txBox="1">
            <a:spLocks/>
          </p:cNvSpPr>
          <p:nvPr/>
        </p:nvSpPr>
        <p:spPr>
          <a:xfrm>
            <a:off x="417242" y="3399884"/>
            <a:ext cx="10252060" cy="2898779"/>
          </a:xfrm>
          <a:prstGeom prst="rect">
            <a:avLst/>
          </a:prstGeom>
        </p:spPr>
        <p:txBody>
          <a:bodyPr vert="horz" lIns="91440" tIns="45720" rIns="91440" bIns="45720" rtlCol="0">
            <a:normAutofit/>
          </a:bodyPr>
          <a:lstStyle>
            <a:lvl1pPr marL="228600" indent="-228600" algn="l" defTabSz="914400" rtl="0" eaLnBrk="1" latinLnBrk="0" hangingPunct="1">
              <a:lnSpc>
                <a:spcPts val="2280"/>
              </a:lnSpc>
              <a:spcBef>
                <a:spcPts val="0"/>
              </a:spcBef>
              <a:buFont typeface="Arial" panose="020B0604020202020204" pitchFamily="34" charset="0"/>
              <a:buNone/>
              <a:defRPr sz="22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indent="-14288" algn="just"/>
            <a:endParaRPr lang="en-GB" sz="3500" dirty="0"/>
          </a:p>
        </p:txBody>
      </p:sp>
    </p:spTree>
    <p:extLst>
      <p:ext uri="{BB962C8B-B14F-4D97-AF65-F5344CB8AC3E}">
        <p14:creationId xmlns:p14="http://schemas.microsoft.com/office/powerpoint/2010/main" val="2535958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CF0D0AE-2EC4-892E-2C54-9805E9A0D70A}"/>
              </a:ext>
            </a:extLst>
          </p:cNvPr>
          <p:cNvSpPr>
            <a:spLocks noGrp="1"/>
          </p:cNvSpPr>
          <p:nvPr>
            <p:ph type="body" sz="quarter" idx="18"/>
          </p:nvPr>
        </p:nvSpPr>
        <p:spPr>
          <a:xfrm>
            <a:off x="1779147" y="1383496"/>
            <a:ext cx="8417254" cy="5052496"/>
          </a:xfrm>
        </p:spPr>
        <p:txBody>
          <a:bodyPr>
            <a:noAutofit/>
          </a:bodyPr>
          <a:lstStyle/>
          <a:p>
            <a:pPr marL="0" indent="0" algn="l"/>
            <a:r>
              <a:rPr lang="es" sz="2000" b="0" i="0" dirty="0">
                <a:solidFill>
                  <a:srgbClr val="B41F7A"/>
                </a:solidFill>
                <a:effectLst/>
                <a:hlinkClick r:id="rId2">
                  <a:extLst>
                    <a:ext uri="{A12FA001-AC4F-418D-AE19-62706E023703}">
                      <ahyp:hlinkClr xmlns:ahyp="http://schemas.microsoft.com/office/drawing/2018/hyperlinkcolor" val="tx"/>
                    </a:ext>
                  </a:extLst>
                </a:hlinkClick>
              </a:rPr>
              <a:t>Dead Center Brewing </a:t>
            </a:r>
            <a:r>
              <a:rPr lang="es" sz="2000" b="0" i="0" dirty="0">
                <a:solidFill>
                  <a:srgbClr val="000000"/>
                </a:solidFill>
                <a:effectLst/>
              </a:rPr>
              <a:t>es una microcervecería artesanal y un restaurante a orillas del río Shannon en Athlone. Habiendo sido galardonado con el título de Pub más innovador en los Irish Pub Awards, esperaba un 2020 exitoso hasta que, como miles de otras empresas, se enfrentó a un cierre repentino cuando se desató la pandemia de Covid-19.</a:t>
            </a:r>
          </a:p>
          <a:p>
            <a:pPr marL="0" indent="0" algn="l"/>
            <a:endParaRPr lang="en-GB" sz="2000" dirty="0">
              <a:solidFill>
                <a:srgbClr val="000000"/>
              </a:solidFill>
            </a:endParaRPr>
          </a:p>
          <a:p>
            <a:pPr marL="0" indent="0" algn="l"/>
            <a:r>
              <a:rPr lang="es" sz="2000" b="0" i="0" dirty="0">
                <a:solidFill>
                  <a:srgbClr val="000000"/>
                </a:solidFill>
                <a:effectLst/>
              </a:rPr>
              <a:t>"Las cervecerías artesanales están sintiendo el pellizco de Covid-19 con mucha fuerza", Liam </a:t>
            </a:r>
            <a:r>
              <a:rPr lang="es" sz="2000" b="0" i="0" dirty="0" err="1">
                <a:solidFill>
                  <a:srgbClr val="000000"/>
                </a:solidFill>
                <a:effectLst/>
              </a:rPr>
              <a:t>Tutty </a:t>
            </a:r>
            <a:r>
              <a:rPr lang="es" sz="2000" b="0" i="0" dirty="0">
                <a:solidFill>
                  <a:srgbClr val="000000"/>
                </a:solidFill>
                <a:effectLst/>
              </a:rPr>
              <a:t>, fundador de Dead Center Brewing. "Los pubs, su principal ruta al mercado, ahora están cerrados y, dado que se alienta a las personas a quedarse en casa, comprar sin licencia es una opción menor".</a:t>
            </a:r>
          </a:p>
          <a:p>
            <a:pPr marL="0" indent="0" algn="l"/>
            <a:endParaRPr lang="en-GB" sz="2000" b="0" i="0" dirty="0">
              <a:solidFill>
                <a:srgbClr val="000000"/>
              </a:solidFill>
              <a:effectLst/>
            </a:endParaRPr>
          </a:p>
          <a:p>
            <a:pPr marL="0" indent="0"/>
            <a:r>
              <a:rPr lang="es" sz="2000" dirty="0">
                <a:solidFill>
                  <a:srgbClr val="000000"/>
                </a:solidFill>
              </a:rPr>
              <a:t>A la altura de su facturación como innovador, Dead Center no perdió el tiempo en encontrar una forma de vender sus productos. Liam Tutty unió fuerzas con</a:t>
            </a:r>
          </a:p>
          <a:p>
            <a:pPr marL="0" indent="0"/>
            <a:r>
              <a:rPr lang="es" sz="2000" dirty="0">
                <a:solidFill>
                  <a:srgbClr val="000000"/>
                </a:solidFill>
              </a:rPr>
              <a:t>un grupo de compañeros cerveceros y estableció una tienda en línea, </a:t>
            </a:r>
            <a:r>
              <a:rPr lang="es" sz="2000" b="1" i="0" dirty="0">
                <a:solidFill>
                  <a:srgbClr val="B41F7A"/>
                </a:solidFill>
                <a:effectLst/>
                <a:hlinkClick r:id="rId3"/>
              </a:rPr>
              <a:t>beercloud.ie.</a:t>
            </a:r>
            <a:endParaRPr lang="en-GB" sz="2000" b="1" i="0" dirty="0">
              <a:solidFill>
                <a:srgbClr val="B41F7A"/>
              </a:solidFill>
              <a:effectLst/>
            </a:endParaRPr>
          </a:p>
          <a:p>
            <a:pPr algn="l"/>
            <a:r>
              <a:rPr lang="es" sz="2000" b="0" i="0" dirty="0">
                <a:solidFill>
                  <a:srgbClr val="000000"/>
                </a:solidFill>
                <a:effectLst/>
              </a:rPr>
              <a:t>Ahora los consumidores pueden ir a la plataforma, ordenar su artesanía favorita</a:t>
            </a:r>
          </a:p>
          <a:p>
            <a:pPr algn="l"/>
            <a:r>
              <a:rPr lang="es" sz="2000" b="0" i="0" dirty="0">
                <a:solidFill>
                  <a:srgbClr val="000000"/>
                </a:solidFill>
                <a:effectLst/>
              </a:rPr>
              <a:t>cervezas y recibirlas en sus hogares en uno o dos días.</a:t>
            </a:r>
            <a:endParaRPr lang="en-US" sz="2000" dirty="0"/>
          </a:p>
        </p:txBody>
      </p:sp>
      <p:sp>
        <p:nvSpPr>
          <p:cNvPr id="9" name="Text Placeholder 8">
            <a:extLst>
              <a:ext uri="{FF2B5EF4-FFF2-40B4-BE49-F238E27FC236}">
                <a16:creationId xmlns:a16="http://schemas.microsoft.com/office/drawing/2014/main" id="{C7AAD7D4-0791-71FD-5B3E-6DADFBDDA54E}"/>
              </a:ext>
            </a:extLst>
          </p:cNvPr>
          <p:cNvSpPr>
            <a:spLocks noGrp="1"/>
          </p:cNvSpPr>
          <p:nvPr>
            <p:ph type="body" sz="quarter" idx="16"/>
          </p:nvPr>
        </p:nvSpPr>
        <p:spPr>
          <a:xfrm>
            <a:off x="266583" y="534793"/>
            <a:ext cx="11662240" cy="582221"/>
          </a:xfrm>
        </p:spPr>
        <p:txBody>
          <a:bodyPr>
            <a:normAutofit fontScale="62500" lnSpcReduction="20000"/>
          </a:bodyPr>
          <a:lstStyle/>
          <a:p>
            <a:pPr algn="l"/>
            <a:r>
              <a:rPr lang="es" b="1" i="0" dirty="0">
                <a:solidFill>
                  <a:schemeClr val="tx2"/>
                </a:solidFill>
                <a:effectLst/>
              </a:rPr>
              <a:t>DESTACADO - Cómo Covid-19 cambió el comercio minorista: colabore con los competidores</a:t>
            </a:r>
          </a:p>
          <a:p>
            <a:endParaRPr lang="en-US" dirty="0"/>
          </a:p>
        </p:txBody>
      </p:sp>
      <p:grpSp>
        <p:nvGrpSpPr>
          <p:cNvPr id="10" name="Group 9">
            <a:extLst>
              <a:ext uri="{FF2B5EF4-FFF2-40B4-BE49-F238E27FC236}">
                <a16:creationId xmlns:a16="http://schemas.microsoft.com/office/drawing/2014/main" id="{602A3CE2-E5DE-5F1D-C55C-005AC0FE333A}"/>
              </a:ext>
            </a:extLst>
          </p:cNvPr>
          <p:cNvGrpSpPr/>
          <p:nvPr/>
        </p:nvGrpSpPr>
        <p:grpSpPr>
          <a:xfrm>
            <a:off x="384707" y="1805297"/>
            <a:ext cx="1100529" cy="1099749"/>
            <a:chOff x="927176" y="2684011"/>
            <a:chExt cx="1217584" cy="1216722"/>
          </a:xfrm>
          <a:solidFill>
            <a:srgbClr val="616161"/>
          </a:solidFill>
        </p:grpSpPr>
        <p:sp>
          <p:nvSpPr>
            <p:cNvPr id="11" name="Freeform 10">
              <a:extLst>
                <a:ext uri="{FF2B5EF4-FFF2-40B4-BE49-F238E27FC236}">
                  <a16:creationId xmlns:a16="http://schemas.microsoft.com/office/drawing/2014/main" id="{BD368071-FC49-3751-8F1C-5E0167AF0820}"/>
                </a:ext>
              </a:extLst>
            </p:cNvPr>
            <p:cNvSpPr/>
            <p:nvPr/>
          </p:nvSpPr>
          <p:spPr>
            <a:xfrm>
              <a:off x="984380" y="3140683"/>
              <a:ext cx="1140327" cy="342996"/>
            </a:xfrm>
            <a:custGeom>
              <a:avLst/>
              <a:gdLst>
                <a:gd name="connsiteX0" fmla="*/ 1078730 w 1140327"/>
                <a:gd name="connsiteY0" fmla="*/ 0 h 342996"/>
                <a:gd name="connsiteX1" fmla="*/ 62463 w 1140327"/>
                <a:gd name="connsiteY1" fmla="*/ 0 h 342996"/>
                <a:gd name="connsiteX2" fmla="*/ 455 w 1140327"/>
                <a:gd name="connsiteY2" fmla="*/ 62439 h 342996"/>
                <a:gd name="connsiteX3" fmla="*/ 39 w 1140327"/>
                <a:gd name="connsiteY3" fmla="*/ 275147 h 342996"/>
                <a:gd name="connsiteX4" fmla="*/ 67041 w 1140327"/>
                <a:gd name="connsiteY4" fmla="*/ 342997 h 342996"/>
                <a:gd name="connsiteX5" fmla="*/ 569348 w 1140327"/>
                <a:gd name="connsiteY5" fmla="*/ 342581 h 342996"/>
                <a:gd name="connsiteX6" fmla="*/ 1077482 w 1140327"/>
                <a:gd name="connsiteY6" fmla="*/ 342581 h 342996"/>
                <a:gd name="connsiteX7" fmla="*/ 1140322 w 1140327"/>
                <a:gd name="connsiteY7" fmla="*/ 280142 h 342996"/>
                <a:gd name="connsiteX8" fmla="*/ 1140322 w 1140327"/>
                <a:gd name="connsiteY8" fmla="*/ 62855 h 342996"/>
                <a:gd name="connsiteX9" fmla="*/ 1078730 w 1140327"/>
                <a:gd name="connsiteY9" fmla="*/ 0 h 34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0327" h="342996">
                  <a:moveTo>
                    <a:pt x="1078730" y="0"/>
                  </a:moveTo>
                  <a:cubicBezTo>
                    <a:pt x="739975" y="0"/>
                    <a:pt x="401219" y="0"/>
                    <a:pt x="62463" y="0"/>
                  </a:cubicBezTo>
                  <a:cubicBezTo>
                    <a:pt x="24177" y="0"/>
                    <a:pt x="455" y="23727"/>
                    <a:pt x="455" y="62439"/>
                  </a:cubicBezTo>
                  <a:cubicBezTo>
                    <a:pt x="455" y="133203"/>
                    <a:pt x="1704" y="203967"/>
                    <a:pt x="39" y="275147"/>
                  </a:cubicBezTo>
                  <a:cubicBezTo>
                    <a:pt x="-1209" y="317189"/>
                    <a:pt x="27506" y="342997"/>
                    <a:pt x="67041" y="342997"/>
                  </a:cubicBezTo>
                  <a:cubicBezTo>
                    <a:pt x="234338" y="341748"/>
                    <a:pt x="401635" y="342581"/>
                    <a:pt x="569348" y="342581"/>
                  </a:cubicBezTo>
                  <a:cubicBezTo>
                    <a:pt x="738726" y="342581"/>
                    <a:pt x="908104" y="342581"/>
                    <a:pt x="1077482" y="342581"/>
                  </a:cubicBezTo>
                  <a:cubicBezTo>
                    <a:pt x="1117017" y="342581"/>
                    <a:pt x="1140322" y="319270"/>
                    <a:pt x="1140322" y="280142"/>
                  </a:cubicBezTo>
                  <a:cubicBezTo>
                    <a:pt x="1140322" y="207713"/>
                    <a:pt x="1140322" y="135284"/>
                    <a:pt x="1140322" y="62855"/>
                  </a:cubicBezTo>
                  <a:cubicBezTo>
                    <a:pt x="1140738" y="23727"/>
                    <a:pt x="1117433" y="0"/>
                    <a:pt x="1078730" y="0"/>
                  </a:cubicBezTo>
                  <a:close/>
                </a:path>
              </a:pathLst>
            </a:custGeom>
            <a:solidFill>
              <a:srgbClr val="F16924"/>
            </a:solidFill>
            <a:ln w="415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AD389AD-4D25-2A42-FCF9-BE2A8A7DB2F2}"/>
                </a:ext>
              </a:extLst>
            </p:cNvPr>
            <p:cNvSpPr/>
            <p:nvPr/>
          </p:nvSpPr>
          <p:spPr>
            <a:xfrm>
              <a:off x="927176" y="2684011"/>
              <a:ext cx="1217584" cy="1216722"/>
            </a:xfrm>
            <a:custGeom>
              <a:avLst/>
              <a:gdLst>
                <a:gd name="connsiteX0" fmla="*/ 2913 w 1217584"/>
                <a:gd name="connsiteY0" fmla="*/ 478281 h 1216722"/>
                <a:gd name="connsiteX1" fmla="*/ 37455 w 1217584"/>
                <a:gd name="connsiteY1" fmla="*/ 419172 h 1216722"/>
                <a:gd name="connsiteX2" fmla="*/ 96550 w 1217584"/>
                <a:gd name="connsiteY2" fmla="*/ 397526 h 1216722"/>
                <a:gd name="connsiteX3" fmla="*/ 176036 w 1217584"/>
                <a:gd name="connsiteY3" fmla="*/ 397110 h 1216722"/>
                <a:gd name="connsiteX4" fmla="*/ 186440 w 1217584"/>
                <a:gd name="connsiteY4" fmla="*/ 392531 h 1216722"/>
                <a:gd name="connsiteX5" fmla="*/ 260933 w 1217584"/>
                <a:gd name="connsiteY5" fmla="*/ 285137 h 1216722"/>
                <a:gd name="connsiteX6" fmla="*/ 193099 w 1217584"/>
                <a:gd name="connsiteY6" fmla="*/ 217703 h 1216722"/>
                <a:gd name="connsiteX7" fmla="*/ 168962 w 1217584"/>
                <a:gd name="connsiteY7" fmla="*/ 244760 h 1216722"/>
                <a:gd name="connsiteX8" fmla="*/ 142327 w 1217584"/>
                <a:gd name="connsiteY8" fmla="*/ 217703 h 1216722"/>
                <a:gd name="connsiteX9" fmla="*/ 220566 w 1217584"/>
                <a:gd name="connsiteY9" fmla="*/ 139446 h 1216722"/>
                <a:gd name="connsiteX10" fmla="*/ 245119 w 1217584"/>
                <a:gd name="connsiteY10" fmla="*/ 165254 h 1216722"/>
                <a:gd name="connsiteX11" fmla="*/ 220150 w 1217584"/>
                <a:gd name="connsiteY11" fmla="*/ 186900 h 1216722"/>
                <a:gd name="connsiteX12" fmla="*/ 287152 w 1217584"/>
                <a:gd name="connsiteY12" fmla="*/ 253917 h 1216722"/>
                <a:gd name="connsiteX13" fmla="*/ 409919 w 1217584"/>
                <a:gd name="connsiteY13" fmla="*/ 171915 h 1216722"/>
                <a:gd name="connsiteX14" fmla="*/ 374962 w 1217584"/>
                <a:gd name="connsiteY14" fmla="*/ 87830 h 1216722"/>
                <a:gd name="connsiteX15" fmla="*/ 339588 w 1217584"/>
                <a:gd name="connsiteY15" fmla="*/ 101567 h 1216722"/>
                <a:gd name="connsiteX16" fmla="*/ 325022 w 1217584"/>
                <a:gd name="connsiteY16" fmla="*/ 67018 h 1216722"/>
                <a:gd name="connsiteX17" fmla="*/ 430311 w 1217584"/>
                <a:gd name="connsiteY17" fmla="*/ 23310 h 1216722"/>
                <a:gd name="connsiteX18" fmla="*/ 444877 w 1217584"/>
                <a:gd name="connsiteY18" fmla="*/ 58276 h 1216722"/>
                <a:gd name="connsiteX19" fmla="*/ 409919 w 1217584"/>
                <a:gd name="connsiteY19" fmla="*/ 73261 h 1216722"/>
                <a:gd name="connsiteX20" fmla="*/ 444877 w 1217584"/>
                <a:gd name="connsiteY20" fmla="*/ 157762 h 1216722"/>
                <a:gd name="connsiteX21" fmla="*/ 590533 w 1217584"/>
                <a:gd name="connsiteY21" fmla="*/ 128624 h 1216722"/>
                <a:gd name="connsiteX22" fmla="*/ 590533 w 1217584"/>
                <a:gd name="connsiteY22" fmla="*/ 37879 h 1216722"/>
                <a:gd name="connsiteX23" fmla="*/ 553911 w 1217584"/>
                <a:gd name="connsiteY23" fmla="*/ 37879 h 1216722"/>
                <a:gd name="connsiteX24" fmla="*/ 553911 w 1217584"/>
                <a:gd name="connsiteY24" fmla="*/ 0 h 1216722"/>
                <a:gd name="connsiteX25" fmla="*/ 666275 w 1217584"/>
                <a:gd name="connsiteY25" fmla="*/ 0 h 1216722"/>
                <a:gd name="connsiteX26" fmla="*/ 666275 w 1217584"/>
                <a:gd name="connsiteY26" fmla="*/ 37047 h 1216722"/>
                <a:gd name="connsiteX27" fmla="*/ 629653 w 1217584"/>
                <a:gd name="connsiteY27" fmla="*/ 37047 h 1216722"/>
                <a:gd name="connsiteX28" fmla="*/ 629653 w 1217584"/>
                <a:gd name="connsiteY28" fmla="*/ 129040 h 1216722"/>
                <a:gd name="connsiteX29" fmla="*/ 775725 w 1217584"/>
                <a:gd name="connsiteY29" fmla="*/ 158178 h 1216722"/>
                <a:gd name="connsiteX30" fmla="*/ 810683 w 1217584"/>
                <a:gd name="connsiteY30" fmla="*/ 74094 h 1216722"/>
                <a:gd name="connsiteX31" fmla="*/ 776142 w 1217584"/>
                <a:gd name="connsiteY31" fmla="*/ 59109 h 1216722"/>
                <a:gd name="connsiteX32" fmla="*/ 790291 w 1217584"/>
                <a:gd name="connsiteY32" fmla="*/ 24559 h 1216722"/>
                <a:gd name="connsiteX33" fmla="*/ 895580 w 1217584"/>
                <a:gd name="connsiteY33" fmla="*/ 68266 h 1216722"/>
                <a:gd name="connsiteX34" fmla="*/ 881014 w 1217584"/>
                <a:gd name="connsiteY34" fmla="*/ 103232 h 1216722"/>
                <a:gd name="connsiteX35" fmla="*/ 845640 w 1217584"/>
                <a:gd name="connsiteY35" fmla="*/ 89079 h 1216722"/>
                <a:gd name="connsiteX36" fmla="*/ 810267 w 1217584"/>
                <a:gd name="connsiteY36" fmla="*/ 173996 h 1216722"/>
                <a:gd name="connsiteX37" fmla="*/ 932202 w 1217584"/>
                <a:gd name="connsiteY37" fmla="*/ 255582 h 1216722"/>
                <a:gd name="connsiteX38" fmla="*/ 998372 w 1217584"/>
                <a:gd name="connsiteY38" fmla="*/ 189814 h 1216722"/>
                <a:gd name="connsiteX39" fmla="*/ 972570 w 1217584"/>
                <a:gd name="connsiteY39" fmla="*/ 166087 h 1216722"/>
                <a:gd name="connsiteX40" fmla="*/ 997539 w 1217584"/>
                <a:gd name="connsiteY40" fmla="*/ 141528 h 1216722"/>
                <a:gd name="connsiteX41" fmla="*/ 1077026 w 1217584"/>
                <a:gd name="connsiteY41" fmla="*/ 220201 h 1216722"/>
                <a:gd name="connsiteX42" fmla="*/ 1051224 w 1217584"/>
                <a:gd name="connsiteY42" fmla="*/ 245176 h 1216722"/>
                <a:gd name="connsiteX43" fmla="*/ 1028335 w 1217584"/>
                <a:gd name="connsiteY43" fmla="*/ 219784 h 1216722"/>
                <a:gd name="connsiteX44" fmla="*/ 960085 w 1217584"/>
                <a:gd name="connsiteY44" fmla="*/ 288467 h 1216722"/>
                <a:gd name="connsiteX45" fmla="*/ 1033329 w 1217584"/>
                <a:gd name="connsiteY45" fmla="*/ 394613 h 1216722"/>
                <a:gd name="connsiteX46" fmla="*/ 1043733 w 1217584"/>
                <a:gd name="connsiteY46" fmla="*/ 399192 h 1216722"/>
                <a:gd name="connsiteX47" fmla="*/ 1119891 w 1217584"/>
                <a:gd name="connsiteY47" fmla="*/ 399608 h 1216722"/>
                <a:gd name="connsiteX48" fmla="*/ 1217273 w 1217584"/>
                <a:gd name="connsiteY48" fmla="*/ 496180 h 1216722"/>
                <a:gd name="connsiteX49" fmla="*/ 1217273 w 1217584"/>
                <a:gd name="connsiteY49" fmla="*/ 720543 h 1216722"/>
                <a:gd name="connsiteX50" fmla="*/ 1120307 w 1217584"/>
                <a:gd name="connsiteY50" fmla="*/ 817531 h 1216722"/>
                <a:gd name="connsiteX51" fmla="*/ 1044150 w 1217584"/>
                <a:gd name="connsiteY51" fmla="*/ 817947 h 1216722"/>
                <a:gd name="connsiteX52" fmla="*/ 1032913 w 1217584"/>
                <a:gd name="connsiteY52" fmla="*/ 823359 h 1216722"/>
                <a:gd name="connsiteX53" fmla="*/ 959253 w 1217584"/>
                <a:gd name="connsiteY53" fmla="*/ 929504 h 1216722"/>
                <a:gd name="connsiteX54" fmla="*/ 1027087 w 1217584"/>
                <a:gd name="connsiteY54" fmla="*/ 997771 h 1216722"/>
                <a:gd name="connsiteX55" fmla="*/ 1051224 w 1217584"/>
                <a:gd name="connsiteY55" fmla="*/ 971130 h 1216722"/>
                <a:gd name="connsiteX56" fmla="*/ 1076610 w 1217584"/>
                <a:gd name="connsiteY56" fmla="*/ 996938 h 1216722"/>
                <a:gd name="connsiteX57" fmla="*/ 998372 w 1217584"/>
                <a:gd name="connsiteY57" fmla="*/ 1075195 h 1216722"/>
                <a:gd name="connsiteX58" fmla="*/ 974234 w 1217584"/>
                <a:gd name="connsiteY58" fmla="*/ 1049803 h 1216722"/>
                <a:gd name="connsiteX59" fmla="*/ 999204 w 1217584"/>
                <a:gd name="connsiteY59" fmla="*/ 1028158 h 1216722"/>
                <a:gd name="connsiteX60" fmla="*/ 932202 w 1217584"/>
                <a:gd name="connsiteY60" fmla="*/ 961140 h 1216722"/>
                <a:gd name="connsiteX61" fmla="*/ 810267 w 1217584"/>
                <a:gd name="connsiteY61" fmla="*/ 1042727 h 1216722"/>
                <a:gd name="connsiteX62" fmla="*/ 845224 w 1217584"/>
                <a:gd name="connsiteY62" fmla="*/ 1127643 h 1216722"/>
                <a:gd name="connsiteX63" fmla="*/ 880182 w 1217584"/>
                <a:gd name="connsiteY63" fmla="*/ 1113907 h 1216722"/>
                <a:gd name="connsiteX64" fmla="*/ 894748 w 1217584"/>
                <a:gd name="connsiteY64" fmla="*/ 1148872 h 1216722"/>
                <a:gd name="connsiteX65" fmla="*/ 789459 w 1217584"/>
                <a:gd name="connsiteY65" fmla="*/ 1192580 h 1216722"/>
                <a:gd name="connsiteX66" fmla="*/ 774893 w 1217584"/>
                <a:gd name="connsiteY66" fmla="*/ 1157614 h 1216722"/>
                <a:gd name="connsiteX67" fmla="*/ 809851 w 1217584"/>
                <a:gd name="connsiteY67" fmla="*/ 1142629 h 1216722"/>
                <a:gd name="connsiteX68" fmla="*/ 774893 w 1217584"/>
                <a:gd name="connsiteY68" fmla="*/ 1058128 h 1216722"/>
                <a:gd name="connsiteX69" fmla="*/ 628404 w 1217584"/>
                <a:gd name="connsiteY69" fmla="*/ 1087266 h 1216722"/>
                <a:gd name="connsiteX70" fmla="*/ 628404 w 1217584"/>
                <a:gd name="connsiteY70" fmla="*/ 1178427 h 1216722"/>
                <a:gd name="connsiteX71" fmla="*/ 665859 w 1217584"/>
                <a:gd name="connsiteY71" fmla="*/ 1178427 h 1216722"/>
                <a:gd name="connsiteX72" fmla="*/ 665859 w 1217584"/>
                <a:gd name="connsiteY72" fmla="*/ 1216723 h 1216722"/>
                <a:gd name="connsiteX73" fmla="*/ 551830 w 1217584"/>
                <a:gd name="connsiteY73" fmla="*/ 1216723 h 1216722"/>
                <a:gd name="connsiteX74" fmla="*/ 551830 w 1217584"/>
                <a:gd name="connsiteY74" fmla="*/ 1178427 h 1216722"/>
                <a:gd name="connsiteX75" fmla="*/ 589285 w 1217584"/>
                <a:gd name="connsiteY75" fmla="*/ 1178427 h 1216722"/>
                <a:gd name="connsiteX76" fmla="*/ 589285 w 1217584"/>
                <a:gd name="connsiteY76" fmla="*/ 1087266 h 1216722"/>
                <a:gd name="connsiteX77" fmla="*/ 443628 w 1217584"/>
                <a:gd name="connsiteY77" fmla="*/ 1058128 h 1216722"/>
                <a:gd name="connsiteX78" fmla="*/ 408671 w 1217584"/>
                <a:gd name="connsiteY78" fmla="*/ 1142629 h 1216722"/>
                <a:gd name="connsiteX79" fmla="*/ 443628 w 1217584"/>
                <a:gd name="connsiteY79" fmla="*/ 1157614 h 1216722"/>
                <a:gd name="connsiteX80" fmla="*/ 429063 w 1217584"/>
                <a:gd name="connsiteY80" fmla="*/ 1192580 h 1216722"/>
                <a:gd name="connsiteX81" fmla="*/ 323774 w 1217584"/>
                <a:gd name="connsiteY81" fmla="*/ 1148872 h 1216722"/>
                <a:gd name="connsiteX82" fmla="*/ 338339 w 1217584"/>
                <a:gd name="connsiteY82" fmla="*/ 1113907 h 1216722"/>
                <a:gd name="connsiteX83" fmla="*/ 373297 w 1217584"/>
                <a:gd name="connsiteY83" fmla="*/ 1128060 h 1216722"/>
                <a:gd name="connsiteX84" fmla="*/ 408255 w 1217584"/>
                <a:gd name="connsiteY84" fmla="*/ 1043559 h 1216722"/>
                <a:gd name="connsiteX85" fmla="*/ 285487 w 1217584"/>
                <a:gd name="connsiteY85" fmla="*/ 961556 h 1216722"/>
                <a:gd name="connsiteX86" fmla="*/ 218485 w 1217584"/>
                <a:gd name="connsiteY86" fmla="*/ 1028574 h 1216722"/>
                <a:gd name="connsiteX87" fmla="*/ 242622 w 1217584"/>
                <a:gd name="connsiteY87" fmla="*/ 1050219 h 1216722"/>
                <a:gd name="connsiteX88" fmla="*/ 218485 w 1217584"/>
                <a:gd name="connsiteY88" fmla="*/ 1075611 h 1216722"/>
                <a:gd name="connsiteX89" fmla="*/ 140246 w 1217584"/>
                <a:gd name="connsiteY89" fmla="*/ 997355 h 1216722"/>
                <a:gd name="connsiteX90" fmla="*/ 166465 w 1217584"/>
                <a:gd name="connsiteY90" fmla="*/ 970298 h 1216722"/>
                <a:gd name="connsiteX91" fmla="*/ 190602 w 1217584"/>
                <a:gd name="connsiteY91" fmla="*/ 996938 h 1216722"/>
                <a:gd name="connsiteX92" fmla="*/ 258020 w 1217584"/>
                <a:gd name="connsiteY92" fmla="*/ 929921 h 1216722"/>
                <a:gd name="connsiteX93" fmla="*/ 183527 w 1217584"/>
                <a:gd name="connsiteY93" fmla="*/ 822526 h 1216722"/>
                <a:gd name="connsiteX94" fmla="*/ 173123 w 1217584"/>
                <a:gd name="connsiteY94" fmla="*/ 817947 h 1216722"/>
                <a:gd name="connsiteX95" fmla="*/ 94885 w 1217584"/>
                <a:gd name="connsiteY95" fmla="*/ 817531 h 1216722"/>
                <a:gd name="connsiteX96" fmla="*/ 33709 w 1217584"/>
                <a:gd name="connsiteY96" fmla="*/ 795053 h 1216722"/>
                <a:gd name="connsiteX97" fmla="*/ 0 w 1217584"/>
                <a:gd name="connsiteY97" fmla="*/ 736777 h 1216722"/>
                <a:gd name="connsiteX98" fmla="*/ 2913 w 1217584"/>
                <a:gd name="connsiteY98" fmla="*/ 478281 h 1216722"/>
                <a:gd name="connsiteX99" fmla="*/ 609677 w 1217584"/>
                <a:gd name="connsiteY99" fmla="*/ 777570 h 1216722"/>
                <a:gd name="connsiteX100" fmla="*/ 1117810 w 1217584"/>
                <a:gd name="connsiteY100" fmla="*/ 777570 h 1216722"/>
                <a:gd name="connsiteX101" fmla="*/ 1180651 w 1217584"/>
                <a:gd name="connsiteY101" fmla="*/ 715132 h 1216722"/>
                <a:gd name="connsiteX102" fmla="*/ 1180651 w 1217584"/>
                <a:gd name="connsiteY102" fmla="*/ 497845 h 1216722"/>
                <a:gd name="connsiteX103" fmla="*/ 1118643 w 1217584"/>
                <a:gd name="connsiteY103" fmla="*/ 435406 h 1216722"/>
                <a:gd name="connsiteX104" fmla="*/ 102376 w 1217584"/>
                <a:gd name="connsiteY104" fmla="*/ 435406 h 1216722"/>
                <a:gd name="connsiteX105" fmla="*/ 40368 w 1217584"/>
                <a:gd name="connsiteY105" fmla="*/ 497845 h 1216722"/>
                <a:gd name="connsiteX106" fmla="*/ 39952 w 1217584"/>
                <a:gd name="connsiteY106" fmla="*/ 710553 h 1216722"/>
                <a:gd name="connsiteX107" fmla="*/ 106954 w 1217584"/>
                <a:gd name="connsiteY107" fmla="*/ 778403 h 1216722"/>
                <a:gd name="connsiteX108" fmla="*/ 609677 w 1217584"/>
                <a:gd name="connsiteY108" fmla="*/ 777570 h 1216722"/>
                <a:gd name="connsiteX109" fmla="*/ 228889 w 1217584"/>
                <a:gd name="connsiteY109" fmla="*/ 397110 h 1216722"/>
                <a:gd name="connsiteX110" fmla="*/ 992546 w 1217584"/>
                <a:gd name="connsiteY110" fmla="*/ 397110 h 1216722"/>
                <a:gd name="connsiteX111" fmla="*/ 630901 w 1217584"/>
                <a:gd name="connsiteY111" fmla="*/ 169833 h 1216722"/>
                <a:gd name="connsiteX112" fmla="*/ 228889 w 1217584"/>
                <a:gd name="connsiteY112" fmla="*/ 397110 h 1216722"/>
                <a:gd name="connsiteX113" fmla="*/ 228473 w 1217584"/>
                <a:gd name="connsiteY113" fmla="*/ 816282 h 1216722"/>
                <a:gd name="connsiteX114" fmla="*/ 626323 w 1217584"/>
                <a:gd name="connsiteY114" fmla="*/ 1043559 h 1216722"/>
                <a:gd name="connsiteX115" fmla="*/ 992546 w 1217584"/>
                <a:gd name="connsiteY115" fmla="*/ 816282 h 1216722"/>
                <a:gd name="connsiteX116" fmla="*/ 228473 w 1217584"/>
                <a:gd name="connsiteY116" fmla="*/ 816282 h 121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217584" h="1216722">
                  <a:moveTo>
                    <a:pt x="2913" y="478281"/>
                  </a:moveTo>
                  <a:cubicBezTo>
                    <a:pt x="9156" y="455386"/>
                    <a:pt x="18727" y="434574"/>
                    <a:pt x="37455" y="419172"/>
                  </a:cubicBezTo>
                  <a:cubicBezTo>
                    <a:pt x="54517" y="405435"/>
                    <a:pt x="74493" y="397943"/>
                    <a:pt x="96550" y="397526"/>
                  </a:cubicBezTo>
                  <a:cubicBezTo>
                    <a:pt x="123184" y="397110"/>
                    <a:pt x="149402" y="397526"/>
                    <a:pt x="176036" y="397110"/>
                  </a:cubicBezTo>
                  <a:cubicBezTo>
                    <a:pt x="179782" y="397110"/>
                    <a:pt x="185192" y="395029"/>
                    <a:pt x="186440" y="392531"/>
                  </a:cubicBezTo>
                  <a:cubicBezTo>
                    <a:pt x="206832" y="353403"/>
                    <a:pt x="231386" y="317189"/>
                    <a:pt x="260933" y="285137"/>
                  </a:cubicBezTo>
                  <a:cubicBezTo>
                    <a:pt x="238461" y="262659"/>
                    <a:pt x="215988" y="240597"/>
                    <a:pt x="193099" y="217703"/>
                  </a:cubicBezTo>
                  <a:cubicBezTo>
                    <a:pt x="185608" y="226028"/>
                    <a:pt x="177701" y="235186"/>
                    <a:pt x="168962" y="244760"/>
                  </a:cubicBezTo>
                  <a:cubicBezTo>
                    <a:pt x="158558" y="234353"/>
                    <a:pt x="150234" y="225612"/>
                    <a:pt x="142327" y="217703"/>
                  </a:cubicBezTo>
                  <a:cubicBezTo>
                    <a:pt x="168545" y="191479"/>
                    <a:pt x="194764" y="165254"/>
                    <a:pt x="220566" y="139446"/>
                  </a:cubicBezTo>
                  <a:cubicBezTo>
                    <a:pt x="227640" y="146939"/>
                    <a:pt x="235964" y="155681"/>
                    <a:pt x="245119" y="165254"/>
                  </a:cubicBezTo>
                  <a:cubicBezTo>
                    <a:pt x="238044" y="171498"/>
                    <a:pt x="228889" y="179407"/>
                    <a:pt x="220150" y="186900"/>
                  </a:cubicBezTo>
                  <a:cubicBezTo>
                    <a:pt x="244703" y="211459"/>
                    <a:pt x="266760" y="233521"/>
                    <a:pt x="287152" y="253917"/>
                  </a:cubicBezTo>
                  <a:cubicBezTo>
                    <a:pt x="327519" y="227277"/>
                    <a:pt x="367887" y="199804"/>
                    <a:pt x="409919" y="171915"/>
                  </a:cubicBezTo>
                  <a:cubicBezTo>
                    <a:pt x="399099" y="146107"/>
                    <a:pt x="387447" y="117385"/>
                    <a:pt x="374962" y="87830"/>
                  </a:cubicBezTo>
                  <a:cubicBezTo>
                    <a:pt x="362893" y="92409"/>
                    <a:pt x="351657" y="96988"/>
                    <a:pt x="339588" y="101567"/>
                  </a:cubicBezTo>
                  <a:cubicBezTo>
                    <a:pt x="334594" y="89912"/>
                    <a:pt x="330016" y="79089"/>
                    <a:pt x="325022" y="67018"/>
                  </a:cubicBezTo>
                  <a:cubicBezTo>
                    <a:pt x="359980" y="52448"/>
                    <a:pt x="394105" y="38296"/>
                    <a:pt x="430311" y="23310"/>
                  </a:cubicBezTo>
                  <a:cubicBezTo>
                    <a:pt x="435305" y="34966"/>
                    <a:pt x="439883" y="46205"/>
                    <a:pt x="444877" y="58276"/>
                  </a:cubicBezTo>
                  <a:cubicBezTo>
                    <a:pt x="432808" y="63271"/>
                    <a:pt x="421988" y="68266"/>
                    <a:pt x="409919" y="73261"/>
                  </a:cubicBezTo>
                  <a:cubicBezTo>
                    <a:pt x="421988" y="102816"/>
                    <a:pt x="434057" y="131538"/>
                    <a:pt x="444877" y="157762"/>
                  </a:cubicBezTo>
                  <a:cubicBezTo>
                    <a:pt x="493984" y="147772"/>
                    <a:pt x="541842" y="138198"/>
                    <a:pt x="590533" y="128624"/>
                  </a:cubicBezTo>
                  <a:cubicBezTo>
                    <a:pt x="590533" y="100734"/>
                    <a:pt x="590533" y="69931"/>
                    <a:pt x="590533" y="37879"/>
                  </a:cubicBezTo>
                  <a:cubicBezTo>
                    <a:pt x="578881" y="37879"/>
                    <a:pt x="566812" y="37879"/>
                    <a:pt x="553911" y="37879"/>
                  </a:cubicBezTo>
                  <a:cubicBezTo>
                    <a:pt x="553911" y="24559"/>
                    <a:pt x="553911" y="12488"/>
                    <a:pt x="553911" y="0"/>
                  </a:cubicBezTo>
                  <a:cubicBezTo>
                    <a:pt x="590950" y="0"/>
                    <a:pt x="627988" y="0"/>
                    <a:pt x="666275" y="0"/>
                  </a:cubicBezTo>
                  <a:cubicBezTo>
                    <a:pt x="666275" y="11655"/>
                    <a:pt x="666275" y="23727"/>
                    <a:pt x="666275" y="37047"/>
                  </a:cubicBezTo>
                  <a:cubicBezTo>
                    <a:pt x="654622" y="37047"/>
                    <a:pt x="642554" y="37047"/>
                    <a:pt x="629653" y="37047"/>
                  </a:cubicBezTo>
                  <a:cubicBezTo>
                    <a:pt x="629653" y="69515"/>
                    <a:pt x="629653" y="100318"/>
                    <a:pt x="629653" y="129040"/>
                  </a:cubicBezTo>
                  <a:cubicBezTo>
                    <a:pt x="677927" y="138614"/>
                    <a:pt x="725370" y="148188"/>
                    <a:pt x="775725" y="158178"/>
                  </a:cubicBezTo>
                  <a:cubicBezTo>
                    <a:pt x="786129" y="132786"/>
                    <a:pt x="798198" y="104065"/>
                    <a:pt x="810683" y="74094"/>
                  </a:cubicBezTo>
                  <a:cubicBezTo>
                    <a:pt x="799030" y="69099"/>
                    <a:pt x="787794" y="64104"/>
                    <a:pt x="776142" y="59109"/>
                  </a:cubicBezTo>
                  <a:cubicBezTo>
                    <a:pt x="780719" y="47453"/>
                    <a:pt x="785297" y="37047"/>
                    <a:pt x="790291" y="24559"/>
                  </a:cubicBezTo>
                  <a:cubicBezTo>
                    <a:pt x="825249" y="39128"/>
                    <a:pt x="859790" y="53281"/>
                    <a:pt x="895580" y="68266"/>
                  </a:cubicBezTo>
                  <a:cubicBezTo>
                    <a:pt x="890586" y="79922"/>
                    <a:pt x="886008" y="91161"/>
                    <a:pt x="881014" y="103232"/>
                  </a:cubicBezTo>
                  <a:cubicBezTo>
                    <a:pt x="868946" y="98237"/>
                    <a:pt x="857709" y="94074"/>
                    <a:pt x="845640" y="89079"/>
                  </a:cubicBezTo>
                  <a:cubicBezTo>
                    <a:pt x="833572" y="118634"/>
                    <a:pt x="821503" y="147355"/>
                    <a:pt x="810267" y="173996"/>
                  </a:cubicBezTo>
                  <a:cubicBezTo>
                    <a:pt x="851467" y="201469"/>
                    <a:pt x="892251" y="228526"/>
                    <a:pt x="932202" y="255582"/>
                  </a:cubicBezTo>
                  <a:cubicBezTo>
                    <a:pt x="952178" y="235602"/>
                    <a:pt x="974651" y="213540"/>
                    <a:pt x="998372" y="189814"/>
                  </a:cubicBezTo>
                  <a:cubicBezTo>
                    <a:pt x="990465" y="182321"/>
                    <a:pt x="981309" y="174412"/>
                    <a:pt x="972570" y="166087"/>
                  </a:cubicBezTo>
                  <a:cubicBezTo>
                    <a:pt x="981725" y="156929"/>
                    <a:pt x="990049" y="148604"/>
                    <a:pt x="997539" y="141528"/>
                  </a:cubicBezTo>
                  <a:cubicBezTo>
                    <a:pt x="1023758" y="167336"/>
                    <a:pt x="1049976" y="193560"/>
                    <a:pt x="1077026" y="220201"/>
                  </a:cubicBezTo>
                  <a:cubicBezTo>
                    <a:pt x="1069536" y="227277"/>
                    <a:pt x="1061212" y="235602"/>
                    <a:pt x="1051224" y="245176"/>
                  </a:cubicBezTo>
                  <a:cubicBezTo>
                    <a:pt x="1043733" y="236851"/>
                    <a:pt x="1035826" y="227693"/>
                    <a:pt x="1028335" y="219784"/>
                  </a:cubicBezTo>
                  <a:cubicBezTo>
                    <a:pt x="1005030" y="243095"/>
                    <a:pt x="982974" y="265573"/>
                    <a:pt x="960085" y="288467"/>
                  </a:cubicBezTo>
                  <a:cubicBezTo>
                    <a:pt x="988384" y="319686"/>
                    <a:pt x="1013354" y="355485"/>
                    <a:pt x="1033329" y="394613"/>
                  </a:cubicBezTo>
                  <a:cubicBezTo>
                    <a:pt x="1034578" y="397526"/>
                    <a:pt x="1039988" y="399192"/>
                    <a:pt x="1043733" y="399192"/>
                  </a:cubicBezTo>
                  <a:cubicBezTo>
                    <a:pt x="1069119" y="399608"/>
                    <a:pt x="1094505" y="399192"/>
                    <a:pt x="1119891" y="399608"/>
                  </a:cubicBezTo>
                  <a:cubicBezTo>
                    <a:pt x="1175657" y="400024"/>
                    <a:pt x="1216857" y="440817"/>
                    <a:pt x="1217273" y="496180"/>
                  </a:cubicBezTo>
                  <a:cubicBezTo>
                    <a:pt x="1217689" y="571106"/>
                    <a:pt x="1217689" y="645616"/>
                    <a:pt x="1217273" y="720543"/>
                  </a:cubicBezTo>
                  <a:cubicBezTo>
                    <a:pt x="1217273" y="775905"/>
                    <a:pt x="1175657" y="817115"/>
                    <a:pt x="1120307" y="817531"/>
                  </a:cubicBezTo>
                  <a:cubicBezTo>
                    <a:pt x="1094921" y="817531"/>
                    <a:pt x="1069536" y="817531"/>
                    <a:pt x="1044150" y="817947"/>
                  </a:cubicBezTo>
                  <a:cubicBezTo>
                    <a:pt x="1040404" y="817947"/>
                    <a:pt x="1034578" y="820445"/>
                    <a:pt x="1032913" y="823359"/>
                  </a:cubicBezTo>
                  <a:cubicBezTo>
                    <a:pt x="1012937" y="862071"/>
                    <a:pt x="987968" y="897869"/>
                    <a:pt x="959253" y="929504"/>
                  </a:cubicBezTo>
                  <a:cubicBezTo>
                    <a:pt x="981725" y="951982"/>
                    <a:pt x="1004198" y="974460"/>
                    <a:pt x="1027087" y="997771"/>
                  </a:cubicBezTo>
                  <a:cubicBezTo>
                    <a:pt x="1034994" y="989029"/>
                    <a:pt x="1042901" y="980288"/>
                    <a:pt x="1051224" y="971130"/>
                  </a:cubicBezTo>
                  <a:cubicBezTo>
                    <a:pt x="1060380" y="980704"/>
                    <a:pt x="1069119" y="989446"/>
                    <a:pt x="1076610" y="996938"/>
                  </a:cubicBezTo>
                  <a:cubicBezTo>
                    <a:pt x="1050392" y="1023163"/>
                    <a:pt x="1024174" y="1048971"/>
                    <a:pt x="998372" y="1075195"/>
                  </a:cubicBezTo>
                  <a:cubicBezTo>
                    <a:pt x="991713" y="1068118"/>
                    <a:pt x="983390" y="1059377"/>
                    <a:pt x="974234" y="1049803"/>
                  </a:cubicBezTo>
                  <a:cubicBezTo>
                    <a:pt x="981725" y="1043559"/>
                    <a:pt x="990881" y="1035650"/>
                    <a:pt x="999204" y="1028158"/>
                  </a:cubicBezTo>
                  <a:cubicBezTo>
                    <a:pt x="974651" y="1003598"/>
                    <a:pt x="952178" y="981537"/>
                    <a:pt x="932202" y="961140"/>
                  </a:cubicBezTo>
                  <a:cubicBezTo>
                    <a:pt x="892251" y="987781"/>
                    <a:pt x="852299" y="1014837"/>
                    <a:pt x="810267" y="1042727"/>
                  </a:cubicBezTo>
                  <a:cubicBezTo>
                    <a:pt x="821087" y="1068535"/>
                    <a:pt x="833156" y="1097673"/>
                    <a:pt x="845224" y="1127643"/>
                  </a:cubicBezTo>
                  <a:cubicBezTo>
                    <a:pt x="856877" y="1123065"/>
                    <a:pt x="868113" y="1118486"/>
                    <a:pt x="880182" y="1113907"/>
                  </a:cubicBezTo>
                  <a:cubicBezTo>
                    <a:pt x="885176" y="1125562"/>
                    <a:pt x="889754" y="1136385"/>
                    <a:pt x="894748" y="1148872"/>
                  </a:cubicBezTo>
                  <a:cubicBezTo>
                    <a:pt x="859790" y="1163442"/>
                    <a:pt x="825665" y="1177594"/>
                    <a:pt x="789459" y="1192580"/>
                  </a:cubicBezTo>
                  <a:cubicBezTo>
                    <a:pt x="784465" y="1180924"/>
                    <a:pt x="779887" y="1170102"/>
                    <a:pt x="774893" y="1157614"/>
                  </a:cubicBezTo>
                  <a:cubicBezTo>
                    <a:pt x="786546" y="1152619"/>
                    <a:pt x="797366" y="1148040"/>
                    <a:pt x="809851" y="1142629"/>
                  </a:cubicBezTo>
                  <a:cubicBezTo>
                    <a:pt x="797782" y="1113074"/>
                    <a:pt x="785713" y="1084352"/>
                    <a:pt x="774893" y="1058128"/>
                  </a:cubicBezTo>
                  <a:cubicBezTo>
                    <a:pt x="725370" y="1068118"/>
                    <a:pt x="677511" y="1077692"/>
                    <a:pt x="628404" y="1087266"/>
                  </a:cubicBezTo>
                  <a:cubicBezTo>
                    <a:pt x="628404" y="1115572"/>
                    <a:pt x="628404" y="1146375"/>
                    <a:pt x="628404" y="1178427"/>
                  </a:cubicBezTo>
                  <a:cubicBezTo>
                    <a:pt x="640473" y="1178427"/>
                    <a:pt x="652541" y="1178427"/>
                    <a:pt x="665859" y="1178427"/>
                  </a:cubicBezTo>
                  <a:cubicBezTo>
                    <a:pt x="665859" y="1191747"/>
                    <a:pt x="665859" y="1204235"/>
                    <a:pt x="665859" y="1216723"/>
                  </a:cubicBezTo>
                  <a:cubicBezTo>
                    <a:pt x="627988" y="1216723"/>
                    <a:pt x="589701" y="1216723"/>
                    <a:pt x="551830" y="1216723"/>
                  </a:cubicBezTo>
                  <a:cubicBezTo>
                    <a:pt x="551830" y="1204235"/>
                    <a:pt x="551830" y="1191747"/>
                    <a:pt x="551830" y="1178427"/>
                  </a:cubicBezTo>
                  <a:cubicBezTo>
                    <a:pt x="565148" y="1178427"/>
                    <a:pt x="576800" y="1178427"/>
                    <a:pt x="589285" y="1178427"/>
                  </a:cubicBezTo>
                  <a:cubicBezTo>
                    <a:pt x="589285" y="1146375"/>
                    <a:pt x="589285" y="1115572"/>
                    <a:pt x="589285" y="1087266"/>
                  </a:cubicBezTo>
                  <a:cubicBezTo>
                    <a:pt x="540594" y="1077692"/>
                    <a:pt x="492735" y="1068118"/>
                    <a:pt x="443628" y="1058128"/>
                  </a:cubicBezTo>
                  <a:cubicBezTo>
                    <a:pt x="432808" y="1084352"/>
                    <a:pt x="420739" y="1113074"/>
                    <a:pt x="408671" y="1142629"/>
                  </a:cubicBezTo>
                  <a:cubicBezTo>
                    <a:pt x="420739" y="1147624"/>
                    <a:pt x="431560" y="1152619"/>
                    <a:pt x="443628" y="1157614"/>
                  </a:cubicBezTo>
                  <a:cubicBezTo>
                    <a:pt x="438634" y="1169685"/>
                    <a:pt x="434057" y="1180508"/>
                    <a:pt x="429063" y="1192580"/>
                  </a:cubicBezTo>
                  <a:cubicBezTo>
                    <a:pt x="393273" y="1177594"/>
                    <a:pt x="358731" y="1163442"/>
                    <a:pt x="323774" y="1148872"/>
                  </a:cubicBezTo>
                  <a:cubicBezTo>
                    <a:pt x="328768" y="1136385"/>
                    <a:pt x="333346" y="1125562"/>
                    <a:pt x="338339" y="1113907"/>
                  </a:cubicBezTo>
                  <a:cubicBezTo>
                    <a:pt x="350408" y="1118902"/>
                    <a:pt x="361645" y="1123065"/>
                    <a:pt x="373297" y="1128060"/>
                  </a:cubicBezTo>
                  <a:cubicBezTo>
                    <a:pt x="385782" y="1098505"/>
                    <a:pt x="397434" y="1069367"/>
                    <a:pt x="408255" y="1043559"/>
                  </a:cubicBezTo>
                  <a:cubicBezTo>
                    <a:pt x="366222" y="1015254"/>
                    <a:pt x="325438" y="988197"/>
                    <a:pt x="285487" y="961556"/>
                  </a:cubicBezTo>
                  <a:cubicBezTo>
                    <a:pt x="265095" y="981953"/>
                    <a:pt x="243038" y="1004431"/>
                    <a:pt x="218485" y="1028574"/>
                  </a:cubicBezTo>
                  <a:cubicBezTo>
                    <a:pt x="226808" y="1036067"/>
                    <a:pt x="235964" y="1043975"/>
                    <a:pt x="242622" y="1050219"/>
                  </a:cubicBezTo>
                  <a:cubicBezTo>
                    <a:pt x="233883" y="1059377"/>
                    <a:pt x="225560" y="1068118"/>
                    <a:pt x="218485" y="1075611"/>
                  </a:cubicBezTo>
                  <a:cubicBezTo>
                    <a:pt x="192683" y="1049803"/>
                    <a:pt x="166465" y="1023579"/>
                    <a:pt x="140246" y="997355"/>
                  </a:cubicBezTo>
                  <a:cubicBezTo>
                    <a:pt x="147737" y="989446"/>
                    <a:pt x="156477" y="980704"/>
                    <a:pt x="166465" y="970298"/>
                  </a:cubicBezTo>
                  <a:cubicBezTo>
                    <a:pt x="174788" y="979455"/>
                    <a:pt x="183111" y="988613"/>
                    <a:pt x="190602" y="996938"/>
                  </a:cubicBezTo>
                  <a:cubicBezTo>
                    <a:pt x="213491" y="974460"/>
                    <a:pt x="235548" y="952399"/>
                    <a:pt x="258020" y="929921"/>
                  </a:cubicBezTo>
                  <a:cubicBezTo>
                    <a:pt x="228473" y="897869"/>
                    <a:pt x="203919" y="861654"/>
                    <a:pt x="183527" y="822526"/>
                  </a:cubicBezTo>
                  <a:cubicBezTo>
                    <a:pt x="182279" y="819612"/>
                    <a:pt x="176869" y="817947"/>
                    <a:pt x="173123" y="817947"/>
                  </a:cubicBezTo>
                  <a:cubicBezTo>
                    <a:pt x="146905" y="817531"/>
                    <a:pt x="121103" y="817947"/>
                    <a:pt x="94885" y="817531"/>
                  </a:cubicBezTo>
                  <a:cubicBezTo>
                    <a:pt x="71996" y="817531"/>
                    <a:pt x="51604" y="809622"/>
                    <a:pt x="33709" y="795053"/>
                  </a:cubicBezTo>
                  <a:cubicBezTo>
                    <a:pt x="14982" y="779652"/>
                    <a:pt x="5826" y="759255"/>
                    <a:pt x="0" y="736777"/>
                  </a:cubicBezTo>
                  <a:cubicBezTo>
                    <a:pt x="2913" y="649363"/>
                    <a:pt x="2913" y="563614"/>
                    <a:pt x="2913" y="478281"/>
                  </a:cubicBezTo>
                  <a:close/>
                  <a:moveTo>
                    <a:pt x="609677" y="777570"/>
                  </a:moveTo>
                  <a:cubicBezTo>
                    <a:pt x="779055" y="777570"/>
                    <a:pt x="948432" y="777570"/>
                    <a:pt x="1117810" y="777570"/>
                  </a:cubicBezTo>
                  <a:cubicBezTo>
                    <a:pt x="1157346" y="777570"/>
                    <a:pt x="1180651" y="754260"/>
                    <a:pt x="1180651" y="715132"/>
                  </a:cubicBezTo>
                  <a:cubicBezTo>
                    <a:pt x="1180651" y="642703"/>
                    <a:pt x="1180651" y="570274"/>
                    <a:pt x="1180651" y="497845"/>
                  </a:cubicBezTo>
                  <a:cubicBezTo>
                    <a:pt x="1180651" y="459133"/>
                    <a:pt x="1157346" y="435406"/>
                    <a:pt x="1118643" y="435406"/>
                  </a:cubicBezTo>
                  <a:cubicBezTo>
                    <a:pt x="779887" y="435406"/>
                    <a:pt x="441131" y="435406"/>
                    <a:pt x="102376" y="435406"/>
                  </a:cubicBezTo>
                  <a:cubicBezTo>
                    <a:pt x="64089" y="435406"/>
                    <a:pt x="40368" y="459133"/>
                    <a:pt x="40368" y="497845"/>
                  </a:cubicBezTo>
                  <a:cubicBezTo>
                    <a:pt x="40368" y="568609"/>
                    <a:pt x="41616" y="639373"/>
                    <a:pt x="39952" y="710553"/>
                  </a:cubicBezTo>
                  <a:cubicBezTo>
                    <a:pt x="38703" y="752595"/>
                    <a:pt x="67418" y="778403"/>
                    <a:pt x="106954" y="778403"/>
                  </a:cubicBezTo>
                  <a:cubicBezTo>
                    <a:pt x="275083" y="776738"/>
                    <a:pt x="442380" y="777570"/>
                    <a:pt x="609677" y="777570"/>
                  </a:cubicBezTo>
                  <a:close/>
                  <a:moveTo>
                    <a:pt x="228889" y="397110"/>
                  </a:moveTo>
                  <a:cubicBezTo>
                    <a:pt x="483996" y="397110"/>
                    <a:pt x="738271" y="397110"/>
                    <a:pt x="992546" y="397110"/>
                  </a:cubicBezTo>
                  <a:cubicBezTo>
                    <a:pt x="944271" y="297208"/>
                    <a:pt x="814012" y="178159"/>
                    <a:pt x="630901" y="169833"/>
                  </a:cubicBezTo>
                  <a:cubicBezTo>
                    <a:pt x="441964" y="161508"/>
                    <a:pt x="292145" y="273898"/>
                    <a:pt x="228889" y="397110"/>
                  </a:cubicBezTo>
                  <a:close/>
                  <a:moveTo>
                    <a:pt x="228473" y="816282"/>
                  </a:moveTo>
                  <a:cubicBezTo>
                    <a:pt x="292562" y="939495"/>
                    <a:pt x="440299" y="1049803"/>
                    <a:pt x="626323" y="1043559"/>
                  </a:cubicBezTo>
                  <a:cubicBezTo>
                    <a:pt x="806937" y="1037315"/>
                    <a:pt x="939693" y="922428"/>
                    <a:pt x="992546" y="816282"/>
                  </a:cubicBezTo>
                  <a:cubicBezTo>
                    <a:pt x="738271" y="816282"/>
                    <a:pt x="483996" y="816282"/>
                    <a:pt x="228473" y="816282"/>
                  </a:cubicBezTo>
                  <a:close/>
                </a:path>
              </a:pathLst>
            </a:custGeom>
            <a:grpFill/>
            <a:ln w="415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43DB6F9-D7D3-273B-31B7-FE885386FB76}"/>
                </a:ext>
              </a:extLst>
            </p:cNvPr>
            <p:cNvSpPr/>
            <p:nvPr/>
          </p:nvSpPr>
          <p:spPr>
            <a:xfrm>
              <a:off x="1614675" y="3193511"/>
              <a:ext cx="151500" cy="191998"/>
            </a:xfrm>
            <a:custGeom>
              <a:avLst/>
              <a:gdLst>
                <a:gd name="connsiteX0" fmla="*/ 0 w 151500"/>
                <a:gd name="connsiteY0" fmla="*/ 191895 h 191998"/>
                <a:gd name="connsiteX1" fmla="*/ 0 w 151500"/>
                <a:gd name="connsiteY1" fmla="*/ 0 h 191998"/>
                <a:gd name="connsiteX2" fmla="*/ 83232 w 151500"/>
                <a:gd name="connsiteY2" fmla="*/ 6660 h 191998"/>
                <a:gd name="connsiteX3" fmla="*/ 150651 w 151500"/>
                <a:gd name="connsiteY3" fmla="*/ 107811 h 191998"/>
                <a:gd name="connsiteX4" fmla="*/ 59095 w 151500"/>
                <a:gd name="connsiteY4" fmla="*/ 191479 h 191998"/>
                <a:gd name="connsiteX5" fmla="*/ 0 w 151500"/>
                <a:gd name="connsiteY5" fmla="*/ 191895 h 191998"/>
                <a:gd name="connsiteX6" fmla="*/ 37871 w 151500"/>
                <a:gd name="connsiteY6" fmla="*/ 153599 h 191998"/>
                <a:gd name="connsiteX7" fmla="*/ 106537 w 151500"/>
                <a:gd name="connsiteY7" fmla="*/ 123629 h 191998"/>
                <a:gd name="connsiteX8" fmla="*/ 100295 w 151500"/>
                <a:gd name="connsiteY8" fmla="*/ 61606 h 191998"/>
                <a:gd name="connsiteX9" fmla="*/ 37871 w 151500"/>
                <a:gd name="connsiteY9" fmla="*/ 41210 h 191998"/>
                <a:gd name="connsiteX10" fmla="*/ 37871 w 151500"/>
                <a:gd name="connsiteY10" fmla="*/ 153599 h 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500" h="191998">
                  <a:moveTo>
                    <a:pt x="0" y="191895"/>
                  </a:moveTo>
                  <a:cubicBezTo>
                    <a:pt x="0" y="128207"/>
                    <a:pt x="0" y="65769"/>
                    <a:pt x="0" y="0"/>
                  </a:cubicBezTo>
                  <a:cubicBezTo>
                    <a:pt x="28299" y="2081"/>
                    <a:pt x="56598" y="416"/>
                    <a:pt x="83232" y="6660"/>
                  </a:cubicBezTo>
                  <a:cubicBezTo>
                    <a:pt x="128178" y="17066"/>
                    <a:pt x="156893" y="63271"/>
                    <a:pt x="150651" y="107811"/>
                  </a:cubicBezTo>
                  <a:cubicBezTo>
                    <a:pt x="143992" y="155264"/>
                    <a:pt x="106121" y="190230"/>
                    <a:pt x="59095" y="191479"/>
                  </a:cubicBezTo>
                  <a:cubicBezTo>
                    <a:pt x="39952" y="192311"/>
                    <a:pt x="20392" y="191895"/>
                    <a:pt x="0" y="191895"/>
                  </a:cubicBezTo>
                  <a:close/>
                  <a:moveTo>
                    <a:pt x="37871" y="153599"/>
                  </a:moveTo>
                  <a:cubicBezTo>
                    <a:pt x="67418" y="156513"/>
                    <a:pt x="91972" y="150685"/>
                    <a:pt x="106537" y="123629"/>
                  </a:cubicBezTo>
                  <a:cubicBezTo>
                    <a:pt x="117358" y="103648"/>
                    <a:pt x="114861" y="79089"/>
                    <a:pt x="100295" y="61606"/>
                  </a:cubicBezTo>
                  <a:cubicBezTo>
                    <a:pt x="83649" y="41626"/>
                    <a:pt x="61592" y="38296"/>
                    <a:pt x="37871" y="41210"/>
                  </a:cubicBezTo>
                  <a:cubicBezTo>
                    <a:pt x="37871" y="78673"/>
                    <a:pt x="37871" y="115720"/>
                    <a:pt x="37871" y="153599"/>
                  </a:cubicBezTo>
                  <a:close/>
                </a:path>
              </a:pathLst>
            </a:custGeom>
            <a:solidFill>
              <a:schemeClr val="bg1"/>
            </a:solidFill>
            <a:ln w="415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54485AA-E77D-2E6A-610A-53EC0A3AE77A}"/>
                </a:ext>
              </a:extLst>
            </p:cNvPr>
            <p:cNvSpPr/>
            <p:nvPr/>
          </p:nvSpPr>
          <p:spPr>
            <a:xfrm>
              <a:off x="1158353" y="3195741"/>
              <a:ext cx="170835" cy="189924"/>
            </a:xfrm>
            <a:custGeom>
              <a:avLst/>
              <a:gdLst>
                <a:gd name="connsiteX0" fmla="*/ 170419 w 170835"/>
                <a:gd name="connsiteY0" fmla="*/ 94758 h 189924"/>
                <a:gd name="connsiteX1" fmla="*/ 145450 w 170835"/>
                <a:gd name="connsiteY1" fmla="*/ 162192 h 189924"/>
                <a:gd name="connsiteX2" fmla="*/ 21433 w 170835"/>
                <a:gd name="connsiteY2" fmla="*/ 157613 h 189924"/>
                <a:gd name="connsiteX3" fmla="*/ 21017 w 170835"/>
                <a:gd name="connsiteY3" fmla="*/ 33152 h 189924"/>
                <a:gd name="connsiteX4" fmla="*/ 103833 w 170835"/>
                <a:gd name="connsiteY4" fmla="*/ 2765 h 189924"/>
                <a:gd name="connsiteX5" fmla="*/ 168755 w 170835"/>
                <a:gd name="connsiteY5" fmla="*/ 73112 h 189924"/>
                <a:gd name="connsiteX6" fmla="*/ 170836 w 170835"/>
                <a:gd name="connsiteY6" fmla="*/ 86016 h 189924"/>
                <a:gd name="connsiteX7" fmla="*/ 170419 w 170835"/>
                <a:gd name="connsiteY7" fmla="*/ 94758 h 189924"/>
                <a:gd name="connsiteX8" fmla="*/ 132549 w 170835"/>
                <a:gd name="connsiteY8" fmla="*/ 96839 h 189924"/>
                <a:gd name="connsiteX9" fmla="*/ 88019 w 170835"/>
                <a:gd name="connsiteY9" fmla="*/ 37730 h 189924"/>
                <a:gd name="connsiteX10" fmla="*/ 38496 w 170835"/>
                <a:gd name="connsiteY10" fmla="*/ 84351 h 189924"/>
                <a:gd name="connsiteX11" fmla="*/ 79280 w 170835"/>
                <a:gd name="connsiteY11" fmla="*/ 151369 h 189924"/>
                <a:gd name="connsiteX12" fmla="*/ 132132 w 170835"/>
                <a:gd name="connsiteY12" fmla="*/ 104332 h 189924"/>
                <a:gd name="connsiteX13" fmla="*/ 132549 w 170835"/>
                <a:gd name="connsiteY13" fmla="*/ 96839 h 18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835" h="189924">
                  <a:moveTo>
                    <a:pt x="170419" y="94758"/>
                  </a:moveTo>
                  <a:cubicBezTo>
                    <a:pt x="170003" y="120150"/>
                    <a:pt x="162512" y="143044"/>
                    <a:pt x="145450" y="162192"/>
                  </a:cubicBezTo>
                  <a:cubicBezTo>
                    <a:pt x="110076" y="200904"/>
                    <a:pt x="54310" y="198822"/>
                    <a:pt x="21433" y="157613"/>
                  </a:cubicBezTo>
                  <a:cubicBezTo>
                    <a:pt x="-6866" y="122647"/>
                    <a:pt x="-7282" y="68117"/>
                    <a:pt x="21017" y="33152"/>
                  </a:cubicBezTo>
                  <a:cubicBezTo>
                    <a:pt x="42242" y="6511"/>
                    <a:pt x="70124" y="-5977"/>
                    <a:pt x="103833" y="2765"/>
                  </a:cubicBezTo>
                  <a:cubicBezTo>
                    <a:pt x="140040" y="11922"/>
                    <a:pt x="159599" y="37730"/>
                    <a:pt x="168755" y="73112"/>
                  </a:cubicBezTo>
                  <a:cubicBezTo>
                    <a:pt x="170003" y="77275"/>
                    <a:pt x="170419" y="81854"/>
                    <a:pt x="170836" y="86016"/>
                  </a:cubicBezTo>
                  <a:cubicBezTo>
                    <a:pt x="170836" y="88514"/>
                    <a:pt x="170419" y="91844"/>
                    <a:pt x="170419" y="94758"/>
                  </a:cubicBezTo>
                  <a:close/>
                  <a:moveTo>
                    <a:pt x="132549" y="96839"/>
                  </a:moveTo>
                  <a:cubicBezTo>
                    <a:pt x="132549" y="64787"/>
                    <a:pt x="112989" y="39396"/>
                    <a:pt x="88019" y="37730"/>
                  </a:cubicBezTo>
                  <a:cubicBezTo>
                    <a:pt x="64298" y="36065"/>
                    <a:pt x="43074" y="55630"/>
                    <a:pt x="38496" y="84351"/>
                  </a:cubicBezTo>
                  <a:cubicBezTo>
                    <a:pt x="33086" y="115571"/>
                    <a:pt x="52646" y="147206"/>
                    <a:pt x="79280" y="151369"/>
                  </a:cubicBezTo>
                  <a:cubicBezTo>
                    <a:pt x="104250" y="155115"/>
                    <a:pt x="127139" y="134719"/>
                    <a:pt x="132132" y="104332"/>
                  </a:cubicBezTo>
                  <a:cubicBezTo>
                    <a:pt x="132549" y="101418"/>
                    <a:pt x="132549" y="98088"/>
                    <a:pt x="132549" y="96839"/>
                  </a:cubicBezTo>
                  <a:close/>
                </a:path>
              </a:pathLst>
            </a:custGeom>
            <a:solidFill>
              <a:schemeClr val="bg1"/>
            </a:solidFill>
            <a:ln w="415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CEB60D9-5145-7DF5-9B6A-8D01A77428E7}"/>
                </a:ext>
              </a:extLst>
            </p:cNvPr>
            <p:cNvSpPr/>
            <p:nvPr/>
          </p:nvSpPr>
          <p:spPr>
            <a:xfrm>
              <a:off x="1936601" y="3195887"/>
              <a:ext cx="133251" cy="189888"/>
            </a:xfrm>
            <a:custGeom>
              <a:avLst/>
              <a:gdLst>
                <a:gd name="connsiteX0" fmla="*/ 19743 w 133251"/>
                <a:gd name="connsiteY0" fmla="*/ 189519 h 189888"/>
                <a:gd name="connsiteX1" fmla="*/ 19743 w 133251"/>
                <a:gd name="connsiteY1" fmla="*/ 152888 h 189888"/>
                <a:gd name="connsiteX2" fmla="*/ 92571 w 133251"/>
                <a:gd name="connsiteY2" fmla="*/ 130826 h 189888"/>
                <a:gd name="connsiteX3" fmla="*/ 52204 w 133251"/>
                <a:gd name="connsiteY3" fmla="*/ 130410 h 189888"/>
                <a:gd name="connsiteX4" fmla="*/ 600 w 133251"/>
                <a:gd name="connsiteY4" fmla="*/ 57565 h 189888"/>
                <a:gd name="connsiteX5" fmla="*/ 70515 w 133251"/>
                <a:gd name="connsiteY5" fmla="*/ 121 h 189888"/>
                <a:gd name="connsiteX6" fmla="*/ 132939 w 133251"/>
                <a:gd name="connsiteY6" fmla="*/ 64225 h 189888"/>
                <a:gd name="connsiteX7" fmla="*/ 132939 w 133251"/>
                <a:gd name="connsiteY7" fmla="*/ 121252 h 189888"/>
                <a:gd name="connsiteX8" fmla="*/ 68018 w 133251"/>
                <a:gd name="connsiteY8" fmla="*/ 189519 h 189888"/>
                <a:gd name="connsiteX9" fmla="*/ 19743 w 133251"/>
                <a:gd name="connsiteY9" fmla="*/ 189519 h 189888"/>
                <a:gd name="connsiteX10" fmla="*/ 68018 w 133251"/>
                <a:gd name="connsiteY10" fmla="*/ 37584 h 189888"/>
                <a:gd name="connsiteX11" fmla="*/ 38470 w 133251"/>
                <a:gd name="connsiteY11" fmla="*/ 65474 h 189888"/>
                <a:gd name="connsiteX12" fmla="*/ 65521 w 133251"/>
                <a:gd name="connsiteY12" fmla="*/ 94612 h 189888"/>
                <a:gd name="connsiteX13" fmla="*/ 95485 w 133251"/>
                <a:gd name="connsiteY13" fmla="*/ 67555 h 189888"/>
                <a:gd name="connsiteX14" fmla="*/ 68018 w 133251"/>
                <a:gd name="connsiteY14" fmla="*/ 37584 h 1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251" h="189888">
                  <a:moveTo>
                    <a:pt x="19743" y="189519"/>
                  </a:moveTo>
                  <a:cubicBezTo>
                    <a:pt x="19743" y="176615"/>
                    <a:pt x="19743" y="164959"/>
                    <a:pt x="19743" y="152888"/>
                  </a:cubicBezTo>
                  <a:cubicBezTo>
                    <a:pt x="44713" y="146644"/>
                    <a:pt x="77173" y="163711"/>
                    <a:pt x="92571" y="130826"/>
                  </a:cubicBezTo>
                  <a:cubicBezTo>
                    <a:pt x="78838" y="130826"/>
                    <a:pt x="65105" y="132908"/>
                    <a:pt x="52204" y="130410"/>
                  </a:cubicBezTo>
                  <a:cubicBezTo>
                    <a:pt x="18079" y="123750"/>
                    <a:pt x="-3978" y="90865"/>
                    <a:pt x="600" y="57565"/>
                  </a:cubicBezTo>
                  <a:cubicBezTo>
                    <a:pt x="5594" y="23015"/>
                    <a:pt x="35557" y="-1960"/>
                    <a:pt x="70515" y="121"/>
                  </a:cubicBezTo>
                  <a:cubicBezTo>
                    <a:pt x="104224" y="1786"/>
                    <a:pt x="132107" y="30092"/>
                    <a:pt x="132939" y="64225"/>
                  </a:cubicBezTo>
                  <a:cubicBezTo>
                    <a:pt x="133355" y="83373"/>
                    <a:pt x="133355" y="102104"/>
                    <a:pt x="132939" y="121252"/>
                  </a:cubicBezTo>
                  <a:cubicBezTo>
                    <a:pt x="132107" y="157050"/>
                    <a:pt x="103808" y="187021"/>
                    <a:pt x="68018" y="189519"/>
                  </a:cubicBezTo>
                  <a:cubicBezTo>
                    <a:pt x="52620" y="190351"/>
                    <a:pt x="36806" y="189519"/>
                    <a:pt x="19743" y="189519"/>
                  </a:cubicBezTo>
                  <a:close/>
                  <a:moveTo>
                    <a:pt x="68018" y="37584"/>
                  </a:moveTo>
                  <a:cubicBezTo>
                    <a:pt x="52620" y="37168"/>
                    <a:pt x="38887" y="49656"/>
                    <a:pt x="38470" y="65474"/>
                  </a:cubicBezTo>
                  <a:cubicBezTo>
                    <a:pt x="38054" y="80459"/>
                    <a:pt x="50123" y="93779"/>
                    <a:pt x="65521" y="94612"/>
                  </a:cubicBezTo>
                  <a:cubicBezTo>
                    <a:pt x="80919" y="95444"/>
                    <a:pt x="94652" y="82957"/>
                    <a:pt x="95485" y="67555"/>
                  </a:cubicBezTo>
                  <a:cubicBezTo>
                    <a:pt x="95901" y="51737"/>
                    <a:pt x="83416" y="38417"/>
                    <a:pt x="68018" y="37584"/>
                  </a:cubicBezTo>
                  <a:close/>
                </a:path>
              </a:pathLst>
            </a:custGeom>
            <a:solidFill>
              <a:schemeClr val="bg1"/>
            </a:solidFill>
            <a:ln w="415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41AE8B6-9287-D087-C04E-2BBFDA45A9C7}"/>
                </a:ext>
              </a:extLst>
            </p:cNvPr>
            <p:cNvSpPr/>
            <p:nvPr/>
          </p:nvSpPr>
          <p:spPr>
            <a:xfrm>
              <a:off x="1329605" y="3195176"/>
              <a:ext cx="189769" cy="190229"/>
            </a:xfrm>
            <a:custGeom>
              <a:avLst/>
              <a:gdLst>
                <a:gd name="connsiteX0" fmla="*/ 156477 w 189769"/>
                <a:gd name="connsiteY0" fmla="*/ 416 h 190229"/>
                <a:gd name="connsiteX1" fmla="*/ 189770 w 189769"/>
                <a:gd name="connsiteY1" fmla="*/ 18732 h 190229"/>
                <a:gd name="connsiteX2" fmla="*/ 94885 w 189769"/>
                <a:gd name="connsiteY2" fmla="*/ 190230 h 190229"/>
                <a:gd name="connsiteX3" fmla="*/ 0 w 189769"/>
                <a:gd name="connsiteY3" fmla="*/ 18732 h 190229"/>
                <a:gd name="connsiteX4" fmla="*/ 32877 w 189769"/>
                <a:gd name="connsiteY4" fmla="*/ 0 h 190229"/>
                <a:gd name="connsiteX5" fmla="*/ 94469 w 189769"/>
                <a:gd name="connsiteY5" fmla="*/ 111141 h 190229"/>
                <a:gd name="connsiteX6" fmla="*/ 156477 w 189769"/>
                <a:gd name="connsiteY6" fmla="*/ 416 h 19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69" h="190229">
                  <a:moveTo>
                    <a:pt x="156477" y="416"/>
                  </a:moveTo>
                  <a:cubicBezTo>
                    <a:pt x="167713" y="6660"/>
                    <a:pt x="178117" y="12488"/>
                    <a:pt x="189770" y="18732"/>
                  </a:cubicBezTo>
                  <a:cubicBezTo>
                    <a:pt x="158558" y="75343"/>
                    <a:pt x="127345" y="131538"/>
                    <a:pt x="94885" y="190230"/>
                  </a:cubicBezTo>
                  <a:cubicBezTo>
                    <a:pt x="62840" y="132370"/>
                    <a:pt x="31628" y="76175"/>
                    <a:pt x="0" y="18732"/>
                  </a:cubicBezTo>
                  <a:cubicBezTo>
                    <a:pt x="10820" y="12488"/>
                    <a:pt x="21224" y="6660"/>
                    <a:pt x="32877" y="0"/>
                  </a:cubicBezTo>
                  <a:cubicBezTo>
                    <a:pt x="53269" y="36631"/>
                    <a:pt x="73244" y="72845"/>
                    <a:pt x="94469" y="111141"/>
                  </a:cubicBezTo>
                  <a:cubicBezTo>
                    <a:pt x="115693" y="73678"/>
                    <a:pt x="135669" y="37463"/>
                    <a:pt x="156477" y="416"/>
                  </a:cubicBezTo>
                  <a:close/>
                </a:path>
              </a:pathLst>
            </a:custGeom>
            <a:solidFill>
              <a:schemeClr val="bg1"/>
            </a:solidFill>
            <a:ln w="415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32210F8-74A8-7631-D3E1-EB578AC0D832}"/>
                </a:ext>
              </a:extLst>
            </p:cNvPr>
            <p:cNvSpPr/>
            <p:nvPr/>
          </p:nvSpPr>
          <p:spPr>
            <a:xfrm>
              <a:off x="1005868" y="3195731"/>
              <a:ext cx="142289" cy="190242"/>
            </a:xfrm>
            <a:custGeom>
              <a:avLst/>
              <a:gdLst>
                <a:gd name="connsiteX0" fmla="*/ 142290 w 142289"/>
                <a:gd name="connsiteY0" fmla="*/ 13181 h 190242"/>
                <a:gd name="connsiteX1" fmla="*/ 124395 w 142289"/>
                <a:gd name="connsiteY1" fmla="*/ 44400 h 190242"/>
                <a:gd name="connsiteX2" fmla="*/ 47821 w 142289"/>
                <a:gd name="connsiteY2" fmla="*/ 63132 h 190242"/>
                <a:gd name="connsiteX3" fmla="*/ 49902 w 142289"/>
                <a:gd name="connsiteY3" fmla="*/ 129733 h 190242"/>
                <a:gd name="connsiteX4" fmla="*/ 123563 w 142289"/>
                <a:gd name="connsiteY4" fmla="*/ 145135 h 190242"/>
                <a:gd name="connsiteX5" fmla="*/ 141874 w 142289"/>
                <a:gd name="connsiteY5" fmla="*/ 176354 h 190242"/>
                <a:gd name="connsiteX6" fmla="*/ 25765 w 142289"/>
                <a:gd name="connsiteY6" fmla="*/ 160120 h 190242"/>
                <a:gd name="connsiteX7" fmla="*/ 21187 w 142289"/>
                <a:gd name="connsiteY7" fmla="*/ 35243 h 190242"/>
                <a:gd name="connsiteX8" fmla="*/ 142290 w 142289"/>
                <a:gd name="connsiteY8" fmla="*/ 13181 h 19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289" h="190242">
                  <a:moveTo>
                    <a:pt x="142290" y="13181"/>
                  </a:moveTo>
                  <a:cubicBezTo>
                    <a:pt x="136047" y="24004"/>
                    <a:pt x="130221" y="34410"/>
                    <a:pt x="124395" y="44400"/>
                  </a:cubicBezTo>
                  <a:cubicBezTo>
                    <a:pt x="86524" y="33994"/>
                    <a:pt x="63635" y="39821"/>
                    <a:pt x="47821" y="63132"/>
                  </a:cubicBezTo>
                  <a:cubicBezTo>
                    <a:pt x="34088" y="83528"/>
                    <a:pt x="34920" y="110169"/>
                    <a:pt x="49902" y="129733"/>
                  </a:cubicBezTo>
                  <a:cubicBezTo>
                    <a:pt x="66965" y="151379"/>
                    <a:pt x="91102" y="156790"/>
                    <a:pt x="123563" y="145135"/>
                  </a:cubicBezTo>
                  <a:cubicBezTo>
                    <a:pt x="129389" y="155541"/>
                    <a:pt x="135631" y="165948"/>
                    <a:pt x="141874" y="176354"/>
                  </a:cubicBezTo>
                  <a:cubicBezTo>
                    <a:pt x="108165" y="200081"/>
                    <a:pt x="56144" y="192588"/>
                    <a:pt x="25765" y="160120"/>
                  </a:cubicBezTo>
                  <a:cubicBezTo>
                    <a:pt x="-6696" y="125571"/>
                    <a:pt x="-8777" y="72290"/>
                    <a:pt x="21187" y="35243"/>
                  </a:cubicBezTo>
                  <a:cubicBezTo>
                    <a:pt x="50734" y="-972"/>
                    <a:pt x="102754" y="-10962"/>
                    <a:pt x="142290" y="13181"/>
                  </a:cubicBezTo>
                  <a:close/>
                </a:path>
              </a:pathLst>
            </a:custGeom>
            <a:solidFill>
              <a:schemeClr val="bg1"/>
            </a:solidFill>
            <a:ln w="4152"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5EFB461C-8365-A172-78D8-6AEF8D794052}"/>
                </a:ext>
              </a:extLst>
            </p:cNvPr>
            <p:cNvSpPr/>
            <p:nvPr/>
          </p:nvSpPr>
          <p:spPr>
            <a:xfrm>
              <a:off x="1538518"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073DBC7-D871-F9FB-6013-2A3969DB86EC}"/>
                </a:ext>
              </a:extLst>
            </p:cNvPr>
            <p:cNvSpPr/>
            <p:nvPr/>
          </p:nvSpPr>
          <p:spPr>
            <a:xfrm>
              <a:off x="1861459"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9E7FF3E-6F52-4421-23DC-2314BB9309FC}"/>
                </a:ext>
              </a:extLst>
            </p:cNvPr>
            <p:cNvSpPr/>
            <p:nvPr/>
          </p:nvSpPr>
          <p:spPr>
            <a:xfrm>
              <a:off x="1785718" y="3272184"/>
              <a:ext cx="55349" cy="36630"/>
            </a:xfrm>
            <a:custGeom>
              <a:avLst/>
              <a:gdLst>
                <a:gd name="connsiteX0" fmla="*/ 55349 w 55349"/>
                <a:gd name="connsiteY0" fmla="*/ 36631 h 36630"/>
                <a:gd name="connsiteX1" fmla="*/ 0 w 55349"/>
                <a:gd name="connsiteY1" fmla="*/ 36631 h 36630"/>
                <a:gd name="connsiteX2" fmla="*/ 0 w 55349"/>
                <a:gd name="connsiteY2" fmla="*/ 0 h 36630"/>
                <a:gd name="connsiteX3" fmla="*/ 55349 w 55349"/>
                <a:gd name="connsiteY3" fmla="*/ 0 h 36630"/>
                <a:gd name="connsiteX4" fmla="*/ 55349 w 55349"/>
                <a:gd name="connsiteY4" fmla="*/ 36631 h 36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49" h="36630">
                  <a:moveTo>
                    <a:pt x="55349" y="36631"/>
                  </a:moveTo>
                  <a:cubicBezTo>
                    <a:pt x="36622" y="36631"/>
                    <a:pt x="18727" y="36631"/>
                    <a:pt x="0" y="36631"/>
                  </a:cubicBezTo>
                  <a:cubicBezTo>
                    <a:pt x="0" y="24559"/>
                    <a:pt x="0" y="12904"/>
                    <a:pt x="0" y="0"/>
                  </a:cubicBezTo>
                  <a:cubicBezTo>
                    <a:pt x="17895" y="0"/>
                    <a:pt x="36206" y="0"/>
                    <a:pt x="55349" y="0"/>
                  </a:cubicBezTo>
                  <a:cubicBezTo>
                    <a:pt x="55349" y="12071"/>
                    <a:pt x="55349" y="23727"/>
                    <a:pt x="55349" y="36631"/>
                  </a:cubicBezTo>
                  <a:close/>
                </a:path>
              </a:pathLst>
            </a:custGeom>
            <a:solidFill>
              <a:schemeClr val="bg1"/>
            </a:solidFill>
            <a:ln w="4152" cap="flat">
              <a:noFill/>
              <a:prstDash val="solid"/>
              <a:miter/>
            </a:ln>
          </p:spPr>
          <p:txBody>
            <a:bodyPr rtlCol="0" anchor="ctr"/>
            <a:lstStyle/>
            <a:p>
              <a:endParaRPr lang="en-US"/>
            </a:p>
          </p:txBody>
        </p:sp>
      </p:grpSp>
      <p:sp>
        <p:nvSpPr>
          <p:cNvPr id="36" name="Text Placeholder 5">
            <a:extLst>
              <a:ext uri="{FF2B5EF4-FFF2-40B4-BE49-F238E27FC236}">
                <a16:creationId xmlns:a16="http://schemas.microsoft.com/office/drawing/2014/main" id="{1309CCED-275B-5319-7287-770B54275323}"/>
              </a:ext>
            </a:extLst>
          </p:cNvPr>
          <p:cNvSpPr txBox="1">
            <a:spLocks/>
          </p:cNvSpPr>
          <p:nvPr/>
        </p:nvSpPr>
        <p:spPr>
          <a:xfrm>
            <a:off x="417242" y="3399884"/>
            <a:ext cx="10252060" cy="2898779"/>
          </a:xfrm>
          <a:prstGeom prst="rect">
            <a:avLst/>
          </a:prstGeom>
        </p:spPr>
        <p:txBody>
          <a:bodyPr vert="horz" lIns="91440" tIns="45720" rIns="91440" bIns="45720" rtlCol="0">
            <a:normAutofit/>
          </a:bodyPr>
          <a:lstStyle>
            <a:lvl1pPr marL="228600" indent="-228600" algn="l" defTabSz="914400" rtl="0" eaLnBrk="1" latinLnBrk="0" hangingPunct="1">
              <a:lnSpc>
                <a:spcPts val="2280"/>
              </a:lnSpc>
              <a:spcBef>
                <a:spcPts val="0"/>
              </a:spcBef>
              <a:buFont typeface="Arial" panose="020B0604020202020204" pitchFamily="34" charset="0"/>
              <a:buNone/>
              <a:defRPr sz="22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indent="-14288" algn="just"/>
            <a:endParaRPr lang="en-GB" sz="3500" dirty="0"/>
          </a:p>
        </p:txBody>
      </p:sp>
      <p:pic>
        <p:nvPicPr>
          <p:cNvPr id="3" name="Picture 2">
            <a:extLst>
              <a:ext uri="{FF2B5EF4-FFF2-40B4-BE49-F238E27FC236}">
                <a16:creationId xmlns:a16="http://schemas.microsoft.com/office/drawing/2014/main" id="{3C943F47-829F-3249-AA45-E85A2ADFA102}"/>
              </a:ext>
            </a:extLst>
          </p:cNvPr>
          <p:cNvPicPr>
            <a:picLocks noChangeAspect="1"/>
          </p:cNvPicPr>
          <p:nvPr/>
        </p:nvPicPr>
        <p:blipFill>
          <a:blip r:embed="rId4"/>
          <a:stretch>
            <a:fillRect/>
          </a:stretch>
        </p:blipFill>
        <p:spPr>
          <a:xfrm>
            <a:off x="266583" y="3457422"/>
            <a:ext cx="1615992" cy="1305224"/>
          </a:xfrm>
          <a:prstGeom prst="rect">
            <a:avLst/>
          </a:prstGeom>
        </p:spPr>
      </p:pic>
      <p:pic>
        <p:nvPicPr>
          <p:cNvPr id="5" name="Picture 4">
            <a:extLst>
              <a:ext uri="{FF2B5EF4-FFF2-40B4-BE49-F238E27FC236}">
                <a16:creationId xmlns:a16="http://schemas.microsoft.com/office/drawing/2014/main" id="{49238EEE-82C4-78DB-BDE2-B4ECD4DF44EC}"/>
              </a:ext>
            </a:extLst>
          </p:cNvPr>
          <p:cNvPicPr>
            <a:picLocks noChangeAspect="1"/>
          </p:cNvPicPr>
          <p:nvPr/>
        </p:nvPicPr>
        <p:blipFill>
          <a:blip r:embed="rId5"/>
          <a:stretch>
            <a:fillRect/>
          </a:stretch>
        </p:blipFill>
        <p:spPr>
          <a:xfrm>
            <a:off x="10241436" y="2032807"/>
            <a:ext cx="1995132" cy="3753874"/>
          </a:xfrm>
          <a:prstGeom prst="rect">
            <a:avLst/>
          </a:prstGeom>
        </p:spPr>
      </p:pic>
    </p:spTree>
    <p:extLst>
      <p:ext uri="{BB962C8B-B14F-4D97-AF65-F5344CB8AC3E}">
        <p14:creationId xmlns:p14="http://schemas.microsoft.com/office/powerpoint/2010/main" val="1341998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CF0D0AE-2EC4-892E-2C54-9805E9A0D70A}"/>
              </a:ext>
            </a:extLst>
          </p:cNvPr>
          <p:cNvSpPr>
            <a:spLocks noGrp="1"/>
          </p:cNvSpPr>
          <p:nvPr>
            <p:ph type="body" sz="quarter" idx="18"/>
          </p:nvPr>
        </p:nvSpPr>
        <p:spPr>
          <a:xfrm>
            <a:off x="1692066" y="1657945"/>
            <a:ext cx="7558260" cy="5052496"/>
          </a:xfrm>
        </p:spPr>
        <p:txBody>
          <a:bodyPr>
            <a:noAutofit/>
          </a:bodyPr>
          <a:lstStyle/>
          <a:p>
            <a:pPr marL="14288" indent="-14288" algn="just">
              <a:tabLst>
                <a:tab pos="712788" algn="l"/>
              </a:tabLst>
            </a:pPr>
            <a:r>
              <a:rPr lang="es" sz="1800" b="0" i="0" dirty="0">
                <a:solidFill>
                  <a:srgbClr val="616161"/>
                </a:solidFill>
                <a:effectLst/>
                <a:latin typeface="Noto Serif JP"/>
              </a:rPr>
              <a:t>En línea no necesariamente está acabando con el comercio minorista tradicional, solo lo está haciendo vivir de una manera diferente. Tweed marca </a:t>
            </a:r>
            <a:r>
              <a:rPr lang="es" sz="1800" b="0" i="0" dirty="0">
                <a:solidFill>
                  <a:srgbClr val="B41F7A"/>
                </a:solidFill>
                <a:effectLst/>
                <a:latin typeface="Noto Serif JP"/>
                <a:hlinkClick r:id="rId2">
                  <a:extLst>
                    <a:ext uri="{A12FA001-AC4F-418D-AE19-62706E023703}">
                      <ahyp:hlinkClr xmlns:ahyp="http://schemas.microsoft.com/office/drawing/2018/hyperlinkcolor" val="tx"/>
                    </a:ext>
                  </a:extLst>
                </a:hlinkClick>
              </a:rPr>
              <a:t>Magee 1866</a:t>
            </a:r>
            <a:r>
              <a:rPr lang="es" sz="1800" b="0" i="0" dirty="0">
                <a:solidFill>
                  <a:srgbClr val="B41F7A"/>
                </a:solidFill>
                <a:effectLst/>
                <a:latin typeface="Noto Serif JP"/>
              </a:rPr>
              <a:t> </a:t>
            </a:r>
            <a:r>
              <a:rPr lang="es" sz="1800" b="0" i="0" dirty="0">
                <a:solidFill>
                  <a:srgbClr val="616161"/>
                </a:solidFill>
                <a:effectLst/>
                <a:latin typeface="Noto Serif JP"/>
              </a:rPr>
              <a:t>es una empresa familiar irlandesa de quinta generación con más de 150 años de experiencia en el diseño, tejido y confección de telas y ropa de lujo en Donegal. Se encuentra entre la vanguardia de los minoristas irlandeses que aprovechan el potencial de las compras en línea. Tweed se ha vuelto digital.</a:t>
            </a:r>
          </a:p>
          <a:p>
            <a:pPr marL="14288" indent="-14288" algn="just">
              <a:tabLst>
                <a:tab pos="712788" algn="l"/>
              </a:tabLst>
            </a:pPr>
            <a:endParaRPr lang="en-GB" sz="1800" dirty="0">
              <a:solidFill>
                <a:srgbClr val="191919"/>
              </a:solidFill>
              <a:latin typeface="Noto Serif JP"/>
            </a:endParaRPr>
          </a:p>
          <a:p>
            <a:pPr marL="14288" indent="-14288" algn="just">
              <a:tabLst>
                <a:tab pos="712788" algn="l"/>
              </a:tabLst>
            </a:pPr>
            <a:r>
              <a:rPr lang="es" sz="1800" dirty="0">
                <a:solidFill>
                  <a:srgbClr val="616161"/>
                </a:solidFill>
                <a:latin typeface="Noto Serif JP"/>
              </a:rPr>
              <a:t>Magee 1866 </a:t>
            </a:r>
            <a:r>
              <a:rPr lang="es" sz="1800" b="0" i="0" dirty="0">
                <a:solidFill>
                  <a:srgbClr val="616161"/>
                </a:solidFill>
                <a:effectLst/>
                <a:latin typeface="Noto Serif JP"/>
              </a:rPr>
              <a:t>opera tres tiendas independientes: Donegal, Dublin y Kildare. Sin embargo, las ventas en línea ahora han obtenido el 20 por ciento de los ingresos del grupo. Magee recopila una gran cantidad de datos de sus clientes, en línea y fuera de línea, y los dirige con ofertas. Ofrece entrega rápida utilizando un sistema de cumplimiento de pedidos de alta tecnología en asociación con plataformas de comercio electrónico. También ha instalado iPads en la tienda, para que sus clientes puedan navegar por el sitio web mientras interactúan físicamente con sus productos. “Tuvimos que adoptar la tecnología”,</a:t>
            </a:r>
          </a:p>
          <a:p>
            <a:pPr marL="14288" indent="-14288">
              <a:tabLst>
                <a:tab pos="712788" algn="l"/>
              </a:tabLst>
            </a:pPr>
            <a:endParaRPr lang="en-GB" sz="1800" b="0" i="0" dirty="0">
              <a:solidFill>
                <a:srgbClr val="616161"/>
              </a:solidFill>
              <a:effectLst/>
              <a:latin typeface="Noto Serif JP"/>
            </a:endParaRPr>
          </a:p>
          <a:p>
            <a:pPr marL="14288" indent="-14288">
              <a:tabLst>
                <a:tab pos="712788" algn="l"/>
              </a:tabLst>
            </a:pPr>
            <a:endParaRPr lang="en-GB" sz="1800" dirty="0">
              <a:solidFill>
                <a:srgbClr val="191919"/>
              </a:solidFill>
              <a:latin typeface="Noto Serif JP"/>
            </a:endParaRPr>
          </a:p>
        </p:txBody>
      </p:sp>
      <p:sp>
        <p:nvSpPr>
          <p:cNvPr id="9" name="Text Placeholder 8">
            <a:extLst>
              <a:ext uri="{FF2B5EF4-FFF2-40B4-BE49-F238E27FC236}">
                <a16:creationId xmlns:a16="http://schemas.microsoft.com/office/drawing/2014/main" id="{C7AAD7D4-0791-71FD-5B3E-6DADFBDDA54E}"/>
              </a:ext>
            </a:extLst>
          </p:cNvPr>
          <p:cNvSpPr>
            <a:spLocks noGrp="1"/>
          </p:cNvSpPr>
          <p:nvPr>
            <p:ph type="body" sz="quarter" idx="16"/>
          </p:nvPr>
        </p:nvSpPr>
        <p:spPr/>
        <p:txBody>
          <a:bodyPr>
            <a:normAutofit fontScale="62500" lnSpcReduction="20000"/>
          </a:bodyPr>
          <a:lstStyle/>
          <a:p>
            <a:pPr algn="l"/>
            <a:r>
              <a:rPr lang="es" b="1" i="0" dirty="0">
                <a:solidFill>
                  <a:schemeClr val="tx2"/>
                </a:solidFill>
                <a:effectLst/>
              </a:rPr>
              <a:t>DESTACADO - Cómo Covid-19 cambió el comercio minorista, probablemente para siempre</a:t>
            </a:r>
          </a:p>
          <a:p>
            <a:endParaRPr lang="en-US" dirty="0"/>
          </a:p>
        </p:txBody>
      </p:sp>
      <p:grpSp>
        <p:nvGrpSpPr>
          <p:cNvPr id="10" name="Group 9">
            <a:extLst>
              <a:ext uri="{FF2B5EF4-FFF2-40B4-BE49-F238E27FC236}">
                <a16:creationId xmlns:a16="http://schemas.microsoft.com/office/drawing/2014/main" id="{602A3CE2-E5DE-5F1D-C55C-005AC0FE333A}"/>
              </a:ext>
            </a:extLst>
          </p:cNvPr>
          <p:cNvGrpSpPr/>
          <p:nvPr/>
        </p:nvGrpSpPr>
        <p:grpSpPr>
          <a:xfrm>
            <a:off x="384707" y="1805297"/>
            <a:ext cx="1100529" cy="1099749"/>
            <a:chOff x="927176" y="2684011"/>
            <a:chExt cx="1217584" cy="1216722"/>
          </a:xfrm>
          <a:solidFill>
            <a:srgbClr val="616161"/>
          </a:solidFill>
        </p:grpSpPr>
        <p:sp>
          <p:nvSpPr>
            <p:cNvPr id="11" name="Freeform 10">
              <a:extLst>
                <a:ext uri="{FF2B5EF4-FFF2-40B4-BE49-F238E27FC236}">
                  <a16:creationId xmlns:a16="http://schemas.microsoft.com/office/drawing/2014/main" id="{BD368071-FC49-3751-8F1C-5E0167AF0820}"/>
                </a:ext>
              </a:extLst>
            </p:cNvPr>
            <p:cNvSpPr/>
            <p:nvPr/>
          </p:nvSpPr>
          <p:spPr>
            <a:xfrm>
              <a:off x="984380" y="3140683"/>
              <a:ext cx="1140327" cy="342996"/>
            </a:xfrm>
            <a:custGeom>
              <a:avLst/>
              <a:gdLst>
                <a:gd name="connsiteX0" fmla="*/ 1078730 w 1140327"/>
                <a:gd name="connsiteY0" fmla="*/ 0 h 342996"/>
                <a:gd name="connsiteX1" fmla="*/ 62463 w 1140327"/>
                <a:gd name="connsiteY1" fmla="*/ 0 h 342996"/>
                <a:gd name="connsiteX2" fmla="*/ 455 w 1140327"/>
                <a:gd name="connsiteY2" fmla="*/ 62439 h 342996"/>
                <a:gd name="connsiteX3" fmla="*/ 39 w 1140327"/>
                <a:gd name="connsiteY3" fmla="*/ 275147 h 342996"/>
                <a:gd name="connsiteX4" fmla="*/ 67041 w 1140327"/>
                <a:gd name="connsiteY4" fmla="*/ 342997 h 342996"/>
                <a:gd name="connsiteX5" fmla="*/ 569348 w 1140327"/>
                <a:gd name="connsiteY5" fmla="*/ 342581 h 342996"/>
                <a:gd name="connsiteX6" fmla="*/ 1077482 w 1140327"/>
                <a:gd name="connsiteY6" fmla="*/ 342581 h 342996"/>
                <a:gd name="connsiteX7" fmla="*/ 1140322 w 1140327"/>
                <a:gd name="connsiteY7" fmla="*/ 280142 h 342996"/>
                <a:gd name="connsiteX8" fmla="*/ 1140322 w 1140327"/>
                <a:gd name="connsiteY8" fmla="*/ 62855 h 342996"/>
                <a:gd name="connsiteX9" fmla="*/ 1078730 w 1140327"/>
                <a:gd name="connsiteY9" fmla="*/ 0 h 34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0327" h="342996">
                  <a:moveTo>
                    <a:pt x="1078730" y="0"/>
                  </a:moveTo>
                  <a:cubicBezTo>
                    <a:pt x="739975" y="0"/>
                    <a:pt x="401219" y="0"/>
                    <a:pt x="62463" y="0"/>
                  </a:cubicBezTo>
                  <a:cubicBezTo>
                    <a:pt x="24177" y="0"/>
                    <a:pt x="455" y="23727"/>
                    <a:pt x="455" y="62439"/>
                  </a:cubicBezTo>
                  <a:cubicBezTo>
                    <a:pt x="455" y="133203"/>
                    <a:pt x="1704" y="203967"/>
                    <a:pt x="39" y="275147"/>
                  </a:cubicBezTo>
                  <a:cubicBezTo>
                    <a:pt x="-1209" y="317189"/>
                    <a:pt x="27506" y="342997"/>
                    <a:pt x="67041" y="342997"/>
                  </a:cubicBezTo>
                  <a:cubicBezTo>
                    <a:pt x="234338" y="341748"/>
                    <a:pt x="401635" y="342581"/>
                    <a:pt x="569348" y="342581"/>
                  </a:cubicBezTo>
                  <a:cubicBezTo>
                    <a:pt x="738726" y="342581"/>
                    <a:pt x="908104" y="342581"/>
                    <a:pt x="1077482" y="342581"/>
                  </a:cubicBezTo>
                  <a:cubicBezTo>
                    <a:pt x="1117017" y="342581"/>
                    <a:pt x="1140322" y="319270"/>
                    <a:pt x="1140322" y="280142"/>
                  </a:cubicBezTo>
                  <a:cubicBezTo>
                    <a:pt x="1140322" y="207713"/>
                    <a:pt x="1140322" y="135284"/>
                    <a:pt x="1140322" y="62855"/>
                  </a:cubicBezTo>
                  <a:cubicBezTo>
                    <a:pt x="1140738" y="23727"/>
                    <a:pt x="1117433" y="0"/>
                    <a:pt x="1078730" y="0"/>
                  </a:cubicBezTo>
                  <a:close/>
                </a:path>
              </a:pathLst>
            </a:custGeom>
            <a:solidFill>
              <a:srgbClr val="F16924"/>
            </a:solidFill>
            <a:ln w="415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AD389AD-4D25-2A42-FCF9-BE2A8A7DB2F2}"/>
                </a:ext>
              </a:extLst>
            </p:cNvPr>
            <p:cNvSpPr/>
            <p:nvPr/>
          </p:nvSpPr>
          <p:spPr>
            <a:xfrm>
              <a:off x="927176" y="2684011"/>
              <a:ext cx="1217584" cy="1216722"/>
            </a:xfrm>
            <a:custGeom>
              <a:avLst/>
              <a:gdLst>
                <a:gd name="connsiteX0" fmla="*/ 2913 w 1217584"/>
                <a:gd name="connsiteY0" fmla="*/ 478281 h 1216722"/>
                <a:gd name="connsiteX1" fmla="*/ 37455 w 1217584"/>
                <a:gd name="connsiteY1" fmla="*/ 419172 h 1216722"/>
                <a:gd name="connsiteX2" fmla="*/ 96550 w 1217584"/>
                <a:gd name="connsiteY2" fmla="*/ 397526 h 1216722"/>
                <a:gd name="connsiteX3" fmla="*/ 176036 w 1217584"/>
                <a:gd name="connsiteY3" fmla="*/ 397110 h 1216722"/>
                <a:gd name="connsiteX4" fmla="*/ 186440 w 1217584"/>
                <a:gd name="connsiteY4" fmla="*/ 392531 h 1216722"/>
                <a:gd name="connsiteX5" fmla="*/ 260933 w 1217584"/>
                <a:gd name="connsiteY5" fmla="*/ 285137 h 1216722"/>
                <a:gd name="connsiteX6" fmla="*/ 193099 w 1217584"/>
                <a:gd name="connsiteY6" fmla="*/ 217703 h 1216722"/>
                <a:gd name="connsiteX7" fmla="*/ 168962 w 1217584"/>
                <a:gd name="connsiteY7" fmla="*/ 244760 h 1216722"/>
                <a:gd name="connsiteX8" fmla="*/ 142327 w 1217584"/>
                <a:gd name="connsiteY8" fmla="*/ 217703 h 1216722"/>
                <a:gd name="connsiteX9" fmla="*/ 220566 w 1217584"/>
                <a:gd name="connsiteY9" fmla="*/ 139446 h 1216722"/>
                <a:gd name="connsiteX10" fmla="*/ 245119 w 1217584"/>
                <a:gd name="connsiteY10" fmla="*/ 165254 h 1216722"/>
                <a:gd name="connsiteX11" fmla="*/ 220150 w 1217584"/>
                <a:gd name="connsiteY11" fmla="*/ 186900 h 1216722"/>
                <a:gd name="connsiteX12" fmla="*/ 287152 w 1217584"/>
                <a:gd name="connsiteY12" fmla="*/ 253917 h 1216722"/>
                <a:gd name="connsiteX13" fmla="*/ 409919 w 1217584"/>
                <a:gd name="connsiteY13" fmla="*/ 171915 h 1216722"/>
                <a:gd name="connsiteX14" fmla="*/ 374962 w 1217584"/>
                <a:gd name="connsiteY14" fmla="*/ 87830 h 1216722"/>
                <a:gd name="connsiteX15" fmla="*/ 339588 w 1217584"/>
                <a:gd name="connsiteY15" fmla="*/ 101567 h 1216722"/>
                <a:gd name="connsiteX16" fmla="*/ 325022 w 1217584"/>
                <a:gd name="connsiteY16" fmla="*/ 67018 h 1216722"/>
                <a:gd name="connsiteX17" fmla="*/ 430311 w 1217584"/>
                <a:gd name="connsiteY17" fmla="*/ 23310 h 1216722"/>
                <a:gd name="connsiteX18" fmla="*/ 444877 w 1217584"/>
                <a:gd name="connsiteY18" fmla="*/ 58276 h 1216722"/>
                <a:gd name="connsiteX19" fmla="*/ 409919 w 1217584"/>
                <a:gd name="connsiteY19" fmla="*/ 73261 h 1216722"/>
                <a:gd name="connsiteX20" fmla="*/ 444877 w 1217584"/>
                <a:gd name="connsiteY20" fmla="*/ 157762 h 1216722"/>
                <a:gd name="connsiteX21" fmla="*/ 590533 w 1217584"/>
                <a:gd name="connsiteY21" fmla="*/ 128624 h 1216722"/>
                <a:gd name="connsiteX22" fmla="*/ 590533 w 1217584"/>
                <a:gd name="connsiteY22" fmla="*/ 37879 h 1216722"/>
                <a:gd name="connsiteX23" fmla="*/ 553911 w 1217584"/>
                <a:gd name="connsiteY23" fmla="*/ 37879 h 1216722"/>
                <a:gd name="connsiteX24" fmla="*/ 553911 w 1217584"/>
                <a:gd name="connsiteY24" fmla="*/ 0 h 1216722"/>
                <a:gd name="connsiteX25" fmla="*/ 666275 w 1217584"/>
                <a:gd name="connsiteY25" fmla="*/ 0 h 1216722"/>
                <a:gd name="connsiteX26" fmla="*/ 666275 w 1217584"/>
                <a:gd name="connsiteY26" fmla="*/ 37047 h 1216722"/>
                <a:gd name="connsiteX27" fmla="*/ 629653 w 1217584"/>
                <a:gd name="connsiteY27" fmla="*/ 37047 h 1216722"/>
                <a:gd name="connsiteX28" fmla="*/ 629653 w 1217584"/>
                <a:gd name="connsiteY28" fmla="*/ 129040 h 1216722"/>
                <a:gd name="connsiteX29" fmla="*/ 775725 w 1217584"/>
                <a:gd name="connsiteY29" fmla="*/ 158178 h 1216722"/>
                <a:gd name="connsiteX30" fmla="*/ 810683 w 1217584"/>
                <a:gd name="connsiteY30" fmla="*/ 74094 h 1216722"/>
                <a:gd name="connsiteX31" fmla="*/ 776142 w 1217584"/>
                <a:gd name="connsiteY31" fmla="*/ 59109 h 1216722"/>
                <a:gd name="connsiteX32" fmla="*/ 790291 w 1217584"/>
                <a:gd name="connsiteY32" fmla="*/ 24559 h 1216722"/>
                <a:gd name="connsiteX33" fmla="*/ 895580 w 1217584"/>
                <a:gd name="connsiteY33" fmla="*/ 68266 h 1216722"/>
                <a:gd name="connsiteX34" fmla="*/ 881014 w 1217584"/>
                <a:gd name="connsiteY34" fmla="*/ 103232 h 1216722"/>
                <a:gd name="connsiteX35" fmla="*/ 845640 w 1217584"/>
                <a:gd name="connsiteY35" fmla="*/ 89079 h 1216722"/>
                <a:gd name="connsiteX36" fmla="*/ 810267 w 1217584"/>
                <a:gd name="connsiteY36" fmla="*/ 173996 h 1216722"/>
                <a:gd name="connsiteX37" fmla="*/ 932202 w 1217584"/>
                <a:gd name="connsiteY37" fmla="*/ 255582 h 1216722"/>
                <a:gd name="connsiteX38" fmla="*/ 998372 w 1217584"/>
                <a:gd name="connsiteY38" fmla="*/ 189814 h 1216722"/>
                <a:gd name="connsiteX39" fmla="*/ 972570 w 1217584"/>
                <a:gd name="connsiteY39" fmla="*/ 166087 h 1216722"/>
                <a:gd name="connsiteX40" fmla="*/ 997539 w 1217584"/>
                <a:gd name="connsiteY40" fmla="*/ 141528 h 1216722"/>
                <a:gd name="connsiteX41" fmla="*/ 1077026 w 1217584"/>
                <a:gd name="connsiteY41" fmla="*/ 220201 h 1216722"/>
                <a:gd name="connsiteX42" fmla="*/ 1051224 w 1217584"/>
                <a:gd name="connsiteY42" fmla="*/ 245176 h 1216722"/>
                <a:gd name="connsiteX43" fmla="*/ 1028335 w 1217584"/>
                <a:gd name="connsiteY43" fmla="*/ 219784 h 1216722"/>
                <a:gd name="connsiteX44" fmla="*/ 960085 w 1217584"/>
                <a:gd name="connsiteY44" fmla="*/ 288467 h 1216722"/>
                <a:gd name="connsiteX45" fmla="*/ 1033329 w 1217584"/>
                <a:gd name="connsiteY45" fmla="*/ 394613 h 1216722"/>
                <a:gd name="connsiteX46" fmla="*/ 1043733 w 1217584"/>
                <a:gd name="connsiteY46" fmla="*/ 399192 h 1216722"/>
                <a:gd name="connsiteX47" fmla="*/ 1119891 w 1217584"/>
                <a:gd name="connsiteY47" fmla="*/ 399608 h 1216722"/>
                <a:gd name="connsiteX48" fmla="*/ 1217273 w 1217584"/>
                <a:gd name="connsiteY48" fmla="*/ 496180 h 1216722"/>
                <a:gd name="connsiteX49" fmla="*/ 1217273 w 1217584"/>
                <a:gd name="connsiteY49" fmla="*/ 720543 h 1216722"/>
                <a:gd name="connsiteX50" fmla="*/ 1120307 w 1217584"/>
                <a:gd name="connsiteY50" fmla="*/ 817531 h 1216722"/>
                <a:gd name="connsiteX51" fmla="*/ 1044150 w 1217584"/>
                <a:gd name="connsiteY51" fmla="*/ 817947 h 1216722"/>
                <a:gd name="connsiteX52" fmla="*/ 1032913 w 1217584"/>
                <a:gd name="connsiteY52" fmla="*/ 823359 h 1216722"/>
                <a:gd name="connsiteX53" fmla="*/ 959253 w 1217584"/>
                <a:gd name="connsiteY53" fmla="*/ 929504 h 1216722"/>
                <a:gd name="connsiteX54" fmla="*/ 1027087 w 1217584"/>
                <a:gd name="connsiteY54" fmla="*/ 997771 h 1216722"/>
                <a:gd name="connsiteX55" fmla="*/ 1051224 w 1217584"/>
                <a:gd name="connsiteY55" fmla="*/ 971130 h 1216722"/>
                <a:gd name="connsiteX56" fmla="*/ 1076610 w 1217584"/>
                <a:gd name="connsiteY56" fmla="*/ 996938 h 1216722"/>
                <a:gd name="connsiteX57" fmla="*/ 998372 w 1217584"/>
                <a:gd name="connsiteY57" fmla="*/ 1075195 h 1216722"/>
                <a:gd name="connsiteX58" fmla="*/ 974234 w 1217584"/>
                <a:gd name="connsiteY58" fmla="*/ 1049803 h 1216722"/>
                <a:gd name="connsiteX59" fmla="*/ 999204 w 1217584"/>
                <a:gd name="connsiteY59" fmla="*/ 1028158 h 1216722"/>
                <a:gd name="connsiteX60" fmla="*/ 932202 w 1217584"/>
                <a:gd name="connsiteY60" fmla="*/ 961140 h 1216722"/>
                <a:gd name="connsiteX61" fmla="*/ 810267 w 1217584"/>
                <a:gd name="connsiteY61" fmla="*/ 1042727 h 1216722"/>
                <a:gd name="connsiteX62" fmla="*/ 845224 w 1217584"/>
                <a:gd name="connsiteY62" fmla="*/ 1127643 h 1216722"/>
                <a:gd name="connsiteX63" fmla="*/ 880182 w 1217584"/>
                <a:gd name="connsiteY63" fmla="*/ 1113907 h 1216722"/>
                <a:gd name="connsiteX64" fmla="*/ 894748 w 1217584"/>
                <a:gd name="connsiteY64" fmla="*/ 1148872 h 1216722"/>
                <a:gd name="connsiteX65" fmla="*/ 789459 w 1217584"/>
                <a:gd name="connsiteY65" fmla="*/ 1192580 h 1216722"/>
                <a:gd name="connsiteX66" fmla="*/ 774893 w 1217584"/>
                <a:gd name="connsiteY66" fmla="*/ 1157614 h 1216722"/>
                <a:gd name="connsiteX67" fmla="*/ 809851 w 1217584"/>
                <a:gd name="connsiteY67" fmla="*/ 1142629 h 1216722"/>
                <a:gd name="connsiteX68" fmla="*/ 774893 w 1217584"/>
                <a:gd name="connsiteY68" fmla="*/ 1058128 h 1216722"/>
                <a:gd name="connsiteX69" fmla="*/ 628404 w 1217584"/>
                <a:gd name="connsiteY69" fmla="*/ 1087266 h 1216722"/>
                <a:gd name="connsiteX70" fmla="*/ 628404 w 1217584"/>
                <a:gd name="connsiteY70" fmla="*/ 1178427 h 1216722"/>
                <a:gd name="connsiteX71" fmla="*/ 665859 w 1217584"/>
                <a:gd name="connsiteY71" fmla="*/ 1178427 h 1216722"/>
                <a:gd name="connsiteX72" fmla="*/ 665859 w 1217584"/>
                <a:gd name="connsiteY72" fmla="*/ 1216723 h 1216722"/>
                <a:gd name="connsiteX73" fmla="*/ 551830 w 1217584"/>
                <a:gd name="connsiteY73" fmla="*/ 1216723 h 1216722"/>
                <a:gd name="connsiteX74" fmla="*/ 551830 w 1217584"/>
                <a:gd name="connsiteY74" fmla="*/ 1178427 h 1216722"/>
                <a:gd name="connsiteX75" fmla="*/ 589285 w 1217584"/>
                <a:gd name="connsiteY75" fmla="*/ 1178427 h 1216722"/>
                <a:gd name="connsiteX76" fmla="*/ 589285 w 1217584"/>
                <a:gd name="connsiteY76" fmla="*/ 1087266 h 1216722"/>
                <a:gd name="connsiteX77" fmla="*/ 443628 w 1217584"/>
                <a:gd name="connsiteY77" fmla="*/ 1058128 h 1216722"/>
                <a:gd name="connsiteX78" fmla="*/ 408671 w 1217584"/>
                <a:gd name="connsiteY78" fmla="*/ 1142629 h 1216722"/>
                <a:gd name="connsiteX79" fmla="*/ 443628 w 1217584"/>
                <a:gd name="connsiteY79" fmla="*/ 1157614 h 1216722"/>
                <a:gd name="connsiteX80" fmla="*/ 429063 w 1217584"/>
                <a:gd name="connsiteY80" fmla="*/ 1192580 h 1216722"/>
                <a:gd name="connsiteX81" fmla="*/ 323774 w 1217584"/>
                <a:gd name="connsiteY81" fmla="*/ 1148872 h 1216722"/>
                <a:gd name="connsiteX82" fmla="*/ 338339 w 1217584"/>
                <a:gd name="connsiteY82" fmla="*/ 1113907 h 1216722"/>
                <a:gd name="connsiteX83" fmla="*/ 373297 w 1217584"/>
                <a:gd name="connsiteY83" fmla="*/ 1128060 h 1216722"/>
                <a:gd name="connsiteX84" fmla="*/ 408255 w 1217584"/>
                <a:gd name="connsiteY84" fmla="*/ 1043559 h 1216722"/>
                <a:gd name="connsiteX85" fmla="*/ 285487 w 1217584"/>
                <a:gd name="connsiteY85" fmla="*/ 961556 h 1216722"/>
                <a:gd name="connsiteX86" fmla="*/ 218485 w 1217584"/>
                <a:gd name="connsiteY86" fmla="*/ 1028574 h 1216722"/>
                <a:gd name="connsiteX87" fmla="*/ 242622 w 1217584"/>
                <a:gd name="connsiteY87" fmla="*/ 1050219 h 1216722"/>
                <a:gd name="connsiteX88" fmla="*/ 218485 w 1217584"/>
                <a:gd name="connsiteY88" fmla="*/ 1075611 h 1216722"/>
                <a:gd name="connsiteX89" fmla="*/ 140246 w 1217584"/>
                <a:gd name="connsiteY89" fmla="*/ 997355 h 1216722"/>
                <a:gd name="connsiteX90" fmla="*/ 166465 w 1217584"/>
                <a:gd name="connsiteY90" fmla="*/ 970298 h 1216722"/>
                <a:gd name="connsiteX91" fmla="*/ 190602 w 1217584"/>
                <a:gd name="connsiteY91" fmla="*/ 996938 h 1216722"/>
                <a:gd name="connsiteX92" fmla="*/ 258020 w 1217584"/>
                <a:gd name="connsiteY92" fmla="*/ 929921 h 1216722"/>
                <a:gd name="connsiteX93" fmla="*/ 183527 w 1217584"/>
                <a:gd name="connsiteY93" fmla="*/ 822526 h 1216722"/>
                <a:gd name="connsiteX94" fmla="*/ 173123 w 1217584"/>
                <a:gd name="connsiteY94" fmla="*/ 817947 h 1216722"/>
                <a:gd name="connsiteX95" fmla="*/ 94885 w 1217584"/>
                <a:gd name="connsiteY95" fmla="*/ 817531 h 1216722"/>
                <a:gd name="connsiteX96" fmla="*/ 33709 w 1217584"/>
                <a:gd name="connsiteY96" fmla="*/ 795053 h 1216722"/>
                <a:gd name="connsiteX97" fmla="*/ 0 w 1217584"/>
                <a:gd name="connsiteY97" fmla="*/ 736777 h 1216722"/>
                <a:gd name="connsiteX98" fmla="*/ 2913 w 1217584"/>
                <a:gd name="connsiteY98" fmla="*/ 478281 h 1216722"/>
                <a:gd name="connsiteX99" fmla="*/ 609677 w 1217584"/>
                <a:gd name="connsiteY99" fmla="*/ 777570 h 1216722"/>
                <a:gd name="connsiteX100" fmla="*/ 1117810 w 1217584"/>
                <a:gd name="connsiteY100" fmla="*/ 777570 h 1216722"/>
                <a:gd name="connsiteX101" fmla="*/ 1180651 w 1217584"/>
                <a:gd name="connsiteY101" fmla="*/ 715132 h 1216722"/>
                <a:gd name="connsiteX102" fmla="*/ 1180651 w 1217584"/>
                <a:gd name="connsiteY102" fmla="*/ 497845 h 1216722"/>
                <a:gd name="connsiteX103" fmla="*/ 1118643 w 1217584"/>
                <a:gd name="connsiteY103" fmla="*/ 435406 h 1216722"/>
                <a:gd name="connsiteX104" fmla="*/ 102376 w 1217584"/>
                <a:gd name="connsiteY104" fmla="*/ 435406 h 1216722"/>
                <a:gd name="connsiteX105" fmla="*/ 40368 w 1217584"/>
                <a:gd name="connsiteY105" fmla="*/ 497845 h 1216722"/>
                <a:gd name="connsiteX106" fmla="*/ 39952 w 1217584"/>
                <a:gd name="connsiteY106" fmla="*/ 710553 h 1216722"/>
                <a:gd name="connsiteX107" fmla="*/ 106954 w 1217584"/>
                <a:gd name="connsiteY107" fmla="*/ 778403 h 1216722"/>
                <a:gd name="connsiteX108" fmla="*/ 609677 w 1217584"/>
                <a:gd name="connsiteY108" fmla="*/ 777570 h 1216722"/>
                <a:gd name="connsiteX109" fmla="*/ 228889 w 1217584"/>
                <a:gd name="connsiteY109" fmla="*/ 397110 h 1216722"/>
                <a:gd name="connsiteX110" fmla="*/ 992546 w 1217584"/>
                <a:gd name="connsiteY110" fmla="*/ 397110 h 1216722"/>
                <a:gd name="connsiteX111" fmla="*/ 630901 w 1217584"/>
                <a:gd name="connsiteY111" fmla="*/ 169833 h 1216722"/>
                <a:gd name="connsiteX112" fmla="*/ 228889 w 1217584"/>
                <a:gd name="connsiteY112" fmla="*/ 397110 h 1216722"/>
                <a:gd name="connsiteX113" fmla="*/ 228473 w 1217584"/>
                <a:gd name="connsiteY113" fmla="*/ 816282 h 1216722"/>
                <a:gd name="connsiteX114" fmla="*/ 626323 w 1217584"/>
                <a:gd name="connsiteY114" fmla="*/ 1043559 h 1216722"/>
                <a:gd name="connsiteX115" fmla="*/ 992546 w 1217584"/>
                <a:gd name="connsiteY115" fmla="*/ 816282 h 1216722"/>
                <a:gd name="connsiteX116" fmla="*/ 228473 w 1217584"/>
                <a:gd name="connsiteY116" fmla="*/ 816282 h 121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217584" h="1216722">
                  <a:moveTo>
                    <a:pt x="2913" y="478281"/>
                  </a:moveTo>
                  <a:cubicBezTo>
                    <a:pt x="9156" y="455386"/>
                    <a:pt x="18727" y="434574"/>
                    <a:pt x="37455" y="419172"/>
                  </a:cubicBezTo>
                  <a:cubicBezTo>
                    <a:pt x="54517" y="405435"/>
                    <a:pt x="74493" y="397943"/>
                    <a:pt x="96550" y="397526"/>
                  </a:cubicBezTo>
                  <a:cubicBezTo>
                    <a:pt x="123184" y="397110"/>
                    <a:pt x="149402" y="397526"/>
                    <a:pt x="176036" y="397110"/>
                  </a:cubicBezTo>
                  <a:cubicBezTo>
                    <a:pt x="179782" y="397110"/>
                    <a:pt x="185192" y="395029"/>
                    <a:pt x="186440" y="392531"/>
                  </a:cubicBezTo>
                  <a:cubicBezTo>
                    <a:pt x="206832" y="353403"/>
                    <a:pt x="231386" y="317189"/>
                    <a:pt x="260933" y="285137"/>
                  </a:cubicBezTo>
                  <a:cubicBezTo>
                    <a:pt x="238461" y="262659"/>
                    <a:pt x="215988" y="240597"/>
                    <a:pt x="193099" y="217703"/>
                  </a:cubicBezTo>
                  <a:cubicBezTo>
                    <a:pt x="185608" y="226028"/>
                    <a:pt x="177701" y="235186"/>
                    <a:pt x="168962" y="244760"/>
                  </a:cubicBezTo>
                  <a:cubicBezTo>
                    <a:pt x="158558" y="234353"/>
                    <a:pt x="150234" y="225612"/>
                    <a:pt x="142327" y="217703"/>
                  </a:cubicBezTo>
                  <a:cubicBezTo>
                    <a:pt x="168545" y="191479"/>
                    <a:pt x="194764" y="165254"/>
                    <a:pt x="220566" y="139446"/>
                  </a:cubicBezTo>
                  <a:cubicBezTo>
                    <a:pt x="227640" y="146939"/>
                    <a:pt x="235964" y="155681"/>
                    <a:pt x="245119" y="165254"/>
                  </a:cubicBezTo>
                  <a:cubicBezTo>
                    <a:pt x="238044" y="171498"/>
                    <a:pt x="228889" y="179407"/>
                    <a:pt x="220150" y="186900"/>
                  </a:cubicBezTo>
                  <a:cubicBezTo>
                    <a:pt x="244703" y="211459"/>
                    <a:pt x="266760" y="233521"/>
                    <a:pt x="287152" y="253917"/>
                  </a:cubicBezTo>
                  <a:cubicBezTo>
                    <a:pt x="327519" y="227277"/>
                    <a:pt x="367887" y="199804"/>
                    <a:pt x="409919" y="171915"/>
                  </a:cubicBezTo>
                  <a:cubicBezTo>
                    <a:pt x="399099" y="146107"/>
                    <a:pt x="387447" y="117385"/>
                    <a:pt x="374962" y="87830"/>
                  </a:cubicBezTo>
                  <a:cubicBezTo>
                    <a:pt x="362893" y="92409"/>
                    <a:pt x="351657" y="96988"/>
                    <a:pt x="339588" y="101567"/>
                  </a:cubicBezTo>
                  <a:cubicBezTo>
                    <a:pt x="334594" y="89912"/>
                    <a:pt x="330016" y="79089"/>
                    <a:pt x="325022" y="67018"/>
                  </a:cubicBezTo>
                  <a:cubicBezTo>
                    <a:pt x="359980" y="52448"/>
                    <a:pt x="394105" y="38296"/>
                    <a:pt x="430311" y="23310"/>
                  </a:cubicBezTo>
                  <a:cubicBezTo>
                    <a:pt x="435305" y="34966"/>
                    <a:pt x="439883" y="46205"/>
                    <a:pt x="444877" y="58276"/>
                  </a:cubicBezTo>
                  <a:cubicBezTo>
                    <a:pt x="432808" y="63271"/>
                    <a:pt x="421988" y="68266"/>
                    <a:pt x="409919" y="73261"/>
                  </a:cubicBezTo>
                  <a:cubicBezTo>
                    <a:pt x="421988" y="102816"/>
                    <a:pt x="434057" y="131538"/>
                    <a:pt x="444877" y="157762"/>
                  </a:cubicBezTo>
                  <a:cubicBezTo>
                    <a:pt x="493984" y="147772"/>
                    <a:pt x="541842" y="138198"/>
                    <a:pt x="590533" y="128624"/>
                  </a:cubicBezTo>
                  <a:cubicBezTo>
                    <a:pt x="590533" y="100734"/>
                    <a:pt x="590533" y="69931"/>
                    <a:pt x="590533" y="37879"/>
                  </a:cubicBezTo>
                  <a:cubicBezTo>
                    <a:pt x="578881" y="37879"/>
                    <a:pt x="566812" y="37879"/>
                    <a:pt x="553911" y="37879"/>
                  </a:cubicBezTo>
                  <a:cubicBezTo>
                    <a:pt x="553911" y="24559"/>
                    <a:pt x="553911" y="12488"/>
                    <a:pt x="553911" y="0"/>
                  </a:cubicBezTo>
                  <a:cubicBezTo>
                    <a:pt x="590950" y="0"/>
                    <a:pt x="627988" y="0"/>
                    <a:pt x="666275" y="0"/>
                  </a:cubicBezTo>
                  <a:cubicBezTo>
                    <a:pt x="666275" y="11655"/>
                    <a:pt x="666275" y="23727"/>
                    <a:pt x="666275" y="37047"/>
                  </a:cubicBezTo>
                  <a:cubicBezTo>
                    <a:pt x="654622" y="37047"/>
                    <a:pt x="642554" y="37047"/>
                    <a:pt x="629653" y="37047"/>
                  </a:cubicBezTo>
                  <a:cubicBezTo>
                    <a:pt x="629653" y="69515"/>
                    <a:pt x="629653" y="100318"/>
                    <a:pt x="629653" y="129040"/>
                  </a:cubicBezTo>
                  <a:cubicBezTo>
                    <a:pt x="677927" y="138614"/>
                    <a:pt x="725370" y="148188"/>
                    <a:pt x="775725" y="158178"/>
                  </a:cubicBezTo>
                  <a:cubicBezTo>
                    <a:pt x="786129" y="132786"/>
                    <a:pt x="798198" y="104065"/>
                    <a:pt x="810683" y="74094"/>
                  </a:cubicBezTo>
                  <a:cubicBezTo>
                    <a:pt x="799030" y="69099"/>
                    <a:pt x="787794" y="64104"/>
                    <a:pt x="776142" y="59109"/>
                  </a:cubicBezTo>
                  <a:cubicBezTo>
                    <a:pt x="780719" y="47453"/>
                    <a:pt x="785297" y="37047"/>
                    <a:pt x="790291" y="24559"/>
                  </a:cubicBezTo>
                  <a:cubicBezTo>
                    <a:pt x="825249" y="39128"/>
                    <a:pt x="859790" y="53281"/>
                    <a:pt x="895580" y="68266"/>
                  </a:cubicBezTo>
                  <a:cubicBezTo>
                    <a:pt x="890586" y="79922"/>
                    <a:pt x="886008" y="91161"/>
                    <a:pt x="881014" y="103232"/>
                  </a:cubicBezTo>
                  <a:cubicBezTo>
                    <a:pt x="868946" y="98237"/>
                    <a:pt x="857709" y="94074"/>
                    <a:pt x="845640" y="89079"/>
                  </a:cubicBezTo>
                  <a:cubicBezTo>
                    <a:pt x="833572" y="118634"/>
                    <a:pt x="821503" y="147355"/>
                    <a:pt x="810267" y="173996"/>
                  </a:cubicBezTo>
                  <a:cubicBezTo>
                    <a:pt x="851467" y="201469"/>
                    <a:pt x="892251" y="228526"/>
                    <a:pt x="932202" y="255582"/>
                  </a:cubicBezTo>
                  <a:cubicBezTo>
                    <a:pt x="952178" y="235602"/>
                    <a:pt x="974651" y="213540"/>
                    <a:pt x="998372" y="189814"/>
                  </a:cubicBezTo>
                  <a:cubicBezTo>
                    <a:pt x="990465" y="182321"/>
                    <a:pt x="981309" y="174412"/>
                    <a:pt x="972570" y="166087"/>
                  </a:cubicBezTo>
                  <a:cubicBezTo>
                    <a:pt x="981725" y="156929"/>
                    <a:pt x="990049" y="148604"/>
                    <a:pt x="997539" y="141528"/>
                  </a:cubicBezTo>
                  <a:cubicBezTo>
                    <a:pt x="1023758" y="167336"/>
                    <a:pt x="1049976" y="193560"/>
                    <a:pt x="1077026" y="220201"/>
                  </a:cubicBezTo>
                  <a:cubicBezTo>
                    <a:pt x="1069536" y="227277"/>
                    <a:pt x="1061212" y="235602"/>
                    <a:pt x="1051224" y="245176"/>
                  </a:cubicBezTo>
                  <a:cubicBezTo>
                    <a:pt x="1043733" y="236851"/>
                    <a:pt x="1035826" y="227693"/>
                    <a:pt x="1028335" y="219784"/>
                  </a:cubicBezTo>
                  <a:cubicBezTo>
                    <a:pt x="1005030" y="243095"/>
                    <a:pt x="982974" y="265573"/>
                    <a:pt x="960085" y="288467"/>
                  </a:cubicBezTo>
                  <a:cubicBezTo>
                    <a:pt x="988384" y="319686"/>
                    <a:pt x="1013354" y="355485"/>
                    <a:pt x="1033329" y="394613"/>
                  </a:cubicBezTo>
                  <a:cubicBezTo>
                    <a:pt x="1034578" y="397526"/>
                    <a:pt x="1039988" y="399192"/>
                    <a:pt x="1043733" y="399192"/>
                  </a:cubicBezTo>
                  <a:cubicBezTo>
                    <a:pt x="1069119" y="399608"/>
                    <a:pt x="1094505" y="399192"/>
                    <a:pt x="1119891" y="399608"/>
                  </a:cubicBezTo>
                  <a:cubicBezTo>
                    <a:pt x="1175657" y="400024"/>
                    <a:pt x="1216857" y="440817"/>
                    <a:pt x="1217273" y="496180"/>
                  </a:cubicBezTo>
                  <a:cubicBezTo>
                    <a:pt x="1217689" y="571106"/>
                    <a:pt x="1217689" y="645616"/>
                    <a:pt x="1217273" y="720543"/>
                  </a:cubicBezTo>
                  <a:cubicBezTo>
                    <a:pt x="1217273" y="775905"/>
                    <a:pt x="1175657" y="817115"/>
                    <a:pt x="1120307" y="817531"/>
                  </a:cubicBezTo>
                  <a:cubicBezTo>
                    <a:pt x="1094921" y="817531"/>
                    <a:pt x="1069536" y="817531"/>
                    <a:pt x="1044150" y="817947"/>
                  </a:cubicBezTo>
                  <a:cubicBezTo>
                    <a:pt x="1040404" y="817947"/>
                    <a:pt x="1034578" y="820445"/>
                    <a:pt x="1032913" y="823359"/>
                  </a:cubicBezTo>
                  <a:cubicBezTo>
                    <a:pt x="1012937" y="862071"/>
                    <a:pt x="987968" y="897869"/>
                    <a:pt x="959253" y="929504"/>
                  </a:cubicBezTo>
                  <a:cubicBezTo>
                    <a:pt x="981725" y="951982"/>
                    <a:pt x="1004198" y="974460"/>
                    <a:pt x="1027087" y="997771"/>
                  </a:cubicBezTo>
                  <a:cubicBezTo>
                    <a:pt x="1034994" y="989029"/>
                    <a:pt x="1042901" y="980288"/>
                    <a:pt x="1051224" y="971130"/>
                  </a:cubicBezTo>
                  <a:cubicBezTo>
                    <a:pt x="1060380" y="980704"/>
                    <a:pt x="1069119" y="989446"/>
                    <a:pt x="1076610" y="996938"/>
                  </a:cubicBezTo>
                  <a:cubicBezTo>
                    <a:pt x="1050392" y="1023163"/>
                    <a:pt x="1024174" y="1048971"/>
                    <a:pt x="998372" y="1075195"/>
                  </a:cubicBezTo>
                  <a:cubicBezTo>
                    <a:pt x="991713" y="1068118"/>
                    <a:pt x="983390" y="1059377"/>
                    <a:pt x="974234" y="1049803"/>
                  </a:cubicBezTo>
                  <a:cubicBezTo>
                    <a:pt x="981725" y="1043559"/>
                    <a:pt x="990881" y="1035650"/>
                    <a:pt x="999204" y="1028158"/>
                  </a:cubicBezTo>
                  <a:cubicBezTo>
                    <a:pt x="974651" y="1003598"/>
                    <a:pt x="952178" y="981537"/>
                    <a:pt x="932202" y="961140"/>
                  </a:cubicBezTo>
                  <a:cubicBezTo>
                    <a:pt x="892251" y="987781"/>
                    <a:pt x="852299" y="1014837"/>
                    <a:pt x="810267" y="1042727"/>
                  </a:cubicBezTo>
                  <a:cubicBezTo>
                    <a:pt x="821087" y="1068535"/>
                    <a:pt x="833156" y="1097673"/>
                    <a:pt x="845224" y="1127643"/>
                  </a:cubicBezTo>
                  <a:cubicBezTo>
                    <a:pt x="856877" y="1123065"/>
                    <a:pt x="868113" y="1118486"/>
                    <a:pt x="880182" y="1113907"/>
                  </a:cubicBezTo>
                  <a:cubicBezTo>
                    <a:pt x="885176" y="1125562"/>
                    <a:pt x="889754" y="1136385"/>
                    <a:pt x="894748" y="1148872"/>
                  </a:cubicBezTo>
                  <a:cubicBezTo>
                    <a:pt x="859790" y="1163442"/>
                    <a:pt x="825665" y="1177594"/>
                    <a:pt x="789459" y="1192580"/>
                  </a:cubicBezTo>
                  <a:cubicBezTo>
                    <a:pt x="784465" y="1180924"/>
                    <a:pt x="779887" y="1170102"/>
                    <a:pt x="774893" y="1157614"/>
                  </a:cubicBezTo>
                  <a:cubicBezTo>
                    <a:pt x="786546" y="1152619"/>
                    <a:pt x="797366" y="1148040"/>
                    <a:pt x="809851" y="1142629"/>
                  </a:cubicBezTo>
                  <a:cubicBezTo>
                    <a:pt x="797782" y="1113074"/>
                    <a:pt x="785713" y="1084352"/>
                    <a:pt x="774893" y="1058128"/>
                  </a:cubicBezTo>
                  <a:cubicBezTo>
                    <a:pt x="725370" y="1068118"/>
                    <a:pt x="677511" y="1077692"/>
                    <a:pt x="628404" y="1087266"/>
                  </a:cubicBezTo>
                  <a:cubicBezTo>
                    <a:pt x="628404" y="1115572"/>
                    <a:pt x="628404" y="1146375"/>
                    <a:pt x="628404" y="1178427"/>
                  </a:cubicBezTo>
                  <a:cubicBezTo>
                    <a:pt x="640473" y="1178427"/>
                    <a:pt x="652541" y="1178427"/>
                    <a:pt x="665859" y="1178427"/>
                  </a:cubicBezTo>
                  <a:cubicBezTo>
                    <a:pt x="665859" y="1191747"/>
                    <a:pt x="665859" y="1204235"/>
                    <a:pt x="665859" y="1216723"/>
                  </a:cubicBezTo>
                  <a:cubicBezTo>
                    <a:pt x="627988" y="1216723"/>
                    <a:pt x="589701" y="1216723"/>
                    <a:pt x="551830" y="1216723"/>
                  </a:cubicBezTo>
                  <a:cubicBezTo>
                    <a:pt x="551830" y="1204235"/>
                    <a:pt x="551830" y="1191747"/>
                    <a:pt x="551830" y="1178427"/>
                  </a:cubicBezTo>
                  <a:cubicBezTo>
                    <a:pt x="565148" y="1178427"/>
                    <a:pt x="576800" y="1178427"/>
                    <a:pt x="589285" y="1178427"/>
                  </a:cubicBezTo>
                  <a:cubicBezTo>
                    <a:pt x="589285" y="1146375"/>
                    <a:pt x="589285" y="1115572"/>
                    <a:pt x="589285" y="1087266"/>
                  </a:cubicBezTo>
                  <a:cubicBezTo>
                    <a:pt x="540594" y="1077692"/>
                    <a:pt x="492735" y="1068118"/>
                    <a:pt x="443628" y="1058128"/>
                  </a:cubicBezTo>
                  <a:cubicBezTo>
                    <a:pt x="432808" y="1084352"/>
                    <a:pt x="420739" y="1113074"/>
                    <a:pt x="408671" y="1142629"/>
                  </a:cubicBezTo>
                  <a:cubicBezTo>
                    <a:pt x="420739" y="1147624"/>
                    <a:pt x="431560" y="1152619"/>
                    <a:pt x="443628" y="1157614"/>
                  </a:cubicBezTo>
                  <a:cubicBezTo>
                    <a:pt x="438634" y="1169685"/>
                    <a:pt x="434057" y="1180508"/>
                    <a:pt x="429063" y="1192580"/>
                  </a:cubicBezTo>
                  <a:cubicBezTo>
                    <a:pt x="393273" y="1177594"/>
                    <a:pt x="358731" y="1163442"/>
                    <a:pt x="323774" y="1148872"/>
                  </a:cubicBezTo>
                  <a:cubicBezTo>
                    <a:pt x="328768" y="1136385"/>
                    <a:pt x="333346" y="1125562"/>
                    <a:pt x="338339" y="1113907"/>
                  </a:cubicBezTo>
                  <a:cubicBezTo>
                    <a:pt x="350408" y="1118902"/>
                    <a:pt x="361645" y="1123065"/>
                    <a:pt x="373297" y="1128060"/>
                  </a:cubicBezTo>
                  <a:cubicBezTo>
                    <a:pt x="385782" y="1098505"/>
                    <a:pt x="397434" y="1069367"/>
                    <a:pt x="408255" y="1043559"/>
                  </a:cubicBezTo>
                  <a:cubicBezTo>
                    <a:pt x="366222" y="1015254"/>
                    <a:pt x="325438" y="988197"/>
                    <a:pt x="285487" y="961556"/>
                  </a:cubicBezTo>
                  <a:cubicBezTo>
                    <a:pt x="265095" y="981953"/>
                    <a:pt x="243038" y="1004431"/>
                    <a:pt x="218485" y="1028574"/>
                  </a:cubicBezTo>
                  <a:cubicBezTo>
                    <a:pt x="226808" y="1036067"/>
                    <a:pt x="235964" y="1043975"/>
                    <a:pt x="242622" y="1050219"/>
                  </a:cubicBezTo>
                  <a:cubicBezTo>
                    <a:pt x="233883" y="1059377"/>
                    <a:pt x="225560" y="1068118"/>
                    <a:pt x="218485" y="1075611"/>
                  </a:cubicBezTo>
                  <a:cubicBezTo>
                    <a:pt x="192683" y="1049803"/>
                    <a:pt x="166465" y="1023579"/>
                    <a:pt x="140246" y="997355"/>
                  </a:cubicBezTo>
                  <a:cubicBezTo>
                    <a:pt x="147737" y="989446"/>
                    <a:pt x="156477" y="980704"/>
                    <a:pt x="166465" y="970298"/>
                  </a:cubicBezTo>
                  <a:cubicBezTo>
                    <a:pt x="174788" y="979455"/>
                    <a:pt x="183111" y="988613"/>
                    <a:pt x="190602" y="996938"/>
                  </a:cubicBezTo>
                  <a:cubicBezTo>
                    <a:pt x="213491" y="974460"/>
                    <a:pt x="235548" y="952399"/>
                    <a:pt x="258020" y="929921"/>
                  </a:cubicBezTo>
                  <a:cubicBezTo>
                    <a:pt x="228473" y="897869"/>
                    <a:pt x="203919" y="861654"/>
                    <a:pt x="183527" y="822526"/>
                  </a:cubicBezTo>
                  <a:cubicBezTo>
                    <a:pt x="182279" y="819612"/>
                    <a:pt x="176869" y="817947"/>
                    <a:pt x="173123" y="817947"/>
                  </a:cubicBezTo>
                  <a:cubicBezTo>
                    <a:pt x="146905" y="817531"/>
                    <a:pt x="121103" y="817947"/>
                    <a:pt x="94885" y="817531"/>
                  </a:cubicBezTo>
                  <a:cubicBezTo>
                    <a:pt x="71996" y="817531"/>
                    <a:pt x="51604" y="809622"/>
                    <a:pt x="33709" y="795053"/>
                  </a:cubicBezTo>
                  <a:cubicBezTo>
                    <a:pt x="14982" y="779652"/>
                    <a:pt x="5826" y="759255"/>
                    <a:pt x="0" y="736777"/>
                  </a:cubicBezTo>
                  <a:cubicBezTo>
                    <a:pt x="2913" y="649363"/>
                    <a:pt x="2913" y="563614"/>
                    <a:pt x="2913" y="478281"/>
                  </a:cubicBezTo>
                  <a:close/>
                  <a:moveTo>
                    <a:pt x="609677" y="777570"/>
                  </a:moveTo>
                  <a:cubicBezTo>
                    <a:pt x="779055" y="777570"/>
                    <a:pt x="948432" y="777570"/>
                    <a:pt x="1117810" y="777570"/>
                  </a:cubicBezTo>
                  <a:cubicBezTo>
                    <a:pt x="1157346" y="777570"/>
                    <a:pt x="1180651" y="754260"/>
                    <a:pt x="1180651" y="715132"/>
                  </a:cubicBezTo>
                  <a:cubicBezTo>
                    <a:pt x="1180651" y="642703"/>
                    <a:pt x="1180651" y="570274"/>
                    <a:pt x="1180651" y="497845"/>
                  </a:cubicBezTo>
                  <a:cubicBezTo>
                    <a:pt x="1180651" y="459133"/>
                    <a:pt x="1157346" y="435406"/>
                    <a:pt x="1118643" y="435406"/>
                  </a:cubicBezTo>
                  <a:cubicBezTo>
                    <a:pt x="779887" y="435406"/>
                    <a:pt x="441131" y="435406"/>
                    <a:pt x="102376" y="435406"/>
                  </a:cubicBezTo>
                  <a:cubicBezTo>
                    <a:pt x="64089" y="435406"/>
                    <a:pt x="40368" y="459133"/>
                    <a:pt x="40368" y="497845"/>
                  </a:cubicBezTo>
                  <a:cubicBezTo>
                    <a:pt x="40368" y="568609"/>
                    <a:pt x="41616" y="639373"/>
                    <a:pt x="39952" y="710553"/>
                  </a:cubicBezTo>
                  <a:cubicBezTo>
                    <a:pt x="38703" y="752595"/>
                    <a:pt x="67418" y="778403"/>
                    <a:pt x="106954" y="778403"/>
                  </a:cubicBezTo>
                  <a:cubicBezTo>
                    <a:pt x="275083" y="776738"/>
                    <a:pt x="442380" y="777570"/>
                    <a:pt x="609677" y="777570"/>
                  </a:cubicBezTo>
                  <a:close/>
                  <a:moveTo>
                    <a:pt x="228889" y="397110"/>
                  </a:moveTo>
                  <a:cubicBezTo>
                    <a:pt x="483996" y="397110"/>
                    <a:pt x="738271" y="397110"/>
                    <a:pt x="992546" y="397110"/>
                  </a:cubicBezTo>
                  <a:cubicBezTo>
                    <a:pt x="944271" y="297208"/>
                    <a:pt x="814012" y="178159"/>
                    <a:pt x="630901" y="169833"/>
                  </a:cubicBezTo>
                  <a:cubicBezTo>
                    <a:pt x="441964" y="161508"/>
                    <a:pt x="292145" y="273898"/>
                    <a:pt x="228889" y="397110"/>
                  </a:cubicBezTo>
                  <a:close/>
                  <a:moveTo>
                    <a:pt x="228473" y="816282"/>
                  </a:moveTo>
                  <a:cubicBezTo>
                    <a:pt x="292562" y="939495"/>
                    <a:pt x="440299" y="1049803"/>
                    <a:pt x="626323" y="1043559"/>
                  </a:cubicBezTo>
                  <a:cubicBezTo>
                    <a:pt x="806937" y="1037315"/>
                    <a:pt x="939693" y="922428"/>
                    <a:pt x="992546" y="816282"/>
                  </a:cubicBezTo>
                  <a:cubicBezTo>
                    <a:pt x="738271" y="816282"/>
                    <a:pt x="483996" y="816282"/>
                    <a:pt x="228473" y="816282"/>
                  </a:cubicBezTo>
                  <a:close/>
                </a:path>
              </a:pathLst>
            </a:custGeom>
            <a:grpFill/>
            <a:ln w="415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43DB6F9-D7D3-273B-31B7-FE885386FB76}"/>
                </a:ext>
              </a:extLst>
            </p:cNvPr>
            <p:cNvSpPr/>
            <p:nvPr/>
          </p:nvSpPr>
          <p:spPr>
            <a:xfrm>
              <a:off x="1614675" y="3193511"/>
              <a:ext cx="151500" cy="191998"/>
            </a:xfrm>
            <a:custGeom>
              <a:avLst/>
              <a:gdLst>
                <a:gd name="connsiteX0" fmla="*/ 0 w 151500"/>
                <a:gd name="connsiteY0" fmla="*/ 191895 h 191998"/>
                <a:gd name="connsiteX1" fmla="*/ 0 w 151500"/>
                <a:gd name="connsiteY1" fmla="*/ 0 h 191998"/>
                <a:gd name="connsiteX2" fmla="*/ 83232 w 151500"/>
                <a:gd name="connsiteY2" fmla="*/ 6660 h 191998"/>
                <a:gd name="connsiteX3" fmla="*/ 150651 w 151500"/>
                <a:gd name="connsiteY3" fmla="*/ 107811 h 191998"/>
                <a:gd name="connsiteX4" fmla="*/ 59095 w 151500"/>
                <a:gd name="connsiteY4" fmla="*/ 191479 h 191998"/>
                <a:gd name="connsiteX5" fmla="*/ 0 w 151500"/>
                <a:gd name="connsiteY5" fmla="*/ 191895 h 191998"/>
                <a:gd name="connsiteX6" fmla="*/ 37871 w 151500"/>
                <a:gd name="connsiteY6" fmla="*/ 153599 h 191998"/>
                <a:gd name="connsiteX7" fmla="*/ 106537 w 151500"/>
                <a:gd name="connsiteY7" fmla="*/ 123629 h 191998"/>
                <a:gd name="connsiteX8" fmla="*/ 100295 w 151500"/>
                <a:gd name="connsiteY8" fmla="*/ 61606 h 191998"/>
                <a:gd name="connsiteX9" fmla="*/ 37871 w 151500"/>
                <a:gd name="connsiteY9" fmla="*/ 41210 h 191998"/>
                <a:gd name="connsiteX10" fmla="*/ 37871 w 151500"/>
                <a:gd name="connsiteY10" fmla="*/ 153599 h 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500" h="191998">
                  <a:moveTo>
                    <a:pt x="0" y="191895"/>
                  </a:moveTo>
                  <a:cubicBezTo>
                    <a:pt x="0" y="128207"/>
                    <a:pt x="0" y="65769"/>
                    <a:pt x="0" y="0"/>
                  </a:cubicBezTo>
                  <a:cubicBezTo>
                    <a:pt x="28299" y="2081"/>
                    <a:pt x="56598" y="416"/>
                    <a:pt x="83232" y="6660"/>
                  </a:cubicBezTo>
                  <a:cubicBezTo>
                    <a:pt x="128178" y="17066"/>
                    <a:pt x="156893" y="63271"/>
                    <a:pt x="150651" y="107811"/>
                  </a:cubicBezTo>
                  <a:cubicBezTo>
                    <a:pt x="143992" y="155264"/>
                    <a:pt x="106121" y="190230"/>
                    <a:pt x="59095" y="191479"/>
                  </a:cubicBezTo>
                  <a:cubicBezTo>
                    <a:pt x="39952" y="192311"/>
                    <a:pt x="20392" y="191895"/>
                    <a:pt x="0" y="191895"/>
                  </a:cubicBezTo>
                  <a:close/>
                  <a:moveTo>
                    <a:pt x="37871" y="153599"/>
                  </a:moveTo>
                  <a:cubicBezTo>
                    <a:pt x="67418" y="156513"/>
                    <a:pt x="91972" y="150685"/>
                    <a:pt x="106537" y="123629"/>
                  </a:cubicBezTo>
                  <a:cubicBezTo>
                    <a:pt x="117358" y="103648"/>
                    <a:pt x="114861" y="79089"/>
                    <a:pt x="100295" y="61606"/>
                  </a:cubicBezTo>
                  <a:cubicBezTo>
                    <a:pt x="83649" y="41626"/>
                    <a:pt x="61592" y="38296"/>
                    <a:pt x="37871" y="41210"/>
                  </a:cubicBezTo>
                  <a:cubicBezTo>
                    <a:pt x="37871" y="78673"/>
                    <a:pt x="37871" y="115720"/>
                    <a:pt x="37871" y="153599"/>
                  </a:cubicBezTo>
                  <a:close/>
                </a:path>
              </a:pathLst>
            </a:custGeom>
            <a:solidFill>
              <a:schemeClr val="bg1"/>
            </a:solidFill>
            <a:ln w="415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54485AA-E77D-2E6A-610A-53EC0A3AE77A}"/>
                </a:ext>
              </a:extLst>
            </p:cNvPr>
            <p:cNvSpPr/>
            <p:nvPr/>
          </p:nvSpPr>
          <p:spPr>
            <a:xfrm>
              <a:off x="1158353" y="3195741"/>
              <a:ext cx="170835" cy="189924"/>
            </a:xfrm>
            <a:custGeom>
              <a:avLst/>
              <a:gdLst>
                <a:gd name="connsiteX0" fmla="*/ 170419 w 170835"/>
                <a:gd name="connsiteY0" fmla="*/ 94758 h 189924"/>
                <a:gd name="connsiteX1" fmla="*/ 145450 w 170835"/>
                <a:gd name="connsiteY1" fmla="*/ 162192 h 189924"/>
                <a:gd name="connsiteX2" fmla="*/ 21433 w 170835"/>
                <a:gd name="connsiteY2" fmla="*/ 157613 h 189924"/>
                <a:gd name="connsiteX3" fmla="*/ 21017 w 170835"/>
                <a:gd name="connsiteY3" fmla="*/ 33152 h 189924"/>
                <a:gd name="connsiteX4" fmla="*/ 103833 w 170835"/>
                <a:gd name="connsiteY4" fmla="*/ 2765 h 189924"/>
                <a:gd name="connsiteX5" fmla="*/ 168755 w 170835"/>
                <a:gd name="connsiteY5" fmla="*/ 73112 h 189924"/>
                <a:gd name="connsiteX6" fmla="*/ 170836 w 170835"/>
                <a:gd name="connsiteY6" fmla="*/ 86016 h 189924"/>
                <a:gd name="connsiteX7" fmla="*/ 170419 w 170835"/>
                <a:gd name="connsiteY7" fmla="*/ 94758 h 189924"/>
                <a:gd name="connsiteX8" fmla="*/ 132549 w 170835"/>
                <a:gd name="connsiteY8" fmla="*/ 96839 h 189924"/>
                <a:gd name="connsiteX9" fmla="*/ 88019 w 170835"/>
                <a:gd name="connsiteY9" fmla="*/ 37730 h 189924"/>
                <a:gd name="connsiteX10" fmla="*/ 38496 w 170835"/>
                <a:gd name="connsiteY10" fmla="*/ 84351 h 189924"/>
                <a:gd name="connsiteX11" fmla="*/ 79280 w 170835"/>
                <a:gd name="connsiteY11" fmla="*/ 151369 h 189924"/>
                <a:gd name="connsiteX12" fmla="*/ 132132 w 170835"/>
                <a:gd name="connsiteY12" fmla="*/ 104332 h 189924"/>
                <a:gd name="connsiteX13" fmla="*/ 132549 w 170835"/>
                <a:gd name="connsiteY13" fmla="*/ 96839 h 18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835" h="189924">
                  <a:moveTo>
                    <a:pt x="170419" y="94758"/>
                  </a:moveTo>
                  <a:cubicBezTo>
                    <a:pt x="170003" y="120150"/>
                    <a:pt x="162512" y="143044"/>
                    <a:pt x="145450" y="162192"/>
                  </a:cubicBezTo>
                  <a:cubicBezTo>
                    <a:pt x="110076" y="200904"/>
                    <a:pt x="54310" y="198822"/>
                    <a:pt x="21433" y="157613"/>
                  </a:cubicBezTo>
                  <a:cubicBezTo>
                    <a:pt x="-6866" y="122647"/>
                    <a:pt x="-7282" y="68117"/>
                    <a:pt x="21017" y="33152"/>
                  </a:cubicBezTo>
                  <a:cubicBezTo>
                    <a:pt x="42242" y="6511"/>
                    <a:pt x="70124" y="-5977"/>
                    <a:pt x="103833" y="2765"/>
                  </a:cubicBezTo>
                  <a:cubicBezTo>
                    <a:pt x="140040" y="11922"/>
                    <a:pt x="159599" y="37730"/>
                    <a:pt x="168755" y="73112"/>
                  </a:cubicBezTo>
                  <a:cubicBezTo>
                    <a:pt x="170003" y="77275"/>
                    <a:pt x="170419" y="81854"/>
                    <a:pt x="170836" y="86016"/>
                  </a:cubicBezTo>
                  <a:cubicBezTo>
                    <a:pt x="170836" y="88514"/>
                    <a:pt x="170419" y="91844"/>
                    <a:pt x="170419" y="94758"/>
                  </a:cubicBezTo>
                  <a:close/>
                  <a:moveTo>
                    <a:pt x="132549" y="96839"/>
                  </a:moveTo>
                  <a:cubicBezTo>
                    <a:pt x="132549" y="64787"/>
                    <a:pt x="112989" y="39396"/>
                    <a:pt x="88019" y="37730"/>
                  </a:cubicBezTo>
                  <a:cubicBezTo>
                    <a:pt x="64298" y="36065"/>
                    <a:pt x="43074" y="55630"/>
                    <a:pt x="38496" y="84351"/>
                  </a:cubicBezTo>
                  <a:cubicBezTo>
                    <a:pt x="33086" y="115571"/>
                    <a:pt x="52646" y="147206"/>
                    <a:pt x="79280" y="151369"/>
                  </a:cubicBezTo>
                  <a:cubicBezTo>
                    <a:pt x="104250" y="155115"/>
                    <a:pt x="127139" y="134719"/>
                    <a:pt x="132132" y="104332"/>
                  </a:cubicBezTo>
                  <a:cubicBezTo>
                    <a:pt x="132549" y="101418"/>
                    <a:pt x="132549" y="98088"/>
                    <a:pt x="132549" y="96839"/>
                  </a:cubicBezTo>
                  <a:close/>
                </a:path>
              </a:pathLst>
            </a:custGeom>
            <a:solidFill>
              <a:schemeClr val="bg1"/>
            </a:solidFill>
            <a:ln w="415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CEB60D9-5145-7DF5-9B6A-8D01A77428E7}"/>
                </a:ext>
              </a:extLst>
            </p:cNvPr>
            <p:cNvSpPr/>
            <p:nvPr/>
          </p:nvSpPr>
          <p:spPr>
            <a:xfrm>
              <a:off x="1936601" y="3195887"/>
              <a:ext cx="133251" cy="189888"/>
            </a:xfrm>
            <a:custGeom>
              <a:avLst/>
              <a:gdLst>
                <a:gd name="connsiteX0" fmla="*/ 19743 w 133251"/>
                <a:gd name="connsiteY0" fmla="*/ 189519 h 189888"/>
                <a:gd name="connsiteX1" fmla="*/ 19743 w 133251"/>
                <a:gd name="connsiteY1" fmla="*/ 152888 h 189888"/>
                <a:gd name="connsiteX2" fmla="*/ 92571 w 133251"/>
                <a:gd name="connsiteY2" fmla="*/ 130826 h 189888"/>
                <a:gd name="connsiteX3" fmla="*/ 52204 w 133251"/>
                <a:gd name="connsiteY3" fmla="*/ 130410 h 189888"/>
                <a:gd name="connsiteX4" fmla="*/ 600 w 133251"/>
                <a:gd name="connsiteY4" fmla="*/ 57565 h 189888"/>
                <a:gd name="connsiteX5" fmla="*/ 70515 w 133251"/>
                <a:gd name="connsiteY5" fmla="*/ 121 h 189888"/>
                <a:gd name="connsiteX6" fmla="*/ 132939 w 133251"/>
                <a:gd name="connsiteY6" fmla="*/ 64225 h 189888"/>
                <a:gd name="connsiteX7" fmla="*/ 132939 w 133251"/>
                <a:gd name="connsiteY7" fmla="*/ 121252 h 189888"/>
                <a:gd name="connsiteX8" fmla="*/ 68018 w 133251"/>
                <a:gd name="connsiteY8" fmla="*/ 189519 h 189888"/>
                <a:gd name="connsiteX9" fmla="*/ 19743 w 133251"/>
                <a:gd name="connsiteY9" fmla="*/ 189519 h 189888"/>
                <a:gd name="connsiteX10" fmla="*/ 68018 w 133251"/>
                <a:gd name="connsiteY10" fmla="*/ 37584 h 189888"/>
                <a:gd name="connsiteX11" fmla="*/ 38470 w 133251"/>
                <a:gd name="connsiteY11" fmla="*/ 65474 h 189888"/>
                <a:gd name="connsiteX12" fmla="*/ 65521 w 133251"/>
                <a:gd name="connsiteY12" fmla="*/ 94612 h 189888"/>
                <a:gd name="connsiteX13" fmla="*/ 95485 w 133251"/>
                <a:gd name="connsiteY13" fmla="*/ 67555 h 189888"/>
                <a:gd name="connsiteX14" fmla="*/ 68018 w 133251"/>
                <a:gd name="connsiteY14" fmla="*/ 37584 h 1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251" h="189888">
                  <a:moveTo>
                    <a:pt x="19743" y="189519"/>
                  </a:moveTo>
                  <a:cubicBezTo>
                    <a:pt x="19743" y="176615"/>
                    <a:pt x="19743" y="164959"/>
                    <a:pt x="19743" y="152888"/>
                  </a:cubicBezTo>
                  <a:cubicBezTo>
                    <a:pt x="44713" y="146644"/>
                    <a:pt x="77173" y="163711"/>
                    <a:pt x="92571" y="130826"/>
                  </a:cubicBezTo>
                  <a:cubicBezTo>
                    <a:pt x="78838" y="130826"/>
                    <a:pt x="65105" y="132908"/>
                    <a:pt x="52204" y="130410"/>
                  </a:cubicBezTo>
                  <a:cubicBezTo>
                    <a:pt x="18079" y="123750"/>
                    <a:pt x="-3978" y="90865"/>
                    <a:pt x="600" y="57565"/>
                  </a:cubicBezTo>
                  <a:cubicBezTo>
                    <a:pt x="5594" y="23015"/>
                    <a:pt x="35557" y="-1960"/>
                    <a:pt x="70515" y="121"/>
                  </a:cubicBezTo>
                  <a:cubicBezTo>
                    <a:pt x="104224" y="1786"/>
                    <a:pt x="132107" y="30092"/>
                    <a:pt x="132939" y="64225"/>
                  </a:cubicBezTo>
                  <a:cubicBezTo>
                    <a:pt x="133355" y="83373"/>
                    <a:pt x="133355" y="102104"/>
                    <a:pt x="132939" y="121252"/>
                  </a:cubicBezTo>
                  <a:cubicBezTo>
                    <a:pt x="132107" y="157050"/>
                    <a:pt x="103808" y="187021"/>
                    <a:pt x="68018" y="189519"/>
                  </a:cubicBezTo>
                  <a:cubicBezTo>
                    <a:pt x="52620" y="190351"/>
                    <a:pt x="36806" y="189519"/>
                    <a:pt x="19743" y="189519"/>
                  </a:cubicBezTo>
                  <a:close/>
                  <a:moveTo>
                    <a:pt x="68018" y="37584"/>
                  </a:moveTo>
                  <a:cubicBezTo>
                    <a:pt x="52620" y="37168"/>
                    <a:pt x="38887" y="49656"/>
                    <a:pt x="38470" y="65474"/>
                  </a:cubicBezTo>
                  <a:cubicBezTo>
                    <a:pt x="38054" y="80459"/>
                    <a:pt x="50123" y="93779"/>
                    <a:pt x="65521" y="94612"/>
                  </a:cubicBezTo>
                  <a:cubicBezTo>
                    <a:pt x="80919" y="95444"/>
                    <a:pt x="94652" y="82957"/>
                    <a:pt x="95485" y="67555"/>
                  </a:cubicBezTo>
                  <a:cubicBezTo>
                    <a:pt x="95901" y="51737"/>
                    <a:pt x="83416" y="38417"/>
                    <a:pt x="68018" y="37584"/>
                  </a:cubicBezTo>
                  <a:close/>
                </a:path>
              </a:pathLst>
            </a:custGeom>
            <a:solidFill>
              <a:schemeClr val="bg1"/>
            </a:solidFill>
            <a:ln w="415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41AE8B6-9287-D087-C04E-2BBFDA45A9C7}"/>
                </a:ext>
              </a:extLst>
            </p:cNvPr>
            <p:cNvSpPr/>
            <p:nvPr/>
          </p:nvSpPr>
          <p:spPr>
            <a:xfrm>
              <a:off x="1329605" y="3195176"/>
              <a:ext cx="189769" cy="190229"/>
            </a:xfrm>
            <a:custGeom>
              <a:avLst/>
              <a:gdLst>
                <a:gd name="connsiteX0" fmla="*/ 156477 w 189769"/>
                <a:gd name="connsiteY0" fmla="*/ 416 h 190229"/>
                <a:gd name="connsiteX1" fmla="*/ 189770 w 189769"/>
                <a:gd name="connsiteY1" fmla="*/ 18732 h 190229"/>
                <a:gd name="connsiteX2" fmla="*/ 94885 w 189769"/>
                <a:gd name="connsiteY2" fmla="*/ 190230 h 190229"/>
                <a:gd name="connsiteX3" fmla="*/ 0 w 189769"/>
                <a:gd name="connsiteY3" fmla="*/ 18732 h 190229"/>
                <a:gd name="connsiteX4" fmla="*/ 32877 w 189769"/>
                <a:gd name="connsiteY4" fmla="*/ 0 h 190229"/>
                <a:gd name="connsiteX5" fmla="*/ 94469 w 189769"/>
                <a:gd name="connsiteY5" fmla="*/ 111141 h 190229"/>
                <a:gd name="connsiteX6" fmla="*/ 156477 w 189769"/>
                <a:gd name="connsiteY6" fmla="*/ 416 h 19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69" h="190229">
                  <a:moveTo>
                    <a:pt x="156477" y="416"/>
                  </a:moveTo>
                  <a:cubicBezTo>
                    <a:pt x="167713" y="6660"/>
                    <a:pt x="178117" y="12488"/>
                    <a:pt x="189770" y="18732"/>
                  </a:cubicBezTo>
                  <a:cubicBezTo>
                    <a:pt x="158558" y="75343"/>
                    <a:pt x="127345" y="131538"/>
                    <a:pt x="94885" y="190230"/>
                  </a:cubicBezTo>
                  <a:cubicBezTo>
                    <a:pt x="62840" y="132370"/>
                    <a:pt x="31628" y="76175"/>
                    <a:pt x="0" y="18732"/>
                  </a:cubicBezTo>
                  <a:cubicBezTo>
                    <a:pt x="10820" y="12488"/>
                    <a:pt x="21224" y="6660"/>
                    <a:pt x="32877" y="0"/>
                  </a:cubicBezTo>
                  <a:cubicBezTo>
                    <a:pt x="53269" y="36631"/>
                    <a:pt x="73244" y="72845"/>
                    <a:pt x="94469" y="111141"/>
                  </a:cubicBezTo>
                  <a:cubicBezTo>
                    <a:pt x="115693" y="73678"/>
                    <a:pt x="135669" y="37463"/>
                    <a:pt x="156477" y="416"/>
                  </a:cubicBezTo>
                  <a:close/>
                </a:path>
              </a:pathLst>
            </a:custGeom>
            <a:solidFill>
              <a:schemeClr val="bg1"/>
            </a:solidFill>
            <a:ln w="415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32210F8-74A8-7631-D3E1-EB578AC0D832}"/>
                </a:ext>
              </a:extLst>
            </p:cNvPr>
            <p:cNvSpPr/>
            <p:nvPr/>
          </p:nvSpPr>
          <p:spPr>
            <a:xfrm>
              <a:off x="1005868" y="3195731"/>
              <a:ext cx="142289" cy="190242"/>
            </a:xfrm>
            <a:custGeom>
              <a:avLst/>
              <a:gdLst>
                <a:gd name="connsiteX0" fmla="*/ 142290 w 142289"/>
                <a:gd name="connsiteY0" fmla="*/ 13181 h 190242"/>
                <a:gd name="connsiteX1" fmla="*/ 124395 w 142289"/>
                <a:gd name="connsiteY1" fmla="*/ 44400 h 190242"/>
                <a:gd name="connsiteX2" fmla="*/ 47821 w 142289"/>
                <a:gd name="connsiteY2" fmla="*/ 63132 h 190242"/>
                <a:gd name="connsiteX3" fmla="*/ 49902 w 142289"/>
                <a:gd name="connsiteY3" fmla="*/ 129733 h 190242"/>
                <a:gd name="connsiteX4" fmla="*/ 123563 w 142289"/>
                <a:gd name="connsiteY4" fmla="*/ 145135 h 190242"/>
                <a:gd name="connsiteX5" fmla="*/ 141874 w 142289"/>
                <a:gd name="connsiteY5" fmla="*/ 176354 h 190242"/>
                <a:gd name="connsiteX6" fmla="*/ 25765 w 142289"/>
                <a:gd name="connsiteY6" fmla="*/ 160120 h 190242"/>
                <a:gd name="connsiteX7" fmla="*/ 21187 w 142289"/>
                <a:gd name="connsiteY7" fmla="*/ 35243 h 190242"/>
                <a:gd name="connsiteX8" fmla="*/ 142290 w 142289"/>
                <a:gd name="connsiteY8" fmla="*/ 13181 h 19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289" h="190242">
                  <a:moveTo>
                    <a:pt x="142290" y="13181"/>
                  </a:moveTo>
                  <a:cubicBezTo>
                    <a:pt x="136047" y="24004"/>
                    <a:pt x="130221" y="34410"/>
                    <a:pt x="124395" y="44400"/>
                  </a:cubicBezTo>
                  <a:cubicBezTo>
                    <a:pt x="86524" y="33994"/>
                    <a:pt x="63635" y="39821"/>
                    <a:pt x="47821" y="63132"/>
                  </a:cubicBezTo>
                  <a:cubicBezTo>
                    <a:pt x="34088" y="83528"/>
                    <a:pt x="34920" y="110169"/>
                    <a:pt x="49902" y="129733"/>
                  </a:cubicBezTo>
                  <a:cubicBezTo>
                    <a:pt x="66965" y="151379"/>
                    <a:pt x="91102" y="156790"/>
                    <a:pt x="123563" y="145135"/>
                  </a:cubicBezTo>
                  <a:cubicBezTo>
                    <a:pt x="129389" y="155541"/>
                    <a:pt x="135631" y="165948"/>
                    <a:pt x="141874" y="176354"/>
                  </a:cubicBezTo>
                  <a:cubicBezTo>
                    <a:pt x="108165" y="200081"/>
                    <a:pt x="56144" y="192588"/>
                    <a:pt x="25765" y="160120"/>
                  </a:cubicBezTo>
                  <a:cubicBezTo>
                    <a:pt x="-6696" y="125571"/>
                    <a:pt x="-8777" y="72290"/>
                    <a:pt x="21187" y="35243"/>
                  </a:cubicBezTo>
                  <a:cubicBezTo>
                    <a:pt x="50734" y="-972"/>
                    <a:pt x="102754" y="-10962"/>
                    <a:pt x="142290" y="13181"/>
                  </a:cubicBezTo>
                  <a:close/>
                </a:path>
              </a:pathLst>
            </a:custGeom>
            <a:solidFill>
              <a:schemeClr val="bg1"/>
            </a:solidFill>
            <a:ln w="4152"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5EFB461C-8365-A172-78D8-6AEF8D794052}"/>
                </a:ext>
              </a:extLst>
            </p:cNvPr>
            <p:cNvSpPr/>
            <p:nvPr/>
          </p:nvSpPr>
          <p:spPr>
            <a:xfrm>
              <a:off x="1538518"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073DBC7-D871-F9FB-6013-2A3969DB86EC}"/>
                </a:ext>
              </a:extLst>
            </p:cNvPr>
            <p:cNvSpPr/>
            <p:nvPr/>
          </p:nvSpPr>
          <p:spPr>
            <a:xfrm>
              <a:off x="1861459"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9E7FF3E-6F52-4421-23DC-2314BB9309FC}"/>
                </a:ext>
              </a:extLst>
            </p:cNvPr>
            <p:cNvSpPr/>
            <p:nvPr/>
          </p:nvSpPr>
          <p:spPr>
            <a:xfrm>
              <a:off x="1785718" y="3272184"/>
              <a:ext cx="55349" cy="36630"/>
            </a:xfrm>
            <a:custGeom>
              <a:avLst/>
              <a:gdLst>
                <a:gd name="connsiteX0" fmla="*/ 55349 w 55349"/>
                <a:gd name="connsiteY0" fmla="*/ 36631 h 36630"/>
                <a:gd name="connsiteX1" fmla="*/ 0 w 55349"/>
                <a:gd name="connsiteY1" fmla="*/ 36631 h 36630"/>
                <a:gd name="connsiteX2" fmla="*/ 0 w 55349"/>
                <a:gd name="connsiteY2" fmla="*/ 0 h 36630"/>
                <a:gd name="connsiteX3" fmla="*/ 55349 w 55349"/>
                <a:gd name="connsiteY3" fmla="*/ 0 h 36630"/>
                <a:gd name="connsiteX4" fmla="*/ 55349 w 55349"/>
                <a:gd name="connsiteY4" fmla="*/ 36631 h 36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49" h="36630">
                  <a:moveTo>
                    <a:pt x="55349" y="36631"/>
                  </a:moveTo>
                  <a:cubicBezTo>
                    <a:pt x="36622" y="36631"/>
                    <a:pt x="18727" y="36631"/>
                    <a:pt x="0" y="36631"/>
                  </a:cubicBezTo>
                  <a:cubicBezTo>
                    <a:pt x="0" y="24559"/>
                    <a:pt x="0" y="12904"/>
                    <a:pt x="0" y="0"/>
                  </a:cubicBezTo>
                  <a:cubicBezTo>
                    <a:pt x="17895" y="0"/>
                    <a:pt x="36206" y="0"/>
                    <a:pt x="55349" y="0"/>
                  </a:cubicBezTo>
                  <a:cubicBezTo>
                    <a:pt x="55349" y="12071"/>
                    <a:pt x="55349" y="23727"/>
                    <a:pt x="55349" y="36631"/>
                  </a:cubicBezTo>
                  <a:close/>
                </a:path>
              </a:pathLst>
            </a:custGeom>
            <a:solidFill>
              <a:schemeClr val="bg1"/>
            </a:solidFill>
            <a:ln w="4152" cap="flat">
              <a:noFill/>
              <a:prstDash val="solid"/>
              <a:miter/>
            </a:ln>
          </p:spPr>
          <p:txBody>
            <a:bodyPr rtlCol="0" anchor="ctr"/>
            <a:lstStyle/>
            <a:p>
              <a:endParaRPr lang="en-US"/>
            </a:p>
          </p:txBody>
        </p:sp>
      </p:grpSp>
      <p:sp>
        <p:nvSpPr>
          <p:cNvPr id="36" name="Text Placeholder 5">
            <a:extLst>
              <a:ext uri="{FF2B5EF4-FFF2-40B4-BE49-F238E27FC236}">
                <a16:creationId xmlns:a16="http://schemas.microsoft.com/office/drawing/2014/main" id="{1309CCED-275B-5319-7287-770B54275323}"/>
              </a:ext>
            </a:extLst>
          </p:cNvPr>
          <p:cNvSpPr txBox="1">
            <a:spLocks/>
          </p:cNvSpPr>
          <p:nvPr/>
        </p:nvSpPr>
        <p:spPr>
          <a:xfrm>
            <a:off x="417242" y="3399884"/>
            <a:ext cx="10252060" cy="2898779"/>
          </a:xfrm>
          <a:prstGeom prst="rect">
            <a:avLst/>
          </a:prstGeom>
        </p:spPr>
        <p:txBody>
          <a:bodyPr vert="horz" lIns="91440" tIns="45720" rIns="91440" bIns="45720" rtlCol="0">
            <a:normAutofit/>
          </a:bodyPr>
          <a:lstStyle>
            <a:lvl1pPr marL="228600" indent="-228600" algn="l" defTabSz="914400" rtl="0" eaLnBrk="1" latinLnBrk="0" hangingPunct="1">
              <a:lnSpc>
                <a:spcPts val="2280"/>
              </a:lnSpc>
              <a:spcBef>
                <a:spcPts val="0"/>
              </a:spcBef>
              <a:buFont typeface="Arial" panose="020B0604020202020204" pitchFamily="34" charset="0"/>
              <a:buNone/>
              <a:defRPr sz="22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indent="-14288" algn="just"/>
            <a:endParaRPr lang="en-GB" sz="3500" dirty="0"/>
          </a:p>
        </p:txBody>
      </p:sp>
      <p:pic>
        <p:nvPicPr>
          <p:cNvPr id="3" name="Picture 2">
            <a:extLst>
              <a:ext uri="{FF2B5EF4-FFF2-40B4-BE49-F238E27FC236}">
                <a16:creationId xmlns:a16="http://schemas.microsoft.com/office/drawing/2014/main" id="{00DA58FC-5078-1CAE-1DA0-C7F434BCC268}"/>
              </a:ext>
            </a:extLst>
          </p:cNvPr>
          <p:cNvPicPr>
            <a:picLocks noChangeAspect="1"/>
          </p:cNvPicPr>
          <p:nvPr/>
        </p:nvPicPr>
        <p:blipFill>
          <a:blip r:embed="rId3"/>
          <a:stretch>
            <a:fillRect/>
          </a:stretch>
        </p:blipFill>
        <p:spPr>
          <a:xfrm>
            <a:off x="9396904" y="2183584"/>
            <a:ext cx="2848813" cy="3277066"/>
          </a:xfrm>
          <a:prstGeom prst="rect">
            <a:avLst/>
          </a:prstGeom>
        </p:spPr>
      </p:pic>
    </p:spTree>
    <p:extLst>
      <p:ext uri="{BB962C8B-B14F-4D97-AF65-F5344CB8AC3E}">
        <p14:creationId xmlns:p14="http://schemas.microsoft.com/office/powerpoint/2010/main" val="3258393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CF0D0AE-2EC4-892E-2C54-9805E9A0D70A}"/>
              </a:ext>
            </a:extLst>
          </p:cNvPr>
          <p:cNvSpPr>
            <a:spLocks noGrp="1"/>
          </p:cNvSpPr>
          <p:nvPr>
            <p:ph type="body" sz="quarter" idx="18"/>
          </p:nvPr>
        </p:nvSpPr>
        <p:spPr>
          <a:xfrm>
            <a:off x="1888779" y="1657945"/>
            <a:ext cx="9365945" cy="5052496"/>
          </a:xfrm>
        </p:spPr>
        <p:txBody>
          <a:bodyPr>
            <a:noAutofit/>
          </a:bodyPr>
          <a:lstStyle/>
          <a:p>
            <a:pPr marL="14288" indent="-14288">
              <a:tabLst>
                <a:tab pos="712788" algn="l"/>
              </a:tabLst>
            </a:pPr>
            <a:r>
              <a:rPr lang="es" sz="2000" dirty="0"/>
              <a:t>En Irlanda, cuando se presentó el desafío de la COVID-19, el Departamento de Comercio y Empleo Empresarial (DETE) respondió con una intervención de apoyo denominada </a:t>
            </a:r>
            <a:r>
              <a:rPr lang="es" sz="2000" b="1" dirty="0">
                <a:hlinkClick r:id="rId2"/>
              </a:rPr>
              <a:t>Esquema de venta minorista en línea </a:t>
            </a:r>
            <a:r>
              <a:rPr lang="es" sz="2000" dirty="0"/>
              <a:t>.</a:t>
            </a:r>
          </a:p>
          <a:p>
            <a:pPr marL="14288" indent="-14288">
              <a:tabLst>
                <a:tab pos="712788" algn="l"/>
              </a:tabLst>
            </a:pPr>
            <a:endParaRPr lang="en-GB" sz="2000" dirty="0"/>
          </a:p>
          <a:p>
            <a:pPr marL="14288" indent="-14288">
              <a:tabLst>
                <a:tab pos="712788" algn="l"/>
              </a:tabLst>
            </a:pPr>
            <a:r>
              <a:rPr lang="es" sz="2000" dirty="0"/>
              <a:t>Este fondo alienta al sector minorista de Irlanda a desarrollar una oferta en línea más competitiva que permitirá aumentar su base de clientes y construir un negocio más resistente en el mercado nacional y global, tanto en línea como fuera de línea.</a:t>
            </a:r>
            <a:endParaRPr lang="en-US" sz="2000" dirty="0"/>
          </a:p>
        </p:txBody>
      </p:sp>
      <p:sp>
        <p:nvSpPr>
          <p:cNvPr id="9" name="Text Placeholder 8">
            <a:extLst>
              <a:ext uri="{FF2B5EF4-FFF2-40B4-BE49-F238E27FC236}">
                <a16:creationId xmlns:a16="http://schemas.microsoft.com/office/drawing/2014/main" id="{C7AAD7D4-0791-71FD-5B3E-6DADFBDDA54E}"/>
              </a:ext>
            </a:extLst>
          </p:cNvPr>
          <p:cNvSpPr>
            <a:spLocks noGrp="1"/>
          </p:cNvSpPr>
          <p:nvPr>
            <p:ph type="body" sz="quarter" idx="16"/>
          </p:nvPr>
        </p:nvSpPr>
        <p:spPr/>
        <p:txBody>
          <a:bodyPr>
            <a:normAutofit fontScale="62500" lnSpcReduction="20000"/>
          </a:bodyPr>
          <a:lstStyle/>
          <a:p>
            <a:pPr algn="l"/>
            <a:r>
              <a:rPr lang="es" b="1" i="0" dirty="0">
                <a:solidFill>
                  <a:schemeClr val="tx2"/>
                </a:solidFill>
                <a:effectLst/>
              </a:rPr>
              <a:t>DESTACADO - Cómo Covid-19 cambió el comercio minorista, probablemente para siempre</a:t>
            </a:r>
          </a:p>
          <a:p>
            <a:endParaRPr lang="en-US" dirty="0"/>
          </a:p>
        </p:txBody>
      </p:sp>
      <p:grpSp>
        <p:nvGrpSpPr>
          <p:cNvPr id="10" name="Group 9">
            <a:extLst>
              <a:ext uri="{FF2B5EF4-FFF2-40B4-BE49-F238E27FC236}">
                <a16:creationId xmlns:a16="http://schemas.microsoft.com/office/drawing/2014/main" id="{602A3CE2-E5DE-5F1D-C55C-005AC0FE333A}"/>
              </a:ext>
            </a:extLst>
          </p:cNvPr>
          <p:cNvGrpSpPr/>
          <p:nvPr/>
        </p:nvGrpSpPr>
        <p:grpSpPr>
          <a:xfrm>
            <a:off x="384707" y="1805297"/>
            <a:ext cx="1100529" cy="1099749"/>
            <a:chOff x="927176" y="2684011"/>
            <a:chExt cx="1217584" cy="1216722"/>
          </a:xfrm>
          <a:solidFill>
            <a:srgbClr val="616161"/>
          </a:solidFill>
        </p:grpSpPr>
        <p:sp>
          <p:nvSpPr>
            <p:cNvPr id="11" name="Freeform 10">
              <a:extLst>
                <a:ext uri="{FF2B5EF4-FFF2-40B4-BE49-F238E27FC236}">
                  <a16:creationId xmlns:a16="http://schemas.microsoft.com/office/drawing/2014/main" id="{BD368071-FC49-3751-8F1C-5E0167AF0820}"/>
                </a:ext>
              </a:extLst>
            </p:cNvPr>
            <p:cNvSpPr/>
            <p:nvPr/>
          </p:nvSpPr>
          <p:spPr>
            <a:xfrm>
              <a:off x="984380" y="3140683"/>
              <a:ext cx="1140327" cy="342996"/>
            </a:xfrm>
            <a:custGeom>
              <a:avLst/>
              <a:gdLst>
                <a:gd name="connsiteX0" fmla="*/ 1078730 w 1140327"/>
                <a:gd name="connsiteY0" fmla="*/ 0 h 342996"/>
                <a:gd name="connsiteX1" fmla="*/ 62463 w 1140327"/>
                <a:gd name="connsiteY1" fmla="*/ 0 h 342996"/>
                <a:gd name="connsiteX2" fmla="*/ 455 w 1140327"/>
                <a:gd name="connsiteY2" fmla="*/ 62439 h 342996"/>
                <a:gd name="connsiteX3" fmla="*/ 39 w 1140327"/>
                <a:gd name="connsiteY3" fmla="*/ 275147 h 342996"/>
                <a:gd name="connsiteX4" fmla="*/ 67041 w 1140327"/>
                <a:gd name="connsiteY4" fmla="*/ 342997 h 342996"/>
                <a:gd name="connsiteX5" fmla="*/ 569348 w 1140327"/>
                <a:gd name="connsiteY5" fmla="*/ 342581 h 342996"/>
                <a:gd name="connsiteX6" fmla="*/ 1077482 w 1140327"/>
                <a:gd name="connsiteY6" fmla="*/ 342581 h 342996"/>
                <a:gd name="connsiteX7" fmla="*/ 1140322 w 1140327"/>
                <a:gd name="connsiteY7" fmla="*/ 280142 h 342996"/>
                <a:gd name="connsiteX8" fmla="*/ 1140322 w 1140327"/>
                <a:gd name="connsiteY8" fmla="*/ 62855 h 342996"/>
                <a:gd name="connsiteX9" fmla="*/ 1078730 w 1140327"/>
                <a:gd name="connsiteY9" fmla="*/ 0 h 34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0327" h="342996">
                  <a:moveTo>
                    <a:pt x="1078730" y="0"/>
                  </a:moveTo>
                  <a:cubicBezTo>
                    <a:pt x="739975" y="0"/>
                    <a:pt x="401219" y="0"/>
                    <a:pt x="62463" y="0"/>
                  </a:cubicBezTo>
                  <a:cubicBezTo>
                    <a:pt x="24177" y="0"/>
                    <a:pt x="455" y="23727"/>
                    <a:pt x="455" y="62439"/>
                  </a:cubicBezTo>
                  <a:cubicBezTo>
                    <a:pt x="455" y="133203"/>
                    <a:pt x="1704" y="203967"/>
                    <a:pt x="39" y="275147"/>
                  </a:cubicBezTo>
                  <a:cubicBezTo>
                    <a:pt x="-1209" y="317189"/>
                    <a:pt x="27506" y="342997"/>
                    <a:pt x="67041" y="342997"/>
                  </a:cubicBezTo>
                  <a:cubicBezTo>
                    <a:pt x="234338" y="341748"/>
                    <a:pt x="401635" y="342581"/>
                    <a:pt x="569348" y="342581"/>
                  </a:cubicBezTo>
                  <a:cubicBezTo>
                    <a:pt x="738726" y="342581"/>
                    <a:pt x="908104" y="342581"/>
                    <a:pt x="1077482" y="342581"/>
                  </a:cubicBezTo>
                  <a:cubicBezTo>
                    <a:pt x="1117017" y="342581"/>
                    <a:pt x="1140322" y="319270"/>
                    <a:pt x="1140322" y="280142"/>
                  </a:cubicBezTo>
                  <a:cubicBezTo>
                    <a:pt x="1140322" y="207713"/>
                    <a:pt x="1140322" y="135284"/>
                    <a:pt x="1140322" y="62855"/>
                  </a:cubicBezTo>
                  <a:cubicBezTo>
                    <a:pt x="1140738" y="23727"/>
                    <a:pt x="1117433" y="0"/>
                    <a:pt x="1078730" y="0"/>
                  </a:cubicBezTo>
                  <a:close/>
                </a:path>
              </a:pathLst>
            </a:custGeom>
            <a:solidFill>
              <a:srgbClr val="F16924"/>
            </a:solidFill>
            <a:ln w="415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AD389AD-4D25-2A42-FCF9-BE2A8A7DB2F2}"/>
                </a:ext>
              </a:extLst>
            </p:cNvPr>
            <p:cNvSpPr/>
            <p:nvPr/>
          </p:nvSpPr>
          <p:spPr>
            <a:xfrm>
              <a:off x="927176" y="2684011"/>
              <a:ext cx="1217584" cy="1216722"/>
            </a:xfrm>
            <a:custGeom>
              <a:avLst/>
              <a:gdLst>
                <a:gd name="connsiteX0" fmla="*/ 2913 w 1217584"/>
                <a:gd name="connsiteY0" fmla="*/ 478281 h 1216722"/>
                <a:gd name="connsiteX1" fmla="*/ 37455 w 1217584"/>
                <a:gd name="connsiteY1" fmla="*/ 419172 h 1216722"/>
                <a:gd name="connsiteX2" fmla="*/ 96550 w 1217584"/>
                <a:gd name="connsiteY2" fmla="*/ 397526 h 1216722"/>
                <a:gd name="connsiteX3" fmla="*/ 176036 w 1217584"/>
                <a:gd name="connsiteY3" fmla="*/ 397110 h 1216722"/>
                <a:gd name="connsiteX4" fmla="*/ 186440 w 1217584"/>
                <a:gd name="connsiteY4" fmla="*/ 392531 h 1216722"/>
                <a:gd name="connsiteX5" fmla="*/ 260933 w 1217584"/>
                <a:gd name="connsiteY5" fmla="*/ 285137 h 1216722"/>
                <a:gd name="connsiteX6" fmla="*/ 193099 w 1217584"/>
                <a:gd name="connsiteY6" fmla="*/ 217703 h 1216722"/>
                <a:gd name="connsiteX7" fmla="*/ 168962 w 1217584"/>
                <a:gd name="connsiteY7" fmla="*/ 244760 h 1216722"/>
                <a:gd name="connsiteX8" fmla="*/ 142327 w 1217584"/>
                <a:gd name="connsiteY8" fmla="*/ 217703 h 1216722"/>
                <a:gd name="connsiteX9" fmla="*/ 220566 w 1217584"/>
                <a:gd name="connsiteY9" fmla="*/ 139446 h 1216722"/>
                <a:gd name="connsiteX10" fmla="*/ 245119 w 1217584"/>
                <a:gd name="connsiteY10" fmla="*/ 165254 h 1216722"/>
                <a:gd name="connsiteX11" fmla="*/ 220150 w 1217584"/>
                <a:gd name="connsiteY11" fmla="*/ 186900 h 1216722"/>
                <a:gd name="connsiteX12" fmla="*/ 287152 w 1217584"/>
                <a:gd name="connsiteY12" fmla="*/ 253917 h 1216722"/>
                <a:gd name="connsiteX13" fmla="*/ 409919 w 1217584"/>
                <a:gd name="connsiteY13" fmla="*/ 171915 h 1216722"/>
                <a:gd name="connsiteX14" fmla="*/ 374962 w 1217584"/>
                <a:gd name="connsiteY14" fmla="*/ 87830 h 1216722"/>
                <a:gd name="connsiteX15" fmla="*/ 339588 w 1217584"/>
                <a:gd name="connsiteY15" fmla="*/ 101567 h 1216722"/>
                <a:gd name="connsiteX16" fmla="*/ 325022 w 1217584"/>
                <a:gd name="connsiteY16" fmla="*/ 67018 h 1216722"/>
                <a:gd name="connsiteX17" fmla="*/ 430311 w 1217584"/>
                <a:gd name="connsiteY17" fmla="*/ 23310 h 1216722"/>
                <a:gd name="connsiteX18" fmla="*/ 444877 w 1217584"/>
                <a:gd name="connsiteY18" fmla="*/ 58276 h 1216722"/>
                <a:gd name="connsiteX19" fmla="*/ 409919 w 1217584"/>
                <a:gd name="connsiteY19" fmla="*/ 73261 h 1216722"/>
                <a:gd name="connsiteX20" fmla="*/ 444877 w 1217584"/>
                <a:gd name="connsiteY20" fmla="*/ 157762 h 1216722"/>
                <a:gd name="connsiteX21" fmla="*/ 590533 w 1217584"/>
                <a:gd name="connsiteY21" fmla="*/ 128624 h 1216722"/>
                <a:gd name="connsiteX22" fmla="*/ 590533 w 1217584"/>
                <a:gd name="connsiteY22" fmla="*/ 37879 h 1216722"/>
                <a:gd name="connsiteX23" fmla="*/ 553911 w 1217584"/>
                <a:gd name="connsiteY23" fmla="*/ 37879 h 1216722"/>
                <a:gd name="connsiteX24" fmla="*/ 553911 w 1217584"/>
                <a:gd name="connsiteY24" fmla="*/ 0 h 1216722"/>
                <a:gd name="connsiteX25" fmla="*/ 666275 w 1217584"/>
                <a:gd name="connsiteY25" fmla="*/ 0 h 1216722"/>
                <a:gd name="connsiteX26" fmla="*/ 666275 w 1217584"/>
                <a:gd name="connsiteY26" fmla="*/ 37047 h 1216722"/>
                <a:gd name="connsiteX27" fmla="*/ 629653 w 1217584"/>
                <a:gd name="connsiteY27" fmla="*/ 37047 h 1216722"/>
                <a:gd name="connsiteX28" fmla="*/ 629653 w 1217584"/>
                <a:gd name="connsiteY28" fmla="*/ 129040 h 1216722"/>
                <a:gd name="connsiteX29" fmla="*/ 775725 w 1217584"/>
                <a:gd name="connsiteY29" fmla="*/ 158178 h 1216722"/>
                <a:gd name="connsiteX30" fmla="*/ 810683 w 1217584"/>
                <a:gd name="connsiteY30" fmla="*/ 74094 h 1216722"/>
                <a:gd name="connsiteX31" fmla="*/ 776142 w 1217584"/>
                <a:gd name="connsiteY31" fmla="*/ 59109 h 1216722"/>
                <a:gd name="connsiteX32" fmla="*/ 790291 w 1217584"/>
                <a:gd name="connsiteY32" fmla="*/ 24559 h 1216722"/>
                <a:gd name="connsiteX33" fmla="*/ 895580 w 1217584"/>
                <a:gd name="connsiteY33" fmla="*/ 68266 h 1216722"/>
                <a:gd name="connsiteX34" fmla="*/ 881014 w 1217584"/>
                <a:gd name="connsiteY34" fmla="*/ 103232 h 1216722"/>
                <a:gd name="connsiteX35" fmla="*/ 845640 w 1217584"/>
                <a:gd name="connsiteY35" fmla="*/ 89079 h 1216722"/>
                <a:gd name="connsiteX36" fmla="*/ 810267 w 1217584"/>
                <a:gd name="connsiteY36" fmla="*/ 173996 h 1216722"/>
                <a:gd name="connsiteX37" fmla="*/ 932202 w 1217584"/>
                <a:gd name="connsiteY37" fmla="*/ 255582 h 1216722"/>
                <a:gd name="connsiteX38" fmla="*/ 998372 w 1217584"/>
                <a:gd name="connsiteY38" fmla="*/ 189814 h 1216722"/>
                <a:gd name="connsiteX39" fmla="*/ 972570 w 1217584"/>
                <a:gd name="connsiteY39" fmla="*/ 166087 h 1216722"/>
                <a:gd name="connsiteX40" fmla="*/ 997539 w 1217584"/>
                <a:gd name="connsiteY40" fmla="*/ 141528 h 1216722"/>
                <a:gd name="connsiteX41" fmla="*/ 1077026 w 1217584"/>
                <a:gd name="connsiteY41" fmla="*/ 220201 h 1216722"/>
                <a:gd name="connsiteX42" fmla="*/ 1051224 w 1217584"/>
                <a:gd name="connsiteY42" fmla="*/ 245176 h 1216722"/>
                <a:gd name="connsiteX43" fmla="*/ 1028335 w 1217584"/>
                <a:gd name="connsiteY43" fmla="*/ 219784 h 1216722"/>
                <a:gd name="connsiteX44" fmla="*/ 960085 w 1217584"/>
                <a:gd name="connsiteY44" fmla="*/ 288467 h 1216722"/>
                <a:gd name="connsiteX45" fmla="*/ 1033329 w 1217584"/>
                <a:gd name="connsiteY45" fmla="*/ 394613 h 1216722"/>
                <a:gd name="connsiteX46" fmla="*/ 1043733 w 1217584"/>
                <a:gd name="connsiteY46" fmla="*/ 399192 h 1216722"/>
                <a:gd name="connsiteX47" fmla="*/ 1119891 w 1217584"/>
                <a:gd name="connsiteY47" fmla="*/ 399608 h 1216722"/>
                <a:gd name="connsiteX48" fmla="*/ 1217273 w 1217584"/>
                <a:gd name="connsiteY48" fmla="*/ 496180 h 1216722"/>
                <a:gd name="connsiteX49" fmla="*/ 1217273 w 1217584"/>
                <a:gd name="connsiteY49" fmla="*/ 720543 h 1216722"/>
                <a:gd name="connsiteX50" fmla="*/ 1120307 w 1217584"/>
                <a:gd name="connsiteY50" fmla="*/ 817531 h 1216722"/>
                <a:gd name="connsiteX51" fmla="*/ 1044150 w 1217584"/>
                <a:gd name="connsiteY51" fmla="*/ 817947 h 1216722"/>
                <a:gd name="connsiteX52" fmla="*/ 1032913 w 1217584"/>
                <a:gd name="connsiteY52" fmla="*/ 823359 h 1216722"/>
                <a:gd name="connsiteX53" fmla="*/ 959253 w 1217584"/>
                <a:gd name="connsiteY53" fmla="*/ 929504 h 1216722"/>
                <a:gd name="connsiteX54" fmla="*/ 1027087 w 1217584"/>
                <a:gd name="connsiteY54" fmla="*/ 997771 h 1216722"/>
                <a:gd name="connsiteX55" fmla="*/ 1051224 w 1217584"/>
                <a:gd name="connsiteY55" fmla="*/ 971130 h 1216722"/>
                <a:gd name="connsiteX56" fmla="*/ 1076610 w 1217584"/>
                <a:gd name="connsiteY56" fmla="*/ 996938 h 1216722"/>
                <a:gd name="connsiteX57" fmla="*/ 998372 w 1217584"/>
                <a:gd name="connsiteY57" fmla="*/ 1075195 h 1216722"/>
                <a:gd name="connsiteX58" fmla="*/ 974234 w 1217584"/>
                <a:gd name="connsiteY58" fmla="*/ 1049803 h 1216722"/>
                <a:gd name="connsiteX59" fmla="*/ 999204 w 1217584"/>
                <a:gd name="connsiteY59" fmla="*/ 1028158 h 1216722"/>
                <a:gd name="connsiteX60" fmla="*/ 932202 w 1217584"/>
                <a:gd name="connsiteY60" fmla="*/ 961140 h 1216722"/>
                <a:gd name="connsiteX61" fmla="*/ 810267 w 1217584"/>
                <a:gd name="connsiteY61" fmla="*/ 1042727 h 1216722"/>
                <a:gd name="connsiteX62" fmla="*/ 845224 w 1217584"/>
                <a:gd name="connsiteY62" fmla="*/ 1127643 h 1216722"/>
                <a:gd name="connsiteX63" fmla="*/ 880182 w 1217584"/>
                <a:gd name="connsiteY63" fmla="*/ 1113907 h 1216722"/>
                <a:gd name="connsiteX64" fmla="*/ 894748 w 1217584"/>
                <a:gd name="connsiteY64" fmla="*/ 1148872 h 1216722"/>
                <a:gd name="connsiteX65" fmla="*/ 789459 w 1217584"/>
                <a:gd name="connsiteY65" fmla="*/ 1192580 h 1216722"/>
                <a:gd name="connsiteX66" fmla="*/ 774893 w 1217584"/>
                <a:gd name="connsiteY66" fmla="*/ 1157614 h 1216722"/>
                <a:gd name="connsiteX67" fmla="*/ 809851 w 1217584"/>
                <a:gd name="connsiteY67" fmla="*/ 1142629 h 1216722"/>
                <a:gd name="connsiteX68" fmla="*/ 774893 w 1217584"/>
                <a:gd name="connsiteY68" fmla="*/ 1058128 h 1216722"/>
                <a:gd name="connsiteX69" fmla="*/ 628404 w 1217584"/>
                <a:gd name="connsiteY69" fmla="*/ 1087266 h 1216722"/>
                <a:gd name="connsiteX70" fmla="*/ 628404 w 1217584"/>
                <a:gd name="connsiteY70" fmla="*/ 1178427 h 1216722"/>
                <a:gd name="connsiteX71" fmla="*/ 665859 w 1217584"/>
                <a:gd name="connsiteY71" fmla="*/ 1178427 h 1216722"/>
                <a:gd name="connsiteX72" fmla="*/ 665859 w 1217584"/>
                <a:gd name="connsiteY72" fmla="*/ 1216723 h 1216722"/>
                <a:gd name="connsiteX73" fmla="*/ 551830 w 1217584"/>
                <a:gd name="connsiteY73" fmla="*/ 1216723 h 1216722"/>
                <a:gd name="connsiteX74" fmla="*/ 551830 w 1217584"/>
                <a:gd name="connsiteY74" fmla="*/ 1178427 h 1216722"/>
                <a:gd name="connsiteX75" fmla="*/ 589285 w 1217584"/>
                <a:gd name="connsiteY75" fmla="*/ 1178427 h 1216722"/>
                <a:gd name="connsiteX76" fmla="*/ 589285 w 1217584"/>
                <a:gd name="connsiteY76" fmla="*/ 1087266 h 1216722"/>
                <a:gd name="connsiteX77" fmla="*/ 443628 w 1217584"/>
                <a:gd name="connsiteY77" fmla="*/ 1058128 h 1216722"/>
                <a:gd name="connsiteX78" fmla="*/ 408671 w 1217584"/>
                <a:gd name="connsiteY78" fmla="*/ 1142629 h 1216722"/>
                <a:gd name="connsiteX79" fmla="*/ 443628 w 1217584"/>
                <a:gd name="connsiteY79" fmla="*/ 1157614 h 1216722"/>
                <a:gd name="connsiteX80" fmla="*/ 429063 w 1217584"/>
                <a:gd name="connsiteY80" fmla="*/ 1192580 h 1216722"/>
                <a:gd name="connsiteX81" fmla="*/ 323774 w 1217584"/>
                <a:gd name="connsiteY81" fmla="*/ 1148872 h 1216722"/>
                <a:gd name="connsiteX82" fmla="*/ 338339 w 1217584"/>
                <a:gd name="connsiteY82" fmla="*/ 1113907 h 1216722"/>
                <a:gd name="connsiteX83" fmla="*/ 373297 w 1217584"/>
                <a:gd name="connsiteY83" fmla="*/ 1128060 h 1216722"/>
                <a:gd name="connsiteX84" fmla="*/ 408255 w 1217584"/>
                <a:gd name="connsiteY84" fmla="*/ 1043559 h 1216722"/>
                <a:gd name="connsiteX85" fmla="*/ 285487 w 1217584"/>
                <a:gd name="connsiteY85" fmla="*/ 961556 h 1216722"/>
                <a:gd name="connsiteX86" fmla="*/ 218485 w 1217584"/>
                <a:gd name="connsiteY86" fmla="*/ 1028574 h 1216722"/>
                <a:gd name="connsiteX87" fmla="*/ 242622 w 1217584"/>
                <a:gd name="connsiteY87" fmla="*/ 1050219 h 1216722"/>
                <a:gd name="connsiteX88" fmla="*/ 218485 w 1217584"/>
                <a:gd name="connsiteY88" fmla="*/ 1075611 h 1216722"/>
                <a:gd name="connsiteX89" fmla="*/ 140246 w 1217584"/>
                <a:gd name="connsiteY89" fmla="*/ 997355 h 1216722"/>
                <a:gd name="connsiteX90" fmla="*/ 166465 w 1217584"/>
                <a:gd name="connsiteY90" fmla="*/ 970298 h 1216722"/>
                <a:gd name="connsiteX91" fmla="*/ 190602 w 1217584"/>
                <a:gd name="connsiteY91" fmla="*/ 996938 h 1216722"/>
                <a:gd name="connsiteX92" fmla="*/ 258020 w 1217584"/>
                <a:gd name="connsiteY92" fmla="*/ 929921 h 1216722"/>
                <a:gd name="connsiteX93" fmla="*/ 183527 w 1217584"/>
                <a:gd name="connsiteY93" fmla="*/ 822526 h 1216722"/>
                <a:gd name="connsiteX94" fmla="*/ 173123 w 1217584"/>
                <a:gd name="connsiteY94" fmla="*/ 817947 h 1216722"/>
                <a:gd name="connsiteX95" fmla="*/ 94885 w 1217584"/>
                <a:gd name="connsiteY95" fmla="*/ 817531 h 1216722"/>
                <a:gd name="connsiteX96" fmla="*/ 33709 w 1217584"/>
                <a:gd name="connsiteY96" fmla="*/ 795053 h 1216722"/>
                <a:gd name="connsiteX97" fmla="*/ 0 w 1217584"/>
                <a:gd name="connsiteY97" fmla="*/ 736777 h 1216722"/>
                <a:gd name="connsiteX98" fmla="*/ 2913 w 1217584"/>
                <a:gd name="connsiteY98" fmla="*/ 478281 h 1216722"/>
                <a:gd name="connsiteX99" fmla="*/ 609677 w 1217584"/>
                <a:gd name="connsiteY99" fmla="*/ 777570 h 1216722"/>
                <a:gd name="connsiteX100" fmla="*/ 1117810 w 1217584"/>
                <a:gd name="connsiteY100" fmla="*/ 777570 h 1216722"/>
                <a:gd name="connsiteX101" fmla="*/ 1180651 w 1217584"/>
                <a:gd name="connsiteY101" fmla="*/ 715132 h 1216722"/>
                <a:gd name="connsiteX102" fmla="*/ 1180651 w 1217584"/>
                <a:gd name="connsiteY102" fmla="*/ 497845 h 1216722"/>
                <a:gd name="connsiteX103" fmla="*/ 1118643 w 1217584"/>
                <a:gd name="connsiteY103" fmla="*/ 435406 h 1216722"/>
                <a:gd name="connsiteX104" fmla="*/ 102376 w 1217584"/>
                <a:gd name="connsiteY104" fmla="*/ 435406 h 1216722"/>
                <a:gd name="connsiteX105" fmla="*/ 40368 w 1217584"/>
                <a:gd name="connsiteY105" fmla="*/ 497845 h 1216722"/>
                <a:gd name="connsiteX106" fmla="*/ 39952 w 1217584"/>
                <a:gd name="connsiteY106" fmla="*/ 710553 h 1216722"/>
                <a:gd name="connsiteX107" fmla="*/ 106954 w 1217584"/>
                <a:gd name="connsiteY107" fmla="*/ 778403 h 1216722"/>
                <a:gd name="connsiteX108" fmla="*/ 609677 w 1217584"/>
                <a:gd name="connsiteY108" fmla="*/ 777570 h 1216722"/>
                <a:gd name="connsiteX109" fmla="*/ 228889 w 1217584"/>
                <a:gd name="connsiteY109" fmla="*/ 397110 h 1216722"/>
                <a:gd name="connsiteX110" fmla="*/ 992546 w 1217584"/>
                <a:gd name="connsiteY110" fmla="*/ 397110 h 1216722"/>
                <a:gd name="connsiteX111" fmla="*/ 630901 w 1217584"/>
                <a:gd name="connsiteY111" fmla="*/ 169833 h 1216722"/>
                <a:gd name="connsiteX112" fmla="*/ 228889 w 1217584"/>
                <a:gd name="connsiteY112" fmla="*/ 397110 h 1216722"/>
                <a:gd name="connsiteX113" fmla="*/ 228473 w 1217584"/>
                <a:gd name="connsiteY113" fmla="*/ 816282 h 1216722"/>
                <a:gd name="connsiteX114" fmla="*/ 626323 w 1217584"/>
                <a:gd name="connsiteY114" fmla="*/ 1043559 h 1216722"/>
                <a:gd name="connsiteX115" fmla="*/ 992546 w 1217584"/>
                <a:gd name="connsiteY115" fmla="*/ 816282 h 1216722"/>
                <a:gd name="connsiteX116" fmla="*/ 228473 w 1217584"/>
                <a:gd name="connsiteY116" fmla="*/ 816282 h 121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217584" h="1216722">
                  <a:moveTo>
                    <a:pt x="2913" y="478281"/>
                  </a:moveTo>
                  <a:cubicBezTo>
                    <a:pt x="9156" y="455386"/>
                    <a:pt x="18727" y="434574"/>
                    <a:pt x="37455" y="419172"/>
                  </a:cubicBezTo>
                  <a:cubicBezTo>
                    <a:pt x="54517" y="405435"/>
                    <a:pt x="74493" y="397943"/>
                    <a:pt x="96550" y="397526"/>
                  </a:cubicBezTo>
                  <a:cubicBezTo>
                    <a:pt x="123184" y="397110"/>
                    <a:pt x="149402" y="397526"/>
                    <a:pt x="176036" y="397110"/>
                  </a:cubicBezTo>
                  <a:cubicBezTo>
                    <a:pt x="179782" y="397110"/>
                    <a:pt x="185192" y="395029"/>
                    <a:pt x="186440" y="392531"/>
                  </a:cubicBezTo>
                  <a:cubicBezTo>
                    <a:pt x="206832" y="353403"/>
                    <a:pt x="231386" y="317189"/>
                    <a:pt x="260933" y="285137"/>
                  </a:cubicBezTo>
                  <a:cubicBezTo>
                    <a:pt x="238461" y="262659"/>
                    <a:pt x="215988" y="240597"/>
                    <a:pt x="193099" y="217703"/>
                  </a:cubicBezTo>
                  <a:cubicBezTo>
                    <a:pt x="185608" y="226028"/>
                    <a:pt x="177701" y="235186"/>
                    <a:pt x="168962" y="244760"/>
                  </a:cubicBezTo>
                  <a:cubicBezTo>
                    <a:pt x="158558" y="234353"/>
                    <a:pt x="150234" y="225612"/>
                    <a:pt x="142327" y="217703"/>
                  </a:cubicBezTo>
                  <a:cubicBezTo>
                    <a:pt x="168545" y="191479"/>
                    <a:pt x="194764" y="165254"/>
                    <a:pt x="220566" y="139446"/>
                  </a:cubicBezTo>
                  <a:cubicBezTo>
                    <a:pt x="227640" y="146939"/>
                    <a:pt x="235964" y="155681"/>
                    <a:pt x="245119" y="165254"/>
                  </a:cubicBezTo>
                  <a:cubicBezTo>
                    <a:pt x="238044" y="171498"/>
                    <a:pt x="228889" y="179407"/>
                    <a:pt x="220150" y="186900"/>
                  </a:cubicBezTo>
                  <a:cubicBezTo>
                    <a:pt x="244703" y="211459"/>
                    <a:pt x="266760" y="233521"/>
                    <a:pt x="287152" y="253917"/>
                  </a:cubicBezTo>
                  <a:cubicBezTo>
                    <a:pt x="327519" y="227277"/>
                    <a:pt x="367887" y="199804"/>
                    <a:pt x="409919" y="171915"/>
                  </a:cubicBezTo>
                  <a:cubicBezTo>
                    <a:pt x="399099" y="146107"/>
                    <a:pt x="387447" y="117385"/>
                    <a:pt x="374962" y="87830"/>
                  </a:cubicBezTo>
                  <a:cubicBezTo>
                    <a:pt x="362893" y="92409"/>
                    <a:pt x="351657" y="96988"/>
                    <a:pt x="339588" y="101567"/>
                  </a:cubicBezTo>
                  <a:cubicBezTo>
                    <a:pt x="334594" y="89912"/>
                    <a:pt x="330016" y="79089"/>
                    <a:pt x="325022" y="67018"/>
                  </a:cubicBezTo>
                  <a:cubicBezTo>
                    <a:pt x="359980" y="52448"/>
                    <a:pt x="394105" y="38296"/>
                    <a:pt x="430311" y="23310"/>
                  </a:cubicBezTo>
                  <a:cubicBezTo>
                    <a:pt x="435305" y="34966"/>
                    <a:pt x="439883" y="46205"/>
                    <a:pt x="444877" y="58276"/>
                  </a:cubicBezTo>
                  <a:cubicBezTo>
                    <a:pt x="432808" y="63271"/>
                    <a:pt x="421988" y="68266"/>
                    <a:pt x="409919" y="73261"/>
                  </a:cubicBezTo>
                  <a:cubicBezTo>
                    <a:pt x="421988" y="102816"/>
                    <a:pt x="434057" y="131538"/>
                    <a:pt x="444877" y="157762"/>
                  </a:cubicBezTo>
                  <a:cubicBezTo>
                    <a:pt x="493984" y="147772"/>
                    <a:pt x="541842" y="138198"/>
                    <a:pt x="590533" y="128624"/>
                  </a:cubicBezTo>
                  <a:cubicBezTo>
                    <a:pt x="590533" y="100734"/>
                    <a:pt x="590533" y="69931"/>
                    <a:pt x="590533" y="37879"/>
                  </a:cubicBezTo>
                  <a:cubicBezTo>
                    <a:pt x="578881" y="37879"/>
                    <a:pt x="566812" y="37879"/>
                    <a:pt x="553911" y="37879"/>
                  </a:cubicBezTo>
                  <a:cubicBezTo>
                    <a:pt x="553911" y="24559"/>
                    <a:pt x="553911" y="12488"/>
                    <a:pt x="553911" y="0"/>
                  </a:cubicBezTo>
                  <a:cubicBezTo>
                    <a:pt x="590950" y="0"/>
                    <a:pt x="627988" y="0"/>
                    <a:pt x="666275" y="0"/>
                  </a:cubicBezTo>
                  <a:cubicBezTo>
                    <a:pt x="666275" y="11655"/>
                    <a:pt x="666275" y="23727"/>
                    <a:pt x="666275" y="37047"/>
                  </a:cubicBezTo>
                  <a:cubicBezTo>
                    <a:pt x="654622" y="37047"/>
                    <a:pt x="642554" y="37047"/>
                    <a:pt x="629653" y="37047"/>
                  </a:cubicBezTo>
                  <a:cubicBezTo>
                    <a:pt x="629653" y="69515"/>
                    <a:pt x="629653" y="100318"/>
                    <a:pt x="629653" y="129040"/>
                  </a:cubicBezTo>
                  <a:cubicBezTo>
                    <a:pt x="677927" y="138614"/>
                    <a:pt x="725370" y="148188"/>
                    <a:pt x="775725" y="158178"/>
                  </a:cubicBezTo>
                  <a:cubicBezTo>
                    <a:pt x="786129" y="132786"/>
                    <a:pt x="798198" y="104065"/>
                    <a:pt x="810683" y="74094"/>
                  </a:cubicBezTo>
                  <a:cubicBezTo>
                    <a:pt x="799030" y="69099"/>
                    <a:pt x="787794" y="64104"/>
                    <a:pt x="776142" y="59109"/>
                  </a:cubicBezTo>
                  <a:cubicBezTo>
                    <a:pt x="780719" y="47453"/>
                    <a:pt x="785297" y="37047"/>
                    <a:pt x="790291" y="24559"/>
                  </a:cubicBezTo>
                  <a:cubicBezTo>
                    <a:pt x="825249" y="39128"/>
                    <a:pt x="859790" y="53281"/>
                    <a:pt x="895580" y="68266"/>
                  </a:cubicBezTo>
                  <a:cubicBezTo>
                    <a:pt x="890586" y="79922"/>
                    <a:pt x="886008" y="91161"/>
                    <a:pt x="881014" y="103232"/>
                  </a:cubicBezTo>
                  <a:cubicBezTo>
                    <a:pt x="868946" y="98237"/>
                    <a:pt x="857709" y="94074"/>
                    <a:pt x="845640" y="89079"/>
                  </a:cubicBezTo>
                  <a:cubicBezTo>
                    <a:pt x="833572" y="118634"/>
                    <a:pt x="821503" y="147355"/>
                    <a:pt x="810267" y="173996"/>
                  </a:cubicBezTo>
                  <a:cubicBezTo>
                    <a:pt x="851467" y="201469"/>
                    <a:pt x="892251" y="228526"/>
                    <a:pt x="932202" y="255582"/>
                  </a:cubicBezTo>
                  <a:cubicBezTo>
                    <a:pt x="952178" y="235602"/>
                    <a:pt x="974651" y="213540"/>
                    <a:pt x="998372" y="189814"/>
                  </a:cubicBezTo>
                  <a:cubicBezTo>
                    <a:pt x="990465" y="182321"/>
                    <a:pt x="981309" y="174412"/>
                    <a:pt x="972570" y="166087"/>
                  </a:cubicBezTo>
                  <a:cubicBezTo>
                    <a:pt x="981725" y="156929"/>
                    <a:pt x="990049" y="148604"/>
                    <a:pt x="997539" y="141528"/>
                  </a:cubicBezTo>
                  <a:cubicBezTo>
                    <a:pt x="1023758" y="167336"/>
                    <a:pt x="1049976" y="193560"/>
                    <a:pt x="1077026" y="220201"/>
                  </a:cubicBezTo>
                  <a:cubicBezTo>
                    <a:pt x="1069536" y="227277"/>
                    <a:pt x="1061212" y="235602"/>
                    <a:pt x="1051224" y="245176"/>
                  </a:cubicBezTo>
                  <a:cubicBezTo>
                    <a:pt x="1043733" y="236851"/>
                    <a:pt x="1035826" y="227693"/>
                    <a:pt x="1028335" y="219784"/>
                  </a:cubicBezTo>
                  <a:cubicBezTo>
                    <a:pt x="1005030" y="243095"/>
                    <a:pt x="982974" y="265573"/>
                    <a:pt x="960085" y="288467"/>
                  </a:cubicBezTo>
                  <a:cubicBezTo>
                    <a:pt x="988384" y="319686"/>
                    <a:pt x="1013354" y="355485"/>
                    <a:pt x="1033329" y="394613"/>
                  </a:cubicBezTo>
                  <a:cubicBezTo>
                    <a:pt x="1034578" y="397526"/>
                    <a:pt x="1039988" y="399192"/>
                    <a:pt x="1043733" y="399192"/>
                  </a:cubicBezTo>
                  <a:cubicBezTo>
                    <a:pt x="1069119" y="399608"/>
                    <a:pt x="1094505" y="399192"/>
                    <a:pt x="1119891" y="399608"/>
                  </a:cubicBezTo>
                  <a:cubicBezTo>
                    <a:pt x="1175657" y="400024"/>
                    <a:pt x="1216857" y="440817"/>
                    <a:pt x="1217273" y="496180"/>
                  </a:cubicBezTo>
                  <a:cubicBezTo>
                    <a:pt x="1217689" y="571106"/>
                    <a:pt x="1217689" y="645616"/>
                    <a:pt x="1217273" y="720543"/>
                  </a:cubicBezTo>
                  <a:cubicBezTo>
                    <a:pt x="1217273" y="775905"/>
                    <a:pt x="1175657" y="817115"/>
                    <a:pt x="1120307" y="817531"/>
                  </a:cubicBezTo>
                  <a:cubicBezTo>
                    <a:pt x="1094921" y="817531"/>
                    <a:pt x="1069536" y="817531"/>
                    <a:pt x="1044150" y="817947"/>
                  </a:cubicBezTo>
                  <a:cubicBezTo>
                    <a:pt x="1040404" y="817947"/>
                    <a:pt x="1034578" y="820445"/>
                    <a:pt x="1032913" y="823359"/>
                  </a:cubicBezTo>
                  <a:cubicBezTo>
                    <a:pt x="1012937" y="862071"/>
                    <a:pt x="987968" y="897869"/>
                    <a:pt x="959253" y="929504"/>
                  </a:cubicBezTo>
                  <a:cubicBezTo>
                    <a:pt x="981725" y="951982"/>
                    <a:pt x="1004198" y="974460"/>
                    <a:pt x="1027087" y="997771"/>
                  </a:cubicBezTo>
                  <a:cubicBezTo>
                    <a:pt x="1034994" y="989029"/>
                    <a:pt x="1042901" y="980288"/>
                    <a:pt x="1051224" y="971130"/>
                  </a:cubicBezTo>
                  <a:cubicBezTo>
                    <a:pt x="1060380" y="980704"/>
                    <a:pt x="1069119" y="989446"/>
                    <a:pt x="1076610" y="996938"/>
                  </a:cubicBezTo>
                  <a:cubicBezTo>
                    <a:pt x="1050392" y="1023163"/>
                    <a:pt x="1024174" y="1048971"/>
                    <a:pt x="998372" y="1075195"/>
                  </a:cubicBezTo>
                  <a:cubicBezTo>
                    <a:pt x="991713" y="1068118"/>
                    <a:pt x="983390" y="1059377"/>
                    <a:pt x="974234" y="1049803"/>
                  </a:cubicBezTo>
                  <a:cubicBezTo>
                    <a:pt x="981725" y="1043559"/>
                    <a:pt x="990881" y="1035650"/>
                    <a:pt x="999204" y="1028158"/>
                  </a:cubicBezTo>
                  <a:cubicBezTo>
                    <a:pt x="974651" y="1003598"/>
                    <a:pt x="952178" y="981537"/>
                    <a:pt x="932202" y="961140"/>
                  </a:cubicBezTo>
                  <a:cubicBezTo>
                    <a:pt x="892251" y="987781"/>
                    <a:pt x="852299" y="1014837"/>
                    <a:pt x="810267" y="1042727"/>
                  </a:cubicBezTo>
                  <a:cubicBezTo>
                    <a:pt x="821087" y="1068535"/>
                    <a:pt x="833156" y="1097673"/>
                    <a:pt x="845224" y="1127643"/>
                  </a:cubicBezTo>
                  <a:cubicBezTo>
                    <a:pt x="856877" y="1123065"/>
                    <a:pt x="868113" y="1118486"/>
                    <a:pt x="880182" y="1113907"/>
                  </a:cubicBezTo>
                  <a:cubicBezTo>
                    <a:pt x="885176" y="1125562"/>
                    <a:pt x="889754" y="1136385"/>
                    <a:pt x="894748" y="1148872"/>
                  </a:cubicBezTo>
                  <a:cubicBezTo>
                    <a:pt x="859790" y="1163442"/>
                    <a:pt x="825665" y="1177594"/>
                    <a:pt x="789459" y="1192580"/>
                  </a:cubicBezTo>
                  <a:cubicBezTo>
                    <a:pt x="784465" y="1180924"/>
                    <a:pt x="779887" y="1170102"/>
                    <a:pt x="774893" y="1157614"/>
                  </a:cubicBezTo>
                  <a:cubicBezTo>
                    <a:pt x="786546" y="1152619"/>
                    <a:pt x="797366" y="1148040"/>
                    <a:pt x="809851" y="1142629"/>
                  </a:cubicBezTo>
                  <a:cubicBezTo>
                    <a:pt x="797782" y="1113074"/>
                    <a:pt x="785713" y="1084352"/>
                    <a:pt x="774893" y="1058128"/>
                  </a:cubicBezTo>
                  <a:cubicBezTo>
                    <a:pt x="725370" y="1068118"/>
                    <a:pt x="677511" y="1077692"/>
                    <a:pt x="628404" y="1087266"/>
                  </a:cubicBezTo>
                  <a:cubicBezTo>
                    <a:pt x="628404" y="1115572"/>
                    <a:pt x="628404" y="1146375"/>
                    <a:pt x="628404" y="1178427"/>
                  </a:cubicBezTo>
                  <a:cubicBezTo>
                    <a:pt x="640473" y="1178427"/>
                    <a:pt x="652541" y="1178427"/>
                    <a:pt x="665859" y="1178427"/>
                  </a:cubicBezTo>
                  <a:cubicBezTo>
                    <a:pt x="665859" y="1191747"/>
                    <a:pt x="665859" y="1204235"/>
                    <a:pt x="665859" y="1216723"/>
                  </a:cubicBezTo>
                  <a:cubicBezTo>
                    <a:pt x="627988" y="1216723"/>
                    <a:pt x="589701" y="1216723"/>
                    <a:pt x="551830" y="1216723"/>
                  </a:cubicBezTo>
                  <a:cubicBezTo>
                    <a:pt x="551830" y="1204235"/>
                    <a:pt x="551830" y="1191747"/>
                    <a:pt x="551830" y="1178427"/>
                  </a:cubicBezTo>
                  <a:cubicBezTo>
                    <a:pt x="565148" y="1178427"/>
                    <a:pt x="576800" y="1178427"/>
                    <a:pt x="589285" y="1178427"/>
                  </a:cubicBezTo>
                  <a:cubicBezTo>
                    <a:pt x="589285" y="1146375"/>
                    <a:pt x="589285" y="1115572"/>
                    <a:pt x="589285" y="1087266"/>
                  </a:cubicBezTo>
                  <a:cubicBezTo>
                    <a:pt x="540594" y="1077692"/>
                    <a:pt x="492735" y="1068118"/>
                    <a:pt x="443628" y="1058128"/>
                  </a:cubicBezTo>
                  <a:cubicBezTo>
                    <a:pt x="432808" y="1084352"/>
                    <a:pt x="420739" y="1113074"/>
                    <a:pt x="408671" y="1142629"/>
                  </a:cubicBezTo>
                  <a:cubicBezTo>
                    <a:pt x="420739" y="1147624"/>
                    <a:pt x="431560" y="1152619"/>
                    <a:pt x="443628" y="1157614"/>
                  </a:cubicBezTo>
                  <a:cubicBezTo>
                    <a:pt x="438634" y="1169685"/>
                    <a:pt x="434057" y="1180508"/>
                    <a:pt x="429063" y="1192580"/>
                  </a:cubicBezTo>
                  <a:cubicBezTo>
                    <a:pt x="393273" y="1177594"/>
                    <a:pt x="358731" y="1163442"/>
                    <a:pt x="323774" y="1148872"/>
                  </a:cubicBezTo>
                  <a:cubicBezTo>
                    <a:pt x="328768" y="1136385"/>
                    <a:pt x="333346" y="1125562"/>
                    <a:pt x="338339" y="1113907"/>
                  </a:cubicBezTo>
                  <a:cubicBezTo>
                    <a:pt x="350408" y="1118902"/>
                    <a:pt x="361645" y="1123065"/>
                    <a:pt x="373297" y="1128060"/>
                  </a:cubicBezTo>
                  <a:cubicBezTo>
                    <a:pt x="385782" y="1098505"/>
                    <a:pt x="397434" y="1069367"/>
                    <a:pt x="408255" y="1043559"/>
                  </a:cubicBezTo>
                  <a:cubicBezTo>
                    <a:pt x="366222" y="1015254"/>
                    <a:pt x="325438" y="988197"/>
                    <a:pt x="285487" y="961556"/>
                  </a:cubicBezTo>
                  <a:cubicBezTo>
                    <a:pt x="265095" y="981953"/>
                    <a:pt x="243038" y="1004431"/>
                    <a:pt x="218485" y="1028574"/>
                  </a:cubicBezTo>
                  <a:cubicBezTo>
                    <a:pt x="226808" y="1036067"/>
                    <a:pt x="235964" y="1043975"/>
                    <a:pt x="242622" y="1050219"/>
                  </a:cubicBezTo>
                  <a:cubicBezTo>
                    <a:pt x="233883" y="1059377"/>
                    <a:pt x="225560" y="1068118"/>
                    <a:pt x="218485" y="1075611"/>
                  </a:cubicBezTo>
                  <a:cubicBezTo>
                    <a:pt x="192683" y="1049803"/>
                    <a:pt x="166465" y="1023579"/>
                    <a:pt x="140246" y="997355"/>
                  </a:cubicBezTo>
                  <a:cubicBezTo>
                    <a:pt x="147737" y="989446"/>
                    <a:pt x="156477" y="980704"/>
                    <a:pt x="166465" y="970298"/>
                  </a:cubicBezTo>
                  <a:cubicBezTo>
                    <a:pt x="174788" y="979455"/>
                    <a:pt x="183111" y="988613"/>
                    <a:pt x="190602" y="996938"/>
                  </a:cubicBezTo>
                  <a:cubicBezTo>
                    <a:pt x="213491" y="974460"/>
                    <a:pt x="235548" y="952399"/>
                    <a:pt x="258020" y="929921"/>
                  </a:cubicBezTo>
                  <a:cubicBezTo>
                    <a:pt x="228473" y="897869"/>
                    <a:pt x="203919" y="861654"/>
                    <a:pt x="183527" y="822526"/>
                  </a:cubicBezTo>
                  <a:cubicBezTo>
                    <a:pt x="182279" y="819612"/>
                    <a:pt x="176869" y="817947"/>
                    <a:pt x="173123" y="817947"/>
                  </a:cubicBezTo>
                  <a:cubicBezTo>
                    <a:pt x="146905" y="817531"/>
                    <a:pt x="121103" y="817947"/>
                    <a:pt x="94885" y="817531"/>
                  </a:cubicBezTo>
                  <a:cubicBezTo>
                    <a:pt x="71996" y="817531"/>
                    <a:pt x="51604" y="809622"/>
                    <a:pt x="33709" y="795053"/>
                  </a:cubicBezTo>
                  <a:cubicBezTo>
                    <a:pt x="14982" y="779652"/>
                    <a:pt x="5826" y="759255"/>
                    <a:pt x="0" y="736777"/>
                  </a:cubicBezTo>
                  <a:cubicBezTo>
                    <a:pt x="2913" y="649363"/>
                    <a:pt x="2913" y="563614"/>
                    <a:pt x="2913" y="478281"/>
                  </a:cubicBezTo>
                  <a:close/>
                  <a:moveTo>
                    <a:pt x="609677" y="777570"/>
                  </a:moveTo>
                  <a:cubicBezTo>
                    <a:pt x="779055" y="777570"/>
                    <a:pt x="948432" y="777570"/>
                    <a:pt x="1117810" y="777570"/>
                  </a:cubicBezTo>
                  <a:cubicBezTo>
                    <a:pt x="1157346" y="777570"/>
                    <a:pt x="1180651" y="754260"/>
                    <a:pt x="1180651" y="715132"/>
                  </a:cubicBezTo>
                  <a:cubicBezTo>
                    <a:pt x="1180651" y="642703"/>
                    <a:pt x="1180651" y="570274"/>
                    <a:pt x="1180651" y="497845"/>
                  </a:cubicBezTo>
                  <a:cubicBezTo>
                    <a:pt x="1180651" y="459133"/>
                    <a:pt x="1157346" y="435406"/>
                    <a:pt x="1118643" y="435406"/>
                  </a:cubicBezTo>
                  <a:cubicBezTo>
                    <a:pt x="779887" y="435406"/>
                    <a:pt x="441131" y="435406"/>
                    <a:pt x="102376" y="435406"/>
                  </a:cubicBezTo>
                  <a:cubicBezTo>
                    <a:pt x="64089" y="435406"/>
                    <a:pt x="40368" y="459133"/>
                    <a:pt x="40368" y="497845"/>
                  </a:cubicBezTo>
                  <a:cubicBezTo>
                    <a:pt x="40368" y="568609"/>
                    <a:pt x="41616" y="639373"/>
                    <a:pt x="39952" y="710553"/>
                  </a:cubicBezTo>
                  <a:cubicBezTo>
                    <a:pt x="38703" y="752595"/>
                    <a:pt x="67418" y="778403"/>
                    <a:pt x="106954" y="778403"/>
                  </a:cubicBezTo>
                  <a:cubicBezTo>
                    <a:pt x="275083" y="776738"/>
                    <a:pt x="442380" y="777570"/>
                    <a:pt x="609677" y="777570"/>
                  </a:cubicBezTo>
                  <a:close/>
                  <a:moveTo>
                    <a:pt x="228889" y="397110"/>
                  </a:moveTo>
                  <a:cubicBezTo>
                    <a:pt x="483996" y="397110"/>
                    <a:pt x="738271" y="397110"/>
                    <a:pt x="992546" y="397110"/>
                  </a:cubicBezTo>
                  <a:cubicBezTo>
                    <a:pt x="944271" y="297208"/>
                    <a:pt x="814012" y="178159"/>
                    <a:pt x="630901" y="169833"/>
                  </a:cubicBezTo>
                  <a:cubicBezTo>
                    <a:pt x="441964" y="161508"/>
                    <a:pt x="292145" y="273898"/>
                    <a:pt x="228889" y="397110"/>
                  </a:cubicBezTo>
                  <a:close/>
                  <a:moveTo>
                    <a:pt x="228473" y="816282"/>
                  </a:moveTo>
                  <a:cubicBezTo>
                    <a:pt x="292562" y="939495"/>
                    <a:pt x="440299" y="1049803"/>
                    <a:pt x="626323" y="1043559"/>
                  </a:cubicBezTo>
                  <a:cubicBezTo>
                    <a:pt x="806937" y="1037315"/>
                    <a:pt x="939693" y="922428"/>
                    <a:pt x="992546" y="816282"/>
                  </a:cubicBezTo>
                  <a:cubicBezTo>
                    <a:pt x="738271" y="816282"/>
                    <a:pt x="483996" y="816282"/>
                    <a:pt x="228473" y="816282"/>
                  </a:cubicBezTo>
                  <a:close/>
                </a:path>
              </a:pathLst>
            </a:custGeom>
            <a:grpFill/>
            <a:ln w="415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43DB6F9-D7D3-273B-31B7-FE885386FB76}"/>
                </a:ext>
              </a:extLst>
            </p:cNvPr>
            <p:cNvSpPr/>
            <p:nvPr/>
          </p:nvSpPr>
          <p:spPr>
            <a:xfrm>
              <a:off x="1614675" y="3193511"/>
              <a:ext cx="151500" cy="191998"/>
            </a:xfrm>
            <a:custGeom>
              <a:avLst/>
              <a:gdLst>
                <a:gd name="connsiteX0" fmla="*/ 0 w 151500"/>
                <a:gd name="connsiteY0" fmla="*/ 191895 h 191998"/>
                <a:gd name="connsiteX1" fmla="*/ 0 w 151500"/>
                <a:gd name="connsiteY1" fmla="*/ 0 h 191998"/>
                <a:gd name="connsiteX2" fmla="*/ 83232 w 151500"/>
                <a:gd name="connsiteY2" fmla="*/ 6660 h 191998"/>
                <a:gd name="connsiteX3" fmla="*/ 150651 w 151500"/>
                <a:gd name="connsiteY3" fmla="*/ 107811 h 191998"/>
                <a:gd name="connsiteX4" fmla="*/ 59095 w 151500"/>
                <a:gd name="connsiteY4" fmla="*/ 191479 h 191998"/>
                <a:gd name="connsiteX5" fmla="*/ 0 w 151500"/>
                <a:gd name="connsiteY5" fmla="*/ 191895 h 191998"/>
                <a:gd name="connsiteX6" fmla="*/ 37871 w 151500"/>
                <a:gd name="connsiteY6" fmla="*/ 153599 h 191998"/>
                <a:gd name="connsiteX7" fmla="*/ 106537 w 151500"/>
                <a:gd name="connsiteY7" fmla="*/ 123629 h 191998"/>
                <a:gd name="connsiteX8" fmla="*/ 100295 w 151500"/>
                <a:gd name="connsiteY8" fmla="*/ 61606 h 191998"/>
                <a:gd name="connsiteX9" fmla="*/ 37871 w 151500"/>
                <a:gd name="connsiteY9" fmla="*/ 41210 h 191998"/>
                <a:gd name="connsiteX10" fmla="*/ 37871 w 151500"/>
                <a:gd name="connsiteY10" fmla="*/ 153599 h 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500" h="191998">
                  <a:moveTo>
                    <a:pt x="0" y="191895"/>
                  </a:moveTo>
                  <a:cubicBezTo>
                    <a:pt x="0" y="128207"/>
                    <a:pt x="0" y="65769"/>
                    <a:pt x="0" y="0"/>
                  </a:cubicBezTo>
                  <a:cubicBezTo>
                    <a:pt x="28299" y="2081"/>
                    <a:pt x="56598" y="416"/>
                    <a:pt x="83232" y="6660"/>
                  </a:cubicBezTo>
                  <a:cubicBezTo>
                    <a:pt x="128178" y="17066"/>
                    <a:pt x="156893" y="63271"/>
                    <a:pt x="150651" y="107811"/>
                  </a:cubicBezTo>
                  <a:cubicBezTo>
                    <a:pt x="143992" y="155264"/>
                    <a:pt x="106121" y="190230"/>
                    <a:pt x="59095" y="191479"/>
                  </a:cubicBezTo>
                  <a:cubicBezTo>
                    <a:pt x="39952" y="192311"/>
                    <a:pt x="20392" y="191895"/>
                    <a:pt x="0" y="191895"/>
                  </a:cubicBezTo>
                  <a:close/>
                  <a:moveTo>
                    <a:pt x="37871" y="153599"/>
                  </a:moveTo>
                  <a:cubicBezTo>
                    <a:pt x="67418" y="156513"/>
                    <a:pt x="91972" y="150685"/>
                    <a:pt x="106537" y="123629"/>
                  </a:cubicBezTo>
                  <a:cubicBezTo>
                    <a:pt x="117358" y="103648"/>
                    <a:pt x="114861" y="79089"/>
                    <a:pt x="100295" y="61606"/>
                  </a:cubicBezTo>
                  <a:cubicBezTo>
                    <a:pt x="83649" y="41626"/>
                    <a:pt x="61592" y="38296"/>
                    <a:pt x="37871" y="41210"/>
                  </a:cubicBezTo>
                  <a:cubicBezTo>
                    <a:pt x="37871" y="78673"/>
                    <a:pt x="37871" y="115720"/>
                    <a:pt x="37871" y="153599"/>
                  </a:cubicBezTo>
                  <a:close/>
                </a:path>
              </a:pathLst>
            </a:custGeom>
            <a:solidFill>
              <a:schemeClr val="bg1"/>
            </a:solidFill>
            <a:ln w="415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54485AA-E77D-2E6A-610A-53EC0A3AE77A}"/>
                </a:ext>
              </a:extLst>
            </p:cNvPr>
            <p:cNvSpPr/>
            <p:nvPr/>
          </p:nvSpPr>
          <p:spPr>
            <a:xfrm>
              <a:off x="1158353" y="3195741"/>
              <a:ext cx="170835" cy="189924"/>
            </a:xfrm>
            <a:custGeom>
              <a:avLst/>
              <a:gdLst>
                <a:gd name="connsiteX0" fmla="*/ 170419 w 170835"/>
                <a:gd name="connsiteY0" fmla="*/ 94758 h 189924"/>
                <a:gd name="connsiteX1" fmla="*/ 145450 w 170835"/>
                <a:gd name="connsiteY1" fmla="*/ 162192 h 189924"/>
                <a:gd name="connsiteX2" fmla="*/ 21433 w 170835"/>
                <a:gd name="connsiteY2" fmla="*/ 157613 h 189924"/>
                <a:gd name="connsiteX3" fmla="*/ 21017 w 170835"/>
                <a:gd name="connsiteY3" fmla="*/ 33152 h 189924"/>
                <a:gd name="connsiteX4" fmla="*/ 103833 w 170835"/>
                <a:gd name="connsiteY4" fmla="*/ 2765 h 189924"/>
                <a:gd name="connsiteX5" fmla="*/ 168755 w 170835"/>
                <a:gd name="connsiteY5" fmla="*/ 73112 h 189924"/>
                <a:gd name="connsiteX6" fmla="*/ 170836 w 170835"/>
                <a:gd name="connsiteY6" fmla="*/ 86016 h 189924"/>
                <a:gd name="connsiteX7" fmla="*/ 170419 w 170835"/>
                <a:gd name="connsiteY7" fmla="*/ 94758 h 189924"/>
                <a:gd name="connsiteX8" fmla="*/ 132549 w 170835"/>
                <a:gd name="connsiteY8" fmla="*/ 96839 h 189924"/>
                <a:gd name="connsiteX9" fmla="*/ 88019 w 170835"/>
                <a:gd name="connsiteY9" fmla="*/ 37730 h 189924"/>
                <a:gd name="connsiteX10" fmla="*/ 38496 w 170835"/>
                <a:gd name="connsiteY10" fmla="*/ 84351 h 189924"/>
                <a:gd name="connsiteX11" fmla="*/ 79280 w 170835"/>
                <a:gd name="connsiteY11" fmla="*/ 151369 h 189924"/>
                <a:gd name="connsiteX12" fmla="*/ 132132 w 170835"/>
                <a:gd name="connsiteY12" fmla="*/ 104332 h 189924"/>
                <a:gd name="connsiteX13" fmla="*/ 132549 w 170835"/>
                <a:gd name="connsiteY13" fmla="*/ 96839 h 18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835" h="189924">
                  <a:moveTo>
                    <a:pt x="170419" y="94758"/>
                  </a:moveTo>
                  <a:cubicBezTo>
                    <a:pt x="170003" y="120150"/>
                    <a:pt x="162512" y="143044"/>
                    <a:pt x="145450" y="162192"/>
                  </a:cubicBezTo>
                  <a:cubicBezTo>
                    <a:pt x="110076" y="200904"/>
                    <a:pt x="54310" y="198822"/>
                    <a:pt x="21433" y="157613"/>
                  </a:cubicBezTo>
                  <a:cubicBezTo>
                    <a:pt x="-6866" y="122647"/>
                    <a:pt x="-7282" y="68117"/>
                    <a:pt x="21017" y="33152"/>
                  </a:cubicBezTo>
                  <a:cubicBezTo>
                    <a:pt x="42242" y="6511"/>
                    <a:pt x="70124" y="-5977"/>
                    <a:pt x="103833" y="2765"/>
                  </a:cubicBezTo>
                  <a:cubicBezTo>
                    <a:pt x="140040" y="11922"/>
                    <a:pt x="159599" y="37730"/>
                    <a:pt x="168755" y="73112"/>
                  </a:cubicBezTo>
                  <a:cubicBezTo>
                    <a:pt x="170003" y="77275"/>
                    <a:pt x="170419" y="81854"/>
                    <a:pt x="170836" y="86016"/>
                  </a:cubicBezTo>
                  <a:cubicBezTo>
                    <a:pt x="170836" y="88514"/>
                    <a:pt x="170419" y="91844"/>
                    <a:pt x="170419" y="94758"/>
                  </a:cubicBezTo>
                  <a:close/>
                  <a:moveTo>
                    <a:pt x="132549" y="96839"/>
                  </a:moveTo>
                  <a:cubicBezTo>
                    <a:pt x="132549" y="64787"/>
                    <a:pt x="112989" y="39396"/>
                    <a:pt x="88019" y="37730"/>
                  </a:cubicBezTo>
                  <a:cubicBezTo>
                    <a:pt x="64298" y="36065"/>
                    <a:pt x="43074" y="55630"/>
                    <a:pt x="38496" y="84351"/>
                  </a:cubicBezTo>
                  <a:cubicBezTo>
                    <a:pt x="33086" y="115571"/>
                    <a:pt x="52646" y="147206"/>
                    <a:pt x="79280" y="151369"/>
                  </a:cubicBezTo>
                  <a:cubicBezTo>
                    <a:pt x="104250" y="155115"/>
                    <a:pt x="127139" y="134719"/>
                    <a:pt x="132132" y="104332"/>
                  </a:cubicBezTo>
                  <a:cubicBezTo>
                    <a:pt x="132549" y="101418"/>
                    <a:pt x="132549" y="98088"/>
                    <a:pt x="132549" y="96839"/>
                  </a:cubicBezTo>
                  <a:close/>
                </a:path>
              </a:pathLst>
            </a:custGeom>
            <a:solidFill>
              <a:schemeClr val="bg1"/>
            </a:solidFill>
            <a:ln w="415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CEB60D9-5145-7DF5-9B6A-8D01A77428E7}"/>
                </a:ext>
              </a:extLst>
            </p:cNvPr>
            <p:cNvSpPr/>
            <p:nvPr/>
          </p:nvSpPr>
          <p:spPr>
            <a:xfrm>
              <a:off x="1936601" y="3195887"/>
              <a:ext cx="133251" cy="189888"/>
            </a:xfrm>
            <a:custGeom>
              <a:avLst/>
              <a:gdLst>
                <a:gd name="connsiteX0" fmla="*/ 19743 w 133251"/>
                <a:gd name="connsiteY0" fmla="*/ 189519 h 189888"/>
                <a:gd name="connsiteX1" fmla="*/ 19743 w 133251"/>
                <a:gd name="connsiteY1" fmla="*/ 152888 h 189888"/>
                <a:gd name="connsiteX2" fmla="*/ 92571 w 133251"/>
                <a:gd name="connsiteY2" fmla="*/ 130826 h 189888"/>
                <a:gd name="connsiteX3" fmla="*/ 52204 w 133251"/>
                <a:gd name="connsiteY3" fmla="*/ 130410 h 189888"/>
                <a:gd name="connsiteX4" fmla="*/ 600 w 133251"/>
                <a:gd name="connsiteY4" fmla="*/ 57565 h 189888"/>
                <a:gd name="connsiteX5" fmla="*/ 70515 w 133251"/>
                <a:gd name="connsiteY5" fmla="*/ 121 h 189888"/>
                <a:gd name="connsiteX6" fmla="*/ 132939 w 133251"/>
                <a:gd name="connsiteY6" fmla="*/ 64225 h 189888"/>
                <a:gd name="connsiteX7" fmla="*/ 132939 w 133251"/>
                <a:gd name="connsiteY7" fmla="*/ 121252 h 189888"/>
                <a:gd name="connsiteX8" fmla="*/ 68018 w 133251"/>
                <a:gd name="connsiteY8" fmla="*/ 189519 h 189888"/>
                <a:gd name="connsiteX9" fmla="*/ 19743 w 133251"/>
                <a:gd name="connsiteY9" fmla="*/ 189519 h 189888"/>
                <a:gd name="connsiteX10" fmla="*/ 68018 w 133251"/>
                <a:gd name="connsiteY10" fmla="*/ 37584 h 189888"/>
                <a:gd name="connsiteX11" fmla="*/ 38470 w 133251"/>
                <a:gd name="connsiteY11" fmla="*/ 65474 h 189888"/>
                <a:gd name="connsiteX12" fmla="*/ 65521 w 133251"/>
                <a:gd name="connsiteY12" fmla="*/ 94612 h 189888"/>
                <a:gd name="connsiteX13" fmla="*/ 95485 w 133251"/>
                <a:gd name="connsiteY13" fmla="*/ 67555 h 189888"/>
                <a:gd name="connsiteX14" fmla="*/ 68018 w 133251"/>
                <a:gd name="connsiteY14" fmla="*/ 37584 h 1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251" h="189888">
                  <a:moveTo>
                    <a:pt x="19743" y="189519"/>
                  </a:moveTo>
                  <a:cubicBezTo>
                    <a:pt x="19743" y="176615"/>
                    <a:pt x="19743" y="164959"/>
                    <a:pt x="19743" y="152888"/>
                  </a:cubicBezTo>
                  <a:cubicBezTo>
                    <a:pt x="44713" y="146644"/>
                    <a:pt x="77173" y="163711"/>
                    <a:pt x="92571" y="130826"/>
                  </a:cubicBezTo>
                  <a:cubicBezTo>
                    <a:pt x="78838" y="130826"/>
                    <a:pt x="65105" y="132908"/>
                    <a:pt x="52204" y="130410"/>
                  </a:cubicBezTo>
                  <a:cubicBezTo>
                    <a:pt x="18079" y="123750"/>
                    <a:pt x="-3978" y="90865"/>
                    <a:pt x="600" y="57565"/>
                  </a:cubicBezTo>
                  <a:cubicBezTo>
                    <a:pt x="5594" y="23015"/>
                    <a:pt x="35557" y="-1960"/>
                    <a:pt x="70515" y="121"/>
                  </a:cubicBezTo>
                  <a:cubicBezTo>
                    <a:pt x="104224" y="1786"/>
                    <a:pt x="132107" y="30092"/>
                    <a:pt x="132939" y="64225"/>
                  </a:cubicBezTo>
                  <a:cubicBezTo>
                    <a:pt x="133355" y="83373"/>
                    <a:pt x="133355" y="102104"/>
                    <a:pt x="132939" y="121252"/>
                  </a:cubicBezTo>
                  <a:cubicBezTo>
                    <a:pt x="132107" y="157050"/>
                    <a:pt x="103808" y="187021"/>
                    <a:pt x="68018" y="189519"/>
                  </a:cubicBezTo>
                  <a:cubicBezTo>
                    <a:pt x="52620" y="190351"/>
                    <a:pt x="36806" y="189519"/>
                    <a:pt x="19743" y="189519"/>
                  </a:cubicBezTo>
                  <a:close/>
                  <a:moveTo>
                    <a:pt x="68018" y="37584"/>
                  </a:moveTo>
                  <a:cubicBezTo>
                    <a:pt x="52620" y="37168"/>
                    <a:pt x="38887" y="49656"/>
                    <a:pt x="38470" y="65474"/>
                  </a:cubicBezTo>
                  <a:cubicBezTo>
                    <a:pt x="38054" y="80459"/>
                    <a:pt x="50123" y="93779"/>
                    <a:pt x="65521" y="94612"/>
                  </a:cubicBezTo>
                  <a:cubicBezTo>
                    <a:pt x="80919" y="95444"/>
                    <a:pt x="94652" y="82957"/>
                    <a:pt x="95485" y="67555"/>
                  </a:cubicBezTo>
                  <a:cubicBezTo>
                    <a:pt x="95901" y="51737"/>
                    <a:pt x="83416" y="38417"/>
                    <a:pt x="68018" y="37584"/>
                  </a:cubicBezTo>
                  <a:close/>
                </a:path>
              </a:pathLst>
            </a:custGeom>
            <a:solidFill>
              <a:schemeClr val="bg1"/>
            </a:solidFill>
            <a:ln w="415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41AE8B6-9287-D087-C04E-2BBFDA45A9C7}"/>
                </a:ext>
              </a:extLst>
            </p:cNvPr>
            <p:cNvSpPr/>
            <p:nvPr/>
          </p:nvSpPr>
          <p:spPr>
            <a:xfrm>
              <a:off x="1329605" y="3195176"/>
              <a:ext cx="189769" cy="190229"/>
            </a:xfrm>
            <a:custGeom>
              <a:avLst/>
              <a:gdLst>
                <a:gd name="connsiteX0" fmla="*/ 156477 w 189769"/>
                <a:gd name="connsiteY0" fmla="*/ 416 h 190229"/>
                <a:gd name="connsiteX1" fmla="*/ 189770 w 189769"/>
                <a:gd name="connsiteY1" fmla="*/ 18732 h 190229"/>
                <a:gd name="connsiteX2" fmla="*/ 94885 w 189769"/>
                <a:gd name="connsiteY2" fmla="*/ 190230 h 190229"/>
                <a:gd name="connsiteX3" fmla="*/ 0 w 189769"/>
                <a:gd name="connsiteY3" fmla="*/ 18732 h 190229"/>
                <a:gd name="connsiteX4" fmla="*/ 32877 w 189769"/>
                <a:gd name="connsiteY4" fmla="*/ 0 h 190229"/>
                <a:gd name="connsiteX5" fmla="*/ 94469 w 189769"/>
                <a:gd name="connsiteY5" fmla="*/ 111141 h 190229"/>
                <a:gd name="connsiteX6" fmla="*/ 156477 w 189769"/>
                <a:gd name="connsiteY6" fmla="*/ 416 h 19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69" h="190229">
                  <a:moveTo>
                    <a:pt x="156477" y="416"/>
                  </a:moveTo>
                  <a:cubicBezTo>
                    <a:pt x="167713" y="6660"/>
                    <a:pt x="178117" y="12488"/>
                    <a:pt x="189770" y="18732"/>
                  </a:cubicBezTo>
                  <a:cubicBezTo>
                    <a:pt x="158558" y="75343"/>
                    <a:pt x="127345" y="131538"/>
                    <a:pt x="94885" y="190230"/>
                  </a:cubicBezTo>
                  <a:cubicBezTo>
                    <a:pt x="62840" y="132370"/>
                    <a:pt x="31628" y="76175"/>
                    <a:pt x="0" y="18732"/>
                  </a:cubicBezTo>
                  <a:cubicBezTo>
                    <a:pt x="10820" y="12488"/>
                    <a:pt x="21224" y="6660"/>
                    <a:pt x="32877" y="0"/>
                  </a:cubicBezTo>
                  <a:cubicBezTo>
                    <a:pt x="53269" y="36631"/>
                    <a:pt x="73244" y="72845"/>
                    <a:pt x="94469" y="111141"/>
                  </a:cubicBezTo>
                  <a:cubicBezTo>
                    <a:pt x="115693" y="73678"/>
                    <a:pt x="135669" y="37463"/>
                    <a:pt x="156477" y="416"/>
                  </a:cubicBezTo>
                  <a:close/>
                </a:path>
              </a:pathLst>
            </a:custGeom>
            <a:solidFill>
              <a:schemeClr val="bg1"/>
            </a:solidFill>
            <a:ln w="415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32210F8-74A8-7631-D3E1-EB578AC0D832}"/>
                </a:ext>
              </a:extLst>
            </p:cNvPr>
            <p:cNvSpPr/>
            <p:nvPr/>
          </p:nvSpPr>
          <p:spPr>
            <a:xfrm>
              <a:off x="1005868" y="3195731"/>
              <a:ext cx="142289" cy="190242"/>
            </a:xfrm>
            <a:custGeom>
              <a:avLst/>
              <a:gdLst>
                <a:gd name="connsiteX0" fmla="*/ 142290 w 142289"/>
                <a:gd name="connsiteY0" fmla="*/ 13181 h 190242"/>
                <a:gd name="connsiteX1" fmla="*/ 124395 w 142289"/>
                <a:gd name="connsiteY1" fmla="*/ 44400 h 190242"/>
                <a:gd name="connsiteX2" fmla="*/ 47821 w 142289"/>
                <a:gd name="connsiteY2" fmla="*/ 63132 h 190242"/>
                <a:gd name="connsiteX3" fmla="*/ 49902 w 142289"/>
                <a:gd name="connsiteY3" fmla="*/ 129733 h 190242"/>
                <a:gd name="connsiteX4" fmla="*/ 123563 w 142289"/>
                <a:gd name="connsiteY4" fmla="*/ 145135 h 190242"/>
                <a:gd name="connsiteX5" fmla="*/ 141874 w 142289"/>
                <a:gd name="connsiteY5" fmla="*/ 176354 h 190242"/>
                <a:gd name="connsiteX6" fmla="*/ 25765 w 142289"/>
                <a:gd name="connsiteY6" fmla="*/ 160120 h 190242"/>
                <a:gd name="connsiteX7" fmla="*/ 21187 w 142289"/>
                <a:gd name="connsiteY7" fmla="*/ 35243 h 190242"/>
                <a:gd name="connsiteX8" fmla="*/ 142290 w 142289"/>
                <a:gd name="connsiteY8" fmla="*/ 13181 h 19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289" h="190242">
                  <a:moveTo>
                    <a:pt x="142290" y="13181"/>
                  </a:moveTo>
                  <a:cubicBezTo>
                    <a:pt x="136047" y="24004"/>
                    <a:pt x="130221" y="34410"/>
                    <a:pt x="124395" y="44400"/>
                  </a:cubicBezTo>
                  <a:cubicBezTo>
                    <a:pt x="86524" y="33994"/>
                    <a:pt x="63635" y="39821"/>
                    <a:pt x="47821" y="63132"/>
                  </a:cubicBezTo>
                  <a:cubicBezTo>
                    <a:pt x="34088" y="83528"/>
                    <a:pt x="34920" y="110169"/>
                    <a:pt x="49902" y="129733"/>
                  </a:cubicBezTo>
                  <a:cubicBezTo>
                    <a:pt x="66965" y="151379"/>
                    <a:pt x="91102" y="156790"/>
                    <a:pt x="123563" y="145135"/>
                  </a:cubicBezTo>
                  <a:cubicBezTo>
                    <a:pt x="129389" y="155541"/>
                    <a:pt x="135631" y="165948"/>
                    <a:pt x="141874" y="176354"/>
                  </a:cubicBezTo>
                  <a:cubicBezTo>
                    <a:pt x="108165" y="200081"/>
                    <a:pt x="56144" y="192588"/>
                    <a:pt x="25765" y="160120"/>
                  </a:cubicBezTo>
                  <a:cubicBezTo>
                    <a:pt x="-6696" y="125571"/>
                    <a:pt x="-8777" y="72290"/>
                    <a:pt x="21187" y="35243"/>
                  </a:cubicBezTo>
                  <a:cubicBezTo>
                    <a:pt x="50734" y="-972"/>
                    <a:pt x="102754" y="-10962"/>
                    <a:pt x="142290" y="13181"/>
                  </a:cubicBezTo>
                  <a:close/>
                </a:path>
              </a:pathLst>
            </a:custGeom>
            <a:solidFill>
              <a:schemeClr val="bg1"/>
            </a:solidFill>
            <a:ln w="4152"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5EFB461C-8365-A172-78D8-6AEF8D794052}"/>
                </a:ext>
              </a:extLst>
            </p:cNvPr>
            <p:cNvSpPr/>
            <p:nvPr/>
          </p:nvSpPr>
          <p:spPr>
            <a:xfrm>
              <a:off x="1538518"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073DBC7-D871-F9FB-6013-2A3969DB86EC}"/>
                </a:ext>
              </a:extLst>
            </p:cNvPr>
            <p:cNvSpPr/>
            <p:nvPr/>
          </p:nvSpPr>
          <p:spPr>
            <a:xfrm>
              <a:off x="1861459"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9E7FF3E-6F52-4421-23DC-2314BB9309FC}"/>
                </a:ext>
              </a:extLst>
            </p:cNvPr>
            <p:cNvSpPr/>
            <p:nvPr/>
          </p:nvSpPr>
          <p:spPr>
            <a:xfrm>
              <a:off x="1785718" y="3272184"/>
              <a:ext cx="55349" cy="36630"/>
            </a:xfrm>
            <a:custGeom>
              <a:avLst/>
              <a:gdLst>
                <a:gd name="connsiteX0" fmla="*/ 55349 w 55349"/>
                <a:gd name="connsiteY0" fmla="*/ 36631 h 36630"/>
                <a:gd name="connsiteX1" fmla="*/ 0 w 55349"/>
                <a:gd name="connsiteY1" fmla="*/ 36631 h 36630"/>
                <a:gd name="connsiteX2" fmla="*/ 0 w 55349"/>
                <a:gd name="connsiteY2" fmla="*/ 0 h 36630"/>
                <a:gd name="connsiteX3" fmla="*/ 55349 w 55349"/>
                <a:gd name="connsiteY3" fmla="*/ 0 h 36630"/>
                <a:gd name="connsiteX4" fmla="*/ 55349 w 55349"/>
                <a:gd name="connsiteY4" fmla="*/ 36631 h 36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49" h="36630">
                  <a:moveTo>
                    <a:pt x="55349" y="36631"/>
                  </a:moveTo>
                  <a:cubicBezTo>
                    <a:pt x="36622" y="36631"/>
                    <a:pt x="18727" y="36631"/>
                    <a:pt x="0" y="36631"/>
                  </a:cubicBezTo>
                  <a:cubicBezTo>
                    <a:pt x="0" y="24559"/>
                    <a:pt x="0" y="12904"/>
                    <a:pt x="0" y="0"/>
                  </a:cubicBezTo>
                  <a:cubicBezTo>
                    <a:pt x="17895" y="0"/>
                    <a:pt x="36206" y="0"/>
                    <a:pt x="55349" y="0"/>
                  </a:cubicBezTo>
                  <a:cubicBezTo>
                    <a:pt x="55349" y="12071"/>
                    <a:pt x="55349" y="23727"/>
                    <a:pt x="55349" y="36631"/>
                  </a:cubicBezTo>
                  <a:close/>
                </a:path>
              </a:pathLst>
            </a:custGeom>
            <a:solidFill>
              <a:schemeClr val="bg1"/>
            </a:solidFill>
            <a:ln w="4152" cap="flat">
              <a:noFill/>
              <a:prstDash val="solid"/>
              <a:miter/>
            </a:ln>
          </p:spPr>
          <p:txBody>
            <a:bodyPr rtlCol="0" anchor="ctr"/>
            <a:lstStyle/>
            <a:p>
              <a:endParaRPr lang="en-US"/>
            </a:p>
          </p:txBody>
        </p:sp>
      </p:grpSp>
      <p:sp>
        <p:nvSpPr>
          <p:cNvPr id="36" name="Text Placeholder 5">
            <a:extLst>
              <a:ext uri="{FF2B5EF4-FFF2-40B4-BE49-F238E27FC236}">
                <a16:creationId xmlns:a16="http://schemas.microsoft.com/office/drawing/2014/main" id="{1309CCED-275B-5319-7287-770B54275323}"/>
              </a:ext>
            </a:extLst>
          </p:cNvPr>
          <p:cNvSpPr txBox="1">
            <a:spLocks/>
          </p:cNvSpPr>
          <p:nvPr/>
        </p:nvSpPr>
        <p:spPr>
          <a:xfrm>
            <a:off x="417242" y="3399884"/>
            <a:ext cx="10252060" cy="2898779"/>
          </a:xfrm>
          <a:prstGeom prst="rect">
            <a:avLst/>
          </a:prstGeom>
        </p:spPr>
        <p:txBody>
          <a:bodyPr vert="horz" lIns="91440" tIns="45720" rIns="91440" bIns="45720" rtlCol="0">
            <a:normAutofit/>
          </a:bodyPr>
          <a:lstStyle>
            <a:lvl1pPr marL="228600" indent="-228600" algn="l" defTabSz="914400" rtl="0" eaLnBrk="1" latinLnBrk="0" hangingPunct="1">
              <a:lnSpc>
                <a:spcPts val="2280"/>
              </a:lnSpc>
              <a:spcBef>
                <a:spcPts val="0"/>
              </a:spcBef>
              <a:buFont typeface="Arial" panose="020B0604020202020204" pitchFamily="34" charset="0"/>
              <a:buNone/>
              <a:defRPr sz="22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indent="-14288" algn="just"/>
            <a:endParaRPr lang="en-GB" sz="3500" dirty="0"/>
          </a:p>
        </p:txBody>
      </p:sp>
    </p:spTree>
    <p:extLst>
      <p:ext uri="{BB962C8B-B14F-4D97-AF65-F5344CB8AC3E}">
        <p14:creationId xmlns:p14="http://schemas.microsoft.com/office/powerpoint/2010/main" val="531733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116F713-D1FF-9899-7572-5C723CD5CFC5}"/>
              </a:ext>
            </a:extLst>
          </p:cNvPr>
          <p:cNvSpPr txBox="1">
            <a:spLocks/>
          </p:cNvSpPr>
          <p:nvPr/>
        </p:nvSpPr>
        <p:spPr>
          <a:xfrm>
            <a:off x="0" y="378953"/>
            <a:ext cx="12192000" cy="759485"/>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s" sz="2200" b="1" dirty="0">
                <a:solidFill>
                  <a:srgbClr val="616161"/>
                </a:solidFill>
                <a:latin typeface="+mn-lt"/>
                <a:ea typeface="Open Sans Light" panose="020B0306030504020204" pitchFamily="34" charset="0"/>
                <a:cs typeface="Open Sans Light" panose="020B0306030504020204" pitchFamily="34" charset="0"/>
              </a:rPr>
              <a:t>Los desastres naturales tienen un impacto significativo en la economía y los negocios en más de un sentido. </a:t>
            </a:r>
            <a:r>
              <a:rPr lang="es" sz="2200" b="1" dirty="0">
                <a:solidFill>
                  <a:srgbClr val="B41F7A"/>
                </a:solidFill>
                <a:latin typeface="+mn-lt"/>
                <a:ea typeface="Open Sans Light" panose="020B0306030504020204" pitchFamily="34" charset="0"/>
                <a:cs typeface="Open Sans Light" panose="020B0306030504020204" pitchFamily="34" charset="0"/>
              </a:rPr>
              <a:t>El impacto de los desastres naturales en las empresas </a:t>
            </a:r>
            <a:r>
              <a:rPr lang="es" sz="2200" dirty="0">
                <a:solidFill>
                  <a:srgbClr val="616161"/>
                </a:solidFill>
                <a:latin typeface="+mn-lt"/>
                <a:ea typeface="Open Sans Light" panose="020B0306030504020204" pitchFamily="34" charset="0"/>
                <a:cs typeface="Open Sans Light" panose="020B0306030504020204" pitchFamily="34" charset="0"/>
              </a:rPr>
              <a:t>se puede ver a través de:</a:t>
            </a:r>
          </a:p>
        </p:txBody>
      </p:sp>
      <p:grpSp>
        <p:nvGrpSpPr>
          <p:cNvPr id="52" name="Group 51">
            <a:extLst>
              <a:ext uri="{FF2B5EF4-FFF2-40B4-BE49-F238E27FC236}">
                <a16:creationId xmlns:a16="http://schemas.microsoft.com/office/drawing/2014/main" id="{E3BC2CAD-6D6C-1AA7-79E3-4E349D87B579}"/>
              </a:ext>
            </a:extLst>
          </p:cNvPr>
          <p:cNvGrpSpPr/>
          <p:nvPr/>
        </p:nvGrpSpPr>
        <p:grpSpPr>
          <a:xfrm>
            <a:off x="748273" y="1533842"/>
            <a:ext cx="10321861" cy="4810267"/>
            <a:chOff x="337456" y="1732625"/>
            <a:chExt cx="10321861" cy="4810267"/>
          </a:xfrm>
        </p:grpSpPr>
        <p:cxnSp>
          <p:nvCxnSpPr>
            <p:cNvPr id="88" name="Straight Connector 87">
              <a:extLst>
                <a:ext uri="{FF2B5EF4-FFF2-40B4-BE49-F238E27FC236}">
                  <a16:creationId xmlns:a16="http://schemas.microsoft.com/office/drawing/2014/main" id="{698B7509-EB88-B686-E729-46EF984D984B}"/>
                </a:ext>
              </a:extLst>
            </p:cNvPr>
            <p:cNvCxnSpPr/>
            <p:nvPr/>
          </p:nvCxnSpPr>
          <p:spPr>
            <a:xfrm>
              <a:off x="6433215" y="2535181"/>
              <a:ext cx="1048319" cy="0"/>
            </a:xfrm>
            <a:prstGeom prst="line">
              <a:avLst/>
            </a:prstGeom>
            <a:ln w="19050">
              <a:solidFill>
                <a:srgbClr val="B41F7A"/>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E8D9850-D579-1467-258C-780A43796C81}"/>
                </a:ext>
              </a:extLst>
            </p:cNvPr>
            <p:cNvCxnSpPr>
              <a:cxnSpLocks/>
            </p:cNvCxnSpPr>
            <p:nvPr/>
          </p:nvCxnSpPr>
          <p:spPr>
            <a:xfrm flipV="1">
              <a:off x="7195343" y="4026449"/>
              <a:ext cx="1052898" cy="3904"/>
            </a:xfrm>
            <a:prstGeom prst="line">
              <a:avLst/>
            </a:prstGeom>
            <a:ln w="19050">
              <a:solidFill>
                <a:srgbClr val="7F1C58"/>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F682A8F6-96C0-BC84-3125-C9F2D6367320}"/>
                </a:ext>
              </a:extLst>
            </p:cNvPr>
            <p:cNvCxnSpPr>
              <a:cxnSpLocks/>
            </p:cNvCxnSpPr>
            <p:nvPr/>
          </p:nvCxnSpPr>
          <p:spPr>
            <a:xfrm>
              <a:off x="6062260" y="5519535"/>
              <a:ext cx="1438909" cy="0"/>
            </a:xfrm>
            <a:prstGeom prst="line">
              <a:avLst/>
            </a:prstGeom>
            <a:ln w="19050">
              <a:solidFill>
                <a:srgbClr val="F16924"/>
              </a:solidFill>
              <a:prstDash val="sysDot"/>
            </a:ln>
          </p:spPr>
          <p:style>
            <a:lnRef idx="1">
              <a:schemeClr val="accent1"/>
            </a:lnRef>
            <a:fillRef idx="0">
              <a:schemeClr val="accent1"/>
            </a:fillRef>
            <a:effectRef idx="0">
              <a:schemeClr val="accent1"/>
            </a:effectRef>
            <a:fontRef idx="minor">
              <a:schemeClr val="tx1"/>
            </a:fontRef>
          </p:style>
        </p:cxnSp>
        <p:sp>
          <p:nvSpPr>
            <p:cNvPr id="61" name="Freeform 400">
              <a:extLst>
                <a:ext uri="{FF2B5EF4-FFF2-40B4-BE49-F238E27FC236}">
                  <a16:creationId xmlns:a16="http://schemas.microsoft.com/office/drawing/2014/main" id="{E613A843-5C79-A92C-7CA5-2F9FA3B1A9E1}"/>
                </a:ext>
              </a:extLst>
            </p:cNvPr>
            <p:cNvSpPr>
              <a:spLocks noChangeArrowheads="1"/>
            </p:cNvSpPr>
            <p:nvPr/>
          </p:nvSpPr>
          <p:spPr bwMode="auto">
            <a:xfrm rot="10800000">
              <a:off x="5577265" y="4037960"/>
              <a:ext cx="1647697" cy="2267602"/>
            </a:xfrm>
            <a:custGeom>
              <a:avLst/>
              <a:gdLst>
                <a:gd name="T0" fmla="*/ 3597 w 3598"/>
                <a:gd name="T1" fmla="*/ 4951 h 4952"/>
                <a:gd name="T2" fmla="*/ 3597 w 3598"/>
                <a:gd name="T3" fmla="*/ 4951 h 4952"/>
                <a:gd name="T4" fmla="*/ 3597 w 3598"/>
                <a:gd name="T5" fmla="*/ 2078 h 4952"/>
                <a:gd name="T6" fmla="*/ 1103 w 3598"/>
                <a:gd name="T7" fmla="*/ 642 h 4952"/>
                <a:gd name="T8" fmla="*/ 1103 w 3598"/>
                <a:gd name="T9" fmla="*/ 642 h 4952"/>
                <a:gd name="T10" fmla="*/ 1103 w 3598"/>
                <a:gd name="T11" fmla="*/ 3515 h 4952"/>
                <a:gd name="T12" fmla="*/ 3597 w 3598"/>
                <a:gd name="T13" fmla="*/ 4951 h 4952"/>
              </a:gdLst>
              <a:ahLst/>
              <a:cxnLst>
                <a:cxn ang="0">
                  <a:pos x="T0" y="T1"/>
                </a:cxn>
                <a:cxn ang="0">
                  <a:pos x="T2" y="T3"/>
                </a:cxn>
                <a:cxn ang="0">
                  <a:pos x="T4" y="T5"/>
                </a:cxn>
                <a:cxn ang="0">
                  <a:pos x="T6" y="T7"/>
                </a:cxn>
                <a:cxn ang="0">
                  <a:pos x="T8" y="T9"/>
                </a:cxn>
                <a:cxn ang="0">
                  <a:pos x="T10" y="T11"/>
                </a:cxn>
                <a:cxn ang="0">
                  <a:pos x="T12" y="T13"/>
                </a:cxn>
              </a:cxnLst>
              <a:rect l="0" t="0" r="r" b="b"/>
              <a:pathLst>
                <a:path w="3598" h="4952">
                  <a:moveTo>
                    <a:pt x="3597" y="4951"/>
                  </a:moveTo>
                  <a:lnTo>
                    <a:pt x="3597" y="4951"/>
                  </a:lnTo>
                  <a:cubicBezTo>
                    <a:pt x="3597" y="2078"/>
                    <a:pt x="3597" y="2078"/>
                    <a:pt x="3597" y="2078"/>
                  </a:cubicBezTo>
                  <a:cubicBezTo>
                    <a:pt x="3588" y="804"/>
                    <a:pt x="2205" y="0"/>
                    <a:pt x="1103" y="642"/>
                  </a:cubicBezTo>
                  <a:lnTo>
                    <a:pt x="1103" y="642"/>
                  </a:lnTo>
                  <a:cubicBezTo>
                    <a:pt x="0" y="1283"/>
                    <a:pt x="0" y="2882"/>
                    <a:pt x="1103" y="3515"/>
                  </a:cubicBezTo>
                  <a:cubicBezTo>
                    <a:pt x="3597" y="4951"/>
                    <a:pt x="3597" y="4951"/>
                    <a:pt x="3597" y="4951"/>
                  </a:cubicBezTo>
                </a:path>
              </a:pathLst>
            </a:custGeom>
            <a:solidFill>
              <a:srgbClr val="F16924"/>
            </a:solidFill>
            <a:ln w="22680" cap="flat">
              <a:noFill/>
              <a:round/>
              <a:headEnd/>
              <a:tailEnd/>
            </a:ln>
            <a:effectLst/>
          </p:spPr>
          <p:txBody>
            <a:bodyPr wrap="none" anchor="ctr"/>
            <a:lstStyle/>
            <a:p>
              <a:endParaRPr lang="es-MX" sz="2200" dirty="0">
                <a:latin typeface="Calibri" panose="020F0502020204030204" pitchFamily="34" charset="0"/>
                <a:cs typeface="Calibri" panose="020F0502020204030204" pitchFamily="34" charset="0"/>
              </a:endParaRPr>
            </a:p>
          </p:txBody>
        </p:sp>
        <p:sp>
          <p:nvSpPr>
            <p:cNvPr id="62" name="Freeform 400">
              <a:extLst>
                <a:ext uri="{FF2B5EF4-FFF2-40B4-BE49-F238E27FC236}">
                  <a16:creationId xmlns:a16="http://schemas.microsoft.com/office/drawing/2014/main" id="{1A71CD04-B5F6-956A-4FAA-F647456D1EA5}"/>
                </a:ext>
              </a:extLst>
            </p:cNvPr>
            <p:cNvSpPr>
              <a:spLocks noChangeArrowheads="1"/>
            </p:cNvSpPr>
            <p:nvPr/>
          </p:nvSpPr>
          <p:spPr bwMode="auto">
            <a:xfrm rot="18000000">
              <a:off x="3297262" y="3027098"/>
              <a:ext cx="1647697" cy="2267601"/>
            </a:xfrm>
            <a:custGeom>
              <a:avLst/>
              <a:gdLst>
                <a:gd name="T0" fmla="*/ 3597 w 3598"/>
                <a:gd name="T1" fmla="*/ 4951 h 4952"/>
                <a:gd name="T2" fmla="*/ 3597 w 3598"/>
                <a:gd name="T3" fmla="*/ 4951 h 4952"/>
                <a:gd name="T4" fmla="*/ 3597 w 3598"/>
                <a:gd name="T5" fmla="*/ 2078 h 4952"/>
                <a:gd name="T6" fmla="*/ 1103 w 3598"/>
                <a:gd name="T7" fmla="*/ 642 h 4952"/>
                <a:gd name="T8" fmla="*/ 1103 w 3598"/>
                <a:gd name="T9" fmla="*/ 642 h 4952"/>
                <a:gd name="T10" fmla="*/ 1103 w 3598"/>
                <a:gd name="T11" fmla="*/ 3515 h 4952"/>
                <a:gd name="T12" fmla="*/ 3597 w 3598"/>
                <a:gd name="T13" fmla="*/ 4951 h 4952"/>
              </a:gdLst>
              <a:ahLst/>
              <a:cxnLst>
                <a:cxn ang="0">
                  <a:pos x="T0" y="T1"/>
                </a:cxn>
                <a:cxn ang="0">
                  <a:pos x="T2" y="T3"/>
                </a:cxn>
                <a:cxn ang="0">
                  <a:pos x="T4" y="T5"/>
                </a:cxn>
                <a:cxn ang="0">
                  <a:pos x="T6" y="T7"/>
                </a:cxn>
                <a:cxn ang="0">
                  <a:pos x="T8" y="T9"/>
                </a:cxn>
                <a:cxn ang="0">
                  <a:pos x="T10" y="T11"/>
                </a:cxn>
                <a:cxn ang="0">
                  <a:pos x="T12" y="T13"/>
                </a:cxn>
              </a:cxnLst>
              <a:rect l="0" t="0" r="r" b="b"/>
              <a:pathLst>
                <a:path w="3598" h="4952">
                  <a:moveTo>
                    <a:pt x="3597" y="4951"/>
                  </a:moveTo>
                  <a:lnTo>
                    <a:pt x="3597" y="4951"/>
                  </a:lnTo>
                  <a:cubicBezTo>
                    <a:pt x="3597" y="2078"/>
                    <a:pt x="3597" y="2078"/>
                    <a:pt x="3597" y="2078"/>
                  </a:cubicBezTo>
                  <a:cubicBezTo>
                    <a:pt x="3588" y="804"/>
                    <a:pt x="2205" y="0"/>
                    <a:pt x="1103" y="642"/>
                  </a:cubicBezTo>
                  <a:lnTo>
                    <a:pt x="1103" y="642"/>
                  </a:lnTo>
                  <a:cubicBezTo>
                    <a:pt x="0" y="1283"/>
                    <a:pt x="0" y="2882"/>
                    <a:pt x="1103" y="3515"/>
                  </a:cubicBezTo>
                  <a:cubicBezTo>
                    <a:pt x="3597" y="4951"/>
                    <a:pt x="3597" y="4951"/>
                    <a:pt x="3597" y="4951"/>
                  </a:cubicBezTo>
                </a:path>
              </a:pathLst>
            </a:custGeom>
            <a:solidFill>
              <a:srgbClr val="B41F7A"/>
            </a:solidFill>
            <a:ln w="22680" cap="flat">
              <a:noFill/>
              <a:round/>
              <a:headEnd/>
              <a:tailEnd/>
            </a:ln>
            <a:effectLst/>
          </p:spPr>
          <p:txBody>
            <a:bodyPr wrap="none" anchor="ctr"/>
            <a:lstStyle/>
            <a:p>
              <a:endParaRPr lang="es-MX" sz="2200" dirty="0">
                <a:latin typeface="Calibri" panose="020F0502020204030204" pitchFamily="34" charset="0"/>
                <a:cs typeface="Calibri" panose="020F0502020204030204" pitchFamily="34" charset="0"/>
              </a:endParaRPr>
            </a:p>
          </p:txBody>
        </p:sp>
        <p:sp>
          <p:nvSpPr>
            <p:cNvPr id="63" name="Freeform 400">
              <a:extLst>
                <a:ext uri="{FF2B5EF4-FFF2-40B4-BE49-F238E27FC236}">
                  <a16:creationId xmlns:a16="http://schemas.microsoft.com/office/drawing/2014/main" id="{D0A3326D-85AF-076B-B7A4-FA90E5F64249}"/>
                </a:ext>
              </a:extLst>
            </p:cNvPr>
            <p:cNvSpPr>
              <a:spLocks noChangeArrowheads="1"/>
            </p:cNvSpPr>
            <p:nvPr/>
          </p:nvSpPr>
          <p:spPr bwMode="auto">
            <a:xfrm rot="3600000">
              <a:off x="5307020" y="1566843"/>
              <a:ext cx="1647697" cy="2267601"/>
            </a:xfrm>
            <a:custGeom>
              <a:avLst/>
              <a:gdLst>
                <a:gd name="T0" fmla="*/ 3597 w 3598"/>
                <a:gd name="T1" fmla="*/ 4951 h 4952"/>
                <a:gd name="T2" fmla="*/ 3597 w 3598"/>
                <a:gd name="T3" fmla="*/ 4951 h 4952"/>
                <a:gd name="T4" fmla="*/ 3597 w 3598"/>
                <a:gd name="T5" fmla="*/ 2078 h 4952"/>
                <a:gd name="T6" fmla="*/ 1103 w 3598"/>
                <a:gd name="T7" fmla="*/ 642 h 4952"/>
                <a:gd name="T8" fmla="*/ 1103 w 3598"/>
                <a:gd name="T9" fmla="*/ 642 h 4952"/>
                <a:gd name="T10" fmla="*/ 1103 w 3598"/>
                <a:gd name="T11" fmla="*/ 3515 h 4952"/>
                <a:gd name="T12" fmla="*/ 3597 w 3598"/>
                <a:gd name="T13" fmla="*/ 4951 h 4952"/>
              </a:gdLst>
              <a:ahLst/>
              <a:cxnLst>
                <a:cxn ang="0">
                  <a:pos x="T0" y="T1"/>
                </a:cxn>
                <a:cxn ang="0">
                  <a:pos x="T2" y="T3"/>
                </a:cxn>
                <a:cxn ang="0">
                  <a:pos x="T4" y="T5"/>
                </a:cxn>
                <a:cxn ang="0">
                  <a:pos x="T6" y="T7"/>
                </a:cxn>
                <a:cxn ang="0">
                  <a:pos x="T8" y="T9"/>
                </a:cxn>
                <a:cxn ang="0">
                  <a:pos x="T10" y="T11"/>
                </a:cxn>
                <a:cxn ang="0">
                  <a:pos x="T12" y="T13"/>
                </a:cxn>
              </a:cxnLst>
              <a:rect l="0" t="0" r="r" b="b"/>
              <a:pathLst>
                <a:path w="3598" h="4952">
                  <a:moveTo>
                    <a:pt x="3597" y="4951"/>
                  </a:moveTo>
                  <a:lnTo>
                    <a:pt x="3597" y="4951"/>
                  </a:lnTo>
                  <a:cubicBezTo>
                    <a:pt x="3597" y="2078"/>
                    <a:pt x="3597" y="2078"/>
                    <a:pt x="3597" y="2078"/>
                  </a:cubicBezTo>
                  <a:cubicBezTo>
                    <a:pt x="3588" y="804"/>
                    <a:pt x="2205" y="0"/>
                    <a:pt x="1103" y="642"/>
                  </a:cubicBezTo>
                  <a:lnTo>
                    <a:pt x="1103" y="642"/>
                  </a:lnTo>
                  <a:cubicBezTo>
                    <a:pt x="0" y="1283"/>
                    <a:pt x="0" y="2882"/>
                    <a:pt x="1103" y="3515"/>
                  </a:cubicBezTo>
                  <a:cubicBezTo>
                    <a:pt x="3597" y="4951"/>
                    <a:pt x="3597" y="4951"/>
                    <a:pt x="3597" y="4951"/>
                  </a:cubicBezTo>
                </a:path>
              </a:pathLst>
            </a:custGeom>
            <a:solidFill>
              <a:srgbClr val="B41F7A"/>
            </a:solidFill>
            <a:ln w="22680" cap="flat">
              <a:noFill/>
              <a:round/>
              <a:headEnd/>
              <a:tailEnd/>
            </a:ln>
            <a:effectLst/>
          </p:spPr>
          <p:txBody>
            <a:bodyPr wrap="none" anchor="ctr"/>
            <a:lstStyle/>
            <a:p>
              <a:endParaRPr lang="es-MX" sz="2200" dirty="0">
                <a:latin typeface="Calibri" panose="020F0502020204030204" pitchFamily="34" charset="0"/>
                <a:cs typeface="Calibri" panose="020F0502020204030204" pitchFamily="34" charset="0"/>
              </a:endParaRPr>
            </a:p>
          </p:txBody>
        </p:sp>
        <p:sp>
          <p:nvSpPr>
            <p:cNvPr id="64" name="Freeform 394">
              <a:extLst>
                <a:ext uri="{FF2B5EF4-FFF2-40B4-BE49-F238E27FC236}">
                  <a16:creationId xmlns:a16="http://schemas.microsoft.com/office/drawing/2014/main" id="{67033ED5-60FC-5659-25D6-98F2DE9496B5}"/>
                </a:ext>
              </a:extLst>
            </p:cNvPr>
            <p:cNvSpPr>
              <a:spLocks noChangeArrowheads="1"/>
            </p:cNvSpPr>
            <p:nvPr/>
          </p:nvSpPr>
          <p:spPr bwMode="auto">
            <a:xfrm>
              <a:off x="5542938" y="3061283"/>
              <a:ext cx="2283756" cy="1898082"/>
            </a:xfrm>
            <a:custGeom>
              <a:avLst/>
              <a:gdLst>
                <a:gd name="T0" fmla="*/ 0 w 4987"/>
                <a:gd name="T1" fmla="*/ 2050 h 4147"/>
                <a:gd name="T2" fmla="*/ 0 w 4987"/>
                <a:gd name="T3" fmla="*/ 2050 h 4147"/>
                <a:gd name="T4" fmla="*/ 2474 w 4987"/>
                <a:gd name="T5" fmla="*/ 3504 h 4147"/>
                <a:gd name="T6" fmla="*/ 4977 w 4987"/>
                <a:gd name="T7" fmla="*/ 2086 h 4147"/>
                <a:gd name="T8" fmla="*/ 4977 w 4987"/>
                <a:gd name="T9" fmla="*/ 2086 h 4147"/>
                <a:gd name="T10" fmla="*/ 2492 w 4987"/>
                <a:gd name="T11" fmla="*/ 632 h 4147"/>
                <a:gd name="T12" fmla="*/ 0 w 4987"/>
                <a:gd name="T13" fmla="*/ 2050 h 4147"/>
              </a:gdLst>
              <a:ahLst/>
              <a:cxnLst>
                <a:cxn ang="0">
                  <a:pos x="T0" y="T1"/>
                </a:cxn>
                <a:cxn ang="0">
                  <a:pos x="T2" y="T3"/>
                </a:cxn>
                <a:cxn ang="0">
                  <a:pos x="T4" y="T5"/>
                </a:cxn>
                <a:cxn ang="0">
                  <a:pos x="T6" y="T7"/>
                </a:cxn>
                <a:cxn ang="0">
                  <a:pos x="T8" y="T9"/>
                </a:cxn>
                <a:cxn ang="0">
                  <a:pos x="T10" y="T11"/>
                </a:cxn>
                <a:cxn ang="0">
                  <a:pos x="T12" y="T13"/>
                </a:cxn>
              </a:cxnLst>
              <a:rect l="0" t="0" r="r" b="b"/>
              <a:pathLst>
                <a:path w="4987" h="4147">
                  <a:moveTo>
                    <a:pt x="0" y="2050"/>
                  </a:moveTo>
                  <a:lnTo>
                    <a:pt x="0" y="2050"/>
                  </a:lnTo>
                  <a:cubicBezTo>
                    <a:pt x="2474" y="3504"/>
                    <a:pt x="2474" y="3504"/>
                    <a:pt x="2474" y="3504"/>
                  </a:cubicBezTo>
                  <a:cubicBezTo>
                    <a:pt x="3577" y="4146"/>
                    <a:pt x="4968" y="3360"/>
                    <a:pt x="4977" y="2086"/>
                  </a:cubicBezTo>
                  <a:lnTo>
                    <a:pt x="4977" y="2086"/>
                  </a:lnTo>
                  <a:cubicBezTo>
                    <a:pt x="4986" y="803"/>
                    <a:pt x="3604" y="0"/>
                    <a:pt x="2492" y="632"/>
                  </a:cubicBezTo>
                  <a:cubicBezTo>
                    <a:pt x="0" y="2050"/>
                    <a:pt x="0" y="2050"/>
                    <a:pt x="0" y="2050"/>
                  </a:cubicBezTo>
                </a:path>
              </a:pathLst>
            </a:custGeom>
            <a:solidFill>
              <a:srgbClr val="7F1C58"/>
            </a:solidFill>
            <a:ln w="22680" cap="flat">
              <a:noFill/>
              <a:round/>
              <a:headEnd/>
              <a:tailEnd/>
            </a:ln>
            <a:effectLst/>
          </p:spPr>
          <p:txBody>
            <a:bodyPr wrap="none" anchor="ctr"/>
            <a:lstStyle/>
            <a:p>
              <a:endParaRPr lang="es-MX" sz="2200">
                <a:latin typeface="Calibri" panose="020F0502020204030204" pitchFamily="34" charset="0"/>
                <a:cs typeface="Calibri" panose="020F0502020204030204" pitchFamily="34" charset="0"/>
              </a:endParaRPr>
            </a:p>
          </p:txBody>
        </p:sp>
        <p:sp>
          <p:nvSpPr>
            <p:cNvPr id="65" name="Freeform 397">
              <a:extLst>
                <a:ext uri="{FF2B5EF4-FFF2-40B4-BE49-F238E27FC236}">
                  <a16:creationId xmlns:a16="http://schemas.microsoft.com/office/drawing/2014/main" id="{12CB5385-6BA7-C458-008C-05C8B0EBE446}"/>
                </a:ext>
              </a:extLst>
            </p:cNvPr>
            <p:cNvSpPr>
              <a:spLocks noChangeArrowheads="1"/>
            </p:cNvSpPr>
            <p:nvPr/>
          </p:nvSpPr>
          <p:spPr bwMode="auto">
            <a:xfrm>
              <a:off x="3892769" y="4017250"/>
              <a:ext cx="1647697" cy="2267603"/>
            </a:xfrm>
            <a:custGeom>
              <a:avLst/>
              <a:gdLst>
                <a:gd name="T0" fmla="*/ 3588 w 3598"/>
                <a:gd name="T1" fmla="*/ 0 h 4952"/>
                <a:gd name="T2" fmla="*/ 3588 w 3598"/>
                <a:gd name="T3" fmla="*/ 0 h 4952"/>
                <a:gd name="T4" fmla="*/ 1103 w 3598"/>
                <a:gd name="T5" fmla="*/ 1445 h 4952"/>
                <a:gd name="T6" fmla="*/ 1103 w 3598"/>
                <a:gd name="T7" fmla="*/ 4319 h 4952"/>
                <a:gd name="T8" fmla="*/ 1103 w 3598"/>
                <a:gd name="T9" fmla="*/ 4319 h 4952"/>
                <a:gd name="T10" fmla="*/ 3597 w 3598"/>
                <a:gd name="T11" fmla="*/ 2873 h 4952"/>
                <a:gd name="T12" fmla="*/ 3588 w 3598"/>
                <a:gd name="T13" fmla="*/ 0 h 4952"/>
              </a:gdLst>
              <a:ahLst/>
              <a:cxnLst>
                <a:cxn ang="0">
                  <a:pos x="T0" y="T1"/>
                </a:cxn>
                <a:cxn ang="0">
                  <a:pos x="T2" y="T3"/>
                </a:cxn>
                <a:cxn ang="0">
                  <a:pos x="T4" y="T5"/>
                </a:cxn>
                <a:cxn ang="0">
                  <a:pos x="T6" y="T7"/>
                </a:cxn>
                <a:cxn ang="0">
                  <a:pos x="T8" y="T9"/>
                </a:cxn>
                <a:cxn ang="0">
                  <a:pos x="T10" y="T11"/>
                </a:cxn>
                <a:cxn ang="0">
                  <a:pos x="T12" y="T13"/>
                </a:cxn>
              </a:cxnLst>
              <a:rect l="0" t="0" r="r" b="b"/>
              <a:pathLst>
                <a:path w="3598" h="4952">
                  <a:moveTo>
                    <a:pt x="3588" y="0"/>
                  </a:moveTo>
                  <a:lnTo>
                    <a:pt x="3588" y="0"/>
                  </a:lnTo>
                  <a:cubicBezTo>
                    <a:pt x="1103" y="1445"/>
                    <a:pt x="1103" y="1445"/>
                    <a:pt x="1103" y="1445"/>
                  </a:cubicBezTo>
                  <a:cubicBezTo>
                    <a:pt x="0" y="2087"/>
                    <a:pt x="0" y="3677"/>
                    <a:pt x="1103" y="4319"/>
                  </a:cubicBezTo>
                  <a:lnTo>
                    <a:pt x="1103" y="4319"/>
                  </a:lnTo>
                  <a:cubicBezTo>
                    <a:pt x="2214" y="4951"/>
                    <a:pt x="3597" y="4147"/>
                    <a:pt x="3597" y="2873"/>
                  </a:cubicBezTo>
                  <a:cubicBezTo>
                    <a:pt x="3588" y="0"/>
                    <a:pt x="3588" y="0"/>
                    <a:pt x="3588" y="0"/>
                  </a:cubicBezTo>
                </a:path>
              </a:pathLst>
            </a:custGeom>
            <a:solidFill>
              <a:srgbClr val="EDA13E"/>
            </a:solidFill>
            <a:ln w="22680" cap="flat">
              <a:noFill/>
              <a:round/>
              <a:headEnd/>
              <a:tailEnd/>
            </a:ln>
            <a:effectLst/>
          </p:spPr>
          <p:txBody>
            <a:bodyPr wrap="none" anchor="ctr"/>
            <a:lstStyle/>
            <a:p>
              <a:endParaRPr lang="es-MX" sz="2200">
                <a:latin typeface="Calibri" panose="020F0502020204030204" pitchFamily="34" charset="0"/>
                <a:cs typeface="Calibri" panose="020F0502020204030204" pitchFamily="34" charset="0"/>
              </a:endParaRPr>
            </a:p>
          </p:txBody>
        </p:sp>
        <p:sp>
          <p:nvSpPr>
            <p:cNvPr id="66" name="Freeform 399">
              <a:extLst>
                <a:ext uri="{FF2B5EF4-FFF2-40B4-BE49-F238E27FC236}">
                  <a16:creationId xmlns:a16="http://schemas.microsoft.com/office/drawing/2014/main" id="{AAA7A423-071B-93F7-7C04-61816D587F74}"/>
                </a:ext>
              </a:extLst>
            </p:cNvPr>
            <p:cNvSpPr>
              <a:spLocks noChangeArrowheads="1"/>
            </p:cNvSpPr>
            <p:nvPr/>
          </p:nvSpPr>
          <p:spPr bwMode="auto">
            <a:xfrm>
              <a:off x="3895241" y="1732625"/>
              <a:ext cx="1647697" cy="2267602"/>
            </a:xfrm>
            <a:custGeom>
              <a:avLst/>
              <a:gdLst>
                <a:gd name="T0" fmla="*/ 3597 w 3598"/>
                <a:gd name="T1" fmla="*/ 4951 h 4952"/>
                <a:gd name="T2" fmla="*/ 3597 w 3598"/>
                <a:gd name="T3" fmla="*/ 4951 h 4952"/>
                <a:gd name="T4" fmla="*/ 3597 w 3598"/>
                <a:gd name="T5" fmla="*/ 2078 h 4952"/>
                <a:gd name="T6" fmla="*/ 1103 w 3598"/>
                <a:gd name="T7" fmla="*/ 642 h 4952"/>
                <a:gd name="T8" fmla="*/ 1103 w 3598"/>
                <a:gd name="T9" fmla="*/ 642 h 4952"/>
                <a:gd name="T10" fmla="*/ 1103 w 3598"/>
                <a:gd name="T11" fmla="*/ 3515 h 4952"/>
                <a:gd name="T12" fmla="*/ 3597 w 3598"/>
                <a:gd name="T13" fmla="*/ 4951 h 4952"/>
              </a:gdLst>
              <a:ahLst/>
              <a:cxnLst>
                <a:cxn ang="0">
                  <a:pos x="T0" y="T1"/>
                </a:cxn>
                <a:cxn ang="0">
                  <a:pos x="T2" y="T3"/>
                </a:cxn>
                <a:cxn ang="0">
                  <a:pos x="T4" y="T5"/>
                </a:cxn>
                <a:cxn ang="0">
                  <a:pos x="T6" y="T7"/>
                </a:cxn>
                <a:cxn ang="0">
                  <a:pos x="T8" y="T9"/>
                </a:cxn>
                <a:cxn ang="0">
                  <a:pos x="T10" y="T11"/>
                </a:cxn>
                <a:cxn ang="0">
                  <a:pos x="T12" y="T13"/>
                </a:cxn>
              </a:cxnLst>
              <a:rect l="0" t="0" r="r" b="b"/>
              <a:pathLst>
                <a:path w="3598" h="4952">
                  <a:moveTo>
                    <a:pt x="3597" y="4951"/>
                  </a:moveTo>
                  <a:lnTo>
                    <a:pt x="3597" y="4951"/>
                  </a:lnTo>
                  <a:cubicBezTo>
                    <a:pt x="3597" y="2078"/>
                    <a:pt x="3597" y="2078"/>
                    <a:pt x="3597" y="2078"/>
                  </a:cubicBezTo>
                  <a:cubicBezTo>
                    <a:pt x="3588" y="804"/>
                    <a:pt x="2205" y="0"/>
                    <a:pt x="1103" y="642"/>
                  </a:cubicBezTo>
                  <a:lnTo>
                    <a:pt x="1103" y="642"/>
                  </a:lnTo>
                  <a:cubicBezTo>
                    <a:pt x="0" y="1283"/>
                    <a:pt x="0" y="2882"/>
                    <a:pt x="1103" y="3515"/>
                  </a:cubicBezTo>
                  <a:cubicBezTo>
                    <a:pt x="3597" y="4951"/>
                    <a:pt x="3597" y="4951"/>
                    <a:pt x="3597" y="4951"/>
                  </a:cubicBezTo>
                </a:path>
              </a:pathLst>
            </a:custGeom>
            <a:solidFill>
              <a:srgbClr val="F16924"/>
            </a:solidFill>
            <a:ln>
              <a:noFill/>
            </a:ln>
            <a:effectLst/>
          </p:spPr>
          <p:txBody>
            <a:bodyPr wrap="none" anchor="ctr"/>
            <a:lstStyle/>
            <a:p>
              <a:endParaRPr lang="es-MX" sz="2200">
                <a:latin typeface="Calibri" panose="020F0502020204030204" pitchFamily="34" charset="0"/>
                <a:cs typeface="Calibri" panose="020F0502020204030204" pitchFamily="34" charset="0"/>
              </a:endParaRPr>
            </a:p>
          </p:txBody>
        </p:sp>
        <p:sp>
          <p:nvSpPr>
            <p:cNvPr id="107" name="Google Shape;264;p9">
              <a:extLst>
                <a:ext uri="{FF2B5EF4-FFF2-40B4-BE49-F238E27FC236}">
                  <a16:creationId xmlns:a16="http://schemas.microsoft.com/office/drawing/2014/main" id="{1D406F91-EE84-CC05-B324-358273469F69}"/>
                </a:ext>
              </a:extLst>
            </p:cNvPr>
            <p:cNvSpPr txBox="1"/>
            <p:nvPr/>
          </p:nvSpPr>
          <p:spPr>
            <a:xfrm>
              <a:off x="7501169" y="2372595"/>
              <a:ext cx="2364728" cy="922092"/>
            </a:xfrm>
            <a:prstGeom prst="rect">
              <a:avLst/>
            </a:prstGeom>
            <a:noFill/>
            <a:ln>
              <a:noFill/>
            </a:ln>
          </p:spPr>
          <p:txBody>
            <a:bodyPr spcFirstLastPara="1" wrap="square" lIns="91425" tIns="45700" rIns="91425" bIns="45700" anchor="t" anchorCtr="0">
              <a:noAutofit/>
            </a:bodyPr>
            <a:lstStyle/>
            <a:p>
              <a:pPr lvl="0">
                <a:lnSpc>
                  <a:spcPts val="2020"/>
                </a:lnSpc>
                <a:buClr>
                  <a:srgbClr val="000000"/>
                </a:buClr>
                <a:buSzPts val="3600"/>
              </a:pPr>
              <a:r>
                <a:rPr lang="es" sz="2100" b="1" dirty="0">
                  <a:solidFill>
                    <a:srgbClr val="B41F7A"/>
                  </a:solidFill>
                  <a:latin typeface="Calibri" panose="020F0502020204030204" pitchFamily="34" charset="0"/>
                  <a:ea typeface="Lato"/>
                  <a:cs typeface="Calibri" panose="020F0502020204030204" pitchFamily="34" charset="0"/>
                  <a:sym typeface="Lato"/>
                </a:rPr>
                <a:t>ALTERACIONES DE LA CADENA DE SUMINISTRO</a:t>
              </a:r>
            </a:p>
          </p:txBody>
        </p:sp>
        <p:sp>
          <p:nvSpPr>
            <p:cNvPr id="124" name="Text Placeholder 2">
              <a:extLst>
                <a:ext uri="{FF2B5EF4-FFF2-40B4-BE49-F238E27FC236}">
                  <a16:creationId xmlns:a16="http://schemas.microsoft.com/office/drawing/2014/main" id="{DDBEF327-8F6B-E447-EE59-6696D48E9896}"/>
                </a:ext>
              </a:extLst>
            </p:cNvPr>
            <p:cNvSpPr txBox="1">
              <a:spLocks/>
            </p:cNvSpPr>
            <p:nvPr/>
          </p:nvSpPr>
          <p:spPr>
            <a:xfrm>
              <a:off x="6151780" y="2165673"/>
              <a:ext cx="813649" cy="13065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 sz="4000" dirty="0">
                  <a:solidFill>
                    <a:schemeClr val="bg1"/>
                  </a:solidFill>
                </a:rPr>
                <a:t>01</a:t>
              </a:r>
            </a:p>
          </p:txBody>
        </p:sp>
        <p:grpSp>
          <p:nvGrpSpPr>
            <p:cNvPr id="144" name="Graphic 3">
              <a:extLst>
                <a:ext uri="{FF2B5EF4-FFF2-40B4-BE49-F238E27FC236}">
                  <a16:creationId xmlns:a16="http://schemas.microsoft.com/office/drawing/2014/main" id="{D31EF816-8D28-422C-FFF9-61FA314A9544}"/>
                </a:ext>
              </a:extLst>
            </p:cNvPr>
            <p:cNvGrpSpPr/>
            <p:nvPr/>
          </p:nvGrpSpPr>
          <p:grpSpPr>
            <a:xfrm>
              <a:off x="5700153" y="2765640"/>
              <a:ext cx="704267" cy="702372"/>
              <a:chOff x="2489340" y="369316"/>
              <a:chExt cx="1020309" cy="1017564"/>
            </a:xfrm>
            <a:solidFill>
              <a:schemeClr val="bg1"/>
            </a:solidFill>
          </p:grpSpPr>
          <p:grpSp>
            <p:nvGrpSpPr>
              <p:cNvPr id="145" name="Graphic 3">
                <a:extLst>
                  <a:ext uri="{FF2B5EF4-FFF2-40B4-BE49-F238E27FC236}">
                    <a16:creationId xmlns:a16="http://schemas.microsoft.com/office/drawing/2014/main" id="{AA16AEB4-7058-A0E9-DA26-5BE9B84E26D7}"/>
                  </a:ext>
                </a:extLst>
              </p:cNvPr>
              <p:cNvGrpSpPr/>
              <p:nvPr/>
            </p:nvGrpSpPr>
            <p:grpSpPr>
              <a:xfrm>
                <a:off x="2489340" y="369316"/>
                <a:ext cx="1020309" cy="1017564"/>
                <a:chOff x="2489340" y="369316"/>
                <a:chExt cx="1020309" cy="1017564"/>
              </a:xfrm>
              <a:grpFill/>
            </p:grpSpPr>
            <p:sp>
              <p:nvSpPr>
                <p:cNvPr id="147" name="Freeform 146">
                  <a:extLst>
                    <a:ext uri="{FF2B5EF4-FFF2-40B4-BE49-F238E27FC236}">
                      <a16:creationId xmlns:a16="http://schemas.microsoft.com/office/drawing/2014/main" id="{E4BE1100-18AE-B156-9D3D-613F97859521}"/>
                    </a:ext>
                  </a:extLst>
                </p:cNvPr>
                <p:cNvSpPr/>
                <p:nvPr/>
              </p:nvSpPr>
              <p:spPr>
                <a:xfrm>
                  <a:off x="2489340" y="369316"/>
                  <a:ext cx="1020309" cy="1017564"/>
                </a:xfrm>
                <a:custGeom>
                  <a:avLst/>
                  <a:gdLst>
                    <a:gd name="connsiteX0" fmla="*/ 896885 w 1020309"/>
                    <a:gd name="connsiteY0" fmla="*/ 677462 h 1017564"/>
                    <a:gd name="connsiteX1" fmla="*/ 874943 w 1020309"/>
                    <a:gd name="connsiteY1" fmla="*/ 677462 h 1017564"/>
                    <a:gd name="connsiteX2" fmla="*/ 839287 w 1020309"/>
                    <a:gd name="connsiteY2" fmla="*/ 595179 h 1017564"/>
                    <a:gd name="connsiteX3" fmla="*/ 729576 w 1020309"/>
                    <a:gd name="connsiteY3" fmla="*/ 523868 h 1017564"/>
                    <a:gd name="connsiteX4" fmla="*/ 641808 w 1020309"/>
                    <a:gd name="connsiteY4" fmla="*/ 523868 h 1017564"/>
                    <a:gd name="connsiteX5" fmla="*/ 641808 w 1020309"/>
                    <a:gd name="connsiteY5" fmla="*/ 337360 h 1017564"/>
                    <a:gd name="connsiteX6" fmla="*/ 625351 w 1020309"/>
                    <a:gd name="connsiteY6" fmla="*/ 320903 h 1017564"/>
                    <a:gd name="connsiteX7" fmla="*/ 534840 w 1020309"/>
                    <a:gd name="connsiteY7" fmla="*/ 320903 h 1017564"/>
                    <a:gd name="connsiteX8" fmla="*/ 397701 w 1020309"/>
                    <a:gd name="connsiteY8" fmla="*/ 213936 h 1017564"/>
                    <a:gd name="connsiteX9" fmla="*/ 438843 w 1020309"/>
                    <a:gd name="connsiteY9" fmla="*/ 117939 h 1017564"/>
                    <a:gd name="connsiteX10" fmla="*/ 320904 w 1020309"/>
                    <a:gd name="connsiteY10" fmla="*/ 0 h 1017564"/>
                    <a:gd name="connsiteX11" fmla="*/ 202965 w 1020309"/>
                    <a:gd name="connsiteY11" fmla="*/ 117939 h 1017564"/>
                    <a:gd name="connsiteX12" fmla="*/ 244107 w 1020309"/>
                    <a:gd name="connsiteY12" fmla="*/ 213936 h 1017564"/>
                    <a:gd name="connsiteX13" fmla="*/ 106968 w 1020309"/>
                    <a:gd name="connsiteY13" fmla="*/ 320903 h 1017564"/>
                    <a:gd name="connsiteX14" fmla="*/ 16457 w 1020309"/>
                    <a:gd name="connsiteY14" fmla="*/ 320903 h 1017564"/>
                    <a:gd name="connsiteX15" fmla="*/ 0 w 1020309"/>
                    <a:gd name="connsiteY15" fmla="*/ 337360 h 1017564"/>
                    <a:gd name="connsiteX16" fmla="*/ 0 w 1020309"/>
                    <a:gd name="connsiteY16" fmla="*/ 880427 h 1017564"/>
                    <a:gd name="connsiteX17" fmla="*/ 16457 w 1020309"/>
                    <a:gd name="connsiteY17" fmla="*/ 896883 h 1017564"/>
                    <a:gd name="connsiteX18" fmla="*/ 32913 w 1020309"/>
                    <a:gd name="connsiteY18" fmla="*/ 896883 h 1017564"/>
                    <a:gd name="connsiteX19" fmla="*/ 32913 w 1020309"/>
                    <a:gd name="connsiteY19" fmla="*/ 913340 h 1017564"/>
                    <a:gd name="connsiteX20" fmla="*/ 85026 w 1020309"/>
                    <a:gd name="connsiteY20" fmla="*/ 965452 h 1017564"/>
                    <a:gd name="connsiteX21" fmla="*/ 183765 w 1020309"/>
                    <a:gd name="connsiteY21" fmla="*/ 965452 h 1017564"/>
                    <a:gd name="connsiteX22" fmla="*/ 271534 w 1020309"/>
                    <a:gd name="connsiteY22" fmla="*/ 1017565 h 1017564"/>
                    <a:gd name="connsiteX23" fmla="*/ 359303 w 1020309"/>
                    <a:gd name="connsiteY23" fmla="*/ 965452 h 1017564"/>
                    <a:gd name="connsiteX24" fmla="*/ 726833 w 1020309"/>
                    <a:gd name="connsiteY24" fmla="*/ 965452 h 1017564"/>
                    <a:gd name="connsiteX25" fmla="*/ 814602 w 1020309"/>
                    <a:gd name="connsiteY25" fmla="*/ 1017565 h 1017564"/>
                    <a:gd name="connsiteX26" fmla="*/ 902371 w 1020309"/>
                    <a:gd name="connsiteY26" fmla="*/ 965452 h 1017564"/>
                    <a:gd name="connsiteX27" fmla="*/ 968197 w 1020309"/>
                    <a:gd name="connsiteY27" fmla="*/ 965452 h 1017564"/>
                    <a:gd name="connsiteX28" fmla="*/ 1020309 w 1020309"/>
                    <a:gd name="connsiteY28" fmla="*/ 913340 h 1017564"/>
                    <a:gd name="connsiteX29" fmla="*/ 1020309 w 1020309"/>
                    <a:gd name="connsiteY29" fmla="*/ 795401 h 1017564"/>
                    <a:gd name="connsiteX30" fmla="*/ 896885 w 1020309"/>
                    <a:gd name="connsiteY30" fmla="*/ 677462 h 1017564"/>
                    <a:gd name="connsiteX31" fmla="*/ 896885 w 1020309"/>
                    <a:gd name="connsiteY31" fmla="*/ 677462 h 1017564"/>
                    <a:gd name="connsiteX32" fmla="*/ 710377 w 1020309"/>
                    <a:gd name="connsiteY32" fmla="*/ 559524 h 1017564"/>
                    <a:gd name="connsiteX33" fmla="*/ 729576 w 1020309"/>
                    <a:gd name="connsiteY33" fmla="*/ 559524 h 1017564"/>
                    <a:gd name="connsiteX34" fmla="*/ 806374 w 1020309"/>
                    <a:gd name="connsiteY34" fmla="*/ 608893 h 1017564"/>
                    <a:gd name="connsiteX35" fmla="*/ 836544 w 1020309"/>
                    <a:gd name="connsiteY35" fmla="*/ 677462 h 1017564"/>
                    <a:gd name="connsiteX36" fmla="*/ 726833 w 1020309"/>
                    <a:gd name="connsiteY36" fmla="*/ 677462 h 1017564"/>
                    <a:gd name="connsiteX37" fmla="*/ 710377 w 1020309"/>
                    <a:gd name="connsiteY37" fmla="*/ 661006 h 1017564"/>
                    <a:gd name="connsiteX38" fmla="*/ 710377 w 1020309"/>
                    <a:gd name="connsiteY38" fmla="*/ 559524 h 1017564"/>
                    <a:gd name="connsiteX39" fmla="*/ 540325 w 1020309"/>
                    <a:gd name="connsiteY39" fmla="*/ 438842 h 1017564"/>
                    <a:gd name="connsiteX40" fmla="*/ 455300 w 1020309"/>
                    <a:gd name="connsiteY40" fmla="*/ 438842 h 1017564"/>
                    <a:gd name="connsiteX41" fmla="*/ 444328 w 1020309"/>
                    <a:gd name="connsiteY41" fmla="*/ 353816 h 1017564"/>
                    <a:gd name="connsiteX42" fmla="*/ 515640 w 1020309"/>
                    <a:gd name="connsiteY42" fmla="*/ 353816 h 1017564"/>
                    <a:gd name="connsiteX43" fmla="*/ 540325 w 1020309"/>
                    <a:gd name="connsiteY43" fmla="*/ 438842 h 1017564"/>
                    <a:gd name="connsiteX44" fmla="*/ 540325 w 1020309"/>
                    <a:gd name="connsiteY44" fmla="*/ 438842 h 1017564"/>
                    <a:gd name="connsiteX45" fmla="*/ 340103 w 1020309"/>
                    <a:gd name="connsiteY45" fmla="*/ 559524 h 1017564"/>
                    <a:gd name="connsiteX46" fmla="*/ 340103 w 1020309"/>
                    <a:gd name="connsiteY46" fmla="*/ 474498 h 1017564"/>
                    <a:gd name="connsiteX47" fmla="*/ 425129 w 1020309"/>
                    <a:gd name="connsiteY47" fmla="*/ 474498 h 1017564"/>
                    <a:gd name="connsiteX48" fmla="*/ 414158 w 1020309"/>
                    <a:gd name="connsiteY48" fmla="*/ 559524 h 1017564"/>
                    <a:gd name="connsiteX49" fmla="*/ 340103 w 1020309"/>
                    <a:gd name="connsiteY49" fmla="*/ 559524 h 1017564"/>
                    <a:gd name="connsiteX50" fmla="*/ 400444 w 1020309"/>
                    <a:gd name="connsiteY50" fmla="*/ 592437 h 1017564"/>
                    <a:gd name="connsiteX51" fmla="*/ 337360 w 1020309"/>
                    <a:gd name="connsiteY51" fmla="*/ 674719 h 1017564"/>
                    <a:gd name="connsiteX52" fmla="*/ 337360 w 1020309"/>
                    <a:gd name="connsiteY52" fmla="*/ 592437 h 1017564"/>
                    <a:gd name="connsiteX53" fmla="*/ 400444 w 1020309"/>
                    <a:gd name="connsiteY53" fmla="*/ 592437 h 1017564"/>
                    <a:gd name="connsiteX54" fmla="*/ 340103 w 1020309"/>
                    <a:gd name="connsiteY54" fmla="*/ 438842 h 1017564"/>
                    <a:gd name="connsiteX55" fmla="*/ 340103 w 1020309"/>
                    <a:gd name="connsiteY55" fmla="*/ 353816 h 1017564"/>
                    <a:gd name="connsiteX56" fmla="*/ 414158 w 1020309"/>
                    <a:gd name="connsiteY56" fmla="*/ 353816 h 1017564"/>
                    <a:gd name="connsiteX57" fmla="*/ 425129 w 1020309"/>
                    <a:gd name="connsiteY57" fmla="*/ 438842 h 1017564"/>
                    <a:gd name="connsiteX58" fmla="*/ 340103 w 1020309"/>
                    <a:gd name="connsiteY58" fmla="*/ 438842 h 1017564"/>
                    <a:gd name="connsiteX59" fmla="*/ 436100 w 1020309"/>
                    <a:gd name="connsiteY59" fmla="*/ 592437 h 1017564"/>
                    <a:gd name="connsiteX60" fmla="*/ 493698 w 1020309"/>
                    <a:gd name="connsiteY60" fmla="*/ 592437 h 1017564"/>
                    <a:gd name="connsiteX61" fmla="*/ 400444 w 1020309"/>
                    <a:gd name="connsiteY61" fmla="*/ 661006 h 1017564"/>
                    <a:gd name="connsiteX62" fmla="*/ 436100 w 1020309"/>
                    <a:gd name="connsiteY62" fmla="*/ 592437 h 1017564"/>
                    <a:gd name="connsiteX63" fmla="*/ 436100 w 1020309"/>
                    <a:gd name="connsiteY63" fmla="*/ 592437 h 1017564"/>
                    <a:gd name="connsiteX64" fmla="*/ 447071 w 1020309"/>
                    <a:gd name="connsiteY64" fmla="*/ 559524 h 1017564"/>
                    <a:gd name="connsiteX65" fmla="*/ 458042 w 1020309"/>
                    <a:gd name="connsiteY65" fmla="*/ 474498 h 1017564"/>
                    <a:gd name="connsiteX66" fmla="*/ 543068 w 1020309"/>
                    <a:gd name="connsiteY66" fmla="*/ 474498 h 1017564"/>
                    <a:gd name="connsiteX67" fmla="*/ 518383 w 1020309"/>
                    <a:gd name="connsiteY67" fmla="*/ 559524 h 1017564"/>
                    <a:gd name="connsiteX68" fmla="*/ 447071 w 1020309"/>
                    <a:gd name="connsiteY68" fmla="*/ 559524 h 1017564"/>
                    <a:gd name="connsiteX69" fmla="*/ 496441 w 1020309"/>
                    <a:gd name="connsiteY69" fmla="*/ 320903 h 1017564"/>
                    <a:gd name="connsiteX70" fmla="*/ 438843 w 1020309"/>
                    <a:gd name="connsiteY70" fmla="*/ 320903 h 1017564"/>
                    <a:gd name="connsiteX71" fmla="*/ 405930 w 1020309"/>
                    <a:gd name="connsiteY71" fmla="*/ 252334 h 1017564"/>
                    <a:gd name="connsiteX72" fmla="*/ 496441 w 1020309"/>
                    <a:gd name="connsiteY72" fmla="*/ 320903 h 1017564"/>
                    <a:gd name="connsiteX73" fmla="*/ 496441 w 1020309"/>
                    <a:gd name="connsiteY73" fmla="*/ 320903 h 1017564"/>
                    <a:gd name="connsiteX74" fmla="*/ 400444 w 1020309"/>
                    <a:gd name="connsiteY74" fmla="*/ 320903 h 1017564"/>
                    <a:gd name="connsiteX75" fmla="*/ 337360 w 1020309"/>
                    <a:gd name="connsiteY75" fmla="*/ 320903 h 1017564"/>
                    <a:gd name="connsiteX76" fmla="*/ 337360 w 1020309"/>
                    <a:gd name="connsiteY76" fmla="*/ 293475 h 1017564"/>
                    <a:gd name="connsiteX77" fmla="*/ 364788 w 1020309"/>
                    <a:gd name="connsiteY77" fmla="*/ 260562 h 1017564"/>
                    <a:gd name="connsiteX78" fmla="*/ 400444 w 1020309"/>
                    <a:gd name="connsiteY78" fmla="*/ 320903 h 1017564"/>
                    <a:gd name="connsiteX79" fmla="*/ 400444 w 1020309"/>
                    <a:gd name="connsiteY79" fmla="*/ 320903 h 1017564"/>
                    <a:gd name="connsiteX80" fmla="*/ 235878 w 1020309"/>
                    <a:gd name="connsiteY80" fmla="*/ 117939 h 1017564"/>
                    <a:gd name="connsiteX81" fmla="*/ 320904 w 1020309"/>
                    <a:gd name="connsiteY81" fmla="*/ 32913 h 1017564"/>
                    <a:gd name="connsiteX82" fmla="*/ 405930 w 1020309"/>
                    <a:gd name="connsiteY82" fmla="*/ 117939 h 1017564"/>
                    <a:gd name="connsiteX83" fmla="*/ 356560 w 1020309"/>
                    <a:gd name="connsiteY83" fmla="*/ 213936 h 1017564"/>
                    <a:gd name="connsiteX84" fmla="*/ 356560 w 1020309"/>
                    <a:gd name="connsiteY84" fmla="*/ 213936 h 1017564"/>
                    <a:gd name="connsiteX85" fmla="*/ 320904 w 1020309"/>
                    <a:gd name="connsiteY85" fmla="*/ 260562 h 1017564"/>
                    <a:gd name="connsiteX86" fmla="*/ 285248 w 1020309"/>
                    <a:gd name="connsiteY86" fmla="*/ 213936 h 1017564"/>
                    <a:gd name="connsiteX87" fmla="*/ 285248 w 1020309"/>
                    <a:gd name="connsiteY87" fmla="*/ 213936 h 1017564"/>
                    <a:gd name="connsiteX88" fmla="*/ 235878 w 1020309"/>
                    <a:gd name="connsiteY88" fmla="*/ 117939 h 1017564"/>
                    <a:gd name="connsiteX89" fmla="*/ 235878 w 1020309"/>
                    <a:gd name="connsiteY89" fmla="*/ 117939 h 1017564"/>
                    <a:gd name="connsiteX90" fmla="*/ 277020 w 1020309"/>
                    <a:gd name="connsiteY90" fmla="*/ 260562 h 1017564"/>
                    <a:gd name="connsiteX91" fmla="*/ 304447 w 1020309"/>
                    <a:gd name="connsiteY91" fmla="*/ 293475 h 1017564"/>
                    <a:gd name="connsiteX92" fmla="*/ 304447 w 1020309"/>
                    <a:gd name="connsiteY92" fmla="*/ 320903 h 1017564"/>
                    <a:gd name="connsiteX93" fmla="*/ 241364 w 1020309"/>
                    <a:gd name="connsiteY93" fmla="*/ 320903 h 1017564"/>
                    <a:gd name="connsiteX94" fmla="*/ 277020 w 1020309"/>
                    <a:gd name="connsiteY94" fmla="*/ 260562 h 1017564"/>
                    <a:gd name="connsiteX95" fmla="*/ 277020 w 1020309"/>
                    <a:gd name="connsiteY95" fmla="*/ 260562 h 1017564"/>
                    <a:gd name="connsiteX96" fmla="*/ 233135 w 1020309"/>
                    <a:gd name="connsiteY96" fmla="*/ 559524 h 1017564"/>
                    <a:gd name="connsiteX97" fmla="*/ 222164 w 1020309"/>
                    <a:gd name="connsiteY97" fmla="*/ 474498 h 1017564"/>
                    <a:gd name="connsiteX98" fmla="*/ 307190 w 1020309"/>
                    <a:gd name="connsiteY98" fmla="*/ 474498 h 1017564"/>
                    <a:gd name="connsiteX99" fmla="*/ 307190 w 1020309"/>
                    <a:gd name="connsiteY99" fmla="*/ 559524 h 1017564"/>
                    <a:gd name="connsiteX100" fmla="*/ 233135 w 1020309"/>
                    <a:gd name="connsiteY100" fmla="*/ 559524 h 1017564"/>
                    <a:gd name="connsiteX101" fmla="*/ 304447 w 1020309"/>
                    <a:gd name="connsiteY101" fmla="*/ 592437 h 1017564"/>
                    <a:gd name="connsiteX102" fmla="*/ 304447 w 1020309"/>
                    <a:gd name="connsiteY102" fmla="*/ 674719 h 1017564"/>
                    <a:gd name="connsiteX103" fmla="*/ 241364 w 1020309"/>
                    <a:gd name="connsiteY103" fmla="*/ 592437 h 1017564"/>
                    <a:gd name="connsiteX104" fmla="*/ 304447 w 1020309"/>
                    <a:gd name="connsiteY104" fmla="*/ 592437 h 1017564"/>
                    <a:gd name="connsiteX105" fmla="*/ 205708 w 1020309"/>
                    <a:gd name="connsiteY105" fmla="*/ 592437 h 1017564"/>
                    <a:gd name="connsiteX106" fmla="*/ 238621 w 1020309"/>
                    <a:gd name="connsiteY106" fmla="*/ 661006 h 1017564"/>
                    <a:gd name="connsiteX107" fmla="*/ 145367 w 1020309"/>
                    <a:gd name="connsiteY107" fmla="*/ 592437 h 1017564"/>
                    <a:gd name="connsiteX108" fmla="*/ 205708 w 1020309"/>
                    <a:gd name="connsiteY108" fmla="*/ 592437 h 1017564"/>
                    <a:gd name="connsiteX109" fmla="*/ 126167 w 1020309"/>
                    <a:gd name="connsiteY109" fmla="*/ 559524 h 1017564"/>
                    <a:gd name="connsiteX110" fmla="*/ 101482 w 1020309"/>
                    <a:gd name="connsiteY110" fmla="*/ 474498 h 1017564"/>
                    <a:gd name="connsiteX111" fmla="*/ 186508 w 1020309"/>
                    <a:gd name="connsiteY111" fmla="*/ 474498 h 1017564"/>
                    <a:gd name="connsiteX112" fmla="*/ 197479 w 1020309"/>
                    <a:gd name="connsiteY112" fmla="*/ 559524 h 1017564"/>
                    <a:gd name="connsiteX113" fmla="*/ 126167 w 1020309"/>
                    <a:gd name="connsiteY113" fmla="*/ 559524 h 1017564"/>
                    <a:gd name="connsiteX114" fmla="*/ 219421 w 1020309"/>
                    <a:gd name="connsiteY114" fmla="*/ 438842 h 1017564"/>
                    <a:gd name="connsiteX115" fmla="*/ 230393 w 1020309"/>
                    <a:gd name="connsiteY115" fmla="*/ 353816 h 1017564"/>
                    <a:gd name="connsiteX116" fmla="*/ 304447 w 1020309"/>
                    <a:gd name="connsiteY116" fmla="*/ 353816 h 1017564"/>
                    <a:gd name="connsiteX117" fmla="*/ 304447 w 1020309"/>
                    <a:gd name="connsiteY117" fmla="*/ 438842 h 1017564"/>
                    <a:gd name="connsiteX118" fmla="*/ 219421 w 1020309"/>
                    <a:gd name="connsiteY118" fmla="*/ 438842 h 1017564"/>
                    <a:gd name="connsiteX119" fmla="*/ 241364 w 1020309"/>
                    <a:gd name="connsiteY119" fmla="*/ 252334 h 1017564"/>
                    <a:gd name="connsiteX120" fmla="*/ 208450 w 1020309"/>
                    <a:gd name="connsiteY120" fmla="*/ 320903 h 1017564"/>
                    <a:gd name="connsiteX121" fmla="*/ 150852 w 1020309"/>
                    <a:gd name="connsiteY121" fmla="*/ 320903 h 1017564"/>
                    <a:gd name="connsiteX122" fmla="*/ 241364 w 1020309"/>
                    <a:gd name="connsiteY122" fmla="*/ 252334 h 1017564"/>
                    <a:gd name="connsiteX123" fmla="*/ 241364 w 1020309"/>
                    <a:gd name="connsiteY123" fmla="*/ 252334 h 1017564"/>
                    <a:gd name="connsiteX124" fmla="*/ 126167 w 1020309"/>
                    <a:gd name="connsiteY124" fmla="*/ 353816 h 1017564"/>
                    <a:gd name="connsiteX125" fmla="*/ 197479 w 1020309"/>
                    <a:gd name="connsiteY125" fmla="*/ 353816 h 1017564"/>
                    <a:gd name="connsiteX126" fmla="*/ 186508 w 1020309"/>
                    <a:gd name="connsiteY126" fmla="*/ 438842 h 1017564"/>
                    <a:gd name="connsiteX127" fmla="*/ 101482 w 1020309"/>
                    <a:gd name="connsiteY127" fmla="*/ 438842 h 1017564"/>
                    <a:gd name="connsiteX128" fmla="*/ 126167 w 1020309"/>
                    <a:gd name="connsiteY128" fmla="*/ 353816 h 1017564"/>
                    <a:gd name="connsiteX129" fmla="*/ 126167 w 1020309"/>
                    <a:gd name="connsiteY129" fmla="*/ 353816 h 1017564"/>
                    <a:gd name="connsiteX130" fmla="*/ 32913 w 1020309"/>
                    <a:gd name="connsiteY130" fmla="*/ 353816 h 1017564"/>
                    <a:gd name="connsiteX131" fmla="*/ 87768 w 1020309"/>
                    <a:gd name="connsiteY131" fmla="*/ 353816 h 1017564"/>
                    <a:gd name="connsiteX132" fmla="*/ 65827 w 1020309"/>
                    <a:gd name="connsiteY132" fmla="*/ 455298 h 1017564"/>
                    <a:gd name="connsiteX133" fmla="*/ 320904 w 1020309"/>
                    <a:gd name="connsiteY133" fmla="*/ 710375 h 1017564"/>
                    <a:gd name="connsiteX134" fmla="*/ 575981 w 1020309"/>
                    <a:gd name="connsiteY134" fmla="*/ 455298 h 1017564"/>
                    <a:gd name="connsiteX135" fmla="*/ 554039 w 1020309"/>
                    <a:gd name="connsiteY135" fmla="*/ 353816 h 1017564"/>
                    <a:gd name="connsiteX136" fmla="*/ 608894 w 1020309"/>
                    <a:gd name="connsiteY136" fmla="*/ 353816 h 1017564"/>
                    <a:gd name="connsiteX137" fmla="*/ 608894 w 1020309"/>
                    <a:gd name="connsiteY137" fmla="*/ 743289 h 1017564"/>
                    <a:gd name="connsiteX138" fmla="*/ 32913 w 1020309"/>
                    <a:gd name="connsiteY138" fmla="*/ 743289 h 1017564"/>
                    <a:gd name="connsiteX139" fmla="*/ 32913 w 1020309"/>
                    <a:gd name="connsiteY139" fmla="*/ 353816 h 1017564"/>
                    <a:gd name="connsiteX140" fmla="*/ 170051 w 1020309"/>
                    <a:gd name="connsiteY140" fmla="*/ 932539 h 1017564"/>
                    <a:gd name="connsiteX141" fmla="*/ 85026 w 1020309"/>
                    <a:gd name="connsiteY141" fmla="*/ 932539 h 1017564"/>
                    <a:gd name="connsiteX142" fmla="*/ 68569 w 1020309"/>
                    <a:gd name="connsiteY142" fmla="*/ 916083 h 1017564"/>
                    <a:gd name="connsiteX143" fmla="*/ 68569 w 1020309"/>
                    <a:gd name="connsiteY143" fmla="*/ 899626 h 1017564"/>
                    <a:gd name="connsiteX144" fmla="*/ 172794 w 1020309"/>
                    <a:gd name="connsiteY144" fmla="*/ 899626 h 1017564"/>
                    <a:gd name="connsiteX145" fmla="*/ 170051 w 1020309"/>
                    <a:gd name="connsiteY145" fmla="*/ 932539 h 1017564"/>
                    <a:gd name="connsiteX146" fmla="*/ 170051 w 1020309"/>
                    <a:gd name="connsiteY146" fmla="*/ 932539 h 1017564"/>
                    <a:gd name="connsiteX147" fmla="*/ 271534 w 1020309"/>
                    <a:gd name="connsiteY147" fmla="*/ 981909 h 1017564"/>
                    <a:gd name="connsiteX148" fmla="*/ 208450 w 1020309"/>
                    <a:gd name="connsiteY148" fmla="*/ 940768 h 1017564"/>
                    <a:gd name="connsiteX149" fmla="*/ 222164 w 1020309"/>
                    <a:gd name="connsiteY149" fmla="*/ 866713 h 1017564"/>
                    <a:gd name="connsiteX150" fmla="*/ 296219 w 1020309"/>
                    <a:gd name="connsiteY150" fmla="*/ 852999 h 1017564"/>
                    <a:gd name="connsiteX151" fmla="*/ 337360 w 1020309"/>
                    <a:gd name="connsiteY151" fmla="*/ 916083 h 1017564"/>
                    <a:gd name="connsiteX152" fmla="*/ 271534 w 1020309"/>
                    <a:gd name="connsiteY152" fmla="*/ 981909 h 1017564"/>
                    <a:gd name="connsiteX153" fmla="*/ 271534 w 1020309"/>
                    <a:gd name="connsiteY153" fmla="*/ 981909 h 1017564"/>
                    <a:gd name="connsiteX154" fmla="*/ 271534 w 1020309"/>
                    <a:gd name="connsiteY154" fmla="*/ 811858 h 1017564"/>
                    <a:gd name="connsiteX155" fmla="*/ 183765 w 1020309"/>
                    <a:gd name="connsiteY155" fmla="*/ 863970 h 1017564"/>
                    <a:gd name="connsiteX156" fmla="*/ 35656 w 1020309"/>
                    <a:gd name="connsiteY156" fmla="*/ 863970 h 1017564"/>
                    <a:gd name="connsiteX157" fmla="*/ 35656 w 1020309"/>
                    <a:gd name="connsiteY157" fmla="*/ 778945 h 1017564"/>
                    <a:gd name="connsiteX158" fmla="*/ 611637 w 1020309"/>
                    <a:gd name="connsiteY158" fmla="*/ 778945 h 1017564"/>
                    <a:gd name="connsiteX159" fmla="*/ 611637 w 1020309"/>
                    <a:gd name="connsiteY159" fmla="*/ 863970 h 1017564"/>
                    <a:gd name="connsiteX160" fmla="*/ 359303 w 1020309"/>
                    <a:gd name="connsiteY160" fmla="*/ 863970 h 1017564"/>
                    <a:gd name="connsiteX161" fmla="*/ 271534 w 1020309"/>
                    <a:gd name="connsiteY161" fmla="*/ 811858 h 1017564"/>
                    <a:gd name="connsiteX162" fmla="*/ 271534 w 1020309"/>
                    <a:gd name="connsiteY162" fmla="*/ 811858 h 1017564"/>
                    <a:gd name="connsiteX163" fmla="*/ 713120 w 1020309"/>
                    <a:gd name="connsiteY163" fmla="*/ 932539 h 1017564"/>
                    <a:gd name="connsiteX164" fmla="*/ 370274 w 1020309"/>
                    <a:gd name="connsiteY164" fmla="*/ 932539 h 1017564"/>
                    <a:gd name="connsiteX165" fmla="*/ 370274 w 1020309"/>
                    <a:gd name="connsiteY165" fmla="*/ 899626 h 1017564"/>
                    <a:gd name="connsiteX166" fmla="*/ 713120 w 1020309"/>
                    <a:gd name="connsiteY166" fmla="*/ 899626 h 1017564"/>
                    <a:gd name="connsiteX167" fmla="*/ 713120 w 1020309"/>
                    <a:gd name="connsiteY167" fmla="*/ 932539 h 1017564"/>
                    <a:gd name="connsiteX168" fmla="*/ 713120 w 1020309"/>
                    <a:gd name="connsiteY168" fmla="*/ 932539 h 1017564"/>
                    <a:gd name="connsiteX169" fmla="*/ 814602 w 1020309"/>
                    <a:gd name="connsiteY169" fmla="*/ 981909 h 1017564"/>
                    <a:gd name="connsiteX170" fmla="*/ 751519 w 1020309"/>
                    <a:gd name="connsiteY170" fmla="*/ 940768 h 1017564"/>
                    <a:gd name="connsiteX171" fmla="*/ 765232 w 1020309"/>
                    <a:gd name="connsiteY171" fmla="*/ 866713 h 1017564"/>
                    <a:gd name="connsiteX172" fmla="*/ 839287 w 1020309"/>
                    <a:gd name="connsiteY172" fmla="*/ 852999 h 1017564"/>
                    <a:gd name="connsiteX173" fmla="*/ 880429 w 1020309"/>
                    <a:gd name="connsiteY173" fmla="*/ 916083 h 1017564"/>
                    <a:gd name="connsiteX174" fmla="*/ 814602 w 1020309"/>
                    <a:gd name="connsiteY174" fmla="*/ 981909 h 1017564"/>
                    <a:gd name="connsiteX175" fmla="*/ 814602 w 1020309"/>
                    <a:gd name="connsiteY175" fmla="*/ 981909 h 1017564"/>
                    <a:gd name="connsiteX176" fmla="*/ 981911 w 1020309"/>
                    <a:gd name="connsiteY176" fmla="*/ 913340 h 1017564"/>
                    <a:gd name="connsiteX177" fmla="*/ 965454 w 1020309"/>
                    <a:gd name="connsiteY177" fmla="*/ 929796 h 1017564"/>
                    <a:gd name="connsiteX178" fmla="*/ 913342 w 1020309"/>
                    <a:gd name="connsiteY178" fmla="*/ 929796 h 1017564"/>
                    <a:gd name="connsiteX179" fmla="*/ 913342 w 1020309"/>
                    <a:gd name="connsiteY179" fmla="*/ 896883 h 1017564"/>
                    <a:gd name="connsiteX180" fmla="*/ 981911 w 1020309"/>
                    <a:gd name="connsiteY180" fmla="*/ 896883 h 1017564"/>
                    <a:gd name="connsiteX181" fmla="*/ 981911 w 1020309"/>
                    <a:gd name="connsiteY181" fmla="*/ 913340 h 1017564"/>
                    <a:gd name="connsiteX182" fmla="*/ 981911 w 1020309"/>
                    <a:gd name="connsiteY182" fmla="*/ 863970 h 1017564"/>
                    <a:gd name="connsiteX183" fmla="*/ 899628 w 1020309"/>
                    <a:gd name="connsiteY183" fmla="*/ 863970 h 1017564"/>
                    <a:gd name="connsiteX184" fmla="*/ 811859 w 1020309"/>
                    <a:gd name="connsiteY184" fmla="*/ 811858 h 1017564"/>
                    <a:gd name="connsiteX185" fmla="*/ 724091 w 1020309"/>
                    <a:gd name="connsiteY185" fmla="*/ 863970 h 1017564"/>
                    <a:gd name="connsiteX186" fmla="*/ 641808 w 1020309"/>
                    <a:gd name="connsiteY186" fmla="*/ 863970 h 1017564"/>
                    <a:gd name="connsiteX187" fmla="*/ 641808 w 1020309"/>
                    <a:gd name="connsiteY187" fmla="*/ 559524 h 1017564"/>
                    <a:gd name="connsiteX188" fmla="*/ 674721 w 1020309"/>
                    <a:gd name="connsiteY188" fmla="*/ 559524 h 1017564"/>
                    <a:gd name="connsiteX189" fmla="*/ 674721 w 1020309"/>
                    <a:gd name="connsiteY189" fmla="*/ 661006 h 1017564"/>
                    <a:gd name="connsiteX190" fmla="*/ 726833 w 1020309"/>
                    <a:gd name="connsiteY190" fmla="*/ 713118 h 1017564"/>
                    <a:gd name="connsiteX191" fmla="*/ 896885 w 1020309"/>
                    <a:gd name="connsiteY191" fmla="*/ 713118 h 1017564"/>
                    <a:gd name="connsiteX192" fmla="*/ 981911 w 1020309"/>
                    <a:gd name="connsiteY192" fmla="*/ 798144 h 1017564"/>
                    <a:gd name="connsiteX193" fmla="*/ 981911 w 1020309"/>
                    <a:gd name="connsiteY193" fmla="*/ 863970 h 101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1020309" h="1017564">
                      <a:moveTo>
                        <a:pt x="896885" y="677462"/>
                      </a:moveTo>
                      <a:lnTo>
                        <a:pt x="874943" y="677462"/>
                      </a:lnTo>
                      <a:lnTo>
                        <a:pt x="839287" y="595179"/>
                      </a:lnTo>
                      <a:cubicBezTo>
                        <a:pt x="820088" y="551295"/>
                        <a:pt x="778946" y="523868"/>
                        <a:pt x="729576" y="523868"/>
                      </a:cubicBezTo>
                      <a:lnTo>
                        <a:pt x="641808" y="523868"/>
                      </a:lnTo>
                      <a:lnTo>
                        <a:pt x="641808" y="337360"/>
                      </a:lnTo>
                      <a:cubicBezTo>
                        <a:pt x="641808" y="329131"/>
                        <a:pt x="633579" y="320903"/>
                        <a:pt x="625351" y="320903"/>
                      </a:cubicBezTo>
                      <a:lnTo>
                        <a:pt x="534840" y="320903"/>
                      </a:lnTo>
                      <a:cubicBezTo>
                        <a:pt x="501927" y="271534"/>
                        <a:pt x="455300" y="233135"/>
                        <a:pt x="397701" y="213936"/>
                      </a:cubicBezTo>
                      <a:cubicBezTo>
                        <a:pt x="419644" y="181022"/>
                        <a:pt x="438843" y="145366"/>
                        <a:pt x="438843" y="117939"/>
                      </a:cubicBezTo>
                      <a:cubicBezTo>
                        <a:pt x="438843" y="52113"/>
                        <a:pt x="386730" y="0"/>
                        <a:pt x="320904" y="0"/>
                      </a:cubicBezTo>
                      <a:cubicBezTo>
                        <a:pt x="255077" y="0"/>
                        <a:pt x="202965" y="52113"/>
                        <a:pt x="202965" y="117939"/>
                      </a:cubicBezTo>
                      <a:cubicBezTo>
                        <a:pt x="202965" y="145366"/>
                        <a:pt x="222164" y="181022"/>
                        <a:pt x="244107" y="213936"/>
                      </a:cubicBezTo>
                      <a:cubicBezTo>
                        <a:pt x="186508" y="233135"/>
                        <a:pt x="139881" y="268791"/>
                        <a:pt x="106968" y="320903"/>
                      </a:cubicBezTo>
                      <a:lnTo>
                        <a:pt x="16457" y="320903"/>
                      </a:lnTo>
                      <a:cubicBezTo>
                        <a:pt x="8228" y="320903"/>
                        <a:pt x="0" y="329131"/>
                        <a:pt x="0" y="337360"/>
                      </a:cubicBezTo>
                      <a:lnTo>
                        <a:pt x="0" y="880427"/>
                      </a:lnTo>
                      <a:cubicBezTo>
                        <a:pt x="0" y="888655"/>
                        <a:pt x="8228" y="896883"/>
                        <a:pt x="16457" y="896883"/>
                      </a:cubicBezTo>
                      <a:lnTo>
                        <a:pt x="32913" y="896883"/>
                      </a:lnTo>
                      <a:lnTo>
                        <a:pt x="32913" y="913340"/>
                      </a:lnTo>
                      <a:cubicBezTo>
                        <a:pt x="32913" y="940768"/>
                        <a:pt x="54855" y="965452"/>
                        <a:pt x="85026" y="965452"/>
                      </a:cubicBezTo>
                      <a:lnTo>
                        <a:pt x="183765" y="965452"/>
                      </a:lnTo>
                      <a:cubicBezTo>
                        <a:pt x="202965" y="995623"/>
                        <a:pt x="235878" y="1017565"/>
                        <a:pt x="271534" y="1017565"/>
                      </a:cubicBezTo>
                      <a:cubicBezTo>
                        <a:pt x="307190" y="1017565"/>
                        <a:pt x="340103" y="998366"/>
                        <a:pt x="359303" y="965452"/>
                      </a:cubicBezTo>
                      <a:lnTo>
                        <a:pt x="726833" y="965452"/>
                      </a:lnTo>
                      <a:cubicBezTo>
                        <a:pt x="746033" y="995623"/>
                        <a:pt x="778946" y="1017565"/>
                        <a:pt x="814602" y="1017565"/>
                      </a:cubicBezTo>
                      <a:cubicBezTo>
                        <a:pt x="850258" y="1017565"/>
                        <a:pt x="883171" y="998366"/>
                        <a:pt x="902371" y="965452"/>
                      </a:cubicBezTo>
                      <a:lnTo>
                        <a:pt x="968197" y="965452"/>
                      </a:lnTo>
                      <a:cubicBezTo>
                        <a:pt x="995625" y="965452"/>
                        <a:pt x="1020309" y="943510"/>
                        <a:pt x="1020309" y="913340"/>
                      </a:cubicBezTo>
                      <a:lnTo>
                        <a:pt x="1020309" y="795401"/>
                      </a:lnTo>
                      <a:cubicBezTo>
                        <a:pt x="1017567" y="729575"/>
                        <a:pt x="962712" y="677462"/>
                        <a:pt x="896885" y="677462"/>
                      </a:cubicBezTo>
                      <a:lnTo>
                        <a:pt x="896885" y="677462"/>
                      </a:lnTo>
                      <a:close/>
                      <a:moveTo>
                        <a:pt x="710377" y="559524"/>
                      </a:moveTo>
                      <a:lnTo>
                        <a:pt x="729576" y="559524"/>
                      </a:lnTo>
                      <a:cubicBezTo>
                        <a:pt x="762489" y="559524"/>
                        <a:pt x="792660" y="578723"/>
                        <a:pt x="806374" y="608893"/>
                      </a:cubicBezTo>
                      <a:lnTo>
                        <a:pt x="836544" y="677462"/>
                      </a:lnTo>
                      <a:lnTo>
                        <a:pt x="726833" y="677462"/>
                      </a:lnTo>
                      <a:cubicBezTo>
                        <a:pt x="718605" y="677462"/>
                        <a:pt x="710377" y="669234"/>
                        <a:pt x="710377" y="661006"/>
                      </a:cubicBezTo>
                      <a:lnTo>
                        <a:pt x="710377" y="559524"/>
                      </a:lnTo>
                      <a:close/>
                      <a:moveTo>
                        <a:pt x="540325" y="438842"/>
                      </a:moveTo>
                      <a:lnTo>
                        <a:pt x="455300" y="438842"/>
                      </a:lnTo>
                      <a:cubicBezTo>
                        <a:pt x="455300" y="411414"/>
                        <a:pt x="449814" y="381244"/>
                        <a:pt x="444328" y="353816"/>
                      </a:cubicBezTo>
                      <a:lnTo>
                        <a:pt x="515640" y="353816"/>
                      </a:lnTo>
                      <a:cubicBezTo>
                        <a:pt x="532097" y="381244"/>
                        <a:pt x="540325" y="408672"/>
                        <a:pt x="540325" y="438842"/>
                      </a:cubicBezTo>
                      <a:lnTo>
                        <a:pt x="540325" y="438842"/>
                      </a:lnTo>
                      <a:close/>
                      <a:moveTo>
                        <a:pt x="340103" y="559524"/>
                      </a:moveTo>
                      <a:lnTo>
                        <a:pt x="340103" y="474498"/>
                      </a:lnTo>
                      <a:lnTo>
                        <a:pt x="425129" y="474498"/>
                      </a:lnTo>
                      <a:cubicBezTo>
                        <a:pt x="425129" y="501926"/>
                        <a:pt x="419644" y="532096"/>
                        <a:pt x="414158" y="559524"/>
                      </a:cubicBezTo>
                      <a:lnTo>
                        <a:pt x="340103" y="559524"/>
                      </a:lnTo>
                      <a:close/>
                      <a:moveTo>
                        <a:pt x="400444" y="592437"/>
                      </a:moveTo>
                      <a:cubicBezTo>
                        <a:pt x="383987" y="636321"/>
                        <a:pt x="362045" y="663748"/>
                        <a:pt x="337360" y="674719"/>
                      </a:cubicBezTo>
                      <a:lnTo>
                        <a:pt x="337360" y="592437"/>
                      </a:lnTo>
                      <a:lnTo>
                        <a:pt x="400444" y="592437"/>
                      </a:lnTo>
                      <a:close/>
                      <a:moveTo>
                        <a:pt x="340103" y="438842"/>
                      </a:moveTo>
                      <a:lnTo>
                        <a:pt x="340103" y="353816"/>
                      </a:lnTo>
                      <a:lnTo>
                        <a:pt x="414158" y="353816"/>
                      </a:lnTo>
                      <a:cubicBezTo>
                        <a:pt x="419644" y="381244"/>
                        <a:pt x="425129" y="408672"/>
                        <a:pt x="425129" y="438842"/>
                      </a:cubicBezTo>
                      <a:lnTo>
                        <a:pt x="340103" y="438842"/>
                      </a:lnTo>
                      <a:close/>
                      <a:moveTo>
                        <a:pt x="436100" y="592437"/>
                      </a:moveTo>
                      <a:lnTo>
                        <a:pt x="493698" y="592437"/>
                      </a:lnTo>
                      <a:cubicBezTo>
                        <a:pt x="469013" y="622607"/>
                        <a:pt x="438843" y="647292"/>
                        <a:pt x="400444" y="661006"/>
                      </a:cubicBezTo>
                      <a:cubicBezTo>
                        <a:pt x="416901" y="639064"/>
                        <a:pt x="427872" y="617122"/>
                        <a:pt x="436100" y="592437"/>
                      </a:cubicBezTo>
                      <a:lnTo>
                        <a:pt x="436100" y="592437"/>
                      </a:lnTo>
                      <a:close/>
                      <a:moveTo>
                        <a:pt x="447071" y="559524"/>
                      </a:moveTo>
                      <a:cubicBezTo>
                        <a:pt x="452557" y="532096"/>
                        <a:pt x="458042" y="501926"/>
                        <a:pt x="458042" y="474498"/>
                      </a:cubicBezTo>
                      <a:lnTo>
                        <a:pt x="543068" y="474498"/>
                      </a:lnTo>
                      <a:cubicBezTo>
                        <a:pt x="540325" y="504668"/>
                        <a:pt x="532097" y="532096"/>
                        <a:pt x="518383" y="559524"/>
                      </a:cubicBezTo>
                      <a:lnTo>
                        <a:pt x="447071" y="559524"/>
                      </a:lnTo>
                      <a:close/>
                      <a:moveTo>
                        <a:pt x="496441" y="320903"/>
                      </a:moveTo>
                      <a:lnTo>
                        <a:pt x="438843" y="320903"/>
                      </a:lnTo>
                      <a:cubicBezTo>
                        <a:pt x="430614" y="296218"/>
                        <a:pt x="419644" y="274276"/>
                        <a:pt x="405930" y="252334"/>
                      </a:cubicBezTo>
                      <a:cubicBezTo>
                        <a:pt x="438843" y="266048"/>
                        <a:pt x="471756" y="290733"/>
                        <a:pt x="496441" y="320903"/>
                      </a:cubicBezTo>
                      <a:lnTo>
                        <a:pt x="496441" y="320903"/>
                      </a:lnTo>
                      <a:close/>
                      <a:moveTo>
                        <a:pt x="400444" y="320903"/>
                      </a:moveTo>
                      <a:lnTo>
                        <a:pt x="337360" y="320903"/>
                      </a:lnTo>
                      <a:lnTo>
                        <a:pt x="337360" y="293475"/>
                      </a:lnTo>
                      <a:cubicBezTo>
                        <a:pt x="342846" y="287990"/>
                        <a:pt x="353817" y="274276"/>
                        <a:pt x="364788" y="260562"/>
                      </a:cubicBezTo>
                      <a:cubicBezTo>
                        <a:pt x="381245" y="277019"/>
                        <a:pt x="394959" y="298961"/>
                        <a:pt x="400444" y="320903"/>
                      </a:cubicBezTo>
                      <a:lnTo>
                        <a:pt x="400444" y="320903"/>
                      </a:lnTo>
                      <a:close/>
                      <a:moveTo>
                        <a:pt x="235878" y="117939"/>
                      </a:moveTo>
                      <a:cubicBezTo>
                        <a:pt x="235878" y="71312"/>
                        <a:pt x="274277" y="32913"/>
                        <a:pt x="320904" y="32913"/>
                      </a:cubicBezTo>
                      <a:cubicBezTo>
                        <a:pt x="367531" y="32913"/>
                        <a:pt x="405930" y="71312"/>
                        <a:pt x="405930" y="117939"/>
                      </a:cubicBezTo>
                      <a:cubicBezTo>
                        <a:pt x="405930" y="139881"/>
                        <a:pt x="383987" y="178280"/>
                        <a:pt x="356560" y="213936"/>
                      </a:cubicBezTo>
                      <a:cubicBezTo>
                        <a:pt x="356560" y="213936"/>
                        <a:pt x="356560" y="213936"/>
                        <a:pt x="356560" y="213936"/>
                      </a:cubicBezTo>
                      <a:cubicBezTo>
                        <a:pt x="345589" y="230392"/>
                        <a:pt x="331875" y="246849"/>
                        <a:pt x="320904" y="260562"/>
                      </a:cubicBezTo>
                      <a:cubicBezTo>
                        <a:pt x="309933" y="246849"/>
                        <a:pt x="296219" y="230392"/>
                        <a:pt x="285248" y="213936"/>
                      </a:cubicBezTo>
                      <a:cubicBezTo>
                        <a:pt x="285248" y="213936"/>
                        <a:pt x="285248" y="213936"/>
                        <a:pt x="285248" y="213936"/>
                      </a:cubicBezTo>
                      <a:cubicBezTo>
                        <a:pt x="260563" y="178280"/>
                        <a:pt x="235878" y="139881"/>
                        <a:pt x="235878" y="117939"/>
                      </a:cubicBezTo>
                      <a:lnTo>
                        <a:pt x="235878" y="117939"/>
                      </a:lnTo>
                      <a:close/>
                      <a:moveTo>
                        <a:pt x="277020" y="260562"/>
                      </a:moveTo>
                      <a:cubicBezTo>
                        <a:pt x="287991" y="274276"/>
                        <a:pt x="298962" y="287990"/>
                        <a:pt x="304447" y="293475"/>
                      </a:cubicBezTo>
                      <a:lnTo>
                        <a:pt x="304447" y="320903"/>
                      </a:lnTo>
                      <a:lnTo>
                        <a:pt x="241364" y="320903"/>
                      </a:lnTo>
                      <a:cubicBezTo>
                        <a:pt x="249592" y="298961"/>
                        <a:pt x="260563" y="277019"/>
                        <a:pt x="277020" y="260562"/>
                      </a:cubicBezTo>
                      <a:lnTo>
                        <a:pt x="277020" y="260562"/>
                      </a:lnTo>
                      <a:close/>
                      <a:moveTo>
                        <a:pt x="233135" y="559524"/>
                      </a:moveTo>
                      <a:cubicBezTo>
                        <a:pt x="227650" y="532096"/>
                        <a:pt x="222164" y="504668"/>
                        <a:pt x="222164" y="474498"/>
                      </a:cubicBezTo>
                      <a:lnTo>
                        <a:pt x="307190" y="474498"/>
                      </a:lnTo>
                      <a:lnTo>
                        <a:pt x="307190" y="559524"/>
                      </a:lnTo>
                      <a:lnTo>
                        <a:pt x="233135" y="559524"/>
                      </a:lnTo>
                      <a:close/>
                      <a:moveTo>
                        <a:pt x="304447" y="592437"/>
                      </a:moveTo>
                      <a:lnTo>
                        <a:pt x="304447" y="674719"/>
                      </a:lnTo>
                      <a:cubicBezTo>
                        <a:pt x="279762" y="666491"/>
                        <a:pt x="257820" y="636321"/>
                        <a:pt x="241364" y="592437"/>
                      </a:cubicBezTo>
                      <a:lnTo>
                        <a:pt x="304447" y="592437"/>
                      </a:lnTo>
                      <a:close/>
                      <a:moveTo>
                        <a:pt x="205708" y="592437"/>
                      </a:moveTo>
                      <a:cubicBezTo>
                        <a:pt x="213936" y="617122"/>
                        <a:pt x="224907" y="639064"/>
                        <a:pt x="238621" y="661006"/>
                      </a:cubicBezTo>
                      <a:cubicBezTo>
                        <a:pt x="202965" y="647292"/>
                        <a:pt x="170051" y="622607"/>
                        <a:pt x="145367" y="592437"/>
                      </a:cubicBezTo>
                      <a:lnTo>
                        <a:pt x="205708" y="592437"/>
                      </a:lnTo>
                      <a:close/>
                      <a:moveTo>
                        <a:pt x="126167" y="559524"/>
                      </a:moveTo>
                      <a:cubicBezTo>
                        <a:pt x="112454" y="532096"/>
                        <a:pt x="104225" y="504668"/>
                        <a:pt x="101482" y="474498"/>
                      </a:cubicBezTo>
                      <a:lnTo>
                        <a:pt x="186508" y="474498"/>
                      </a:lnTo>
                      <a:cubicBezTo>
                        <a:pt x="186508" y="501926"/>
                        <a:pt x="191994" y="532096"/>
                        <a:pt x="197479" y="559524"/>
                      </a:cubicBezTo>
                      <a:lnTo>
                        <a:pt x="126167" y="559524"/>
                      </a:lnTo>
                      <a:close/>
                      <a:moveTo>
                        <a:pt x="219421" y="438842"/>
                      </a:moveTo>
                      <a:cubicBezTo>
                        <a:pt x="219421" y="411414"/>
                        <a:pt x="224907" y="381244"/>
                        <a:pt x="230393" y="353816"/>
                      </a:cubicBezTo>
                      <a:lnTo>
                        <a:pt x="304447" y="353816"/>
                      </a:lnTo>
                      <a:lnTo>
                        <a:pt x="304447" y="438842"/>
                      </a:lnTo>
                      <a:lnTo>
                        <a:pt x="219421" y="438842"/>
                      </a:lnTo>
                      <a:close/>
                      <a:moveTo>
                        <a:pt x="241364" y="252334"/>
                      </a:moveTo>
                      <a:cubicBezTo>
                        <a:pt x="227650" y="274276"/>
                        <a:pt x="213936" y="296218"/>
                        <a:pt x="208450" y="320903"/>
                      </a:cubicBezTo>
                      <a:lnTo>
                        <a:pt x="150852" y="320903"/>
                      </a:lnTo>
                      <a:cubicBezTo>
                        <a:pt x="172794" y="290733"/>
                        <a:pt x="202965" y="266048"/>
                        <a:pt x="241364" y="252334"/>
                      </a:cubicBezTo>
                      <a:lnTo>
                        <a:pt x="241364" y="252334"/>
                      </a:lnTo>
                      <a:close/>
                      <a:moveTo>
                        <a:pt x="126167" y="353816"/>
                      </a:moveTo>
                      <a:lnTo>
                        <a:pt x="197479" y="353816"/>
                      </a:lnTo>
                      <a:cubicBezTo>
                        <a:pt x="191994" y="381244"/>
                        <a:pt x="186508" y="411414"/>
                        <a:pt x="186508" y="438842"/>
                      </a:cubicBezTo>
                      <a:lnTo>
                        <a:pt x="101482" y="438842"/>
                      </a:lnTo>
                      <a:cubicBezTo>
                        <a:pt x="104225" y="408672"/>
                        <a:pt x="112454" y="381244"/>
                        <a:pt x="126167" y="353816"/>
                      </a:cubicBezTo>
                      <a:lnTo>
                        <a:pt x="126167" y="353816"/>
                      </a:lnTo>
                      <a:close/>
                      <a:moveTo>
                        <a:pt x="32913" y="353816"/>
                      </a:moveTo>
                      <a:lnTo>
                        <a:pt x="87768" y="353816"/>
                      </a:lnTo>
                      <a:cubicBezTo>
                        <a:pt x="74055" y="386729"/>
                        <a:pt x="65827" y="419643"/>
                        <a:pt x="65827" y="455298"/>
                      </a:cubicBezTo>
                      <a:cubicBezTo>
                        <a:pt x="65827" y="595179"/>
                        <a:pt x="181023" y="710375"/>
                        <a:pt x="320904" y="710375"/>
                      </a:cubicBezTo>
                      <a:cubicBezTo>
                        <a:pt x="460785" y="710375"/>
                        <a:pt x="575981" y="595179"/>
                        <a:pt x="575981" y="455298"/>
                      </a:cubicBezTo>
                      <a:cubicBezTo>
                        <a:pt x="575981" y="419643"/>
                        <a:pt x="567753" y="386729"/>
                        <a:pt x="554039" y="353816"/>
                      </a:cubicBezTo>
                      <a:lnTo>
                        <a:pt x="608894" y="353816"/>
                      </a:lnTo>
                      <a:lnTo>
                        <a:pt x="608894" y="743289"/>
                      </a:lnTo>
                      <a:lnTo>
                        <a:pt x="32913" y="743289"/>
                      </a:lnTo>
                      <a:lnTo>
                        <a:pt x="32913" y="353816"/>
                      </a:lnTo>
                      <a:close/>
                      <a:moveTo>
                        <a:pt x="170051" y="932539"/>
                      </a:moveTo>
                      <a:lnTo>
                        <a:pt x="85026" y="932539"/>
                      </a:lnTo>
                      <a:cubicBezTo>
                        <a:pt x="76798" y="932539"/>
                        <a:pt x="68569" y="924311"/>
                        <a:pt x="68569" y="916083"/>
                      </a:cubicBezTo>
                      <a:lnTo>
                        <a:pt x="68569" y="899626"/>
                      </a:lnTo>
                      <a:lnTo>
                        <a:pt x="172794" y="899626"/>
                      </a:lnTo>
                      <a:cubicBezTo>
                        <a:pt x="170051" y="907854"/>
                        <a:pt x="170051" y="918825"/>
                        <a:pt x="170051" y="932539"/>
                      </a:cubicBezTo>
                      <a:lnTo>
                        <a:pt x="170051" y="932539"/>
                      </a:lnTo>
                      <a:close/>
                      <a:moveTo>
                        <a:pt x="271534" y="981909"/>
                      </a:moveTo>
                      <a:cubicBezTo>
                        <a:pt x="244107" y="981909"/>
                        <a:pt x="219421" y="965452"/>
                        <a:pt x="208450" y="940768"/>
                      </a:cubicBezTo>
                      <a:cubicBezTo>
                        <a:pt x="197479" y="916083"/>
                        <a:pt x="202965" y="885912"/>
                        <a:pt x="222164" y="866713"/>
                      </a:cubicBezTo>
                      <a:cubicBezTo>
                        <a:pt x="241364" y="847514"/>
                        <a:pt x="271534" y="842028"/>
                        <a:pt x="296219" y="852999"/>
                      </a:cubicBezTo>
                      <a:cubicBezTo>
                        <a:pt x="320904" y="863970"/>
                        <a:pt x="337360" y="888655"/>
                        <a:pt x="337360" y="916083"/>
                      </a:cubicBezTo>
                      <a:cubicBezTo>
                        <a:pt x="340103" y="951738"/>
                        <a:pt x="307190" y="981909"/>
                        <a:pt x="271534" y="981909"/>
                      </a:cubicBezTo>
                      <a:lnTo>
                        <a:pt x="271534" y="981909"/>
                      </a:lnTo>
                      <a:close/>
                      <a:moveTo>
                        <a:pt x="271534" y="811858"/>
                      </a:moveTo>
                      <a:cubicBezTo>
                        <a:pt x="235878" y="811858"/>
                        <a:pt x="202965" y="831057"/>
                        <a:pt x="183765" y="863970"/>
                      </a:cubicBezTo>
                      <a:lnTo>
                        <a:pt x="35656" y="863970"/>
                      </a:lnTo>
                      <a:lnTo>
                        <a:pt x="35656" y="778945"/>
                      </a:lnTo>
                      <a:lnTo>
                        <a:pt x="611637" y="778945"/>
                      </a:lnTo>
                      <a:lnTo>
                        <a:pt x="611637" y="863970"/>
                      </a:lnTo>
                      <a:lnTo>
                        <a:pt x="359303" y="863970"/>
                      </a:lnTo>
                      <a:cubicBezTo>
                        <a:pt x="340103" y="831057"/>
                        <a:pt x="307190" y="811858"/>
                        <a:pt x="271534" y="811858"/>
                      </a:cubicBezTo>
                      <a:lnTo>
                        <a:pt x="271534" y="811858"/>
                      </a:lnTo>
                      <a:close/>
                      <a:moveTo>
                        <a:pt x="713120" y="932539"/>
                      </a:moveTo>
                      <a:lnTo>
                        <a:pt x="370274" y="932539"/>
                      </a:lnTo>
                      <a:cubicBezTo>
                        <a:pt x="373017" y="921568"/>
                        <a:pt x="373017" y="910597"/>
                        <a:pt x="370274" y="899626"/>
                      </a:cubicBezTo>
                      <a:lnTo>
                        <a:pt x="713120" y="899626"/>
                      </a:lnTo>
                      <a:cubicBezTo>
                        <a:pt x="710377" y="907854"/>
                        <a:pt x="710377" y="918825"/>
                        <a:pt x="713120" y="932539"/>
                      </a:cubicBezTo>
                      <a:lnTo>
                        <a:pt x="713120" y="932539"/>
                      </a:lnTo>
                      <a:close/>
                      <a:moveTo>
                        <a:pt x="814602" y="981909"/>
                      </a:moveTo>
                      <a:cubicBezTo>
                        <a:pt x="787174" y="981909"/>
                        <a:pt x="762489" y="965452"/>
                        <a:pt x="751519" y="940768"/>
                      </a:cubicBezTo>
                      <a:cubicBezTo>
                        <a:pt x="740547" y="916083"/>
                        <a:pt x="746033" y="885912"/>
                        <a:pt x="765232" y="866713"/>
                      </a:cubicBezTo>
                      <a:cubicBezTo>
                        <a:pt x="784432" y="847514"/>
                        <a:pt x="814602" y="842028"/>
                        <a:pt x="839287" y="852999"/>
                      </a:cubicBezTo>
                      <a:cubicBezTo>
                        <a:pt x="863972" y="863970"/>
                        <a:pt x="880429" y="888655"/>
                        <a:pt x="880429" y="916083"/>
                      </a:cubicBezTo>
                      <a:cubicBezTo>
                        <a:pt x="880429" y="951738"/>
                        <a:pt x="850258" y="981909"/>
                        <a:pt x="814602" y="981909"/>
                      </a:cubicBezTo>
                      <a:lnTo>
                        <a:pt x="814602" y="981909"/>
                      </a:lnTo>
                      <a:close/>
                      <a:moveTo>
                        <a:pt x="981911" y="913340"/>
                      </a:moveTo>
                      <a:cubicBezTo>
                        <a:pt x="981911" y="921568"/>
                        <a:pt x="973682" y="929796"/>
                        <a:pt x="965454" y="929796"/>
                      </a:cubicBezTo>
                      <a:lnTo>
                        <a:pt x="913342" y="929796"/>
                      </a:lnTo>
                      <a:cubicBezTo>
                        <a:pt x="916085" y="918825"/>
                        <a:pt x="916085" y="907854"/>
                        <a:pt x="913342" y="896883"/>
                      </a:cubicBezTo>
                      <a:lnTo>
                        <a:pt x="981911" y="896883"/>
                      </a:lnTo>
                      <a:lnTo>
                        <a:pt x="981911" y="913340"/>
                      </a:lnTo>
                      <a:close/>
                      <a:moveTo>
                        <a:pt x="981911" y="863970"/>
                      </a:moveTo>
                      <a:lnTo>
                        <a:pt x="899628" y="863970"/>
                      </a:lnTo>
                      <a:cubicBezTo>
                        <a:pt x="880429" y="833800"/>
                        <a:pt x="847515" y="811858"/>
                        <a:pt x="811859" y="811858"/>
                      </a:cubicBezTo>
                      <a:cubicBezTo>
                        <a:pt x="776203" y="811858"/>
                        <a:pt x="743290" y="831057"/>
                        <a:pt x="724091" y="863970"/>
                      </a:cubicBezTo>
                      <a:lnTo>
                        <a:pt x="641808" y="863970"/>
                      </a:lnTo>
                      <a:lnTo>
                        <a:pt x="641808" y="559524"/>
                      </a:lnTo>
                      <a:lnTo>
                        <a:pt x="674721" y="559524"/>
                      </a:lnTo>
                      <a:lnTo>
                        <a:pt x="674721" y="661006"/>
                      </a:lnTo>
                      <a:cubicBezTo>
                        <a:pt x="674721" y="688433"/>
                        <a:pt x="696663" y="713118"/>
                        <a:pt x="726833" y="713118"/>
                      </a:cubicBezTo>
                      <a:lnTo>
                        <a:pt x="896885" y="713118"/>
                      </a:lnTo>
                      <a:cubicBezTo>
                        <a:pt x="943512" y="713118"/>
                        <a:pt x="981911" y="751517"/>
                        <a:pt x="981911" y="798144"/>
                      </a:cubicBezTo>
                      <a:lnTo>
                        <a:pt x="981911" y="863970"/>
                      </a:lnTo>
                      <a:close/>
                    </a:path>
                  </a:pathLst>
                </a:custGeom>
                <a:grpFill/>
                <a:ln w="27426"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3C9B1C66-0C5B-2247-A1F1-23D5C8A2F27D}"/>
                    </a:ext>
                  </a:extLst>
                </p:cNvPr>
                <p:cNvSpPr/>
                <p:nvPr/>
              </p:nvSpPr>
              <p:spPr>
                <a:xfrm>
                  <a:off x="3201928" y="1098891"/>
                  <a:ext cx="66358" cy="32913"/>
                </a:xfrm>
                <a:custGeom>
                  <a:avLst/>
                  <a:gdLst>
                    <a:gd name="connsiteX0" fmla="*/ 16988 w 66358"/>
                    <a:gd name="connsiteY0" fmla="*/ 32913 h 32913"/>
                    <a:gd name="connsiteX1" fmla="*/ 49901 w 66358"/>
                    <a:gd name="connsiteY1" fmla="*/ 32913 h 32913"/>
                    <a:gd name="connsiteX2" fmla="*/ 66358 w 66358"/>
                    <a:gd name="connsiteY2" fmla="*/ 16457 h 32913"/>
                    <a:gd name="connsiteX3" fmla="*/ 49901 w 66358"/>
                    <a:gd name="connsiteY3" fmla="*/ 0 h 32913"/>
                    <a:gd name="connsiteX4" fmla="*/ 16988 w 66358"/>
                    <a:gd name="connsiteY4" fmla="*/ 0 h 32913"/>
                    <a:gd name="connsiteX5" fmla="*/ 532 w 66358"/>
                    <a:gd name="connsiteY5" fmla="*/ 16457 h 32913"/>
                    <a:gd name="connsiteX6" fmla="*/ 16988 w 66358"/>
                    <a:gd name="connsiteY6" fmla="*/ 32913 h 32913"/>
                    <a:gd name="connsiteX7" fmla="*/ 16988 w 66358"/>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58" h="32913">
                      <a:moveTo>
                        <a:pt x="16988" y="32913"/>
                      </a:moveTo>
                      <a:lnTo>
                        <a:pt x="49901" y="32913"/>
                      </a:lnTo>
                      <a:cubicBezTo>
                        <a:pt x="58130" y="32913"/>
                        <a:pt x="66358" y="24685"/>
                        <a:pt x="66358" y="16457"/>
                      </a:cubicBezTo>
                      <a:cubicBezTo>
                        <a:pt x="66358" y="8228"/>
                        <a:pt x="58130" y="0"/>
                        <a:pt x="49901" y="0"/>
                      </a:cubicBezTo>
                      <a:lnTo>
                        <a:pt x="16988" y="0"/>
                      </a:lnTo>
                      <a:cubicBezTo>
                        <a:pt x="8760" y="0"/>
                        <a:pt x="532" y="8228"/>
                        <a:pt x="532" y="16457"/>
                      </a:cubicBezTo>
                      <a:cubicBezTo>
                        <a:pt x="-2211" y="24685"/>
                        <a:pt x="6017" y="32913"/>
                        <a:pt x="16988" y="32913"/>
                      </a:cubicBezTo>
                      <a:lnTo>
                        <a:pt x="16988" y="32913"/>
                      </a:lnTo>
                      <a:close/>
                    </a:path>
                  </a:pathLst>
                </a:custGeom>
                <a:grpFill/>
                <a:ln w="27426" cap="flat">
                  <a:noFill/>
                  <a:prstDash val="solid"/>
                  <a:miter/>
                </a:ln>
              </p:spPr>
              <p:txBody>
                <a:bodyPr rtlCol="0" anchor="ctr"/>
                <a:lstStyle/>
                <a:p>
                  <a:endParaRPr lang="en-US"/>
                </a:p>
              </p:txBody>
            </p:sp>
          </p:grpSp>
          <p:sp>
            <p:nvSpPr>
              <p:cNvPr id="146" name="Freeform 145">
                <a:extLst>
                  <a:ext uri="{FF2B5EF4-FFF2-40B4-BE49-F238E27FC236}">
                    <a16:creationId xmlns:a16="http://schemas.microsoft.com/office/drawing/2014/main" id="{BABB35A0-735A-D732-258A-38162B395C2F}"/>
                  </a:ext>
                </a:extLst>
              </p:cNvPr>
              <p:cNvSpPr/>
              <p:nvPr/>
            </p:nvSpPr>
            <p:spPr>
              <a:xfrm>
                <a:off x="2760874" y="436762"/>
                <a:ext cx="99862" cy="99862"/>
              </a:xfrm>
              <a:custGeom>
                <a:avLst/>
                <a:gdLst>
                  <a:gd name="connsiteX0" fmla="*/ 49369 w 99862"/>
                  <a:gd name="connsiteY0" fmla="*/ 99863 h 99862"/>
                  <a:gd name="connsiteX1" fmla="*/ 95997 w 99862"/>
                  <a:gd name="connsiteY1" fmla="*/ 69692 h 99862"/>
                  <a:gd name="connsiteX2" fmla="*/ 85026 w 99862"/>
                  <a:gd name="connsiteY2" fmla="*/ 14837 h 99862"/>
                  <a:gd name="connsiteX3" fmla="*/ 30170 w 99862"/>
                  <a:gd name="connsiteY3" fmla="*/ 3866 h 99862"/>
                  <a:gd name="connsiteX4" fmla="*/ 0 w 99862"/>
                  <a:gd name="connsiteY4" fmla="*/ 50493 h 99862"/>
                  <a:gd name="connsiteX5" fmla="*/ 49369 w 99862"/>
                  <a:gd name="connsiteY5" fmla="*/ 99863 h 99862"/>
                  <a:gd name="connsiteX6" fmla="*/ 49369 w 99862"/>
                  <a:gd name="connsiteY6" fmla="*/ 99863 h 99862"/>
                  <a:gd name="connsiteX7" fmla="*/ 49369 w 99862"/>
                  <a:gd name="connsiteY7" fmla="*/ 34036 h 99862"/>
                  <a:gd name="connsiteX8" fmla="*/ 65826 w 99862"/>
                  <a:gd name="connsiteY8" fmla="*/ 45007 h 99862"/>
                  <a:gd name="connsiteX9" fmla="*/ 63083 w 99862"/>
                  <a:gd name="connsiteY9" fmla="*/ 64207 h 99862"/>
                  <a:gd name="connsiteX10" fmla="*/ 43884 w 99862"/>
                  <a:gd name="connsiteY10" fmla="*/ 66950 h 99862"/>
                  <a:gd name="connsiteX11" fmla="*/ 32913 w 99862"/>
                  <a:gd name="connsiteY11" fmla="*/ 50493 h 99862"/>
                  <a:gd name="connsiteX12" fmla="*/ 49369 w 99862"/>
                  <a:gd name="connsiteY12" fmla="*/ 34036 h 99862"/>
                  <a:gd name="connsiteX13" fmla="*/ 49369 w 99862"/>
                  <a:gd name="connsiteY13" fmla="*/ 34036 h 9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862" h="99862">
                    <a:moveTo>
                      <a:pt x="49369" y="99863"/>
                    </a:moveTo>
                    <a:cubicBezTo>
                      <a:pt x="68569" y="99863"/>
                      <a:pt x="87768" y="86149"/>
                      <a:pt x="95997" y="69692"/>
                    </a:cubicBezTo>
                    <a:cubicBezTo>
                      <a:pt x="104225" y="50493"/>
                      <a:pt x="98739" y="28551"/>
                      <a:pt x="85026" y="14837"/>
                    </a:cubicBezTo>
                    <a:cubicBezTo>
                      <a:pt x="71312" y="1123"/>
                      <a:pt x="49369" y="-4362"/>
                      <a:pt x="30170" y="3866"/>
                    </a:cubicBezTo>
                    <a:cubicBezTo>
                      <a:pt x="10971" y="12094"/>
                      <a:pt x="0" y="31294"/>
                      <a:pt x="0" y="50493"/>
                    </a:cubicBezTo>
                    <a:cubicBezTo>
                      <a:pt x="0" y="77921"/>
                      <a:pt x="21942" y="99863"/>
                      <a:pt x="49369" y="99863"/>
                    </a:cubicBezTo>
                    <a:lnTo>
                      <a:pt x="49369" y="99863"/>
                    </a:lnTo>
                    <a:close/>
                    <a:moveTo>
                      <a:pt x="49369" y="34036"/>
                    </a:moveTo>
                    <a:cubicBezTo>
                      <a:pt x="54855" y="34036"/>
                      <a:pt x="63083" y="39522"/>
                      <a:pt x="65826" y="45007"/>
                    </a:cubicBezTo>
                    <a:cubicBezTo>
                      <a:pt x="68569" y="50493"/>
                      <a:pt x="65826" y="58721"/>
                      <a:pt x="63083" y="64207"/>
                    </a:cubicBezTo>
                    <a:cubicBezTo>
                      <a:pt x="57598" y="69692"/>
                      <a:pt x="52112" y="69692"/>
                      <a:pt x="43884" y="66950"/>
                    </a:cubicBezTo>
                    <a:cubicBezTo>
                      <a:pt x="38399" y="64207"/>
                      <a:pt x="32913" y="58721"/>
                      <a:pt x="32913" y="50493"/>
                    </a:cubicBezTo>
                    <a:cubicBezTo>
                      <a:pt x="32913" y="39522"/>
                      <a:pt x="41142" y="34036"/>
                      <a:pt x="49369" y="34036"/>
                    </a:cubicBezTo>
                    <a:lnTo>
                      <a:pt x="49369" y="34036"/>
                    </a:lnTo>
                    <a:close/>
                  </a:path>
                </a:pathLst>
              </a:custGeom>
              <a:grpFill/>
              <a:ln w="27426" cap="flat">
                <a:noFill/>
                <a:prstDash val="solid"/>
                <a:miter/>
              </a:ln>
            </p:spPr>
            <p:txBody>
              <a:bodyPr rtlCol="0" anchor="ctr"/>
              <a:lstStyle/>
              <a:p>
                <a:endParaRPr lang="en-US"/>
              </a:p>
            </p:txBody>
          </p:sp>
        </p:grpSp>
        <p:grpSp>
          <p:nvGrpSpPr>
            <p:cNvPr id="151" name="Graphic 3">
              <a:extLst>
                <a:ext uri="{FF2B5EF4-FFF2-40B4-BE49-F238E27FC236}">
                  <a16:creationId xmlns:a16="http://schemas.microsoft.com/office/drawing/2014/main" id="{57253DC3-FF02-8702-45A1-7F121FF1CACC}"/>
                </a:ext>
              </a:extLst>
            </p:cNvPr>
            <p:cNvGrpSpPr/>
            <p:nvPr/>
          </p:nvGrpSpPr>
          <p:grpSpPr>
            <a:xfrm>
              <a:off x="6111860" y="3638930"/>
              <a:ext cx="759780" cy="655871"/>
              <a:chOff x="662657" y="2010078"/>
              <a:chExt cx="1091621" cy="942328"/>
            </a:xfrm>
            <a:solidFill>
              <a:schemeClr val="bg1"/>
            </a:solidFill>
          </p:grpSpPr>
          <p:sp>
            <p:nvSpPr>
              <p:cNvPr id="152" name="Freeform 151">
                <a:extLst>
                  <a:ext uri="{FF2B5EF4-FFF2-40B4-BE49-F238E27FC236}">
                    <a16:creationId xmlns:a16="http://schemas.microsoft.com/office/drawing/2014/main" id="{8088C444-1DCF-0DC6-8357-863718A37312}"/>
                  </a:ext>
                </a:extLst>
              </p:cNvPr>
              <p:cNvSpPr/>
              <p:nvPr/>
            </p:nvSpPr>
            <p:spPr>
              <a:xfrm>
                <a:off x="761397" y="2497699"/>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grpFill/>
              <a:ln w="27426"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CBEFA77B-A491-4E28-E0E6-726A49A79804}"/>
                  </a:ext>
                </a:extLst>
              </p:cNvPr>
              <p:cNvSpPr/>
              <p:nvPr/>
            </p:nvSpPr>
            <p:spPr>
              <a:xfrm>
                <a:off x="761397" y="2585468"/>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grpFill/>
              <a:ln w="27426"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6870AD58-FEFB-E82A-EFD6-0FC0454575E4}"/>
                  </a:ext>
                </a:extLst>
              </p:cNvPr>
              <p:cNvSpPr/>
              <p:nvPr/>
            </p:nvSpPr>
            <p:spPr>
              <a:xfrm>
                <a:off x="1394976" y="2316677"/>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grpFill/>
              <a:ln w="27426" cap="flat">
                <a:noFill/>
                <a:prstDash val="solid"/>
                <a:miter/>
              </a:ln>
            </p:spPr>
            <p:txBody>
              <a:bodyPr rtlCol="0" anchor="ctr"/>
              <a:lstStyle/>
              <a:p>
                <a:endParaRPr lang="en-US"/>
              </a:p>
            </p:txBody>
          </p:sp>
          <p:grpSp>
            <p:nvGrpSpPr>
              <p:cNvPr id="155" name="Graphic 3">
                <a:extLst>
                  <a:ext uri="{FF2B5EF4-FFF2-40B4-BE49-F238E27FC236}">
                    <a16:creationId xmlns:a16="http://schemas.microsoft.com/office/drawing/2014/main" id="{BC01CE80-F856-0F78-C6FC-2A3770C9E73F}"/>
                  </a:ext>
                </a:extLst>
              </p:cNvPr>
              <p:cNvGrpSpPr/>
              <p:nvPr/>
            </p:nvGrpSpPr>
            <p:grpSpPr>
              <a:xfrm>
                <a:off x="662657" y="2010078"/>
                <a:ext cx="1091621" cy="942328"/>
                <a:chOff x="662657" y="2010078"/>
                <a:chExt cx="1091621" cy="942328"/>
              </a:xfrm>
              <a:grpFill/>
            </p:grpSpPr>
            <p:sp>
              <p:nvSpPr>
                <p:cNvPr id="156" name="Freeform 155">
                  <a:extLst>
                    <a:ext uri="{FF2B5EF4-FFF2-40B4-BE49-F238E27FC236}">
                      <a16:creationId xmlns:a16="http://schemas.microsoft.com/office/drawing/2014/main" id="{7794505E-C378-2419-F867-ECA4A2344110}"/>
                    </a:ext>
                  </a:extLst>
                </p:cNvPr>
                <p:cNvSpPr/>
                <p:nvPr/>
              </p:nvSpPr>
              <p:spPr>
                <a:xfrm>
                  <a:off x="1394976" y="2404445"/>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grpFill/>
                <a:ln w="27426"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74513C1E-92AB-2819-F2B5-82ABA10590A1}"/>
                    </a:ext>
                  </a:extLst>
                </p:cNvPr>
                <p:cNvSpPr/>
                <p:nvPr/>
              </p:nvSpPr>
              <p:spPr>
                <a:xfrm>
                  <a:off x="662657" y="2010078"/>
                  <a:ext cx="1091621" cy="942328"/>
                </a:xfrm>
                <a:custGeom>
                  <a:avLst/>
                  <a:gdLst>
                    <a:gd name="connsiteX0" fmla="*/ 1075165 w 1091621"/>
                    <a:gd name="connsiteY0" fmla="*/ 569904 h 942328"/>
                    <a:gd name="connsiteX1" fmla="*/ 1091621 w 1091621"/>
                    <a:gd name="connsiteY1" fmla="*/ 553447 h 942328"/>
                    <a:gd name="connsiteX2" fmla="*/ 1091621 w 1091621"/>
                    <a:gd name="connsiteY2" fmla="*/ 251743 h 942328"/>
                    <a:gd name="connsiteX3" fmla="*/ 1047737 w 1091621"/>
                    <a:gd name="connsiteY3" fmla="*/ 207859 h 942328"/>
                    <a:gd name="connsiteX4" fmla="*/ 1017567 w 1091621"/>
                    <a:gd name="connsiteY4" fmla="*/ 207859 h 942328"/>
                    <a:gd name="connsiteX5" fmla="*/ 1017567 w 1091621"/>
                    <a:gd name="connsiteY5" fmla="*/ 35065 h 942328"/>
                    <a:gd name="connsiteX6" fmla="*/ 992882 w 1091621"/>
                    <a:gd name="connsiteY6" fmla="*/ 2152 h 942328"/>
                    <a:gd name="connsiteX7" fmla="*/ 951740 w 1091621"/>
                    <a:gd name="connsiteY7" fmla="*/ 13123 h 942328"/>
                    <a:gd name="connsiteX8" fmla="*/ 798145 w 1091621"/>
                    <a:gd name="connsiteY8" fmla="*/ 207859 h 942328"/>
                    <a:gd name="connsiteX9" fmla="*/ 573238 w 1091621"/>
                    <a:gd name="connsiteY9" fmla="*/ 207859 h 942328"/>
                    <a:gd name="connsiteX10" fmla="*/ 545811 w 1091621"/>
                    <a:gd name="connsiteY10" fmla="*/ 218830 h 942328"/>
                    <a:gd name="connsiteX11" fmla="*/ 518383 w 1091621"/>
                    <a:gd name="connsiteY11" fmla="*/ 207859 h 942328"/>
                    <a:gd name="connsiteX12" fmla="*/ 441586 w 1091621"/>
                    <a:gd name="connsiteY12" fmla="*/ 207859 h 942328"/>
                    <a:gd name="connsiteX13" fmla="*/ 430615 w 1091621"/>
                    <a:gd name="connsiteY13" fmla="*/ 196888 h 942328"/>
                    <a:gd name="connsiteX14" fmla="*/ 301704 w 1091621"/>
                    <a:gd name="connsiteY14" fmla="*/ 92663 h 942328"/>
                    <a:gd name="connsiteX15" fmla="*/ 172794 w 1091621"/>
                    <a:gd name="connsiteY15" fmla="*/ 196888 h 942328"/>
                    <a:gd name="connsiteX16" fmla="*/ 161823 w 1091621"/>
                    <a:gd name="connsiteY16" fmla="*/ 207859 h 942328"/>
                    <a:gd name="connsiteX17" fmla="*/ 49370 w 1091621"/>
                    <a:gd name="connsiteY17" fmla="*/ 207859 h 942328"/>
                    <a:gd name="connsiteX18" fmla="*/ 5486 w 1091621"/>
                    <a:gd name="connsiteY18" fmla="*/ 251743 h 942328"/>
                    <a:gd name="connsiteX19" fmla="*/ 5486 w 1091621"/>
                    <a:gd name="connsiteY19" fmla="*/ 320313 h 942328"/>
                    <a:gd name="connsiteX20" fmla="*/ 21942 w 1091621"/>
                    <a:gd name="connsiteY20" fmla="*/ 336769 h 942328"/>
                    <a:gd name="connsiteX21" fmla="*/ 38399 w 1091621"/>
                    <a:gd name="connsiteY21" fmla="*/ 320313 h 942328"/>
                    <a:gd name="connsiteX22" fmla="*/ 38399 w 1091621"/>
                    <a:gd name="connsiteY22" fmla="*/ 251743 h 942328"/>
                    <a:gd name="connsiteX23" fmla="*/ 49370 w 1091621"/>
                    <a:gd name="connsiteY23" fmla="*/ 240773 h 942328"/>
                    <a:gd name="connsiteX24" fmla="*/ 161823 w 1091621"/>
                    <a:gd name="connsiteY24" fmla="*/ 240773 h 942328"/>
                    <a:gd name="connsiteX25" fmla="*/ 205708 w 1091621"/>
                    <a:gd name="connsiteY25" fmla="*/ 205117 h 942328"/>
                    <a:gd name="connsiteX26" fmla="*/ 301704 w 1091621"/>
                    <a:gd name="connsiteY26" fmla="*/ 125576 h 942328"/>
                    <a:gd name="connsiteX27" fmla="*/ 397701 w 1091621"/>
                    <a:gd name="connsiteY27" fmla="*/ 205117 h 942328"/>
                    <a:gd name="connsiteX28" fmla="*/ 441586 w 1091621"/>
                    <a:gd name="connsiteY28" fmla="*/ 240773 h 942328"/>
                    <a:gd name="connsiteX29" fmla="*/ 518383 w 1091621"/>
                    <a:gd name="connsiteY29" fmla="*/ 240773 h 942328"/>
                    <a:gd name="connsiteX30" fmla="*/ 529354 w 1091621"/>
                    <a:gd name="connsiteY30" fmla="*/ 251743 h 942328"/>
                    <a:gd name="connsiteX31" fmla="*/ 529354 w 1091621"/>
                    <a:gd name="connsiteY31" fmla="*/ 328541 h 942328"/>
                    <a:gd name="connsiteX32" fmla="*/ 518383 w 1091621"/>
                    <a:gd name="connsiteY32" fmla="*/ 339512 h 942328"/>
                    <a:gd name="connsiteX33" fmla="*/ 414158 w 1091621"/>
                    <a:gd name="connsiteY33" fmla="*/ 468422 h 942328"/>
                    <a:gd name="connsiteX34" fmla="*/ 518383 w 1091621"/>
                    <a:gd name="connsiteY34" fmla="*/ 597332 h 942328"/>
                    <a:gd name="connsiteX35" fmla="*/ 529354 w 1091621"/>
                    <a:gd name="connsiteY35" fmla="*/ 608303 h 942328"/>
                    <a:gd name="connsiteX36" fmla="*/ 529354 w 1091621"/>
                    <a:gd name="connsiteY36" fmla="*/ 685100 h 942328"/>
                    <a:gd name="connsiteX37" fmla="*/ 518383 w 1091621"/>
                    <a:gd name="connsiteY37" fmla="*/ 696071 h 942328"/>
                    <a:gd name="connsiteX38" fmla="*/ 285248 w 1091621"/>
                    <a:gd name="connsiteY38" fmla="*/ 696071 h 942328"/>
                    <a:gd name="connsiteX39" fmla="*/ 271534 w 1091621"/>
                    <a:gd name="connsiteY39" fmla="*/ 701556 h 942328"/>
                    <a:gd name="connsiteX40" fmla="*/ 112453 w 1091621"/>
                    <a:gd name="connsiteY40" fmla="*/ 901778 h 942328"/>
                    <a:gd name="connsiteX41" fmla="*/ 106968 w 1091621"/>
                    <a:gd name="connsiteY41" fmla="*/ 901778 h 942328"/>
                    <a:gd name="connsiteX42" fmla="*/ 104225 w 1091621"/>
                    <a:gd name="connsiteY42" fmla="*/ 899036 h 942328"/>
                    <a:gd name="connsiteX43" fmla="*/ 104225 w 1091621"/>
                    <a:gd name="connsiteY43" fmla="*/ 718013 h 942328"/>
                    <a:gd name="connsiteX44" fmla="*/ 87769 w 1091621"/>
                    <a:gd name="connsiteY44" fmla="*/ 701556 h 942328"/>
                    <a:gd name="connsiteX45" fmla="*/ 43884 w 1091621"/>
                    <a:gd name="connsiteY45" fmla="*/ 701556 h 942328"/>
                    <a:gd name="connsiteX46" fmla="*/ 32913 w 1091621"/>
                    <a:gd name="connsiteY46" fmla="*/ 690585 h 942328"/>
                    <a:gd name="connsiteX47" fmla="*/ 32913 w 1091621"/>
                    <a:gd name="connsiteY47" fmla="*/ 397110 h 942328"/>
                    <a:gd name="connsiteX48" fmla="*/ 16457 w 1091621"/>
                    <a:gd name="connsiteY48" fmla="*/ 380653 h 942328"/>
                    <a:gd name="connsiteX49" fmla="*/ 0 w 1091621"/>
                    <a:gd name="connsiteY49" fmla="*/ 397110 h 942328"/>
                    <a:gd name="connsiteX50" fmla="*/ 0 w 1091621"/>
                    <a:gd name="connsiteY50" fmla="*/ 690585 h 942328"/>
                    <a:gd name="connsiteX51" fmla="*/ 43884 w 1091621"/>
                    <a:gd name="connsiteY51" fmla="*/ 734470 h 942328"/>
                    <a:gd name="connsiteX52" fmla="*/ 71312 w 1091621"/>
                    <a:gd name="connsiteY52" fmla="*/ 734470 h 942328"/>
                    <a:gd name="connsiteX53" fmla="*/ 71312 w 1091621"/>
                    <a:gd name="connsiteY53" fmla="*/ 907264 h 942328"/>
                    <a:gd name="connsiteX54" fmla="*/ 95997 w 1091621"/>
                    <a:gd name="connsiteY54" fmla="*/ 940177 h 942328"/>
                    <a:gd name="connsiteX55" fmla="*/ 137138 w 1091621"/>
                    <a:gd name="connsiteY55" fmla="*/ 929206 h 942328"/>
                    <a:gd name="connsiteX56" fmla="*/ 290733 w 1091621"/>
                    <a:gd name="connsiteY56" fmla="*/ 734470 h 942328"/>
                    <a:gd name="connsiteX57" fmla="*/ 515640 w 1091621"/>
                    <a:gd name="connsiteY57" fmla="*/ 734470 h 942328"/>
                    <a:gd name="connsiteX58" fmla="*/ 543068 w 1091621"/>
                    <a:gd name="connsiteY58" fmla="*/ 723499 h 942328"/>
                    <a:gd name="connsiteX59" fmla="*/ 570496 w 1091621"/>
                    <a:gd name="connsiteY59" fmla="*/ 734470 h 942328"/>
                    <a:gd name="connsiteX60" fmla="*/ 647293 w 1091621"/>
                    <a:gd name="connsiteY60" fmla="*/ 734470 h 942328"/>
                    <a:gd name="connsiteX61" fmla="*/ 691178 w 1091621"/>
                    <a:gd name="connsiteY61" fmla="*/ 698814 h 942328"/>
                    <a:gd name="connsiteX62" fmla="*/ 787174 w 1091621"/>
                    <a:gd name="connsiteY62" fmla="*/ 619273 h 942328"/>
                    <a:gd name="connsiteX63" fmla="*/ 883171 w 1091621"/>
                    <a:gd name="connsiteY63" fmla="*/ 698814 h 942328"/>
                    <a:gd name="connsiteX64" fmla="*/ 927055 w 1091621"/>
                    <a:gd name="connsiteY64" fmla="*/ 734470 h 942328"/>
                    <a:gd name="connsiteX65" fmla="*/ 1039509 w 1091621"/>
                    <a:gd name="connsiteY65" fmla="*/ 734470 h 942328"/>
                    <a:gd name="connsiteX66" fmla="*/ 1083393 w 1091621"/>
                    <a:gd name="connsiteY66" fmla="*/ 690585 h 942328"/>
                    <a:gd name="connsiteX67" fmla="*/ 1083393 w 1091621"/>
                    <a:gd name="connsiteY67" fmla="*/ 630245 h 942328"/>
                    <a:gd name="connsiteX68" fmla="*/ 1066937 w 1091621"/>
                    <a:gd name="connsiteY68" fmla="*/ 613788 h 942328"/>
                    <a:gd name="connsiteX69" fmla="*/ 1050480 w 1091621"/>
                    <a:gd name="connsiteY69" fmla="*/ 630245 h 942328"/>
                    <a:gd name="connsiteX70" fmla="*/ 1050480 w 1091621"/>
                    <a:gd name="connsiteY70" fmla="*/ 690585 h 942328"/>
                    <a:gd name="connsiteX71" fmla="*/ 1039509 w 1091621"/>
                    <a:gd name="connsiteY71" fmla="*/ 701556 h 942328"/>
                    <a:gd name="connsiteX72" fmla="*/ 927055 w 1091621"/>
                    <a:gd name="connsiteY72" fmla="*/ 701556 h 942328"/>
                    <a:gd name="connsiteX73" fmla="*/ 916084 w 1091621"/>
                    <a:gd name="connsiteY73" fmla="*/ 690585 h 942328"/>
                    <a:gd name="connsiteX74" fmla="*/ 787174 w 1091621"/>
                    <a:gd name="connsiteY74" fmla="*/ 586360 h 942328"/>
                    <a:gd name="connsiteX75" fmla="*/ 658264 w 1091621"/>
                    <a:gd name="connsiteY75" fmla="*/ 690585 h 942328"/>
                    <a:gd name="connsiteX76" fmla="*/ 647293 w 1091621"/>
                    <a:gd name="connsiteY76" fmla="*/ 701556 h 942328"/>
                    <a:gd name="connsiteX77" fmla="*/ 570496 w 1091621"/>
                    <a:gd name="connsiteY77" fmla="*/ 701556 h 942328"/>
                    <a:gd name="connsiteX78" fmla="*/ 559525 w 1091621"/>
                    <a:gd name="connsiteY78" fmla="*/ 690585 h 942328"/>
                    <a:gd name="connsiteX79" fmla="*/ 559525 w 1091621"/>
                    <a:gd name="connsiteY79" fmla="*/ 613788 h 942328"/>
                    <a:gd name="connsiteX80" fmla="*/ 523869 w 1091621"/>
                    <a:gd name="connsiteY80" fmla="*/ 569904 h 942328"/>
                    <a:gd name="connsiteX81" fmla="*/ 444328 w 1091621"/>
                    <a:gd name="connsiteY81" fmla="*/ 473907 h 942328"/>
                    <a:gd name="connsiteX82" fmla="*/ 523869 w 1091621"/>
                    <a:gd name="connsiteY82" fmla="*/ 377911 h 942328"/>
                    <a:gd name="connsiteX83" fmla="*/ 559525 w 1091621"/>
                    <a:gd name="connsiteY83" fmla="*/ 334026 h 942328"/>
                    <a:gd name="connsiteX84" fmla="*/ 559525 w 1091621"/>
                    <a:gd name="connsiteY84" fmla="*/ 257229 h 942328"/>
                    <a:gd name="connsiteX85" fmla="*/ 570496 w 1091621"/>
                    <a:gd name="connsiteY85" fmla="*/ 246258 h 942328"/>
                    <a:gd name="connsiteX86" fmla="*/ 803631 w 1091621"/>
                    <a:gd name="connsiteY86" fmla="*/ 246258 h 942328"/>
                    <a:gd name="connsiteX87" fmla="*/ 817345 w 1091621"/>
                    <a:gd name="connsiteY87" fmla="*/ 240773 h 942328"/>
                    <a:gd name="connsiteX88" fmla="*/ 976425 w 1091621"/>
                    <a:gd name="connsiteY88" fmla="*/ 37808 h 942328"/>
                    <a:gd name="connsiteX89" fmla="*/ 981911 w 1091621"/>
                    <a:gd name="connsiteY89" fmla="*/ 37808 h 942328"/>
                    <a:gd name="connsiteX90" fmla="*/ 984654 w 1091621"/>
                    <a:gd name="connsiteY90" fmla="*/ 40551 h 942328"/>
                    <a:gd name="connsiteX91" fmla="*/ 984654 w 1091621"/>
                    <a:gd name="connsiteY91" fmla="*/ 229801 h 942328"/>
                    <a:gd name="connsiteX92" fmla="*/ 1001110 w 1091621"/>
                    <a:gd name="connsiteY92" fmla="*/ 246258 h 942328"/>
                    <a:gd name="connsiteX93" fmla="*/ 1044994 w 1091621"/>
                    <a:gd name="connsiteY93" fmla="*/ 246258 h 942328"/>
                    <a:gd name="connsiteX94" fmla="*/ 1055966 w 1091621"/>
                    <a:gd name="connsiteY94" fmla="*/ 257229 h 942328"/>
                    <a:gd name="connsiteX95" fmla="*/ 1055966 w 1091621"/>
                    <a:gd name="connsiteY95" fmla="*/ 558933 h 942328"/>
                    <a:gd name="connsiteX96" fmla="*/ 1075165 w 1091621"/>
                    <a:gd name="connsiteY96" fmla="*/ 569904 h 942328"/>
                    <a:gd name="connsiteX97" fmla="*/ 1075165 w 1091621"/>
                    <a:gd name="connsiteY97" fmla="*/ 569904 h 94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091621" h="942328">
                      <a:moveTo>
                        <a:pt x="1075165" y="569904"/>
                      </a:moveTo>
                      <a:cubicBezTo>
                        <a:pt x="1083393" y="569904"/>
                        <a:pt x="1091621" y="561676"/>
                        <a:pt x="1091621" y="553447"/>
                      </a:cubicBezTo>
                      <a:lnTo>
                        <a:pt x="1091621" y="251743"/>
                      </a:lnTo>
                      <a:cubicBezTo>
                        <a:pt x="1091621" y="227059"/>
                        <a:pt x="1072422" y="207859"/>
                        <a:pt x="1047737" y="207859"/>
                      </a:cubicBezTo>
                      <a:lnTo>
                        <a:pt x="1017567" y="207859"/>
                      </a:lnTo>
                      <a:lnTo>
                        <a:pt x="1017567" y="35065"/>
                      </a:lnTo>
                      <a:cubicBezTo>
                        <a:pt x="1017567" y="18609"/>
                        <a:pt x="1009338" y="4895"/>
                        <a:pt x="992882" y="2152"/>
                      </a:cubicBezTo>
                      <a:cubicBezTo>
                        <a:pt x="979168" y="-3333"/>
                        <a:pt x="962711" y="2152"/>
                        <a:pt x="951740" y="13123"/>
                      </a:cubicBezTo>
                      <a:lnTo>
                        <a:pt x="798145" y="207859"/>
                      </a:lnTo>
                      <a:lnTo>
                        <a:pt x="573238" y="207859"/>
                      </a:lnTo>
                      <a:cubicBezTo>
                        <a:pt x="562267" y="207859"/>
                        <a:pt x="554039" y="210602"/>
                        <a:pt x="545811" y="218830"/>
                      </a:cubicBezTo>
                      <a:cubicBezTo>
                        <a:pt x="537582" y="213345"/>
                        <a:pt x="529354" y="207859"/>
                        <a:pt x="518383" y="207859"/>
                      </a:cubicBezTo>
                      <a:lnTo>
                        <a:pt x="441586" y="207859"/>
                      </a:lnTo>
                      <a:cubicBezTo>
                        <a:pt x="436100" y="207859"/>
                        <a:pt x="430615" y="202374"/>
                        <a:pt x="430615" y="196888"/>
                      </a:cubicBezTo>
                      <a:cubicBezTo>
                        <a:pt x="419644" y="136548"/>
                        <a:pt x="364788" y="92663"/>
                        <a:pt x="301704" y="92663"/>
                      </a:cubicBezTo>
                      <a:cubicBezTo>
                        <a:pt x="238621" y="92663"/>
                        <a:pt x="186508" y="136548"/>
                        <a:pt x="172794" y="196888"/>
                      </a:cubicBezTo>
                      <a:cubicBezTo>
                        <a:pt x="172794" y="202374"/>
                        <a:pt x="167309" y="207859"/>
                        <a:pt x="161823" y="207859"/>
                      </a:cubicBezTo>
                      <a:lnTo>
                        <a:pt x="49370" y="207859"/>
                      </a:lnTo>
                      <a:cubicBezTo>
                        <a:pt x="24685" y="207859"/>
                        <a:pt x="5486" y="227059"/>
                        <a:pt x="5486" y="251743"/>
                      </a:cubicBezTo>
                      <a:lnTo>
                        <a:pt x="5486" y="320313"/>
                      </a:lnTo>
                      <a:cubicBezTo>
                        <a:pt x="5486" y="328541"/>
                        <a:pt x="13714" y="336769"/>
                        <a:pt x="21942" y="336769"/>
                      </a:cubicBezTo>
                      <a:cubicBezTo>
                        <a:pt x="30170" y="336769"/>
                        <a:pt x="38399" y="328541"/>
                        <a:pt x="38399" y="320313"/>
                      </a:cubicBezTo>
                      <a:lnTo>
                        <a:pt x="38399" y="251743"/>
                      </a:lnTo>
                      <a:cubicBezTo>
                        <a:pt x="38399" y="246258"/>
                        <a:pt x="43884" y="240773"/>
                        <a:pt x="49370" y="240773"/>
                      </a:cubicBezTo>
                      <a:lnTo>
                        <a:pt x="161823" y="240773"/>
                      </a:lnTo>
                      <a:cubicBezTo>
                        <a:pt x="183766" y="240773"/>
                        <a:pt x="200222" y="227059"/>
                        <a:pt x="205708" y="205117"/>
                      </a:cubicBezTo>
                      <a:cubicBezTo>
                        <a:pt x="213936" y="158490"/>
                        <a:pt x="255077" y="125576"/>
                        <a:pt x="301704" y="125576"/>
                      </a:cubicBezTo>
                      <a:cubicBezTo>
                        <a:pt x="348332" y="125576"/>
                        <a:pt x="389473" y="158490"/>
                        <a:pt x="397701" y="205117"/>
                      </a:cubicBezTo>
                      <a:cubicBezTo>
                        <a:pt x="403187" y="227059"/>
                        <a:pt x="419644" y="240773"/>
                        <a:pt x="441586" y="240773"/>
                      </a:cubicBezTo>
                      <a:lnTo>
                        <a:pt x="518383" y="240773"/>
                      </a:lnTo>
                      <a:cubicBezTo>
                        <a:pt x="523869" y="240773"/>
                        <a:pt x="529354" y="246258"/>
                        <a:pt x="529354" y="251743"/>
                      </a:cubicBezTo>
                      <a:lnTo>
                        <a:pt x="529354" y="328541"/>
                      </a:lnTo>
                      <a:cubicBezTo>
                        <a:pt x="529354" y="334026"/>
                        <a:pt x="523869" y="339512"/>
                        <a:pt x="518383" y="339512"/>
                      </a:cubicBezTo>
                      <a:cubicBezTo>
                        <a:pt x="458042" y="353226"/>
                        <a:pt x="414158" y="405338"/>
                        <a:pt x="414158" y="468422"/>
                      </a:cubicBezTo>
                      <a:cubicBezTo>
                        <a:pt x="414158" y="531505"/>
                        <a:pt x="458042" y="583618"/>
                        <a:pt x="518383" y="597332"/>
                      </a:cubicBezTo>
                      <a:cubicBezTo>
                        <a:pt x="523869" y="597332"/>
                        <a:pt x="529354" y="602817"/>
                        <a:pt x="529354" y="608303"/>
                      </a:cubicBezTo>
                      <a:lnTo>
                        <a:pt x="529354" y="685100"/>
                      </a:lnTo>
                      <a:cubicBezTo>
                        <a:pt x="529354" y="690585"/>
                        <a:pt x="523869" y="696071"/>
                        <a:pt x="518383" y="696071"/>
                      </a:cubicBezTo>
                      <a:lnTo>
                        <a:pt x="285248" y="696071"/>
                      </a:lnTo>
                      <a:cubicBezTo>
                        <a:pt x="279762" y="696071"/>
                        <a:pt x="277019" y="698814"/>
                        <a:pt x="271534" y="701556"/>
                      </a:cubicBezTo>
                      <a:lnTo>
                        <a:pt x="112453" y="901778"/>
                      </a:lnTo>
                      <a:cubicBezTo>
                        <a:pt x="112453" y="904521"/>
                        <a:pt x="109711" y="904521"/>
                        <a:pt x="106968" y="901778"/>
                      </a:cubicBezTo>
                      <a:cubicBezTo>
                        <a:pt x="104225" y="901778"/>
                        <a:pt x="104225" y="899036"/>
                        <a:pt x="104225" y="899036"/>
                      </a:cubicBezTo>
                      <a:lnTo>
                        <a:pt x="104225" y="718013"/>
                      </a:lnTo>
                      <a:cubicBezTo>
                        <a:pt x="104225" y="709785"/>
                        <a:pt x="95997" y="701556"/>
                        <a:pt x="87769" y="701556"/>
                      </a:cubicBezTo>
                      <a:lnTo>
                        <a:pt x="43884" y="701556"/>
                      </a:lnTo>
                      <a:cubicBezTo>
                        <a:pt x="38399" y="701556"/>
                        <a:pt x="32913" y="696071"/>
                        <a:pt x="32913" y="690585"/>
                      </a:cubicBezTo>
                      <a:lnTo>
                        <a:pt x="32913" y="397110"/>
                      </a:lnTo>
                      <a:cubicBezTo>
                        <a:pt x="32913" y="388882"/>
                        <a:pt x="24685" y="380653"/>
                        <a:pt x="16457" y="380653"/>
                      </a:cubicBezTo>
                      <a:cubicBezTo>
                        <a:pt x="8228" y="380653"/>
                        <a:pt x="0" y="388882"/>
                        <a:pt x="0" y="397110"/>
                      </a:cubicBezTo>
                      <a:lnTo>
                        <a:pt x="0" y="690585"/>
                      </a:lnTo>
                      <a:cubicBezTo>
                        <a:pt x="0" y="715270"/>
                        <a:pt x="19199" y="734470"/>
                        <a:pt x="43884" y="734470"/>
                      </a:cubicBezTo>
                      <a:lnTo>
                        <a:pt x="71312" y="734470"/>
                      </a:lnTo>
                      <a:lnTo>
                        <a:pt x="71312" y="907264"/>
                      </a:lnTo>
                      <a:cubicBezTo>
                        <a:pt x="71312" y="923720"/>
                        <a:pt x="79540" y="937434"/>
                        <a:pt x="95997" y="940177"/>
                      </a:cubicBezTo>
                      <a:cubicBezTo>
                        <a:pt x="109711" y="945662"/>
                        <a:pt x="126167" y="940177"/>
                        <a:pt x="137138" y="929206"/>
                      </a:cubicBezTo>
                      <a:lnTo>
                        <a:pt x="290733" y="734470"/>
                      </a:lnTo>
                      <a:lnTo>
                        <a:pt x="515640" y="734470"/>
                      </a:lnTo>
                      <a:cubicBezTo>
                        <a:pt x="526611" y="734470"/>
                        <a:pt x="534840" y="731727"/>
                        <a:pt x="543068" y="723499"/>
                      </a:cubicBezTo>
                      <a:cubicBezTo>
                        <a:pt x="551296" y="728984"/>
                        <a:pt x="559525" y="734470"/>
                        <a:pt x="570496" y="734470"/>
                      </a:cubicBezTo>
                      <a:lnTo>
                        <a:pt x="647293" y="734470"/>
                      </a:lnTo>
                      <a:cubicBezTo>
                        <a:pt x="669235" y="734470"/>
                        <a:pt x="685692" y="720756"/>
                        <a:pt x="691178" y="698814"/>
                      </a:cubicBezTo>
                      <a:cubicBezTo>
                        <a:pt x="699406" y="652187"/>
                        <a:pt x="740547" y="619273"/>
                        <a:pt x="787174" y="619273"/>
                      </a:cubicBezTo>
                      <a:cubicBezTo>
                        <a:pt x="833801" y="619273"/>
                        <a:pt x="874943" y="652187"/>
                        <a:pt x="883171" y="698814"/>
                      </a:cubicBezTo>
                      <a:cubicBezTo>
                        <a:pt x="888657" y="720756"/>
                        <a:pt x="905113" y="734470"/>
                        <a:pt x="927055" y="734470"/>
                      </a:cubicBezTo>
                      <a:lnTo>
                        <a:pt x="1039509" y="734470"/>
                      </a:lnTo>
                      <a:cubicBezTo>
                        <a:pt x="1064194" y="734470"/>
                        <a:pt x="1083393" y="715270"/>
                        <a:pt x="1083393" y="690585"/>
                      </a:cubicBezTo>
                      <a:lnTo>
                        <a:pt x="1083393" y="630245"/>
                      </a:lnTo>
                      <a:cubicBezTo>
                        <a:pt x="1083393" y="622016"/>
                        <a:pt x="1075165" y="613788"/>
                        <a:pt x="1066937" y="613788"/>
                      </a:cubicBezTo>
                      <a:cubicBezTo>
                        <a:pt x="1058708" y="613788"/>
                        <a:pt x="1050480" y="622016"/>
                        <a:pt x="1050480" y="630245"/>
                      </a:cubicBezTo>
                      <a:lnTo>
                        <a:pt x="1050480" y="690585"/>
                      </a:lnTo>
                      <a:cubicBezTo>
                        <a:pt x="1050480" y="696071"/>
                        <a:pt x="1044994" y="701556"/>
                        <a:pt x="1039509" y="701556"/>
                      </a:cubicBezTo>
                      <a:lnTo>
                        <a:pt x="927055" y="701556"/>
                      </a:lnTo>
                      <a:cubicBezTo>
                        <a:pt x="921570" y="701556"/>
                        <a:pt x="916084" y="696071"/>
                        <a:pt x="916084" y="690585"/>
                      </a:cubicBezTo>
                      <a:cubicBezTo>
                        <a:pt x="905113" y="630245"/>
                        <a:pt x="850258" y="586360"/>
                        <a:pt x="787174" y="586360"/>
                      </a:cubicBezTo>
                      <a:cubicBezTo>
                        <a:pt x="724091" y="586360"/>
                        <a:pt x="671978" y="630245"/>
                        <a:pt x="658264" y="690585"/>
                      </a:cubicBezTo>
                      <a:cubicBezTo>
                        <a:pt x="658264" y="696071"/>
                        <a:pt x="652779" y="701556"/>
                        <a:pt x="647293" y="701556"/>
                      </a:cubicBezTo>
                      <a:lnTo>
                        <a:pt x="570496" y="701556"/>
                      </a:lnTo>
                      <a:cubicBezTo>
                        <a:pt x="565010" y="701556"/>
                        <a:pt x="559525" y="696071"/>
                        <a:pt x="559525" y="690585"/>
                      </a:cubicBezTo>
                      <a:lnTo>
                        <a:pt x="559525" y="613788"/>
                      </a:lnTo>
                      <a:cubicBezTo>
                        <a:pt x="559525" y="591846"/>
                        <a:pt x="545811" y="575390"/>
                        <a:pt x="523869" y="569904"/>
                      </a:cubicBezTo>
                      <a:cubicBezTo>
                        <a:pt x="477242" y="561676"/>
                        <a:pt x="444328" y="520534"/>
                        <a:pt x="444328" y="473907"/>
                      </a:cubicBezTo>
                      <a:cubicBezTo>
                        <a:pt x="444328" y="427280"/>
                        <a:pt x="477242" y="386139"/>
                        <a:pt x="523869" y="377911"/>
                      </a:cubicBezTo>
                      <a:cubicBezTo>
                        <a:pt x="545811" y="372425"/>
                        <a:pt x="559525" y="355969"/>
                        <a:pt x="559525" y="334026"/>
                      </a:cubicBezTo>
                      <a:lnTo>
                        <a:pt x="559525" y="257229"/>
                      </a:lnTo>
                      <a:cubicBezTo>
                        <a:pt x="559525" y="251743"/>
                        <a:pt x="565010" y="246258"/>
                        <a:pt x="570496" y="246258"/>
                      </a:cubicBezTo>
                      <a:lnTo>
                        <a:pt x="803631" y="246258"/>
                      </a:lnTo>
                      <a:cubicBezTo>
                        <a:pt x="809116" y="246258"/>
                        <a:pt x="811859" y="243515"/>
                        <a:pt x="817345" y="240773"/>
                      </a:cubicBezTo>
                      <a:lnTo>
                        <a:pt x="976425" y="37808"/>
                      </a:lnTo>
                      <a:cubicBezTo>
                        <a:pt x="976425" y="35065"/>
                        <a:pt x="979168" y="35065"/>
                        <a:pt x="981911" y="37808"/>
                      </a:cubicBezTo>
                      <a:cubicBezTo>
                        <a:pt x="984654" y="40551"/>
                        <a:pt x="984654" y="40551"/>
                        <a:pt x="984654" y="40551"/>
                      </a:cubicBezTo>
                      <a:lnTo>
                        <a:pt x="984654" y="229801"/>
                      </a:lnTo>
                      <a:cubicBezTo>
                        <a:pt x="984654" y="238030"/>
                        <a:pt x="992882" y="246258"/>
                        <a:pt x="1001110" y="246258"/>
                      </a:cubicBezTo>
                      <a:lnTo>
                        <a:pt x="1044994" y="246258"/>
                      </a:lnTo>
                      <a:cubicBezTo>
                        <a:pt x="1050480" y="246258"/>
                        <a:pt x="1055966" y="251743"/>
                        <a:pt x="1055966" y="257229"/>
                      </a:cubicBezTo>
                      <a:lnTo>
                        <a:pt x="1055966" y="558933"/>
                      </a:lnTo>
                      <a:cubicBezTo>
                        <a:pt x="1058708" y="561676"/>
                        <a:pt x="1066937" y="569904"/>
                        <a:pt x="1075165" y="569904"/>
                      </a:cubicBezTo>
                      <a:lnTo>
                        <a:pt x="1075165" y="569904"/>
                      </a:lnTo>
                      <a:close/>
                    </a:path>
                  </a:pathLst>
                </a:custGeom>
                <a:grpFill/>
                <a:ln w="27426" cap="flat">
                  <a:noFill/>
                  <a:prstDash val="solid"/>
                  <a:miter/>
                </a:ln>
              </p:spPr>
              <p:txBody>
                <a:bodyPr rtlCol="0" anchor="ctr"/>
                <a:lstStyle/>
                <a:p>
                  <a:endParaRPr lang="en-US"/>
                </a:p>
              </p:txBody>
            </p:sp>
          </p:grpSp>
        </p:grpSp>
        <p:sp>
          <p:nvSpPr>
            <p:cNvPr id="158" name="Google Shape;264;p9">
              <a:extLst>
                <a:ext uri="{FF2B5EF4-FFF2-40B4-BE49-F238E27FC236}">
                  <a16:creationId xmlns:a16="http://schemas.microsoft.com/office/drawing/2014/main" id="{8AB22D5D-87F8-AB3C-5D14-3FC4F7CE9EDE}"/>
                </a:ext>
              </a:extLst>
            </p:cNvPr>
            <p:cNvSpPr txBox="1"/>
            <p:nvPr/>
          </p:nvSpPr>
          <p:spPr>
            <a:xfrm>
              <a:off x="8294589" y="3843042"/>
              <a:ext cx="2364728" cy="922092"/>
            </a:xfrm>
            <a:prstGeom prst="rect">
              <a:avLst/>
            </a:prstGeom>
            <a:noFill/>
            <a:ln>
              <a:noFill/>
            </a:ln>
          </p:spPr>
          <p:txBody>
            <a:bodyPr spcFirstLastPara="1" wrap="square" lIns="91425" tIns="45700" rIns="91425" bIns="45700" anchor="t" anchorCtr="0">
              <a:noAutofit/>
            </a:bodyPr>
            <a:lstStyle/>
            <a:p>
              <a:pPr lvl="0">
                <a:lnSpc>
                  <a:spcPts val="2020"/>
                </a:lnSpc>
                <a:buClr>
                  <a:srgbClr val="000000"/>
                </a:buClr>
                <a:buSzPts val="3600"/>
              </a:pPr>
              <a:r>
                <a:rPr lang="es" sz="2100" b="1" dirty="0">
                  <a:solidFill>
                    <a:srgbClr val="7F1C58"/>
                  </a:solidFill>
                  <a:latin typeface="Calibri" panose="020F0502020204030204" pitchFamily="34" charset="0"/>
                  <a:ea typeface="Lato"/>
                  <a:cs typeface="Calibri" panose="020F0502020204030204" pitchFamily="34" charset="0"/>
                  <a:sym typeface="Lato"/>
                </a:rPr>
                <a:t>BARRERAS DE COMUNICACIÓN</a:t>
              </a:r>
            </a:p>
          </p:txBody>
        </p:sp>
        <p:sp>
          <p:nvSpPr>
            <p:cNvPr id="160" name="Google Shape;264;p9">
              <a:extLst>
                <a:ext uri="{FF2B5EF4-FFF2-40B4-BE49-F238E27FC236}">
                  <a16:creationId xmlns:a16="http://schemas.microsoft.com/office/drawing/2014/main" id="{48339874-FE19-8F66-3B82-EAC56551578A}"/>
                </a:ext>
              </a:extLst>
            </p:cNvPr>
            <p:cNvSpPr txBox="1"/>
            <p:nvPr/>
          </p:nvSpPr>
          <p:spPr>
            <a:xfrm>
              <a:off x="7524693" y="5351373"/>
              <a:ext cx="2250361" cy="922092"/>
            </a:xfrm>
            <a:prstGeom prst="rect">
              <a:avLst/>
            </a:prstGeom>
            <a:noFill/>
            <a:ln>
              <a:noFill/>
            </a:ln>
          </p:spPr>
          <p:txBody>
            <a:bodyPr spcFirstLastPara="1" wrap="square" lIns="91425" tIns="45700" rIns="91425" bIns="45700" anchor="t" anchorCtr="0">
              <a:noAutofit/>
            </a:bodyPr>
            <a:lstStyle/>
            <a:p>
              <a:pPr lvl="0">
                <a:lnSpc>
                  <a:spcPts val="2020"/>
                </a:lnSpc>
                <a:buClr>
                  <a:srgbClr val="000000"/>
                </a:buClr>
                <a:buSzPts val="3600"/>
              </a:pPr>
              <a:r>
                <a:rPr lang="es" sz="2100" b="1" dirty="0">
                  <a:solidFill>
                    <a:srgbClr val="F16924"/>
                  </a:solidFill>
                  <a:latin typeface="Calibri" panose="020F0502020204030204" pitchFamily="34" charset="0"/>
                  <a:ea typeface="Lato"/>
                  <a:cs typeface="Calibri" panose="020F0502020204030204" pitchFamily="34" charset="0"/>
                  <a:sym typeface="Lato"/>
                </a:rPr>
                <a:t>EDIFICIOS DAÑADOS</a:t>
              </a:r>
            </a:p>
          </p:txBody>
        </p:sp>
        <p:sp>
          <p:nvSpPr>
            <p:cNvPr id="169" name="Google Shape;264;p9">
              <a:extLst>
                <a:ext uri="{FF2B5EF4-FFF2-40B4-BE49-F238E27FC236}">
                  <a16:creationId xmlns:a16="http://schemas.microsoft.com/office/drawing/2014/main" id="{18251F66-B7BD-3E2A-2991-A01650B872F4}"/>
                </a:ext>
              </a:extLst>
            </p:cNvPr>
            <p:cNvSpPr txBox="1"/>
            <p:nvPr/>
          </p:nvSpPr>
          <p:spPr>
            <a:xfrm>
              <a:off x="1240339" y="5351373"/>
              <a:ext cx="2433775" cy="922092"/>
            </a:xfrm>
            <a:prstGeom prst="rect">
              <a:avLst/>
            </a:prstGeom>
            <a:noFill/>
            <a:ln>
              <a:noFill/>
            </a:ln>
          </p:spPr>
          <p:txBody>
            <a:bodyPr spcFirstLastPara="1" wrap="square" lIns="91425" tIns="45700" rIns="91425" bIns="45700" anchor="t" anchorCtr="0">
              <a:noAutofit/>
            </a:bodyPr>
            <a:lstStyle/>
            <a:p>
              <a:pPr lvl="0" algn="r">
                <a:lnSpc>
                  <a:spcPts val="2020"/>
                </a:lnSpc>
                <a:buClr>
                  <a:srgbClr val="000000"/>
                </a:buClr>
                <a:buSzPts val="3600"/>
              </a:pPr>
              <a:r>
                <a:rPr lang="es" sz="2100" b="1" dirty="0">
                  <a:solidFill>
                    <a:srgbClr val="EDA13E"/>
                  </a:solidFill>
                  <a:latin typeface="Calibri" panose="020F0502020204030204" pitchFamily="34" charset="0"/>
                  <a:ea typeface="Lato"/>
                  <a:cs typeface="Calibri" panose="020F0502020204030204" pitchFamily="34" charset="0"/>
                  <a:sym typeface="Lato"/>
                </a:rPr>
                <a:t>PÉRDIDA DE EQUIPO</a:t>
              </a:r>
            </a:p>
          </p:txBody>
        </p:sp>
        <p:sp>
          <p:nvSpPr>
            <p:cNvPr id="171" name="Google Shape;264;p9">
              <a:extLst>
                <a:ext uri="{FF2B5EF4-FFF2-40B4-BE49-F238E27FC236}">
                  <a16:creationId xmlns:a16="http://schemas.microsoft.com/office/drawing/2014/main" id="{DA3347FC-8C1B-D7CE-F8C7-7701DBFED6E0}"/>
                </a:ext>
              </a:extLst>
            </p:cNvPr>
            <p:cNvSpPr txBox="1"/>
            <p:nvPr/>
          </p:nvSpPr>
          <p:spPr>
            <a:xfrm>
              <a:off x="337456" y="3843042"/>
              <a:ext cx="2422801" cy="922092"/>
            </a:xfrm>
            <a:prstGeom prst="rect">
              <a:avLst/>
            </a:prstGeom>
            <a:noFill/>
            <a:ln>
              <a:noFill/>
            </a:ln>
          </p:spPr>
          <p:txBody>
            <a:bodyPr spcFirstLastPara="1" wrap="square" lIns="91425" tIns="45700" rIns="91425" bIns="45700" anchor="t" anchorCtr="0">
              <a:noAutofit/>
            </a:bodyPr>
            <a:lstStyle/>
            <a:p>
              <a:pPr lvl="0" algn="r">
                <a:lnSpc>
                  <a:spcPts val="2020"/>
                </a:lnSpc>
                <a:buClr>
                  <a:srgbClr val="000000"/>
                </a:buClr>
                <a:buSzPts val="3600"/>
              </a:pPr>
              <a:r>
                <a:rPr lang="es" sz="2100" b="1" dirty="0">
                  <a:solidFill>
                    <a:srgbClr val="B41F7A"/>
                  </a:solidFill>
                  <a:latin typeface="Calibri" panose="020F0502020204030204" pitchFamily="34" charset="0"/>
                  <a:ea typeface="Lato"/>
                  <a:cs typeface="Calibri" panose="020F0502020204030204" pitchFamily="34" charset="0"/>
                  <a:sym typeface="Lato"/>
                </a:rPr>
                <a:t>PÉRDIDA DE PERSONAL</a:t>
              </a:r>
            </a:p>
          </p:txBody>
        </p:sp>
        <p:sp>
          <p:nvSpPr>
            <p:cNvPr id="173" name="Google Shape;264;p9">
              <a:extLst>
                <a:ext uri="{FF2B5EF4-FFF2-40B4-BE49-F238E27FC236}">
                  <a16:creationId xmlns:a16="http://schemas.microsoft.com/office/drawing/2014/main" id="{1399E513-B4CF-7228-A35C-530F8DCB18F9}"/>
                </a:ext>
              </a:extLst>
            </p:cNvPr>
            <p:cNvSpPr txBox="1"/>
            <p:nvPr/>
          </p:nvSpPr>
          <p:spPr>
            <a:xfrm>
              <a:off x="1860667" y="2372595"/>
              <a:ext cx="1692116" cy="922092"/>
            </a:xfrm>
            <a:prstGeom prst="rect">
              <a:avLst/>
            </a:prstGeom>
            <a:noFill/>
            <a:ln>
              <a:noFill/>
            </a:ln>
          </p:spPr>
          <p:txBody>
            <a:bodyPr spcFirstLastPara="1" wrap="square" lIns="91425" tIns="45700" rIns="91425" bIns="45700" anchor="t" anchorCtr="0">
              <a:noAutofit/>
            </a:bodyPr>
            <a:lstStyle/>
            <a:p>
              <a:pPr lvl="0" algn="r">
                <a:lnSpc>
                  <a:spcPts val="2020"/>
                </a:lnSpc>
                <a:buClr>
                  <a:srgbClr val="000000"/>
                </a:buClr>
                <a:buSzPts val="3600"/>
              </a:pPr>
              <a:r>
                <a:rPr lang="es" sz="2100" b="1" dirty="0">
                  <a:solidFill>
                    <a:srgbClr val="F16924"/>
                  </a:solidFill>
                  <a:latin typeface="Calibri" panose="020F0502020204030204" pitchFamily="34" charset="0"/>
                  <a:ea typeface="Lato"/>
                  <a:cs typeface="Calibri" panose="020F0502020204030204" pitchFamily="34" charset="0"/>
                  <a:sym typeface="Lato"/>
                </a:rPr>
                <a:t>PÉRDIDA DE</a:t>
              </a:r>
            </a:p>
            <a:p>
              <a:pPr lvl="0" algn="r">
                <a:lnSpc>
                  <a:spcPts val="2020"/>
                </a:lnSpc>
                <a:buClr>
                  <a:srgbClr val="000000"/>
                </a:buClr>
                <a:buSzPts val="3600"/>
              </a:pPr>
              <a:r>
                <a:rPr lang="es" sz="2100" b="1" dirty="0">
                  <a:solidFill>
                    <a:srgbClr val="F16924"/>
                  </a:solidFill>
                  <a:latin typeface="Calibri" panose="020F0502020204030204" pitchFamily="34" charset="0"/>
                  <a:ea typeface="Lato"/>
                  <a:cs typeface="Calibri" panose="020F0502020204030204" pitchFamily="34" charset="0"/>
                  <a:sym typeface="Lato"/>
                </a:rPr>
                <a:t>CLIENTELA</a:t>
              </a:r>
            </a:p>
          </p:txBody>
        </p:sp>
        <p:grpSp>
          <p:nvGrpSpPr>
            <p:cNvPr id="5" name="Graphic 67">
              <a:extLst>
                <a:ext uri="{FF2B5EF4-FFF2-40B4-BE49-F238E27FC236}">
                  <a16:creationId xmlns:a16="http://schemas.microsoft.com/office/drawing/2014/main" id="{F3057034-30C0-1A6E-87BD-0759DADC6BBB}"/>
                </a:ext>
              </a:extLst>
            </p:cNvPr>
            <p:cNvGrpSpPr/>
            <p:nvPr/>
          </p:nvGrpSpPr>
          <p:grpSpPr>
            <a:xfrm>
              <a:off x="5736935" y="4454316"/>
              <a:ext cx="695618" cy="693960"/>
              <a:chOff x="5199535" y="2690612"/>
              <a:chExt cx="1221940" cy="1219028"/>
            </a:xfrm>
            <a:solidFill>
              <a:schemeClr val="bg1"/>
            </a:solidFill>
          </p:grpSpPr>
          <p:sp>
            <p:nvSpPr>
              <p:cNvPr id="6" name="Freeform 5">
                <a:extLst>
                  <a:ext uri="{FF2B5EF4-FFF2-40B4-BE49-F238E27FC236}">
                    <a16:creationId xmlns:a16="http://schemas.microsoft.com/office/drawing/2014/main" id="{29440B11-2BEA-3B49-1295-1BC6B693338E}"/>
                  </a:ext>
                </a:extLst>
              </p:cNvPr>
              <p:cNvSpPr/>
              <p:nvPr/>
            </p:nvSpPr>
            <p:spPr>
              <a:xfrm>
                <a:off x="6280098" y="3563391"/>
                <a:ext cx="141377" cy="345727"/>
              </a:xfrm>
              <a:custGeom>
                <a:avLst/>
                <a:gdLst>
                  <a:gd name="connsiteX0" fmla="*/ 140932 w 141377"/>
                  <a:gd name="connsiteY0" fmla="*/ 337311 h 345727"/>
                  <a:gd name="connsiteX1" fmla="*/ 120429 w 141377"/>
                  <a:gd name="connsiteY1" fmla="*/ 344444 h 345727"/>
                  <a:gd name="connsiteX2" fmla="*/ 111069 w 141377"/>
                  <a:gd name="connsiteY2" fmla="*/ 323045 h 345727"/>
                  <a:gd name="connsiteX3" fmla="*/ 111069 w 141377"/>
                  <a:gd name="connsiteY3" fmla="*/ 59564 h 345727"/>
                  <a:gd name="connsiteX4" fmla="*/ 111069 w 141377"/>
                  <a:gd name="connsiteY4" fmla="*/ 43960 h 345727"/>
                  <a:gd name="connsiteX5" fmla="*/ 62931 w 141377"/>
                  <a:gd name="connsiteY5" fmla="*/ 36827 h 345727"/>
                  <a:gd name="connsiteX6" fmla="*/ 14793 w 141377"/>
                  <a:gd name="connsiteY6" fmla="*/ 29693 h 345727"/>
                  <a:gd name="connsiteX7" fmla="*/ 85 w 141377"/>
                  <a:gd name="connsiteY7" fmla="*/ 12752 h 345727"/>
                  <a:gd name="connsiteX8" fmla="*/ 18359 w 141377"/>
                  <a:gd name="connsiteY8" fmla="*/ 269 h 345727"/>
                  <a:gd name="connsiteX9" fmla="*/ 128006 w 141377"/>
                  <a:gd name="connsiteY9" fmla="*/ 15873 h 345727"/>
                  <a:gd name="connsiteX10" fmla="*/ 141378 w 141377"/>
                  <a:gd name="connsiteY10" fmla="*/ 24789 h 345727"/>
                  <a:gd name="connsiteX11" fmla="*/ 140932 w 141377"/>
                  <a:gd name="connsiteY11" fmla="*/ 337311 h 34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377" h="345727">
                    <a:moveTo>
                      <a:pt x="140932" y="337311"/>
                    </a:moveTo>
                    <a:cubicBezTo>
                      <a:pt x="135138" y="342215"/>
                      <a:pt x="129343" y="348457"/>
                      <a:pt x="120429" y="344444"/>
                    </a:cubicBezTo>
                    <a:cubicBezTo>
                      <a:pt x="111069" y="340432"/>
                      <a:pt x="111069" y="331516"/>
                      <a:pt x="111069" y="323045"/>
                    </a:cubicBezTo>
                    <a:cubicBezTo>
                      <a:pt x="111069" y="235218"/>
                      <a:pt x="111069" y="147391"/>
                      <a:pt x="111069" y="59564"/>
                    </a:cubicBezTo>
                    <a:cubicBezTo>
                      <a:pt x="111069" y="54660"/>
                      <a:pt x="111069" y="50201"/>
                      <a:pt x="111069" y="43960"/>
                    </a:cubicBezTo>
                    <a:cubicBezTo>
                      <a:pt x="94577" y="41731"/>
                      <a:pt x="78977" y="39056"/>
                      <a:pt x="62931" y="36827"/>
                    </a:cubicBezTo>
                    <a:cubicBezTo>
                      <a:pt x="46885" y="34598"/>
                      <a:pt x="30839" y="32368"/>
                      <a:pt x="14793" y="29693"/>
                    </a:cubicBezTo>
                    <a:cubicBezTo>
                      <a:pt x="5433" y="28356"/>
                      <a:pt x="-807" y="23006"/>
                      <a:pt x="85" y="12752"/>
                    </a:cubicBezTo>
                    <a:cubicBezTo>
                      <a:pt x="1422" y="2498"/>
                      <a:pt x="8999" y="-1068"/>
                      <a:pt x="18359" y="269"/>
                    </a:cubicBezTo>
                    <a:cubicBezTo>
                      <a:pt x="54908" y="5173"/>
                      <a:pt x="91457" y="10077"/>
                      <a:pt x="128006" y="15873"/>
                    </a:cubicBezTo>
                    <a:cubicBezTo>
                      <a:pt x="132909" y="16765"/>
                      <a:pt x="136920" y="21669"/>
                      <a:pt x="141378" y="24789"/>
                    </a:cubicBezTo>
                    <a:cubicBezTo>
                      <a:pt x="140932" y="128666"/>
                      <a:pt x="140932" y="232989"/>
                      <a:pt x="140932" y="337311"/>
                    </a:cubicBezTo>
                    <a:close/>
                  </a:path>
                </a:pathLst>
              </a:custGeom>
              <a:grpFill/>
              <a:ln w="4457"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DB4BDFC2-8906-EC54-D12E-4A14122FF05C}"/>
                  </a:ext>
                </a:extLst>
              </p:cNvPr>
              <p:cNvSpPr/>
              <p:nvPr/>
            </p:nvSpPr>
            <p:spPr>
              <a:xfrm>
                <a:off x="5199535" y="3040686"/>
                <a:ext cx="1060585" cy="868955"/>
              </a:xfrm>
              <a:custGeom>
                <a:avLst/>
                <a:gdLst>
                  <a:gd name="connsiteX0" fmla="*/ 871159 w 1060585"/>
                  <a:gd name="connsiteY0" fmla="*/ 671433 h 868955"/>
                  <a:gd name="connsiteX1" fmla="*/ 755718 w 1060585"/>
                  <a:gd name="connsiteY1" fmla="*/ 628634 h 868955"/>
                  <a:gd name="connsiteX2" fmla="*/ 706688 w 1060585"/>
                  <a:gd name="connsiteY2" fmla="*/ 620164 h 868955"/>
                  <a:gd name="connsiteX3" fmla="*/ 688414 w 1060585"/>
                  <a:gd name="connsiteY3" fmla="*/ 605451 h 868955"/>
                  <a:gd name="connsiteX4" fmla="*/ 665237 w 1060585"/>
                  <a:gd name="connsiteY4" fmla="*/ 551953 h 868955"/>
                  <a:gd name="connsiteX5" fmla="*/ 652756 w 1060585"/>
                  <a:gd name="connsiteY5" fmla="*/ 538578 h 868955"/>
                  <a:gd name="connsiteX6" fmla="*/ 573864 w 1060585"/>
                  <a:gd name="connsiteY6" fmla="*/ 493996 h 868955"/>
                  <a:gd name="connsiteX7" fmla="*/ 486503 w 1060585"/>
                  <a:gd name="connsiteY7" fmla="*/ 466355 h 868955"/>
                  <a:gd name="connsiteX8" fmla="*/ 459314 w 1060585"/>
                  <a:gd name="connsiteY8" fmla="*/ 462788 h 868955"/>
                  <a:gd name="connsiteX9" fmla="*/ 445497 w 1060585"/>
                  <a:gd name="connsiteY9" fmla="*/ 445401 h 868955"/>
                  <a:gd name="connsiteX10" fmla="*/ 461097 w 1060585"/>
                  <a:gd name="connsiteY10" fmla="*/ 335729 h 868955"/>
                  <a:gd name="connsiteX11" fmla="*/ 476251 w 1060585"/>
                  <a:gd name="connsiteY11" fmla="*/ 321908 h 868955"/>
                  <a:gd name="connsiteX12" fmla="*/ 570298 w 1060585"/>
                  <a:gd name="connsiteY12" fmla="*/ 292038 h 868955"/>
                  <a:gd name="connsiteX13" fmla="*/ 581887 w 1060585"/>
                  <a:gd name="connsiteY13" fmla="*/ 276434 h 868955"/>
                  <a:gd name="connsiteX14" fmla="*/ 581887 w 1060585"/>
                  <a:gd name="connsiteY14" fmla="*/ 214465 h 868955"/>
                  <a:gd name="connsiteX15" fmla="*/ 585453 w 1060585"/>
                  <a:gd name="connsiteY15" fmla="*/ 182365 h 868955"/>
                  <a:gd name="connsiteX16" fmla="*/ 565395 w 1060585"/>
                  <a:gd name="connsiteY16" fmla="*/ 199753 h 868955"/>
                  <a:gd name="connsiteX17" fmla="*/ 542218 w 1060585"/>
                  <a:gd name="connsiteY17" fmla="*/ 200644 h 868955"/>
                  <a:gd name="connsiteX18" fmla="*/ 546229 w 1060585"/>
                  <a:gd name="connsiteY18" fmla="*/ 177016 h 868955"/>
                  <a:gd name="connsiteX19" fmla="*/ 672814 w 1060585"/>
                  <a:gd name="connsiteY19" fmla="*/ 66452 h 868955"/>
                  <a:gd name="connsiteX20" fmla="*/ 695991 w 1060585"/>
                  <a:gd name="connsiteY20" fmla="*/ 64668 h 868955"/>
                  <a:gd name="connsiteX21" fmla="*/ 695545 w 1060585"/>
                  <a:gd name="connsiteY21" fmla="*/ 86959 h 868955"/>
                  <a:gd name="connsiteX22" fmla="*/ 618436 w 1060585"/>
                  <a:gd name="connsiteY22" fmla="*/ 194403 h 868955"/>
                  <a:gd name="connsiteX23" fmla="*/ 612196 w 1060585"/>
                  <a:gd name="connsiteY23" fmla="*/ 214019 h 868955"/>
                  <a:gd name="connsiteX24" fmla="*/ 611750 w 1060585"/>
                  <a:gd name="connsiteY24" fmla="*/ 292930 h 868955"/>
                  <a:gd name="connsiteX25" fmla="*/ 593921 w 1060585"/>
                  <a:gd name="connsiteY25" fmla="*/ 316558 h 868955"/>
                  <a:gd name="connsiteX26" fmla="*/ 498537 w 1060585"/>
                  <a:gd name="connsiteY26" fmla="*/ 346428 h 868955"/>
                  <a:gd name="connsiteX27" fmla="*/ 488732 w 1060585"/>
                  <a:gd name="connsiteY27" fmla="*/ 354453 h 868955"/>
                  <a:gd name="connsiteX28" fmla="*/ 477143 w 1060585"/>
                  <a:gd name="connsiteY28" fmla="*/ 435593 h 868955"/>
                  <a:gd name="connsiteX29" fmla="*/ 619327 w 1060585"/>
                  <a:gd name="connsiteY29" fmla="*/ 455209 h 868955"/>
                  <a:gd name="connsiteX30" fmla="*/ 627796 w 1060585"/>
                  <a:gd name="connsiteY30" fmla="*/ 393240 h 868955"/>
                  <a:gd name="connsiteX31" fmla="*/ 649636 w 1060585"/>
                  <a:gd name="connsiteY31" fmla="*/ 233635 h 868955"/>
                  <a:gd name="connsiteX32" fmla="*/ 670139 w 1060585"/>
                  <a:gd name="connsiteY32" fmla="*/ 217586 h 868955"/>
                  <a:gd name="connsiteX33" fmla="*/ 868485 w 1060585"/>
                  <a:gd name="connsiteY33" fmla="*/ 244781 h 868955"/>
                  <a:gd name="connsiteX34" fmla="*/ 885422 w 1060585"/>
                  <a:gd name="connsiteY34" fmla="*/ 266180 h 868955"/>
                  <a:gd name="connsiteX35" fmla="*/ 863582 w 1060585"/>
                  <a:gd name="connsiteY35" fmla="*/ 429351 h 868955"/>
                  <a:gd name="connsiteX36" fmla="*/ 846199 w 1060585"/>
                  <a:gd name="connsiteY36" fmla="*/ 444955 h 868955"/>
                  <a:gd name="connsiteX37" fmla="*/ 833719 w 1060585"/>
                  <a:gd name="connsiteY37" fmla="*/ 424002 h 868955"/>
                  <a:gd name="connsiteX38" fmla="*/ 854222 w 1060585"/>
                  <a:gd name="connsiteY38" fmla="*/ 273313 h 868955"/>
                  <a:gd name="connsiteX39" fmla="*/ 677717 w 1060585"/>
                  <a:gd name="connsiteY39" fmla="*/ 249239 h 868955"/>
                  <a:gd name="connsiteX40" fmla="*/ 648745 w 1060585"/>
                  <a:gd name="connsiteY40" fmla="*/ 459221 h 868955"/>
                  <a:gd name="connsiteX41" fmla="*/ 996852 w 1060585"/>
                  <a:gd name="connsiteY41" fmla="*/ 506925 h 868955"/>
                  <a:gd name="connsiteX42" fmla="*/ 1001309 w 1060585"/>
                  <a:gd name="connsiteY42" fmla="*/ 477500 h 868955"/>
                  <a:gd name="connsiteX43" fmla="*/ 995069 w 1060585"/>
                  <a:gd name="connsiteY43" fmla="*/ 469921 h 868955"/>
                  <a:gd name="connsiteX44" fmla="*/ 958074 w 1060585"/>
                  <a:gd name="connsiteY44" fmla="*/ 446293 h 868955"/>
                  <a:gd name="connsiteX45" fmla="*/ 947377 w 1060585"/>
                  <a:gd name="connsiteY45" fmla="*/ 424447 h 868955"/>
                  <a:gd name="connsiteX46" fmla="*/ 929994 w 1060585"/>
                  <a:gd name="connsiteY46" fmla="*/ 363815 h 868955"/>
                  <a:gd name="connsiteX47" fmla="*/ 919297 w 1060585"/>
                  <a:gd name="connsiteY47" fmla="*/ 323246 h 868955"/>
                  <a:gd name="connsiteX48" fmla="*/ 908154 w 1060585"/>
                  <a:gd name="connsiteY48" fmla="*/ 221152 h 868955"/>
                  <a:gd name="connsiteX49" fmla="*/ 919297 w 1060585"/>
                  <a:gd name="connsiteY49" fmla="*/ 200644 h 868955"/>
                  <a:gd name="connsiteX50" fmla="*/ 938017 w 1060585"/>
                  <a:gd name="connsiteY50" fmla="*/ 213573 h 868955"/>
                  <a:gd name="connsiteX51" fmla="*/ 975903 w 1060585"/>
                  <a:gd name="connsiteY51" fmla="*/ 311208 h 868955"/>
                  <a:gd name="connsiteX52" fmla="*/ 995515 w 1060585"/>
                  <a:gd name="connsiteY52" fmla="*/ 334837 h 868955"/>
                  <a:gd name="connsiteX53" fmla="*/ 1018247 w 1060585"/>
                  <a:gd name="connsiteY53" fmla="*/ 350441 h 868955"/>
                  <a:gd name="connsiteX54" fmla="*/ 1030281 w 1060585"/>
                  <a:gd name="connsiteY54" fmla="*/ 263505 h 868955"/>
                  <a:gd name="connsiteX55" fmla="*/ 1048555 w 1060585"/>
                  <a:gd name="connsiteY55" fmla="*/ 244781 h 868955"/>
                  <a:gd name="connsiteX56" fmla="*/ 1060144 w 1060585"/>
                  <a:gd name="connsiteY56" fmla="*/ 267072 h 868955"/>
                  <a:gd name="connsiteX57" fmla="*/ 1042315 w 1060585"/>
                  <a:gd name="connsiteY57" fmla="*/ 400373 h 868955"/>
                  <a:gd name="connsiteX58" fmla="*/ 1039641 w 1060585"/>
                  <a:gd name="connsiteY58" fmla="*/ 414193 h 868955"/>
                  <a:gd name="connsiteX59" fmla="*/ 1028052 w 1060585"/>
                  <a:gd name="connsiteY59" fmla="*/ 424447 h 868955"/>
                  <a:gd name="connsiteX60" fmla="*/ 993732 w 1060585"/>
                  <a:gd name="connsiteY60" fmla="*/ 400819 h 868955"/>
                  <a:gd name="connsiteX61" fmla="*/ 991503 w 1060585"/>
                  <a:gd name="connsiteY61" fmla="*/ 382094 h 868955"/>
                  <a:gd name="connsiteX62" fmla="*/ 974566 w 1060585"/>
                  <a:gd name="connsiteY62" fmla="*/ 356236 h 868955"/>
                  <a:gd name="connsiteX63" fmla="*/ 952280 w 1060585"/>
                  <a:gd name="connsiteY63" fmla="*/ 338849 h 868955"/>
                  <a:gd name="connsiteX64" fmla="*/ 954509 w 1060585"/>
                  <a:gd name="connsiteY64" fmla="*/ 345537 h 868955"/>
                  <a:gd name="connsiteX65" fmla="*/ 964314 w 1060585"/>
                  <a:gd name="connsiteY65" fmla="*/ 358911 h 868955"/>
                  <a:gd name="connsiteX66" fmla="*/ 979469 w 1060585"/>
                  <a:gd name="connsiteY66" fmla="*/ 415085 h 868955"/>
                  <a:gd name="connsiteX67" fmla="*/ 984818 w 1060585"/>
                  <a:gd name="connsiteY67" fmla="*/ 427122 h 868955"/>
                  <a:gd name="connsiteX68" fmla="*/ 1022704 w 1060585"/>
                  <a:gd name="connsiteY68" fmla="*/ 451643 h 868955"/>
                  <a:gd name="connsiteX69" fmla="*/ 1032509 w 1060585"/>
                  <a:gd name="connsiteY69" fmla="*/ 473934 h 868955"/>
                  <a:gd name="connsiteX70" fmla="*/ 1025824 w 1060585"/>
                  <a:gd name="connsiteY70" fmla="*/ 522083 h 868955"/>
                  <a:gd name="connsiteX71" fmla="*/ 1004429 w 1060585"/>
                  <a:gd name="connsiteY71" fmla="*/ 538578 h 868955"/>
                  <a:gd name="connsiteX72" fmla="*/ 649191 w 1060585"/>
                  <a:gd name="connsiteY72" fmla="*/ 489983 h 868955"/>
                  <a:gd name="connsiteX73" fmla="*/ 623785 w 1060585"/>
                  <a:gd name="connsiteY73" fmla="*/ 489092 h 868955"/>
                  <a:gd name="connsiteX74" fmla="*/ 672368 w 1060585"/>
                  <a:gd name="connsiteY74" fmla="*/ 515841 h 868955"/>
                  <a:gd name="connsiteX75" fmla="*/ 691088 w 1060585"/>
                  <a:gd name="connsiteY75" fmla="*/ 536349 h 868955"/>
                  <a:gd name="connsiteX76" fmla="*/ 711146 w 1060585"/>
                  <a:gd name="connsiteY76" fmla="*/ 583606 h 868955"/>
                  <a:gd name="connsiteX77" fmla="*/ 724963 w 1060585"/>
                  <a:gd name="connsiteY77" fmla="*/ 594306 h 868955"/>
                  <a:gd name="connsiteX78" fmla="*/ 802072 w 1060585"/>
                  <a:gd name="connsiteY78" fmla="*/ 608126 h 868955"/>
                  <a:gd name="connsiteX79" fmla="*/ 840850 w 1060585"/>
                  <a:gd name="connsiteY79" fmla="*/ 621501 h 868955"/>
                  <a:gd name="connsiteX80" fmla="*/ 994178 w 1060585"/>
                  <a:gd name="connsiteY80" fmla="*/ 701303 h 868955"/>
                  <a:gd name="connsiteX81" fmla="*/ 1003092 w 1060585"/>
                  <a:gd name="connsiteY81" fmla="*/ 706653 h 868955"/>
                  <a:gd name="connsiteX82" fmla="*/ 1007995 w 1060585"/>
                  <a:gd name="connsiteY82" fmla="*/ 724040 h 868955"/>
                  <a:gd name="connsiteX83" fmla="*/ 993732 w 1060585"/>
                  <a:gd name="connsiteY83" fmla="*/ 732511 h 868955"/>
                  <a:gd name="connsiteX84" fmla="*/ 956737 w 1060585"/>
                  <a:gd name="connsiteY84" fmla="*/ 724486 h 868955"/>
                  <a:gd name="connsiteX85" fmla="*/ 799398 w 1060585"/>
                  <a:gd name="connsiteY85" fmla="*/ 686145 h 868955"/>
                  <a:gd name="connsiteX86" fmla="*/ 779341 w 1060585"/>
                  <a:gd name="connsiteY86" fmla="*/ 683916 h 868955"/>
                  <a:gd name="connsiteX87" fmla="*/ 668357 w 1060585"/>
                  <a:gd name="connsiteY87" fmla="*/ 683916 h 868955"/>
                  <a:gd name="connsiteX88" fmla="*/ 641613 w 1060585"/>
                  <a:gd name="connsiteY88" fmla="*/ 667421 h 868955"/>
                  <a:gd name="connsiteX89" fmla="*/ 603727 w 1060585"/>
                  <a:gd name="connsiteY89" fmla="*/ 589402 h 868955"/>
                  <a:gd name="connsiteX90" fmla="*/ 592139 w 1060585"/>
                  <a:gd name="connsiteY90" fmla="*/ 578702 h 868955"/>
                  <a:gd name="connsiteX91" fmla="*/ 392456 w 1060585"/>
                  <a:gd name="connsiteY91" fmla="*/ 501129 h 868955"/>
                  <a:gd name="connsiteX92" fmla="*/ 378639 w 1060585"/>
                  <a:gd name="connsiteY92" fmla="*/ 499346 h 868955"/>
                  <a:gd name="connsiteX93" fmla="*/ 43012 w 1060585"/>
                  <a:gd name="connsiteY93" fmla="*/ 564436 h 868955"/>
                  <a:gd name="connsiteX94" fmla="*/ 30532 w 1060585"/>
                  <a:gd name="connsiteY94" fmla="*/ 579594 h 868955"/>
                  <a:gd name="connsiteX95" fmla="*/ 30532 w 1060585"/>
                  <a:gd name="connsiteY95" fmla="*/ 844412 h 868955"/>
                  <a:gd name="connsiteX96" fmla="*/ 29195 w 1060585"/>
                  <a:gd name="connsiteY96" fmla="*/ 858233 h 868955"/>
                  <a:gd name="connsiteX97" fmla="*/ 15823 w 1060585"/>
                  <a:gd name="connsiteY97" fmla="*/ 868933 h 868955"/>
                  <a:gd name="connsiteX98" fmla="*/ 1114 w 1060585"/>
                  <a:gd name="connsiteY98" fmla="*/ 857787 h 868955"/>
                  <a:gd name="connsiteX99" fmla="*/ 223 w 1060585"/>
                  <a:gd name="connsiteY99" fmla="*/ 847533 h 868955"/>
                  <a:gd name="connsiteX100" fmla="*/ 223 w 1060585"/>
                  <a:gd name="connsiteY100" fmla="*/ 562652 h 868955"/>
                  <a:gd name="connsiteX101" fmla="*/ 19835 w 1060585"/>
                  <a:gd name="connsiteY101" fmla="*/ 539024 h 868955"/>
                  <a:gd name="connsiteX102" fmla="*/ 212831 w 1060585"/>
                  <a:gd name="connsiteY102" fmla="*/ 501575 h 868955"/>
                  <a:gd name="connsiteX103" fmla="*/ 224866 w 1060585"/>
                  <a:gd name="connsiteY103" fmla="*/ 498900 h 868955"/>
                  <a:gd name="connsiteX104" fmla="*/ 195448 w 1060585"/>
                  <a:gd name="connsiteY104" fmla="*/ 392348 h 868955"/>
                  <a:gd name="connsiteX105" fmla="*/ 138396 w 1060585"/>
                  <a:gd name="connsiteY105" fmla="*/ 407952 h 868955"/>
                  <a:gd name="connsiteX106" fmla="*/ 116556 w 1060585"/>
                  <a:gd name="connsiteY106" fmla="*/ 401265 h 868955"/>
                  <a:gd name="connsiteX107" fmla="*/ 130373 w 1060585"/>
                  <a:gd name="connsiteY107" fmla="*/ 378973 h 868955"/>
                  <a:gd name="connsiteX108" fmla="*/ 238237 w 1060585"/>
                  <a:gd name="connsiteY108" fmla="*/ 349103 h 868955"/>
                  <a:gd name="connsiteX109" fmla="*/ 352787 w 1060585"/>
                  <a:gd name="connsiteY109" fmla="*/ 317450 h 868955"/>
                  <a:gd name="connsiteX110" fmla="*/ 343427 w 1060585"/>
                  <a:gd name="connsiteY110" fmla="*/ 308979 h 868955"/>
                  <a:gd name="connsiteX111" fmla="*/ 207928 w 1060585"/>
                  <a:gd name="connsiteY111" fmla="*/ 188607 h 868955"/>
                  <a:gd name="connsiteX112" fmla="*/ 197231 w 1060585"/>
                  <a:gd name="connsiteY112" fmla="*/ 168991 h 868955"/>
                  <a:gd name="connsiteX113" fmla="*/ 215060 w 1060585"/>
                  <a:gd name="connsiteY113" fmla="*/ 154725 h 868955"/>
                  <a:gd name="connsiteX114" fmla="*/ 236009 w 1060585"/>
                  <a:gd name="connsiteY114" fmla="*/ 148483 h 868955"/>
                  <a:gd name="connsiteX115" fmla="*/ 114327 w 1060585"/>
                  <a:gd name="connsiteY115" fmla="*/ 41040 h 868955"/>
                  <a:gd name="connsiteX116" fmla="*/ 64406 w 1060585"/>
                  <a:gd name="connsiteY116" fmla="*/ 195740 h 868955"/>
                  <a:gd name="connsiteX117" fmla="*/ 88475 w 1060585"/>
                  <a:gd name="connsiteY117" fmla="*/ 189945 h 868955"/>
                  <a:gd name="connsiteX118" fmla="*/ 108087 w 1060585"/>
                  <a:gd name="connsiteY118" fmla="*/ 193511 h 868955"/>
                  <a:gd name="connsiteX119" fmla="*/ 110316 w 1060585"/>
                  <a:gd name="connsiteY119" fmla="*/ 213127 h 868955"/>
                  <a:gd name="connsiteX120" fmla="*/ 55046 w 1060585"/>
                  <a:gd name="connsiteY120" fmla="*/ 387890 h 868955"/>
                  <a:gd name="connsiteX121" fmla="*/ 51481 w 1060585"/>
                  <a:gd name="connsiteY121" fmla="*/ 400373 h 868955"/>
                  <a:gd name="connsiteX122" fmla="*/ 69755 w 1060585"/>
                  <a:gd name="connsiteY122" fmla="*/ 395915 h 868955"/>
                  <a:gd name="connsiteX123" fmla="*/ 90704 w 1060585"/>
                  <a:gd name="connsiteY123" fmla="*/ 405723 h 868955"/>
                  <a:gd name="connsiteX124" fmla="*/ 78670 w 1060585"/>
                  <a:gd name="connsiteY124" fmla="*/ 424447 h 868955"/>
                  <a:gd name="connsiteX125" fmla="*/ 32760 w 1060585"/>
                  <a:gd name="connsiteY125" fmla="*/ 436930 h 868955"/>
                  <a:gd name="connsiteX126" fmla="*/ 14932 w 1060585"/>
                  <a:gd name="connsiteY126" fmla="*/ 413302 h 868955"/>
                  <a:gd name="connsiteX127" fmla="*/ 71092 w 1060585"/>
                  <a:gd name="connsiteY127" fmla="*/ 238539 h 868955"/>
                  <a:gd name="connsiteX128" fmla="*/ 75104 w 1060585"/>
                  <a:gd name="connsiteY128" fmla="*/ 225164 h 868955"/>
                  <a:gd name="connsiteX129" fmla="*/ 51481 w 1060585"/>
                  <a:gd name="connsiteY129" fmla="*/ 230960 h 868955"/>
                  <a:gd name="connsiteX130" fmla="*/ 31869 w 1060585"/>
                  <a:gd name="connsiteY130" fmla="*/ 227839 h 868955"/>
                  <a:gd name="connsiteX131" fmla="*/ 29195 w 1060585"/>
                  <a:gd name="connsiteY131" fmla="*/ 208669 h 868955"/>
                  <a:gd name="connsiteX132" fmla="*/ 91150 w 1060585"/>
                  <a:gd name="connsiteY132" fmla="*/ 14736 h 868955"/>
                  <a:gd name="connsiteX133" fmla="*/ 120121 w 1060585"/>
                  <a:gd name="connsiteY133" fmla="*/ 6265 h 868955"/>
                  <a:gd name="connsiteX134" fmla="*/ 273895 w 1060585"/>
                  <a:gd name="connsiteY134" fmla="*/ 141796 h 868955"/>
                  <a:gd name="connsiteX135" fmla="*/ 266763 w 1060585"/>
                  <a:gd name="connsiteY135" fmla="*/ 171666 h 868955"/>
                  <a:gd name="connsiteX136" fmla="*/ 239574 w 1060585"/>
                  <a:gd name="connsiteY136" fmla="*/ 179245 h 868955"/>
                  <a:gd name="connsiteX137" fmla="*/ 251609 w 1060585"/>
                  <a:gd name="connsiteY137" fmla="*/ 187715 h 868955"/>
                  <a:gd name="connsiteX138" fmla="*/ 387108 w 1060585"/>
                  <a:gd name="connsiteY138" fmla="*/ 308088 h 868955"/>
                  <a:gd name="connsiteX139" fmla="*/ 397359 w 1060585"/>
                  <a:gd name="connsiteY139" fmla="*/ 327704 h 868955"/>
                  <a:gd name="connsiteX140" fmla="*/ 379085 w 1060585"/>
                  <a:gd name="connsiteY140" fmla="*/ 341970 h 868955"/>
                  <a:gd name="connsiteX141" fmla="*/ 223974 w 1060585"/>
                  <a:gd name="connsiteY141" fmla="*/ 384323 h 868955"/>
                  <a:gd name="connsiteX142" fmla="*/ 253837 w 1060585"/>
                  <a:gd name="connsiteY142" fmla="*/ 493550 h 868955"/>
                  <a:gd name="connsiteX143" fmla="*/ 315792 w 1060585"/>
                  <a:gd name="connsiteY143" fmla="*/ 481958 h 868955"/>
                  <a:gd name="connsiteX144" fmla="*/ 379085 w 1060585"/>
                  <a:gd name="connsiteY144" fmla="*/ 469921 h 868955"/>
                  <a:gd name="connsiteX145" fmla="*/ 397359 w 1060585"/>
                  <a:gd name="connsiteY145" fmla="*/ 472150 h 868955"/>
                  <a:gd name="connsiteX146" fmla="*/ 610413 w 1060585"/>
                  <a:gd name="connsiteY146" fmla="*/ 555073 h 868955"/>
                  <a:gd name="connsiteX147" fmla="*/ 626459 w 1060585"/>
                  <a:gd name="connsiteY147" fmla="*/ 569786 h 868955"/>
                  <a:gd name="connsiteX148" fmla="*/ 663899 w 1060585"/>
                  <a:gd name="connsiteY148" fmla="*/ 646913 h 868955"/>
                  <a:gd name="connsiteX149" fmla="*/ 677271 w 1060585"/>
                  <a:gd name="connsiteY149" fmla="*/ 655384 h 868955"/>
                  <a:gd name="connsiteX150" fmla="*/ 712037 w 1060585"/>
                  <a:gd name="connsiteY150" fmla="*/ 654938 h 868955"/>
                  <a:gd name="connsiteX151" fmla="*/ 864919 w 1060585"/>
                  <a:gd name="connsiteY151" fmla="*/ 672771 h 868955"/>
                  <a:gd name="connsiteX152" fmla="*/ 871159 w 1060585"/>
                  <a:gd name="connsiteY152" fmla="*/ 671433 h 86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060585" h="868955">
                    <a:moveTo>
                      <a:pt x="871159" y="671433"/>
                    </a:moveTo>
                    <a:cubicBezTo>
                      <a:pt x="835501" y="646913"/>
                      <a:pt x="797615" y="633092"/>
                      <a:pt x="755718" y="628634"/>
                    </a:cubicBezTo>
                    <a:cubicBezTo>
                      <a:pt x="739226" y="626851"/>
                      <a:pt x="722734" y="622393"/>
                      <a:pt x="706688" y="620164"/>
                    </a:cubicBezTo>
                    <a:cubicBezTo>
                      <a:pt x="697328" y="618826"/>
                      <a:pt x="691980" y="613922"/>
                      <a:pt x="688414" y="605451"/>
                    </a:cubicBezTo>
                    <a:cubicBezTo>
                      <a:pt x="680837" y="587619"/>
                      <a:pt x="673705" y="569340"/>
                      <a:pt x="665237" y="551953"/>
                    </a:cubicBezTo>
                    <a:cubicBezTo>
                      <a:pt x="662562" y="546603"/>
                      <a:pt x="658105" y="541699"/>
                      <a:pt x="652756" y="538578"/>
                    </a:cubicBezTo>
                    <a:cubicBezTo>
                      <a:pt x="626459" y="523420"/>
                      <a:pt x="599270" y="510491"/>
                      <a:pt x="573864" y="493996"/>
                    </a:cubicBezTo>
                    <a:cubicBezTo>
                      <a:pt x="546675" y="476609"/>
                      <a:pt x="517703" y="468584"/>
                      <a:pt x="486503" y="466355"/>
                    </a:cubicBezTo>
                    <a:cubicBezTo>
                      <a:pt x="477589" y="465463"/>
                      <a:pt x="468228" y="464126"/>
                      <a:pt x="459314" y="462788"/>
                    </a:cubicBezTo>
                    <a:cubicBezTo>
                      <a:pt x="449508" y="461005"/>
                      <a:pt x="444160" y="455209"/>
                      <a:pt x="445497" y="445401"/>
                    </a:cubicBezTo>
                    <a:cubicBezTo>
                      <a:pt x="450400" y="408844"/>
                      <a:pt x="454857" y="372286"/>
                      <a:pt x="461097" y="335729"/>
                    </a:cubicBezTo>
                    <a:cubicBezTo>
                      <a:pt x="461988" y="330379"/>
                      <a:pt x="470011" y="324137"/>
                      <a:pt x="476251" y="321908"/>
                    </a:cubicBezTo>
                    <a:cubicBezTo>
                      <a:pt x="507452" y="311208"/>
                      <a:pt x="539098" y="301400"/>
                      <a:pt x="570298" y="292038"/>
                    </a:cubicBezTo>
                    <a:cubicBezTo>
                      <a:pt x="578767" y="289363"/>
                      <a:pt x="582333" y="285796"/>
                      <a:pt x="581887" y="276434"/>
                    </a:cubicBezTo>
                    <a:cubicBezTo>
                      <a:pt x="580996" y="255926"/>
                      <a:pt x="581441" y="234973"/>
                      <a:pt x="581887" y="214465"/>
                    </a:cubicBezTo>
                    <a:cubicBezTo>
                      <a:pt x="582333" y="203319"/>
                      <a:pt x="584561" y="192619"/>
                      <a:pt x="585453" y="182365"/>
                    </a:cubicBezTo>
                    <a:cubicBezTo>
                      <a:pt x="580104" y="186824"/>
                      <a:pt x="572973" y="193511"/>
                      <a:pt x="565395" y="199753"/>
                    </a:cubicBezTo>
                    <a:cubicBezTo>
                      <a:pt x="557818" y="205994"/>
                      <a:pt x="549795" y="208223"/>
                      <a:pt x="542218" y="200644"/>
                    </a:cubicBezTo>
                    <a:cubicBezTo>
                      <a:pt x="535532" y="194403"/>
                      <a:pt x="537315" y="184595"/>
                      <a:pt x="546229" y="177016"/>
                    </a:cubicBezTo>
                    <a:cubicBezTo>
                      <a:pt x="588127" y="140012"/>
                      <a:pt x="630470" y="103009"/>
                      <a:pt x="672814" y="66452"/>
                    </a:cubicBezTo>
                    <a:cubicBezTo>
                      <a:pt x="680391" y="59764"/>
                      <a:pt x="687968" y="57089"/>
                      <a:pt x="695991" y="64668"/>
                    </a:cubicBezTo>
                    <a:cubicBezTo>
                      <a:pt x="703568" y="71801"/>
                      <a:pt x="700894" y="79826"/>
                      <a:pt x="695545" y="86959"/>
                    </a:cubicBezTo>
                    <a:cubicBezTo>
                      <a:pt x="669694" y="122625"/>
                      <a:pt x="643842" y="158291"/>
                      <a:pt x="618436" y="194403"/>
                    </a:cubicBezTo>
                    <a:cubicBezTo>
                      <a:pt x="614425" y="199753"/>
                      <a:pt x="612196" y="207332"/>
                      <a:pt x="612196" y="214019"/>
                    </a:cubicBezTo>
                    <a:cubicBezTo>
                      <a:pt x="611304" y="240322"/>
                      <a:pt x="610859" y="266626"/>
                      <a:pt x="611750" y="292930"/>
                    </a:cubicBezTo>
                    <a:cubicBezTo>
                      <a:pt x="612196" y="306750"/>
                      <a:pt x="606402" y="312992"/>
                      <a:pt x="593921" y="316558"/>
                    </a:cubicBezTo>
                    <a:cubicBezTo>
                      <a:pt x="561830" y="325920"/>
                      <a:pt x="530183" y="336174"/>
                      <a:pt x="498537" y="346428"/>
                    </a:cubicBezTo>
                    <a:cubicBezTo>
                      <a:pt x="494526" y="347766"/>
                      <a:pt x="489177" y="351332"/>
                      <a:pt x="488732" y="354453"/>
                    </a:cubicBezTo>
                    <a:cubicBezTo>
                      <a:pt x="484274" y="381202"/>
                      <a:pt x="481154" y="407952"/>
                      <a:pt x="477143" y="435593"/>
                    </a:cubicBezTo>
                    <a:cubicBezTo>
                      <a:pt x="524835" y="442280"/>
                      <a:pt x="571190" y="448522"/>
                      <a:pt x="619327" y="455209"/>
                    </a:cubicBezTo>
                    <a:cubicBezTo>
                      <a:pt x="622447" y="434255"/>
                      <a:pt x="625122" y="413748"/>
                      <a:pt x="627796" y="393240"/>
                    </a:cubicBezTo>
                    <a:cubicBezTo>
                      <a:pt x="634928" y="340187"/>
                      <a:pt x="642059" y="287134"/>
                      <a:pt x="649636" y="233635"/>
                    </a:cubicBezTo>
                    <a:cubicBezTo>
                      <a:pt x="651419" y="221152"/>
                      <a:pt x="658105" y="215802"/>
                      <a:pt x="670139" y="217586"/>
                    </a:cubicBezTo>
                    <a:cubicBezTo>
                      <a:pt x="736106" y="226502"/>
                      <a:pt x="802518" y="235864"/>
                      <a:pt x="868485" y="244781"/>
                    </a:cubicBezTo>
                    <a:cubicBezTo>
                      <a:pt x="883193" y="247010"/>
                      <a:pt x="887651" y="251468"/>
                      <a:pt x="885422" y="266180"/>
                    </a:cubicBezTo>
                    <a:cubicBezTo>
                      <a:pt x="878291" y="320571"/>
                      <a:pt x="871159" y="374961"/>
                      <a:pt x="863582" y="429351"/>
                    </a:cubicBezTo>
                    <a:cubicBezTo>
                      <a:pt x="862245" y="440497"/>
                      <a:pt x="854667" y="446293"/>
                      <a:pt x="846199" y="444955"/>
                    </a:cubicBezTo>
                    <a:cubicBezTo>
                      <a:pt x="836839" y="443618"/>
                      <a:pt x="832381" y="435593"/>
                      <a:pt x="833719" y="424002"/>
                    </a:cubicBezTo>
                    <a:cubicBezTo>
                      <a:pt x="840404" y="374515"/>
                      <a:pt x="847536" y="325029"/>
                      <a:pt x="854222" y="273313"/>
                    </a:cubicBezTo>
                    <a:cubicBezTo>
                      <a:pt x="795832" y="265289"/>
                      <a:pt x="737889" y="257264"/>
                      <a:pt x="677717" y="249239"/>
                    </a:cubicBezTo>
                    <a:cubicBezTo>
                      <a:pt x="667911" y="319233"/>
                      <a:pt x="658551" y="388782"/>
                      <a:pt x="648745" y="459221"/>
                    </a:cubicBezTo>
                    <a:cubicBezTo>
                      <a:pt x="764632" y="475271"/>
                      <a:pt x="880073" y="490875"/>
                      <a:pt x="996852" y="506925"/>
                    </a:cubicBezTo>
                    <a:cubicBezTo>
                      <a:pt x="998635" y="496671"/>
                      <a:pt x="1000418" y="486863"/>
                      <a:pt x="1001309" y="477500"/>
                    </a:cubicBezTo>
                    <a:cubicBezTo>
                      <a:pt x="1001309" y="475271"/>
                      <a:pt x="997743" y="471705"/>
                      <a:pt x="995069" y="469921"/>
                    </a:cubicBezTo>
                    <a:cubicBezTo>
                      <a:pt x="983035" y="461896"/>
                      <a:pt x="970554" y="453872"/>
                      <a:pt x="958074" y="446293"/>
                    </a:cubicBezTo>
                    <a:cubicBezTo>
                      <a:pt x="949606" y="441389"/>
                      <a:pt x="944257" y="434255"/>
                      <a:pt x="947377" y="424447"/>
                    </a:cubicBezTo>
                    <a:cubicBezTo>
                      <a:pt x="955400" y="399927"/>
                      <a:pt x="947377" y="380757"/>
                      <a:pt x="929994" y="363815"/>
                    </a:cubicBezTo>
                    <a:cubicBezTo>
                      <a:pt x="918405" y="352670"/>
                      <a:pt x="920634" y="337066"/>
                      <a:pt x="919297" y="323246"/>
                    </a:cubicBezTo>
                    <a:cubicBezTo>
                      <a:pt x="914840" y="289363"/>
                      <a:pt x="912165" y="255481"/>
                      <a:pt x="908154" y="221152"/>
                    </a:cubicBezTo>
                    <a:cubicBezTo>
                      <a:pt x="907262" y="211344"/>
                      <a:pt x="909045" y="203319"/>
                      <a:pt x="919297" y="200644"/>
                    </a:cubicBezTo>
                    <a:cubicBezTo>
                      <a:pt x="929103" y="198415"/>
                      <a:pt x="934451" y="204657"/>
                      <a:pt x="938017" y="213573"/>
                    </a:cubicBezTo>
                    <a:cubicBezTo>
                      <a:pt x="950497" y="246118"/>
                      <a:pt x="963869" y="278663"/>
                      <a:pt x="975903" y="311208"/>
                    </a:cubicBezTo>
                    <a:cubicBezTo>
                      <a:pt x="979915" y="321908"/>
                      <a:pt x="985709" y="329487"/>
                      <a:pt x="995515" y="334837"/>
                    </a:cubicBezTo>
                    <a:cubicBezTo>
                      <a:pt x="1003538" y="338849"/>
                      <a:pt x="1010223" y="345091"/>
                      <a:pt x="1018247" y="350441"/>
                    </a:cubicBezTo>
                    <a:cubicBezTo>
                      <a:pt x="1022258" y="321462"/>
                      <a:pt x="1026269" y="292484"/>
                      <a:pt x="1030281" y="263505"/>
                    </a:cubicBezTo>
                    <a:cubicBezTo>
                      <a:pt x="1032064" y="249685"/>
                      <a:pt x="1038304" y="243443"/>
                      <a:pt x="1048555" y="244781"/>
                    </a:cubicBezTo>
                    <a:cubicBezTo>
                      <a:pt x="1058361" y="246118"/>
                      <a:pt x="1061927" y="253697"/>
                      <a:pt x="1060144" y="267072"/>
                    </a:cubicBezTo>
                    <a:cubicBezTo>
                      <a:pt x="1053904" y="311654"/>
                      <a:pt x="1048110" y="356236"/>
                      <a:pt x="1042315" y="400373"/>
                    </a:cubicBezTo>
                    <a:cubicBezTo>
                      <a:pt x="1041870" y="405277"/>
                      <a:pt x="1041870" y="410627"/>
                      <a:pt x="1039641" y="414193"/>
                    </a:cubicBezTo>
                    <a:cubicBezTo>
                      <a:pt x="1036967" y="418652"/>
                      <a:pt x="1032509" y="423110"/>
                      <a:pt x="1028052" y="424447"/>
                    </a:cubicBezTo>
                    <a:cubicBezTo>
                      <a:pt x="1016018" y="427122"/>
                      <a:pt x="996406" y="412856"/>
                      <a:pt x="993732" y="400819"/>
                    </a:cubicBezTo>
                    <a:cubicBezTo>
                      <a:pt x="992395" y="394577"/>
                      <a:pt x="991058" y="388336"/>
                      <a:pt x="991503" y="382094"/>
                    </a:cubicBezTo>
                    <a:cubicBezTo>
                      <a:pt x="991949" y="369165"/>
                      <a:pt x="984818" y="362478"/>
                      <a:pt x="974566" y="356236"/>
                    </a:cubicBezTo>
                    <a:cubicBezTo>
                      <a:pt x="966543" y="351332"/>
                      <a:pt x="959411" y="344645"/>
                      <a:pt x="952280" y="338849"/>
                    </a:cubicBezTo>
                    <a:cubicBezTo>
                      <a:pt x="952726" y="339741"/>
                      <a:pt x="952726" y="342862"/>
                      <a:pt x="954509" y="345537"/>
                    </a:cubicBezTo>
                    <a:cubicBezTo>
                      <a:pt x="957629" y="350441"/>
                      <a:pt x="960749" y="354899"/>
                      <a:pt x="964314" y="358911"/>
                    </a:cubicBezTo>
                    <a:cubicBezTo>
                      <a:pt x="980360" y="374961"/>
                      <a:pt x="986155" y="392794"/>
                      <a:pt x="979469" y="415085"/>
                    </a:cubicBezTo>
                    <a:cubicBezTo>
                      <a:pt x="978577" y="418206"/>
                      <a:pt x="981697" y="424893"/>
                      <a:pt x="984818" y="427122"/>
                    </a:cubicBezTo>
                    <a:cubicBezTo>
                      <a:pt x="996852" y="436039"/>
                      <a:pt x="1009778" y="444064"/>
                      <a:pt x="1022704" y="451643"/>
                    </a:cubicBezTo>
                    <a:cubicBezTo>
                      <a:pt x="1031172" y="456992"/>
                      <a:pt x="1034292" y="464126"/>
                      <a:pt x="1032509" y="473934"/>
                    </a:cubicBezTo>
                    <a:cubicBezTo>
                      <a:pt x="1029835" y="489983"/>
                      <a:pt x="1028052" y="506033"/>
                      <a:pt x="1025824" y="522083"/>
                    </a:cubicBezTo>
                    <a:cubicBezTo>
                      <a:pt x="1024041" y="535011"/>
                      <a:pt x="1017355" y="540361"/>
                      <a:pt x="1004429" y="538578"/>
                    </a:cubicBezTo>
                    <a:cubicBezTo>
                      <a:pt x="885868" y="522528"/>
                      <a:pt x="767752" y="506033"/>
                      <a:pt x="649191" y="489983"/>
                    </a:cubicBezTo>
                    <a:cubicBezTo>
                      <a:pt x="641168" y="488646"/>
                      <a:pt x="632699" y="488200"/>
                      <a:pt x="623785" y="489092"/>
                    </a:cubicBezTo>
                    <a:cubicBezTo>
                      <a:pt x="639831" y="498008"/>
                      <a:pt x="655876" y="507370"/>
                      <a:pt x="672368" y="515841"/>
                    </a:cubicBezTo>
                    <a:cubicBezTo>
                      <a:pt x="681282" y="520299"/>
                      <a:pt x="687077" y="526987"/>
                      <a:pt x="691088" y="536349"/>
                    </a:cubicBezTo>
                    <a:cubicBezTo>
                      <a:pt x="697328" y="552398"/>
                      <a:pt x="704906" y="567557"/>
                      <a:pt x="711146" y="583606"/>
                    </a:cubicBezTo>
                    <a:cubicBezTo>
                      <a:pt x="713820" y="590293"/>
                      <a:pt x="717831" y="593414"/>
                      <a:pt x="724963" y="594306"/>
                    </a:cubicBezTo>
                    <a:cubicBezTo>
                      <a:pt x="750815" y="598764"/>
                      <a:pt x="776666" y="602777"/>
                      <a:pt x="802072" y="608126"/>
                    </a:cubicBezTo>
                    <a:cubicBezTo>
                      <a:pt x="815444" y="611247"/>
                      <a:pt x="828816" y="615260"/>
                      <a:pt x="840850" y="621501"/>
                    </a:cubicBezTo>
                    <a:cubicBezTo>
                      <a:pt x="892108" y="647805"/>
                      <a:pt x="942920" y="674554"/>
                      <a:pt x="994178" y="701303"/>
                    </a:cubicBezTo>
                    <a:cubicBezTo>
                      <a:pt x="997298" y="703087"/>
                      <a:pt x="1001755" y="703978"/>
                      <a:pt x="1003092" y="706653"/>
                    </a:cubicBezTo>
                    <a:cubicBezTo>
                      <a:pt x="1005766" y="712003"/>
                      <a:pt x="1009778" y="719136"/>
                      <a:pt x="1007995" y="724040"/>
                    </a:cubicBezTo>
                    <a:cubicBezTo>
                      <a:pt x="1006658" y="728053"/>
                      <a:pt x="998189" y="732957"/>
                      <a:pt x="993732" y="732511"/>
                    </a:cubicBezTo>
                    <a:cubicBezTo>
                      <a:pt x="981252" y="731173"/>
                      <a:pt x="968772" y="727607"/>
                      <a:pt x="956737" y="724486"/>
                    </a:cubicBezTo>
                    <a:cubicBezTo>
                      <a:pt x="904142" y="711557"/>
                      <a:pt x="851993" y="698628"/>
                      <a:pt x="799398" y="686145"/>
                    </a:cubicBezTo>
                    <a:cubicBezTo>
                      <a:pt x="792712" y="684362"/>
                      <a:pt x="786027" y="683916"/>
                      <a:pt x="779341" y="683916"/>
                    </a:cubicBezTo>
                    <a:cubicBezTo>
                      <a:pt x="742346" y="683916"/>
                      <a:pt x="705351" y="683470"/>
                      <a:pt x="668357" y="683916"/>
                    </a:cubicBezTo>
                    <a:cubicBezTo>
                      <a:pt x="655431" y="683916"/>
                      <a:pt x="646962" y="679458"/>
                      <a:pt x="641613" y="667421"/>
                    </a:cubicBezTo>
                    <a:cubicBezTo>
                      <a:pt x="629579" y="641117"/>
                      <a:pt x="616653" y="615260"/>
                      <a:pt x="603727" y="589402"/>
                    </a:cubicBezTo>
                    <a:cubicBezTo>
                      <a:pt x="601499" y="584944"/>
                      <a:pt x="597041" y="580485"/>
                      <a:pt x="592139" y="578702"/>
                    </a:cubicBezTo>
                    <a:cubicBezTo>
                      <a:pt x="525726" y="552398"/>
                      <a:pt x="458868" y="526987"/>
                      <a:pt x="392456" y="501129"/>
                    </a:cubicBezTo>
                    <a:cubicBezTo>
                      <a:pt x="388445" y="499346"/>
                      <a:pt x="383096" y="498900"/>
                      <a:pt x="378639" y="499346"/>
                    </a:cubicBezTo>
                    <a:cubicBezTo>
                      <a:pt x="266763" y="520745"/>
                      <a:pt x="154888" y="543036"/>
                      <a:pt x="43012" y="564436"/>
                    </a:cubicBezTo>
                    <a:cubicBezTo>
                      <a:pt x="33206" y="566219"/>
                      <a:pt x="30532" y="569786"/>
                      <a:pt x="30532" y="579594"/>
                    </a:cubicBezTo>
                    <a:cubicBezTo>
                      <a:pt x="30978" y="667867"/>
                      <a:pt x="30978" y="756140"/>
                      <a:pt x="30532" y="844412"/>
                    </a:cubicBezTo>
                    <a:cubicBezTo>
                      <a:pt x="30532" y="849317"/>
                      <a:pt x="31423" y="854666"/>
                      <a:pt x="29195" y="858233"/>
                    </a:cubicBezTo>
                    <a:cubicBezTo>
                      <a:pt x="26075" y="863137"/>
                      <a:pt x="20280" y="869379"/>
                      <a:pt x="15823" y="868933"/>
                    </a:cubicBezTo>
                    <a:cubicBezTo>
                      <a:pt x="10474" y="868487"/>
                      <a:pt x="5126" y="862691"/>
                      <a:pt x="1114" y="857787"/>
                    </a:cubicBezTo>
                    <a:cubicBezTo>
                      <a:pt x="-669" y="855558"/>
                      <a:pt x="223" y="851100"/>
                      <a:pt x="223" y="847533"/>
                    </a:cubicBezTo>
                    <a:cubicBezTo>
                      <a:pt x="223" y="752573"/>
                      <a:pt x="223" y="657613"/>
                      <a:pt x="223" y="562652"/>
                    </a:cubicBezTo>
                    <a:cubicBezTo>
                      <a:pt x="223" y="545265"/>
                      <a:pt x="2451" y="542145"/>
                      <a:pt x="19835" y="539024"/>
                    </a:cubicBezTo>
                    <a:cubicBezTo>
                      <a:pt x="84018" y="526541"/>
                      <a:pt x="148202" y="514058"/>
                      <a:pt x="212831" y="501575"/>
                    </a:cubicBezTo>
                    <a:cubicBezTo>
                      <a:pt x="216843" y="500683"/>
                      <a:pt x="220408" y="499791"/>
                      <a:pt x="224866" y="498900"/>
                    </a:cubicBezTo>
                    <a:cubicBezTo>
                      <a:pt x="215060" y="462788"/>
                      <a:pt x="205254" y="428014"/>
                      <a:pt x="195448" y="392348"/>
                    </a:cubicBezTo>
                    <a:cubicBezTo>
                      <a:pt x="175836" y="397698"/>
                      <a:pt x="157116" y="403048"/>
                      <a:pt x="138396" y="407952"/>
                    </a:cubicBezTo>
                    <a:cubicBezTo>
                      <a:pt x="129927" y="410181"/>
                      <a:pt x="121459" y="410627"/>
                      <a:pt x="116556" y="401265"/>
                    </a:cubicBezTo>
                    <a:cubicBezTo>
                      <a:pt x="111653" y="391902"/>
                      <a:pt x="117001" y="382986"/>
                      <a:pt x="130373" y="378973"/>
                    </a:cubicBezTo>
                    <a:cubicBezTo>
                      <a:pt x="166476" y="368720"/>
                      <a:pt x="202134" y="359357"/>
                      <a:pt x="238237" y="349103"/>
                    </a:cubicBezTo>
                    <a:cubicBezTo>
                      <a:pt x="275678" y="338849"/>
                      <a:pt x="313118" y="328595"/>
                      <a:pt x="352787" y="317450"/>
                    </a:cubicBezTo>
                    <a:cubicBezTo>
                      <a:pt x="348776" y="313883"/>
                      <a:pt x="346101" y="311208"/>
                      <a:pt x="343427" y="308979"/>
                    </a:cubicBezTo>
                    <a:cubicBezTo>
                      <a:pt x="297964" y="268855"/>
                      <a:pt x="252500" y="229177"/>
                      <a:pt x="207928" y="188607"/>
                    </a:cubicBezTo>
                    <a:cubicBezTo>
                      <a:pt x="202580" y="183703"/>
                      <a:pt x="197231" y="175678"/>
                      <a:pt x="197231" y="168991"/>
                    </a:cubicBezTo>
                    <a:cubicBezTo>
                      <a:pt x="196785" y="159183"/>
                      <a:pt x="207037" y="156954"/>
                      <a:pt x="215060" y="154725"/>
                    </a:cubicBezTo>
                    <a:cubicBezTo>
                      <a:pt x="221300" y="152941"/>
                      <a:pt x="227540" y="151158"/>
                      <a:pt x="236009" y="148483"/>
                    </a:cubicBezTo>
                    <a:cubicBezTo>
                      <a:pt x="195002" y="112371"/>
                      <a:pt x="155779" y="77597"/>
                      <a:pt x="114327" y="41040"/>
                    </a:cubicBezTo>
                    <a:cubicBezTo>
                      <a:pt x="97390" y="93201"/>
                      <a:pt x="81344" y="143579"/>
                      <a:pt x="64406" y="195740"/>
                    </a:cubicBezTo>
                    <a:cubicBezTo>
                      <a:pt x="73321" y="193511"/>
                      <a:pt x="80898" y="190390"/>
                      <a:pt x="88475" y="189945"/>
                    </a:cubicBezTo>
                    <a:cubicBezTo>
                      <a:pt x="95161" y="189499"/>
                      <a:pt x="104076" y="189499"/>
                      <a:pt x="108087" y="193511"/>
                    </a:cubicBezTo>
                    <a:cubicBezTo>
                      <a:pt x="111653" y="197524"/>
                      <a:pt x="112098" y="206886"/>
                      <a:pt x="110316" y="213127"/>
                    </a:cubicBezTo>
                    <a:cubicBezTo>
                      <a:pt x="92041" y="271530"/>
                      <a:pt x="73321" y="329487"/>
                      <a:pt x="55046" y="387890"/>
                    </a:cubicBezTo>
                    <a:cubicBezTo>
                      <a:pt x="53709" y="391457"/>
                      <a:pt x="52818" y="395023"/>
                      <a:pt x="51481" y="400373"/>
                    </a:cubicBezTo>
                    <a:cubicBezTo>
                      <a:pt x="58612" y="398590"/>
                      <a:pt x="64406" y="397252"/>
                      <a:pt x="69755" y="395915"/>
                    </a:cubicBezTo>
                    <a:cubicBezTo>
                      <a:pt x="80452" y="393240"/>
                      <a:pt x="88921" y="397252"/>
                      <a:pt x="90704" y="405723"/>
                    </a:cubicBezTo>
                    <a:cubicBezTo>
                      <a:pt x="92933" y="415531"/>
                      <a:pt x="87584" y="421772"/>
                      <a:pt x="78670" y="424447"/>
                    </a:cubicBezTo>
                    <a:cubicBezTo>
                      <a:pt x="63515" y="428906"/>
                      <a:pt x="48361" y="433364"/>
                      <a:pt x="32760" y="436930"/>
                    </a:cubicBezTo>
                    <a:cubicBezTo>
                      <a:pt x="18052" y="440497"/>
                      <a:pt x="9583" y="429351"/>
                      <a:pt x="14932" y="413302"/>
                    </a:cubicBezTo>
                    <a:cubicBezTo>
                      <a:pt x="33652" y="354899"/>
                      <a:pt x="52372" y="296942"/>
                      <a:pt x="71092" y="238539"/>
                    </a:cubicBezTo>
                    <a:cubicBezTo>
                      <a:pt x="72429" y="234973"/>
                      <a:pt x="73321" y="230960"/>
                      <a:pt x="75104" y="225164"/>
                    </a:cubicBezTo>
                    <a:cubicBezTo>
                      <a:pt x="66189" y="227394"/>
                      <a:pt x="59058" y="230514"/>
                      <a:pt x="51481" y="230960"/>
                    </a:cubicBezTo>
                    <a:cubicBezTo>
                      <a:pt x="44795" y="231406"/>
                      <a:pt x="35880" y="231852"/>
                      <a:pt x="31869" y="227839"/>
                    </a:cubicBezTo>
                    <a:cubicBezTo>
                      <a:pt x="28303" y="224273"/>
                      <a:pt x="27412" y="214465"/>
                      <a:pt x="29195" y="208669"/>
                    </a:cubicBezTo>
                    <a:cubicBezTo>
                      <a:pt x="49252" y="144025"/>
                      <a:pt x="70201" y="79380"/>
                      <a:pt x="91150" y="14736"/>
                    </a:cubicBezTo>
                    <a:cubicBezTo>
                      <a:pt x="96498" y="-1313"/>
                      <a:pt x="107641" y="-4434"/>
                      <a:pt x="120121" y="6265"/>
                    </a:cubicBezTo>
                    <a:cubicBezTo>
                      <a:pt x="171379" y="51294"/>
                      <a:pt x="222637" y="96322"/>
                      <a:pt x="273895" y="141796"/>
                    </a:cubicBezTo>
                    <a:cubicBezTo>
                      <a:pt x="287266" y="153833"/>
                      <a:pt x="284146" y="166316"/>
                      <a:pt x="266763" y="171666"/>
                    </a:cubicBezTo>
                    <a:cubicBezTo>
                      <a:pt x="259186" y="173895"/>
                      <a:pt x="251609" y="175678"/>
                      <a:pt x="239574" y="179245"/>
                    </a:cubicBezTo>
                    <a:cubicBezTo>
                      <a:pt x="245369" y="183257"/>
                      <a:pt x="248934" y="185040"/>
                      <a:pt x="251609" y="187715"/>
                    </a:cubicBezTo>
                    <a:cubicBezTo>
                      <a:pt x="297072" y="227839"/>
                      <a:pt x="342536" y="267518"/>
                      <a:pt x="387108" y="308088"/>
                    </a:cubicBezTo>
                    <a:cubicBezTo>
                      <a:pt x="392456" y="312992"/>
                      <a:pt x="397359" y="321016"/>
                      <a:pt x="397359" y="327704"/>
                    </a:cubicBezTo>
                    <a:cubicBezTo>
                      <a:pt x="397359" y="337512"/>
                      <a:pt x="387108" y="339741"/>
                      <a:pt x="379085" y="341970"/>
                    </a:cubicBezTo>
                    <a:cubicBezTo>
                      <a:pt x="327827" y="356236"/>
                      <a:pt x="276569" y="370057"/>
                      <a:pt x="223974" y="384323"/>
                    </a:cubicBezTo>
                    <a:cubicBezTo>
                      <a:pt x="233780" y="420435"/>
                      <a:pt x="243586" y="456547"/>
                      <a:pt x="253837" y="493550"/>
                    </a:cubicBezTo>
                    <a:cubicBezTo>
                      <a:pt x="274786" y="489538"/>
                      <a:pt x="295289" y="485525"/>
                      <a:pt x="315792" y="481958"/>
                    </a:cubicBezTo>
                    <a:cubicBezTo>
                      <a:pt x="336741" y="477946"/>
                      <a:pt x="357690" y="473488"/>
                      <a:pt x="379085" y="469921"/>
                    </a:cubicBezTo>
                    <a:cubicBezTo>
                      <a:pt x="384879" y="469030"/>
                      <a:pt x="392010" y="469921"/>
                      <a:pt x="397359" y="472150"/>
                    </a:cubicBezTo>
                    <a:cubicBezTo>
                      <a:pt x="468674" y="499346"/>
                      <a:pt x="539544" y="526987"/>
                      <a:pt x="610413" y="555073"/>
                    </a:cubicBezTo>
                    <a:cubicBezTo>
                      <a:pt x="616653" y="557748"/>
                      <a:pt x="622893" y="563544"/>
                      <a:pt x="626459" y="569786"/>
                    </a:cubicBezTo>
                    <a:cubicBezTo>
                      <a:pt x="639831" y="595197"/>
                      <a:pt x="651865" y="621055"/>
                      <a:pt x="663899" y="646913"/>
                    </a:cubicBezTo>
                    <a:cubicBezTo>
                      <a:pt x="667019" y="653154"/>
                      <a:pt x="670585" y="655829"/>
                      <a:pt x="677271" y="655384"/>
                    </a:cubicBezTo>
                    <a:cubicBezTo>
                      <a:pt x="688860" y="654938"/>
                      <a:pt x="700448" y="655829"/>
                      <a:pt x="712037" y="654938"/>
                    </a:cubicBezTo>
                    <a:cubicBezTo>
                      <a:pt x="764186" y="652263"/>
                      <a:pt x="814998" y="656721"/>
                      <a:pt x="864919" y="672771"/>
                    </a:cubicBezTo>
                    <a:cubicBezTo>
                      <a:pt x="866702" y="670542"/>
                      <a:pt x="868485" y="670542"/>
                      <a:pt x="871159" y="671433"/>
                    </a:cubicBezTo>
                    <a:close/>
                  </a:path>
                </a:pathLst>
              </a:custGeom>
              <a:grpFill/>
              <a:ln w="4457"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BC6573F-5F1E-E5EA-2810-FB06066C9F95}"/>
                  </a:ext>
                </a:extLst>
              </p:cNvPr>
              <p:cNvSpPr/>
              <p:nvPr/>
            </p:nvSpPr>
            <p:spPr>
              <a:xfrm>
                <a:off x="5575977" y="2852209"/>
                <a:ext cx="815749" cy="470297"/>
              </a:xfrm>
              <a:custGeom>
                <a:avLst/>
                <a:gdLst>
                  <a:gd name="connsiteX0" fmla="*/ 126998 w 815749"/>
                  <a:gd name="connsiteY0" fmla="*/ 435933 h 470297"/>
                  <a:gd name="connsiteX1" fmla="*/ 161319 w 815749"/>
                  <a:gd name="connsiteY1" fmla="*/ 427908 h 470297"/>
                  <a:gd name="connsiteX2" fmla="*/ 182267 w 815749"/>
                  <a:gd name="connsiteY2" fmla="*/ 437716 h 470297"/>
                  <a:gd name="connsiteX3" fmla="*/ 168004 w 815749"/>
                  <a:gd name="connsiteY3" fmla="*/ 456887 h 470297"/>
                  <a:gd name="connsiteX4" fmla="*/ 118084 w 815749"/>
                  <a:gd name="connsiteY4" fmla="*/ 468924 h 470297"/>
                  <a:gd name="connsiteX5" fmla="*/ 94015 w 815749"/>
                  <a:gd name="connsiteY5" fmla="*/ 447970 h 470297"/>
                  <a:gd name="connsiteX6" fmla="*/ 109169 w 815749"/>
                  <a:gd name="connsiteY6" fmla="*/ 335623 h 470297"/>
                  <a:gd name="connsiteX7" fmla="*/ 111844 w 815749"/>
                  <a:gd name="connsiteY7" fmla="*/ 314223 h 470297"/>
                  <a:gd name="connsiteX8" fmla="*/ 96689 w 815749"/>
                  <a:gd name="connsiteY8" fmla="*/ 320911 h 470297"/>
                  <a:gd name="connsiteX9" fmla="*/ 7100 w 815749"/>
                  <a:gd name="connsiteY9" fmla="*/ 291932 h 470297"/>
                  <a:gd name="connsiteX10" fmla="*/ 38746 w 815749"/>
                  <a:gd name="connsiteY10" fmla="*/ 203659 h 470297"/>
                  <a:gd name="connsiteX11" fmla="*/ 223719 w 815749"/>
                  <a:gd name="connsiteY11" fmla="*/ 110482 h 470297"/>
                  <a:gd name="connsiteX12" fmla="*/ 432316 w 815749"/>
                  <a:gd name="connsiteY12" fmla="*/ 5714 h 470297"/>
                  <a:gd name="connsiteX13" fmla="*/ 443013 w 815749"/>
                  <a:gd name="connsiteY13" fmla="*/ 810 h 470297"/>
                  <a:gd name="connsiteX14" fmla="*/ 461734 w 815749"/>
                  <a:gd name="connsiteY14" fmla="*/ 9281 h 470297"/>
                  <a:gd name="connsiteX15" fmla="*/ 455048 w 815749"/>
                  <a:gd name="connsiteY15" fmla="*/ 27559 h 470297"/>
                  <a:gd name="connsiteX16" fmla="*/ 443459 w 815749"/>
                  <a:gd name="connsiteY16" fmla="*/ 33801 h 470297"/>
                  <a:gd name="connsiteX17" fmla="*/ 56129 w 815749"/>
                  <a:gd name="connsiteY17" fmla="*/ 227734 h 470297"/>
                  <a:gd name="connsiteX18" fmla="*/ 30723 w 815749"/>
                  <a:gd name="connsiteY18" fmla="*/ 262062 h 470297"/>
                  <a:gd name="connsiteX19" fmla="*/ 76186 w 815749"/>
                  <a:gd name="connsiteY19" fmla="*/ 296391 h 470297"/>
                  <a:gd name="connsiteX20" fmla="*/ 90449 w 815749"/>
                  <a:gd name="connsiteY20" fmla="*/ 290149 h 470297"/>
                  <a:gd name="connsiteX21" fmla="*/ 417162 w 815749"/>
                  <a:gd name="connsiteY21" fmla="*/ 126532 h 470297"/>
                  <a:gd name="connsiteX22" fmla="*/ 448808 w 815749"/>
                  <a:gd name="connsiteY22" fmla="*/ 130990 h 470297"/>
                  <a:gd name="connsiteX23" fmla="*/ 711337 w 815749"/>
                  <a:gd name="connsiteY23" fmla="*/ 368614 h 470297"/>
                  <a:gd name="connsiteX24" fmla="*/ 728274 w 815749"/>
                  <a:gd name="connsiteY24" fmla="*/ 383772 h 470297"/>
                  <a:gd name="connsiteX25" fmla="*/ 777749 w 815749"/>
                  <a:gd name="connsiteY25" fmla="*/ 380205 h 470297"/>
                  <a:gd name="connsiteX26" fmla="*/ 775520 w 815749"/>
                  <a:gd name="connsiteY26" fmla="*/ 331611 h 470297"/>
                  <a:gd name="connsiteX27" fmla="*/ 746549 w 815749"/>
                  <a:gd name="connsiteY27" fmla="*/ 304861 h 470297"/>
                  <a:gd name="connsiteX28" fmla="*/ 485802 w 815749"/>
                  <a:gd name="connsiteY28" fmla="*/ 69021 h 470297"/>
                  <a:gd name="connsiteX29" fmla="*/ 478671 w 815749"/>
                  <a:gd name="connsiteY29" fmla="*/ 61442 h 470297"/>
                  <a:gd name="connsiteX30" fmla="*/ 479117 w 815749"/>
                  <a:gd name="connsiteY30" fmla="*/ 43163 h 470297"/>
                  <a:gd name="connsiteX31" fmla="*/ 497837 w 815749"/>
                  <a:gd name="connsiteY31" fmla="*/ 40488 h 470297"/>
                  <a:gd name="connsiteX32" fmla="*/ 503631 w 815749"/>
                  <a:gd name="connsiteY32" fmla="*/ 44946 h 470297"/>
                  <a:gd name="connsiteX33" fmla="*/ 792458 w 815749"/>
                  <a:gd name="connsiteY33" fmla="*/ 306644 h 470297"/>
                  <a:gd name="connsiteX34" fmla="*/ 773737 w 815749"/>
                  <a:gd name="connsiteY34" fmla="*/ 417654 h 470297"/>
                  <a:gd name="connsiteX35" fmla="*/ 705097 w 815749"/>
                  <a:gd name="connsiteY35" fmla="*/ 403834 h 470297"/>
                  <a:gd name="connsiteX36" fmla="*/ 531712 w 815749"/>
                  <a:gd name="connsiteY36" fmla="*/ 246904 h 470297"/>
                  <a:gd name="connsiteX37" fmla="*/ 436328 w 815749"/>
                  <a:gd name="connsiteY37" fmla="*/ 160415 h 470297"/>
                  <a:gd name="connsiteX38" fmla="*/ 420727 w 815749"/>
                  <a:gd name="connsiteY38" fmla="*/ 158185 h 470297"/>
                  <a:gd name="connsiteX39" fmla="*/ 152850 w 815749"/>
                  <a:gd name="connsiteY39" fmla="*/ 292824 h 470297"/>
                  <a:gd name="connsiteX40" fmla="*/ 143936 w 815749"/>
                  <a:gd name="connsiteY40" fmla="*/ 302632 h 470297"/>
                  <a:gd name="connsiteX41" fmla="*/ 126998 w 815749"/>
                  <a:gd name="connsiteY41" fmla="*/ 426571 h 470297"/>
                  <a:gd name="connsiteX42" fmla="*/ 126998 w 815749"/>
                  <a:gd name="connsiteY42" fmla="*/ 435933 h 47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15749" h="470297">
                    <a:moveTo>
                      <a:pt x="126998" y="435933"/>
                    </a:moveTo>
                    <a:cubicBezTo>
                      <a:pt x="139033" y="433258"/>
                      <a:pt x="150176" y="430583"/>
                      <a:pt x="161319" y="427908"/>
                    </a:cubicBezTo>
                    <a:cubicBezTo>
                      <a:pt x="171124" y="425679"/>
                      <a:pt x="179147" y="427017"/>
                      <a:pt x="182267" y="437716"/>
                    </a:cubicBezTo>
                    <a:cubicBezTo>
                      <a:pt x="184942" y="447079"/>
                      <a:pt x="180039" y="453766"/>
                      <a:pt x="168004" y="456887"/>
                    </a:cubicBezTo>
                    <a:cubicBezTo>
                      <a:pt x="151513" y="460899"/>
                      <a:pt x="135021" y="464912"/>
                      <a:pt x="118084" y="468924"/>
                    </a:cubicBezTo>
                    <a:cubicBezTo>
                      <a:pt x="98918" y="473382"/>
                      <a:pt x="91341" y="467141"/>
                      <a:pt x="94015" y="447970"/>
                    </a:cubicBezTo>
                    <a:cubicBezTo>
                      <a:pt x="98918" y="410521"/>
                      <a:pt x="104267" y="373072"/>
                      <a:pt x="109169" y="335623"/>
                    </a:cubicBezTo>
                    <a:cubicBezTo>
                      <a:pt x="110061" y="328936"/>
                      <a:pt x="110952" y="322248"/>
                      <a:pt x="111844" y="314223"/>
                    </a:cubicBezTo>
                    <a:cubicBezTo>
                      <a:pt x="106049" y="316898"/>
                      <a:pt x="101146" y="319128"/>
                      <a:pt x="96689" y="320911"/>
                    </a:cubicBezTo>
                    <a:cubicBezTo>
                      <a:pt x="61477" y="337406"/>
                      <a:pt x="23591" y="325369"/>
                      <a:pt x="7100" y="291932"/>
                    </a:cubicBezTo>
                    <a:cubicBezTo>
                      <a:pt x="-9392" y="258941"/>
                      <a:pt x="3534" y="221492"/>
                      <a:pt x="38746" y="203659"/>
                    </a:cubicBezTo>
                    <a:cubicBezTo>
                      <a:pt x="100255" y="172452"/>
                      <a:pt x="162210" y="141690"/>
                      <a:pt x="223719" y="110482"/>
                    </a:cubicBezTo>
                    <a:cubicBezTo>
                      <a:pt x="293252" y="75708"/>
                      <a:pt x="362784" y="40934"/>
                      <a:pt x="432316" y="5714"/>
                    </a:cubicBezTo>
                    <a:cubicBezTo>
                      <a:pt x="435882" y="3931"/>
                      <a:pt x="439448" y="1702"/>
                      <a:pt x="443013" y="810"/>
                    </a:cubicBezTo>
                    <a:cubicBezTo>
                      <a:pt x="451482" y="-1419"/>
                      <a:pt x="458168" y="810"/>
                      <a:pt x="461734" y="9281"/>
                    </a:cubicBezTo>
                    <a:cubicBezTo>
                      <a:pt x="464854" y="17305"/>
                      <a:pt x="461734" y="23101"/>
                      <a:pt x="455048" y="27559"/>
                    </a:cubicBezTo>
                    <a:cubicBezTo>
                      <a:pt x="451482" y="29788"/>
                      <a:pt x="447471" y="31572"/>
                      <a:pt x="443459" y="33801"/>
                    </a:cubicBezTo>
                    <a:cubicBezTo>
                      <a:pt x="314200" y="98445"/>
                      <a:pt x="184942" y="163090"/>
                      <a:pt x="56129" y="227734"/>
                    </a:cubicBezTo>
                    <a:cubicBezTo>
                      <a:pt x="41866" y="234867"/>
                      <a:pt x="31168" y="244675"/>
                      <a:pt x="30723" y="262062"/>
                    </a:cubicBezTo>
                    <a:cubicBezTo>
                      <a:pt x="30277" y="286137"/>
                      <a:pt x="53009" y="303524"/>
                      <a:pt x="76186" y="296391"/>
                    </a:cubicBezTo>
                    <a:cubicBezTo>
                      <a:pt x="81089" y="295053"/>
                      <a:pt x="85546" y="292378"/>
                      <a:pt x="90449" y="290149"/>
                    </a:cubicBezTo>
                    <a:cubicBezTo>
                      <a:pt x="199205" y="235759"/>
                      <a:pt x="308406" y="180922"/>
                      <a:pt x="417162" y="126532"/>
                    </a:cubicBezTo>
                    <a:cubicBezTo>
                      <a:pt x="433208" y="118507"/>
                      <a:pt x="435436" y="118953"/>
                      <a:pt x="448808" y="130990"/>
                    </a:cubicBezTo>
                    <a:cubicBezTo>
                      <a:pt x="536169" y="210347"/>
                      <a:pt x="623976" y="289257"/>
                      <a:pt x="711337" y="368614"/>
                    </a:cubicBezTo>
                    <a:cubicBezTo>
                      <a:pt x="717131" y="373518"/>
                      <a:pt x="722480" y="378868"/>
                      <a:pt x="728274" y="383772"/>
                    </a:cubicBezTo>
                    <a:cubicBezTo>
                      <a:pt x="744320" y="396255"/>
                      <a:pt x="764823" y="394472"/>
                      <a:pt x="777749" y="380205"/>
                    </a:cubicBezTo>
                    <a:cubicBezTo>
                      <a:pt x="789783" y="366385"/>
                      <a:pt x="789337" y="345877"/>
                      <a:pt x="775520" y="331611"/>
                    </a:cubicBezTo>
                    <a:cubicBezTo>
                      <a:pt x="766160" y="322248"/>
                      <a:pt x="756354" y="313778"/>
                      <a:pt x="746549" y="304861"/>
                    </a:cubicBezTo>
                    <a:cubicBezTo>
                      <a:pt x="659633" y="226396"/>
                      <a:pt x="572718" y="147486"/>
                      <a:pt x="485802" y="69021"/>
                    </a:cubicBezTo>
                    <a:cubicBezTo>
                      <a:pt x="483128" y="66792"/>
                      <a:pt x="479117" y="64117"/>
                      <a:pt x="478671" y="61442"/>
                    </a:cubicBezTo>
                    <a:cubicBezTo>
                      <a:pt x="477780" y="55200"/>
                      <a:pt x="476442" y="47621"/>
                      <a:pt x="479117" y="43163"/>
                    </a:cubicBezTo>
                    <a:cubicBezTo>
                      <a:pt x="483128" y="36476"/>
                      <a:pt x="491151" y="36030"/>
                      <a:pt x="497837" y="40488"/>
                    </a:cubicBezTo>
                    <a:cubicBezTo>
                      <a:pt x="500065" y="41826"/>
                      <a:pt x="501848" y="43163"/>
                      <a:pt x="503631" y="44946"/>
                    </a:cubicBezTo>
                    <a:cubicBezTo>
                      <a:pt x="599907" y="132328"/>
                      <a:pt x="696628" y="219263"/>
                      <a:pt x="792458" y="306644"/>
                    </a:cubicBezTo>
                    <a:cubicBezTo>
                      <a:pt x="830344" y="341419"/>
                      <a:pt x="820538" y="399821"/>
                      <a:pt x="773737" y="417654"/>
                    </a:cubicBezTo>
                    <a:cubicBezTo>
                      <a:pt x="748331" y="427462"/>
                      <a:pt x="725154" y="422113"/>
                      <a:pt x="705097" y="403834"/>
                    </a:cubicBezTo>
                    <a:cubicBezTo>
                      <a:pt x="647153" y="351673"/>
                      <a:pt x="589655" y="299511"/>
                      <a:pt x="531712" y="246904"/>
                    </a:cubicBezTo>
                    <a:cubicBezTo>
                      <a:pt x="500065" y="217926"/>
                      <a:pt x="467974" y="189393"/>
                      <a:pt x="436328" y="160415"/>
                    </a:cubicBezTo>
                    <a:cubicBezTo>
                      <a:pt x="430979" y="155510"/>
                      <a:pt x="427413" y="154619"/>
                      <a:pt x="420727" y="158185"/>
                    </a:cubicBezTo>
                    <a:cubicBezTo>
                      <a:pt x="331584" y="203214"/>
                      <a:pt x="241994" y="247796"/>
                      <a:pt x="152850" y="292824"/>
                    </a:cubicBezTo>
                    <a:cubicBezTo>
                      <a:pt x="149284" y="294607"/>
                      <a:pt x="144827" y="299066"/>
                      <a:pt x="143936" y="302632"/>
                    </a:cubicBezTo>
                    <a:cubicBezTo>
                      <a:pt x="137695" y="344094"/>
                      <a:pt x="132347" y="385109"/>
                      <a:pt x="126998" y="426571"/>
                    </a:cubicBezTo>
                    <a:cubicBezTo>
                      <a:pt x="126998" y="429692"/>
                      <a:pt x="126998" y="432367"/>
                      <a:pt x="126998" y="435933"/>
                    </a:cubicBezTo>
                    <a:close/>
                  </a:path>
                </a:pathLst>
              </a:custGeom>
              <a:grpFill/>
              <a:ln w="4457"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000A346B-D8C7-BB68-050F-A30889E9B0FC}"/>
                  </a:ext>
                </a:extLst>
              </p:cNvPr>
              <p:cNvSpPr/>
              <p:nvPr/>
            </p:nvSpPr>
            <p:spPr>
              <a:xfrm>
                <a:off x="5398282" y="2690612"/>
                <a:ext cx="344827" cy="234580"/>
              </a:xfrm>
              <a:custGeom>
                <a:avLst/>
                <a:gdLst>
                  <a:gd name="connsiteX0" fmla="*/ 123731 w 344827"/>
                  <a:gd name="connsiteY0" fmla="*/ 234184 h 234580"/>
                  <a:gd name="connsiteX1" fmla="*/ 72474 w 344827"/>
                  <a:gd name="connsiteY1" fmla="*/ 234184 h 234580"/>
                  <a:gd name="connsiteX2" fmla="*/ 267 w 344827"/>
                  <a:gd name="connsiteY2" fmla="*/ 165081 h 234580"/>
                  <a:gd name="connsiteX3" fmla="*/ 58656 w 344827"/>
                  <a:gd name="connsiteY3" fmla="*/ 88400 h 234580"/>
                  <a:gd name="connsiteX4" fmla="*/ 68908 w 344827"/>
                  <a:gd name="connsiteY4" fmla="*/ 77700 h 234580"/>
                  <a:gd name="connsiteX5" fmla="*/ 152257 w 344827"/>
                  <a:gd name="connsiteY5" fmla="*/ 573 h 234580"/>
                  <a:gd name="connsiteX6" fmla="*/ 250761 w 344827"/>
                  <a:gd name="connsiteY6" fmla="*/ 56746 h 234580"/>
                  <a:gd name="connsiteX7" fmla="*/ 265916 w 344827"/>
                  <a:gd name="connsiteY7" fmla="*/ 66554 h 234580"/>
                  <a:gd name="connsiteX8" fmla="*/ 344808 w 344827"/>
                  <a:gd name="connsiteY8" fmla="*/ 148586 h 234580"/>
                  <a:gd name="connsiteX9" fmla="*/ 271265 w 344827"/>
                  <a:gd name="connsiteY9" fmla="*/ 233292 h 234580"/>
                  <a:gd name="connsiteX10" fmla="*/ 258339 w 344827"/>
                  <a:gd name="connsiteY10" fmla="*/ 233292 h 234580"/>
                  <a:gd name="connsiteX11" fmla="*/ 245413 w 344827"/>
                  <a:gd name="connsiteY11" fmla="*/ 220363 h 234580"/>
                  <a:gd name="connsiteX12" fmla="*/ 256556 w 344827"/>
                  <a:gd name="connsiteY12" fmla="*/ 204759 h 234580"/>
                  <a:gd name="connsiteX13" fmla="*/ 271710 w 344827"/>
                  <a:gd name="connsiteY13" fmla="*/ 202530 h 234580"/>
                  <a:gd name="connsiteX14" fmla="*/ 312716 w 344827"/>
                  <a:gd name="connsiteY14" fmla="*/ 141453 h 234580"/>
                  <a:gd name="connsiteX15" fmla="*/ 253436 w 344827"/>
                  <a:gd name="connsiteY15" fmla="*/ 96424 h 234580"/>
                  <a:gd name="connsiteX16" fmla="*/ 226693 w 344827"/>
                  <a:gd name="connsiteY16" fmla="*/ 78146 h 234580"/>
                  <a:gd name="connsiteX17" fmla="*/ 157160 w 344827"/>
                  <a:gd name="connsiteY17" fmla="*/ 29997 h 234580"/>
                  <a:gd name="connsiteX18" fmla="*/ 96542 w 344827"/>
                  <a:gd name="connsiteY18" fmla="*/ 92858 h 234580"/>
                  <a:gd name="connsiteX19" fmla="*/ 72919 w 344827"/>
                  <a:gd name="connsiteY19" fmla="*/ 116041 h 234580"/>
                  <a:gd name="connsiteX20" fmla="*/ 30576 w 344827"/>
                  <a:gd name="connsiteY20" fmla="*/ 160177 h 234580"/>
                  <a:gd name="connsiteX21" fmla="*/ 74256 w 344827"/>
                  <a:gd name="connsiteY21" fmla="*/ 203422 h 234580"/>
                  <a:gd name="connsiteX22" fmla="*/ 168303 w 344827"/>
                  <a:gd name="connsiteY22" fmla="*/ 203868 h 234580"/>
                  <a:gd name="connsiteX23" fmla="*/ 179001 w 344827"/>
                  <a:gd name="connsiteY23" fmla="*/ 204314 h 234580"/>
                  <a:gd name="connsiteX24" fmla="*/ 194155 w 344827"/>
                  <a:gd name="connsiteY24" fmla="*/ 219472 h 234580"/>
                  <a:gd name="connsiteX25" fmla="*/ 178555 w 344827"/>
                  <a:gd name="connsiteY25" fmla="*/ 234184 h 234580"/>
                  <a:gd name="connsiteX26" fmla="*/ 123731 w 344827"/>
                  <a:gd name="connsiteY26" fmla="*/ 234184 h 234580"/>
                  <a:gd name="connsiteX27" fmla="*/ 123731 w 344827"/>
                  <a:gd name="connsiteY27" fmla="*/ 234184 h 23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4827" h="234580">
                    <a:moveTo>
                      <a:pt x="123731" y="234184"/>
                    </a:moveTo>
                    <a:cubicBezTo>
                      <a:pt x="106794" y="234184"/>
                      <a:pt x="89411" y="235075"/>
                      <a:pt x="72474" y="234184"/>
                    </a:cubicBezTo>
                    <a:cubicBezTo>
                      <a:pt x="32805" y="232400"/>
                      <a:pt x="4278" y="204314"/>
                      <a:pt x="267" y="165081"/>
                    </a:cubicBezTo>
                    <a:cubicBezTo>
                      <a:pt x="-2853" y="130307"/>
                      <a:pt x="21662" y="97762"/>
                      <a:pt x="58656" y="88400"/>
                    </a:cubicBezTo>
                    <a:cubicBezTo>
                      <a:pt x="64896" y="87062"/>
                      <a:pt x="67571" y="84387"/>
                      <a:pt x="68908" y="77700"/>
                    </a:cubicBezTo>
                    <a:cubicBezTo>
                      <a:pt x="77376" y="36238"/>
                      <a:pt x="111251" y="5031"/>
                      <a:pt x="152257" y="573"/>
                    </a:cubicBezTo>
                    <a:cubicBezTo>
                      <a:pt x="194601" y="-3886"/>
                      <a:pt x="233378" y="17960"/>
                      <a:pt x="250761" y="56746"/>
                    </a:cubicBezTo>
                    <a:cubicBezTo>
                      <a:pt x="254327" y="64325"/>
                      <a:pt x="258784" y="65663"/>
                      <a:pt x="265916" y="66554"/>
                    </a:cubicBezTo>
                    <a:cubicBezTo>
                      <a:pt x="310934" y="70567"/>
                      <a:pt x="343917" y="104895"/>
                      <a:pt x="344808" y="148586"/>
                    </a:cubicBezTo>
                    <a:cubicBezTo>
                      <a:pt x="345700" y="190493"/>
                      <a:pt x="314945" y="226605"/>
                      <a:pt x="271265" y="233292"/>
                    </a:cubicBezTo>
                    <a:cubicBezTo>
                      <a:pt x="266807" y="234184"/>
                      <a:pt x="261459" y="235521"/>
                      <a:pt x="258339" y="233292"/>
                    </a:cubicBezTo>
                    <a:cubicBezTo>
                      <a:pt x="252990" y="230171"/>
                      <a:pt x="247196" y="225713"/>
                      <a:pt x="245413" y="220363"/>
                    </a:cubicBezTo>
                    <a:cubicBezTo>
                      <a:pt x="242738" y="212784"/>
                      <a:pt x="248533" y="206989"/>
                      <a:pt x="256556" y="204759"/>
                    </a:cubicBezTo>
                    <a:cubicBezTo>
                      <a:pt x="261459" y="203422"/>
                      <a:pt x="266807" y="203422"/>
                      <a:pt x="271710" y="202530"/>
                    </a:cubicBezTo>
                    <a:cubicBezTo>
                      <a:pt x="299345" y="196289"/>
                      <a:pt x="317619" y="169094"/>
                      <a:pt x="312716" y="141453"/>
                    </a:cubicBezTo>
                    <a:cubicBezTo>
                      <a:pt x="307813" y="112474"/>
                      <a:pt x="282407" y="93304"/>
                      <a:pt x="253436" y="96424"/>
                    </a:cubicBezTo>
                    <a:cubicBezTo>
                      <a:pt x="234716" y="98208"/>
                      <a:pt x="232041" y="96424"/>
                      <a:pt x="226693" y="78146"/>
                    </a:cubicBezTo>
                    <a:cubicBezTo>
                      <a:pt x="217332" y="47384"/>
                      <a:pt x="187469" y="26430"/>
                      <a:pt x="157160" y="29997"/>
                    </a:cubicBezTo>
                    <a:cubicBezTo>
                      <a:pt x="122840" y="34009"/>
                      <a:pt x="98771" y="58975"/>
                      <a:pt x="96542" y="92858"/>
                    </a:cubicBezTo>
                    <a:cubicBezTo>
                      <a:pt x="95205" y="112028"/>
                      <a:pt x="92531" y="114703"/>
                      <a:pt x="72919" y="116041"/>
                    </a:cubicBezTo>
                    <a:cubicBezTo>
                      <a:pt x="48405" y="117824"/>
                      <a:pt x="30130" y="136549"/>
                      <a:pt x="30576" y="160177"/>
                    </a:cubicBezTo>
                    <a:cubicBezTo>
                      <a:pt x="31022" y="184252"/>
                      <a:pt x="49296" y="202530"/>
                      <a:pt x="74256" y="203422"/>
                    </a:cubicBezTo>
                    <a:cubicBezTo>
                      <a:pt x="105457" y="204314"/>
                      <a:pt x="137103" y="203868"/>
                      <a:pt x="168303" y="203868"/>
                    </a:cubicBezTo>
                    <a:cubicBezTo>
                      <a:pt x="171869" y="203868"/>
                      <a:pt x="175435" y="203868"/>
                      <a:pt x="179001" y="204314"/>
                    </a:cubicBezTo>
                    <a:cubicBezTo>
                      <a:pt x="187915" y="205205"/>
                      <a:pt x="194155" y="210109"/>
                      <a:pt x="194155" y="219472"/>
                    </a:cubicBezTo>
                    <a:cubicBezTo>
                      <a:pt x="193709" y="228834"/>
                      <a:pt x="187469" y="233738"/>
                      <a:pt x="178555" y="234184"/>
                    </a:cubicBezTo>
                    <a:cubicBezTo>
                      <a:pt x="160280" y="234184"/>
                      <a:pt x="142006" y="234184"/>
                      <a:pt x="123731" y="234184"/>
                    </a:cubicBezTo>
                    <a:cubicBezTo>
                      <a:pt x="123731" y="234184"/>
                      <a:pt x="123731" y="234184"/>
                      <a:pt x="123731" y="234184"/>
                    </a:cubicBezTo>
                    <a:close/>
                  </a:path>
                </a:pathLst>
              </a:custGeom>
              <a:grpFill/>
              <a:ln w="4457" cap="flat">
                <a:noFill/>
                <a:prstDash val="solid"/>
                <a:miter/>
              </a:ln>
            </p:spPr>
            <p:txBody>
              <a:bodyPr rtlCol="0" anchor="ctr"/>
              <a:lstStyle/>
              <a:p>
                <a:endParaRPr lang="en-US"/>
              </a:p>
            </p:txBody>
          </p:sp>
        </p:grpSp>
        <p:grpSp>
          <p:nvGrpSpPr>
            <p:cNvPr id="10" name="Graphic 67">
              <a:extLst>
                <a:ext uri="{FF2B5EF4-FFF2-40B4-BE49-F238E27FC236}">
                  <a16:creationId xmlns:a16="http://schemas.microsoft.com/office/drawing/2014/main" id="{E674D08C-E84F-1AD8-4321-CAED594C62A3}"/>
                </a:ext>
              </a:extLst>
            </p:cNvPr>
            <p:cNvGrpSpPr/>
            <p:nvPr/>
          </p:nvGrpSpPr>
          <p:grpSpPr>
            <a:xfrm>
              <a:off x="4762256" y="4455625"/>
              <a:ext cx="658342" cy="658153"/>
              <a:chOff x="6980853" y="2761779"/>
              <a:chExt cx="1157533" cy="1157201"/>
            </a:xfrm>
            <a:solidFill>
              <a:schemeClr val="bg1"/>
            </a:solidFill>
          </p:grpSpPr>
          <p:sp>
            <p:nvSpPr>
              <p:cNvPr id="11" name="Freeform 10">
                <a:extLst>
                  <a:ext uri="{FF2B5EF4-FFF2-40B4-BE49-F238E27FC236}">
                    <a16:creationId xmlns:a16="http://schemas.microsoft.com/office/drawing/2014/main" id="{BE19B9BE-4B6A-BF8F-1A10-033AED099BC6}"/>
                  </a:ext>
                </a:extLst>
              </p:cNvPr>
              <p:cNvSpPr/>
              <p:nvPr/>
            </p:nvSpPr>
            <p:spPr>
              <a:xfrm>
                <a:off x="6980853" y="2761779"/>
                <a:ext cx="1157533" cy="1157201"/>
              </a:xfrm>
              <a:custGeom>
                <a:avLst/>
                <a:gdLst>
                  <a:gd name="connsiteX0" fmla="*/ 1040310 w 1157533"/>
                  <a:gd name="connsiteY0" fmla="*/ 1157202 h 1157201"/>
                  <a:gd name="connsiteX1" fmla="*/ 117670 w 1157533"/>
                  <a:gd name="connsiteY1" fmla="*/ 1157202 h 1157201"/>
                  <a:gd name="connsiteX2" fmla="*/ 110539 w 1157533"/>
                  <a:gd name="connsiteY2" fmla="*/ 1154973 h 1157201"/>
                  <a:gd name="connsiteX3" fmla="*/ 11589 w 1157533"/>
                  <a:gd name="connsiteY3" fmla="*/ 1076062 h 1157201"/>
                  <a:gd name="connsiteX4" fmla="*/ 0 w 1157533"/>
                  <a:gd name="connsiteY4" fmla="*/ 1039951 h 1157201"/>
                  <a:gd name="connsiteX5" fmla="*/ 0 w 1157533"/>
                  <a:gd name="connsiteY5" fmla="*/ 956136 h 1157201"/>
                  <a:gd name="connsiteX6" fmla="*/ 38332 w 1157533"/>
                  <a:gd name="connsiteY6" fmla="*/ 925374 h 1157201"/>
                  <a:gd name="connsiteX7" fmla="*/ 38332 w 1157533"/>
                  <a:gd name="connsiteY7" fmla="*/ 911553 h 1157201"/>
                  <a:gd name="connsiteX8" fmla="*/ 38332 w 1157533"/>
                  <a:gd name="connsiteY8" fmla="*/ 254856 h 1157201"/>
                  <a:gd name="connsiteX9" fmla="*/ 134162 w 1157533"/>
                  <a:gd name="connsiteY9" fmla="*/ 154546 h 1157201"/>
                  <a:gd name="connsiteX10" fmla="*/ 146642 w 1157533"/>
                  <a:gd name="connsiteY10" fmla="*/ 143401 h 1157201"/>
                  <a:gd name="connsiteX11" fmla="*/ 489846 w 1157533"/>
                  <a:gd name="connsiteY11" fmla="*/ 55574 h 1157201"/>
                  <a:gd name="connsiteX12" fmla="*/ 527732 w 1157533"/>
                  <a:gd name="connsiteY12" fmla="*/ 93023 h 1157201"/>
                  <a:gd name="connsiteX13" fmla="*/ 578544 w 1157533"/>
                  <a:gd name="connsiteY13" fmla="*/ 143847 h 1157201"/>
                  <a:gd name="connsiteX14" fmla="*/ 587904 w 1157533"/>
                  <a:gd name="connsiteY14" fmla="*/ 134930 h 1157201"/>
                  <a:gd name="connsiteX15" fmla="*/ 665014 w 1157533"/>
                  <a:gd name="connsiteY15" fmla="*/ 58249 h 1157201"/>
                  <a:gd name="connsiteX16" fmla="*/ 1009109 w 1157533"/>
                  <a:gd name="connsiteY16" fmla="*/ 139388 h 1157201"/>
                  <a:gd name="connsiteX17" fmla="*/ 1030058 w 1157533"/>
                  <a:gd name="connsiteY17" fmla="*/ 154992 h 1157201"/>
                  <a:gd name="connsiteX18" fmla="*/ 1045658 w 1157533"/>
                  <a:gd name="connsiteY18" fmla="*/ 157667 h 1157201"/>
                  <a:gd name="connsiteX19" fmla="*/ 1119202 w 1157533"/>
                  <a:gd name="connsiteY19" fmla="*/ 256194 h 1157201"/>
                  <a:gd name="connsiteX20" fmla="*/ 1119202 w 1157533"/>
                  <a:gd name="connsiteY20" fmla="*/ 911999 h 1157201"/>
                  <a:gd name="connsiteX21" fmla="*/ 1119202 w 1157533"/>
                  <a:gd name="connsiteY21" fmla="*/ 925820 h 1157201"/>
                  <a:gd name="connsiteX22" fmla="*/ 1157534 w 1157533"/>
                  <a:gd name="connsiteY22" fmla="*/ 970402 h 1157201"/>
                  <a:gd name="connsiteX23" fmla="*/ 1157534 w 1157533"/>
                  <a:gd name="connsiteY23" fmla="*/ 1024793 h 1157201"/>
                  <a:gd name="connsiteX24" fmla="*/ 1070173 w 1157533"/>
                  <a:gd name="connsiteY24" fmla="*/ 1149177 h 1157201"/>
                  <a:gd name="connsiteX25" fmla="*/ 1040310 w 1157533"/>
                  <a:gd name="connsiteY25" fmla="*/ 1157202 h 1157201"/>
                  <a:gd name="connsiteX26" fmla="*/ 985486 w 1157533"/>
                  <a:gd name="connsiteY26" fmla="*/ 213841 h 1157201"/>
                  <a:gd name="connsiteX27" fmla="*/ 960526 w 1157533"/>
                  <a:gd name="connsiteY27" fmla="*/ 121110 h 1157201"/>
                  <a:gd name="connsiteX28" fmla="*/ 687300 w 1157533"/>
                  <a:gd name="connsiteY28" fmla="*/ 89456 h 1157201"/>
                  <a:gd name="connsiteX29" fmla="*/ 524166 w 1157533"/>
                  <a:gd name="connsiteY29" fmla="*/ 252627 h 1157201"/>
                  <a:gd name="connsiteX30" fmla="*/ 226871 w 1157533"/>
                  <a:gd name="connsiteY30" fmla="*/ 549991 h 1157201"/>
                  <a:gd name="connsiteX31" fmla="*/ 184528 w 1157533"/>
                  <a:gd name="connsiteY31" fmla="*/ 734116 h 1157201"/>
                  <a:gd name="connsiteX32" fmla="*/ 472017 w 1157533"/>
                  <a:gd name="connsiteY32" fmla="*/ 795194 h 1157201"/>
                  <a:gd name="connsiteX33" fmla="*/ 734992 w 1157533"/>
                  <a:gd name="connsiteY33" fmla="*/ 532158 h 1157201"/>
                  <a:gd name="connsiteX34" fmla="*/ 932445 w 1157533"/>
                  <a:gd name="connsiteY34" fmla="*/ 334659 h 1157201"/>
                  <a:gd name="connsiteX35" fmla="*/ 985486 w 1157533"/>
                  <a:gd name="connsiteY35" fmla="*/ 213841 h 1157201"/>
                  <a:gd name="connsiteX36" fmla="*/ 133270 w 1157533"/>
                  <a:gd name="connsiteY36" fmla="*/ 192887 h 1157201"/>
                  <a:gd name="connsiteX37" fmla="*/ 77110 w 1157533"/>
                  <a:gd name="connsiteY37" fmla="*/ 253965 h 1157201"/>
                  <a:gd name="connsiteX38" fmla="*/ 77110 w 1157533"/>
                  <a:gd name="connsiteY38" fmla="*/ 915566 h 1157201"/>
                  <a:gd name="connsiteX39" fmla="*/ 78001 w 1157533"/>
                  <a:gd name="connsiteY39" fmla="*/ 925374 h 1157201"/>
                  <a:gd name="connsiteX40" fmla="*/ 1080870 w 1157533"/>
                  <a:gd name="connsiteY40" fmla="*/ 925374 h 1157201"/>
                  <a:gd name="connsiteX41" fmla="*/ 1080870 w 1157533"/>
                  <a:gd name="connsiteY41" fmla="*/ 912445 h 1157201"/>
                  <a:gd name="connsiteX42" fmla="*/ 1080870 w 1157533"/>
                  <a:gd name="connsiteY42" fmla="*/ 258869 h 1157201"/>
                  <a:gd name="connsiteX43" fmla="*/ 1080870 w 1157533"/>
                  <a:gd name="connsiteY43" fmla="*/ 247723 h 1157201"/>
                  <a:gd name="connsiteX44" fmla="*/ 1022927 w 1157533"/>
                  <a:gd name="connsiteY44" fmla="*/ 194224 h 1157201"/>
                  <a:gd name="connsiteX45" fmla="*/ 1022927 w 1157533"/>
                  <a:gd name="connsiteY45" fmla="*/ 207599 h 1157201"/>
                  <a:gd name="connsiteX46" fmla="*/ 963646 w 1157533"/>
                  <a:gd name="connsiteY46" fmla="*/ 359179 h 1157201"/>
                  <a:gd name="connsiteX47" fmla="*/ 914171 w 1157533"/>
                  <a:gd name="connsiteY47" fmla="*/ 408665 h 1157201"/>
                  <a:gd name="connsiteX48" fmla="*/ 878959 w 1157533"/>
                  <a:gd name="connsiteY48" fmla="*/ 442548 h 1157201"/>
                  <a:gd name="connsiteX49" fmla="*/ 887873 w 1157533"/>
                  <a:gd name="connsiteY49" fmla="*/ 451910 h 1157201"/>
                  <a:gd name="connsiteX50" fmla="*/ 961863 w 1157533"/>
                  <a:gd name="connsiteY50" fmla="*/ 526363 h 1157201"/>
                  <a:gd name="connsiteX51" fmla="*/ 1016241 w 1157533"/>
                  <a:gd name="connsiteY51" fmla="*/ 722079 h 1157201"/>
                  <a:gd name="connsiteX52" fmla="*/ 870045 w 1157533"/>
                  <a:gd name="connsiteY52" fmla="*/ 876779 h 1157201"/>
                  <a:gd name="connsiteX53" fmla="*/ 663231 w 1157533"/>
                  <a:gd name="connsiteY53" fmla="*/ 826401 h 1157201"/>
                  <a:gd name="connsiteX54" fmla="*/ 587904 w 1157533"/>
                  <a:gd name="connsiteY54" fmla="*/ 751503 h 1157201"/>
                  <a:gd name="connsiteX55" fmla="*/ 578098 w 1157533"/>
                  <a:gd name="connsiteY55" fmla="*/ 742141 h 1157201"/>
                  <a:gd name="connsiteX56" fmla="*/ 493857 w 1157533"/>
                  <a:gd name="connsiteY56" fmla="*/ 827739 h 1157201"/>
                  <a:gd name="connsiteX57" fmla="*/ 355684 w 1157533"/>
                  <a:gd name="connsiteY57" fmla="*/ 886142 h 1157201"/>
                  <a:gd name="connsiteX58" fmla="*/ 143522 w 1157533"/>
                  <a:gd name="connsiteY58" fmla="*/ 616419 h 1157201"/>
                  <a:gd name="connsiteX59" fmla="*/ 201020 w 1157533"/>
                  <a:gd name="connsiteY59" fmla="*/ 520567 h 1157201"/>
                  <a:gd name="connsiteX60" fmla="*/ 279021 w 1157533"/>
                  <a:gd name="connsiteY60" fmla="*/ 442994 h 1157201"/>
                  <a:gd name="connsiteX61" fmla="*/ 270998 w 1157533"/>
                  <a:gd name="connsiteY61" fmla="*/ 434077 h 1157201"/>
                  <a:gd name="connsiteX62" fmla="*/ 199237 w 1157533"/>
                  <a:gd name="connsiteY62" fmla="*/ 362300 h 1157201"/>
                  <a:gd name="connsiteX63" fmla="*/ 142185 w 1157533"/>
                  <a:gd name="connsiteY63" fmla="*/ 261544 h 1157201"/>
                  <a:gd name="connsiteX64" fmla="*/ 133270 w 1157533"/>
                  <a:gd name="connsiteY64" fmla="*/ 192887 h 1157201"/>
                  <a:gd name="connsiteX65" fmla="*/ 365936 w 1157533"/>
                  <a:gd name="connsiteY65" fmla="*/ 965498 h 1157201"/>
                  <a:gd name="connsiteX66" fmla="*/ 39669 w 1157533"/>
                  <a:gd name="connsiteY66" fmla="*/ 965498 h 1157201"/>
                  <a:gd name="connsiteX67" fmla="*/ 40115 w 1157533"/>
                  <a:gd name="connsiteY67" fmla="*/ 1032817 h 1157201"/>
                  <a:gd name="connsiteX68" fmla="*/ 140847 w 1157533"/>
                  <a:gd name="connsiteY68" fmla="*/ 1118415 h 1157201"/>
                  <a:gd name="connsiteX69" fmla="*/ 1018024 w 1157533"/>
                  <a:gd name="connsiteY69" fmla="*/ 1118415 h 1157201"/>
                  <a:gd name="connsiteX70" fmla="*/ 1028275 w 1157533"/>
                  <a:gd name="connsiteY70" fmla="*/ 1118415 h 1157201"/>
                  <a:gd name="connsiteX71" fmla="*/ 1116973 w 1157533"/>
                  <a:gd name="connsiteY71" fmla="*/ 1042180 h 1157201"/>
                  <a:gd name="connsiteX72" fmla="*/ 1117419 w 1157533"/>
                  <a:gd name="connsiteY72" fmla="*/ 965052 h 1157201"/>
                  <a:gd name="connsiteX73" fmla="*/ 791598 w 1157533"/>
                  <a:gd name="connsiteY73" fmla="*/ 965052 h 1157201"/>
                  <a:gd name="connsiteX74" fmla="*/ 791598 w 1157533"/>
                  <a:gd name="connsiteY74" fmla="*/ 986006 h 1157201"/>
                  <a:gd name="connsiteX75" fmla="*/ 718054 w 1157533"/>
                  <a:gd name="connsiteY75" fmla="*/ 1060013 h 1157201"/>
                  <a:gd name="connsiteX76" fmla="*/ 439925 w 1157533"/>
                  <a:gd name="connsiteY76" fmla="*/ 1060013 h 1157201"/>
                  <a:gd name="connsiteX77" fmla="*/ 369056 w 1157533"/>
                  <a:gd name="connsiteY77" fmla="*/ 998489 h 1157201"/>
                  <a:gd name="connsiteX78" fmla="*/ 365936 w 1157533"/>
                  <a:gd name="connsiteY78" fmla="*/ 965498 h 1157201"/>
                  <a:gd name="connsiteX79" fmla="*/ 609745 w 1157533"/>
                  <a:gd name="connsiteY79" fmla="*/ 714500 h 1157201"/>
                  <a:gd name="connsiteX80" fmla="*/ 700226 w 1157533"/>
                  <a:gd name="connsiteY80" fmla="*/ 807677 h 1157201"/>
                  <a:gd name="connsiteX81" fmla="*/ 835724 w 1157533"/>
                  <a:gd name="connsiteY81" fmla="*/ 846463 h 1157201"/>
                  <a:gd name="connsiteX82" fmla="*/ 975235 w 1157533"/>
                  <a:gd name="connsiteY82" fmla="*/ 728320 h 1157201"/>
                  <a:gd name="connsiteX83" fmla="*/ 931554 w 1157533"/>
                  <a:gd name="connsiteY83" fmla="*/ 550437 h 1157201"/>
                  <a:gd name="connsiteX84" fmla="*/ 863805 w 1157533"/>
                  <a:gd name="connsiteY84" fmla="*/ 482226 h 1157201"/>
                  <a:gd name="connsiteX85" fmla="*/ 854444 w 1157533"/>
                  <a:gd name="connsiteY85" fmla="*/ 468851 h 1157201"/>
                  <a:gd name="connsiteX86" fmla="*/ 609745 w 1157533"/>
                  <a:gd name="connsiteY86" fmla="*/ 714500 h 1157201"/>
                  <a:gd name="connsiteX87" fmla="*/ 307992 w 1157533"/>
                  <a:gd name="connsiteY87" fmla="*/ 411786 h 1157201"/>
                  <a:gd name="connsiteX88" fmla="*/ 550018 w 1157533"/>
                  <a:gd name="connsiteY88" fmla="*/ 169258 h 1157201"/>
                  <a:gd name="connsiteX89" fmla="*/ 464440 w 1157533"/>
                  <a:gd name="connsiteY89" fmla="*/ 83660 h 1157201"/>
                  <a:gd name="connsiteX90" fmla="*/ 228654 w 1157533"/>
                  <a:gd name="connsiteY90" fmla="*/ 84552 h 1157201"/>
                  <a:gd name="connsiteX91" fmla="*/ 213054 w 1157533"/>
                  <a:gd name="connsiteY91" fmla="*/ 319501 h 1157201"/>
                  <a:gd name="connsiteX92" fmla="*/ 307992 w 1157533"/>
                  <a:gd name="connsiteY92" fmla="*/ 411786 h 1157201"/>
                  <a:gd name="connsiteX93" fmla="*/ 406496 w 1157533"/>
                  <a:gd name="connsiteY93" fmla="*/ 964607 h 1157201"/>
                  <a:gd name="connsiteX94" fmla="*/ 453743 w 1157533"/>
                  <a:gd name="connsiteY94" fmla="*/ 1022118 h 1157201"/>
                  <a:gd name="connsiteX95" fmla="*/ 707803 w 1157533"/>
                  <a:gd name="connsiteY95" fmla="*/ 1022118 h 1157201"/>
                  <a:gd name="connsiteX96" fmla="*/ 751038 w 1157533"/>
                  <a:gd name="connsiteY96" fmla="*/ 964607 h 1157201"/>
                  <a:gd name="connsiteX97" fmla="*/ 406496 w 1157533"/>
                  <a:gd name="connsiteY97" fmla="*/ 964607 h 11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157533" h="1157201">
                    <a:moveTo>
                      <a:pt x="1040310" y="1157202"/>
                    </a:moveTo>
                    <a:cubicBezTo>
                      <a:pt x="732763" y="1157202"/>
                      <a:pt x="425216" y="1157202"/>
                      <a:pt x="117670" y="1157202"/>
                    </a:cubicBezTo>
                    <a:cubicBezTo>
                      <a:pt x="115441" y="1156310"/>
                      <a:pt x="112767" y="1155419"/>
                      <a:pt x="110539" y="1154973"/>
                    </a:cubicBezTo>
                    <a:cubicBezTo>
                      <a:pt x="64629" y="1145165"/>
                      <a:pt x="31200" y="1118861"/>
                      <a:pt x="11589" y="1076062"/>
                    </a:cubicBezTo>
                    <a:cubicBezTo>
                      <a:pt x="6240" y="1064471"/>
                      <a:pt x="4011" y="1051988"/>
                      <a:pt x="0" y="1039951"/>
                    </a:cubicBezTo>
                    <a:cubicBezTo>
                      <a:pt x="0" y="1011864"/>
                      <a:pt x="0" y="984223"/>
                      <a:pt x="0" y="956136"/>
                    </a:cubicBezTo>
                    <a:cubicBezTo>
                      <a:pt x="6240" y="938303"/>
                      <a:pt x="18275" y="927157"/>
                      <a:pt x="38332" y="925374"/>
                    </a:cubicBezTo>
                    <a:cubicBezTo>
                      <a:pt x="38332" y="920024"/>
                      <a:pt x="38332" y="915566"/>
                      <a:pt x="38332" y="911553"/>
                    </a:cubicBezTo>
                    <a:cubicBezTo>
                      <a:pt x="38332" y="692655"/>
                      <a:pt x="38332" y="473755"/>
                      <a:pt x="38332" y="254856"/>
                    </a:cubicBezTo>
                    <a:cubicBezTo>
                      <a:pt x="38332" y="197791"/>
                      <a:pt x="77110" y="156775"/>
                      <a:pt x="134162" y="154546"/>
                    </a:cubicBezTo>
                    <a:cubicBezTo>
                      <a:pt x="142630" y="154100"/>
                      <a:pt x="144413" y="150088"/>
                      <a:pt x="146642" y="143401"/>
                    </a:cubicBezTo>
                    <a:cubicBezTo>
                      <a:pt x="195225" y="-1046"/>
                      <a:pt x="377524" y="-47411"/>
                      <a:pt x="489846" y="55574"/>
                    </a:cubicBezTo>
                    <a:cubicBezTo>
                      <a:pt x="502772" y="67611"/>
                      <a:pt x="515252" y="80540"/>
                      <a:pt x="527732" y="93023"/>
                    </a:cubicBezTo>
                    <a:cubicBezTo>
                      <a:pt x="544669" y="109518"/>
                      <a:pt x="561161" y="126459"/>
                      <a:pt x="578544" y="143847"/>
                    </a:cubicBezTo>
                    <a:cubicBezTo>
                      <a:pt x="582110" y="140280"/>
                      <a:pt x="585230" y="137605"/>
                      <a:pt x="587904" y="134930"/>
                    </a:cubicBezTo>
                    <a:cubicBezTo>
                      <a:pt x="613756" y="109518"/>
                      <a:pt x="638716" y="83215"/>
                      <a:pt x="665014" y="58249"/>
                    </a:cubicBezTo>
                    <a:cubicBezTo>
                      <a:pt x="775998" y="-46520"/>
                      <a:pt x="956514" y="-3721"/>
                      <a:pt x="1009109" y="139388"/>
                    </a:cubicBezTo>
                    <a:cubicBezTo>
                      <a:pt x="1013121" y="150534"/>
                      <a:pt x="1018024" y="155884"/>
                      <a:pt x="1030058" y="154992"/>
                    </a:cubicBezTo>
                    <a:cubicBezTo>
                      <a:pt x="1034961" y="154546"/>
                      <a:pt x="1040310" y="156330"/>
                      <a:pt x="1045658" y="157667"/>
                    </a:cubicBezTo>
                    <a:cubicBezTo>
                      <a:pt x="1091122" y="169258"/>
                      <a:pt x="1119202" y="206708"/>
                      <a:pt x="1119202" y="256194"/>
                    </a:cubicBezTo>
                    <a:cubicBezTo>
                      <a:pt x="1119202" y="474647"/>
                      <a:pt x="1119202" y="693546"/>
                      <a:pt x="1119202" y="911999"/>
                    </a:cubicBezTo>
                    <a:cubicBezTo>
                      <a:pt x="1119202" y="916903"/>
                      <a:pt x="1119202" y="921362"/>
                      <a:pt x="1119202" y="925820"/>
                    </a:cubicBezTo>
                    <a:cubicBezTo>
                      <a:pt x="1146837" y="931170"/>
                      <a:pt x="1157534" y="944099"/>
                      <a:pt x="1157534" y="970402"/>
                    </a:cubicBezTo>
                    <a:cubicBezTo>
                      <a:pt x="1157534" y="988681"/>
                      <a:pt x="1157534" y="1006514"/>
                      <a:pt x="1157534" y="1024793"/>
                    </a:cubicBezTo>
                    <a:cubicBezTo>
                      <a:pt x="1156643" y="1080075"/>
                      <a:pt x="1121876" y="1130007"/>
                      <a:pt x="1070173" y="1149177"/>
                    </a:cubicBezTo>
                    <a:cubicBezTo>
                      <a:pt x="1060813" y="1151852"/>
                      <a:pt x="1050561" y="1154081"/>
                      <a:pt x="1040310" y="1157202"/>
                    </a:cubicBezTo>
                    <a:close/>
                    <a:moveTo>
                      <a:pt x="985486" y="213841"/>
                    </a:moveTo>
                    <a:cubicBezTo>
                      <a:pt x="985040" y="178621"/>
                      <a:pt x="977017" y="148751"/>
                      <a:pt x="960526" y="121110"/>
                    </a:cubicBezTo>
                    <a:cubicBezTo>
                      <a:pt x="902136" y="23474"/>
                      <a:pt x="769758" y="8316"/>
                      <a:pt x="687300" y="89456"/>
                    </a:cubicBezTo>
                    <a:cubicBezTo>
                      <a:pt x="632476" y="143401"/>
                      <a:pt x="578544" y="198237"/>
                      <a:pt x="524166" y="252627"/>
                    </a:cubicBezTo>
                    <a:cubicBezTo>
                      <a:pt x="425216" y="351600"/>
                      <a:pt x="325821" y="450573"/>
                      <a:pt x="226871" y="549991"/>
                    </a:cubicBezTo>
                    <a:cubicBezTo>
                      <a:pt x="175168" y="602152"/>
                      <a:pt x="160013" y="664568"/>
                      <a:pt x="184528" y="734116"/>
                    </a:cubicBezTo>
                    <a:cubicBezTo>
                      <a:pt x="227317" y="854934"/>
                      <a:pt x="379753" y="887033"/>
                      <a:pt x="472017" y="795194"/>
                    </a:cubicBezTo>
                    <a:cubicBezTo>
                      <a:pt x="559824" y="707813"/>
                      <a:pt x="647185" y="619985"/>
                      <a:pt x="734992" y="532158"/>
                    </a:cubicBezTo>
                    <a:cubicBezTo>
                      <a:pt x="800958" y="466176"/>
                      <a:pt x="866479" y="400641"/>
                      <a:pt x="932445" y="334659"/>
                    </a:cubicBezTo>
                    <a:cubicBezTo>
                      <a:pt x="967212" y="300776"/>
                      <a:pt x="984595" y="258869"/>
                      <a:pt x="985486" y="213841"/>
                    </a:cubicBezTo>
                    <a:close/>
                    <a:moveTo>
                      <a:pt x="133270" y="192887"/>
                    </a:moveTo>
                    <a:cubicBezTo>
                      <a:pt x="100287" y="193779"/>
                      <a:pt x="77110" y="218299"/>
                      <a:pt x="77110" y="253965"/>
                    </a:cubicBezTo>
                    <a:cubicBezTo>
                      <a:pt x="77110" y="474647"/>
                      <a:pt x="77110" y="694884"/>
                      <a:pt x="77110" y="915566"/>
                    </a:cubicBezTo>
                    <a:cubicBezTo>
                      <a:pt x="77110" y="918687"/>
                      <a:pt x="77555" y="921807"/>
                      <a:pt x="78001" y="925374"/>
                    </a:cubicBezTo>
                    <a:cubicBezTo>
                      <a:pt x="412736" y="925374"/>
                      <a:pt x="746580" y="925374"/>
                      <a:pt x="1080870" y="925374"/>
                    </a:cubicBezTo>
                    <a:cubicBezTo>
                      <a:pt x="1080870" y="920470"/>
                      <a:pt x="1080870" y="916458"/>
                      <a:pt x="1080870" y="912445"/>
                    </a:cubicBezTo>
                    <a:cubicBezTo>
                      <a:pt x="1080870" y="694438"/>
                      <a:pt x="1080870" y="476876"/>
                      <a:pt x="1080870" y="258869"/>
                    </a:cubicBezTo>
                    <a:cubicBezTo>
                      <a:pt x="1080870" y="255302"/>
                      <a:pt x="1080870" y="251290"/>
                      <a:pt x="1080870" y="247723"/>
                    </a:cubicBezTo>
                    <a:cubicBezTo>
                      <a:pt x="1078642" y="216070"/>
                      <a:pt x="1051453" y="191104"/>
                      <a:pt x="1022927" y="194224"/>
                    </a:cubicBezTo>
                    <a:cubicBezTo>
                      <a:pt x="1022927" y="198683"/>
                      <a:pt x="1022927" y="203141"/>
                      <a:pt x="1022927" y="207599"/>
                    </a:cubicBezTo>
                    <a:cubicBezTo>
                      <a:pt x="1023818" y="266448"/>
                      <a:pt x="1003760" y="316826"/>
                      <a:pt x="963646" y="359179"/>
                    </a:cubicBezTo>
                    <a:cubicBezTo>
                      <a:pt x="947600" y="376120"/>
                      <a:pt x="930663" y="392616"/>
                      <a:pt x="914171" y="408665"/>
                    </a:cubicBezTo>
                    <a:cubicBezTo>
                      <a:pt x="902582" y="419811"/>
                      <a:pt x="890993" y="430956"/>
                      <a:pt x="878959" y="442548"/>
                    </a:cubicBezTo>
                    <a:cubicBezTo>
                      <a:pt x="882971" y="446560"/>
                      <a:pt x="885199" y="449235"/>
                      <a:pt x="887873" y="451910"/>
                    </a:cubicBezTo>
                    <a:cubicBezTo>
                      <a:pt x="912834" y="476876"/>
                      <a:pt x="938240" y="500951"/>
                      <a:pt x="961863" y="526363"/>
                    </a:cubicBezTo>
                    <a:cubicBezTo>
                      <a:pt x="1014012" y="582090"/>
                      <a:pt x="1033624" y="648072"/>
                      <a:pt x="1016241" y="722079"/>
                    </a:cubicBezTo>
                    <a:cubicBezTo>
                      <a:pt x="997521" y="800989"/>
                      <a:pt x="948046" y="854042"/>
                      <a:pt x="870045" y="876779"/>
                    </a:cubicBezTo>
                    <a:cubicBezTo>
                      <a:pt x="792490" y="899516"/>
                      <a:pt x="722512" y="881683"/>
                      <a:pt x="663231" y="826401"/>
                    </a:cubicBezTo>
                    <a:cubicBezTo>
                      <a:pt x="637379" y="802327"/>
                      <a:pt x="612865" y="776469"/>
                      <a:pt x="587904" y="751503"/>
                    </a:cubicBezTo>
                    <a:cubicBezTo>
                      <a:pt x="585230" y="748828"/>
                      <a:pt x="582110" y="746153"/>
                      <a:pt x="578098" y="742141"/>
                    </a:cubicBezTo>
                    <a:cubicBezTo>
                      <a:pt x="549572" y="771119"/>
                      <a:pt x="522383" y="800098"/>
                      <a:pt x="493857" y="827739"/>
                    </a:cubicBezTo>
                    <a:cubicBezTo>
                      <a:pt x="455525" y="864742"/>
                      <a:pt x="409171" y="883913"/>
                      <a:pt x="355684" y="886142"/>
                    </a:cubicBezTo>
                    <a:cubicBezTo>
                      <a:pt x="212608" y="892383"/>
                      <a:pt x="103853" y="754178"/>
                      <a:pt x="143522" y="616419"/>
                    </a:cubicBezTo>
                    <a:cubicBezTo>
                      <a:pt x="154219" y="579415"/>
                      <a:pt x="173831" y="547762"/>
                      <a:pt x="201020" y="520567"/>
                    </a:cubicBezTo>
                    <a:cubicBezTo>
                      <a:pt x="226871" y="495155"/>
                      <a:pt x="252723" y="468851"/>
                      <a:pt x="279021" y="442994"/>
                    </a:cubicBezTo>
                    <a:cubicBezTo>
                      <a:pt x="275900" y="439873"/>
                      <a:pt x="273672" y="436752"/>
                      <a:pt x="270998" y="434077"/>
                    </a:cubicBezTo>
                    <a:cubicBezTo>
                      <a:pt x="246929" y="410003"/>
                      <a:pt x="223306" y="385928"/>
                      <a:pt x="199237" y="362300"/>
                    </a:cubicBezTo>
                    <a:cubicBezTo>
                      <a:pt x="170711" y="334213"/>
                      <a:pt x="150653" y="300776"/>
                      <a:pt x="142185" y="261544"/>
                    </a:cubicBezTo>
                    <a:cubicBezTo>
                      <a:pt x="136836" y="239698"/>
                      <a:pt x="135944" y="216516"/>
                      <a:pt x="133270" y="192887"/>
                    </a:cubicBezTo>
                    <a:close/>
                    <a:moveTo>
                      <a:pt x="365936" y="965498"/>
                    </a:moveTo>
                    <a:cubicBezTo>
                      <a:pt x="256735" y="965498"/>
                      <a:pt x="147979" y="965498"/>
                      <a:pt x="39669" y="965498"/>
                    </a:cubicBezTo>
                    <a:cubicBezTo>
                      <a:pt x="39669" y="988681"/>
                      <a:pt x="37440" y="1010972"/>
                      <a:pt x="40115" y="1032817"/>
                    </a:cubicBezTo>
                    <a:cubicBezTo>
                      <a:pt x="45909" y="1084533"/>
                      <a:pt x="86915" y="1118415"/>
                      <a:pt x="140847" y="1118415"/>
                    </a:cubicBezTo>
                    <a:cubicBezTo>
                      <a:pt x="433239" y="1118415"/>
                      <a:pt x="725632" y="1118415"/>
                      <a:pt x="1018024" y="1118415"/>
                    </a:cubicBezTo>
                    <a:cubicBezTo>
                      <a:pt x="1021589" y="1118415"/>
                      <a:pt x="1024709" y="1118415"/>
                      <a:pt x="1028275" y="1118415"/>
                    </a:cubicBezTo>
                    <a:cubicBezTo>
                      <a:pt x="1071956" y="1116186"/>
                      <a:pt x="1111179" y="1084087"/>
                      <a:pt x="1116973" y="1042180"/>
                    </a:cubicBezTo>
                    <a:cubicBezTo>
                      <a:pt x="1120539" y="1017214"/>
                      <a:pt x="1117419" y="991356"/>
                      <a:pt x="1117419" y="965052"/>
                    </a:cubicBezTo>
                    <a:cubicBezTo>
                      <a:pt x="1010001" y="965052"/>
                      <a:pt x="901245" y="965052"/>
                      <a:pt x="791598" y="965052"/>
                    </a:cubicBezTo>
                    <a:cubicBezTo>
                      <a:pt x="791598" y="972631"/>
                      <a:pt x="792044" y="979319"/>
                      <a:pt x="791598" y="986006"/>
                    </a:cubicBezTo>
                    <a:cubicBezTo>
                      <a:pt x="789815" y="1027022"/>
                      <a:pt x="758169" y="1060013"/>
                      <a:pt x="718054" y="1060013"/>
                    </a:cubicBezTo>
                    <a:cubicBezTo>
                      <a:pt x="625345" y="1060904"/>
                      <a:pt x="532635" y="1060904"/>
                      <a:pt x="439925" y="1060013"/>
                    </a:cubicBezTo>
                    <a:cubicBezTo>
                      <a:pt x="404713" y="1059567"/>
                      <a:pt x="375296" y="1033263"/>
                      <a:pt x="369056" y="998489"/>
                    </a:cubicBezTo>
                    <a:cubicBezTo>
                      <a:pt x="366827" y="987789"/>
                      <a:pt x="366827" y="977089"/>
                      <a:pt x="365936" y="965498"/>
                    </a:cubicBezTo>
                    <a:close/>
                    <a:moveTo>
                      <a:pt x="609745" y="714500"/>
                    </a:moveTo>
                    <a:cubicBezTo>
                      <a:pt x="640053" y="745707"/>
                      <a:pt x="668134" y="778698"/>
                      <a:pt x="700226" y="807677"/>
                    </a:cubicBezTo>
                    <a:cubicBezTo>
                      <a:pt x="738112" y="842005"/>
                      <a:pt x="785358" y="854488"/>
                      <a:pt x="835724" y="846463"/>
                    </a:cubicBezTo>
                    <a:cubicBezTo>
                      <a:pt x="905257" y="835318"/>
                      <a:pt x="953394" y="795640"/>
                      <a:pt x="975235" y="728320"/>
                    </a:cubicBezTo>
                    <a:cubicBezTo>
                      <a:pt x="997075" y="661001"/>
                      <a:pt x="980583" y="601261"/>
                      <a:pt x="931554" y="550437"/>
                    </a:cubicBezTo>
                    <a:cubicBezTo>
                      <a:pt x="909268" y="527254"/>
                      <a:pt x="886091" y="505409"/>
                      <a:pt x="863805" y="482226"/>
                    </a:cubicBezTo>
                    <a:cubicBezTo>
                      <a:pt x="859793" y="478214"/>
                      <a:pt x="857565" y="472864"/>
                      <a:pt x="854444" y="468851"/>
                    </a:cubicBezTo>
                    <a:cubicBezTo>
                      <a:pt x="770649" y="553558"/>
                      <a:pt x="689528" y="634698"/>
                      <a:pt x="609745" y="714500"/>
                    </a:cubicBezTo>
                    <a:close/>
                    <a:moveTo>
                      <a:pt x="307992" y="411786"/>
                    </a:moveTo>
                    <a:cubicBezTo>
                      <a:pt x="387330" y="332430"/>
                      <a:pt x="468451" y="251290"/>
                      <a:pt x="550018" y="169258"/>
                    </a:cubicBezTo>
                    <a:cubicBezTo>
                      <a:pt x="521938" y="141172"/>
                      <a:pt x="494303" y="111301"/>
                      <a:pt x="464440" y="83660"/>
                    </a:cubicBezTo>
                    <a:cubicBezTo>
                      <a:pt x="397582" y="21691"/>
                      <a:pt x="295066" y="22583"/>
                      <a:pt x="228654" y="84552"/>
                    </a:cubicBezTo>
                    <a:cubicBezTo>
                      <a:pt x="162242" y="146521"/>
                      <a:pt x="153773" y="250398"/>
                      <a:pt x="213054" y="319501"/>
                    </a:cubicBezTo>
                    <a:cubicBezTo>
                      <a:pt x="242026" y="353383"/>
                      <a:pt x="276792" y="381916"/>
                      <a:pt x="307992" y="411786"/>
                    </a:cubicBezTo>
                    <a:close/>
                    <a:moveTo>
                      <a:pt x="406496" y="964607"/>
                    </a:moveTo>
                    <a:cubicBezTo>
                      <a:pt x="400256" y="998489"/>
                      <a:pt x="416302" y="1023009"/>
                      <a:pt x="453743" y="1022118"/>
                    </a:cubicBezTo>
                    <a:cubicBezTo>
                      <a:pt x="538429" y="1020780"/>
                      <a:pt x="623116" y="1020780"/>
                      <a:pt x="707803" y="1022118"/>
                    </a:cubicBezTo>
                    <a:cubicBezTo>
                      <a:pt x="737666" y="1022563"/>
                      <a:pt x="759952" y="1000718"/>
                      <a:pt x="751038" y="964607"/>
                    </a:cubicBezTo>
                    <a:cubicBezTo>
                      <a:pt x="636488" y="964607"/>
                      <a:pt x="521938" y="964607"/>
                      <a:pt x="406496" y="964607"/>
                    </a:cubicBezTo>
                    <a:close/>
                  </a:path>
                </a:pathLst>
              </a:custGeom>
              <a:grpFill/>
              <a:ln w="445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B769CFD-31EB-94D7-2A88-124BACC225D8}"/>
                  </a:ext>
                </a:extLst>
              </p:cNvPr>
              <p:cNvSpPr/>
              <p:nvPr/>
            </p:nvSpPr>
            <p:spPr>
              <a:xfrm>
                <a:off x="7323531" y="3240302"/>
                <a:ext cx="204665" cy="200861"/>
              </a:xfrm>
              <a:custGeom>
                <a:avLst/>
                <a:gdLst>
                  <a:gd name="connsiteX0" fmla="*/ 204666 w 204665"/>
                  <a:gd name="connsiteY0" fmla="*/ 183370 h 200861"/>
                  <a:gd name="connsiteX1" fmla="*/ 192186 w 204665"/>
                  <a:gd name="connsiteY1" fmla="*/ 199420 h 200861"/>
                  <a:gd name="connsiteX2" fmla="*/ 173020 w 204665"/>
                  <a:gd name="connsiteY2" fmla="*/ 199866 h 200861"/>
                  <a:gd name="connsiteX3" fmla="*/ 166334 w 204665"/>
                  <a:gd name="connsiteY3" fmla="*/ 194070 h 200861"/>
                  <a:gd name="connsiteX4" fmla="*/ 8549 w 204665"/>
                  <a:gd name="connsiteY4" fmla="*/ 35803 h 200861"/>
                  <a:gd name="connsiteX5" fmla="*/ 80 w 204665"/>
                  <a:gd name="connsiteY5" fmla="*/ 19307 h 200861"/>
                  <a:gd name="connsiteX6" fmla="*/ 26824 w 204665"/>
                  <a:gd name="connsiteY6" fmla="*/ 1920 h 200861"/>
                  <a:gd name="connsiteX7" fmla="*/ 37521 w 204665"/>
                  <a:gd name="connsiteY7" fmla="*/ 9945 h 200861"/>
                  <a:gd name="connsiteX8" fmla="*/ 192186 w 204665"/>
                  <a:gd name="connsiteY8" fmla="*/ 164646 h 200861"/>
                  <a:gd name="connsiteX9" fmla="*/ 204666 w 204665"/>
                  <a:gd name="connsiteY9" fmla="*/ 183370 h 20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665" h="200861">
                    <a:moveTo>
                      <a:pt x="204666" y="183370"/>
                    </a:moveTo>
                    <a:cubicBezTo>
                      <a:pt x="200209" y="189612"/>
                      <a:pt x="197089" y="196745"/>
                      <a:pt x="192186" y="199420"/>
                    </a:cubicBezTo>
                    <a:cubicBezTo>
                      <a:pt x="186837" y="202095"/>
                      <a:pt x="179705" y="200311"/>
                      <a:pt x="173020" y="199866"/>
                    </a:cubicBezTo>
                    <a:cubicBezTo>
                      <a:pt x="170345" y="199420"/>
                      <a:pt x="168117" y="196299"/>
                      <a:pt x="166334" y="194070"/>
                    </a:cubicBezTo>
                    <a:cubicBezTo>
                      <a:pt x="113739" y="141463"/>
                      <a:pt x="60698" y="88856"/>
                      <a:pt x="8549" y="35803"/>
                    </a:cubicBezTo>
                    <a:cubicBezTo>
                      <a:pt x="4538" y="31790"/>
                      <a:pt x="526" y="25103"/>
                      <a:pt x="80" y="19307"/>
                    </a:cubicBezTo>
                    <a:cubicBezTo>
                      <a:pt x="-1257" y="5487"/>
                      <a:pt x="14344" y="-4321"/>
                      <a:pt x="26824" y="1920"/>
                    </a:cubicBezTo>
                    <a:cubicBezTo>
                      <a:pt x="30835" y="3704"/>
                      <a:pt x="34401" y="6824"/>
                      <a:pt x="37521" y="9945"/>
                    </a:cubicBezTo>
                    <a:cubicBezTo>
                      <a:pt x="89224" y="61661"/>
                      <a:pt x="140928" y="112930"/>
                      <a:pt x="192186" y="164646"/>
                    </a:cubicBezTo>
                    <a:cubicBezTo>
                      <a:pt x="196643" y="169995"/>
                      <a:pt x="199763" y="176683"/>
                      <a:pt x="204666" y="183370"/>
                    </a:cubicBezTo>
                    <a:close/>
                  </a:path>
                </a:pathLst>
              </a:custGeom>
              <a:grpFill/>
              <a:ln w="445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ECBE9AE-1B68-2B5C-23CA-4D35DF87A9CF}"/>
                  </a:ext>
                </a:extLst>
              </p:cNvPr>
              <p:cNvSpPr/>
              <p:nvPr/>
            </p:nvSpPr>
            <p:spPr>
              <a:xfrm>
                <a:off x="7595586" y="2967099"/>
                <a:ext cx="204499" cy="200079"/>
              </a:xfrm>
              <a:custGeom>
                <a:avLst/>
                <a:gdLst>
                  <a:gd name="connsiteX0" fmla="*/ 204500 w 204499"/>
                  <a:gd name="connsiteY0" fmla="*/ 183283 h 200079"/>
                  <a:gd name="connsiteX1" fmla="*/ 191574 w 204499"/>
                  <a:gd name="connsiteY1" fmla="*/ 198887 h 200079"/>
                  <a:gd name="connsiteX2" fmla="*/ 172408 w 204499"/>
                  <a:gd name="connsiteY2" fmla="*/ 198441 h 200079"/>
                  <a:gd name="connsiteX3" fmla="*/ 164831 w 204499"/>
                  <a:gd name="connsiteY3" fmla="*/ 192200 h 200079"/>
                  <a:gd name="connsiteX4" fmla="*/ 9720 w 204499"/>
                  <a:gd name="connsiteY4" fmla="*/ 37053 h 200079"/>
                  <a:gd name="connsiteX5" fmla="*/ 3480 w 204499"/>
                  <a:gd name="connsiteY5" fmla="*/ 30366 h 200079"/>
                  <a:gd name="connsiteX6" fmla="*/ 5263 w 204499"/>
                  <a:gd name="connsiteY6" fmla="*/ 6292 h 200079"/>
                  <a:gd name="connsiteX7" fmla="*/ 28886 w 204499"/>
                  <a:gd name="connsiteY7" fmla="*/ 2725 h 200079"/>
                  <a:gd name="connsiteX8" fmla="*/ 37355 w 204499"/>
                  <a:gd name="connsiteY8" fmla="*/ 9858 h 200079"/>
                  <a:gd name="connsiteX9" fmla="*/ 191574 w 204499"/>
                  <a:gd name="connsiteY9" fmla="*/ 164113 h 200079"/>
                  <a:gd name="connsiteX10" fmla="*/ 204500 w 204499"/>
                  <a:gd name="connsiteY10" fmla="*/ 183283 h 2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499" h="200079">
                    <a:moveTo>
                      <a:pt x="204500" y="183283"/>
                    </a:moveTo>
                    <a:cubicBezTo>
                      <a:pt x="199597" y="189525"/>
                      <a:pt x="196477" y="196658"/>
                      <a:pt x="191574" y="198887"/>
                    </a:cubicBezTo>
                    <a:cubicBezTo>
                      <a:pt x="186225" y="201116"/>
                      <a:pt x="178648" y="199779"/>
                      <a:pt x="172408" y="198441"/>
                    </a:cubicBezTo>
                    <a:cubicBezTo>
                      <a:pt x="169734" y="197995"/>
                      <a:pt x="167059" y="194429"/>
                      <a:pt x="164831" y="192200"/>
                    </a:cubicBezTo>
                    <a:cubicBezTo>
                      <a:pt x="113127" y="140484"/>
                      <a:pt x="61424" y="88769"/>
                      <a:pt x="9720" y="37053"/>
                    </a:cubicBezTo>
                    <a:cubicBezTo>
                      <a:pt x="7492" y="34824"/>
                      <a:pt x="5263" y="33041"/>
                      <a:pt x="3480" y="30366"/>
                    </a:cubicBezTo>
                    <a:cubicBezTo>
                      <a:pt x="-1423" y="21895"/>
                      <a:pt x="-1423" y="13871"/>
                      <a:pt x="5263" y="6292"/>
                    </a:cubicBezTo>
                    <a:cubicBezTo>
                      <a:pt x="11949" y="-842"/>
                      <a:pt x="20418" y="-1733"/>
                      <a:pt x="28886" y="2725"/>
                    </a:cubicBezTo>
                    <a:cubicBezTo>
                      <a:pt x="32006" y="4508"/>
                      <a:pt x="34680" y="7183"/>
                      <a:pt x="37355" y="9858"/>
                    </a:cubicBezTo>
                    <a:cubicBezTo>
                      <a:pt x="88613" y="61128"/>
                      <a:pt x="140316" y="112397"/>
                      <a:pt x="191574" y="164113"/>
                    </a:cubicBezTo>
                    <a:cubicBezTo>
                      <a:pt x="196477" y="169909"/>
                      <a:pt x="199597" y="176596"/>
                      <a:pt x="204500" y="183283"/>
                    </a:cubicBezTo>
                    <a:close/>
                  </a:path>
                </a:pathLst>
              </a:custGeom>
              <a:grpFill/>
              <a:ln w="4457"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95ED342-F7A0-AB9E-9427-D0D3AB305BD0}"/>
                  </a:ext>
                </a:extLst>
              </p:cNvPr>
              <p:cNvSpPr/>
              <p:nvPr/>
            </p:nvSpPr>
            <p:spPr>
              <a:xfrm>
                <a:off x="7390899" y="3199423"/>
                <a:ext cx="38347" cy="38356"/>
              </a:xfrm>
              <a:custGeom>
                <a:avLst/>
                <a:gdLst>
                  <a:gd name="connsiteX0" fmla="*/ 38348 w 38347"/>
                  <a:gd name="connsiteY0" fmla="*/ 19170 h 38356"/>
                  <a:gd name="connsiteX1" fmla="*/ 18736 w 38347"/>
                  <a:gd name="connsiteY1" fmla="*/ 38341 h 38356"/>
                  <a:gd name="connsiteX2" fmla="*/ 16 w 38347"/>
                  <a:gd name="connsiteY2" fmla="*/ 18279 h 38356"/>
                  <a:gd name="connsiteX3" fmla="*/ 19182 w 38347"/>
                  <a:gd name="connsiteY3" fmla="*/ 0 h 38356"/>
                  <a:gd name="connsiteX4" fmla="*/ 38348 w 38347"/>
                  <a:gd name="connsiteY4" fmla="*/ 19170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47" h="38356">
                    <a:moveTo>
                      <a:pt x="38348" y="19170"/>
                    </a:moveTo>
                    <a:cubicBezTo>
                      <a:pt x="38348" y="29870"/>
                      <a:pt x="29433" y="38787"/>
                      <a:pt x="18736" y="38341"/>
                    </a:cubicBezTo>
                    <a:cubicBezTo>
                      <a:pt x="8485" y="37895"/>
                      <a:pt x="-430" y="28533"/>
                      <a:pt x="16" y="18279"/>
                    </a:cubicBezTo>
                    <a:cubicBezTo>
                      <a:pt x="462" y="8025"/>
                      <a:pt x="8930" y="0"/>
                      <a:pt x="19182" y="0"/>
                    </a:cubicBezTo>
                    <a:cubicBezTo>
                      <a:pt x="29879" y="0"/>
                      <a:pt x="38348" y="8471"/>
                      <a:pt x="38348" y="19170"/>
                    </a:cubicBezTo>
                    <a:close/>
                  </a:path>
                </a:pathLst>
              </a:custGeom>
              <a:grpFill/>
              <a:ln w="4457"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E6027D8-3E72-890A-0DE8-C8B65A14C793}"/>
                  </a:ext>
                </a:extLst>
              </p:cNvPr>
              <p:cNvSpPr/>
              <p:nvPr/>
            </p:nvSpPr>
            <p:spPr>
              <a:xfrm>
                <a:off x="7458649" y="3267634"/>
                <a:ext cx="38364" cy="38340"/>
              </a:xfrm>
              <a:custGeom>
                <a:avLst/>
                <a:gdLst>
                  <a:gd name="connsiteX0" fmla="*/ 38348 w 38364"/>
                  <a:gd name="connsiteY0" fmla="*/ 19170 h 38340"/>
                  <a:gd name="connsiteX1" fmla="*/ 18736 w 38364"/>
                  <a:gd name="connsiteY1" fmla="*/ 38341 h 38340"/>
                  <a:gd name="connsiteX2" fmla="*/ 16 w 38364"/>
                  <a:gd name="connsiteY2" fmla="*/ 19616 h 38340"/>
                  <a:gd name="connsiteX3" fmla="*/ 19182 w 38364"/>
                  <a:gd name="connsiteY3" fmla="*/ 0 h 38340"/>
                  <a:gd name="connsiteX4" fmla="*/ 38348 w 38364"/>
                  <a:gd name="connsiteY4" fmla="*/ 19170 h 3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64" h="38340">
                    <a:moveTo>
                      <a:pt x="38348" y="19170"/>
                    </a:moveTo>
                    <a:cubicBezTo>
                      <a:pt x="38348" y="29870"/>
                      <a:pt x="29434" y="38341"/>
                      <a:pt x="18736" y="38341"/>
                    </a:cubicBezTo>
                    <a:cubicBezTo>
                      <a:pt x="8930" y="37895"/>
                      <a:pt x="16" y="29424"/>
                      <a:pt x="16" y="19616"/>
                    </a:cubicBezTo>
                    <a:cubicBezTo>
                      <a:pt x="-430" y="9362"/>
                      <a:pt x="8485" y="0"/>
                      <a:pt x="19182" y="0"/>
                    </a:cubicBezTo>
                    <a:cubicBezTo>
                      <a:pt x="30325" y="0"/>
                      <a:pt x="38794" y="8471"/>
                      <a:pt x="38348" y="19170"/>
                    </a:cubicBezTo>
                    <a:close/>
                  </a:path>
                </a:pathLst>
              </a:custGeom>
              <a:grpFill/>
              <a:ln w="4457"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E46C206-1F47-B978-65D1-53D7B3228C91}"/>
                  </a:ext>
                </a:extLst>
              </p:cNvPr>
              <p:cNvSpPr/>
              <p:nvPr/>
            </p:nvSpPr>
            <p:spPr>
              <a:xfrm>
                <a:off x="7527290" y="3335845"/>
                <a:ext cx="38347" cy="38340"/>
              </a:xfrm>
              <a:custGeom>
                <a:avLst/>
                <a:gdLst>
                  <a:gd name="connsiteX0" fmla="*/ 19182 w 38347"/>
                  <a:gd name="connsiteY0" fmla="*/ 38341 h 38340"/>
                  <a:gd name="connsiteX1" fmla="*/ 16 w 38347"/>
                  <a:gd name="connsiteY1" fmla="*/ 19170 h 38340"/>
                  <a:gd name="connsiteX2" fmla="*/ 19628 w 38347"/>
                  <a:gd name="connsiteY2" fmla="*/ 0 h 38340"/>
                  <a:gd name="connsiteX3" fmla="*/ 38348 w 38347"/>
                  <a:gd name="connsiteY3" fmla="*/ 18724 h 38340"/>
                  <a:gd name="connsiteX4" fmla="*/ 19182 w 38347"/>
                  <a:gd name="connsiteY4" fmla="*/ 38341 h 3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47" h="38340">
                    <a:moveTo>
                      <a:pt x="19182" y="38341"/>
                    </a:moveTo>
                    <a:cubicBezTo>
                      <a:pt x="8485" y="38341"/>
                      <a:pt x="-430" y="29424"/>
                      <a:pt x="16" y="19170"/>
                    </a:cubicBezTo>
                    <a:cubicBezTo>
                      <a:pt x="16" y="8471"/>
                      <a:pt x="8930" y="0"/>
                      <a:pt x="19628" y="0"/>
                    </a:cubicBezTo>
                    <a:cubicBezTo>
                      <a:pt x="29879" y="446"/>
                      <a:pt x="37902" y="8471"/>
                      <a:pt x="38348" y="18724"/>
                    </a:cubicBezTo>
                    <a:cubicBezTo>
                      <a:pt x="38348" y="29424"/>
                      <a:pt x="29879" y="38341"/>
                      <a:pt x="19182" y="38341"/>
                    </a:cubicBezTo>
                    <a:close/>
                  </a:path>
                </a:pathLst>
              </a:custGeom>
              <a:grpFill/>
              <a:ln w="4457"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24E346B-3F3A-9D23-B03B-1C27FDA285C1}"/>
                  </a:ext>
                </a:extLst>
              </p:cNvPr>
              <p:cNvSpPr/>
              <p:nvPr/>
            </p:nvSpPr>
            <p:spPr>
              <a:xfrm>
                <a:off x="7690885" y="3172228"/>
                <a:ext cx="38347" cy="38340"/>
              </a:xfrm>
              <a:custGeom>
                <a:avLst/>
                <a:gdLst>
                  <a:gd name="connsiteX0" fmla="*/ 19166 w 38347"/>
                  <a:gd name="connsiteY0" fmla="*/ 0 h 38340"/>
                  <a:gd name="connsiteX1" fmla="*/ 38332 w 38347"/>
                  <a:gd name="connsiteY1" fmla="*/ 19616 h 38340"/>
                  <a:gd name="connsiteX2" fmla="*/ 19166 w 38347"/>
                  <a:gd name="connsiteY2" fmla="*/ 38341 h 38340"/>
                  <a:gd name="connsiteX3" fmla="*/ 0 w 38347"/>
                  <a:gd name="connsiteY3" fmla="*/ 19170 h 38340"/>
                  <a:gd name="connsiteX4" fmla="*/ 19166 w 38347"/>
                  <a:gd name="connsiteY4" fmla="*/ 0 h 3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47" h="38340">
                    <a:moveTo>
                      <a:pt x="19166" y="0"/>
                    </a:moveTo>
                    <a:cubicBezTo>
                      <a:pt x="29863" y="0"/>
                      <a:pt x="38778" y="8916"/>
                      <a:pt x="38332" y="19616"/>
                    </a:cubicBezTo>
                    <a:cubicBezTo>
                      <a:pt x="37886" y="29424"/>
                      <a:pt x="29417" y="38341"/>
                      <a:pt x="19166" y="38341"/>
                    </a:cubicBezTo>
                    <a:cubicBezTo>
                      <a:pt x="8914" y="38341"/>
                      <a:pt x="0" y="29870"/>
                      <a:pt x="0" y="19170"/>
                    </a:cubicBezTo>
                    <a:cubicBezTo>
                      <a:pt x="0" y="8025"/>
                      <a:pt x="8469" y="0"/>
                      <a:pt x="19166" y="0"/>
                    </a:cubicBezTo>
                    <a:close/>
                  </a:path>
                </a:pathLst>
              </a:custGeom>
              <a:grpFill/>
              <a:ln w="4457"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CEE0FB4-CAE2-B489-6A79-F43DF6E66550}"/>
                  </a:ext>
                </a:extLst>
              </p:cNvPr>
              <p:cNvSpPr/>
              <p:nvPr/>
            </p:nvSpPr>
            <p:spPr>
              <a:xfrm>
                <a:off x="7609300" y="3254243"/>
                <a:ext cx="37903" cy="38356"/>
              </a:xfrm>
              <a:custGeom>
                <a:avLst/>
                <a:gdLst>
                  <a:gd name="connsiteX0" fmla="*/ 18292 w 37903"/>
                  <a:gd name="connsiteY0" fmla="*/ 16 h 38356"/>
                  <a:gd name="connsiteX1" fmla="*/ 37904 w 37903"/>
                  <a:gd name="connsiteY1" fmla="*/ 18741 h 38356"/>
                  <a:gd name="connsiteX2" fmla="*/ 18738 w 37903"/>
                  <a:gd name="connsiteY2" fmla="*/ 38357 h 38356"/>
                  <a:gd name="connsiteX3" fmla="*/ 18 w 37903"/>
                  <a:gd name="connsiteY3" fmla="*/ 20078 h 38356"/>
                  <a:gd name="connsiteX4" fmla="*/ 18292 w 37903"/>
                  <a:gd name="connsiteY4" fmla="*/ 16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03" h="38356">
                    <a:moveTo>
                      <a:pt x="18292" y="16"/>
                    </a:moveTo>
                    <a:cubicBezTo>
                      <a:pt x="28989" y="-430"/>
                      <a:pt x="37904" y="8487"/>
                      <a:pt x="37904" y="18741"/>
                    </a:cubicBezTo>
                    <a:cubicBezTo>
                      <a:pt x="37904" y="28995"/>
                      <a:pt x="28989" y="38357"/>
                      <a:pt x="18738" y="38357"/>
                    </a:cubicBezTo>
                    <a:cubicBezTo>
                      <a:pt x="8486" y="38357"/>
                      <a:pt x="18" y="30332"/>
                      <a:pt x="18" y="20078"/>
                    </a:cubicBezTo>
                    <a:cubicBezTo>
                      <a:pt x="-428" y="8487"/>
                      <a:pt x="7595" y="16"/>
                      <a:pt x="18292" y="16"/>
                    </a:cubicBezTo>
                    <a:close/>
                  </a:path>
                </a:pathLst>
              </a:custGeom>
              <a:grpFill/>
              <a:ln w="4457"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B194A5A-EB76-0E64-9A9C-0A4F0C75EE8F}"/>
                  </a:ext>
                </a:extLst>
              </p:cNvPr>
              <p:cNvSpPr/>
              <p:nvPr/>
            </p:nvSpPr>
            <p:spPr>
              <a:xfrm>
                <a:off x="7622672" y="3104017"/>
                <a:ext cx="38366" cy="38356"/>
              </a:xfrm>
              <a:custGeom>
                <a:avLst/>
                <a:gdLst>
                  <a:gd name="connsiteX0" fmla="*/ 38349 w 38366"/>
                  <a:gd name="connsiteY0" fmla="*/ 19616 h 38356"/>
                  <a:gd name="connsiteX1" fmla="*/ 18292 w 38366"/>
                  <a:gd name="connsiteY1" fmla="*/ 38341 h 38356"/>
                  <a:gd name="connsiteX2" fmla="*/ 18 w 38366"/>
                  <a:gd name="connsiteY2" fmla="*/ 17833 h 38356"/>
                  <a:gd name="connsiteX3" fmla="*/ 19184 w 38366"/>
                  <a:gd name="connsiteY3" fmla="*/ 0 h 38356"/>
                  <a:gd name="connsiteX4" fmla="*/ 38349 w 38366"/>
                  <a:gd name="connsiteY4" fmla="*/ 19616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66" h="38356">
                    <a:moveTo>
                      <a:pt x="38349" y="19616"/>
                    </a:moveTo>
                    <a:cubicBezTo>
                      <a:pt x="37904" y="29870"/>
                      <a:pt x="28544" y="38787"/>
                      <a:pt x="18292" y="38341"/>
                    </a:cubicBezTo>
                    <a:cubicBezTo>
                      <a:pt x="7595" y="37895"/>
                      <a:pt x="-428" y="28978"/>
                      <a:pt x="18" y="17833"/>
                    </a:cubicBezTo>
                    <a:cubicBezTo>
                      <a:pt x="463" y="7579"/>
                      <a:pt x="8932" y="0"/>
                      <a:pt x="19184" y="0"/>
                    </a:cubicBezTo>
                    <a:cubicBezTo>
                      <a:pt x="30327" y="446"/>
                      <a:pt x="38795" y="9362"/>
                      <a:pt x="38349" y="19616"/>
                    </a:cubicBezTo>
                    <a:close/>
                  </a:path>
                </a:pathLst>
              </a:custGeom>
              <a:grpFill/>
              <a:ln w="4457"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89DBD5A-4C09-E7D6-1167-9173B20993EE}"/>
                  </a:ext>
                </a:extLst>
              </p:cNvPr>
              <p:cNvSpPr/>
              <p:nvPr/>
            </p:nvSpPr>
            <p:spPr>
              <a:xfrm>
                <a:off x="7472912" y="3117837"/>
                <a:ext cx="37902" cy="38356"/>
              </a:xfrm>
              <a:custGeom>
                <a:avLst/>
                <a:gdLst>
                  <a:gd name="connsiteX0" fmla="*/ 37902 w 37902"/>
                  <a:gd name="connsiteY0" fmla="*/ 19170 h 38356"/>
                  <a:gd name="connsiteX1" fmla="*/ 18736 w 37902"/>
                  <a:gd name="connsiteY1" fmla="*/ 38341 h 38356"/>
                  <a:gd name="connsiteX2" fmla="*/ 16 w 37902"/>
                  <a:gd name="connsiteY2" fmla="*/ 18279 h 38356"/>
                  <a:gd name="connsiteX3" fmla="*/ 19182 w 37902"/>
                  <a:gd name="connsiteY3" fmla="*/ 0 h 38356"/>
                  <a:gd name="connsiteX4" fmla="*/ 37902 w 37902"/>
                  <a:gd name="connsiteY4" fmla="*/ 19170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02" h="38356">
                    <a:moveTo>
                      <a:pt x="37902" y="19170"/>
                    </a:moveTo>
                    <a:cubicBezTo>
                      <a:pt x="37902" y="29870"/>
                      <a:pt x="28988" y="38787"/>
                      <a:pt x="18736" y="38341"/>
                    </a:cubicBezTo>
                    <a:cubicBezTo>
                      <a:pt x="8485" y="37895"/>
                      <a:pt x="-430" y="28978"/>
                      <a:pt x="16" y="18279"/>
                    </a:cubicBezTo>
                    <a:cubicBezTo>
                      <a:pt x="462" y="8025"/>
                      <a:pt x="8930" y="0"/>
                      <a:pt x="19182" y="0"/>
                    </a:cubicBezTo>
                    <a:cubicBezTo>
                      <a:pt x="29879" y="0"/>
                      <a:pt x="37902" y="8025"/>
                      <a:pt x="37902" y="19170"/>
                    </a:cubicBezTo>
                    <a:close/>
                  </a:path>
                </a:pathLst>
              </a:custGeom>
              <a:grpFill/>
              <a:ln w="4457"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5B24C94-7BDF-CB72-668D-AA244B32C524}"/>
                  </a:ext>
                </a:extLst>
              </p:cNvPr>
              <p:cNvSpPr/>
              <p:nvPr/>
            </p:nvSpPr>
            <p:spPr>
              <a:xfrm>
                <a:off x="7540659" y="3185585"/>
                <a:ext cx="38366" cy="38375"/>
              </a:xfrm>
              <a:custGeom>
                <a:avLst/>
                <a:gdLst>
                  <a:gd name="connsiteX0" fmla="*/ 38349 w 38366"/>
                  <a:gd name="connsiteY0" fmla="*/ 19634 h 38375"/>
                  <a:gd name="connsiteX1" fmla="*/ 18292 w 38366"/>
                  <a:gd name="connsiteY1" fmla="*/ 38359 h 38375"/>
                  <a:gd name="connsiteX2" fmla="*/ 18 w 38366"/>
                  <a:gd name="connsiteY2" fmla="*/ 17851 h 38375"/>
                  <a:gd name="connsiteX3" fmla="*/ 19184 w 38366"/>
                  <a:gd name="connsiteY3" fmla="*/ 18 h 38375"/>
                  <a:gd name="connsiteX4" fmla="*/ 38349 w 38366"/>
                  <a:gd name="connsiteY4" fmla="*/ 19634 h 3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66" h="38375">
                    <a:moveTo>
                      <a:pt x="38349" y="19634"/>
                    </a:moveTo>
                    <a:cubicBezTo>
                      <a:pt x="37904" y="30334"/>
                      <a:pt x="28989" y="38804"/>
                      <a:pt x="18292" y="38359"/>
                    </a:cubicBezTo>
                    <a:cubicBezTo>
                      <a:pt x="7595" y="37913"/>
                      <a:pt x="-428" y="28550"/>
                      <a:pt x="18" y="17851"/>
                    </a:cubicBezTo>
                    <a:cubicBezTo>
                      <a:pt x="463" y="7597"/>
                      <a:pt x="8932" y="-428"/>
                      <a:pt x="19184" y="18"/>
                    </a:cubicBezTo>
                    <a:cubicBezTo>
                      <a:pt x="30327" y="464"/>
                      <a:pt x="38795" y="8934"/>
                      <a:pt x="38349" y="19634"/>
                    </a:cubicBezTo>
                    <a:close/>
                  </a:path>
                </a:pathLst>
              </a:custGeom>
              <a:grpFill/>
              <a:ln w="4457"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98CECDF-5C1E-72CF-F34C-925565F547A5}"/>
                  </a:ext>
                </a:extLst>
              </p:cNvPr>
              <p:cNvSpPr/>
              <p:nvPr/>
            </p:nvSpPr>
            <p:spPr>
              <a:xfrm>
                <a:off x="7554923" y="3035806"/>
                <a:ext cx="37903" cy="38340"/>
              </a:xfrm>
              <a:custGeom>
                <a:avLst/>
                <a:gdLst>
                  <a:gd name="connsiteX0" fmla="*/ 37904 w 37903"/>
                  <a:gd name="connsiteY0" fmla="*/ 19616 h 38340"/>
                  <a:gd name="connsiteX1" fmla="*/ 18292 w 37903"/>
                  <a:gd name="connsiteY1" fmla="*/ 38341 h 38340"/>
                  <a:gd name="connsiteX2" fmla="*/ 18 w 37903"/>
                  <a:gd name="connsiteY2" fmla="*/ 18279 h 38340"/>
                  <a:gd name="connsiteX3" fmla="*/ 19184 w 37903"/>
                  <a:gd name="connsiteY3" fmla="*/ 0 h 38340"/>
                  <a:gd name="connsiteX4" fmla="*/ 37904 w 37903"/>
                  <a:gd name="connsiteY4" fmla="*/ 19616 h 3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03" h="38340">
                    <a:moveTo>
                      <a:pt x="37904" y="19616"/>
                    </a:moveTo>
                    <a:cubicBezTo>
                      <a:pt x="37458" y="30316"/>
                      <a:pt x="28989" y="38341"/>
                      <a:pt x="18292" y="38341"/>
                    </a:cubicBezTo>
                    <a:cubicBezTo>
                      <a:pt x="7595" y="37895"/>
                      <a:pt x="-428" y="28978"/>
                      <a:pt x="18" y="18279"/>
                    </a:cubicBezTo>
                    <a:cubicBezTo>
                      <a:pt x="463" y="8025"/>
                      <a:pt x="8932" y="0"/>
                      <a:pt x="19184" y="0"/>
                    </a:cubicBezTo>
                    <a:cubicBezTo>
                      <a:pt x="29435" y="0"/>
                      <a:pt x="37904" y="8916"/>
                      <a:pt x="37904" y="19616"/>
                    </a:cubicBezTo>
                    <a:close/>
                  </a:path>
                </a:pathLst>
              </a:custGeom>
              <a:grpFill/>
              <a:ln w="445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632B94A-977F-C8CA-2184-E031AFD71C48}"/>
                  </a:ext>
                </a:extLst>
              </p:cNvPr>
              <p:cNvSpPr/>
              <p:nvPr/>
            </p:nvSpPr>
            <p:spPr>
              <a:xfrm>
                <a:off x="7213055" y="3764528"/>
                <a:ext cx="95867" cy="39207"/>
              </a:xfrm>
              <a:custGeom>
                <a:avLst/>
                <a:gdLst>
                  <a:gd name="connsiteX0" fmla="*/ 48156 w 95867"/>
                  <a:gd name="connsiteY0" fmla="*/ 198 h 39207"/>
                  <a:gd name="connsiteX1" fmla="*/ 76237 w 95867"/>
                  <a:gd name="connsiteY1" fmla="*/ 198 h 39207"/>
                  <a:gd name="connsiteX2" fmla="*/ 95848 w 95867"/>
                  <a:gd name="connsiteY2" fmla="*/ 18031 h 39207"/>
                  <a:gd name="connsiteX3" fmla="*/ 77574 w 95867"/>
                  <a:gd name="connsiteY3" fmla="*/ 38539 h 39207"/>
                  <a:gd name="connsiteX4" fmla="*/ 17847 w 95867"/>
                  <a:gd name="connsiteY4" fmla="*/ 38539 h 39207"/>
                  <a:gd name="connsiteX5" fmla="*/ 19 w 95867"/>
                  <a:gd name="connsiteY5" fmla="*/ 18923 h 39207"/>
                  <a:gd name="connsiteX6" fmla="*/ 19185 w 95867"/>
                  <a:gd name="connsiteY6" fmla="*/ 644 h 39207"/>
                  <a:gd name="connsiteX7" fmla="*/ 48156 w 95867"/>
                  <a:gd name="connsiteY7" fmla="*/ 198 h 39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67" h="39207">
                    <a:moveTo>
                      <a:pt x="48156" y="198"/>
                    </a:moveTo>
                    <a:cubicBezTo>
                      <a:pt x="57517" y="198"/>
                      <a:pt x="66877" y="-248"/>
                      <a:pt x="76237" y="198"/>
                    </a:cubicBezTo>
                    <a:cubicBezTo>
                      <a:pt x="87825" y="644"/>
                      <a:pt x="95403" y="7777"/>
                      <a:pt x="95848" y="18031"/>
                    </a:cubicBezTo>
                    <a:cubicBezTo>
                      <a:pt x="96294" y="28731"/>
                      <a:pt x="88717" y="38093"/>
                      <a:pt x="77574" y="38539"/>
                    </a:cubicBezTo>
                    <a:cubicBezTo>
                      <a:pt x="57517" y="39431"/>
                      <a:pt x="37459" y="39431"/>
                      <a:pt x="17847" y="38539"/>
                    </a:cubicBezTo>
                    <a:cubicBezTo>
                      <a:pt x="7150" y="38093"/>
                      <a:pt x="-427" y="29177"/>
                      <a:pt x="19" y="18923"/>
                    </a:cubicBezTo>
                    <a:cubicBezTo>
                      <a:pt x="464" y="8669"/>
                      <a:pt x="8042" y="1090"/>
                      <a:pt x="19185" y="644"/>
                    </a:cubicBezTo>
                    <a:cubicBezTo>
                      <a:pt x="28545" y="198"/>
                      <a:pt x="38350" y="198"/>
                      <a:pt x="48156" y="198"/>
                    </a:cubicBezTo>
                    <a:close/>
                  </a:path>
                </a:pathLst>
              </a:custGeom>
              <a:grpFill/>
              <a:ln w="4457"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DB7A6F52-D7CA-A604-2891-041D5A257F2F}"/>
                  </a:ext>
                </a:extLst>
              </p:cNvPr>
              <p:cNvSpPr/>
              <p:nvPr/>
            </p:nvSpPr>
            <p:spPr>
              <a:xfrm>
                <a:off x="7058408" y="3764726"/>
                <a:ext cx="38331" cy="38357"/>
              </a:xfrm>
              <a:custGeom>
                <a:avLst/>
                <a:gdLst>
                  <a:gd name="connsiteX0" fmla="*/ 38332 w 38331"/>
                  <a:gd name="connsiteY0" fmla="*/ 19616 h 38357"/>
                  <a:gd name="connsiteX1" fmla="*/ 18720 w 38331"/>
                  <a:gd name="connsiteY1" fmla="*/ 38341 h 38357"/>
                  <a:gd name="connsiteX2" fmla="*/ 0 w 38331"/>
                  <a:gd name="connsiteY2" fmla="*/ 19170 h 38357"/>
                  <a:gd name="connsiteX3" fmla="*/ 19166 w 38331"/>
                  <a:gd name="connsiteY3" fmla="*/ 0 h 38357"/>
                  <a:gd name="connsiteX4" fmla="*/ 38332 w 38331"/>
                  <a:gd name="connsiteY4" fmla="*/ 19616 h 38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31" h="38357">
                    <a:moveTo>
                      <a:pt x="38332" y="19616"/>
                    </a:moveTo>
                    <a:cubicBezTo>
                      <a:pt x="38332" y="30316"/>
                      <a:pt x="28972" y="38787"/>
                      <a:pt x="18720" y="38341"/>
                    </a:cubicBezTo>
                    <a:cubicBezTo>
                      <a:pt x="8914" y="37895"/>
                      <a:pt x="446" y="28978"/>
                      <a:pt x="0" y="19170"/>
                    </a:cubicBezTo>
                    <a:cubicBezTo>
                      <a:pt x="0" y="8471"/>
                      <a:pt x="8469" y="0"/>
                      <a:pt x="19166" y="0"/>
                    </a:cubicBezTo>
                    <a:cubicBezTo>
                      <a:pt x="30309" y="446"/>
                      <a:pt x="38332" y="8471"/>
                      <a:pt x="38332" y="19616"/>
                    </a:cubicBezTo>
                    <a:close/>
                  </a:path>
                </a:pathLst>
              </a:custGeom>
              <a:grpFill/>
              <a:ln w="4457"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05A12F5-F6C8-0C4C-782E-50496EB01424}"/>
                  </a:ext>
                </a:extLst>
              </p:cNvPr>
              <p:cNvSpPr/>
              <p:nvPr/>
            </p:nvSpPr>
            <p:spPr>
              <a:xfrm>
                <a:off x="7135502" y="3764726"/>
                <a:ext cx="38347" cy="38356"/>
              </a:xfrm>
              <a:custGeom>
                <a:avLst/>
                <a:gdLst>
                  <a:gd name="connsiteX0" fmla="*/ 38348 w 38347"/>
                  <a:gd name="connsiteY0" fmla="*/ 19170 h 38356"/>
                  <a:gd name="connsiteX1" fmla="*/ 18736 w 38347"/>
                  <a:gd name="connsiteY1" fmla="*/ 38341 h 38356"/>
                  <a:gd name="connsiteX2" fmla="*/ 16 w 38347"/>
                  <a:gd name="connsiteY2" fmla="*/ 18279 h 38356"/>
                  <a:gd name="connsiteX3" fmla="*/ 19182 w 38347"/>
                  <a:gd name="connsiteY3" fmla="*/ 0 h 38356"/>
                  <a:gd name="connsiteX4" fmla="*/ 38348 w 38347"/>
                  <a:gd name="connsiteY4" fmla="*/ 19170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47" h="38356">
                    <a:moveTo>
                      <a:pt x="38348" y="19170"/>
                    </a:moveTo>
                    <a:cubicBezTo>
                      <a:pt x="38348" y="29870"/>
                      <a:pt x="29434" y="38787"/>
                      <a:pt x="18736" y="38341"/>
                    </a:cubicBezTo>
                    <a:cubicBezTo>
                      <a:pt x="8485" y="37895"/>
                      <a:pt x="-430" y="28533"/>
                      <a:pt x="16" y="18279"/>
                    </a:cubicBezTo>
                    <a:cubicBezTo>
                      <a:pt x="462" y="8025"/>
                      <a:pt x="8930" y="0"/>
                      <a:pt x="19182" y="0"/>
                    </a:cubicBezTo>
                    <a:cubicBezTo>
                      <a:pt x="29879" y="0"/>
                      <a:pt x="38348" y="8471"/>
                      <a:pt x="38348" y="19170"/>
                    </a:cubicBezTo>
                    <a:close/>
                  </a:path>
                </a:pathLst>
              </a:custGeom>
              <a:grpFill/>
              <a:ln w="4457" cap="flat">
                <a:noFill/>
                <a:prstDash val="solid"/>
                <a:miter/>
              </a:ln>
            </p:spPr>
            <p:txBody>
              <a:bodyPr rtlCol="0" anchor="ctr"/>
              <a:lstStyle/>
              <a:p>
                <a:endParaRPr lang="en-US"/>
              </a:p>
            </p:txBody>
          </p:sp>
        </p:grpSp>
        <p:grpSp>
          <p:nvGrpSpPr>
            <p:cNvPr id="29" name="Graphic 3">
              <a:extLst>
                <a:ext uri="{FF2B5EF4-FFF2-40B4-BE49-F238E27FC236}">
                  <a16:creationId xmlns:a16="http://schemas.microsoft.com/office/drawing/2014/main" id="{9A32DFE0-F910-EB37-2A71-4ECD6A79F14A}"/>
                </a:ext>
              </a:extLst>
            </p:cNvPr>
            <p:cNvGrpSpPr/>
            <p:nvPr/>
          </p:nvGrpSpPr>
          <p:grpSpPr>
            <a:xfrm>
              <a:off x="4222334" y="3693642"/>
              <a:ext cx="765356" cy="558517"/>
              <a:chOff x="8408232" y="3880051"/>
              <a:chExt cx="1097482" cy="800886"/>
            </a:xfrm>
            <a:solidFill>
              <a:schemeClr val="bg1"/>
            </a:solidFill>
          </p:grpSpPr>
          <p:sp>
            <p:nvSpPr>
              <p:cNvPr id="30" name="Freeform 29">
                <a:extLst>
                  <a:ext uri="{FF2B5EF4-FFF2-40B4-BE49-F238E27FC236}">
                    <a16:creationId xmlns:a16="http://schemas.microsoft.com/office/drawing/2014/main" id="{DF78015E-4F20-EE99-1A4D-9932213F99F0}"/>
                  </a:ext>
                </a:extLst>
              </p:cNvPr>
              <p:cNvSpPr/>
              <p:nvPr/>
            </p:nvSpPr>
            <p:spPr>
              <a:xfrm>
                <a:off x="8493258" y="4565742"/>
                <a:ext cx="32912" cy="115195"/>
              </a:xfrm>
              <a:custGeom>
                <a:avLst/>
                <a:gdLst>
                  <a:gd name="connsiteX0" fmla="*/ 16457 w 32912"/>
                  <a:gd name="connsiteY0" fmla="*/ 0 h 115195"/>
                  <a:gd name="connsiteX1" fmla="*/ 0 w 32912"/>
                  <a:gd name="connsiteY1" fmla="*/ 16457 h 115195"/>
                  <a:gd name="connsiteX2" fmla="*/ 0 w 32912"/>
                  <a:gd name="connsiteY2" fmla="*/ 98740 h 115195"/>
                  <a:gd name="connsiteX3" fmla="*/ 16457 w 32912"/>
                  <a:gd name="connsiteY3" fmla="*/ 115196 h 115195"/>
                  <a:gd name="connsiteX4" fmla="*/ 32913 w 32912"/>
                  <a:gd name="connsiteY4" fmla="*/ 98740 h 115195"/>
                  <a:gd name="connsiteX5" fmla="*/ 32913 w 32912"/>
                  <a:gd name="connsiteY5" fmla="*/ 16457 h 115195"/>
                  <a:gd name="connsiteX6" fmla="*/ 16457 w 32912"/>
                  <a:gd name="connsiteY6" fmla="*/ 0 h 1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15195">
                    <a:moveTo>
                      <a:pt x="16457" y="0"/>
                    </a:moveTo>
                    <a:cubicBezTo>
                      <a:pt x="8228" y="0"/>
                      <a:pt x="0" y="8228"/>
                      <a:pt x="0" y="16457"/>
                    </a:cubicBezTo>
                    <a:lnTo>
                      <a:pt x="0" y="98740"/>
                    </a:lnTo>
                    <a:cubicBezTo>
                      <a:pt x="0" y="106968"/>
                      <a:pt x="8228" y="115196"/>
                      <a:pt x="16457" y="115196"/>
                    </a:cubicBezTo>
                    <a:cubicBezTo>
                      <a:pt x="24685" y="115196"/>
                      <a:pt x="32913" y="106968"/>
                      <a:pt x="32913" y="98740"/>
                    </a:cubicBezTo>
                    <a:lnTo>
                      <a:pt x="32913" y="16457"/>
                    </a:lnTo>
                    <a:cubicBezTo>
                      <a:pt x="30171" y="8228"/>
                      <a:pt x="24685" y="0"/>
                      <a:pt x="16457" y="0"/>
                    </a:cubicBezTo>
                    <a:close/>
                  </a:path>
                </a:pathLst>
              </a:custGeom>
              <a:grpFill/>
              <a:ln w="27426" cap="flat">
                <a:noFill/>
                <a:prstDash val="solid"/>
                <a:miter/>
              </a:ln>
            </p:spPr>
            <p:txBody>
              <a:bodyPr rtlCol="0" anchor="ctr"/>
              <a:lstStyle/>
              <a:p>
                <a:endParaRPr lang="en-US"/>
              </a:p>
            </p:txBody>
          </p:sp>
          <p:grpSp>
            <p:nvGrpSpPr>
              <p:cNvPr id="31" name="Graphic 3">
                <a:extLst>
                  <a:ext uri="{FF2B5EF4-FFF2-40B4-BE49-F238E27FC236}">
                    <a16:creationId xmlns:a16="http://schemas.microsoft.com/office/drawing/2014/main" id="{6202B100-722E-F5A8-B27E-23C96C10EDF2}"/>
                  </a:ext>
                </a:extLst>
              </p:cNvPr>
              <p:cNvGrpSpPr/>
              <p:nvPr/>
            </p:nvGrpSpPr>
            <p:grpSpPr>
              <a:xfrm>
                <a:off x="8408232" y="3880051"/>
                <a:ext cx="1097482" cy="800886"/>
                <a:chOff x="8408232" y="3880051"/>
                <a:chExt cx="1097482" cy="800886"/>
              </a:xfrm>
              <a:grpFill/>
            </p:grpSpPr>
            <p:sp>
              <p:nvSpPr>
                <p:cNvPr id="32" name="Freeform 31">
                  <a:extLst>
                    <a:ext uri="{FF2B5EF4-FFF2-40B4-BE49-F238E27FC236}">
                      <a16:creationId xmlns:a16="http://schemas.microsoft.com/office/drawing/2014/main" id="{5598A42F-620E-AE52-E9BD-560116FE2074}"/>
                    </a:ext>
                  </a:extLst>
                </p:cNvPr>
                <p:cNvSpPr/>
                <p:nvPr/>
              </p:nvSpPr>
              <p:spPr>
                <a:xfrm>
                  <a:off x="8408232" y="3880051"/>
                  <a:ext cx="1097482" cy="800886"/>
                </a:xfrm>
                <a:custGeom>
                  <a:avLst/>
                  <a:gdLst>
                    <a:gd name="connsiteX0" fmla="*/ 1055965 w 1097482"/>
                    <a:gd name="connsiteY0" fmla="*/ 586951 h 800886"/>
                    <a:gd name="connsiteX1" fmla="*/ 990139 w 1097482"/>
                    <a:gd name="connsiteY1" fmla="*/ 567752 h 800886"/>
                    <a:gd name="connsiteX2" fmla="*/ 984653 w 1097482"/>
                    <a:gd name="connsiteY2" fmla="*/ 562266 h 800886"/>
                    <a:gd name="connsiteX3" fmla="*/ 984653 w 1097482"/>
                    <a:gd name="connsiteY3" fmla="*/ 540324 h 800886"/>
                    <a:gd name="connsiteX4" fmla="*/ 1001110 w 1097482"/>
                    <a:gd name="connsiteY4" fmla="*/ 526610 h 800886"/>
                    <a:gd name="connsiteX5" fmla="*/ 1036766 w 1097482"/>
                    <a:gd name="connsiteY5" fmla="*/ 441585 h 800886"/>
                    <a:gd name="connsiteX6" fmla="*/ 1036766 w 1097482"/>
                    <a:gd name="connsiteY6" fmla="*/ 411414 h 800886"/>
                    <a:gd name="connsiteX7" fmla="*/ 1042252 w 1097482"/>
                    <a:gd name="connsiteY7" fmla="*/ 397701 h 800886"/>
                    <a:gd name="connsiteX8" fmla="*/ 1053223 w 1097482"/>
                    <a:gd name="connsiteY8" fmla="*/ 353816 h 800886"/>
                    <a:gd name="connsiteX9" fmla="*/ 1053223 w 1097482"/>
                    <a:gd name="connsiteY9" fmla="*/ 271533 h 800886"/>
                    <a:gd name="connsiteX10" fmla="*/ 1036766 w 1097482"/>
                    <a:gd name="connsiteY10" fmla="*/ 255077 h 800886"/>
                    <a:gd name="connsiteX11" fmla="*/ 883171 w 1097482"/>
                    <a:gd name="connsiteY11" fmla="*/ 255077 h 800886"/>
                    <a:gd name="connsiteX12" fmla="*/ 781689 w 1097482"/>
                    <a:gd name="connsiteY12" fmla="*/ 356559 h 800886"/>
                    <a:gd name="connsiteX13" fmla="*/ 781689 w 1097482"/>
                    <a:gd name="connsiteY13" fmla="*/ 356559 h 800886"/>
                    <a:gd name="connsiteX14" fmla="*/ 789917 w 1097482"/>
                    <a:gd name="connsiteY14" fmla="*/ 394958 h 800886"/>
                    <a:gd name="connsiteX15" fmla="*/ 798145 w 1097482"/>
                    <a:gd name="connsiteY15" fmla="*/ 411414 h 800886"/>
                    <a:gd name="connsiteX16" fmla="*/ 798145 w 1097482"/>
                    <a:gd name="connsiteY16" fmla="*/ 436099 h 800886"/>
                    <a:gd name="connsiteX17" fmla="*/ 850258 w 1097482"/>
                    <a:gd name="connsiteY17" fmla="*/ 537582 h 800886"/>
                    <a:gd name="connsiteX18" fmla="*/ 850258 w 1097482"/>
                    <a:gd name="connsiteY18" fmla="*/ 559523 h 800886"/>
                    <a:gd name="connsiteX19" fmla="*/ 836544 w 1097482"/>
                    <a:gd name="connsiteY19" fmla="*/ 567752 h 800886"/>
                    <a:gd name="connsiteX20" fmla="*/ 803631 w 1097482"/>
                    <a:gd name="connsiteY20" fmla="*/ 575980 h 800886"/>
                    <a:gd name="connsiteX21" fmla="*/ 710377 w 1097482"/>
                    <a:gd name="connsiteY21" fmla="*/ 543067 h 800886"/>
                    <a:gd name="connsiteX22" fmla="*/ 704892 w 1097482"/>
                    <a:gd name="connsiteY22" fmla="*/ 532096 h 800886"/>
                    <a:gd name="connsiteX23" fmla="*/ 674721 w 1097482"/>
                    <a:gd name="connsiteY23" fmla="*/ 501926 h 800886"/>
                    <a:gd name="connsiteX24" fmla="*/ 674721 w 1097482"/>
                    <a:gd name="connsiteY24" fmla="*/ 449813 h 800886"/>
                    <a:gd name="connsiteX25" fmla="*/ 682949 w 1097482"/>
                    <a:gd name="connsiteY25" fmla="*/ 441585 h 800886"/>
                    <a:gd name="connsiteX26" fmla="*/ 740547 w 1097482"/>
                    <a:gd name="connsiteY26" fmla="*/ 304447 h 800886"/>
                    <a:gd name="connsiteX27" fmla="*/ 740547 w 1097482"/>
                    <a:gd name="connsiteY27" fmla="*/ 263305 h 800886"/>
                    <a:gd name="connsiteX28" fmla="*/ 757004 w 1097482"/>
                    <a:gd name="connsiteY28" fmla="*/ 186508 h 800886"/>
                    <a:gd name="connsiteX29" fmla="*/ 757004 w 1097482"/>
                    <a:gd name="connsiteY29" fmla="*/ 16457 h 800886"/>
                    <a:gd name="connsiteX30" fmla="*/ 740547 w 1097482"/>
                    <a:gd name="connsiteY30" fmla="*/ 0 h 800886"/>
                    <a:gd name="connsiteX31" fmla="*/ 501926 w 1097482"/>
                    <a:gd name="connsiteY31" fmla="*/ 0 h 800886"/>
                    <a:gd name="connsiteX32" fmla="*/ 348332 w 1097482"/>
                    <a:gd name="connsiteY32" fmla="*/ 153595 h 800886"/>
                    <a:gd name="connsiteX33" fmla="*/ 348332 w 1097482"/>
                    <a:gd name="connsiteY33" fmla="*/ 186508 h 800886"/>
                    <a:gd name="connsiteX34" fmla="*/ 364788 w 1097482"/>
                    <a:gd name="connsiteY34" fmla="*/ 263305 h 800886"/>
                    <a:gd name="connsiteX35" fmla="*/ 364788 w 1097482"/>
                    <a:gd name="connsiteY35" fmla="*/ 298961 h 800886"/>
                    <a:gd name="connsiteX36" fmla="*/ 433357 w 1097482"/>
                    <a:gd name="connsiteY36" fmla="*/ 447070 h 800886"/>
                    <a:gd name="connsiteX37" fmla="*/ 433357 w 1097482"/>
                    <a:gd name="connsiteY37" fmla="*/ 501926 h 800886"/>
                    <a:gd name="connsiteX38" fmla="*/ 403187 w 1097482"/>
                    <a:gd name="connsiteY38" fmla="*/ 532096 h 800886"/>
                    <a:gd name="connsiteX39" fmla="*/ 397701 w 1097482"/>
                    <a:gd name="connsiteY39" fmla="*/ 543067 h 800886"/>
                    <a:gd name="connsiteX40" fmla="*/ 298961 w 1097482"/>
                    <a:gd name="connsiteY40" fmla="*/ 578723 h 800886"/>
                    <a:gd name="connsiteX41" fmla="*/ 279763 w 1097482"/>
                    <a:gd name="connsiteY41" fmla="*/ 589694 h 800886"/>
                    <a:gd name="connsiteX42" fmla="*/ 263306 w 1097482"/>
                    <a:gd name="connsiteY42" fmla="*/ 581466 h 800886"/>
                    <a:gd name="connsiteX43" fmla="*/ 323646 w 1097482"/>
                    <a:gd name="connsiteY43" fmla="*/ 532096 h 800886"/>
                    <a:gd name="connsiteX44" fmla="*/ 323646 w 1097482"/>
                    <a:gd name="connsiteY44" fmla="*/ 518382 h 800886"/>
                    <a:gd name="connsiteX45" fmla="*/ 309932 w 1097482"/>
                    <a:gd name="connsiteY45" fmla="*/ 419643 h 800886"/>
                    <a:gd name="connsiteX46" fmla="*/ 307190 w 1097482"/>
                    <a:gd name="connsiteY46" fmla="*/ 389472 h 800886"/>
                    <a:gd name="connsiteX47" fmla="*/ 172794 w 1097482"/>
                    <a:gd name="connsiteY47" fmla="*/ 255077 h 800886"/>
                    <a:gd name="connsiteX48" fmla="*/ 38399 w 1097482"/>
                    <a:gd name="connsiteY48" fmla="*/ 389472 h 800886"/>
                    <a:gd name="connsiteX49" fmla="*/ 35656 w 1097482"/>
                    <a:gd name="connsiteY49" fmla="*/ 419643 h 800886"/>
                    <a:gd name="connsiteX50" fmla="*/ 21942 w 1097482"/>
                    <a:gd name="connsiteY50" fmla="*/ 518382 h 800886"/>
                    <a:gd name="connsiteX51" fmla="*/ 21942 w 1097482"/>
                    <a:gd name="connsiteY51" fmla="*/ 532096 h 800886"/>
                    <a:gd name="connsiteX52" fmla="*/ 82283 w 1097482"/>
                    <a:gd name="connsiteY52" fmla="*/ 581466 h 800886"/>
                    <a:gd name="connsiteX53" fmla="*/ 38399 w 1097482"/>
                    <a:gd name="connsiteY53" fmla="*/ 603408 h 800886"/>
                    <a:gd name="connsiteX54" fmla="*/ 0 w 1097482"/>
                    <a:gd name="connsiteY54" fmla="*/ 663748 h 800886"/>
                    <a:gd name="connsiteX55" fmla="*/ 0 w 1097482"/>
                    <a:gd name="connsiteY55" fmla="*/ 781687 h 800886"/>
                    <a:gd name="connsiteX56" fmla="*/ 16457 w 1097482"/>
                    <a:gd name="connsiteY56" fmla="*/ 798144 h 800886"/>
                    <a:gd name="connsiteX57" fmla="*/ 32914 w 1097482"/>
                    <a:gd name="connsiteY57" fmla="*/ 781687 h 800886"/>
                    <a:gd name="connsiteX58" fmla="*/ 32914 w 1097482"/>
                    <a:gd name="connsiteY58" fmla="*/ 663748 h 800886"/>
                    <a:gd name="connsiteX59" fmla="*/ 52112 w 1097482"/>
                    <a:gd name="connsiteY59" fmla="*/ 633578 h 800886"/>
                    <a:gd name="connsiteX60" fmla="*/ 104225 w 1097482"/>
                    <a:gd name="connsiteY60" fmla="*/ 606151 h 800886"/>
                    <a:gd name="connsiteX61" fmla="*/ 123425 w 1097482"/>
                    <a:gd name="connsiteY61" fmla="*/ 622607 h 800886"/>
                    <a:gd name="connsiteX62" fmla="*/ 170052 w 1097482"/>
                    <a:gd name="connsiteY62" fmla="*/ 641806 h 800886"/>
                    <a:gd name="connsiteX63" fmla="*/ 216678 w 1097482"/>
                    <a:gd name="connsiteY63" fmla="*/ 622607 h 800886"/>
                    <a:gd name="connsiteX64" fmla="*/ 235878 w 1097482"/>
                    <a:gd name="connsiteY64" fmla="*/ 606151 h 800886"/>
                    <a:gd name="connsiteX65" fmla="*/ 252335 w 1097482"/>
                    <a:gd name="connsiteY65" fmla="*/ 614379 h 800886"/>
                    <a:gd name="connsiteX66" fmla="*/ 238621 w 1097482"/>
                    <a:gd name="connsiteY66" fmla="*/ 658263 h 800886"/>
                    <a:gd name="connsiteX67" fmla="*/ 238621 w 1097482"/>
                    <a:gd name="connsiteY67" fmla="*/ 781687 h 800886"/>
                    <a:gd name="connsiteX68" fmla="*/ 255077 w 1097482"/>
                    <a:gd name="connsiteY68" fmla="*/ 798144 h 800886"/>
                    <a:gd name="connsiteX69" fmla="*/ 271534 w 1097482"/>
                    <a:gd name="connsiteY69" fmla="*/ 781687 h 800886"/>
                    <a:gd name="connsiteX70" fmla="*/ 271534 w 1097482"/>
                    <a:gd name="connsiteY70" fmla="*/ 658263 h 800886"/>
                    <a:gd name="connsiteX71" fmla="*/ 307190 w 1097482"/>
                    <a:gd name="connsiteY71" fmla="*/ 608893 h 800886"/>
                    <a:gd name="connsiteX72" fmla="*/ 411415 w 1097482"/>
                    <a:gd name="connsiteY72" fmla="*/ 570495 h 800886"/>
                    <a:gd name="connsiteX73" fmla="*/ 455300 w 1097482"/>
                    <a:gd name="connsiteY73" fmla="*/ 636321 h 800886"/>
                    <a:gd name="connsiteX74" fmla="*/ 479984 w 1097482"/>
                    <a:gd name="connsiteY74" fmla="*/ 650035 h 800886"/>
                    <a:gd name="connsiteX75" fmla="*/ 482727 w 1097482"/>
                    <a:gd name="connsiteY75" fmla="*/ 650035 h 800886"/>
                    <a:gd name="connsiteX76" fmla="*/ 504669 w 1097482"/>
                    <a:gd name="connsiteY76" fmla="*/ 639064 h 800886"/>
                    <a:gd name="connsiteX77" fmla="*/ 532097 w 1097482"/>
                    <a:gd name="connsiteY77" fmla="*/ 611636 h 800886"/>
                    <a:gd name="connsiteX78" fmla="*/ 532097 w 1097482"/>
                    <a:gd name="connsiteY78" fmla="*/ 778944 h 800886"/>
                    <a:gd name="connsiteX79" fmla="*/ 548553 w 1097482"/>
                    <a:gd name="connsiteY79" fmla="*/ 795401 h 800886"/>
                    <a:gd name="connsiteX80" fmla="*/ 565010 w 1097482"/>
                    <a:gd name="connsiteY80" fmla="*/ 778944 h 800886"/>
                    <a:gd name="connsiteX81" fmla="*/ 565010 w 1097482"/>
                    <a:gd name="connsiteY81" fmla="*/ 611636 h 800886"/>
                    <a:gd name="connsiteX82" fmla="*/ 592438 w 1097482"/>
                    <a:gd name="connsiteY82" fmla="*/ 639064 h 800886"/>
                    <a:gd name="connsiteX83" fmla="*/ 614380 w 1097482"/>
                    <a:gd name="connsiteY83" fmla="*/ 650035 h 800886"/>
                    <a:gd name="connsiteX84" fmla="*/ 617123 w 1097482"/>
                    <a:gd name="connsiteY84" fmla="*/ 650035 h 800886"/>
                    <a:gd name="connsiteX85" fmla="*/ 641807 w 1097482"/>
                    <a:gd name="connsiteY85" fmla="*/ 636321 h 800886"/>
                    <a:gd name="connsiteX86" fmla="*/ 685692 w 1097482"/>
                    <a:gd name="connsiteY86" fmla="*/ 570495 h 800886"/>
                    <a:gd name="connsiteX87" fmla="*/ 789917 w 1097482"/>
                    <a:gd name="connsiteY87" fmla="*/ 608893 h 800886"/>
                    <a:gd name="connsiteX88" fmla="*/ 825573 w 1097482"/>
                    <a:gd name="connsiteY88" fmla="*/ 658263 h 800886"/>
                    <a:gd name="connsiteX89" fmla="*/ 825573 w 1097482"/>
                    <a:gd name="connsiteY89" fmla="*/ 781687 h 800886"/>
                    <a:gd name="connsiteX90" fmla="*/ 842030 w 1097482"/>
                    <a:gd name="connsiteY90" fmla="*/ 798144 h 800886"/>
                    <a:gd name="connsiteX91" fmla="*/ 858486 w 1097482"/>
                    <a:gd name="connsiteY91" fmla="*/ 781687 h 800886"/>
                    <a:gd name="connsiteX92" fmla="*/ 858486 w 1097482"/>
                    <a:gd name="connsiteY92" fmla="*/ 658263 h 800886"/>
                    <a:gd name="connsiteX93" fmla="*/ 833801 w 1097482"/>
                    <a:gd name="connsiteY93" fmla="*/ 600665 h 800886"/>
                    <a:gd name="connsiteX94" fmla="*/ 836544 w 1097482"/>
                    <a:gd name="connsiteY94" fmla="*/ 600665 h 800886"/>
                    <a:gd name="connsiteX95" fmla="*/ 850258 w 1097482"/>
                    <a:gd name="connsiteY95" fmla="*/ 595179 h 800886"/>
                    <a:gd name="connsiteX96" fmla="*/ 891399 w 1097482"/>
                    <a:gd name="connsiteY96" fmla="*/ 636321 h 800886"/>
                    <a:gd name="connsiteX97" fmla="*/ 891399 w 1097482"/>
                    <a:gd name="connsiteY97" fmla="*/ 784430 h 800886"/>
                    <a:gd name="connsiteX98" fmla="*/ 907856 w 1097482"/>
                    <a:gd name="connsiteY98" fmla="*/ 800887 h 800886"/>
                    <a:gd name="connsiteX99" fmla="*/ 924313 w 1097482"/>
                    <a:gd name="connsiteY99" fmla="*/ 784430 h 800886"/>
                    <a:gd name="connsiteX100" fmla="*/ 924313 w 1097482"/>
                    <a:gd name="connsiteY100" fmla="*/ 636321 h 800886"/>
                    <a:gd name="connsiteX101" fmla="*/ 965454 w 1097482"/>
                    <a:gd name="connsiteY101" fmla="*/ 595179 h 800886"/>
                    <a:gd name="connsiteX102" fmla="*/ 970940 w 1097482"/>
                    <a:gd name="connsiteY102" fmla="*/ 597922 h 800886"/>
                    <a:gd name="connsiteX103" fmla="*/ 1036766 w 1097482"/>
                    <a:gd name="connsiteY103" fmla="*/ 617122 h 800886"/>
                    <a:gd name="connsiteX104" fmla="*/ 1061451 w 1097482"/>
                    <a:gd name="connsiteY104" fmla="*/ 650035 h 800886"/>
                    <a:gd name="connsiteX105" fmla="*/ 1061451 w 1097482"/>
                    <a:gd name="connsiteY105" fmla="*/ 781687 h 800886"/>
                    <a:gd name="connsiteX106" fmla="*/ 1077907 w 1097482"/>
                    <a:gd name="connsiteY106" fmla="*/ 798144 h 800886"/>
                    <a:gd name="connsiteX107" fmla="*/ 1094364 w 1097482"/>
                    <a:gd name="connsiteY107" fmla="*/ 781687 h 800886"/>
                    <a:gd name="connsiteX108" fmla="*/ 1094364 w 1097482"/>
                    <a:gd name="connsiteY108" fmla="*/ 650035 h 800886"/>
                    <a:gd name="connsiteX109" fmla="*/ 1055965 w 1097482"/>
                    <a:gd name="connsiteY109" fmla="*/ 586951 h 800886"/>
                    <a:gd name="connsiteX110" fmla="*/ 117939 w 1097482"/>
                    <a:gd name="connsiteY110" fmla="*/ 559523 h 800886"/>
                    <a:gd name="connsiteX111" fmla="*/ 65826 w 1097482"/>
                    <a:gd name="connsiteY111" fmla="*/ 526610 h 800886"/>
                    <a:gd name="connsiteX112" fmla="*/ 74055 w 1097482"/>
                    <a:gd name="connsiteY112" fmla="*/ 488212 h 800886"/>
                    <a:gd name="connsiteX113" fmla="*/ 115197 w 1097482"/>
                    <a:gd name="connsiteY113" fmla="*/ 540324 h 800886"/>
                    <a:gd name="connsiteX114" fmla="*/ 115197 w 1097482"/>
                    <a:gd name="connsiteY114" fmla="*/ 559523 h 800886"/>
                    <a:gd name="connsiteX115" fmla="*/ 211193 w 1097482"/>
                    <a:gd name="connsiteY115" fmla="*/ 603408 h 800886"/>
                    <a:gd name="connsiteX116" fmla="*/ 161823 w 1097482"/>
                    <a:gd name="connsiteY116" fmla="*/ 603408 h 800886"/>
                    <a:gd name="connsiteX117" fmla="*/ 148109 w 1097482"/>
                    <a:gd name="connsiteY117" fmla="*/ 589694 h 800886"/>
                    <a:gd name="connsiteX118" fmla="*/ 150852 w 1097482"/>
                    <a:gd name="connsiteY118" fmla="*/ 573237 h 800886"/>
                    <a:gd name="connsiteX119" fmla="*/ 150852 w 1097482"/>
                    <a:gd name="connsiteY119" fmla="*/ 556781 h 800886"/>
                    <a:gd name="connsiteX120" fmla="*/ 186508 w 1097482"/>
                    <a:gd name="connsiteY120" fmla="*/ 562266 h 800886"/>
                    <a:gd name="connsiteX121" fmla="*/ 222164 w 1097482"/>
                    <a:gd name="connsiteY121" fmla="*/ 556781 h 800886"/>
                    <a:gd name="connsiteX122" fmla="*/ 222164 w 1097482"/>
                    <a:gd name="connsiteY122" fmla="*/ 573237 h 800886"/>
                    <a:gd name="connsiteX123" fmla="*/ 224907 w 1097482"/>
                    <a:gd name="connsiteY123" fmla="*/ 589694 h 800886"/>
                    <a:gd name="connsiteX124" fmla="*/ 211193 w 1097482"/>
                    <a:gd name="connsiteY124" fmla="*/ 603408 h 800886"/>
                    <a:gd name="connsiteX125" fmla="*/ 186508 w 1097482"/>
                    <a:gd name="connsiteY125" fmla="*/ 529353 h 800886"/>
                    <a:gd name="connsiteX126" fmla="*/ 101483 w 1097482"/>
                    <a:gd name="connsiteY126" fmla="*/ 444327 h 800886"/>
                    <a:gd name="connsiteX127" fmla="*/ 85026 w 1097482"/>
                    <a:gd name="connsiteY127" fmla="*/ 427871 h 800886"/>
                    <a:gd name="connsiteX128" fmla="*/ 82283 w 1097482"/>
                    <a:gd name="connsiteY128" fmla="*/ 427871 h 800886"/>
                    <a:gd name="connsiteX129" fmla="*/ 82283 w 1097482"/>
                    <a:gd name="connsiteY129" fmla="*/ 425128 h 800886"/>
                    <a:gd name="connsiteX130" fmla="*/ 82283 w 1097482"/>
                    <a:gd name="connsiteY130" fmla="*/ 394958 h 800886"/>
                    <a:gd name="connsiteX131" fmla="*/ 115197 w 1097482"/>
                    <a:gd name="connsiteY131" fmla="*/ 320903 h 800886"/>
                    <a:gd name="connsiteX132" fmla="*/ 186508 w 1097482"/>
                    <a:gd name="connsiteY132" fmla="*/ 290733 h 800886"/>
                    <a:gd name="connsiteX133" fmla="*/ 257820 w 1097482"/>
                    <a:gd name="connsiteY133" fmla="*/ 320903 h 800886"/>
                    <a:gd name="connsiteX134" fmla="*/ 290734 w 1097482"/>
                    <a:gd name="connsiteY134" fmla="*/ 394958 h 800886"/>
                    <a:gd name="connsiteX135" fmla="*/ 290734 w 1097482"/>
                    <a:gd name="connsiteY135" fmla="*/ 425128 h 800886"/>
                    <a:gd name="connsiteX136" fmla="*/ 290734 w 1097482"/>
                    <a:gd name="connsiteY136" fmla="*/ 427871 h 800886"/>
                    <a:gd name="connsiteX137" fmla="*/ 211193 w 1097482"/>
                    <a:gd name="connsiteY137" fmla="*/ 370273 h 800886"/>
                    <a:gd name="connsiteX138" fmla="*/ 150852 w 1097482"/>
                    <a:gd name="connsiteY138" fmla="*/ 359302 h 800886"/>
                    <a:gd name="connsiteX139" fmla="*/ 139881 w 1097482"/>
                    <a:gd name="connsiteY139" fmla="*/ 364787 h 800886"/>
                    <a:gd name="connsiteX140" fmla="*/ 112454 w 1097482"/>
                    <a:gd name="connsiteY140" fmla="*/ 394958 h 800886"/>
                    <a:gd name="connsiteX141" fmla="*/ 112454 w 1097482"/>
                    <a:gd name="connsiteY141" fmla="*/ 416900 h 800886"/>
                    <a:gd name="connsiteX142" fmla="*/ 134395 w 1097482"/>
                    <a:gd name="connsiteY142" fmla="*/ 416900 h 800886"/>
                    <a:gd name="connsiteX143" fmla="*/ 159080 w 1097482"/>
                    <a:gd name="connsiteY143" fmla="*/ 392215 h 800886"/>
                    <a:gd name="connsiteX144" fmla="*/ 271534 w 1097482"/>
                    <a:gd name="connsiteY144" fmla="*/ 458041 h 800886"/>
                    <a:gd name="connsiteX145" fmla="*/ 186508 w 1097482"/>
                    <a:gd name="connsiteY145" fmla="*/ 529353 h 800886"/>
                    <a:gd name="connsiteX146" fmla="*/ 252335 w 1097482"/>
                    <a:gd name="connsiteY146" fmla="*/ 559523 h 800886"/>
                    <a:gd name="connsiteX147" fmla="*/ 252335 w 1097482"/>
                    <a:gd name="connsiteY147" fmla="*/ 540324 h 800886"/>
                    <a:gd name="connsiteX148" fmla="*/ 293476 w 1097482"/>
                    <a:gd name="connsiteY148" fmla="*/ 488212 h 800886"/>
                    <a:gd name="connsiteX149" fmla="*/ 301704 w 1097482"/>
                    <a:gd name="connsiteY149" fmla="*/ 526610 h 800886"/>
                    <a:gd name="connsiteX150" fmla="*/ 252335 w 1097482"/>
                    <a:gd name="connsiteY150" fmla="*/ 559523 h 800886"/>
                    <a:gd name="connsiteX151" fmla="*/ 405929 w 1097482"/>
                    <a:gd name="connsiteY151" fmla="*/ 298961 h 800886"/>
                    <a:gd name="connsiteX152" fmla="*/ 405929 w 1097482"/>
                    <a:gd name="connsiteY152" fmla="*/ 260562 h 800886"/>
                    <a:gd name="connsiteX153" fmla="*/ 403187 w 1097482"/>
                    <a:gd name="connsiteY153" fmla="*/ 252334 h 800886"/>
                    <a:gd name="connsiteX154" fmla="*/ 386730 w 1097482"/>
                    <a:gd name="connsiteY154" fmla="*/ 186508 h 800886"/>
                    <a:gd name="connsiteX155" fmla="*/ 386730 w 1097482"/>
                    <a:gd name="connsiteY155" fmla="*/ 153595 h 800886"/>
                    <a:gd name="connsiteX156" fmla="*/ 507412 w 1097482"/>
                    <a:gd name="connsiteY156" fmla="*/ 32913 h 800886"/>
                    <a:gd name="connsiteX157" fmla="*/ 729576 w 1097482"/>
                    <a:gd name="connsiteY157" fmla="*/ 32913 h 800886"/>
                    <a:gd name="connsiteX158" fmla="*/ 729576 w 1097482"/>
                    <a:gd name="connsiteY158" fmla="*/ 186508 h 800886"/>
                    <a:gd name="connsiteX159" fmla="*/ 713120 w 1097482"/>
                    <a:gd name="connsiteY159" fmla="*/ 252334 h 800886"/>
                    <a:gd name="connsiteX160" fmla="*/ 710377 w 1097482"/>
                    <a:gd name="connsiteY160" fmla="*/ 260562 h 800886"/>
                    <a:gd name="connsiteX161" fmla="*/ 710377 w 1097482"/>
                    <a:gd name="connsiteY161" fmla="*/ 307189 h 800886"/>
                    <a:gd name="connsiteX162" fmla="*/ 661007 w 1097482"/>
                    <a:gd name="connsiteY162" fmla="*/ 419643 h 800886"/>
                    <a:gd name="connsiteX163" fmla="*/ 650036 w 1097482"/>
                    <a:gd name="connsiteY163" fmla="*/ 430614 h 800886"/>
                    <a:gd name="connsiteX164" fmla="*/ 650036 w 1097482"/>
                    <a:gd name="connsiteY164" fmla="*/ 430614 h 800886"/>
                    <a:gd name="connsiteX165" fmla="*/ 545811 w 1097482"/>
                    <a:gd name="connsiteY165" fmla="*/ 460784 h 800886"/>
                    <a:gd name="connsiteX166" fmla="*/ 405929 w 1097482"/>
                    <a:gd name="connsiteY166" fmla="*/ 298961 h 800886"/>
                    <a:gd name="connsiteX167" fmla="*/ 496441 w 1097482"/>
                    <a:gd name="connsiteY167" fmla="*/ 619864 h 800886"/>
                    <a:gd name="connsiteX168" fmla="*/ 496441 w 1097482"/>
                    <a:gd name="connsiteY168" fmla="*/ 619864 h 800886"/>
                    <a:gd name="connsiteX169" fmla="*/ 496441 w 1097482"/>
                    <a:gd name="connsiteY169" fmla="*/ 619864 h 800886"/>
                    <a:gd name="connsiteX170" fmla="*/ 444329 w 1097482"/>
                    <a:gd name="connsiteY170" fmla="*/ 545810 h 800886"/>
                    <a:gd name="connsiteX171" fmla="*/ 460785 w 1097482"/>
                    <a:gd name="connsiteY171" fmla="*/ 529353 h 800886"/>
                    <a:gd name="connsiteX172" fmla="*/ 534840 w 1097482"/>
                    <a:gd name="connsiteY172" fmla="*/ 581466 h 800886"/>
                    <a:gd name="connsiteX173" fmla="*/ 496441 w 1097482"/>
                    <a:gd name="connsiteY173" fmla="*/ 619864 h 800886"/>
                    <a:gd name="connsiteX174" fmla="*/ 559524 w 1097482"/>
                    <a:gd name="connsiteY174" fmla="*/ 559523 h 800886"/>
                    <a:gd name="connsiteX175" fmla="*/ 474498 w 1097482"/>
                    <a:gd name="connsiteY175" fmla="*/ 499183 h 800886"/>
                    <a:gd name="connsiteX176" fmla="*/ 474498 w 1097482"/>
                    <a:gd name="connsiteY176" fmla="*/ 469013 h 800886"/>
                    <a:gd name="connsiteX177" fmla="*/ 548553 w 1097482"/>
                    <a:gd name="connsiteY177" fmla="*/ 490954 h 800886"/>
                    <a:gd name="connsiteX178" fmla="*/ 562267 w 1097482"/>
                    <a:gd name="connsiteY178" fmla="*/ 490954 h 800886"/>
                    <a:gd name="connsiteX179" fmla="*/ 647293 w 1097482"/>
                    <a:gd name="connsiteY179" fmla="*/ 469013 h 800886"/>
                    <a:gd name="connsiteX180" fmla="*/ 647293 w 1097482"/>
                    <a:gd name="connsiteY180" fmla="*/ 499183 h 800886"/>
                    <a:gd name="connsiteX181" fmla="*/ 559524 w 1097482"/>
                    <a:gd name="connsiteY181" fmla="*/ 559523 h 800886"/>
                    <a:gd name="connsiteX182" fmla="*/ 628094 w 1097482"/>
                    <a:gd name="connsiteY182" fmla="*/ 619864 h 800886"/>
                    <a:gd name="connsiteX183" fmla="*/ 628094 w 1097482"/>
                    <a:gd name="connsiteY183" fmla="*/ 619864 h 800886"/>
                    <a:gd name="connsiteX184" fmla="*/ 628094 w 1097482"/>
                    <a:gd name="connsiteY184" fmla="*/ 619864 h 800886"/>
                    <a:gd name="connsiteX185" fmla="*/ 586952 w 1097482"/>
                    <a:gd name="connsiteY185" fmla="*/ 581466 h 800886"/>
                    <a:gd name="connsiteX186" fmla="*/ 661007 w 1097482"/>
                    <a:gd name="connsiteY186" fmla="*/ 529353 h 800886"/>
                    <a:gd name="connsiteX187" fmla="*/ 677464 w 1097482"/>
                    <a:gd name="connsiteY187" fmla="*/ 545810 h 800886"/>
                    <a:gd name="connsiteX188" fmla="*/ 628094 w 1097482"/>
                    <a:gd name="connsiteY188" fmla="*/ 619864 h 800886"/>
                    <a:gd name="connsiteX189" fmla="*/ 918827 w 1097482"/>
                    <a:gd name="connsiteY189" fmla="*/ 606151 h 800886"/>
                    <a:gd name="connsiteX190" fmla="*/ 883171 w 1097482"/>
                    <a:gd name="connsiteY190" fmla="*/ 570495 h 800886"/>
                    <a:gd name="connsiteX191" fmla="*/ 883171 w 1097482"/>
                    <a:gd name="connsiteY191" fmla="*/ 562266 h 800886"/>
                    <a:gd name="connsiteX192" fmla="*/ 883171 w 1097482"/>
                    <a:gd name="connsiteY192" fmla="*/ 556781 h 800886"/>
                    <a:gd name="connsiteX193" fmla="*/ 916084 w 1097482"/>
                    <a:gd name="connsiteY193" fmla="*/ 562266 h 800886"/>
                    <a:gd name="connsiteX194" fmla="*/ 918827 w 1097482"/>
                    <a:gd name="connsiteY194" fmla="*/ 562266 h 800886"/>
                    <a:gd name="connsiteX195" fmla="*/ 954483 w 1097482"/>
                    <a:gd name="connsiteY195" fmla="*/ 556781 h 800886"/>
                    <a:gd name="connsiteX196" fmla="*/ 954483 w 1097482"/>
                    <a:gd name="connsiteY196" fmla="*/ 562266 h 800886"/>
                    <a:gd name="connsiteX197" fmla="*/ 954483 w 1097482"/>
                    <a:gd name="connsiteY197" fmla="*/ 570495 h 800886"/>
                    <a:gd name="connsiteX198" fmla="*/ 918827 w 1097482"/>
                    <a:gd name="connsiteY198" fmla="*/ 606151 h 800886"/>
                    <a:gd name="connsiteX199" fmla="*/ 979168 w 1097482"/>
                    <a:gd name="connsiteY199" fmla="*/ 504668 h 800886"/>
                    <a:gd name="connsiteX200" fmla="*/ 916084 w 1097482"/>
                    <a:gd name="connsiteY200" fmla="*/ 529353 h 800886"/>
                    <a:gd name="connsiteX201" fmla="*/ 831058 w 1097482"/>
                    <a:gd name="connsiteY201" fmla="*/ 438842 h 800886"/>
                    <a:gd name="connsiteX202" fmla="*/ 831058 w 1097482"/>
                    <a:gd name="connsiteY202" fmla="*/ 408671 h 800886"/>
                    <a:gd name="connsiteX203" fmla="*/ 828316 w 1097482"/>
                    <a:gd name="connsiteY203" fmla="*/ 400443 h 800886"/>
                    <a:gd name="connsiteX204" fmla="*/ 817344 w 1097482"/>
                    <a:gd name="connsiteY204" fmla="*/ 381244 h 800886"/>
                    <a:gd name="connsiteX205" fmla="*/ 811859 w 1097482"/>
                    <a:gd name="connsiteY205" fmla="*/ 356559 h 800886"/>
                    <a:gd name="connsiteX206" fmla="*/ 811859 w 1097482"/>
                    <a:gd name="connsiteY206" fmla="*/ 356559 h 800886"/>
                    <a:gd name="connsiteX207" fmla="*/ 880429 w 1097482"/>
                    <a:gd name="connsiteY207" fmla="*/ 287990 h 800886"/>
                    <a:gd name="connsiteX208" fmla="*/ 1017567 w 1097482"/>
                    <a:gd name="connsiteY208" fmla="*/ 287990 h 800886"/>
                    <a:gd name="connsiteX209" fmla="*/ 1017567 w 1097482"/>
                    <a:gd name="connsiteY209" fmla="*/ 353816 h 800886"/>
                    <a:gd name="connsiteX210" fmla="*/ 1009338 w 1097482"/>
                    <a:gd name="connsiteY210" fmla="*/ 383987 h 800886"/>
                    <a:gd name="connsiteX211" fmla="*/ 1001110 w 1097482"/>
                    <a:gd name="connsiteY211" fmla="*/ 400443 h 800886"/>
                    <a:gd name="connsiteX212" fmla="*/ 998367 w 1097482"/>
                    <a:gd name="connsiteY212" fmla="*/ 408671 h 800886"/>
                    <a:gd name="connsiteX213" fmla="*/ 998367 w 1097482"/>
                    <a:gd name="connsiteY213" fmla="*/ 441585 h 800886"/>
                    <a:gd name="connsiteX214" fmla="*/ 979168 w 1097482"/>
                    <a:gd name="connsiteY214" fmla="*/ 504668 h 80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097482" h="800886">
                      <a:moveTo>
                        <a:pt x="1055965" y="586951"/>
                      </a:moveTo>
                      <a:lnTo>
                        <a:pt x="990139" y="567752"/>
                      </a:lnTo>
                      <a:cubicBezTo>
                        <a:pt x="987396" y="567752"/>
                        <a:pt x="984653" y="565009"/>
                        <a:pt x="984653" y="562266"/>
                      </a:cubicBezTo>
                      <a:lnTo>
                        <a:pt x="984653" y="540324"/>
                      </a:lnTo>
                      <a:cubicBezTo>
                        <a:pt x="990139" y="537582"/>
                        <a:pt x="995624" y="532096"/>
                        <a:pt x="1001110" y="526610"/>
                      </a:cubicBezTo>
                      <a:cubicBezTo>
                        <a:pt x="1023052" y="504668"/>
                        <a:pt x="1036766" y="474498"/>
                        <a:pt x="1036766" y="441585"/>
                      </a:cubicBezTo>
                      <a:lnTo>
                        <a:pt x="1036766" y="411414"/>
                      </a:lnTo>
                      <a:lnTo>
                        <a:pt x="1042252" y="397701"/>
                      </a:lnTo>
                      <a:cubicBezTo>
                        <a:pt x="1050480" y="383987"/>
                        <a:pt x="1053223" y="367530"/>
                        <a:pt x="1053223" y="353816"/>
                      </a:cubicBezTo>
                      <a:lnTo>
                        <a:pt x="1053223" y="271533"/>
                      </a:lnTo>
                      <a:cubicBezTo>
                        <a:pt x="1053223" y="263305"/>
                        <a:pt x="1044995" y="255077"/>
                        <a:pt x="1036766" y="255077"/>
                      </a:cubicBezTo>
                      <a:lnTo>
                        <a:pt x="883171" y="255077"/>
                      </a:lnTo>
                      <a:cubicBezTo>
                        <a:pt x="828316" y="255077"/>
                        <a:pt x="781689" y="301704"/>
                        <a:pt x="781689" y="356559"/>
                      </a:cubicBezTo>
                      <a:lnTo>
                        <a:pt x="781689" y="356559"/>
                      </a:lnTo>
                      <a:cubicBezTo>
                        <a:pt x="781689" y="370273"/>
                        <a:pt x="784432" y="381244"/>
                        <a:pt x="789917" y="394958"/>
                      </a:cubicBezTo>
                      <a:lnTo>
                        <a:pt x="798145" y="411414"/>
                      </a:lnTo>
                      <a:lnTo>
                        <a:pt x="798145" y="436099"/>
                      </a:lnTo>
                      <a:cubicBezTo>
                        <a:pt x="798145" y="477240"/>
                        <a:pt x="817344" y="515639"/>
                        <a:pt x="850258" y="537582"/>
                      </a:cubicBezTo>
                      <a:lnTo>
                        <a:pt x="850258" y="559523"/>
                      </a:lnTo>
                      <a:cubicBezTo>
                        <a:pt x="850258" y="562266"/>
                        <a:pt x="850258" y="565009"/>
                        <a:pt x="836544" y="567752"/>
                      </a:cubicBezTo>
                      <a:lnTo>
                        <a:pt x="803631" y="575980"/>
                      </a:lnTo>
                      <a:lnTo>
                        <a:pt x="710377" y="543067"/>
                      </a:lnTo>
                      <a:cubicBezTo>
                        <a:pt x="710377" y="537582"/>
                        <a:pt x="710377" y="534839"/>
                        <a:pt x="704892" y="532096"/>
                      </a:cubicBezTo>
                      <a:lnTo>
                        <a:pt x="674721" y="501926"/>
                      </a:lnTo>
                      <a:lnTo>
                        <a:pt x="674721" y="449813"/>
                      </a:lnTo>
                      <a:cubicBezTo>
                        <a:pt x="677464" y="447070"/>
                        <a:pt x="680206" y="444327"/>
                        <a:pt x="682949" y="441585"/>
                      </a:cubicBezTo>
                      <a:cubicBezTo>
                        <a:pt x="721348" y="405929"/>
                        <a:pt x="740547" y="356559"/>
                        <a:pt x="740547" y="304447"/>
                      </a:cubicBezTo>
                      <a:lnTo>
                        <a:pt x="740547" y="263305"/>
                      </a:lnTo>
                      <a:cubicBezTo>
                        <a:pt x="751518" y="238620"/>
                        <a:pt x="757004" y="213936"/>
                        <a:pt x="757004" y="186508"/>
                      </a:cubicBezTo>
                      <a:lnTo>
                        <a:pt x="757004" y="16457"/>
                      </a:lnTo>
                      <a:cubicBezTo>
                        <a:pt x="757004" y="8228"/>
                        <a:pt x="748775" y="0"/>
                        <a:pt x="740547" y="0"/>
                      </a:cubicBezTo>
                      <a:lnTo>
                        <a:pt x="501926" y="0"/>
                      </a:lnTo>
                      <a:cubicBezTo>
                        <a:pt x="416901" y="0"/>
                        <a:pt x="348332" y="68569"/>
                        <a:pt x="348332" y="153595"/>
                      </a:cubicBezTo>
                      <a:lnTo>
                        <a:pt x="348332" y="186508"/>
                      </a:lnTo>
                      <a:cubicBezTo>
                        <a:pt x="348332" y="213936"/>
                        <a:pt x="353817" y="238620"/>
                        <a:pt x="364788" y="263305"/>
                      </a:cubicBezTo>
                      <a:lnTo>
                        <a:pt x="364788" y="298961"/>
                      </a:lnTo>
                      <a:cubicBezTo>
                        <a:pt x="364788" y="359302"/>
                        <a:pt x="392215" y="411414"/>
                        <a:pt x="433357" y="447070"/>
                      </a:cubicBezTo>
                      <a:lnTo>
                        <a:pt x="433357" y="501926"/>
                      </a:lnTo>
                      <a:lnTo>
                        <a:pt x="403187" y="532096"/>
                      </a:lnTo>
                      <a:cubicBezTo>
                        <a:pt x="400444" y="534839"/>
                        <a:pt x="397701" y="540324"/>
                        <a:pt x="397701" y="543067"/>
                      </a:cubicBezTo>
                      <a:lnTo>
                        <a:pt x="298961" y="578723"/>
                      </a:lnTo>
                      <a:cubicBezTo>
                        <a:pt x="290734" y="581466"/>
                        <a:pt x="285248" y="584208"/>
                        <a:pt x="279763" y="589694"/>
                      </a:cubicBezTo>
                      <a:lnTo>
                        <a:pt x="263306" y="581466"/>
                      </a:lnTo>
                      <a:cubicBezTo>
                        <a:pt x="309932" y="562266"/>
                        <a:pt x="323646" y="532096"/>
                        <a:pt x="323646" y="532096"/>
                      </a:cubicBezTo>
                      <a:cubicBezTo>
                        <a:pt x="326389" y="526610"/>
                        <a:pt x="326389" y="521125"/>
                        <a:pt x="323646" y="518382"/>
                      </a:cubicBezTo>
                      <a:cubicBezTo>
                        <a:pt x="312675" y="496440"/>
                        <a:pt x="309932" y="452556"/>
                        <a:pt x="309932" y="419643"/>
                      </a:cubicBezTo>
                      <a:cubicBezTo>
                        <a:pt x="309932" y="408671"/>
                        <a:pt x="309932" y="397701"/>
                        <a:pt x="307190" y="389472"/>
                      </a:cubicBezTo>
                      <a:cubicBezTo>
                        <a:pt x="301704" y="312675"/>
                        <a:pt x="244106" y="255077"/>
                        <a:pt x="172794" y="255077"/>
                      </a:cubicBezTo>
                      <a:cubicBezTo>
                        <a:pt x="101483" y="255077"/>
                        <a:pt x="43884" y="312675"/>
                        <a:pt x="38399" y="389472"/>
                      </a:cubicBezTo>
                      <a:cubicBezTo>
                        <a:pt x="38399" y="397701"/>
                        <a:pt x="38399" y="408671"/>
                        <a:pt x="35656" y="419643"/>
                      </a:cubicBezTo>
                      <a:cubicBezTo>
                        <a:pt x="35656" y="452556"/>
                        <a:pt x="32914" y="496440"/>
                        <a:pt x="21942" y="518382"/>
                      </a:cubicBezTo>
                      <a:cubicBezTo>
                        <a:pt x="19200" y="523868"/>
                        <a:pt x="19200" y="529353"/>
                        <a:pt x="21942" y="532096"/>
                      </a:cubicBezTo>
                      <a:cubicBezTo>
                        <a:pt x="21942" y="534839"/>
                        <a:pt x="38399" y="562266"/>
                        <a:pt x="82283" y="581466"/>
                      </a:cubicBezTo>
                      <a:lnTo>
                        <a:pt x="38399" y="603408"/>
                      </a:lnTo>
                      <a:cubicBezTo>
                        <a:pt x="16457" y="614379"/>
                        <a:pt x="0" y="639064"/>
                        <a:pt x="0" y="663748"/>
                      </a:cubicBezTo>
                      <a:lnTo>
                        <a:pt x="0" y="781687"/>
                      </a:lnTo>
                      <a:cubicBezTo>
                        <a:pt x="0" y="789916"/>
                        <a:pt x="8228" y="798144"/>
                        <a:pt x="16457" y="798144"/>
                      </a:cubicBezTo>
                      <a:cubicBezTo>
                        <a:pt x="24685" y="798144"/>
                        <a:pt x="32914" y="789916"/>
                        <a:pt x="32914" y="781687"/>
                      </a:cubicBezTo>
                      <a:lnTo>
                        <a:pt x="32914" y="663748"/>
                      </a:lnTo>
                      <a:cubicBezTo>
                        <a:pt x="32914" y="650035"/>
                        <a:pt x="41142" y="639064"/>
                        <a:pt x="52112" y="633578"/>
                      </a:cubicBezTo>
                      <a:lnTo>
                        <a:pt x="104225" y="606151"/>
                      </a:lnTo>
                      <a:lnTo>
                        <a:pt x="123425" y="622607"/>
                      </a:lnTo>
                      <a:cubicBezTo>
                        <a:pt x="137138" y="633578"/>
                        <a:pt x="153595" y="641806"/>
                        <a:pt x="170052" y="641806"/>
                      </a:cubicBezTo>
                      <a:cubicBezTo>
                        <a:pt x="186508" y="641806"/>
                        <a:pt x="202965" y="636321"/>
                        <a:pt x="216678" y="622607"/>
                      </a:cubicBezTo>
                      <a:lnTo>
                        <a:pt x="235878" y="606151"/>
                      </a:lnTo>
                      <a:lnTo>
                        <a:pt x="252335" y="614379"/>
                      </a:lnTo>
                      <a:cubicBezTo>
                        <a:pt x="244106" y="628092"/>
                        <a:pt x="238621" y="641806"/>
                        <a:pt x="238621" y="658263"/>
                      </a:cubicBezTo>
                      <a:lnTo>
                        <a:pt x="238621" y="781687"/>
                      </a:lnTo>
                      <a:cubicBezTo>
                        <a:pt x="238621" y="789916"/>
                        <a:pt x="246849" y="798144"/>
                        <a:pt x="255077" y="798144"/>
                      </a:cubicBezTo>
                      <a:cubicBezTo>
                        <a:pt x="263306" y="798144"/>
                        <a:pt x="271534" y="789916"/>
                        <a:pt x="271534" y="781687"/>
                      </a:cubicBezTo>
                      <a:lnTo>
                        <a:pt x="271534" y="658263"/>
                      </a:lnTo>
                      <a:cubicBezTo>
                        <a:pt x="271534" y="636321"/>
                        <a:pt x="285248" y="617122"/>
                        <a:pt x="307190" y="608893"/>
                      </a:cubicBezTo>
                      <a:lnTo>
                        <a:pt x="411415" y="570495"/>
                      </a:lnTo>
                      <a:lnTo>
                        <a:pt x="455300" y="636321"/>
                      </a:lnTo>
                      <a:cubicBezTo>
                        <a:pt x="460785" y="644549"/>
                        <a:pt x="469013" y="650035"/>
                        <a:pt x="479984" y="650035"/>
                      </a:cubicBezTo>
                      <a:cubicBezTo>
                        <a:pt x="479984" y="650035"/>
                        <a:pt x="482727" y="650035"/>
                        <a:pt x="482727" y="650035"/>
                      </a:cubicBezTo>
                      <a:cubicBezTo>
                        <a:pt x="490955" y="650035"/>
                        <a:pt x="499184" y="647292"/>
                        <a:pt x="504669" y="639064"/>
                      </a:cubicBezTo>
                      <a:lnTo>
                        <a:pt x="532097" y="611636"/>
                      </a:lnTo>
                      <a:lnTo>
                        <a:pt x="532097" y="778944"/>
                      </a:lnTo>
                      <a:cubicBezTo>
                        <a:pt x="532097" y="787173"/>
                        <a:pt x="540326" y="795401"/>
                        <a:pt x="548553" y="795401"/>
                      </a:cubicBezTo>
                      <a:cubicBezTo>
                        <a:pt x="556781" y="795401"/>
                        <a:pt x="565010" y="787173"/>
                        <a:pt x="565010" y="778944"/>
                      </a:cubicBezTo>
                      <a:lnTo>
                        <a:pt x="565010" y="611636"/>
                      </a:lnTo>
                      <a:lnTo>
                        <a:pt x="592438" y="639064"/>
                      </a:lnTo>
                      <a:cubicBezTo>
                        <a:pt x="597923" y="644549"/>
                        <a:pt x="606152" y="650035"/>
                        <a:pt x="614380" y="650035"/>
                      </a:cubicBezTo>
                      <a:cubicBezTo>
                        <a:pt x="614380" y="650035"/>
                        <a:pt x="617123" y="650035"/>
                        <a:pt x="617123" y="650035"/>
                      </a:cubicBezTo>
                      <a:cubicBezTo>
                        <a:pt x="628094" y="650035"/>
                        <a:pt x="636322" y="644549"/>
                        <a:pt x="641807" y="636321"/>
                      </a:cubicBezTo>
                      <a:lnTo>
                        <a:pt x="685692" y="570495"/>
                      </a:lnTo>
                      <a:lnTo>
                        <a:pt x="789917" y="608893"/>
                      </a:lnTo>
                      <a:cubicBezTo>
                        <a:pt x="809116" y="617122"/>
                        <a:pt x="825573" y="636321"/>
                        <a:pt x="825573" y="658263"/>
                      </a:cubicBezTo>
                      <a:lnTo>
                        <a:pt x="825573" y="781687"/>
                      </a:lnTo>
                      <a:cubicBezTo>
                        <a:pt x="825573" y="789916"/>
                        <a:pt x="833801" y="798144"/>
                        <a:pt x="842030" y="798144"/>
                      </a:cubicBezTo>
                      <a:cubicBezTo>
                        <a:pt x="850258" y="798144"/>
                        <a:pt x="858486" y="789916"/>
                        <a:pt x="858486" y="781687"/>
                      </a:cubicBezTo>
                      <a:lnTo>
                        <a:pt x="858486" y="658263"/>
                      </a:lnTo>
                      <a:cubicBezTo>
                        <a:pt x="858486" y="636321"/>
                        <a:pt x="850258" y="614379"/>
                        <a:pt x="833801" y="600665"/>
                      </a:cubicBezTo>
                      <a:lnTo>
                        <a:pt x="836544" y="600665"/>
                      </a:lnTo>
                      <a:cubicBezTo>
                        <a:pt x="839287" y="600665"/>
                        <a:pt x="844772" y="597922"/>
                        <a:pt x="850258" y="595179"/>
                      </a:cubicBezTo>
                      <a:lnTo>
                        <a:pt x="891399" y="636321"/>
                      </a:lnTo>
                      <a:lnTo>
                        <a:pt x="891399" y="784430"/>
                      </a:lnTo>
                      <a:cubicBezTo>
                        <a:pt x="891399" y="792658"/>
                        <a:pt x="899627" y="800887"/>
                        <a:pt x="907856" y="800887"/>
                      </a:cubicBezTo>
                      <a:cubicBezTo>
                        <a:pt x="916084" y="800887"/>
                        <a:pt x="924313" y="792658"/>
                        <a:pt x="924313" y="784430"/>
                      </a:cubicBezTo>
                      <a:lnTo>
                        <a:pt x="924313" y="636321"/>
                      </a:lnTo>
                      <a:lnTo>
                        <a:pt x="965454" y="595179"/>
                      </a:lnTo>
                      <a:cubicBezTo>
                        <a:pt x="968197" y="595179"/>
                        <a:pt x="970940" y="597922"/>
                        <a:pt x="970940" y="597922"/>
                      </a:cubicBezTo>
                      <a:lnTo>
                        <a:pt x="1036766" y="617122"/>
                      </a:lnTo>
                      <a:cubicBezTo>
                        <a:pt x="1050480" y="622607"/>
                        <a:pt x="1061451" y="636321"/>
                        <a:pt x="1061451" y="650035"/>
                      </a:cubicBezTo>
                      <a:lnTo>
                        <a:pt x="1061451" y="781687"/>
                      </a:lnTo>
                      <a:cubicBezTo>
                        <a:pt x="1061451" y="789916"/>
                        <a:pt x="1069679" y="798144"/>
                        <a:pt x="1077907" y="798144"/>
                      </a:cubicBezTo>
                      <a:cubicBezTo>
                        <a:pt x="1086136" y="798144"/>
                        <a:pt x="1094364" y="789916"/>
                        <a:pt x="1094364" y="781687"/>
                      </a:cubicBezTo>
                      <a:lnTo>
                        <a:pt x="1094364" y="650035"/>
                      </a:lnTo>
                      <a:cubicBezTo>
                        <a:pt x="1105335" y="622607"/>
                        <a:pt x="1086136" y="595179"/>
                        <a:pt x="1055965" y="586951"/>
                      </a:cubicBezTo>
                      <a:close/>
                      <a:moveTo>
                        <a:pt x="117939" y="559523"/>
                      </a:moveTo>
                      <a:cubicBezTo>
                        <a:pt x="87769" y="548552"/>
                        <a:pt x="74055" y="534839"/>
                        <a:pt x="65826" y="526610"/>
                      </a:cubicBezTo>
                      <a:cubicBezTo>
                        <a:pt x="71312" y="515639"/>
                        <a:pt x="74055" y="501926"/>
                        <a:pt x="74055" y="488212"/>
                      </a:cubicBezTo>
                      <a:cubicBezTo>
                        <a:pt x="82283" y="510154"/>
                        <a:pt x="98740" y="526610"/>
                        <a:pt x="115197" y="540324"/>
                      </a:cubicBezTo>
                      <a:lnTo>
                        <a:pt x="115197" y="559523"/>
                      </a:lnTo>
                      <a:close/>
                      <a:moveTo>
                        <a:pt x="211193" y="603408"/>
                      </a:moveTo>
                      <a:cubicBezTo>
                        <a:pt x="197480" y="617122"/>
                        <a:pt x="175537" y="617122"/>
                        <a:pt x="161823" y="603408"/>
                      </a:cubicBezTo>
                      <a:lnTo>
                        <a:pt x="148109" y="589694"/>
                      </a:lnTo>
                      <a:cubicBezTo>
                        <a:pt x="150852" y="584208"/>
                        <a:pt x="150852" y="578723"/>
                        <a:pt x="150852" y="573237"/>
                      </a:cubicBezTo>
                      <a:lnTo>
                        <a:pt x="150852" y="556781"/>
                      </a:lnTo>
                      <a:cubicBezTo>
                        <a:pt x="161823" y="559523"/>
                        <a:pt x="172794" y="562266"/>
                        <a:pt x="186508" y="562266"/>
                      </a:cubicBezTo>
                      <a:cubicBezTo>
                        <a:pt x="197480" y="562266"/>
                        <a:pt x="211193" y="559523"/>
                        <a:pt x="222164" y="556781"/>
                      </a:cubicBezTo>
                      <a:lnTo>
                        <a:pt x="222164" y="573237"/>
                      </a:lnTo>
                      <a:cubicBezTo>
                        <a:pt x="222164" y="578723"/>
                        <a:pt x="224907" y="584208"/>
                        <a:pt x="224907" y="589694"/>
                      </a:cubicBezTo>
                      <a:lnTo>
                        <a:pt x="211193" y="603408"/>
                      </a:lnTo>
                      <a:close/>
                      <a:moveTo>
                        <a:pt x="186508" y="529353"/>
                      </a:moveTo>
                      <a:cubicBezTo>
                        <a:pt x="139881" y="529353"/>
                        <a:pt x="101483" y="490954"/>
                        <a:pt x="101483" y="444327"/>
                      </a:cubicBezTo>
                      <a:cubicBezTo>
                        <a:pt x="101483" y="436099"/>
                        <a:pt x="93254" y="427871"/>
                        <a:pt x="85026" y="427871"/>
                      </a:cubicBezTo>
                      <a:cubicBezTo>
                        <a:pt x="85026" y="427871"/>
                        <a:pt x="82283" y="427871"/>
                        <a:pt x="82283" y="427871"/>
                      </a:cubicBezTo>
                      <a:cubicBezTo>
                        <a:pt x="82283" y="427871"/>
                        <a:pt x="82283" y="425128"/>
                        <a:pt x="82283" y="425128"/>
                      </a:cubicBezTo>
                      <a:cubicBezTo>
                        <a:pt x="82283" y="414157"/>
                        <a:pt x="82283" y="403186"/>
                        <a:pt x="82283" y="394958"/>
                      </a:cubicBezTo>
                      <a:cubicBezTo>
                        <a:pt x="85026" y="367530"/>
                        <a:pt x="95997" y="340102"/>
                        <a:pt x="115197" y="320903"/>
                      </a:cubicBezTo>
                      <a:cubicBezTo>
                        <a:pt x="134395" y="301704"/>
                        <a:pt x="159080" y="290733"/>
                        <a:pt x="186508" y="290733"/>
                      </a:cubicBezTo>
                      <a:cubicBezTo>
                        <a:pt x="213936" y="290733"/>
                        <a:pt x="238621" y="301704"/>
                        <a:pt x="257820" y="320903"/>
                      </a:cubicBezTo>
                      <a:cubicBezTo>
                        <a:pt x="277020" y="340102"/>
                        <a:pt x="287991" y="367530"/>
                        <a:pt x="290734" y="394958"/>
                      </a:cubicBezTo>
                      <a:cubicBezTo>
                        <a:pt x="290734" y="403186"/>
                        <a:pt x="290734" y="414157"/>
                        <a:pt x="290734" y="425128"/>
                      </a:cubicBezTo>
                      <a:cubicBezTo>
                        <a:pt x="290734" y="425128"/>
                        <a:pt x="290734" y="427871"/>
                        <a:pt x="290734" y="427871"/>
                      </a:cubicBezTo>
                      <a:cubicBezTo>
                        <a:pt x="274277" y="400443"/>
                        <a:pt x="246849" y="381244"/>
                        <a:pt x="211193" y="370273"/>
                      </a:cubicBezTo>
                      <a:cubicBezTo>
                        <a:pt x="178280" y="359302"/>
                        <a:pt x="150852" y="359302"/>
                        <a:pt x="150852" y="359302"/>
                      </a:cubicBezTo>
                      <a:cubicBezTo>
                        <a:pt x="145366" y="359302"/>
                        <a:pt x="142624" y="362045"/>
                        <a:pt x="139881" y="364787"/>
                      </a:cubicBezTo>
                      <a:lnTo>
                        <a:pt x="112454" y="394958"/>
                      </a:lnTo>
                      <a:cubicBezTo>
                        <a:pt x="106968" y="400443"/>
                        <a:pt x="106968" y="411414"/>
                        <a:pt x="112454" y="416900"/>
                      </a:cubicBezTo>
                      <a:cubicBezTo>
                        <a:pt x="117939" y="422385"/>
                        <a:pt x="128910" y="422385"/>
                        <a:pt x="134395" y="416900"/>
                      </a:cubicBezTo>
                      <a:lnTo>
                        <a:pt x="159080" y="392215"/>
                      </a:lnTo>
                      <a:cubicBezTo>
                        <a:pt x="181023" y="392215"/>
                        <a:pt x="246849" y="400443"/>
                        <a:pt x="271534" y="458041"/>
                      </a:cubicBezTo>
                      <a:cubicBezTo>
                        <a:pt x="263306" y="496440"/>
                        <a:pt x="227649" y="529353"/>
                        <a:pt x="186508" y="529353"/>
                      </a:cubicBezTo>
                      <a:close/>
                      <a:moveTo>
                        <a:pt x="252335" y="559523"/>
                      </a:moveTo>
                      <a:lnTo>
                        <a:pt x="252335" y="540324"/>
                      </a:lnTo>
                      <a:cubicBezTo>
                        <a:pt x="271534" y="526610"/>
                        <a:pt x="285248" y="510154"/>
                        <a:pt x="293476" y="488212"/>
                      </a:cubicBezTo>
                      <a:cubicBezTo>
                        <a:pt x="296219" y="501926"/>
                        <a:pt x="298961" y="515639"/>
                        <a:pt x="301704" y="526610"/>
                      </a:cubicBezTo>
                      <a:cubicBezTo>
                        <a:pt x="298961" y="534839"/>
                        <a:pt x="282505" y="548552"/>
                        <a:pt x="252335" y="559523"/>
                      </a:cubicBezTo>
                      <a:close/>
                      <a:moveTo>
                        <a:pt x="405929" y="298961"/>
                      </a:moveTo>
                      <a:lnTo>
                        <a:pt x="405929" y="260562"/>
                      </a:lnTo>
                      <a:cubicBezTo>
                        <a:pt x="405929" y="257819"/>
                        <a:pt x="405929" y="255077"/>
                        <a:pt x="403187" y="252334"/>
                      </a:cubicBezTo>
                      <a:cubicBezTo>
                        <a:pt x="392215" y="230392"/>
                        <a:pt x="386730" y="208450"/>
                        <a:pt x="386730" y="186508"/>
                      </a:cubicBezTo>
                      <a:lnTo>
                        <a:pt x="386730" y="153595"/>
                      </a:lnTo>
                      <a:cubicBezTo>
                        <a:pt x="386730" y="87768"/>
                        <a:pt x="441586" y="32913"/>
                        <a:pt x="507412" y="32913"/>
                      </a:cubicBezTo>
                      <a:lnTo>
                        <a:pt x="729576" y="32913"/>
                      </a:lnTo>
                      <a:lnTo>
                        <a:pt x="729576" y="186508"/>
                      </a:lnTo>
                      <a:cubicBezTo>
                        <a:pt x="729576" y="208450"/>
                        <a:pt x="724090" y="233135"/>
                        <a:pt x="713120" y="252334"/>
                      </a:cubicBezTo>
                      <a:cubicBezTo>
                        <a:pt x="713120" y="255077"/>
                        <a:pt x="710377" y="257819"/>
                        <a:pt x="710377" y="260562"/>
                      </a:cubicBezTo>
                      <a:lnTo>
                        <a:pt x="710377" y="307189"/>
                      </a:lnTo>
                      <a:cubicBezTo>
                        <a:pt x="710377" y="351074"/>
                        <a:pt x="693920" y="389472"/>
                        <a:pt x="661007" y="419643"/>
                      </a:cubicBezTo>
                      <a:cubicBezTo>
                        <a:pt x="658264" y="422385"/>
                        <a:pt x="652778" y="427871"/>
                        <a:pt x="650036" y="430614"/>
                      </a:cubicBezTo>
                      <a:cubicBezTo>
                        <a:pt x="650036" y="430614"/>
                        <a:pt x="650036" y="430614"/>
                        <a:pt x="650036" y="430614"/>
                      </a:cubicBezTo>
                      <a:cubicBezTo>
                        <a:pt x="619866" y="452556"/>
                        <a:pt x="584209" y="463527"/>
                        <a:pt x="545811" y="460784"/>
                      </a:cubicBezTo>
                      <a:cubicBezTo>
                        <a:pt x="469013" y="455299"/>
                        <a:pt x="405929" y="383987"/>
                        <a:pt x="405929" y="298961"/>
                      </a:cubicBezTo>
                      <a:close/>
                      <a:moveTo>
                        <a:pt x="496441" y="619864"/>
                      </a:moveTo>
                      <a:cubicBezTo>
                        <a:pt x="496441" y="619864"/>
                        <a:pt x="496441" y="622607"/>
                        <a:pt x="496441" y="619864"/>
                      </a:cubicBezTo>
                      <a:cubicBezTo>
                        <a:pt x="493698" y="622607"/>
                        <a:pt x="493698" y="619864"/>
                        <a:pt x="496441" y="619864"/>
                      </a:cubicBezTo>
                      <a:lnTo>
                        <a:pt x="444329" y="545810"/>
                      </a:lnTo>
                      <a:lnTo>
                        <a:pt x="460785" y="529353"/>
                      </a:lnTo>
                      <a:lnTo>
                        <a:pt x="534840" y="581466"/>
                      </a:lnTo>
                      <a:lnTo>
                        <a:pt x="496441" y="619864"/>
                      </a:lnTo>
                      <a:close/>
                      <a:moveTo>
                        <a:pt x="559524" y="559523"/>
                      </a:moveTo>
                      <a:lnTo>
                        <a:pt x="474498" y="499183"/>
                      </a:lnTo>
                      <a:lnTo>
                        <a:pt x="474498" y="469013"/>
                      </a:lnTo>
                      <a:cubicBezTo>
                        <a:pt x="496441" y="479983"/>
                        <a:pt x="521126" y="488212"/>
                        <a:pt x="548553" y="490954"/>
                      </a:cubicBezTo>
                      <a:cubicBezTo>
                        <a:pt x="554039" y="490954"/>
                        <a:pt x="556781" y="490954"/>
                        <a:pt x="562267" y="490954"/>
                      </a:cubicBezTo>
                      <a:cubicBezTo>
                        <a:pt x="592438" y="490954"/>
                        <a:pt x="622609" y="482726"/>
                        <a:pt x="647293" y="469013"/>
                      </a:cubicBezTo>
                      <a:lnTo>
                        <a:pt x="647293" y="499183"/>
                      </a:lnTo>
                      <a:lnTo>
                        <a:pt x="559524" y="559523"/>
                      </a:lnTo>
                      <a:close/>
                      <a:moveTo>
                        <a:pt x="628094" y="619864"/>
                      </a:moveTo>
                      <a:cubicBezTo>
                        <a:pt x="628094" y="619864"/>
                        <a:pt x="628094" y="622607"/>
                        <a:pt x="628094" y="619864"/>
                      </a:cubicBezTo>
                      <a:cubicBezTo>
                        <a:pt x="625351" y="622607"/>
                        <a:pt x="625351" y="622607"/>
                        <a:pt x="628094" y="619864"/>
                      </a:cubicBezTo>
                      <a:lnTo>
                        <a:pt x="586952" y="581466"/>
                      </a:lnTo>
                      <a:lnTo>
                        <a:pt x="661007" y="529353"/>
                      </a:lnTo>
                      <a:lnTo>
                        <a:pt x="677464" y="545810"/>
                      </a:lnTo>
                      <a:lnTo>
                        <a:pt x="628094" y="619864"/>
                      </a:lnTo>
                      <a:close/>
                      <a:moveTo>
                        <a:pt x="918827" y="606151"/>
                      </a:moveTo>
                      <a:lnTo>
                        <a:pt x="883171" y="570495"/>
                      </a:lnTo>
                      <a:cubicBezTo>
                        <a:pt x="883171" y="567752"/>
                        <a:pt x="883171" y="565009"/>
                        <a:pt x="883171" y="562266"/>
                      </a:cubicBezTo>
                      <a:lnTo>
                        <a:pt x="883171" y="556781"/>
                      </a:lnTo>
                      <a:cubicBezTo>
                        <a:pt x="894142" y="559523"/>
                        <a:pt x="905113" y="562266"/>
                        <a:pt x="916084" y="562266"/>
                      </a:cubicBezTo>
                      <a:cubicBezTo>
                        <a:pt x="916084" y="562266"/>
                        <a:pt x="918827" y="562266"/>
                        <a:pt x="918827" y="562266"/>
                      </a:cubicBezTo>
                      <a:cubicBezTo>
                        <a:pt x="929798" y="562266"/>
                        <a:pt x="943512" y="559523"/>
                        <a:pt x="954483" y="556781"/>
                      </a:cubicBezTo>
                      <a:lnTo>
                        <a:pt x="954483" y="562266"/>
                      </a:lnTo>
                      <a:cubicBezTo>
                        <a:pt x="954483" y="565009"/>
                        <a:pt x="954483" y="567752"/>
                        <a:pt x="954483" y="570495"/>
                      </a:cubicBezTo>
                      <a:lnTo>
                        <a:pt x="918827" y="606151"/>
                      </a:lnTo>
                      <a:close/>
                      <a:moveTo>
                        <a:pt x="979168" y="504668"/>
                      </a:moveTo>
                      <a:cubicBezTo>
                        <a:pt x="962712" y="521125"/>
                        <a:pt x="940769" y="529353"/>
                        <a:pt x="916084" y="529353"/>
                      </a:cubicBezTo>
                      <a:cubicBezTo>
                        <a:pt x="869458" y="526610"/>
                        <a:pt x="831058" y="488212"/>
                        <a:pt x="831058" y="438842"/>
                      </a:cubicBezTo>
                      <a:lnTo>
                        <a:pt x="831058" y="408671"/>
                      </a:lnTo>
                      <a:cubicBezTo>
                        <a:pt x="831058" y="405929"/>
                        <a:pt x="831058" y="403186"/>
                        <a:pt x="828316" y="400443"/>
                      </a:cubicBezTo>
                      <a:lnTo>
                        <a:pt x="817344" y="381244"/>
                      </a:lnTo>
                      <a:cubicBezTo>
                        <a:pt x="814602" y="373016"/>
                        <a:pt x="811859" y="364787"/>
                        <a:pt x="811859" y="356559"/>
                      </a:cubicBezTo>
                      <a:lnTo>
                        <a:pt x="811859" y="356559"/>
                      </a:lnTo>
                      <a:cubicBezTo>
                        <a:pt x="811859" y="318161"/>
                        <a:pt x="842030" y="287990"/>
                        <a:pt x="880429" y="287990"/>
                      </a:cubicBezTo>
                      <a:lnTo>
                        <a:pt x="1017567" y="287990"/>
                      </a:lnTo>
                      <a:lnTo>
                        <a:pt x="1017567" y="353816"/>
                      </a:lnTo>
                      <a:cubicBezTo>
                        <a:pt x="1017567" y="364787"/>
                        <a:pt x="1014824" y="375758"/>
                        <a:pt x="1009338" y="383987"/>
                      </a:cubicBezTo>
                      <a:lnTo>
                        <a:pt x="1001110" y="400443"/>
                      </a:lnTo>
                      <a:cubicBezTo>
                        <a:pt x="1001110" y="403186"/>
                        <a:pt x="998367" y="405929"/>
                        <a:pt x="998367" y="408671"/>
                      </a:cubicBezTo>
                      <a:lnTo>
                        <a:pt x="998367" y="441585"/>
                      </a:lnTo>
                      <a:cubicBezTo>
                        <a:pt x="1003853" y="466270"/>
                        <a:pt x="995624" y="488212"/>
                        <a:pt x="979168" y="504668"/>
                      </a:cubicBezTo>
                      <a:close/>
                    </a:path>
                  </a:pathLst>
                </a:custGeom>
                <a:grpFill/>
                <a:ln w="27426"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F2273C9-6BAE-2FA7-417C-F191FCB6A905}"/>
                    </a:ext>
                  </a:extLst>
                </p:cNvPr>
                <p:cNvSpPr/>
                <p:nvPr/>
              </p:nvSpPr>
              <p:spPr>
                <a:xfrm>
                  <a:off x="9258490" y="4220154"/>
                  <a:ext cx="135424" cy="52112"/>
                </a:xfrm>
                <a:custGeom>
                  <a:avLst/>
                  <a:gdLst>
                    <a:gd name="connsiteX0" fmla="*/ 126167 w 135424"/>
                    <a:gd name="connsiteY0" fmla="*/ 19200 h 52112"/>
                    <a:gd name="connsiteX1" fmla="*/ 16457 w 135424"/>
                    <a:gd name="connsiteY1" fmla="*/ 0 h 52112"/>
                    <a:gd name="connsiteX2" fmla="*/ 0 w 135424"/>
                    <a:gd name="connsiteY2" fmla="*/ 16457 h 52112"/>
                    <a:gd name="connsiteX3" fmla="*/ 16457 w 135424"/>
                    <a:gd name="connsiteY3" fmla="*/ 32913 h 52112"/>
                    <a:gd name="connsiteX4" fmla="*/ 112454 w 135424"/>
                    <a:gd name="connsiteY4" fmla="*/ 49370 h 52112"/>
                    <a:gd name="connsiteX5" fmla="*/ 120682 w 135424"/>
                    <a:gd name="connsiteY5" fmla="*/ 52113 h 52112"/>
                    <a:gd name="connsiteX6" fmla="*/ 134395 w 135424"/>
                    <a:gd name="connsiteY6" fmla="*/ 43884 h 52112"/>
                    <a:gd name="connsiteX7" fmla="*/ 126167 w 135424"/>
                    <a:gd name="connsiteY7" fmla="*/ 19200 h 5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24" h="52112">
                      <a:moveTo>
                        <a:pt x="126167" y="19200"/>
                      </a:moveTo>
                      <a:cubicBezTo>
                        <a:pt x="87769" y="0"/>
                        <a:pt x="19200" y="0"/>
                        <a:pt x="16457" y="0"/>
                      </a:cubicBezTo>
                      <a:cubicBezTo>
                        <a:pt x="8228" y="0"/>
                        <a:pt x="0" y="8228"/>
                        <a:pt x="0" y="16457"/>
                      </a:cubicBezTo>
                      <a:cubicBezTo>
                        <a:pt x="0" y="24685"/>
                        <a:pt x="8228" y="32913"/>
                        <a:pt x="16457" y="32913"/>
                      </a:cubicBezTo>
                      <a:cubicBezTo>
                        <a:pt x="35656" y="32913"/>
                        <a:pt x="87769" y="35656"/>
                        <a:pt x="112454" y="49370"/>
                      </a:cubicBezTo>
                      <a:cubicBezTo>
                        <a:pt x="115197" y="49370"/>
                        <a:pt x="117939" y="52113"/>
                        <a:pt x="120682" y="52113"/>
                      </a:cubicBezTo>
                      <a:cubicBezTo>
                        <a:pt x="126167" y="52113"/>
                        <a:pt x="131653" y="49370"/>
                        <a:pt x="134395" y="43884"/>
                      </a:cubicBezTo>
                      <a:cubicBezTo>
                        <a:pt x="137138" y="32913"/>
                        <a:pt x="134395" y="24685"/>
                        <a:pt x="126167" y="19200"/>
                      </a:cubicBezTo>
                      <a:close/>
                    </a:path>
                  </a:pathLst>
                </a:custGeom>
                <a:grpFill/>
                <a:ln w="27426"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F50C635-79CC-AD1A-8A4A-86F2FAA7E488}"/>
                    </a:ext>
                  </a:extLst>
                </p:cNvPr>
                <p:cNvSpPr/>
                <p:nvPr/>
              </p:nvSpPr>
              <p:spPr>
                <a:xfrm>
                  <a:off x="8833361" y="4024394"/>
                  <a:ext cx="270162" cy="91535"/>
                </a:xfrm>
                <a:custGeom>
                  <a:avLst/>
                  <a:gdLst>
                    <a:gd name="connsiteX0" fmla="*/ 266049 w 270162"/>
                    <a:gd name="connsiteY0" fmla="*/ 47651 h 91535"/>
                    <a:gd name="connsiteX1" fmla="*/ 27428 w 270162"/>
                    <a:gd name="connsiteY1" fmla="*/ 6509 h 91535"/>
                    <a:gd name="connsiteX2" fmla="*/ 0 w 270162"/>
                    <a:gd name="connsiteY2" fmla="*/ 39422 h 91535"/>
                    <a:gd name="connsiteX3" fmla="*/ 0 w 270162"/>
                    <a:gd name="connsiteY3" fmla="*/ 75078 h 91535"/>
                    <a:gd name="connsiteX4" fmla="*/ 16457 w 270162"/>
                    <a:gd name="connsiteY4" fmla="*/ 91535 h 91535"/>
                    <a:gd name="connsiteX5" fmla="*/ 32914 w 270162"/>
                    <a:gd name="connsiteY5" fmla="*/ 75078 h 91535"/>
                    <a:gd name="connsiteX6" fmla="*/ 32914 w 270162"/>
                    <a:gd name="connsiteY6" fmla="*/ 39422 h 91535"/>
                    <a:gd name="connsiteX7" fmla="*/ 32914 w 270162"/>
                    <a:gd name="connsiteY7" fmla="*/ 39422 h 91535"/>
                    <a:gd name="connsiteX8" fmla="*/ 137138 w 270162"/>
                    <a:gd name="connsiteY8" fmla="*/ 33937 h 91535"/>
                    <a:gd name="connsiteX9" fmla="*/ 244106 w 270162"/>
                    <a:gd name="connsiteY9" fmla="*/ 72335 h 91535"/>
                    <a:gd name="connsiteX10" fmla="*/ 266049 w 270162"/>
                    <a:gd name="connsiteY10" fmla="*/ 72335 h 91535"/>
                    <a:gd name="connsiteX11" fmla="*/ 266049 w 270162"/>
                    <a:gd name="connsiteY11" fmla="*/ 47651 h 9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162" h="91535">
                      <a:moveTo>
                        <a:pt x="266049" y="47651"/>
                      </a:moveTo>
                      <a:cubicBezTo>
                        <a:pt x="205708" y="-12690"/>
                        <a:pt x="79540" y="-1719"/>
                        <a:pt x="27428" y="6509"/>
                      </a:cubicBezTo>
                      <a:cubicBezTo>
                        <a:pt x="10971" y="9252"/>
                        <a:pt x="0" y="22966"/>
                        <a:pt x="0" y="39422"/>
                      </a:cubicBezTo>
                      <a:lnTo>
                        <a:pt x="0" y="75078"/>
                      </a:lnTo>
                      <a:cubicBezTo>
                        <a:pt x="0" y="83307"/>
                        <a:pt x="8228" y="91535"/>
                        <a:pt x="16457" y="91535"/>
                      </a:cubicBezTo>
                      <a:cubicBezTo>
                        <a:pt x="24685" y="91535"/>
                        <a:pt x="32914" y="83307"/>
                        <a:pt x="32914" y="75078"/>
                      </a:cubicBezTo>
                      <a:lnTo>
                        <a:pt x="32914" y="39422"/>
                      </a:lnTo>
                      <a:cubicBezTo>
                        <a:pt x="32914" y="39422"/>
                        <a:pt x="32914" y="39422"/>
                        <a:pt x="32914" y="39422"/>
                      </a:cubicBezTo>
                      <a:cubicBezTo>
                        <a:pt x="52112" y="36680"/>
                        <a:pt x="93254" y="31194"/>
                        <a:pt x="137138" y="33937"/>
                      </a:cubicBezTo>
                      <a:cubicBezTo>
                        <a:pt x="186508" y="36680"/>
                        <a:pt x="222164" y="50394"/>
                        <a:pt x="244106" y="72335"/>
                      </a:cubicBezTo>
                      <a:cubicBezTo>
                        <a:pt x="249592" y="77821"/>
                        <a:pt x="260563" y="77821"/>
                        <a:pt x="266049" y="72335"/>
                      </a:cubicBezTo>
                      <a:cubicBezTo>
                        <a:pt x="271534" y="64107"/>
                        <a:pt x="271534" y="53136"/>
                        <a:pt x="266049" y="47651"/>
                      </a:cubicBezTo>
                      <a:close/>
                    </a:path>
                  </a:pathLst>
                </a:custGeom>
                <a:grpFill/>
                <a:ln w="27426"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2C3BDE0E-585D-9223-F9D9-151E8980A0B3}"/>
                    </a:ext>
                  </a:extLst>
                </p:cNvPr>
                <p:cNvSpPr/>
                <p:nvPr/>
              </p:nvSpPr>
              <p:spPr>
                <a:xfrm>
                  <a:off x="8764792" y="4579456"/>
                  <a:ext cx="32913" cy="101482"/>
                </a:xfrm>
                <a:custGeom>
                  <a:avLst/>
                  <a:gdLst>
                    <a:gd name="connsiteX0" fmla="*/ 16457 w 32913"/>
                    <a:gd name="connsiteY0" fmla="*/ 0 h 101482"/>
                    <a:gd name="connsiteX1" fmla="*/ 0 w 32913"/>
                    <a:gd name="connsiteY1" fmla="*/ 16457 h 101482"/>
                    <a:gd name="connsiteX2" fmla="*/ 0 w 32913"/>
                    <a:gd name="connsiteY2" fmla="*/ 85026 h 101482"/>
                    <a:gd name="connsiteX3" fmla="*/ 16457 w 32913"/>
                    <a:gd name="connsiteY3" fmla="*/ 101482 h 101482"/>
                    <a:gd name="connsiteX4" fmla="*/ 32914 w 32913"/>
                    <a:gd name="connsiteY4" fmla="*/ 85026 h 101482"/>
                    <a:gd name="connsiteX5" fmla="*/ 32914 w 32913"/>
                    <a:gd name="connsiteY5" fmla="*/ 16457 h 101482"/>
                    <a:gd name="connsiteX6" fmla="*/ 16457 w 32913"/>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01482">
                      <a:moveTo>
                        <a:pt x="16457" y="0"/>
                      </a:moveTo>
                      <a:cubicBezTo>
                        <a:pt x="8228" y="0"/>
                        <a:pt x="0" y="8228"/>
                        <a:pt x="0" y="16457"/>
                      </a:cubicBezTo>
                      <a:lnTo>
                        <a:pt x="0" y="85026"/>
                      </a:lnTo>
                      <a:cubicBezTo>
                        <a:pt x="0" y="93254"/>
                        <a:pt x="8228" y="101482"/>
                        <a:pt x="16457" y="101482"/>
                      </a:cubicBezTo>
                      <a:cubicBezTo>
                        <a:pt x="24685" y="101482"/>
                        <a:pt x="32914" y="93254"/>
                        <a:pt x="32914" y="85026"/>
                      </a:cubicBezTo>
                      <a:lnTo>
                        <a:pt x="32914" y="16457"/>
                      </a:lnTo>
                      <a:cubicBezTo>
                        <a:pt x="32914" y="8228"/>
                        <a:pt x="24685" y="0"/>
                        <a:pt x="16457" y="0"/>
                      </a:cubicBezTo>
                      <a:close/>
                    </a:path>
                  </a:pathLst>
                </a:custGeom>
                <a:grpFill/>
                <a:ln w="27426"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D8CB5E7-ECD8-906F-8669-BD7005B0D064}"/>
                    </a:ext>
                  </a:extLst>
                </p:cNvPr>
                <p:cNvSpPr/>
                <p:nvPr/>
              </p:nvSpPr>
              <p:spPr>
                <a:xfrm>
                  <a:off x="9140551" y="4579456"/>
                  <a:ext cx="32912" cy="101482"/>
                </a:xfrm>
                <a:custGeom>
                  <a:avLst/>
                  <a:gdLst>
                    <a:gd name="connsiteX0" fmla="*/ 16456 w 32912"/>
                    <a:gd name="connsiteY0" fmla="*/ 0 h 101482"/>
                    <a:gd name="connsiteX1" fmla="*/ 0 w 32912"/>
                    <a:gd name="connsiteY1" fmla="*/ 16457 h 101482"/>
                    <a:gd name="connsiteX2" fmla="*/ 0 w 32912"/>
                    <a:gd name="connsiteY2" fmla="*/ 85026 h 101482"/>
                    <a:gd name="connsiteX3" fmla="*/ 16456 w 32912"/>
                    <a:gd name="connsiteY3" fmla="*/ 101482 h 101482"/>
                    <a:gd name="connsiteX4" fmla="*/ 32913 w 32912"/>
                    <a:gd name="connsiteY4" fmla="*/ 85026 h 101482"/>
                    <a:gd name="connsiteX5" fmla="*/ 32913 w 32912"/>
                    <a:gd name="connsiteY5" fmla="*/ 16457 h 101482"/>
                    <a:gd name="connsiteX6" fmla="*/ 16456 w 32912"/>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01482">
                      <a:moveTo>
                        <a:pt x="16456" y="0"/>
                      </a:moveTo>
                      <a:cubicBezTo>
                        <a:pt x="8228" y="0"/>
                        <a:pt x="0" y="8228"/>
                        <a:pt x="0" y="16457"/>
                      </a:cubicBezTo>
                      <a:lnTo>
                        <a:pt x="0" y="85026"/>
                      </a:lnTo>
                      <a:cubicBezTo>
                        <a:pt x="0" y="93254"/>
                        <a:pt x="8228" y="101482"/>
                        <a:pt x="16456" y="101482"/>
                      </a:cubicBezTo>
                      <a:cubicBezTo>
                        <a:pt x="24685" y="101482"/>
                        <a:pt x="32913" y="93254"/>
                        <a:pt x="32913" y="85026"/>
                      </a:cubicBezTo>
                      <a:lnTo>
                        <a:pt x="32913" y="16457"/>
                      </a:lnTo>
                      <a:cubicBezTo>
                        <a:pt x="32913" y="8228"/>
                        <a:pt x="24685" y="0"/>
                        <a:pt x="16456" y="0"/>
                      </a:cubicBezTo>
                      <a:close/>
                    </a:path>
                  </a:pathLst>
                </a:custGeom>
                <a:grpFill/>
                <a:ln w="2742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51C36B7-212C-9FDB-D8B8-60662EBE04D8}"/>
                    </a:ext>
                  </a:extLst>
                </p:cNvPr>
                <p:cNvSpPr/>
                <p:nvPr/>
              </p:nvSpPr>
              <p:spPr>
                <a:xfrm>
                  <a:off x="8852561" y="4409405"/>
                  <a:ext cx="90510" cy="91730"/>
                </a:xfrm>
                <a:custGeom>
                  <a:avLst/>
                  <a:gdLst>
                    <a:gd name="connsiteX0" fmla="*/ 52112 w 90510"/>
                    <a:gd name="connsiteY0" fmla="*/ 90511 h 91730"/>
                    <a:gd name="connsiteX1" fmla="*/ 52112 w 90510"/>
                    <a:gd name="connsiteY1" fmla="*/ 90511 h 91730"/>
                    <a:gd name="connsiteX2" fmla="*/ 52112 w 90510"/>
                    <a:gd name="connsiteY2" fmla="*/ 90511 h 91730"/>
                    <a:gd name="connsiteX3" fmla="*/ 0 w 90510"/>
                    <a:gd name="connsiteY3" fmla="*/ 16456 h 91730"/>
                    <a:gd name="connsiteX4" fmla="*/ 16456 w 90510"/>
                    <a:gd name="connsiteY4" fmla="*/ 0 h 91730"/>
                    <a:gd name="connsiteX5" fmla="*/ 90511 w 90510"/>
                    <a:gd name="connsiteY5" fmla="*/ 52112 h 91730"/>
                    <a:gd name="connsiteX6" fmla="*/ 52112 w 90510"/>
                    <a:gd name="connsiteY6" fmla="*/ 90511 h 9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0" h="91730">
                      <a:moveTo>
                        <a:pt x="52112" y="90511"/>
                      </a:moveTo>
                      <a:cubicBezTo>
                        <a:pt x="52112" y="90511"/>
                        <a:pt x="52112" y="93254"/>
                        <a:pt x="52112" y="90511"/>
                      </a:cubicBezTo>
                      <a:cubicBezTo>
                        <a:pt x="49369" y="93254"/>
                        <a:pt x="49369" y="90511"/>
                        <a:pt x="52112" y="90511"/>
                      </a:cubicBezTo>
                      <a:lnTo>
                        <a:pt x="0" y="16456"/>
                      </a:lnTo>
                      <a:lnTo>
                        <a:pt x="16456" y="0"/>
                      </a:lnTo>
                      <a:lnTo>
                        <a:pt x="90511" y="52112"/>
                      </a:lnTo>
                      <a:lnTo>
                        <a:pt x="52112" y="90511"/>
                      </a:lnTo>
                      <a:close/>
                    </a:path>
                  </a:pathLst>
                </a:custGeom>
                <a:grpFill/>
                <a:ln w="27426"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CD59ADD-8B4F-2413-ADCE-15BA6FECF042}"/>
                    </a:ext>
                  </a:extLst>
                </p:cNvPr>
                <p:cNvSpPr/>
                <p:nvPr/>
              </p:nvSpPr>
              <p:spPr>
                <a:xfrm>
                  <a:off x="8995184" y="4409405"/>
                  <a:ext cx="90511" cy="92568"/>
                </a:xfrm>
                <a:custGeom>
                  <a:avLst/>
                  <a:gdLst>
                    <a:gd name="connsiteX0" fmla="*/ 41142 w 90511"/>
                    <a:gd name="connsiteY0" fmla="*/ 90511 h 92568"/>
                    <a:gd name="connsiteX1" fmla="*/ 41142 w 90511"/>
                    <a:gd name="connsiteY1" fmla="*/ 90511 h 92568"/>
                    <a:gd name="connsiteX2" fmla="*/ 41142 w 90511"/>
                    <a:gd name="connsiteY2" fmla="*/ 90511 h 92568"/>
                    <a:gd name="connsiteX3" fmla="*/ 0 w 90511"/>
                    <a:gd name="connsiteY3" fmla="*/ 52112 h 92568"/>
                    <a:gd name="connsiteX4" fmla="*/ 74055 w 90511"/>
                    <a:gd name="connsiteY4" fmla="*/ 0 h 92568"/>
                    <a:gd name="connsiteX5" fmla="*/ 90512 w 90511"/>
                    <a:gd name="connsiteY5" fmla="*/ 16456 h 92568"/>
                    <a:gd name="connsiteX6" fmla="*/ 41142 w 90511"/>
                    <a:gd name="connsiteY6" fmla="*/ 90511 h 9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1" h="92568">
                      <a:moveTo>
                        <a:pt x="41142" y="90511"/>
                      </a:moveTo>
                      <a:cubicBezTo>
                        <a:pt x="41142" y="90511"/>
                        <a:pt x="41142" y="93254"/>
                        <a:pt x="41142" y="90511"/>
                      </a:cubicBezTo>
                      <a:cubicBezTo>
                        <a:pt x="38399" y="93254"/>
                        <a:pt x="38399" y="93254"/>
                        <a:pt x="41142" y="90511"/>
                      </a:cubicBezTo>
                      <a:lnTo>
                        <a:pt x="0" y="52112"/>
                      </a:lnTo>
                      <a:lnTo>
                        <a:pt x="74055" y="0"/>
                      </a:lnTo>
                      <a:lnTo>
                        <a:pt x="90512" y="16456"/>
                      </a:lnTo>
                      <a:lnTo>
                        <a:pt x="41142" y="90511"/>
                      </a:lnTo>
                      <a:close/>
                    </a:path>
                  </a:pathLst>
                </a:custGeom>
                <a:grpFill/>
                <a:ln w="27426"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96CF283-D90B-6AA0-1494-220D8F6EB497}"/>
                    </a:ext>
                  </a:extLst>
                </p:cNvPr>
                <p:cNvSpPr/>
                <p:nvPr/>
              </p:nvSpPr>
              <p:spPr>
                <a:xfrm>
                  <a:off x="9412085" y="4546543"/>
                  <a:ext cx="32912" cy="134395"/>
                </a:xfrm>
                <a:custGeom>
                  <a:avLst/>
                  <a:gdLst>
                    <a:gd name="connsiteX0" fmla="*/ 16457 w 32912"/>
                    <a:gd name="connsiteY0" fmla="*/ 0 h 134395"/>
                    <a:gd name="connsiteX1" fmla="*/ 0 w 32912"/>
                    <a:gd name="connsiteY1" fmla="*/ 16456 h 134395"/>
                    <a:gd name="connsiteX2" fmla="*/ 0 w 32912"/>
                    <a:gd name="connsiteY2" fmla="*/ 117939 h 134395"/>
                    <a:gd name="connsiteX3" fmla="*/ 16457 w 32912"/>
                    <a:gd name="connsiteY3" fmla="*/ 134395 h 134395"/>
                    <a:gd name="connsiteX4" fmla="*/ 32913 w 32912"/>
                    <a:gd name="connsiteY4" fmla="*/ 117939 h 134395"/>
                    <a:gd name="connsiteX5" fmla="*/ 32913 w 32912"/>
                    <a:gd name="connsiteY5" fmla="*/ 16456 h 134395"/>
                    <a:gd name="connsiteX6" fmla="*/ 16457 w 32912"/>
                    <a:gd name="connsiteY6" fmla="*/ 0 h 1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34395">
                      <a:moveTo>
                        <a:pt x="16457" y="0"/>
                      </a:moveTo>
                      <a:cubicBezTo>
                        <a:pt x="8228" y="0"/>
                        <a:pt x="0" y="8228"/>
                        <a:pt x="0" y="16456"/>
                      </a:cubicBezTo>
                      <a:lnTo>
                        <a:pt x="0" y="117939"/>
                      </a:lnTo>
                      <a:cubicBezTo>
                        <a:pt x="0" y="126167"/>
                        <a:pt x="8228" y="134395"/>
                        <a:pt x="16457" y="134395"/>
                      </a:cubicBezTo>
                      <a:cubicBezTo>
                        <a:pt x="24685" y="134395"/>
                        <a:pt x="32913" y="126167"/>
                        <a:pt x="32913" y="117939"/>
                      </a:cubicBezTo>
                      <a:lnTo>
                        <a:pt x="32913" y="16456"/>
                      </a:lnTo>
                      <a:cubicBezTo>
                        <a:pt x="32913" y="5485"/>
                        <a:pt x="24685" y="0"/>
                        <a:pt x="16457" y="0"/>
                      </a:cubicBezTo>
                      <a:close/>
                    </a:path>
                  </a:pathLst>
                </a:custGeom>
                <a:grpFill/>
                <a:ln w="27426" cap="flat">
                  <a:noFill/>
                  <a:prstDash val="solid"/>
                  <a:miter/>
                </a:ln>
              </p:spPr>
              <p:txBody>
                <a:bodyPr rtlCol="0" anchor="ctr"/>
                <a:lstStyle/>
                <a:p>
                  <a:endParaRPr lang="en-US"/>
                </a:p>
              </p:txBody>
            </p:sp>
          </p:grpSp>
        </p:grpSp>
        <p:grpSp>
          <p:nvGrpSpPr>
            <p:cNvPr id="42" name="Graphic 2">
              <a:extLst>
                <a:ext uri="{FF2B5EF4-FFF2-40B4-BE49-F238E27FC236}">
                  <a16:creationId xmlns:a16="http://schemas.microsoft.com/office/drawing/2014/main" id="{2D9EB87A-CF06-8AEB-C671-3F818010032E}"/>
                </a:ext>
              </a:extLst>
            </p:cNvPr>
            <p:cNvGrpSpPr/>
            <p:nvPr/>
          </p:nvGrpSpPr>
          <p:grpSpPr>
            <a:xfrm>
              <a:off x="4728303" y="2770026"/>
              <a:ext cx="696354" cy="704528"/>
              <a:chOff x="7190753" y="5365577"/>
              <a:chExt cx="745522" cy="754273"/>
            </a:xfrm>
            <a:solidFill>
              <a:schemeClr val="bg1"/>
            </a:solidFill>
          </p:grpSpPr>
          <p:sp>
            <p:nvSpPr>
              <p:cNvPr id="43" name="Freeform 42">
                <a:extLst>
                  <a:ext uri="{FF2B5EF4-FFF2-40B4-BE49-F238E27FC236}">
                    <a16:creationId xmlns:a16="http://schemas.microsoft.com/office/drawing/2014/main" id="{730B081C-8CB2-4394-C69B-1C37136920CA}"/>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2EAC05D0-08E2-ED7F-AF7E-0B24F929EFC1}"/>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id="{A2554993-33FC-0C52-31DD-C2AE2E904D05}"/>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740E0312-08E2-0664-A46A-541D7143032D}"/>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2A5308C6-3937-AEDE-4FAD-8D4E469D6A52}"/>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9B5FCD0E-5D02-BECE-8CC3-20BAB1D363BD}"/>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B8756570-AAE3-3657-FED5-604A64AD17EB}"/>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0" name="Freeform 49">
                <a:extLst>
                  <a:ext uri="{FF2B5EF4-FFF2-40B4-BE49-F238E27FC236}">
                    <a16:creationId xmlns:a16="http://schemas.microsoft.com/office/drawing/2014/main" id="{1141E49B-6217-8448-740F-5BF010B879E5}"/>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1" name="Freeform 50">
                <a:extLst>
                  <a:ext uri="{FF2B5EF4-FFF2-40B4-BE49-F238E27FC236}">
                    <a16:creationId xmlns:a16="http://schemas.microsoft.com/office/drawing/2014/main" id="{24FD08D7-198A-95F5-19EF-31566E1287D7}"/>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cxnSp>
          <p:nvCxnSpPr>
            <p:cNvPr id="91" name="Straight Connector 90">
              <a:extLst>
                <a:ext uri="{FF2B5EF4-FFF2-40B4-BE49-F238E27FC236}">
                  <a16:creationId xmlns:a16="http://schemas.microsoft.com/office/drawing/2014/main" id="{FA6DCFF9-536F-62DF-5AE1-1D6F84FEEC4E}"/>
                </a:ext>
              </a:extLst>
            </p:cNvPr>
            <p:cNvCxnSpPr/>
            <p:nvPr/>
          </p:nvCxnSpPr>
          <p:spPr>
            <a:xfrm>
              <a:off x="2770063" y="3997700"/>
              <a:ext cx="1048319" cy="0"/>
            </a:xfrm>
            <a:prstGeom prst="line">
              <a:avLst/>
            </a:prstGeom>
            <a:ln w="19050">
              <a:solidFill>
                <a:srgbClr val="B41F7A"/>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A518A4EA-E2B2-F804-5035-9C8C4DFA2D44}"/>
                </a:ext>
              </a:extLst>
            </p:cNvPr>
            <p:cNvCxnSpPr>
              <a:cxnSpLocks/>
            </p:cNvCxnSpPr>
            <p:nvPr/>
          </p:nvCxnSpPr>
          <p:spPr>
            <a:xfrm>
              <a:off x="3554558" y="2540078"/>
              <a:ext cx="446543" cy="0"/>
            </a:xfrm>
            <a:prstGeom prst="line">
              <a:avLst/>
            </a:prstGeom>
            <a:ln w="19050">
              <a:solidFill>
                <a:srgbClr val="F16924"/>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E74A0C99-1A2D-5547-4137-6EC0CA05FD47}"/>
                </a:ext>
              </a:extLst>
            </p:cNvPr>
            <p:cNvCxnSpPr/>
            <p:nvPr/>
          </p:nvCxnSpPr>
          <p:spPr>
            <a:xfrm>
              <a:off x="3675350" y="5506006"/>
              <a:ext cx="1048319" cy="0"/>
            </a:xfrm>
            <a:prstGeom prst="line">
              <a:avLst/>
            </a:prstGeom>
            <a:ln w="19050">
              <a:solidFill>
                <a:srgbClr val="EDA13E"/>
              </a:solidFill>
              <a:prstDash val="sysDot"/>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0B35F801-C686-BD49-FC6C-7526A7511335}"/>
                </a:ext>
              </a:extLst>
            </p:cNvPr>
            <p:cNvSpPr txBox="1">
              <a:spLocks/>
            </p:cNvSpPr>
            <p:nvPr/>
          </p:nvSpPr>
          <p:spPr>
            <a:xfrm>
              <a:off x="7043094" y="3693642"/>
              <a:ext cx="813649" cy="13065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 sz="4000" dirty="0">
                  <a:solidFill>
                    <a:schemeClr val="bg1"/>
                  </a:solidFill>
                </a:rPr>
                <a:t>02</a:t>
              </a:r>
            </a:p>
          </p:txBody>
        </p:sp>
        <p:sp>
          <p:nvSpPr>
            <p:cNvPr id="4" name="Text Placeholder 2">
              <a:extLst>
                <a:ext uri="{FF2B5EF4-FFF2-40B4-BE49-F238E27FC236}">
                  <a16:creationId xmlns:a16="http://schemas.microsoft.com/office/drawing/2014/main" id="{AFB74986-2C4E-3476-01A9-9D3DF927C187}"/>
                </a:ext>
              </a:extLst>
            </p:cNvPr>
            <p:cNvSpPr txBox="1">
              <a:spLocks/>
            </p:cNvSpPr>
            <p:nvPr/>
          </p:nvSpPr>
          <p:spPr>
            <a:xfrm>
              <a:off x="6270841" y="5236378"/>
              <a:ext cx="813649" cy="13065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 sz="4000" dirty="0">
                  <a:solidFill>
                    <a:schemeClr val="bg1"/>
                  </a:solidFill>
                </a:rPr>
                <a:t>03</a:t>
              </a:r>
            </a:p>
          </p:txBody>
        </p:sp>
        <p:sp>
          <p:nvSpPr>
            <p:cNvPr id="12" name="Text Placeholder 2">
              <a:extLst>
                <a:ext uri="{FF2B5EF4-FFF2-40B4-BE49-F238E27FC236}">
                  <a16:creationId xmlns:a16="http://schemas.microsoft.com/office/drawing/2014/main" id="{74A41F41-15E1-9038-D10B-15C10AC85281}"/>
                </a:ext>
              </a:extLst>
            </p:cNvPr>
            <p:cNvSpPr txBox="1">
              <a:spLocks/>
            </p:cNvSpPr>
            <p:nvPr/>
          </p:nvSpPr>
          <p:spPr>
            <a:xfrm>
              <a:off x="3994708" y="5226391"/>
              <a:ext cx="813649" cy="13065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 sz="4000" dirty="0">
                  <a:solidFill>
                    <a:schemeClr val="bg1"/>
                  </a:solidFill>
                </a:rPr>
                <a:t>04</a:t>
              </a:r>
            </a:p>
          </p:txBody>
        </p:sp>
        <p:sp>
          <p:nvSpPr>
            <p:cNvPr id="13" name="Text Placeholder 2">
              <a:extLst>
                <a:ext uri="{FF2B5EF4-FFF2-40B4-BE49-F238E27FC236}">
                  <a16:creationId xmlns:a16="http://schemas.microsoft.com/office/drawing/2014/main" id="{B9FB0876-33C2-4C43-156D-304D4A5F4287}"/>
                </a:ext>
              </a:extLst>
            </p:cNvPr>
            <p:cNvSpPr txBox="1">
              <a:spLocks/>
            </p:cNvSpPr>
            <p:nvPr/>
          </p:nvSpPr>
          <p:spPr>
            <a:xfrm>
              <a:off x="3187452" y="3676805"/>
              <a:ext cx="813649" cy="13065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 sz="4000" dirty="0">
                  <a:solidFill>
                    <a:schemeClr val="bg1"/>
                  </a:solidFill>
                </a:rPr>
                <a:t>05</a:t>
              </a:r>
            </a:p>
          </p:txBody>
        </p:sp>
        <p:sp>
          <p:nvSpPr>
            <p:cNvPr id="14" name="Text Placeholder 2">
              <a:extLst>
                <a:ext uri="{FF2B5EF4-FFF2-40B4-BE49-F238E27FC236}">
                  <a16:creationId xmlns:a16="http://schemas.microsoft.com/office/drawing/2014/main" id="{403D255D-1081-A82B-C464-6AC16C7210B8}"/>
                </a:ext>
              </a:extLst>
            </p:cNvPr>
            <p:cNvSpPr txBox="1">
              <a:spLocks/>
            </p:cNvSpPr>
            <p:nvPr/>
          </p:nvSpPr>
          <p:spPr>
            <a:xfrm>
              <a:off x="4007324" y="2223114"/>
              <a:ext cx="813649" cy="13065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 sz="4000" dirty="0">
                  <a:solidFill>
                    <a:schemeClr val="bg1"/>
                  </a:solidFill>
                </a:rPr>
                <a:t>06</a:t>
              </a:r>
            </a:p>
          </p:txBody>
        </p:sp>
      </p:grpSp>
      <p:sp>
        <p:nvSpPr>
          <p:cNvPr id="40" name="Subtitle 2">
            <a:extLst>
              <a:ext uri="{FF2B5EF4-FFF2-40B4-BE49-F238E27FC236}">
                <a16:creationId xmlns:a16="http://schemas.microsoft.com/office/drawing/2014/main" id="{0D2D4DDA-00E2-9982-40F5-C75328E50356}"/>
              </a:ext>
            </a:extLst>
          </p:cNvPr>
          <p:cNvSpPr txBox="1">
            <a:spLocks/>
          </p:cNvSpPr>
          <p:nvPr/>
        </p:nvSpPr>
        <p:spPr>
          <a:xfrm>
            <a:off x="-107919" y="6188389"/>
            <a:ext cx="12192000" cy="420931"/>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ct val="100000"/>
              </a:lnSpc>
            </a:pPr>
            <a:r>
              <a:rPr lang="es" sz="2200" b="1" dirty="0">
                <a:solidFill>
                  <a:srgbClr val="616161"/>
                </a:solidFill>
                <a:latin typeface="+mn-lt"/>
                <a:ea typeface="Open Sans Light" panose="020B0306030504020204" pitchFamily="34" charset="0"/>
                <a:cs typeface="Open Sans Light" panose="020B0306030504020204" pitchFamily="34" charset="0"/>
              </a:rPr>
              <a:t>Veamos cada uno de estos factores a su vez...</a:t>
            </a:r>
          </a:p>
        </p:txBody>
      </p:sp>
    </p:spTree>
    <p:extLst>
      <p:ext uri="{BB962C8B-B14F-4D97-AF65-F5344CB8AC3E}">
        <p14:creationId xmlns:p14="http://schemas.microsoft.com/office/powerpoint/2010/main" val="1261787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75321ED-76B8-AB16-A1E0-99520CBADF6A}"/>
              </a:ext>
            </a:extLst>
          </p:cNvPr>
          <p:cNvSpPr>
            <a:spLocks noGrp="1"/>
          </p:cNvSpPr>
          <p:nvPr>
            <p:ph type="body" sz="quarter" idx="18"/>
          </p:nvPr>
        </p:nvSpPr>
        <p:spPr>
          <a:xfrm>
            <a:off x="1675427" y="1659922"/>
            <a:ext cx="10328731" cy="4335803"/>
          </a:xfrm>
        </p:spPr>
        <p:txBody>
          <a:bodyPr>
            <a:noAutofit/>
          </a:bodyPr>
          <a:lstStyle/>
          <a:p>
            <a:pPr marL="12700" indent="-12700"/>
            <a:r>
              <a:rPr lang="es" sz="2000" dirty="0"/>
              <a:t>Las cadenas de suministro eficientes y confiables son fundamentales para el éxito de una PYME. Por ejemplo, el suministro constante de leche es vital para las operaciones de una fábrica de queso. Desafortunadamente, los desastres naturales interfieren con estas cadenas de suministro porque afectan las carreteras, los puentes y el transporte. Más específicamente, las carreteras se vuelven intransitables, los puentes colapsan. Eso significa que mover bienes y servicios en las áreas afectadas es imposible. En el caso citado anteriormente, la fábrica dejaría de operar porque no puede producir queso sin recibir leche de sus proveedores.</a:t>
            </a:r>
          </a:p>
          <a:p>
            <a:pPr marL="12700" indent="-12700"/>
            <a:endParaRPr lang="en-US" sz="2000" dirty="0"/>
          </a:p>
          <a:p>
            <a:pPr marL="12700" indent="-12700"/>
            <a:r>
              <a:rPr lang="es" sz="2000" b="0" i="0" dirty="0">
                <a:solidFill>
                  <a:srgbClr val="616161"/>
                </a:solidFill>
                <a:effectLst/>
                <a:latin typeface="Lyon"/>
              </a:rPr>
              <a:t>“Rara vez pasa una semana sin algo nuevo”, dice Tim Huxley, director ejecutivo de Mandarin Shipping </a:t>
            </a:r>
            <a:r>
              <a:rPr lang="es" sz="2000" b="0" i="0" dirty="0">
                <a:solidFill>
                  <a:srgbClr val="000000"/>
                </a:solidFill>
                <a:effectLst/>
                <a:latin typeface="Lyon"/>
              </a:rPr>
              <a:t>. </a:t>
            </a:r>
            <a:r>
              <a:rPr lang="es" sz="2000" dirty="0"/>
              <a:t>En 2021, fuertes lluvias e inundaciones devastaron partes de Europa occidental. Algunas de las inundaciones más graves ocurrieron en Alemania y Bélgica. Huxley explica: "Esto realmente interrumpe la cadena de suministro porque todos los enlaces ferroviarios se han roto". Los ferrocarriles que venían de la República Checa y Eslovaquia hacia los puertos alemanes de Róterdam y Hamburgo se vieron “seriamente interrumpidos”.</a:t>
            </a:r>
            <a:endParaRPr lang="en-US" sz="2000" dirty="0"/>
          </a:p>
          <a:p>
            <a:pPr marL="12700" indent="-12700"/>
            <a:endParaRPr lang="en-US" sz="2000" dirty="0"/>
          </a:p>
          <a:p>
            <a:pPr marL="12700" indent="-12700"/>
            <a:r>
              <a:rPr lang="es" sz="2000" b="1" dirty="0">
                <a:solidFill>
                  <a:schemeClr val="bg1"/>
                </a:solidFill>
                <a:highlight>
                  <a:srgbClr val="B41F7A"/>
                </a:highlight>
              </a:rPr>
              <a:t>LEER MÁS: </a:t>
            </a:r>
            <a:r>
              <a:rPr lang="es" sz="2000" dirty="0">
                <a:hlinkClick r:id="rId2"/>
              </a:rPr>
              <a:t>El impacto de los desastres naturales en la economía y la cadena de suministro, y cómo prepararse para lo peor (thomasnet.com)</a:t>
            </a:r>
            <a:endParaRPr lang="en-US" sz="2000" dirty="0"/>
          </a:p>
        </p:txBody>
      </p:sp>
      <p:sp>
        <p:nvSpPr>
          <p:cNvPr id="9" name="Text Placeholder 23">
            <a:extLst>
              <a:ext uri="{FF2B5EF4-FFF2-40B4-BE49-F238E27FC236}">
                <a16:creationId xmlns:a16="http://schemas.microsoft.com/office/drawing/2014/main" id="{BD08859E-E993-CBCB-7140-9A0B605AA945}"/>
              </a:ext>
            </a:extLst>
          </p:cNvPr>
          <p:cNvSpPr txBox="1">
            <a:spLocks/>
          </p:cNvSpPr>
          <p:nvPr/>
        </p:nvSpPr>
        <p:spPr>
          <a:xfrm>
            <a:off x="1675427" y="855849"/>
            <a:ext cx="8201818" cy="857158"/>
          </a:xfrm>
          <a:prstGeom prst="rect">
            <a:avLst/>
          </a:prstGeom>
          <a:noFill/>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Interrupciones de la cadena de suministro</a:t>
            </a:r>
          </a:p>
        </p:txBody>
      </p:sp>
      <p:sp>
        <p:nvSpPr>
          <p:cNvPr id="11" name="Oval 10">
            <a:extLst>
              <a:ext uri="{FF2B5EF4-FFF2-40B4-BE49-F238E27FC236}">
                <a16:creationId xmlns:a16="http://schemas.microsoft.com/office/drawing/2014/main" id="{0BF0C4B1-0830-9770-4B4B-0CEF4B299065}"/>
              </a:ext>
            </a:extLst>
          </p:cNvPr>
          <p:cNvSpPr/>
          <p:nvPr/>
        </p:nvSpPr>
        <p:spPr>
          <a:xfrm>
            <a:off x="427384" y="997561"/>
            <a:ext cx="1154422" cy="1154422"/>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 Placeholder 23">
            <a:extLst>
              <a:ext uri="{FF2B5EF4-FFF2-40B4-BE49-F238E27FC236}">
                <a16:creationId xmlns:a16="http://schemas.microsoft.com/office/drawing/2014/main" id="{820833A0-737F-29AA-C6D1-70F84D432477}"/>
              </a:ext>
            </a:extLst>
          </p:cNvPr>
          <p:cNvSpPr txBox="1">
            <a:spLocks/>
          </p:cNvSpPr>
          <p:nvPr/>
        </p:nvSpPr>
        <p:spPr>
          <a:xfrm>
            <a:off x="427384" y="1294825"/>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sz="4000" dirty="0"/>
              <a:t>01</a:t>
            </a:r>
          </a:p>
        </p:txBody>
      </p:sp>
      <p:cxnSp>
        <p:nvCxnSpPr>
          <p:cNvPr id="38" name="Straight Connector 37">
            <a:extLst>
              <a:ext uri="{FF2B5EF4-FFF2-40B4-BE49-F238E27FC236}">
                <a16:creationId xmlns:a16="http://schemas.microsoft.com/office/drawing/2014/main" id="{A7A65273-3D29-252A-3C17-952556AE097F}"/>
              </a:ext>
            </a:extLst>
          </p:cNvPr>
          <p:cNvCxnSpPr>
            <a:cxnSpLocks/>
          </p:cNvCxnSpPr>
          <p:nvPr/>
        </p:nvCxnSpPr>
        <p:spPr>
          <a:xfrm>
            <a:off x="1301794" y="1574772"/>
            <a:ext cx="10890206" cy="0"/>
          </a:xfrm>
          <a:prstGeom prst="line">
            <a:avLst/>
          </a:prstGeom>
          <a:ln w="38100">
            <a:solidFill>
              <a:srgbClr val="B41F7A"/>
            </a:solidFill>
            <a:prstDash val="sysDot"/>
          </a:ln>
        </p:spPr>
        <p:style>
          <a:lnRef idx="1">
            <a:schemeClr val="accent1"/>
          </a:lnRef>
          <a:fillRef idx="0">
            <a:schemeClr val="accent1"/>
          </a:fillRef>
          <a:effectRef idx="0">
            <a:schemeClr val="accent1"/>
          </a:effectRef>
          <a:fontRef idx="minor">
            <a:schemeClr val="tx1"/>
          </a:fontRef>
        </p:style>
      </p:cxnSp>
      <p:grpSp>
        <p:nvGrpSpPr>
          <p:cNvPr id="46" name="Graphic 3">
            <a:extLst>
              <a:ext uri="{FF2B5EF4-FFF2-40B4-BE49-F238E27FC236}">
                <a16:creationId xmlns:a16="http://schemas.microsoft.com/office/drawing/2014/main" id="{C563BAC6-9241-51DD-2A5C-75BA84D199AF}"/>
              </a:ext>
            </a:extLst>
          </p:cNvPr>
          <p:cNvGrpSpPr/>
          <p:nvPr/>
        </p:nvGrpSpPr>
        <p:grpSpPr>
          <a:xfrm>
            <a:off x="10760510" y="556021"/>
            <a:ext cx="1020309" cy="1017564"/>
            <a:chOff x="2489340" y="369316"/>
            <a:chExt cx="1020309" cy="1017564"/>
          </a:xfrm>
          <a:solidFill>
            <a:srgbClr val="616161"/>
          </a:solidFill>
        </p:grpSpPr>
        <p:grpSp>
          <p:nvGrpSpPr>
            <p:cNvPr id="47" name="Graphic 3">
              <a:extLst>
                <a:ext uri="{FF2B5EF4-FFF2-40B4-BE49-F238E27FC236}">
                  <a16:creationId xmlns:a16="http://schemas.microsoft.com/office/drawing/2014/main" id="{6F11CDEE-AD38-9184-7849-E3B2E283DA73}"/>
                </a:ext>
              </a:extLst>
            </p:cNvPr>
            <p:cNvGrpSpPr/>
            <p:nvPr/>
          </p:nvGrpSpPr>
          <p:grpSpPr>
            <a:xfrm>
              <a:off x="2489340" y="369316"/>
              <a:ext cx="1020309" cy="1017564"/>
              <a:chOff x="2489340" y="369316"/>
              <a:chExt cx="1020309" cy="1017564"/>
            </a:xfrm>
            <a:grpFill/>
          </p:grpSpPr>
          <p:sp>
            <p:nvSpPr>
              <p:cNvPr id="49" name="Freeform 48">
                <a:extLst>
                  <a:ext uri="{FF2B5EF4-FFF2-40B4-BE49-F238E27FC236}">
                    <a16:creationId xmlns:a16="http://schemas.microsoft.com/office/drawing/2014/main" id="{90F10CD6-46E9-7DBF-005E-243C85DFFE6A}"/>
                  </a:ext>
                </a:extLst>
              </p:cNvPr>
              <p:cNvSpPr/>
              <p:nvPr/>
            </p:nvSpPr>
            <p:spPr>
              <a:xfrm>
                <a:off x="2489340" y="369316"/>
                <a:ext cx="1020309" cy="1017564"/>
              </a:xfrm>
              <a:custGeom>
                <a:avLst/>
                <a:gdLst>
                  <a:gd name="connsiteX0" fmla="*/ 896885 w 1020309"/>
                  <a:gd name="connsiteY0" fmla="*/ 677462 h 1017564"/>
                  <a:gd name="connsiteX1" fmla="*/ 874943 w 1020309"/>
                  <a:gd name="connsiteY1" fmla="*/ 677462 h 1017564"/>
                  <a:gd name="connsiteX2" fmla="*/ 839287 w 1020309"/>
                  <a:gd name="connsiteY2" fmla="*/ 595179 h 1017564"/>
                  <a:gd name="connsiteX3" fmla="*/ 729576 w 1020309"/>
                  <a:gd name="connsiteY3" fmla="*/ 523868 h 1017564"/>
                  <a:gd name="connsiteX4" fmla="*/ 641808 w 1020309"/>
                  <a:gd name="connsiteY4" fmla="*/ 523868 h 1017564"/>
                  <a:gd name="connsiteX5" fmla="*/ 641808 w 1020309"/>
                  <a:gd name="connsiteY5" fmla="*/ 337360 h 1017564"/>
                  <a:gd name="connsiteX6" fmla="*/ 625351 w 1020309"/>
                  <a:gd name="connsiteY6" fmla="*/ 320903 h 1017564"/>
                  <a:gd name="connsiteX7" fmla="*/ 534840 w 1020309"/>
                  <a:gd name="connsiteY7" fmla="*/ 320903 h 1017564"/>
                  <a:gd name="connsiteX8" fmla="*/ 397701 w 1020309"/>
                  <a:gd name="connsiteY8" fmla="*/ 213936 h 1017564"/>
                  <a:gd name="connsiteX9" fmla="*/ 438843 w 1020309"/>
                  <a:gd name="connsiteY9" fmla="*/ 117939 h 1017564"/>
                  <a:gd name="connsiteX10" fmla="*/ 320904 w 1020309"/>
                  <a:gd name="connsiteY10" fmla="*/ 0 h 1017564"/>
                  <a:gd name="connsiteX11" fmla="*/ 202965 w 1020309"/>
                  <a:gd name="connsiteY11" fmla="*/ 117939 h 1017564"/>
                  <a:gd name="connsiteX12" fmla="*/ 244107 w 1020309"/>
                  <a:gd name="connsiteY12" fmla="*/ 213936 h 1017564"/>
                  <a:gd name="connsiteX13" fmla="*/ 106968 w 1020309"/>
                  <a:gd name="connsiteY13" fmla="*/ 320903 h 1017564"/>
                  <a:gd name="connsiteX14" fmla="*/ 16457 w 1020309"/>
                  <a:gd name="connsiteY14" fmla="*/ 320903 h 1017564"/>
                  <a:gd name="connsiteX15" fmla="*/ 0 w 1020309"/>
                  <a:gd name="connsiteY15" fmla="*/ 337360 h 1017564"/>
                  <a:gd name="connsiteX16" fmla="*/ 0 w 1020309"/>
                  <a:gd name="connsiteY16" fmla="*/ 880427 h 1017564"/>
                  <a:gd name="connsiteX17" fmla="*/ 16457 w 1020309"/>
                  <a:gd name="connsiteY17" fmla="*/ 896883 h 1017564"/>
                  <a:gd name="connsiteX18" fmla="*/ 32913 w 1020309"/>
                  <a:gd name="connsiteY18" fmla="*/ 896883 h 1017564"/>
                  <a:gd name="connsiteX19" fmla="*/ 32913 w 1020309"/>
                  <a:gd name="connsiteY19" fmla="*/ 913340 h 1017564"/>
                  <a:gd name="connsiteX20" fmla="*/ 85026 w 1020309"/>
                  <a:gd name="connsiteY20" fmla="*/ 965452 h 1017564"/>
                  <a:gd name="connsiteX21" fmla="*/ 183765 w 1020309"/>
                  <a:gd name="connsiteY21" fmla="*/ 965452 h 1017564"/>
                  <a:gd name="connsiteX22" fmla="*/ 271534 w 1020309"/>
                  <a:gd name="connsiteY22" fmla="*/ 1017565 h 1017564"/>
                  <a:gd name="connsiteX23" fmla="*/ 359303 w 1020309"/>
                  <a:gd name="connsiteY23" fmla="*/ 965452 h 1017564"/>
                  <a:gd name="connsiteX24" fmla="*/ 726833 w 1020309"/>
                  <a:gd name="connsiteY24" fmla="*/ 965452 h 1017564"/>
                  <a:gd name="connsiteX25" fmla="*/ 814602 w 1020309"/>
                  <a:gd name="connsiteY25" fmla="*/ 1017565 h 1017564"/>
                  <a:gd name="connsiteX26" fmla="*/ 902371 w 1020309"/>
                  <a:gd name="connsiteY26" fmla="*/ 965452 h 1017564"/>
                  <a:gd name="connsiteX27" fmla="*/ 968197 w 1020309"/>
                  <a:gd name="connsiteY27" fmla="*/ 965452 h 1017564"/>
                  <a:gd name="connsiteX28" fmla="*/ 1020309 w 1020309"/>
                  <a:gd name="connsiteY28" fmla="*/ 913340 h 1017564"/>
                  <a:gd name="connsiteX29" fmla="*/ 1020309 w 1020309"/>
                  <a:gd name="connsiteY29" fmla="*/ 795401 h 1017564"/>
                  <a:gd name="connsiteX30" fmla="*/ 896885 w 1020309"/>
                  <a:gd name="connsiteY30" fmla="*/ 677462 h 1017564"/>
                  <a:gd name="connsiteX31" fmla="*/ 896885 w 1020309"/>
                  <a:gd name="connsiteY31" fmla="*/ 677462 h 1017564"/>
                  <a:gd name="connsiteX32" fmla="*/ 710377 w 1020309"/>
                  <a:gd name="connsiteY32" fmla="*/ 559524 h 1017564"/>
                  <a:gd name="connsiteX33" fmla="*/ 729576 w 1020309"/>
                  <a:gd name="connsiteY33" fmla="*/ 559524 h 1017564"/>
                  <a:gd name="connsiteX34" fmla="*/ 806374 w 1020309"/>
                  <a:gd name="connsiteY34" fmla="*/ 608893 h 1017564"/>
                  <a:gd name="connsiteX35" fmla="*/ 836544 w 1020309"/>
                  <a:gd name="connsiteY35" fmla="*/ 677462 h 1017564"/>
                  <a:gd name="connsiteX36" fmla="*/ 726833 w 1020309"/>
                  <a:gd name="connsiteY36" fmla="*/ 677462 h 1017564"/>
                  <a:gd name="connsiteX37" fmla="*/ 710377 w 1020309"/>
                  <a:gd name="connsiteY37" fmla="*/ 661006 h 1017564"/>
                  <a:gd name="connsiteX38" fmla="*/ 710377 w 1020309"/>
                  <a:gd name="connsiteY38" fmla="*/ 559524 h 1017564"/>
                  <a:gd name="connsiteX39" fmla="*/ 540325 w 1020309"/>
                  <a:gd name="connsiteY39" fmla="*/ 438842 h 1017564"/>
                  <a:gd name="connsiteX40" fmla="*/ 455300 w 1020309"/>
                  <a:gd name="connsiteY40" fmla="*/ 438842 h 1017564"/>
                  <a:gd name="connsiteX41" fmla="*/ 444328 w 1020309"/>
                  <a:gd name="connsiteY41" fmla="*/ 353816 h 1017564"/>
                  <a:gd name="connsiteX42" fmla="*/ 515640 w 1020309"/>
                  <a:gd name="connsiteY42" fmla="*/ 353816 h 1017564"/>
                  <a:gd name="connsiteX43" fmla="*/ 540325 w 1020309"/>
                  <a:gd name="connsiteY43" fmla="*/ 438842 h 1017564"/>
                  <a:gd name="connsiteX44" fmla="*/ 540325 w 1020309"/>
                  <a:gd name="connsiteY44" fmla="*/ 438842 h 1017564"/>
                  <a:gd name="connsiteX45" fmla="*/ 340103 w 1020309"/>
                  <a:gd name="connsiteY45" fmla="*/ 559524 h 1017564"/>
                  <a:gd name="connsiteX46" fmla="*/ 340103 w 1020309"/>
                  <a:gd name="connsiteY46" fmla="*/ 474498 h 1017564"/>
                  <a:gd name="connsiteX47" fmla="*/ 425129 w 1020309"/>
                  <a:gd name="connsiteY47" fmla="*/ 474498 h 1017564"/>
                  <a:gd name="connsiteX48" fmla="*/ 414158 w 1020309"/>
                  <a:gd name="connsiteY48" fmla="*/ 559524 h 1017564"/>
                  <a:gd name="connsiteX49" fmla="*/ 340103 w 1020309"/>
                  <a:gd name="connsiteY49" fmla="*/ 559524 h 1017564"/>
                  <a:gd name="connsiteX50" fmla="*/ 400444 w 1020309"/>
                  <a:gd name="connsiteY50" fmla="*/ 592437 h 1017564"/>
                  <a:gd name="connsiteX51" fmla="*/ 337360 w 1020309"/>
                  <a:gd name="connsiteY51" fmla="*/ 674719 h 1017564"/>
                  <a:gd name="connsiteX52" fmla="*/ 337360 w 1020309"/>
                  <a:gd name="connsiteY52" fmla="*/ 592437 h 1017564"/>
                  <a:gd name="connsiteX53" fmla="*/ 400444 w 1020309"/>
                  <a:gd name="connsiteY53" fmla="*/ 592437 h 1017564"/>
                  <a:gd name="connsiteX54" fmla="*/ 340103 w 1020309"/>
                  <a:gd name="connsiteY54" fmla="*/ 438842 h 1017564"/>
                  <a:gd name="connsiteX55" fmla="*/ 340103 w 1020309"/>
                  <a:gd name="connsiteY55" fmla="*/ 353816 h 1017564"/>
                  <a:gd name="connsiteX56" fmla="*/ 414158 w 1020309"/>
                  <a:gd name="connsiteY56" fmla="*/ 353816 h 1017564"/>
                  <a:gd name="connsiteX57" fmla="*/ 425129 w 1020309"/>
                  <a:gd name="connsiteY57" fmla="*/ 438842 h 1017564"/>
                  <a:gd name="connsiteX58" fmla="*/ 340103 w 1020309"/>
                  <a:gd name="connsiteY58" fmla="*/ 438842 h 1017564"/>
                  <a:gd name="connsiteX59" fmla="*/ 436100 w 1020309"/>
                  <a:gd name="connsiteY59" fmla="*/ 592437 h 1017564"/>
                  <a:gd name="connsiteX60" fmla="*/ 493698 w 1020309"/>
                  <a:gd name="connsiteY60" fmla="*/ 592437 h 1017564"/>
                  <a:gd name="connsiteX61" fmla="*/ 400444 w 1020309"/>
                  <a:gd name="connsiteY61" fmla="*/ 661006 h 1017564"/>
                  <a:gd name="connsiteX62" fmla="*/ 436100 w 1020309"/>
                  <a:gd name="connsiteY62" fmla="*/ 592437 h 1017564"/>
                  <a:gd name="connsiteX63" fmla="*/ 436100 w 1020309"/>
                  <a:gd name="connsiteY63" fmla="*/ 592437 h 1017564"/>
                  <a:gd name="connsiteX64" fmla="*/ 447071 w 1020309"/>
                  <a:gd name="connsiteY64" fmla="*/ 559524 h 1017564"/>
                  <a:gd name="connsiteX65" fmla="*/ 458042 w 1020309"/>
                  <a:gd name="connsiteY65" fmla="*/ 474498 h 1017564"/>
                  <a:gd name="connsiteX66" fmla="*/ 543068 w 1020309"/>
                  <a:gd name="connsiteY66" fmla="*/ 474498 h 1017564"/>
                  <a:gd name="connsiteX67" fmla="*/ 518383 w 1020309"/>
                  <a:gd name="connsiteY67" fmla="*/ 559524 h 1017564"/>
                  <a:gd name="connsiteX68" fmla="*/ 447071 w 1020309"/>
                  <a:gd name="connsiteY68" fmla="*/ 559524 h 1017564"/>
                  <a:gd name="connsiteX69" fmla="*/ 496441 w 1020309"/>
                  <a:gd name="connsiteY69" fmla="*/ 320903 h 1017564"/>
                  <a:gd name="connsiteX70" fmla="*/ 438843 w 1020309"/>
                  <a:gd name="connsiteY70" fmla="*/ 320903 h 1017564"/>
                  <a:gd name="connsiteX71" fmla="*/ 405930 w 1020309"/>
                  <a:gd name="connsiteY71" fmla="*/ 252334 h 1017564"/>
                  <a:gd name="connsiteX72" fmla="*/ 496441 w 1020309"/>
                  <a:gd name="connsiteY72" fmla="*/ 320903 h 1017564"/>
                  <a:gd name="connsiteX73" fmla="*/ 496441 w 1020309"/>
                  <a:gd name="connsiteY73" fmla="*/ 320903 h 1017564"/>
                  <a:gd name="connsiteX74" fmla="*/ 400444 w 1020309"/>
                  <a:gd name="connsiteY74" fmla="*/ 320903 h 1017564"/>
                  <a:gd name="connsiteX75" fmla="*/ 337360 w 1020309"/>
                  <a:gd name="connsiteY75" fmla="*/ 320903 h 1017564"/>
                  <a:gd name="connsiteX76" fmla="*/ 337360 w 1020309"/>
                  <a:gd name="connsiteY76" fmla="*/ 293475 h 1017564"/>
                  <a:gd name="connsiteX77" fmla="*/ 364788 w 1020309"/>
                  <a:gd name="connsiteY77" fmla="*/ 260562 h 1017564"/>
                  <a:gd name="connsiteX78" fmla="*/ 400444 w 1020309"/>
                  <a:gd name="connsiteY78" fmla="*/ 320903 h 1017564"/>
                  <a:gd name="connsiteX79" fmla="*/ 400444 w 1020309"/>
                  <a:gd name="connsiteY79" fmla="*/ 320903 h 1017564"/>
                  <a:gd name="connsiteX80" fmla="*/ 235878 w 1020309"/>
                  <a:gd name="connsiteY80" fmla="*/ 117939 h 1017564"/>
                  <a:gd name="connsiteX81" fmla="*/ 320904 w 1020309"/>
                  <a:gd name="connsiteY81" fmla="*/ 32913 h 1017564"/>
                  <a:gd name="connsiteX82" fmla="*/ 405930 w 1020309"/>
                  <a:gd name="connsiteY82" fmla="*/ 117939 h 1017564"/>
                  <a:gd name="connsiteX83" fmla="*/ 356560 w 1020309"/>
                  <a:gd name="connsiteY83" fmla="*/ 213936 h 1017564"/>
                  <a:gd name="connsiteX84" fmla="*/ 356560 w 1020309"/>
                  <a:gd name="connsiteY84" fmla="*/ 213936 h 1017564"/>
                  <a:gd name="connsiteX85" fmla="*/ 320904 w 1020309"/>
                  <a:gd name="connsiteY85" fmla="*/ 260562 h 1017564"/>
                  <a:gd name="connsiteX86" fmla="*/ 285248 w 1020309"/>
                  <a:gd name="connsiteY86" fmla="*/ 213936 h 1017564"/>
                  <a:gd name="connsiteX87" fmla="*/ 285248 w 1020309"/>
                  <a:gd name="connsiteY87" fmla="*/ 213936 h 1017564"/>
                  <a:gd name="connsiteX88" fmla="*/ 235878 w 1020309"/>
                  <a:gd name="connsiteY88" fmla="*/ 117939 h 1017564"/>
                  <a:gd name="connsiteX89" fmla="*/ 235878 w 1020309"/>
                  <a:gd name="connsiteY89" fmla="*/ 117939 h 1017564"/>
                  <a:gd name="connsiteX90" fmla="*/ 277020 w 1020309"/>
                  <a:gd name="connsiteY90" fmla="*/ 260562 h 1017564"/>
                  <a:gd name="connsiteX91" fmla="*/ 304447 w 1020309"/>
                  <a:gd name="connsiteY91" fmla="*/ 293475 h 1017564"/>
                  <a:gd name="connsiteX92" fmla="*/ 304447 w 1020309"/>
                  <a:gd name="connsiteY92" fmla="*/ 320903 h 1017564"/>
                  <a:gd name="connsiteX93" fmla="*/ 241364 w 1020309"/>
                  <a:gd name="connsiteY93" fmla="*/ 320903 h 1017564"/>
                  <a:gd name="connsiteX94" fmla="*/ 277020 w 1020309"/>
                  <a:gd name="connsiteY94" fmla="*/ 260562 h 1017564"/>
                  <a:gd name="connsiteX95" fmla="*/ 277020 w 1020309"/>
                  <a:gd name="connsiteY95" fmla="*/ 260562 h 1017564"/>
                  <a:gd name="connsiteX96" fmla="*/ 233135 w 1020309"/>
                  <a:gd name="connsiteY96" fmla="*/ 559524 h 1017564"/>
                  <a:gd name="connsiteX97" fmla="*/ 222164 w 1020309"/>
                  <a:gd name="connsiteY97" fmla="*/ 474498 h 1017564"/>
                  <a:gd name="connsiteX98" fmla="*/ 307190 w 1020309"/>
                  <a:gd name="connsiteY98" fmla="*/ 474498 h 1017564"/>
                  <a:gd name="connsiteX99" fmla="*/ 307190 w 1020309"/>
                  <a:gd name="connsiteY99" fmla="*/ 559524 h 1017564"/>
                  <a:gd name="connsiteX100" fmla="*/ 233135 w 1020309"/>
                  <a:gd name="connsiteY100" fmla="*/ 559524 h 1017564"/>
                  <a:gd name="connsiteX101" fmla="*/ 304447 w 1020309"/>
                  <a:gd name="connsiteY101" fmla="*/ 592437 h 1017564"/>
                  <a:gd name="connsiteX102" fmla="*/ 304447 w 1020309"/>
                  <a:gd name="connsiteY102" fmla="*/ 674719 h 1017564"/>
                  <a:gd name="connsiteX103" fmla="*/ 241364 w 1020309"/>
                  <a:gd name="connsiteY103" fmla="*/ 592437 h 1017564"/>
                  <a:gd name="connsiteX104" fmla="*/ 304447 w 1020309"/>
                  <a:gd name="connsiteY104" fmla="*/ 592437 h 1017564"/>
                  <a:gd name="connsiteX105" fmla="*/ 205708 w 1020309"/>
                  <a:gd name="connsiteY105" fmla="*/ 592437 h 1017564"/>
                  <a:gd name="connsiteX106" fmla="*/ 238621 w 1020309"/>
                  <a:gd name="connsiteY106" fmla="*/ 661006 h 1017564"/>
                  <a:gd name="connsiteX107" fmla="*/ 145367 w 1020309"/>
                  <a:gd name="connsiteY107" fmla="*/ 592437 h 1017564"/>
                  <a:gd name="connsiteX108" fmla="*/ 205708 w 1020309"/>
                  <a:gd name="connsiteY108" fmla="*/ 592437 h 1017564"/>
                  <a:gd name="connsiteX109" fmla="*/ 126167 w 1020309"/>
                  <a:gd name="connsiteY109" fmla="*/ 559524 h 1017564"/>
                  <a:gd name="connsiteX110" fmla="*/ 101482 w 1020309"/>
                  <a:gd name="connsiteY110" fmla="*/ 474498 h 1017564"/>
                  <a:gd name="connsiteX111" fmla="*/ 186508 w 1020309"/>
                  <a:gd name="connsiteY111" fmla="*/ 474498 h 1017564"/>
                  <a:gd name="connsiteX112" fmla="*/ 197479 w 1020309"/>
                  <a:gd name="connsiteY112" fmla="*/ 559524 h 1017564"/>
                  <a:gd name="connsiteX113" fmla="*/ 126167 w 1020309"/>
                  <a:gd name="connsiteY113" fmla="*/ 559524 h 1017564"/>
                  <a:gd name="connsiteX114" fmla="*/ 219421 w 1020309"/>
                  <a:gd name="connsiteY114" fmla="*/ 438842 h 1017564"/>
                  <a:gd name="connsiteX115" fmla="*/ 230393 w 1020309"/>
                  <a:gd name="connsiteY115" fmla="*/ 353816 h 1017564"/>
                  <a:gd name="connsiteX116" fmla="*/ 304447 w 1020309"/>
                  <a:gd name="connsiteY116" fmla="*/ 353816 h 1017564"/>
                  <a:gd name="connsiteX117" fmla="*/ 304447 w 1020309"/>
                  <a:gd name="connsiteY117" fmla="*/ 438842 h 1017564"/>
                  <a:gd name="connsiteX118" fmla="*/ 219421 w 1020309"/>
                  <a:gd name="connsiteY118" fmla="*/ 438842 h 1017564"/>
                  <a:gd name="connsiteX119" fmla="*/ 241364 w 1020309"/>
                  <a:gd name="connsiteY119" fmla="*/ 252334 h 1017564"/>
                  <a:gd name="connsiteX120" fmla="*/ 208450 w 1020309"/>
                  <a:gd name="connsiteY120" fmla="*/ 320903 h 1017564"/>
                  <a:gd name="connsiteX121" fmla="*/ 150852 w 1020309"/>
                  <a:gd name="connsiteY121" fmla="*/ 320903 h 1017564"/>
                  <a:gd name="connsiteX122" fmla="*/ 241364 w 1020309"/>
                  <a:gd name="connsiteY122" fmla="*/ 252334 h 1017564"/>
                  <a:gd name="connsiteX123" fmla="*/ 241364 w 1020309"/>
                  <a:gd name="connsiteY123" fmla="*/ 252334 h 1017564"/>
                  <a:gd name="connsiteX124" fmla="*/ 126167 w 1020309"/>
                  <a:gd name="connsiteY124" fmla="*/ 353816 h 1017564"/>
                  <a:gd name="connsiteX125" fmla="*/ 197479 w 1020309"/>
                  <a:gd name="connsiteY125" fmla="*/ 353816 h 1017564"/>
                  <a:gd name="connsiteX126" fmla="*/ 186508 w 1020309"/>
                  <a:gd name="connsiteY126" fmla="*/ 438842 h 1017564"/>
                  <a:gd name="connsiteX127" fmla="*/ 101482 w 1020309"/>
                  <a:gd name="connsiteY127" fmla="*/ 438842 h 1017564"/>
                  <a:gd name="connsiteX128" fmla="*/ 126167 w 1020309"/>
                  <a:gd name="connsiteY128" fmla="*/ 353816 h 1017564"/>
                  <a:gd name="connsiteX129" fmla="*/ 126167 w 1020309"/>
                  <a:gd name="connsiteY129" fmla="*/ 353816 h 1017564"/>
                  <a:gd name="connsiteX130" fmla="*/ 32913 w 1020309"/>
                  <a:gd name="connsiteY130" fmla="*/ 353816 h 1017564"/>
                  <a:gd name="connsiteX131" fmla="*/ 87768 w 1020309"/>
                  <a:gd name="connsiteY131" fmla="*/ 353816 h 1017564"/>
                  <a:gd name="connsiteX132" fmla="*/ 65827 w 1020309"/>
                  <a:gd name="connsiteY132" fmla="*/ 455298 h 1017564"/>
                  <a:gd name="connsiteX133" fmla="*/ 320904 w 1020309"/>
                  <a:gd name="connsiteY133" fmla="*/ 710375 h 1017564"/>
                  <a:gd name="connsiteX134" fmla="*/ 575981 w 1020309"/>
                  <a:gd name="connsiteY134" fmla="*/ 455298 h 1017564"/>
                  <a:gd name="connsiteX135" fmla="*/ 554039 w 1020309"/>
                  <a:gd name="connsiteY135" fmla="*/ 353816 h 1017564"/>
                  <a:gd name="connsiteX136" fmla="*/ 608894 w 1020309"/>
                  <a:gd name="connsiteY136" fmla="*/ 353816 h 1017564"/>
                  <a:gd name="connsiteX137" fmla="*/ 608894 w 1020309"/>
                  <a:gd name="connsiteY137" fmla="*/ 743289 h 1017564"/>
                  <a:gd name="connsiteX138" fmla="*/ 32913 w 1020309"/>
                  <a:gd name="connsiteY138" fmla="*/ 743289 h 1017564"/>
                  <a:gd name="connsiteX139" fmla="*/ 32913 w 1020309"/>
                  <a:gd name="connsiteY139" fmla="*/ 353816 h 1017564"/>
                  <a:gd name="connsiteX140" fmla="*/ 170051 w 1020309"/>
                  <a:gd name="connsiteY140" fmla="*/ 932539 h 1017564"/>
                  <a:gd name="connsiteX141" fmla="*/ 85026 w 1020309"/>
                  <a:gd name="connsiteY141" fmla="*/ 932539 h 1017564"/>
                  <a:gd name="connsiteX142" fmla="*/ 68569 w 1020309"/>
                  <a:gd name="connsiteY142" fmla="*/ 916083 h 1017564"/>
                  <a:gd name="connsiteX143" fmla="*/ 68569 w 1020309"/>
                  <a:gd name="connsiteY143" fmla="*/ 899626 h 1017564"/>
                  <a:gd name="connsiteX144" fmla="*/ 172794 w 1020309"/>
                  <a:gd name="connsiteY144" fmla="*/ 899626 h 1017564"/>
                  <a:gd name="connsiteX145" fmla="*/ 170051 w 1020309"/>
                  <a:gd name="connsiteY145" fmla="*/ 932539 h 1017564"/>
                  <a:gd name="connsiteX146" fmla="*/ 170051 w 1020309"/>
                  <a:gd name="connsiteY146" fmla="*/ 932539 h 1017564"/>
                  <a:gd name="connsiteX147" fmla="*/ 271534 w 1020309"/>
                  <a:gd name="connsiteY147" fmla="*/ 981909 h 1017564"/>
                  <a:gd name="connsiteX148" fmla="*/ 208450 w 1020309"/>
                  <a:gd name="connsiteY148" fmla="*/ 940768 h 1017564"/>
                  <a:gd name="connsiteX149" fmla="*/ 222164 w 1020309"/>
                  <a:gd name="connsiteY149" fmla="*/ 866713 h 1017564"/>
                  <a:gd name="connsiteX150" fmla="*/ 296219 w 1020309"/>
                  <a:gd name="connsiteY150" fmla="*/ 852999 h 1017564"/>
                  <a:gd name="connsiteX151" fmla="*/ 337360 w 1020309"/>
                  <a:gd name="connsiteY151" fmla="*/ 916083 h 1017564"/>
                  <a:gd name="connsiteX152" fmla="*/ 271534 w 1020309"/>
                  <a:gd name="connsiteY152" fmla="*/ 981909 h 1017564"/>
                  <a:gd name="connsiteX153" fmla="*/ 271534 w 1020309"/>
                  <a:gd name="connsiteY153" fmla="*/ 981909 h 1017564"/>
                  <a:gd name="connsiteX154" fmla="*/ 271534 w 1020309"/>
                  <a:gd name="connsiteY154" fmla="*/ 811858 h 1017564"/>
                  <a:gd name="connsiteX155" fmla="*/ 183765 w 1020309"/>
                  <a:gd name="connsiteY155" fmla="*/ 863970 h 1017564"/>
                  <a:gd name="connsiteX156" fmla="*/ 35656 w 1020309"/>
                  <a:gd name="connsiteY156" fmla="*/ 863970 h 1017564"/>
                  <a:gd name="connsiteX157" fmla="*/ 35656 w 1020309"/>
                  <a:gd name="connsiteY157" fmla="*/ 778945 h 1017564"/>
                  <a:gd name="connsiteX158" fmla="*/ 611637 w 1020309"/>
                  <a:gd name="connsiteY158" fmla="*/ 778945 h 1017564"/>
                  <a:gd name="connsiteX159" fmla="*/ 611637 w 1020309"/>
                  <a:gd name="connsiteY159" fmla="*/ 863970 h 1017564"/>
                  <a:gd name="connsiteX160" fmla="*/ 359303 w 1020309"/>
                  <a:gd name="connsiteY160" fmla="*/ 863970 h 1017564"/>
                  <a:gd name="connsiteX161" fmla="*/ 271534 w 1020309"/>
                  <a:gd name="connsiteY161" fmla="*/ 811858 h 1017564"/>
                  <a:gd name="connsiteX162" fmla="*/ 271534 w 1020309"/>
                  <a:gd name="connsiteY162" fmla="*/ 811858 h 1017564"/>
                  <a:gd name="connsiteX163" fmla="*/ 713120 w 1020309"/>
                  <a:gd name="connsiteY163" fmla="*/ 932539 h 1017564"/>
                  <a:gd name="connsiteX164" fmla="*/ 370274 w 1020309"/>
                  <a:gd name="connsiteY164" fmla="*/ 932539 h 1017564"/>
                  <a:gd name="connsiteX165" fmla="*/ 370274 w 1020309"/>
                  <a:gd name="connsiteY165" fmla="*/ 899626 h 1017564"/>
                  <a:gd name="connsiteX166" fmla="*/ 713120 w 1020309"/>
                  <a:gd name="connsiteY166" fmla="*/ 899626 h 1017564"/>
                  <a:gd name="connsiteX167" fmla="*/ 713120 w 1020309"/>
                  <a:gd name="connsiteY167" fmla="*/ 932539 h 1017564"/>
                  <a:gd name="connsiteX168" fmla="*/ 713120 w 1020309"/>
                  <a:gd name="connsiteY168" fmla="*/ 932539 h 1017564"/>
                  <a:gd name="connsiteX169" fmla="*/ 814602 w 1020309"/>
                  <a:gd name="connsiteY169" fmla="*/ 981909 h 1017564"/>
                  <a:gd name="connsiteX170" fmla="*/ 751519 w 1020309"/>
                  <a:gd name="connsiteY170" fmla="*/ 940768 h 1017564"/>
                  <a:gd name="connsiteX171" fmla="*/ 765232 w 1020309"/>
                  <a:gd name="connsiteY171" fmla="*/ 866713 h 1017564"/>
                  <a:gd name="connsiteX172" fmla="*/ 839287 w 1020309"/>
                  <a:gd name="connsiteY172" fmla="*/ 852999 h 1017564"/>
                  <a:gd name="connsiteX173" fmla="*/ 880429 w 1020309"/>
                  <a:gd name="connsiteY173" fmla="*/ 916083 h 1017564"/>
                  <a:gd name="connsiteX174" fmla="*/ 814602 w 1020309"/>
                  <a:gd name="connsiteY174" fmla="*/ 981909 h 1017564"/>
                  <a:gd name="connsiteX175" fmla="*/ 814602 w 1020309"/>
                  <a:gd name="connsiteY175" fmla="*/ 981909 h 1017564"/>
                  <a:gd name="connsiteX176" fmla="*/ 981911 w 1020309"/>
                  <a:gd name="connsiteY176" fmla="*/ 913340 h 1017564"/>
                  <a:gd name="connsiteX177" fmla="*/ 965454 w 1020309"/>
                  <a:gd name="connsiteY177" fmla="*/ 929796 h 1017564"/>
                  <a:gd name="connsiteX178" fmla="*/ 913342 w 1020309"/>
                  <a:gd name="connsiteY178" fmla="*/ 929796 h 1017564"/>
                  <a:gd name="connsiteX179" fmla="*/ 913342 w 1020309"/>
                  <a:gd name="connsiteY179" fmla="*/ 896883 h 1017564"/>
                  <a:gd name="connsiteX180" fmla="*/ 981911 w 1020309"/>
                  <a:gd name="connsiteY180" fmla="*/ 896883 h 1017564"/>
                  <a:gd name="connsiteX181" fmla="*/ 981911 w 1020309"/>
                  <a:gd name="connsiteY181" fmla="*/ 913340 h 1017564"/>
                  <a:gd name="connsiteX182" fmla="*/ 981911 w 1020309"/>
                  <a:gd name="connsiteY182" fmla="*/ 863970 h 1017564"/>
                  <a:gd name="connsiteX183" fmla="*/ 899628 w 1020309"/>
                  <a:gd name="connsiteY183" fmla="*/ 863970 h 1017564"/>
                  <a:gd name="connsiteX184" fmla="*/ 811859 w 1020309"/>
                  <a:gd name="connsiteY184" fmla="*/ 811858 h 1017564"/>
                  <a:gd name="connsiteX185" fmla="*/ 724091 w 1020309"/>
                  <a:gd name="connsiteY185" fmla="*/ 863970 h 1017564"/>
                  <a:gd name="connsiteX186" fmla="*/ 641808 w 1020309"/>
                  <a:gd name="connsiteY186" fmla="*/ 863970 h 1017564"/>
                  <a:gd name="connsiteX187" fmla="*/ 641808 w 1020309"/>
                  <a:gd name="connsiteY187" fmla="*/ 559524 h 1017564"/>
                  <a:gd name="connsiteX188" fmla="*/ 674721 w 1020309"/>
                  <a:gd name="connsiteY188" fmla="*/ 559524 h 1017564"/>
                  <a:gd name="connsiteX189" fmla="*/ 674721 w 1020309"/>
                  <a:gd name="connsiteY189" fmla="*/ 661006 h 1017564"/>
                  <a:gd name="connsiteX190" fmla="*/ 726833 w 1020309"/>
                  <a:gd name="connsiteY190" fmla="*/ 713118 h 1017564"/>
                  <a:gd name="connsiteX191" fmla="*/ 896885 w 1020309"/>
                  <a:gd name="connsiteY191" fmla="*/ 713118 h 1017564"/>
                  <a:gd name="connsiteX192" fmla="*/ 981911 w 1020309"/>
                  <a:gd name="connsiteY192" fmla="*/ 798144 h 1017564"/>
                  <a:gd name="connsiteX193" fmla="*/ 981911 w 1020309"/>
                  <a:gd name="connsiteY193" fmla="*/ 863970 h 101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1020309" h="1017564">
                    <a:moveTo>
                      <a:pt x="896885" y="677462"/>
                    </a:moveTo>
                    <a:lnTo>
                      <a:pt x="874943" y="677462"/>
                    </a:lnTo>
                    <a:lnTo>
                      <a:pt x="839287" y="595179"/>
                    </a:lnTo>
                    <a:cubicBezTo>
                      <a:pt x="820088" y="551295"/>
                      <a:pt x="778946" y="523868"/>
                      <a:pt x="729576" y="523868"/>
                    </a:cubicBezTo>
                    <a:lnTo>
                      <a:pt x="641808" y="523868"/>
                    </a:lnTo>
                    <a:lnTo>
                      <a:pt x="641808" y="337360"/>
                    </a:lnTo>
                    <a:cubicBezTo>
                      <a:pt x="641808" y="329131"/>
                      <a:pt x="633579" y="320903"/>
                      <a:pt x="625351" y="320903"/>
                    </a:cubicBezTo>
                    <a:lnTo>
                      <a:pt x="534840" y="320903"/>
                    </a:lnTo>
                    <a:cubicBezTo>
                      <a:pt x="501927" y="271534"/>
                      <a:pt x="455300" y="233135"/>
                      <a:pt x="397701" y="213936"/>
                    </a:cubicBezTo>
                    <a:cubicBezTo>
                      <a:pt x="419644" y="181022"/>
                      <a:pt x="438843" y="145366"/>
                      <a:pt x="438843" y="117939"/>
                    </a:cubicBezTo>
                    <a:cubicBezTo>
                      <a:pt x="438843" y="52113"/>
                      <a:pt x="386730" y="0"/>
                      <a:pt x="320904" y="0"/>
                    </a:cubicBezTo>
                    <a:cubicBezTo>
                      <a:pt x="255077" y="0"/>
                      <a:pt x="202965" y="52113"/>
                      <a:pt x="202965" y="117939"/>
                    </a:cubicBezTo>
                    <a:cubicBezTo>
                      <a:pt x="202965" y="145366"/>
                      <a:pt x="222164" y="181022"/>
                      <a:pt x="244107" y="213936"/>
                    </a:cubicBezTo>
                    <a:cubicBezTo>
                      <a:pt x="186508" y="233135"/>
                      <a:pt x="139881" y="268791"/>
                      <a:pt x="106968" y="320903"/>
                    </a:cubicBezTo>
                    <a:lnTo>
                      <a:pt x="16457" y="320903"/>
                    </a:lnTo>
                    <a:cubicBezTo>
                      <a:pt x="8228" y="320903"/>
                      <a:pt x="0" y="329131"/>
                      <a:pt x="0" y="337360"/>
                    </a:cubicBezTo>
                    <a:lnTo>
                      <a:pt x="0" y="880427"/>
                    </a:lnTo>
                    <a:cubicBezTo>
                      <a:pt x="0" y="888655"/>
                      <a:pt x="8228" y="896883"/>
                      <a:pt x="16457" y="896883"/>
                    </a:cubicBezTo>
                    <a:lnTo>
                      <a:pt x="32913" y="896883"/>
                    </a:lnTo>
                    <a:lnTo>
                      <a:pt x="32913" y="913340"/>
                    </a:lnTo>
                    <a:cubicBezTo>
                      <a:pt x="32913" y="940768"/>
                      <a:pt x="54855" y="965452"/>
                      <a:pt x="85026" y="965452"/>
                    </a:cubicBezTo>
                    <a:lnTo>
                      <a:pt x="183765" y="965452"/>
                    </a:lnTo>
                    <a:cubicBezTo>
                      <a:pt x="202965" y="995623"/>
                      <a:pt x="235878" y="1017565"/>
                      <a:pt x="271534" y="1017565"/>
                    </a:cubicBezTo>
                    <a:cubicBezTo>
                      <a:pt x="307190" y="1017565"/>
                      <a:pt x="340103" y="998366"/>
                      <a:pt x="359303" y="965452"/>
                    </a:cubicBezTo>
                    <a:lnTo>
                      <a:pt x="726833" y="965452"/>
                    </a:lnTo>
                    <a:cubicBezTo>
                      <a:pt x="746033" y="995623"/>
                      <a:pt x="778946" y="1017565"/>
                      <a:pt x="814602" y="1017565"/>
                    </a:cubicBezTo>
                    <a:cubicBezTo>
                      <a:pt x="850258" y="1017565"/>
                      <a:pt x="883171" y="998366"/>
                      <a:pt x="902371" y="965452"/>
                    </a:cubicBezTo>
                    <a:lnTo>
                      <a:pt x="968197" y="965452"/>
                    </a:lnTo>
                    <a:cubicBezTo>
                      <a:pt x="995625" y="965452"/>
                      <a:pt x="1020309" y="943510"/>
                      <a:pt x="1020309" y="913340"/>
                    </a:cubicBezTo>
                    <a:lnTo>
                      <a:pt x="1020309" y="795401"/>
                    </a:lnTo>
                    <a:cubicBezTo>
                      <a:pt x="1017567" y="729575"/>
                      <a:pt x="962712" y="677462"/>
                      <a:pt x="896885" y="677462"/>
                    </a:cubicBezTo>
                    <a:lnTo>
                      <a:pt x="896885" y="677462"/>
                    </a:lnTo>
                    <a:close/>
                    <a:moveTo>
                      <a:pt x="710377" y="559524"/>
                    </a:moveTo>
                    <a:lnTo>
                      <a:pt x="729576" y="559524"/>
                    </a:lnTo>
                    <a:cubicBezTo>
                      <a:pt x="762489" y="559524"/>
                      <a:pt x="792660" y="578723"/>
                      <a:pt x="806374" y="608893"/>
                    </a:cubicBezTo>
                    <a:lnTo>
                      <a:pt x="836544" y="677462"/>
                    </a:lnTo>
                    <a:lnTo>
                      <a:pt x="726833" y="677462"/>
                    </a:lnTo>
                    <a:cubicBezTo>
                      <a:pt x="718605" y="677462"/>
                      <a:pt x="710377" y="669234"/>
                      <a:pt x="710377" y="661006"/>
                    </a:cubicBezTo>
                    <a:lnTo>
                      <a:pt x="710377" y="559524"/>
                    </a:lnTo>
                    <a:close/>
                    <a:moveTo>
                      <a:pt x="540325" y="438842"/>
                    </a:moveTo>
                    <a:lnTo>
                      <a:pt x="455300" y="438842"/>
                    </a:lnTo>
                    <a:cubicBezTo>
                      <a:pt x="455300" y="411414"/>
                      <a:pt x="449814" y="381244"/>
                      <a:pt x="444328" y="353816"/>
                    </a:cubicBezTo>
                    <a:lnTo>
                      <a:pt x="515640" y="353816"/>
                    </a:lnTo>
                    <a:cubicBezTo>
                      <a:pt x="532097" y="381244"/>
                      <a:pt x="540325" y="408672"/>
                      <a:pt x="540325" y="438842"/>
                    </a:cubicBezTo>
                    <a:lnTo>
                      <a:pt x="540325" y="438842"/>
                    </a:lnTo>
                    <a:close/>
                    <a:moveTo>
                      <a:pt x="340103" y="559524"/>
                    </a:moveTo>
                    <a:lnTo>
                      <a:pt x="340103" y="474498"/>
                    </a:lnTo>
                    <a:lnTo>
                      <a:pt x="425129" y="474498"/>
                    </a:lnTo>
                    <a:cubicBezTo>
                      <a:pt x="425129" y="501926"/>
                      <a:pt x="419644" y="532096"/>
                      <a:pt x="414158" y="559524"/>
                    </a:cubicBezTo>
                    <a:lnTo>
                      <a:pt x="340103" y="559524"/>
                    </a:lnTo>
                    <a:close/>
                    <a:moveTo>
                      <a:pt x="400444" y="592437"/>
                    </a:moveTo>
                    <a:cubicBezTo>
                      <a:pt x="383987" y="636321"/>
                      <a:pt x="362045" y="663748"/>
                      <a:pt x="337360" y="674719"/>
                    </a:cubicBezTo>
                    <a:lnTo>
                      <a:pt x="337360" y="592437"/>
                    </a:lnTo>
                    <a:lnTo>
                      <a:pt x="400444" y="592437"/>
                    </a:lnTo>
                    <a:close/>
                    <a:moveTo>
                      <a:pt x="340103" y="438842"/>
                    </a:moveTo>
                    <a:lnTo>
                      <a:pt x="340103" y="353816"/>
                    </a:lnTo>
                    <a:lnTo>
                      <a:pt x="414158" y="353816"/>
                    </a:lnTo>
                    <a:cubicBezTo>
                      <a:pt x="419644" y="381244"/>
                      <a:pt x="425129" y="408672"/>
                      <a:pt x="425129" y="438842"/>
                    </a:cubicBezTo>
                    <a:lnTo>
                      <a:pt x="340103" y="438842"/>
                    </a:lnTo>
                    <a:close/>
                    <a:moveTo>
                      <a:pt x="436100" y="592437"/>
                    </a:moveTo>
                    <a:lnTo>
                      <a:pt x="493698" y="592437"/>
                    </a:lnTo>
                    <a:cubicBezTo>
                      <a:pt x="469013" y="622607"/>
                      <a:pt x="438843" y="647292"/>
                      <a:pt x="400444" y="661006"/>
                    </a:cubicBezTo>
                    <a:cubicBezTo>
                      <a:pt x="416901" y="639064"/>
                      <a:pt x="427872" y="617122"/>
                      <a:pt x="436100" y="592437"/>
                    </a:cubicBezTo>
                    <a:lnTo>
                      <a:pt x="436100" y="592437"/>
                    </a:lnTo>
                    <a:close/>
                    <a:moveTo>
                      <a:pt x="447071" y="559524"/>
                    </a:moveTo>
                    <a:cubicBezTo>
                      <a:pt x="452557" y="532096"/>
                      <a:pt x="458042" y="501926"/>
                      <a:pt x="458042" y="474498"/>
                    </a:cubicBezTo>
                    <a:lnTo>
                      <a:pt x="543068" y="474498"/>
                    </a:lnTo>
                    <a:cubicBezTo>
                      <a:pt x="540325" y="504668"/>
                      <a:pt x="532097" y="532096"/>
                      <a:pt x="518383" y="559524"/>
                    </a:cubicBezTo>
                    <a:lnTo>
                      <a:pt x="447071" y="559524"/>
                    </a:lnTo>
                    <a:close/>
                    <a:moveTo>
                      <a:pt x="496441" y="320903"/>
                    </a:moveTo>
                    <a:lnTo>
                      <a:pt x="438843" y="320903"/>
                    </a:lnTo>
                    <a:cubicBezTo>
                      <a:pt x="430614" y="296218"/>
                      <a:pt x="419644" y="274276"/>
                      <a:pt x="405930" y="252334"/>
                    </a:cubicBezTo>
                    <a:cubicBezTo>
                      <a:pt x="438843" y="266048"/>
                      <a:pt x="471756" y="290733"/>
                      <a:pt x="496441" y="320903"/>
                    </a:cubicBezTo>
                    <a:lnTo>
                      <a:pt x="496441" y="320903"/>
                    </a:lnTo>
                    <a:close/>
                    <a:moveTo>
                      <a:pt x="400444" y="320903"/>
                    </a:moveTo>
                    <a:lnTo>
                      <a:pt x="337360" y="320903"/>
                    </a:lnTo>
                    <a:lnTo>
                      <a:pt x="337360" y="293475"/>
                    </a:lnTo>
                    <a:cubicBezTo>
                      <a:pt x="342846" y="287990"/>
                      <a:pt x="353817" y="274276"/>
                      <a:pt x="364788" y="260562"/>
                    </a:cubicBezTo>
                    <a:cubicBezTo>
                      <a:pt x="381245" y="277019"/>
                      <a:pt x="394959" y="298961"/>
                      <a:pt x="400444" y="320903"/>
                    </a:cubicBezTo>
                    <a:lnTo>
                      <a:pt x="400444" y="320903"/>
                    </a:lnTo>
                    <a:close/>
                    <a:moveTo>
                      <a:pt x="235878" y="117939"/>
                    </a:moveTo>
                    <a:cubicBezTo>
                      <a:pt x="235878" y="71312"/>
                      <a:pt x="274277" y="32913"/>
                      <a:pt x="320904" y="32913"/>
                    </a:cubicBezTo>
                    <a:cubicBezTo>
                      <a:pt x="367531" y="32913"/>
                      <a:pt x="405930" y="71312"/>
                      <a:pt x="405930" y="117939"/>
                    </a:cubicBezTo>
                    <a:cubicBezTo>
                      <a:pt x="405930" y="139881"/>
                      <a:pt x="383987" y="178280"/>
                      <a:pt x="356560" y="213936"/>
                    </a:cubicBezTo>
                    <a:cubicBezTo>
                      <a:pt x="356560" y="213936"/>
                      <a:pt x="356560" y="213936"/>
                      <a:pt x="356560" y="213936"/>
                    </a:cubicBezTo>
                    <a:cubicBezTo>
                      <a:pt x="345589" y="230392"/>
                      <a:pt x="331875" y="246849"/>
                      <a:pt x="320904" y="260562"/>
                    </a:cubicBezTo>
                    <a:cubicBezTo>
                      <a:pt x="309933" y="246849"/>
                      <a:pt x="296219" y="230392"/>
                      <a:pt x="285248" y="213936"/>
                    </a:cubicBezTo>
                    <a:cubicBezTo>
                      <a:pt x="285248" y="213936"/>
                      <a:pt x="285248" y="213936"/>
                      <a:pt x="285248" y="213936"/>
                    </a:cubicBezTo>
                    <a:cubicBezTo>
                      <a:pt x="260563" y="178280"/>
                      <a:pt x="235878" y="139881"/>
                      <a:pt x="235878" y="117939"/>
                    </a:cubicBezTo>
                    <a:lnTo>
                      <a:pt x="235878" y="117939"/>
                    </a:lnTo>
                    <a:close/>
                    <a:moveTo>
                      <a:pt x="277020" y="260562"/>
                    </a:moveTo>
                    <a:cubicBezTo>
                      <a:pt x="287991" y="274276"/>
                      <a:pt x="298962" y="287990"/>
                      <a:pt x="304447" y="293475"/>
                    </a:cubicBezTo>
                    <a:lnTo>
                      <a:pt x="304447" y="320903"/>
                    </a:lnTo>
                    <a:lnTo>
                      <a:pt x="241364" y="320903"/>
                    </a:lnTo>
                    <a:cubicBezTo>
                      <a:pt x="249592" y="298961"/>
                      <a:pt x="260563" y="277019"/>
                      <a:pt x="277020" y="260562"/>
                    </a:cubicBezTo>
                    <a:lnTo>
                      <a:pt x="277020" y="260562"/>
                    </a:lnTo>
                    <a:close/>
                    <a:moveTo>
                      <a:pt x="233135" y="559524"/>
                    </a:moveTo>
                    <a:cubicBezTo>
                      <a:pt x="227650" y="532096"/>
                      <a:pt x="222164" y="504668"/>
                      <a:pt x="222164" y="474498"/>
                    </a:cubicBezTo>
                    <a:lnTo>
                      <a:pt x="307190" y="474498"/>
                    </a:lnTo>
                    <a:lnTo>
                      <a:pt x="307190" y="559524"/>
                    </a:lnTo>
                    <a:lnTo>
                      <a:pt x="233135" y="559524"/>
                    </a:lnTo>
                    <a:close/>
                    <a:moveTo>
                      <a:pt x="304447" y="592437"/>
                    </a:moveTo>
                    <a:lnTo>
                      <a:pt x="304447" y="674719"/>
                    </a:lnTo>
                    <a:cubicBezTo>
                      <a:pt x="279762" y="666491"/>
                      <a:pt x="257820" y="636321"/>
                      <a:pt x="241364" y="592437"/>
                    </a:cubicBezTo>
                    <a:lnTo>
                      <a:pt x="304447" y="592437"/>
                    </a:lnTo>
                    <a:close/>
                    <a:moveTo>
                      <a:pt x="205708" y="592437"/>
                    </a:moveTo>
                    <a:cubicBezTo>
                      <a:pt x="213936" y="617122"/>
                      <a:pt x="224907" y="639064"/>
                      <a:pt x="238621" y="661006"/>
                    </a:cubicBezTo>
                    <a:cubicBezTo>
                      <a:pt x="202965" y="647292"/>
                      <a:pt x="170051" y="622607"/>
                      <a:pt x="145367" y="592437"/>
                    </a:cubicBezTo>
                    <a:lnTo>
                      <a:pt x="205708" y="592437"/>
                    </a:lnTo>
                    <a:close/>
                    <a:moveTo>
                      <a:pt x="126167" y="559524"/>
                    </a:moveTo>
                    <a:cubicBezTo>
                      <a:pt x="112454" y="532096"/>
                      <a:pt x="104225" y="504668"/>
                      <a:pt x="101482" y="474498"/>
                    </a:cubicBezTo>
                    <a:lnTo>
                      <a:pt x="186508" y="474498"/>
                    </a:lnTo>
                    <a:cubicBezTo>
                      <a:pt x="186508" y="501926"/>
                      <a:pt x="191994" y="532096"/>
                      <a:pt x="197479" y="559524"/>
                    </a:cubicBezTo>
                    <a:lnTo>
                      <a:pt x="126167" y="559524"/>
                    </a:lnTo>
                    <a:close/>
                    <a:moveTo>
                      <a:pt x="219421" y="438842"/>
                    </a:moveTo>
                    <a:cubicBezTo>
                      <a:pt x="219421" y="411414"/>
                      <a:pt x="224907" y="381244"/>
                      <a:pt x="230393" y="353816"/>
                    </a:cubicBezTo>
                    <a:lnTo>
                      <a:pt x="304447" y="353816"/>
                    </a:lnTo>
                    <a:lnTo>
                      <a:pt x="304447" y="438842"/>
                    </a:lnTo>
                    <a:lnTo>
                      <a:pt x="219421" y="438842"/>
                    </a:lnTo>
                    <a:close/>
                    <a:moveTo>
                      <a:pt x="241364" y="252334"/>
                    </a:moveTo>
                    <a:cubicBezTo>
                      <a:pt x="227650" y="274276"/>
                      <a:pt x="213936" y="296218"/>
                      <a:pt x="208450" y="320903"/>
                    </a:cubicBezTo>
                    <a:lnTo>
                      <a:pt x="150852" y="320903"/>
                    </a:lnTo>
                    <a:cubicBezTo>
                      <a:pt x="172794" y="290733"/>
                      <a:pt x="202965" y="266048"/>
                      <a:pt x="241364" y="252334"/>
                    </a:cubicBezTo>
                    <a:lnTo>
                      <a:pt x="241364" y="252334"/>
                    </a:lnTo>
                    <a:close/>
                    <a:moveTo>
                      <a:pt x="126167" y="353816"/>
                    </a:moveTo>
                    <a:lnTo>
                      <a:pt x="197479" y="353816"/>
                    </a:lnTo>
                    <a:cubicBezTo>
                      <a:pt x="191994" y="381244"/>
                      <a:pt x="186508" y="411414"/>
                      <a:pt x="186508" y="438842"/>
                    </a:cubicBezTo>
                    <a:lnTo>
                      <a:pt x="101482" y="438842"/>
                    </a:lnTo>
                    <a:cubicBezTo>
                      <a:pt x="104225" y="408672"/>
                      <a:pt x="112454" y="381244"/>
                      <a:pt x="126167" y="353816"/>
                    </a:cubicBezTo>
                    <a:lnTo>
                      <a:pt x="126167" y="353816"/>
                    </a:lnTo>
                    <a:close/>
                    <a:moveTo>
                      <a:pt x="32913" y="353816"/>
                    </a:moveTo>
                    <a:lnTo>
                      <a:pt x="87768" y="353816"/>
                    </a:lnTo>
                    <a:cubicBezTo>
                      <a:pt x="74055" y="386729"/>
                      <a:pt x="65827" y="419643"/>
                      <a:pt x="65827" y="455298"/>
                    </a:cubicBezTo>
                    <a:cubicBezTo>
                      <a:pt x="65827" y="595179"/>
                      <a:pt x="181023" y="710375"/>
                      <a:pt x="320904" y="710375"/>
                    </a:cubicBezTo>
                    <a:cubicBezTo>
                      <a:pt x="460785" y="710375"/>
                      <a:pt x="575981" y="595179"/>
                      <a:pt x="575981" y="455298"/>
                    </a:cubicBezTo>
                    <a:cubicBezTo>
                      <a:pt x="575981" y="419643"/>
                      <a:pt x="567753" y="386729"/>
                      <a:pt x="554039" y="353816"/>
                    </a:cubicBezTo>
                    <a:lnTo>
                      <a:pt x="608894" y="353816"/>
                    </a:lnTo>
                    <a:lnTo>
                      <a:pt x="608894" y="743289"/>
                    </a:lnTo>
                    <a:lnTo>
                      <a:pt x="32913" y="743289"/>
                    </a:lnTo>
                    <a:lnTo>
                      <a:pt x="32913" y="353816"/>
                    </a:lnTo>
                    <a:close/>
                    <a:moveTo>
                      <a:pt x="170051" y="932539"/>
                    </a:moveTo>
                    <a:lnTo>
                      <a:pt x="85026" y="932539"/>
                    </a:lnTo>
                    <a:cubicBezTo>
                      <a:pt x="76798" y="932539"/>
                      <a:pt x="68569" y="924311"/>
                      <a:pt x="68569" y="916083"/>
                    </a:cubicBezTo>
                    <a:lnTo>
                      <a:pt x="68569" y="899626"/>
                    </a:lnTo>
                    <a:lnTo>
                      <a:pt x="172794" y="899626"/>
                    </a:lnTo>
                    <a:cubicBezTo>
                      <a:pt x="170051" y="907854"/>
                      <a:pt x="170051" y="918825"/>
                      <a:pt x="170051" y="932539"/>
                    </a:cubicBezTo>
                    <a:lnTo>
                      <a:pt x="170051" y="932539"/>
                    </a:lnTo>
                    <a:close/>
                    <a:moveTo>
                      <a:pt x="271534" y="981909"/>
                    </a:moveTo>
                    <a:cubicBezTo>
                      <a:pt x="244107" y="981909"/>
                      <a:pt x="219421" y="965452"/>
                      <a:pt x="208450" y="940768"/>
                    </a:cubicBezTo>
                    <a:cubicBezTo>
                      <a:pt x="197479" y="916083"/>
                      <a:pt x="202965" y="885912"/>
                      <a:pt x="222164" y="866713"/>
                    </a:cubicBezTo>
                    <a:cubicBezTo>
                      <a:pt x="241364" y="847514"/>
                      <a:pt x="271534" y="842028"/>
                      <a:pt x="296219" y="852999"/>
                    </a:cubicBezTo>
                    <a:cubicBezTo>
                      <a:pt x="320904" y="863970"/>
                      <a:pt x="337360" y="888655"/>
                      <a:pt x="337360" y="916083"/>
                    </a:cubicBezTo>
                    <a:cubicBezTo>
                      <a:pt x="340103" y="951738"/>
                      <a:pt x="307190" y="981909"/>
                      <a:pt x="271534" y="981909"/>
                    </a:cubicBezTo>
                    <a:lnTo>
                      <a:pt x="271534" y="981909"/>
                    </a:lnTo>
                    <a:close/>
                    <a:moveTo>
                      <a:pt x="271534" y="811858"/>
                    </a:moveTo>
                    <a:cubicBezTo>
                      <a:pt x="235878" y="811858"/>
                      <a:pt x="202965" y="831057"/>
                      <a:pt x="183765" y="863970"/>
                    </a:cubicBezTo>
                    <a:lnTo>
                      <a:pt x="35656" y="863970"/>
                    </a:lnTo>
                    <a:lnTo>
                      <a:pt x="35656" y="778945"/>
                    </a:lnTo>
                    <a:lnTo>
                      <a:pt x="611637" y="778945"/>
                    </a:lnTo>
                    <a:lnTo>
                      <a:pt x="611637" y="863970"/>
                    </a:lnTo>
                    <a:lnTo>
                      <a:pt x="359303" y="863970"/>
                    </a:lnTo>
                    <a:cubicBezTo>
                      <a:pt x="340103" y="831057"/>
                      <a:pt x="307190" y="811858"/>
                      <a:pt x="271534" y="811858"/>
                    </a:cubicBezTo>
                    <a:lnTo>
                      <a:pt x="271534" y="811858"/>
                    </a:lnTo>
                    <a:close/>
                    <a:moveTo>
                      <a:pt x="713120" y="932539"/>
                    </a:moveTo>
                    <a:lnTo>
                      <a:pt x="370274" y="932539"/>
                    </a:lnTo>
                    <a:cubicBezTo>
                      <a:pt x="373017" y="921568"/>
                      <a:pt x="373017" y="910597"/>
                      <a:pt x="370274" y="899626"/>
                    </a:cubicBezTo>
                    <a:lnTo>
                      <a:pt x="713120" y="899626"/>
                    </a:lnTo>
                    <a:cubicBezTo>
                      <a:pt x="710377" y="907854"/>
                      <a:pt x="710377" y="918825"/>
                      <a:pt x="713120" y="932539"/>
                    </a:cubicBezTo>
                    <a:lnTo>
                      <a:pt x="713120" y="932539"/>
                    </a:lnTo>
                    <a:close/>
                    <a:moveTo>
                      <a:pt x="814602" y="981909"/>
                    </a:moveTo>
                    <a:cubicBezTo>
                      <a:pt x="787174" y="981909"/>
                      <a:pt x="762489" y="965452"/>
                      <a:pt x="751519" y="940768"/>
                    </a:cubicBezTo>
                    <a:cubicBezTo>
                      <a:pt x="740547" y="916083"/>
                      <a:pt x="746033" y="885912"/>
                      <a:pt x="765232" y="866713"/>
                    </a:cubicBezTo>
                    <a:cubicBezTo>
                      <a:pt x="784432" y="847514"/>
                      <a:pt x="814602" y="842028"/>
                      <a:pt x="839287" y="852999"/>
                    </a:cubicBezTo>
                    <a:cubicBezTo>
                      <a:pt x="863972" y="863970"/>
                      <a:pt x="880429" y="888655"/>
                      <a:pt x="880429" y="916083"/>
                    </a:cubicBezTo>
                    <a:cubicBezTo>
                      <a:pt x="880429" y="951738"/>
                      <a:pt x="850258" y="981909"/>
                      <a:pt x="814602" y="981909"/>
                    </a:cubicBezTo>
                    <a:lnTo>
                      <a:pt x="814602" y="981909"/>
                    </a:lnTo>
                    <a:close/>
                    <a:moveTo>
                      <a:pt x="981911" y="913340"/>
                    </a:moveTo>
                    <a:cubicBezTo>
                      <a:pt x="981911" y="921568"/>
                      <a:pt x="973682" y="929796"/>
                      <a:pt x="965454" y="929796"/>
                    </a:cubicBezTo>
                    <a:lnTo>
                      <a:pt x="913342" y="929796"/>
                    </a:lnTo>
                    <a:cubicBezTo>
                      <a:pt x="916085" y="918825"/>
                      <a:pt x="916085" y="907854"/>
                      <a:pt x="913342" y="896883"/>
                    </a:cubicBezTo>
                    <a:lnTo>
                      <a:pt x="981911" y="896883"/>
                    </a:lnTo>
                    <a:lnTo>
                      <a:pt x="981911" y="913340"/>
                    </a:lnTo>
                    <a:close/>
                    <a:moveTo>
                      <a:pt x="981911" y="863970"/>
                    </a:moveTo>
                    <a:lnTo>
                      <a:pt x="899628" y="863970"/>
                    </a:lnTo>
                    <a:cubicBezTo>
                      <a:pt x="880429" y="833800"/>
                      <a:pt x="847515" y="811858"/>
                      <a:pt x="811859" y="811858"/>
                    </a:cubicBezTo>
                    <a:cubicBezTo>
                      <a:pt x="776203" y="811858"/>
                      <a:pt x="743290" y="831057"/>
                      <a:pt x="724091" y="863970"/>
                    </a:cubicBezTo>
                    <a:lnTo>
                      <a:pt x="641808" y="863970"/>
                    </a:lnTo>
                    <a:lnTo>
                      <a:pt x="641808" y="559524"/>
                    </a:lnTo>
                    <a:lnTo>
                      <a:pt x="674721" y="559524"/>
                    </a:lnTo>
                    <a:lnTo>
                      <a:pt x="674721" y="661006"/>
                    </a:lnTo>
                    <a:cubicBezTo>
                      <a:pt x="674721" y="688433"/>
                      <a:pt x="696663" y="713118"/>
                      <a:pt x="726833" y="713118"/>
                    </a:cubicBezTo>
                    <a:lnTo>
                      <a:pt x="896885" y="713118"/>
                    </a:lnTo>
                    <a:cubicBezTo>
                      <a:pt x="943512" y="713118"/>
                      <a:pt x="981911" y="751517"/>
                      <a:pt x="981911" y="798144"/>
                    </a:cubicBezTo>
                    <a:lnTo>
                      <a:pt x="981911" y="863970"/>
                    </a:lnTo>
                    <a:close/>
                  </a:path>
                </a:pathLst>
              </a:custGeom>
              <a:grpFill/>
              <a:ln w="27426"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BE3AA2CB-9E38-AA9C-2C46-6FFEE0053342}"/>
                  </a:ext>
                </a:extLst>
              </p:cNvPr>
              <p:cNvSpPr/>
              <p:nvPr/>
            </p:nvSpPr>
            <p:spPr>
              <a:xfrm>
                <a:off x="3201928" y="1098891"/>
                <a:ext cx="66358" cy="32913"/>
              </a:xfrm>
              <a:custGeom>
                <a:avLst/>
                <a:gdLst>
                  <a:gd name="connsiteX0" fmla="*/ 16988 w 66358"/>
                  <a:gd name="connsiteY0" fmla="*/ 32913 h 32913"/>
                  <a:gd name="connsiteX1" fmla="*/ 49901 w 66358"/>
                  <a:gd name="connsiteY1" fmla="*/ 32913 h 32913"/>
                  <a:gd name="connsiteX2" fmla="*/ 66358 w 66358"/>
                  <a:gd name="connsiteY2" fmla="*/ 16457 h 32913"/>
                  <a:gd name="connsiteX3" fmla="*/ 49901 w 66358"/>
                  <a:gd name="connsiteY3" fmla="*/ 0 h 32913"/>
                  <a:gd name="connsiteX4" fmla="*/ 16988 w 66358"/>
                  <a:gd name="connsiteY4" fmla="*/ 0 h 32913"/>
                  <a:gd name="connsiteX5" fmla="*/ 532 w 66358"/>
                  <a:gd name="connsiteY5" fmla="*/ 16457 h 32913"/>
                  <a:gd name="connsiteX6" fmla="*/ 16988 w 66358"/>
                  <a:gd name="connsiteY6" fmla="*/ 32913 h 32913"/>
                  <a:gd name="connsiteX7" fmla="*/ 16988 w 66358"/>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58" h="32913">
                    <a:moveTo>
                      <a:pt x="16988" y="32913"/>
                    </a:moveTo>
                    <a:lnTo>
                      <a:pt x="49901" y="32913"/>
                    </a:lnTo>
                    <a:cubicBezTo>
                      <a:pt x="58130" y="32913"/>
                      <a:pt x="66358" y="24685"/>
                      <a:pt x="66358" y="16457"/>
                    </a:cubicBezTo>
                    <a:cubicBezTo>
                      <a:pt x="66358" y="8228"/>
                      <a:pt x="58130" y="0"/>
                      <a:pt x="49901" y="0"/>
                    </a:cubicBezTo>
                    <a:lnTo>
                      <a:pt x="16988" y="0"/>
                    </a:lnTo>
                    <a:cubicBezTo>
                      <a:pt x="8760" y="0"/>
                      <a:pt x="532" y="8228"/>
                      <a:pt x="532" y="16457"/>
                    </a:cubicBezTo>
                    <a:cubicBezTo>
                      <a:pt x="-2211" y="24685"/>
                      <a:pt x="6017" y="32913"/>
                      <a:pt x="16988" y="32913"/>
                    </a:cubicBezTo>
                    <a:lnTo>
                      <a:pt x="16988" y="32913"/>
                    </a:lnTo>
                    <a:close/>
                  </a:path>
                </a:pathLst>
              </a:custGeom>
              <a:grpFill/>
              <a:ln w="27426" cap="flat">
                <a:noFill/>
                <a:prstDash val="solid"/>
                <a:miter/>
              </a:ln>
            </p:spPr>
            <p:txBody>
              <a:bodyPr rtlCol="0" anchor="ctr"/>
              <a:lstStyle/>
              <a:p>
                <a:endParaRPr lang="en-US"/>
              </a:p>
            </p:txBody>
          </p:sp>
        </p:grpSp>
        <p:sp>
          <p:nvSpPr>
            <p:cNvPr id="48" name="Freeform 47">
              <a:extLst>
                <a:ext uri="{FF2B5EF4-FFF2-40B4-BE49-F238E27FC236}">
                  <a16:creationId xmlns:a16="http://schemas.microsoft.com/office/drawing/2014/main" id="{E9CC75DA-CDAB-C9EB-E38A-98456649D0DE}"/>
                </a:ext>
              </a:extLst>
            </p:cNvPr>
            <p:cNvSpPr/>
            <p:nvPr/>
          </p:nvSpPr>
          <p:spPr>
            <a:xfrm>
              <a:off x="2760874" y="436762"/>
              <a:ext cx="99862" cy="99862"/>
            </a:xfrm>
            <a:custGeom>
              <a:avLst/>
              <a:gdLst>
                <a:gd name="connsiteX0" fmla="*/ 49369 w 99862"/>
                <a:gd name="connsiteY0" fmla="*/ 99863 h 99862"/>
                <a:gd name="connsiteX1" fmla="*/ 95997 w 99862"/>
                <a:gd name="connsiteY1" fmla="*/ 69692 h 99862"/>
                <a:gd name="connsiteX2" fmla="*/ 85026 w 99862"/>
                <a:gd name="connsiteY2" fmla="*/ 14837 h 99862"/>
                <a:gd name="connsiteX3" fmla="*/ 30170 w 99862"/>
                <a:gd name="connsiteY3" fmla="*/ 3866 h 99862"/>
                <a:gd name="connsiteX4" fmla="*/ 0 w 99862"/>
                <a:gd name="connsiteY4" fmla="*/ 50493 h 99862"/>
                <a:gd name="connsiteX5" fmla="*/ 49369 w 99862"/>
                <a:gd name="connsiteY5" fmla="*/ 99863 h 99862"/>
                <a:gd name="connsiteX6" fmla="*/ 49369 w 99862"/>
                <a:gd name="connsiteY6" fmla="*/ 99863 h 99862"/>
                <a:gd name="connsiteX7" fmla="*/ 49369 w 99862"/>
                <a:gd name="connsiteY7" fmla="*/ 34036 h 99862"/>
                <a:gd name="connsiteX8" fmla="*/ 65826 w 99862"/>
                <a:gd name="connsiteY8" fmla="*/ 45007 h 99862"/>
                <a:gd name="connsiteX9" fmla="*/ 63083 w 99862"/>
                <a:gd name="connsiteY9" fmla="*/ 64207 h 99862"/>
                <a:gd name="connsiteX10" fmla="*/ 43884 w 99862"/>
                <a:gd name="connsiteY10" fmla="*/ 66950 h 99862"/>
                <a:gd name="connsiteX11" fmla="*/ 32913 w 99862"/>
                <a:gd name="connsiteY11" fmla="*/ 50493 h 99862"/>
                <a:gd name="connsiteX12" fmla="*/ 49369 w 99862"/>
                <a:gd name="connsiteY12" fmla="*/ 34036 h 99862"/>
                <a:gd name="connsiteX13" fmla="*/ 49369 w 99862"/>
                <a:gd name="connsiteY13" fmla="*/ 34036 h 9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862" h="99862">
                  <a:moveTo>
                    <a:pt x="49369" y="99863"/>
                  </a:moveTo>
                  <a:cubicBezTo>
                    <a:pt x="68569" y="99863"/>
                    <a:pt x="87768" y="86149"/>
                    <a:pt x="95997" y="69692"/>
                  </a:cubicBezTo>
                  <a:cubicBezTo>
                    <a:pt x="104225" y="50493"/>
                    <a:pt x="98739" y="28551"/>
                    <a:pt x="85026" y="14837"/>
                  </a:cubicBezTo>
                  <a:cubicBezTo>
                    <a:pt x="71312" y="1123"/>
                    <a:pt x="49369" y="-4362"/>
                    <a:pt x="30170" y="3866"/>
                  </a:cubicBezTo>
                  <a:cubicBezTo>
                    <a:pt x="10971" y="12094"/>
                    <a:pt x="0" y="31294"/>
                    <a:pt x="0" y="50493"/>
                  </a:cubicBezTo>
                  <a:cubicBezTo>
                    <a:pt x="0" y="77921"/>
                    <a:pt x="21942" y="99863"/>
                    <a:pt x="49369" y="99863"/>
                  </a:cubicBezTo>
                  <a:lnTo>
                    <a:pt x="49369" y="99863"/>
                  </a:lnTo>
                  <a:close/>
                  <a:moveTo>
                    <a:pt x="49369" y="34036"/>
                  </a:moveTo>
                  <a:cubicBezTo>
                    <a:pt x="54855" y="34036"/>
                    <a:pt x="63083" y="39522"/>
                    <a:pt x="65826" y="45007"/>
                  </a:cubicBezTo>
                  <a:cubicBezTo>
                    <a:pt x="68569" y="50493"/>
                    <a:pt x="65826" y="58721"/>
                    <a:pt x="63083" y="64207"/>
                  </a:cubicBezTo>
                  <a:cubicBezTo>
                    <a:pt x="57598" y="69692"/>
                    <a:pt x="52112" y="69692"/>
                    <a:pt x="43884" y="66950"/>
                  </a:cubicBezTo>
                  <a:cubicBezTo>
                    <a:pt x="38399" y="64207"/>
                    <a:pt x="32913" y="58721"/>
                    <a:pt x="32913" y="50493"/>
                  </a:cubicBezTo>
                  <a:cubicBezTo>
                    <a:pt x="32913" y="39522"/>
                    <a:pt x="41142" y="34036"/>
                    <a:pt x="49369" y="34036"/>
                  </a:cubicBezTo>
                  <a:lnTo>
                    <a:pt x="49369" y="34036"/>
                  </a:lnTo>
                  <a:close/>
                </a:path>
              </a:pathLst>
            </a:custGeom>
            <a:solidFill>
              <a:srgbClr val="B41F7A"/>
            </a:solid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2064593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75321ED-76B8-AB16-A1E0-99520CBADF6A}"/>
              </a:ext>
            </a:extLst>
          </p:cNvPr>
          <p:cNvSpPr>
            <a:spLocks noGrp="1"/>
          </p:cNvSpPr>
          <p:nvPr>
            <p:ph type="body" sz="quarter" idx="18"/>
          </p:nvPr>
        </p:nvSpPr>
        <p:spPr>
          <a:xfrm>
            <a:off x="1675427" y="1880191"/>
            <a:ext cx="9359613" cy="4335803"/>
          </a:xfrm>
        </p:spPr>
        <p:txBody>
          <a:bodyPr>
            <a:noAutofit/>
          </a:bodyPr>
          <a:lstStyle/>
          <a:p>
            <a:pPr marL="12700" indent="-12700"/>
            <a:r>
              <a:rPr lang="es" sz="2000" dirty="0"/>
              <a:t>Las barreras de comunicación ocurren cuando los desastres naturales destruyen centrales eléctricas, torres de telefonía celular y líneas de </a:t>
            </a:r>
            <a:r>
              <a:rPr lang="es" sz="2000" dirty="0" err="1"/>
              <a:t>fibra óptica </a:t>
            </a:r>
            <a:r>
              <a:rPr lang="es" sz="2000" dirty="0"/>
              <a:t>, es decir, la pérdida de la infraestructura de comunicación. Eso significa comunicarse con el personal. clientes y proveedores a través de llamadas, mensajes de texto o redes sociales es difícil o imposible.</a:t>
            </a:r>
            <a:r>
              <a:rPr lang="es" sz="2000" b="1" dirty="0"/>
              <a:t> </a:t>
            </a:r>
          </a:p>
          <a:p>
            <a:pPr marL="12700" indent="-12700"/>
            <a:endParaRPr lang="en-US" sz="2000" b="1" dirty="0"/>
          </a:p>
          <a:p>
            <a:pPr marL="12700" indent="-12700"/>
            <a:r>
              <a:rPr lang="es" sz="2000" dirty="0"/>
              <a:t>A </a:t>
            </a:r>
            <a:r>
              <a:rPr lang="es" sz="2000" dirty="0" err="1"/>
              <a:t>pesar </a:t>
            </a:r>
            <a:r>
              <a:rPr lang="es" sz="2000" dirty="0"/>
              <a:t>de la creciente confiabilidad y resiliencia de las modernas redes de telecomunicaciones frente a daños físicos, el riesgo asociado con fallas en las comunicaciones sigue siendo grave debido a la creciente dependencia de estas herramientas.</a:t>
            </a:r>
          </a:p>
          <a:p>
            <a:pPr marL="12700" indent="-12700"/>
            <a:endParaRPr lang="en-GB" sz="2000" dirty="0"/>
          </a:p>
          <a:p>
            <a:pPr marL="12700" indent="-12700"/>
            <a:r>
              <a:rPr lang="es" sz="2000" dirty="0"/>
              <a:t>Los planes de continuidad comercial son esenciales para superar esta crisis.</a:t>
            </a:r>
          </a:p>
          <a:p>
            <a:pPr marL="12700" indent="-12700"/>
            <a:endParaRPr lang="en-US" sz="2000" dirty="0"/>
          </a:p>
        </p:txBody>
      </p:sp>
      <p:sp>
        <p:nvSpPr>
          <p:cNvPr id="9" name="Text Placeholder 23">
            <a:extLst>
              <a:ext uri="{FF2B5EF4-FFF2-40B4-BE49-F238E27FC236}">
                <a16:creationId xmlns:a16="http://schemas.microsoft.com/office/drawing/2014/main" id="{BD08859E-E993-CBCB-7140-9A0B605AA945}"/>
              </a:ext>
            </a:extLst>
          </p:cNvPr>
          <p:cNvSpPr txBox="1">
            <a:spLocks/>
          </p:cNvSpPr>
          <p:nvPr/>
        </p:nvSpPr>
        <p:spPr>
          <a:xfrm>
            <a:off x="1675427" y="855849"/>
            <a:ext cx="5158622" cy="857158"/>
          </a:xfrm>
          <a:prstGeom prst="rect">
            <a:avLst/>
          </a:prstGeom>
          <a:noFill/>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solidFill>
                  <a:srgbClr val="7F1C58"/>
                </a:solidFill>
              </a:rPr>
              <a:t>Barreras de comunicación</a:t>
            </a:r>
          </a:p>
        </p:txBody>
      </p:sp>
      <p:sp>
        <p:nvSpPr>
          <p:cNvPr id="11" name="Oval 10">
            <a:extLst>
              <a:ext uri="{FF2B5EF4-FFF2-40B4-BE49-F238E27FC236}">
                <a16:creationId xmlns:a16="http://schemas.microsoft.com/office/drawing/2014/main" id="{0BF0C4B1-0830-9770-4B4B-0CEF4B299065}"/>
              </a:ext>
            </a:extLst>
          </p:cNvPr>
          <p:cNvSpPr/>
          <p:nvPr/>
        </p:nvSpPr>
        <p:spPr>
          <a:xfrm>
            <a:off x="427384" y="997561"/>
            <a:ext cx="1154422" cy="1154422"/>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 Placeholder 23">
            <a:extLst>
              <a:ext uri="{FF2B5EF4-FFF2-40B4-BE49-F238E27FC236}">
                <a16:creationId xmlns:a16="http://schemas.microsoft.com/office/drawing/2014/main" id="{820833A0-737F-29AA-C6D1-70F84D432477}"/>
              </a:ext>
            </a:extLst>
          </p:cNvPr>
          <p:cNvSpPr txBox="1">
            <a:spLocks/>
          </p:cNvSpPr>
          <p:nvPr/>
        </p:nvSpPr>
        <p:spPr>
          <a:xfrm>
            <a:off x="427384" y="1294825"/>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sz="4000" dirty="0"/>
              <a:t>02</a:t>
            </a:r>
          </a:p>
        </p:txBody>
      </p:sp>
      <p:cxnSp>
        <p:nvCxnSpPr>
          <p:cNvPr id="38" name="Straight Connector 37">
            <a:extLst>
              <a:ext uri="{FF2B5EF4-FFF2-40B4-BE49-F238E27FC236}">
                <a16:creationId xmlns:a16="http://schemas.microsoft.com/office/drawing/2014/main" id="{A7A65273-3D29-252A-3C17-952556AE097F}"/>
              </a:ext>
            </a:extLst>
          </p:cNvPr>
          <p:cNvCxnSpPr>
            <a:cxnSpLocks/>
          </p:cNvCxnSpPr>
          <p:nvPr/>
        </p:nvCxnSpPr>
        <p:spPr>
          <a:xfrm>
            <a:off x="1301794" y="1574772"/>
            <a:ext cx="10890206" cy="0"/>
          </a:xfrm>
          <a:prstGeom prst="line">
            <a:avLst/>
          </a:prstGeom>
          <a:ln w="38100">
            <a:solidFill>
              <a:srgbClr val="7F1C58"/>
            </a:solidFill>
            <a:prstDash val="sysDot"/>
          </a:ln>
        </p:spPr>
        <p:style>
          <a:lnRef idx="1">
            <a:schemeClr val="accent1"/>
          </a:lnRef>
          <a:fillRef idx="0">
            <a:schemeClr val="accent1"/>
          </a:fillRef>
          <a:effectRef idx="0">
            <a:schemeClr val="accent1"/>
          </a:effectRef>
          <a:fontRef idx="minor">
            <a:schemeClr val="tx1"/>
          </a:fontRef>
        </p:style>
      </p:cxnSp>
      <p:grpSp>
        <p:nvGrpSpPr>
          <p:cNvPr id="2" name="Graphic 3">
            <a:extLst>
              <a:ext uri="{FF2B5EF4-FFF2-40B4-BE49-F238E27FC236}">
                <a16:creationId xmlns:a16="http://schemas.microsoft.com/office/drawing/2014/main" id="{B2403C82-D7CF-CCE9-AA92-659A86B705A3}"/>
              </a:ext>
            </a:extLst>
          </p:cNvPr>
          <p:cNvGrpSpPr/>
          <p:nvPr/>
        </p:nvGrpSpPr>
        <p:grpSpPr>
          <a:xfrm>
            <a:off x="10672995" y="363512"/>
            <a:ext cx="1091621" cy="942328"/>
            <a:chOff x="662657" y="2010078"/>
            <a:chExt cx="1091621" cy="942328"/>
          </a:xfrm>
          <a:solidFill>
            <a:srgbClr val="616161"/>
          </a:solidFill>
        </p:grpSpPr>
        <p:sp>
          <p:nvSpPr>
            <p:cNvPr id="3" name="Freeform 2">
              <a:extLst>
                <a:ext uri="{FF2B5EF4-FFF2-40B4-BE49-F238E27FC236}">
                  <a16:creationId xmlns:a16="http://schemas.microsoft.com/office/drawing/2014/main" id="{F6246B0E-2EDD-5A09-34B1-08F85FAFB0FD}"/>
                </a:ext>
              </a:extLst>
            </p:cNvPr>
            <p:cNvSpPr/>
            <p:nvPr/>
          </p:nvSpPr>
          <p:spPr>
            <a:xfrm>
              <a:off x="1117956" y="2040344"/>
              <a:ext cx="611637" cy="665805"/>
            </a:xfrm>
            <a:custGeom>
              <a:avLst/>
              <a:gdLst>
                <a:gd name="connsiteX0" fmla="*/ 606152 w 611637"/>
                <a:gd name="connsiteY0" fmla="*/ 594494 h 665805"/>
                <a:gd name="connsiteX1" fmla="*/ 606152 w 611637"/>
                <a:gd name="connsiteY1" fmla="*/ 654835 h 665805"/>
                <a:gd name="connsiteX2" fmla="*/ 595180 w 611637"/>
                <a:gd name="connsiteY2" fmla="*/ 665806 h 665805"/>
                <a:gd name="connsiteX3" fmla="*/ 482727 w 611637"/>
                <a:gd name="connsiteY3" fmla="*/ 665806 h 665805"/>
                <a:gd name="connsiteX4" fmla="*/ 471756 w 611637"/>
                <a:gd name="connsiteY4" fmla="*/ 654835 h 665805"/>
                <a:gd name="connsiteX5" fmla="*/ 342846 w 611637"/>
                <a:gd name="connsiteY5" fmla="*/ 550610 h 665805"/>
                <a:gd name="connsiteX6" fmla="*/ 213936 w 611637"/>
                <a:gd name="connsiteY6" fmla="*/ 654835 h 665805"/>
                <a:gd name="connsiteX7" fmla="*/ 202965 w 611637"/>
                <a:gd name="connsiteY7" fmla="*/ 665806 h 665805"/>
                <a:gd name="connsiteX8" fmla="*/ 126167 w 611637"/>
                <a:gd name="connsiteY8" fmla="*/ 665806 h 665805"/>
                <a:gd name="connsiteX9" fmla="*/ 115196 w 611637"/>
                <a:gd name="connsiteY9" fmla="*/ 654835 h 665805"/>
                <a:gd name="connsiteX10" fmla="*/ 115196 w 611637"/>
                <a:gd name="connsiteY10" fmla="*/ 578037 h 665805"/>
                <a:gd name="connsiteX11" fmla="*/ 79540 w 611637"/>
                <a:gd name="connsiteY11" fmla="*/ 534153 h 665805"/>
                <a:gd name="connsiteX12" fmla="*/ 0 w 611637"/>
                <a:gd name="connsiteY12" fmla="*/ 438156 h 665805"/>
                <a:gd name="connsiteX13" fmla="*/ 79540 w 611637"/>
                <a:gd name="connsiteY13" fmla="*/ 342160 h 665805"/>
                <a:gd name="connsiteX14" fmla="*/ 115196 w 611637"/>
                <a:gd name="connsiteY14" fmla="*/ 298276 h 665805"/>
                <a:gd name="connsiteX15" fmla="*/ 115196 w 611637"/>
                <a:gd name="connsiteY15" fmla="*/ 221478 h 665805"/>
                <a:gd name="connsiteX16" fmla="*/ 126167 w 611637"/>
                <a:gd name="connsiteY16" fmla="*/ 210507 h 665805"/>
                <a:gd name="connsiteX17" fmla="*/ 359303 w 611637"/>
                <a:gd name="connsiteY17" fmla="*/ 210507 h 665805"/>
                <a:gd name="connsiteX18" fmla="*/ 373017 w 611637"/>
                <a:gd name="connsiteY18" fmla="*/ 205021 h 665805"/>
                <a:gd name="connsiteX19" fmla="*/ 532097 w 611637"/>
                <a:gd name="connsiteY19" fmla="*/ 2057 h 665805"/>
                <a:gd name="connsiteX20" fmla="*/ 537583 w 611637"/>
                <a:gd name="connsiteY20" fmla="*/ 2057 h 665805"/>
                <a:gd name="connsiteX21" fmla="*/ 540325 w 611637"/>
                <a:gd name="connsiteY21" fmla="*/ 4800 h 665805"/>
                <a:gd name="connsiteX22" fmla="*/ 540325 w 611637"/>
                <a:gd name="connsiteY22" fmla="*/ 194051 h 665805"/>
                <a:gd name="connsiteX23" fmla="*/ 556782 w 611637"/>
                <a:gd name="connsiteY23" fmla="*/ 210507 h 665805"/>
                <a:gd name="connsiteX24" fmla="*/ 600666 w 611637"/>
                <a:gd name="connsiteY24" fmla="*/ 210507 h 665805"/>
                <a:gd name="connsiteX25" fmla="*/ 611637 w 611637"/>
                <a:gd name="connsiteY25" fmla="*/ 221478 h 665805"/>
                <a:gd name="connsiteX26" fmla="*/ 611637 w 611637"/>
                <a:gd name="connsiteY26" fmla="*/ 523182 h 66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637" h="665805">
                  <a:moveTo>
                    <a:pt x="606152" y="594494"/>
                  </a:moveTo>
                  <a:lnTo>
                    <a:pt x="606152" y="654835"/>
                  </a:lnTo>
                  <a:cubicBezTo>
                    <a:pt x="606152" y="660320"/>
                    <a:pt x="600666" y="665806"/>
                    <a:pt x="595180" y="665806"/>
                  </a:cubicBezTo>
                  <a:lnTo>
                    <a:pt x="482727" y="665806"/>
                  </a:lnTo>
                  <a:cubicBezTo>
                    <a:pt x="477242" y="665806"/>
                    <a:pt x="471756" y="660320"/>
                    <a:pt x="471756" y="654835"/>
                  </a:cubicBezTo>
                  <a:cubicBezTo>
                    <a:pt x="460785" y="594494"/>
                    <a:pt x="405930" y="550610"/>
                    <a:pt x="342846" y="550610"/>
                  </a:cubicBezTo>
                  <a:cubicBezTo>
                    <a:pt x="279762" y="550610"/>
                    <a:pt x="227650" y="594494"/>
                    <a:pt x="213936" y="654835"/>
                  </a:cubicBezTo>
                  <a:cubicBezTo>
                    <a:pt x="213936" y="660320"/>
                    <a:pt x="208450" y="665806"/>
                    <a:pt x="202965" y="665806"/>
                  </a:cubicBezTo>
                  <a:lnTo>
                    <a:pt x="126167" y="665806"/>
                  </a:lnTo>
                  <a:cubicBezTo>
                    <a:pt x="120682" y="665806"/>
                    <a:pt x="115196" y="660320"/>
                    <a:pt x="115196" y="654835"/>
                  </a:cubicBezTo>
                  <a:lnTo>
                    <a:pt x="115196" y="578037"/>
                  </a:lnTo>
                  <a:cubicBezTo>
                    <a:pt x="115196" y="556095"/>
                    <a:pt x="101483" y="539639"/>
                    <a:pt x="79540" y="534153"/>
                  </a:cubicBezTo>
                  <a:cubicBezTo>
                    <a:pt x="32913" y="525925"/>
                    <a:pt x="0" y="484784"/>
                    <a:pt x="0" y="438156"/>
                  </a:cubicBezTo>
                  <a:cubicBezTo>
                    <a:pt x="0" y="391529"/>
                    <a:pt x="32913" y="350388"/>
                    <a:pt x="79540" y="342160"/>
                  </a:cubicBezTo>
                  <a:cubicBezTo>
                    <a:pt x="101483" y="336674"/>
                    <a:pt x="115196" y="320218"/>
                    <a:pt x="115196" y="298276"/>
                  </a:cubicBezTo>
                  <a:lnTo>
                    <a:pt x="115196" y="221478"/>
                  </a:lnTo>
                  <a:cubicBezTo>
                    <a:pt x="115196" y="215993"/>
                    <a:pt x="120682" y="210507"/>
                    <a:pt x="126167" y="210507"/>
                  </a:cubicBezTo>
                  <a:lnTo>
                    <a:pt x="359303" y="210507"/>
                  </a:lnTo>
                  <a:cubicBezTo>
                    <a:pt x="364788" y="210507"/>
                    <a:pt x="367531" y="207764"/>
                    <a:pt x="373017" y="205021"/>
                  </a:cubicBezTo>
                  <a:lnTo>
                    <a:pt x="532097" y="2057"/>
                  </a:lnTo>
                  <a:cubicBezTo>
                    <a:pt x="532097" y="-686"/>
                    <a:pt x="534840" y="-686"/>
                    <a:pt x="537583" y="2057"/>
                  </a:cubicBezTo>
                  <a:cubicBezTo>
                    <a:pt x="540325" y="2057"/>
                    <a:pt x="540325" y="4800"/>
                    <a:pt x="540325" y="4800"/>
                  </a:cubicBezTo>
                  <a:lnTo>
                    <a:pt x="540325" y="194051"/>
                  </a:lnTo>
                  <a:cubicBezTo>
                    <a:pt x="540325" y="202279"/>
                    <a:pt x="548553" y="210507"/>
                    <a:pt x="556782" y="210507"/>
                  </a:cubicBezTo>
                  <a:lnTo>
                    <a:pt x="600666" y="210507"/>
                  </a:lnTo>
                  <a:cubicBezTo>
                    <a:pt x="606152" y="210507"/>
                    <a:pt x="611637" y="215993"/>
                    <a:pt x="611637" y="221478"/>
                  </a:cubicBezTo>
                  <a:lnTo>
                    <a:pt x="611637" y="523182"/>
                  </a:lnTo>
                </a:path>
              </a:pathLst>
            </a:custGeom>
            <a:solidFill>
              <a:srgbClr val="7F1C58"/>
            </a:solidFill>
            <a:ln w="27426" cap="flat">
              <a:noFill/>
              <a:prstDash val="solid"/>
              <a:miter/>
            </a:ln>
          </p:spPr>
          <p:txBody>
            <a:bodyPr rtlCol="0" anchor="ctr"/>
            <a:lstStyle/>
            <a:p>
              <a:endParaRPr lang="en-US" dirty="0"/>
            </a:p>
          </p:txBody>
        </p:sp>
        <p:grpSp>
          <p:nvGrpSpPr>
            <p:cNvPr id="4" name="Graphic 3">
              <a:extLst>
                <a:ext uri="{FF2B5EF4-FFF2-40B4-BE49-F238E27FC236}">
                  <a16:creationId xmlns:a16="http://schemas.microsoft.com/office/drawing/2014/main" id="{88C2A0C4-7CE5-5A89-1392-F33354B9048D}"/>
                </a:ext>
              </a:extLst>
            </p:cNvPr>
            <p:cNvGrpSpPr/>
            <p:nvPr/>
          </p:nvGrpSpPr>
          <p:grpSpPr>
            <a:xfrm>
              <a:off x="662657" y="2010078"/>
              <a:ext cx="1091621" cy="942328"/>
              <a:chOff x="662657" y="2010078"/>
              <a:chExt cx="1091621" cy="942328"/>
            </a:xfrm>
            <a:grpFill/>
          </p:grpSpPr>
          <p:sp>
            <p:nvSpPr>
              <p:cNvPr id="5" name="Freeform 4">
                <a:extLst>
                  <a:ext uri="{FF2B5EF4-FFF2-40B4-BE49-F238E27FC236}">
                    <a16:creationId xmlns:a16="http://schemas.microsoft.com/office/drawing/2014/main" id="{D4AAA0CB-C509-C6C9-9BBA-1612E43C21C5}"/>
                  </a:ext>
                </a:extLst>
              </p:cNvPr>
              <p:cNvSpPr/>
              <p:nvPr/>
            </p:nvSpPr>
            <p:spPr>
              <a:xfrm>
                <a:off x="761397" y="2497699"/>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grpFill/>
              <a:ln w="2742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72AD2FB8-0261-088C-B369-8D9404CBE45D}"/>
                  </a:ext>
                </a:extLst>
              </p:cNvPr>
              <p:cNvSpPr/>
              <p:nvPr/>
            </p:nvSpPr>
            <p:spPr>
              <a:xfrm>
                <a:off x="761397" y="2585468"/>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grpFill/>
              <a:ln w="27426"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7236AF8-01E8-D2B4-46E6-84FE08107D12}"/>
                  </a:ext>
                </a:extLst>
              </p:cNvPr>
              <p:cNvSpPr/>
              <p:nvPr/>
            </p:nvSpPr>
            <p:spPr>
              <a:xfrm>
                <a:off x="1394976" y="2316677"/>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solidFill>
                <a:schemeClr val="bg1"/>
              </a:solidFill>
              <a:ln w="27426" cap="flat">
                <a:noFill/>
                <a:prstDash val="solid"/>
                <a:miter/>
              </a:ln>
            </p:spPr>
            <p:txBody>
              <a:bodyPr rtlCol="0" anchor="ctr"/>
              <a:lstStyle/>
              <a:p>
                <a:endParaRPr lang="en-US"/>
              </a:p>
            </p:txBody>
          </p:sp>
          <p:grpSp>
            <p:nvGrpSpPr>
              <p:cNvPr id="10" name="Graphic 3">
                <a:extLst>
                  <a:ext uri="{FF2B5EF4-FFF2-40B4-BE49-F238E27FC236}">
                    <a16:creationId xmlns:a16="http://schemas.microsoft.com/office/drawing/2014/main" id="{3D9ABF77-E40D-46E8-6F8B-5E31BC05FB04}"/>
                  </a:ext>
                </a:extLst>
              </p:cNvPr>
              <p:cNvGrpSpPr/>
              <p:nvPr/>
            </p:nvGrpSpPr>
            <p:grpSpPr>
              <a:xfrm>
                <a:off x="662657" y="2010078"/>
                <a:ext cx="1091621" cy="942328"/>
                <a:chOff x="662657" y="2010078"/>
                <a:chExt cx="1091621" cy="942328"/>
              </a:xfrm>
              <a:grpFill/>
            </p:grpSpPr>
            <p:sp>
              <p:nvSpPr>
                <p:cNvPr id="13" name="Freeform 12">
                  <a:extLst>
                    <a:ext uri="{FF2B5EF4-FFF2-40B4-BE49-F238E27FC236}">
                      <a16:creationId xmlns:a16="http://schemas.microsoft.com/office/drawing/2014/main" id="{72B8996B-A58A-E49C-DE57-3857EB8972C4}"/>
                    </a:ext>
                  </a:extLst>
                </p:cNvPr>
                <p:cNvSpPr/>
                <p:nvPr/>
              </p:nvSpPr>
              <p:spPr>
                <a:xfrm>
                  <a:off x="1394976" y="2404445"/>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solidFill>
                  <a:schemeClr val="bg1"/>
                </a:solidFill>
                <a:ln w="27426"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718235E-FF2C-5553-515D-C405089B0134}"/>
                    </a:ext>
                  </a:extLst>
                </p:cNvPr>
                <p:cNvSpPr/>
                <p:nvPr/>
              </p:nvSpPr>
              <p:spPr>
                <a:xfrm>
                  <a:off x="662657" y="2010078"/>
                  <a:ext cx="1091621" cy="942328"/>
                </a:xfrm>
                <a:custGeom>
                  <a:avLst/>
                  <a:gdLst>
                    <a:gd name="connsiteX0" fmla="*/ 1075165 w 1091621"/>
                    <a:gd name="connsiteY0" fmla="*/ 569904 h 942328"/>
                    <a:gd name="connsiteX1" fmla="*/ 1091621 w 1091621"/>
                    <a:gd name="connsiteY1" fmla="*/ 553447 h 942328"/>
                    <a:gd name="connsiteX2" fmla="*/ 1091621 w 1091621"/>
                    <a:gd name="connsiteY2" fmla="*/ 251743 h 942328"/>
                    <a:gd name="connsiteX3" fmla="*/ 1047737 w 1091621"/>
                    <a:gd name="connsiteY3" fmla="*/ 207859 h 942328"/>
                    <a:gd name="connsiteX4" fmla="*/ 1017567 w 1091621"/>
                    <a:gd name="connsiteY4" fmla="*/ 207859 h 942328"/>
                    <a:gd name="connsiteX5" fmla="*/ 1017567 w 1091621"/>
                    <a:gd name="connsiteY5" fmla="*/ 35065 h 942328"/>
                    <a:gd name="connsiteX6" fmla="*/ 992882 w 1091621"/>
                    <a:gd name="connsiteY6" fmla="*/ 2152 h 942328"/>
                    <a:gd name="connsiteX7" fmla="*/ 951740 w 1091621"/>
                    <a:gd name="connsiteY7" fmla="*/ 13123 h 942328"/>
                    <a:gd name="connsiteX8" fmla="*/ 798145 w 1091621"/>
                    <a:gd name="connsiteY8" fmla="*/ 207859 h 942328"/>
                    <a:gd name="connsiteX9" fmla="*/ 573238 w 1091621"/>
                    <a:gd name="connsiteY9" fmla="*/ 207859 h 942328"/>
                    <a:gd name="connsiteX10" fmla="*/ 545811 w 1091621"/>
                    <a:gd name="connsiteY10" fmla="*/ 218830 h 942328"/>
                    <a:gd name="connsiteX11" fmla="*/ 518383 w 1091621"/>
                    <a:gd name="connsiteY11" fmla="*/ 207859 h 942328"/>
                    <a:gd name="connsiteX12" fmla="*/ 441586 w 1091621"/>
                    <a:gd name="connsiteY12" fmla="*/ 207859 h 942328"/>
                    <a:gd name="connsiteX13" fmla="*/ 430615 w 1091621"/>
                    <a:gd name="connsiteY13" fmla="*/ 196888 h 942328"/>
                    <a:gd name="connsiteX14" fmla="*/ 301704 w 1091621"/>
                    <a:gd name="connsiteY14" fmla="*/ 92663 h 942328"/>
                    <a:gd name="connsiteX15" fmla="*/ 172794 w 1091621"/>
                    <a:gd name="connsiteY15" fmla="*/ 196888 h 942328"/>
                    <a:gd name="connsiteX16" fmla="*/ 161823 w 1091621"/>
                    <a:gd name="connsiteY16" fmla="*/ 207859 h 942328"/>
                    <a:gd name="connsiteX17" fmla="*/ 49370 w 1091621"/>
                    <a:gd name="connsiteY17" fmla="*/ 207859 h 942328"/>
                    <a:gd name="connsiteX18" fmla="*/ 5486 w 1091621"/>
                    <a:gd name="connsiteY18" fmla="*/ 251743 h 942328"/>
                    <a:gd name="connsiteX19" fmla="*/ 5486 w 1091621"/>
                    <a:gd name="connsiteY19" fmla="*/ 320313 h 942328"/>
                    <a:gd name="connsiteX20" fmla="*/ 21942 w 1091621"/>
                    <a:gd name="connsiteY20" fmla="*/ 336769 h 942328"/>
                    <a:gd name="connsiteX21" fmla="*/ 38399 w 1091621"/>
                    <a:gd name="connsiteY21" fmla="*/ 320313 h 942328"/>
                    <a:gd name="connsiteX22" fmla="*/ 38399 w 1091621"/>
                    <a:gd name="connsiteY22" fmla="*/ 251743 h 942328"/>
                    <a:gd name="connsiteX23" fmla="*/ 49370 w 1091621"/>
                    <a:gd name="connsiteY23" fmla="*/ 240773 h 942328"/>
                    <a:gd name="connsiteX24" fmla="*/ 161823 w 1091621"/>
                    <a:gd name="connsiteY24" fmla="*/ 240773 h 942328"/>
                    <a:gd name="connsiteX25" fmla="*/ 205708 w 1091621"/>
                    <a:gd name="connsiteY25" fmla="*/ 205117 h 942328"/>
                    <a:gd name="connsiteX26" fmla="*/ 301704 w 1091621"/>
                    <a:gd name="connsiteY26" fmla="*/ 125576 h 942328"/>
                    <a:gd name="connsiteX27" fmla="*/ 397701 w 1091621"/>
                    <a:gd name="connsiteY27" fmla="*/ 205117 h 942328"/>
                    <a:gd name="connsiteX28" fmla="*/ 441586 w 1091621"/>
                    <a:gd name="connsiteY28" fmla="*/ 240773 h 942328"/>
                    <a:gd name="connsiteX29" fmla="*/ 518383 w 1091621"/>
                    <a:gd name="connsiteY29" fmla="*/ 240773 h 942328"/>
                    <a:gd name="connsiteX30" fmla="*/ 529354 w 1091621"/>
                    <a:gd name="connsiteY30" fmla="*/ 251743 h 942328"/>
                    <a:gd name="connsiteX31" fmla="*/ 529354 w 1091621"/>
                    <a:gd name="connsiteY31" fmla="*/ 328541 h 942328"/>
                    <a:gd name="connsiteX32" fmla="*/ 518383 w 1091621"/>
                    <a:gd name="connsiteY32" fmla="*/ 339512 h 942328"/>
                    <a:gd name="connsiteX33" fmla="*/ 414158 w 1091621"/>
                    <a:gd name="connsiteY33" fmla="*/ 468422 h 942328"/>
                    <a:gd name="connsiteX34" fmla="*/ 518383 w 1091621"/>
                    <a:gd name="connsiteY34" fmla="*/ 597332 h 942328"/>
                    <a:gd name="connsiteX35" fmla="*/ 529354 w 1091621"/>
                    <a:gd name="connsiteY35" fmla="*/ 608303 h 942328"/>
                    <a:gd name="connsiteX36" fmla="*/ 529354 w 1091621"/>
                    <a:gd name="connsiteY36" fmla="*/ 685100 h 942328"/>
                    <a:gd name="connsiteX37" fmla="*/ 518383 w 1091621"/>
                    <a:gd name="connsiteY37" fmla="*/ 696071 h 942328"/>
                    <a:gd name="connsiteX38" fmla="*/ 285248 w 1091621"/>
                    <a:gd name="connsiteY38" fmla="*/ 696071 h 942328"/>
                    <a:gd name="connsiteX39" fmla="*/ 271534 w 1091621"/>
                    <a:gd name="connsiteY39" fmla="*/ 701556 h 942328"/>
                    <a:gd name="connsiteX40" fmla="*/ 112453 w 1091621"/>
                    <a:gd name="connsiteY40" fmla="*/ 901778 h 942328"/>
                    <a:gd name="connsiteX41" fmla="*/ 106968 w 1091621"/>
                    <a:gd name="connsiteY41" fmla="*/ 901778 h 942328"/>
                    <a:gd name="connsiteX42" fmla="*/ 104225 w 1091621"/>
                    <a:gd name="connsiteY42" fmla="*/ 899036 h 942328"/>
                    <a:gd name="connsiteX43" fmla="*/ 104225 w 1091621"/>
                    <a:gd name="connsiteY43" fmla="*/ 718013 h 942328"/>
                    <a:gd name="connsiteX44" fmla="*/ 87769 w 1091621"/>
                    <a:gd name="connsiteY44" fmla="*/ 701556 h 942328"/>
                    <a:gd name="connsiteX45" fmla="*/ 43884 w 1091621"/>
                    <a:gd name="connsiteY45" fmla="*/ 701556 h 942328"/>
                    <a:gd name="connsiteX46" fmla="*/ 32913 w 1091621"/>
                    <a:gd name="connsiteY46" fmla="*/ 690585 h 942328"/>
                    <a:gd name="connsiteX47" fmla="*/ 32913 w 1091621"/>
                    <a:gd name="connsiteY47" fmla="*/ 397110 h 942328"/>
                    <a:gd name="connsiteX48" fmla="*/ 16457 w 1091621"/>
                    <a:gd name="connsiteY48" fmla="*/ 380653 h 942328"/>
                    <a:gd name="connsiteX49" fmla="*/ 0 w 1091621"/>
                    <a:gd name="connsiteY49" fmla="*/ 397110 h 942328"/>
                    <a:gd name="connsiteX50" fmla="*/ 0 w 1091621"/>
                    <a:gd name="connsiteY50" fmla="*/ 690585 h 942328"/>
                    <a:gd name="connsiteX51" fmla="*/ 43884 w 1091621"/>
                    <a:gd name="connsiteY51" fmla="*/ 734470 h 942328"/>
                    <a:gd name="connsiteX52" fmla="*/ 71312 w 1091621"/>
                    <a:gd name="connsiteY52" fmla="*/ 734470 h 942328"/>
                    <a:gd name="connsiteX53" fmla="*/ 71312 w 1091621"/>
                    <a:gd name="connsiteY53" fmla="*/ 907264 h 942328"/>
                    <a:gd name="connsiteX54" fmla="*/ 95997 w 1091621"/>
                    <a:gd name="connsiteY54" fmla="*/ 940177 h 942328"/>
                    <a:gd name="connsiteX55" fmla="*/ 137138 w 1091621"/>
                    <a:gd name="connsiteY55" fmla="*/ 929206 h 942328"/>
                    <a:gd name="connsiteX56" fmla="*/ 290733 w 1091621"/>
                    <a:gd name="connsiteY56" fmla="*/ 734470 h 942328"/>
                    <a:gd name="connsiteX57" fmla="*/ 515640 w 1091621"/>
                    <a:gd name="connsiteY57" fmla="*/ 734470 h 942328"/>
                    <a:gd name="connsiteX58" fmla="*/ 543068 w 1091621"/>
                    <a:gd name="connsiteY58" fmla="*/ 723499 h 942328"/>
                    <a:gd name="connsiteX59" fmla="*/ 570496 w 1091621"/>
                    <a:gd name="connsiteY59" fmla="*/ 734470 h 942328"/>
                    <a:gd name="connsiteX60" fmla="*/ 647293 w 1091621"/>
                    <a:gd name="connsiteY60" fmla="*/ 734470 h 942328"/>
                    <a:gd name="connsiteX61" fmla="*/ 691178 w 1091621"/>
                    <a:gd name="connsiteY61" fmla="*/ 698814 h 942328"/>
                    <a:gd name="connsiteX62" fmla="*/ 787174 w 1091621"/>
                    <a:gd name="connsiteY62" fmla="*/ 619273 h 942328"/>
                    <a:gd name="connsiteX63" fmla="*/ 883171 w 1091621"/>
                    <a:gd name="connsiteY63" fmla="*/ 698814 h 942328"/>
                    <a:gd name="connsiteX64" fmla="*/ 927055 w 1091621"/>
                    <a:gd name="connsiteY64" fmla="*/ 734470 h 942328"/>
                    <a:gd name="connsiteX65" fmla="*/ 1039509 w 1091621"/>
                    <a:gd name="connsiteY65" fmla="*/ 734470 h 942328"/>
                    <a:gd name="connsiteX66" fmla="*/ 1083393 w 1091621"/>
                    <a:gd name="connsiteY66" fmla="*/ 690585 h 942328"/>
                    <a:gd name="connsiteX67" fmla="*/ 1083393 w 1091621"/>
                    <a:gd name="connsiteY67" fmla="*/ 630245 h 942328"/>
                    <a:gd name="connsiteX68" fmla="*/ 1066937 w 1091621"/>
                    <a:gd name="connsiteY68" fmla="*/ 613788 h 942328"/>
                    <a:gd name="connsiteX69" fmla="*/ 1050480 w 1091621"/>
                    <a:gd name="connsiteY69" fmla="*/ 630245 h 942328"/>
                    <a:gd name="connsiteX70" fmla="*/ 1050480 w 1091621"/>
                    <a:gd name="connsiteY70" fmla="*/ 690585 h 942328"/>
                    <a:gd name="connsiteX71" fmla="*/ 1039509 w 1091621"/>
                    <a:gd name="connsiteY71" fmla="*/ 701556 h 942328"/>
                    <a:gd name="connsiteX72" fmla="*/ 927055 w 1091621"/>
                    <a:gd name="connsiteY72" fmla="*/ 701556 h 942328"/>
                    <a:gd name="connsiteX73" fmla="*/ 916084 w 1091621"/>
                    <a:gd name="connsiteY73" fmla="*/ 690585 h 942328"/>
                    <a:gd name="connsiteX74" fmla="*/ 787174 w 1091621"/>
                    <a:gd name="connsiteY74" fmla="*/ 586360 h 942328"/>
                    <a:gd name="connsiteX75" fmla="*/ 658264 w 1091621"/>
                    <a:gd name="connsiteY75" fmla="*/ 690585 h 942328"/>
                    <a:gd name="connsiteX76" fmla="*/ 647293 w 1091621"/>
                    <a:gd name="connsiteY76" fmla="*/ 701556 h 942328"/>
                    <a:gd name="connsiteX77" fmla="*/ 570496 w 1091621"/>
                    <a:gd name="connsiteY77" fmla="*/ 701556 h 942328"/>
                    <a:gd name="connsiteX78" fmla="*/ 559525 w 1091621"/>
                    <a:gd name="connsiteY78" fmla="*/ 690585 h 942328"/>
                    <a:gd name="connsiteX79" fmla="*/ 559525 w 1091621"/>
                    <a:gd name="connsiteY79" fmla="*/ 613788 h 942328"/>
                    <a:gd name="connsiteX80" fmla="*/ 523869 w 1091621"/>
                    <a:gd name="connsiteY80" fmla="*/ 569904 h 942328"/>
                    <a:gd name="connsiteX81" fmla="*/ 444328 w 1091621"/>
                    <a:gd name="connsiteY81" fmla="*/ 473907 h 942328"/>
                    <a:gd name="connsiteX82" fmla="*/ 523869 w 1091621"/>
                    <a:gd name="connsiteY82" fmla="*/ 377911 h 942328"/>
                    <a:gd name="connsiteX83" fmla="*/ 559525 w 1091621"/>
                    <a:gd name="connsiteY83" fmla="*/ 334026 h 942328"/>
                    <a:gd name="connsiteX84" fmla="*/ 559525 w 1091621"/>
                    <a:gd name="connsiteY84" fmla="*/ 257229 h 942328"/>
                    <a:gd name="connsiteX85" fmla="*/ 570496 w 1091621"/>
                    <a:gd name="connsiteY85" fmla="*/ 246258 h 942328"/>
                    <a:gd name="connsiteX86" fmla="*/ 803631 w 1091621"/>
                    <a:gd name="connsiteY86" fmla="*/ 246258 h 942328"/>
                    <a:gd name="connsiteX87" fmla="*/ 817345 w 1091621"/>
                    <a:gd name="connsiteY87" fmla="*/ 240773 h 942328"/>
                    <a:gd name="connsiteX88" fmla="*/ 976425 w 1091621"/>
                    <a:gd name="connsiteY88" fmla="*/ 37808 h 942328"/>
                    <a:gd name="connsiteX89" fmla="*/ 981911 w 1091621"/>
                    <a:gd name="connsiteY89" fmla="*/ 37808 h 942328"/>
                    <a:gd name="connsiteX90" fmla="*/ 984654 w 1091621"/>
                    <a:gd name="connsiteY90" fmla="*/ 40551 h 942328"/>
                    <a:gd name="connsiteX91" fmla="*/ 984654 w 1091621"/>
                    <a:gd name="connsiteY91" fmla="*/ 229801 h 942328"/>
                    <a:gd name="connsiteX92" fmla="*/ 1001110 w 1091621"/>
                    <a:gd name="connsiteY92" fmla="*/ 246258 h 942328"/>
                    <a:gd name="connsiteX93" fmla="*/ 1044994 w 1091621"/>
                    <a:gd name="connsiteY93" fmla="*/ 246258 h 942328"/>
                    <a:gd name="connsiteX94" fmla="*/ 1055966 w 1091621"/>
                    <a:gd name="connsiteY94" fmla="*/ 257229 h 942328"/>
                    <a:gd name="connsiteX95" fmla="*/ 1055966 w 1091621"/>
                    <a:gd name="connsiteY95" fmla="*/ 558933 h 942328"/>
                    <a:gd name="connsiteX96" fmla="*/ 1075165 w 1091621"/>
                    <a:gd name="connsiteY96" fmla="*/ 569904 h 942328"/>
                    <a:gd name="connsiteX97" fmla="*/ 1075165 w 1091621"/>
                    <a:gd name="connsiteY97" fmla="*/ 569904 h 94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091621" h="942328">
                      <a:moveTo>
                        <a:pt x="1075165" y="569904"/>
                      </a:moveTo>
                      <a:cubicBezTo>
                        <a:pt x="1083393" y="569904"/>
                        <a:pt x="1091621" y="561676"/>
                        <a:pt x="1091621" y="553447"/>
                      </a:cubicBezTo>
                      <a:lnTo>
                        <a:pt x="1091621" y="251743"/>
                      </a:lnTo>
                      <a:cubicBezTo>
                        <a:pt x="1091621" y="227059"/>
                        <a:pt x="1072422" y="207859"/>
                        <a:pt x="1047737" y="207859"/>
                      </a:cubicBezTo>
                      <a:lnTo>
                        <a:pt x="1017567" y="207859"/>
                      </a:lnTo>
                      <a:lnTo>
                        <a:pt x="1017567" y="35065"/>
                      </a:lnTo>
                      <a:cubicBezTo>
                        <a:pt x="1017567" y="18609"/>
                        <a:pt x="1009338" y="4895"/>
                        <a:pt x="992882" y="2152"/>
                      </a:cubicBezTo>
                      <a:cubicBezTo>
                        <a:pt x="979168" y="-3333"/>
                        <a:pt x="962711" y="2152"/>
                        <a:pt x="951740" y="13123"/>
                      </a:cubicBezTo>
                      <a:lnTo>
                        <a:pt x="798145" y="207859"/>
                      </a:lnTo>
                      <a:lnTo>
                        <a:pt x="573238" y="207859"/>
                      </a:lnTo>
                      <a:cubicBezTo>
                        <a:pt x="562267" y="207859"/>
                        <a:pt x="554039" y="210602"/>
                        <a:pt x="545811" y="218830"/>
                      </a:cubicBezTo>
                      <a:cubicBezTo>
                        <a:pt x="537582" y="213345"/>
                        <a:pt x="529354" y="207859"/>
                        <a:pt x="518383" y="207859"/>
                      </a:cubicBezTo>
                      <a:lnTo>
                        <a:pt x="441586" y="207859"/>
                      </a:lnTo>
                      <a:cubicBezTo>
                        <a:pt x="436100" y="207859"/>
                        <a:pt x="430615" y="202374"/>
                        <a:pt x="430615" y="196888"/>
                      </a:cubicBezTo>
                      <a:cubicBezTo>
                        <a:pt x="419644" y="136548"/>
                        <a:pt x="364788" y="92663"/>
                        <a:pt x="301704" y="92663"/>
                      </a:cubicBezTo>
                      <a:cubicBezTo>
                        <a:pt x="238621" y="92663"/>
                        <a:pt x="186508" y="136548"/>
                        <a:pt x="172794" y="196888"/>
                      </a:cubicBezTo>
                      <a:cubicBezTo>
                        <a:pt x="172794" y="202374"/>
                        <a:pt x="167309" y="207859"/>
                        <a:pt x="161823" y="207859"/>
                      </a:cubicBezTo>
                      <a:lnTo>
                        <a:pt x="49370" y="207859"/>
                      </a:lnTo>
                      <a:cubicBezTo>
                        <a:pt x="24685" y="207859"/>
                        <a:pt x="5486" y="227059"/>
                        <a:pt x="5486" y="251743"/>
                      </a:cubicBezTo>
                      <a:lnTo>
                        <a:pt x="5486" y="320313"/>
                      </a:lnTo>
                      <a:cubicBezTo>
                        <a:pt x="5486" y="328541"/>
                        <a:pt x="13714" y="336769"/>
                        <a:pt x="21942" y="336769"/>
                      </a:cubicBezTo>
                      <a:cubicBezTo>
                        <a:pt x="30170" y="336769"/>
                        <a:pt x="38399" y="328541"/>
                        <a:pt x="38399" y="320313"/>
                      </a:cubicBezTo>
                      <a:lnTo>
                        <a:pt x="38399" y="251743"/>
                      </a:lnTo>
                      <a:cubicBezTo>
                        <a:pt x="38399" y="246258"/>
                        <a:pt x="43884" y="240773"/>
                        <a:pt x="49370" y="240773"/>
                      </a:cubicBezTo>
                      <a:lnTo>
                        <a:pt x="161823" y="240773"/>
                      </a:lnTo>
                      <a:cubicBezTo>
                        <a:pt x="183766" y="240773"/>
                        <a:pt x="200222" y="227059"/>
                        <a:pt x="205708" y="205117"/>
                      </a:cubicBezTo>
                      <a:cubicBezTo>
                        <a:pt x="213936" y="158490"/>
                        <a:pt x="255077" y="125576"/>
                        <a:pt x="301704" y="125576"/>
                      </a:cubicBezTo>
                      <a:cubicBezTo>
                        <a:pt x="348332" y="125576"/>
                        <a:pt x="389473" y="158490"/>
                        <a:pt x="397701" y="205117"/>
                      </a:cubicBezTo>
                      <a:cubicBezTo>
                        <a:pt x="403187" y="227059"/>
                        <a:pt x="419644" y="240773"/>
                        <a:pt x="441586" y="240773"/>
                      </a:cubicBezTo>
                      <a:lnTo>
                        <a:pt x="518383" y="240773"/>
                      </a:lnTo>
                      <a:cubicBezTo>
                        <a:pt x="523869" y="240773"/>
                        <a:pt x="529354" y="246258"/>
                        <a:pt x="529354" y="251743"/>
                      </a:cubicBezTo>
                      <a:lnTo>
                        <a:pt x="529354" y="328541"/>
                      </a:lnTo>
                      <a:cubicBezTo>
                        <a:pt x="529354" y="334026"/>
                        <a:pt x="523869" y="339512"/>
                        <a:pt x="518383" y="339512"/>
                      </a:cubicBezTo>
                      <a:cubicBezTo>
                        <a:pt x="458042" y="353226"/>
                        <a:pt x="414158" y="405338"/>
                        <a:pt x="414158" y="468422"/>
                      </a:cubicBezTo>
                      <a:cubicBezTo>
                        <a:pt x="414158" y="531505"/>
                        <a:pt x="458042" y="583618"/>
                        <a:pt x="518383" y="597332"/>
                      </a:cubicBezTo>
                      <a:cubicBezTo>
                        <a:pt x="523869" y="597332"/>
                        <a:pt x="529354" y="602817"/>
                        <a:pt x="529354" y="608303"/>
                      </a:cubicBezTo>
                      <a:lnTo>
                        <a:pt x="529354" y="685100"/>
                      </a:lnTo>
                      <a:cubicBezTo>
                        <a:pt x="529354" y="690585"/>
                        <a:pt x="523869" y="696071"/>
                        <a:pt x="518383" y="696071"/>
                      </a:cubicBezTo>
                      <a:lnTo>
                        <a:pt x="285248" y="696071"/>
                      </a:lnTo>
                      <a:cubicBezTo>
                        <a:pt x="279762" y="696071"/>
                        <a:pt x="277019" y="698814"/>
                        <a:pt x="271534" y="701556"/>
                      </a:cubicBezTo>
                      <a:lnTo>
                        <a:pt x="112453" y="901778"/>
                      </a:lnTo>
                      <a:cubicBezTo>
                        <a:pt x="112453" y="904521"/>
                        <a:pt x="109711" y="904521"/>
                        <a:pt x="106968" y="901778"/>
                      </a:cubicBezTo>
                      <a:cubicBezTo>
                        <a:pt x="104225" y="901778"/>
                        <a:pt x="104225" y="899036"/>
                        <a:pt x="104225" y="899036"/>
                      </a:cubicBezTo>
                      <a:lnTo>
                        <a:pt x="104225" y="718013"/>
                      </a:lnTo>
                      <a:cubicBezTo>
                        <a:pt x="104225" y="709785"/>
                        <a:pt x="95997" y="701556"/>
                        <a:pt x="87769" y="701556"/>
                      </a:cubicBezTo>
                      <a:lnTo>
                        <a:pt x="43884" y="701556"/>
                      </a:lnTo>
                      <a:cubicBezTo>
                        <a:pt x="38399" y="701556"/>
                        <a:pt x="32913" y="696071"/>
                        <a:pt x="32913" y="690585"/>
                      </a:cubicBezTo>
                      <a:lnTo>
                        <a:pt x="32913" y="397110"/>
                      </a:lnTo>
                      <a:cubicBezTo>
                        <a:pt x="32913" y="388882"/>
                        <a:pt x="24685" y="380653"/>
                        <a:pt x="16457" y="380653"/>
                      </a:cubicBezTo>
                      <a:cubicBezTo>
                        <a:pt x="8228" y="380653"/>
                        <a:pt x="0" y="388882"/>
                        <a:pt x="0" y="397110"/>
                      </a:cubicBezTo>
                      <a:lnTo>
                        <a:pt x="0" y="690585"/>
                      </a:lnTo>
                      <a:cubicBezTo>
                        <a:pt x="0" y="715270"/>
                        <a:pt x="19199" y="734470"/>
                        <a:pt x="43884" y="734470"/>
                      </a:cubicBezTo>
                      <a:lnTo>
                        <a:pt x="71312" y="734470"/>
                      </a:lnTo>
                      <a:lnTo>
                        <a:pt x="71312" y="907264"/>
                      </a:lnTo>
                      <a:cubicBezTo>
                        <a:pt x="71312" y="923720"/>
                        <a:pt x="79540" y="937434"/>
                        <a:pt x="95997" y="940177"/>
                      </a:cubicBezTo>
                      <a:cubicBezTo>
                        <a:pt x="109711" y="945662"/>
                        <a:pt x="126167" y="940177"/>
                        <a:pt x="137138" y="929206"/>
                      </a:cubicBezTo>
                      <a:lnTo>
                        <a:pt x="290733" y="734470"/>
                      </a:lnTo>
                      <a:lnTo>
                        <a:pt x="515640" y="734470"/>
                      </a:lnTo>
                      <a:cubicBezTo>
                        <a:pt x="526611" y="734470"/>
                        <a:pt x="534840" y="731727"/>
                        <a:pt x="543068" y="723499"/>
                      </a:cubicBezTo>
                      <a:cubicBezTo>
                        <a:pt x="551296" y="728984"/>
                        <a:pt x="559525" y="734470"/>
                        <a:pt x="570496" y="734470"/>
                      </a:cubicBezTo>
                      <a:lnTo>
                        <a:pt x="647293" y="734470"/>
                      </a:lnTo>
                      <a:cubicBezTo>
                        <a:pt x="669235" y="734470"/>
                        <a:pt x="685692" y="720756"/>
                        <a:pt x="691178" y="698814"/>
                      </a:cubicBezTo>
                      <a:cubicBezTo>
                        <a:pt x="699406" y="652187"/>
                        <a:pt x="740547" y="619273"/>
                        <a:pt x="787174" y="619273"/>
                      </a:cubicBezTo>
                      <a:cubicBezTo>
                        <a:pt x="833801" y="619273"/>
                        <a:pt x="874943" y="652187"/>
                        <a:pt x="883171" y="698814"/>
                      </a:cubicBezTo>
                      <a:cubicBezTo>
                        <a:pt x="888657" y="720756"/>
                        <a:pt x="905113" y="734470"/>
                        <a:pt x="927055" y="734470"/>
                      </a:cubicBezTo>
                      <a:lnTo>
                        <a:pt x="1039509" y="734470"/>
                      </a:lnTo>
                      <a:cubicBezTo>
                        <a:pt x="1064194" y="734470"/>
                        <a:pt x="1083393" y="715270"/>
                        <a:pt x="1083393" y="690585"/>
                      </a:cubicBezTo>
                      <a:lnTo>
                        <a:pt x="1083393" y="630245"/>
                      </a:lnTo>
                      <a:cubicBezTo>
                        <a:pt x="1083393" y="622016"/>
                        <a:pt x="1075165" y="613788"/>
                        <a:pt x="1066937" y="613788"/>
                      </a:cubicBezTo>
                      <a:cubicBezTo>
                        <a:pt x="1058708" y="613788"/>
                        <a:pt x="1050480" y="622016"/>
                        <a:pt x="1050480" y="630245"/>
                      </a:cubicBezTo>
                      <a:lnTo>
                        <a:pt x="1050480" y="690585"/>
                      </a:lnTo>
                      <a:cubicBezTo>
                        <a:pt x="1050480" y="696071"/>
                        <a:pt x="1044994" y="701556"/>
                        <a:pt x="1039509" y="701556"/>
                      </a:cubicBezTo>
                      <a:lnTo>
                        <a:pt x="927055" y="701556"/>
                      </a:lnTo>
                      <a:cubicBezTo>
                        <a:pt x="921570" y="701556"/>
                        <a:pt x="916084" y="696071"/>
                        <a:pt x="916084" y="690585"/>
                      </a:cubicBezTo>
                      <a:cubicBezTo>
                        <a:pt x="905113" y="630245"/>
                        <a:pt x="850258" y="586360"/>
                        <a:pt x="787174" y="586360"/>
                      </a:cubicBezTo>
                      <a:cubicBezTo>
                        <a:pt x="724091" y="586360"/>
                        <a:pt x="671978" y="630245"/>
                        <a:pt x="658264" y="690585"/>
                      </a:cubicBezTo>
                      <a:cubicBezTo>
                        <a:pt x="658264" y="696071"/>
                        <a:pt x="652779" y="701556"/>
                        <a:pt x="647293" y="701556"/>
                      </a:cubicBezTo>
                      <a:lnTo>
                        <a:pt x="570496" y="701556"/>
                      </a:lnTo>
                      <a:cubicBezTo>
                        <a:pt x="565010" y="701556"/>
                        <a:pt x="559525" y="696071"/>
                        <a:pt x="559525" y="690585"/>
                      </a:cubicBezTo>
                      <a:lnTo>
                        <a:pt x="559525" y="613788"/>
                      </a:lnTo>
                      <a:cubicBezTo>
                        <a:pt x="559525" y="591846"/>
                        <a:pt x="545811" y="575390"/>
                        <a:pt x="523869" y="569904"/>
                      </a:cubicBezTo>
                      <a:cubicBezTo>
                        <a:pt x="477242" y="561676"/>
                        <a:pt x="444328" y="520534"/>
                        <a:pt x="444328" y="473907"/>
                      </a:cubicBezTo>
                      <a:cubicBezTo>
                        <a:pt x="444328" y="427280"/>
                        <a:pt x="477242" y="386139"/>
                        <a:pt x="523869" y="377911"/>
                      </a:cubicBezTo>
                      <a:cubicBezTo>
                        <a:pt x="545811" y="372425"/>
                        <a:pt x="559525" y="355969"/>
                        <a:pt x="559525" y="334026"/>
                      </a:cubicBezTo>
                      <a:lnTo>
                        <a:pt x="559525" y="257229"/>
                      </a:lnTo>
                      <a:cubicBezTo>
                        <a:pt x="559525" y="251743"/>
                        <a:pt x="565010" y="246258"/>
                        <a:pt x="570496" y="246258"/>
                      </a:cubicBezTo>
                      <a:lnTo>
                        <a:pt x="803631" y="246258"/>
                      </a:lnTo>
                      <a:cubicBezTo>
                        <a:pt x="809116" y="246258"/>
                        <a:pt x="811859" y="243515"/>
                        <a:pt x="817345" y="240773"/>
                      </a:cubicBezTo>
                      <a:lnTo>
                        <a:pt x="976425" y="37808"/>
                      </a:lnTo>
                      <a:cubicBezTo>
                        <a:pt x="976425" y="35065"/>
                        <a:pt x="979168" y="35065"/>
                        <a:pt x="981911" y="37808"/>
                      </a:cubicBezTo>
                      <a:cubicBezTo>
                        <a:pt x="984654" y="40551"/>
                        <a:pt x="984654" y="40551"/>
                        <a:pt x="984654" y="40551"/>
                      </a:cubicBezTo>
                      <a:lnTo>
                        <a:pt x="984654" y="229801"/>
                      </a:lnTo>
                      <a:cubicBezTo>
                        <a:pt x="984654" y="238030"/>
                        <a:pt x="992882" y="246258"/>
                        <a:pt x="1001110" y="246258"/>
                      </a:cubicBezTo>
                      <a:lnTo>
                        <a:pt x="1044994" y="246258"/>
                      </a:lnTo>
                      <a:cubicBezTo>
                        <a:pt x="1050480" y="246258"/>
                        <a:pt x="1055966" y="251743"/>
                        <a:pt x="1055966" y="257229"/>
                      </a:cubicBezTo>
                      <a:lnTo>
                        <a:pt x="1055966" y="558933"/>
                      </a:lnTo>
                      <a:cubicBezTo>
                        <a:pt x="1058708" y="561676"/>
                        <a:pt x="1066937" y="569904"/>
                        <a:pt x="1075165" y="569904"/>
                      </a:cubicBezTo>
                      <a:lnTo>
                        <a:pt x="1075165" y="569904"/>
                      </a:lnTo>
                      <a:close/>
                    </a:path>
                  </a:pathLst>
                </a:custGeom>
                <a:grpFill/>
                <a:ln w="27426"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113807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75321ED-76B8-AB16-A1E0-99520CBADF6A}"/>
              </a:ext>
            </a:extLst>
          </p:cNvPr>
          <p:cNvSpPr>
            <a:spLocks noGrp="1"/>
          </p:cNvSpPr>
          <p:nvPr>
            <p:ph type="body" sz="quarter" idx="18"/>
          </p:nvPr>
        </p:nvSpPr>
        <p:spPr>
          <a:xfrm>
            <a:off x="1745496" y="1986528"/>
            <a:ext cx="10177106" cy="4335803"/>
          </a:xfrm>
        </p:spPr>
        <p:txBody>
          <a:bodyPr>
            <a:noAutofit/>
          </a:bodyPr>
          <a:lstStyle/>
          <a:p>
            <a:pPr marL="12700" indent="-12700"/>
            <a:r>
              <a:rPr lang="es" dirty="0"/>
              <a:t>Incluso el cierre temporal de edificios dañados como resultado de un desastre natural conduce a la pérdida de ingresos y costos de reparación. Los edificios pueden estar sometidos a eventos extremos como desastres naturales (huracanes, tsunamis, inundaciones y terremotos), accidentes (explosiones, colisiones de vehículos…) y acciones como ataques terroristas y sabotajes. Estos eventos provocan daños en su estructura.</a:t>
            </a:r>
          </a:p>
          <a:p>
            <a:pPr marL="12700" indent="-12700"/>
            <a:endParaRPr lang="en-GB" dirty="0"/>
          </a:p>
          <a:p>
            <a:pPr marL="12700" indent="-12700"/>
            <a:r>
              <a:rPr lang="es" dirty="0"/>
              <a:t>Clonakilty en Irlanda "era como Venecia" durante las inundaciones de 2012 según el alcalde local. Todos los negocios y casas residenciales en la vía principal de la ciudad se vieron afectados por las aguas de la inundación.</a:t>
            </a:r>
          </a:p>
          <a:p>
            <a:pPr marL="12700" indent="-12700"/>
            <a:r>
              <a:rPr lang="es" dirty="0">
                <a:hlinkClick r:id="rId2"/>
              </a:rPr>
              <a:t>Clonakilty "era como Venecia" durante las inundaciones · TheJournal.ie</a:t>
            </a:r>
            <a:endParaRPr lang="en-US" dirty="0"/>
          </a:p>
        </p:txBody>
      </p:sp>
      <p:sp>
        <p:nvSpPr>
          <p:cNvPr id="9" name="Text Placeholder 23">
            <a:extLst>
              <a:ext uri="{FF2B5EF4-FFF2-40B4-BE49-F238E27FC236}">
                <a16:creationId xmlns:a16="http://schemas.microsoft.com/office/drawing/2014/main" id="{BD08859E-E993-CBCB-7140-9A0B605AA945}"/>
              </a:ext>
            </a:extLst>
          </p:cNvPr>
          <p:cNvSpPr txBox="1">
            <a:spLocks/>
          </p:cNvSpPr>
          <p:nvPr/>
        </p:nvSpPr>
        <p:spPr>
          <a:xfrm>
            <a:off x="1675427" y="855849"/>
            <a:ext cx="5158622" cy="857158"/>
          </a:xfrm>
          <a:prstGeom prst="rect">
            <a:avLst/>
          </a:prstGeom>
          <a:noFill/>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solidFill>
                  <a:srgbClr val="F16924"/>
                </a:solidFill>
              </a:rPr>
              <a:t>Edificios dañados</a:t>
            </a:r>
          </a:p>
        </p:txBody>
      </p:sp>
      <p:sp>
        <p:nvSpPr>
          <p:cNvPr id="11" name="Oval 10">
            <a:extLst>
              <a:ext uri="{FF2B5EF4-FFF2-40B4-BE49-F238E27FC236}">
                <a16:creationId xmlns:a16="http://schemas.microsoft.com/office/drawing/2014/main" id="{0BF0C4B1-0830-9770-4B4B-0CEF4B299065}"/>
              </a:ext>
            </a:extLst>
          </p:cNvPr>
          <p:cNvSpPr/>
          <p:nvPr/>
        </p:nvSpPr>
        <p:spPr>
          <a:xfrm>
            <a:off x="427384" y="997561"/>
            <a:ext cx="1154422" cy="1154422"/>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 Placeholder 23">
            <a:extLst>
              <a:ext uri="{FF2B5EF4-FFF2-40B4-BE49-F238E27FC236}">
                <a16:creationId xmlns:a16="http://schemas.microsoft.com/office/drawing/2014/main" id="{820833A0-737F-29AA-C6D1-70F84D432477}"/>
              </a:ext>
            </a:extLst>
          </p:cNvPr>
          <p:cNvSpPr txBox="1">
            <a:spLocks/>
          </p:cNvSpPr>
          <p:nvPr/>
        </p:nvSpPr>
        <p:spPr>
          <a:xfrm>
            <a:off x="427384" y="1294825"/>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sz="4000" dirty="0"/>
              <a:t>03</a:t>
            </a:r>
          </a:p>
        </p:txBody>
      </p:sp>
      <p:cxnSp>
        <p:nvCxnSpPr>
          <p:cNvPr id="38" name="Straight Connector 37">
            <a:extLst>
              <a:ext uri="{FF2B5EF4-FFF2-40B4-BE49-F238E27FC236}">
                <a16:creationId xmlns:a16="http://schemas.microsoft.com/office/drawing/2014/main" id="{A7A65273-3D29-252A-3C17-952556AE097F}"/>
              </a:ext>
            </a:extLst>
          </p:cNvPr>
          <p:cNvCxnSpPr>
            <a:cxnSpLocks/>
          </p:cNvCxnSpPr>
          <p:nvPr/>
        </p:nvCxnSpPr>
        <p:spPr>
          <a:xfrm>
            <a:off x="1301794" y="1574772"/>
            <a:ext cx="10890206" cy="0"/>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EFA22088-A4BA-D79E-C020-E50595893035}"/>
              </a:ext>
            </a:extLst>
          </p:cNvPr>
          <p:cNvGrpSpPr/>
          <p:nvPr/>
        </p:nvGrpSpPr>
        <p:grpSpPr>
          <a:xfrm>
            <a:off x="10742323" y="443779"/>
            <a:ext cx="1110210" cy="1107564"/>
            <a:chOff x="5199535" y="2690612"/>
            <a:chExt cx="1221940" cy="1219028"/>
          </a:xfrm>
          <a:solidFill>
            <a:srgbClr val="616161"/>
          </a:solidFill>
        </p:grpSpPr>
        <p:sp>
          <p:nvSpPr>
            <p:cNvPr id="16" name="Freeform 15">
              <a:extLst>
                <a:ext uri="{FF2B5EF4-FFF2-40B4-BE49-F238E27FC236}">
                  <a16:creationId xmlns:a16="http://schemas.microsoft.com/office/drawing/2014/main" id="{77AAC6E6-4FAD-DB6B-2D85-D356A16A8AE8}"/>
                </a:ext>
              </a:extLst>
            </p:cNvPr>
            <p:cNvSpPr/>
            <p:nvPr/>
          </p:nvSpPr>
          <p:spPr>
            <a:xfrm>
              <a:off x="5260376" y="3077267"/>
              <a:ext cx="301306" cy="359333"/>
            </a:xfrm>
            <a:custGeom>
              <a:avLst/>
              <a:gdLst>
                <a:gd name="connsiteX0" fmla="*/ 78892 w 301306"/>
                <a:gd name="connsiteY0" fmla="*/ 337934 h 359333"/>
                <a:gd name="connsiteX1" fmla="*/ 186757 w 301306"/>
                <a:gd name="connsiteY1" fmla="*/ 308064 h 359333"/>
                <a:gd name="connsiteX2" fmla="*/ 301306 w 301306"/>
                <a:gd name="connsiteY2" fmla="*/ 276410 h 359333"/>
                <a:gd name="connsiteX3" fmla="*/ 291946 w 301306"/>
                <a:gd name="connsiteY3" fmla="*/ 267940 h 359333"/>
                <a:gd name="connsiteX4" fmla="*/ 156448 w 301306"/>
                <a:gd name="connsiteY4" fmla="*/ 147567 h 359333"/>
                <a:gd name="connsiteX5" fmla="*/ 145750 w 301306"/>
                <a:gd name="connsiteY5" fmla="*/ 127951 h 359333"/>
                <a:gd name="connsiteX6" fmla="*/ 163579 w 301306"/>
                <a:gd name="connsiteY6" fmla="*/ 113685 h 359333"/>
                <a:gd name="connsiteX7" fmla="*/ 184528 w 301306"/>
                <a:gd name="connsiteY7" fmla="*/ 107443 h 359333"/>
                <a:gd name="connsiteX8" fmla="*/ 62846 w 301306"/>
                <a:gd name="connsiteY8" fmla="*/ 0 h 359333"/>
                <a:gd name="connsiteX9" fmla="*/ 12926 w 301306"/>
                <a:gd name="connsiteY9" fmla="*/ 154700 h 359333"/>
                <a:gd name="connsiteX10" fmla="*/ 36995 w 301306"/>
                <a:gd name="connsiteY10" fmla="*/ 148905 h 359333"/>
                <a:gd name="connsiteX11" fmla="*/ 56606 w 301306"/>
                <a:gd name="connsiteY11" fmla="*/ 152471 h 359333"/>
                <a:gd name="connsiteX12" fmla="*/ 58835 w 301306"/>
                <a:gd name="connsiteY12" fmla="*/ 172088 h 359333"/>
                <a:gd name="connsiteX13" fmla="*/ 3566 w 301306"/>
                <a:gd name="connsiteY13" fmla="*/ 346850 h 359333"/>
                <a:gd name="connsiteX14" fmla="*/ 0 w 301306"/>
                <a:gd name="connsiteY14" fmla="*/ 359333 h 359333"/>
                <a:gd name="connsiteX15" fmla="*/ 18274 w 301306"/>
                <a:gd name="connsiteY15" fmla="*/ 354875 h 35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06" h="359333">
                  <a:moveTo>
                    <a:pt x="78892" y="337934"/>
                  </a:moveTo>
                  <a:cubicBezTo>
                    <a:pt x="114996" y="327680"/>
                    <a:pt x="150653" y="318318"/>
                    <a:pt x="186757" y="308064"/>
                  </a:cubicBezTo>
                  <a:cubicBezTo>
                    <a:pt x="224197" y="297810"/>
                    <a:pt x="261637" y="287556"/>
                    <a:pt x="301306" y="276410"/>
                  </a:cubicBezTo>
                  <a:cubicBezTo>
                    <a:pt x="297295" y="272844"/>
                    <a:pt x="294621" y="270169"/>
                    <a:pt x="291946" y="267940"/>
                  </a:cubicBezTo>
                  <a:cubicBezTo>
                    <a:pt x="246483" y="227816"/>
                    <a:pt x="201020" y="188137"/>
                    <a:pt x="156448" y="147567"/>
                  </a:cubicBezTo>
                  <a:cubicBezTo>
                    <a:pt x="151099" y="142663"/>
                    <a:pt x="145750" y="134638"/>
                    <a:pt x="145750" y="127951"/>
                  </a:cubicBezTo>
                  <a:cubicBezTo>
                    <a:pt x="145305" y="118143"/>
                    <a:pt x="155556" y="115914"/>
                    <a:pt x="163579" y="113685"/>
                  </a:cubicBezTo>
                  <a:cubicBezTo>
                    <a:pt x="169819" y="111902"/>
                    <a:pt x="176059" y="110118"/>
                    <a:pt x="184528" y="107443"/>
                  </a:cubicBezTo>
                  <a:cubicBezTo>
                    <a:pt x="143522" y="71332"/>
                    <a:pt x="104298" y="36557"/>
                    <a:pt x="62846" y="0"/>
                  </a:cubicBezTo>
                  <a:cubicBezTo>
                    <a:pt x="45909" y="52161"/>
                    <a:pt x="29863" y="102539"/>
                    <a:pt x="12926" y="154700"/>
                  </a:cubicBezTo>
                  <a:cubicBezTo>
                    <a:pt x="21840" y="152471"/>
                    <a:pt x="29417" y="149351"/>
                    <a:pt x="36995" y="148905"/>
                  </a:cubicBezTo>
                  <a:cubicBezTo>
                    <a:pt x="43681" y="148459"/>
                    <a:pt x="52595" y="148459"/>
                    <a:pt x="56606" y="152471"/>
                  </a:cubicBezTo>
                  <a:cubicBezTo>
                    <a:pt x="60172" y="156484"/>
                    <a:pt x="60618" y="165846"/>
                    <a:pt x="58835" y="172088"/>
                  </a:cubicBezTo>
                  <a:cubicBezTo>
                    <a:pt x="40560" y="230490"/>
                    <a:pt x="21840" y="288447"/>
                    <a:pt x="3566" y="346850"/>
                  </a:cubicBezTo>
                  <a:cubicBezTo>
                    <a:pt x="2229" y="350417"/>
                    <a:pt x="1337" y="353983"/>
                    <a:pt x="0" y="359333"/>
                  </a:cubicBezTo>
                  <a:cubicBezTo>
                    <a:pt x="7132" y="357550"/>
                    <a:pt x="12926" y="356212"/>
                    <a:pt x="18274" y="354875"/>
                  </a:cubicBezTo>
                </a:path>
              </a:pathLst>
            </a:custGeom>
            <a:solidFill>
              <a:srgbClr val="F16924"/>
            </a:solidFill>
            <a:ln w="4457" cap="flat">
              <a:noFill/>
              <a:prstDash val="solid"/>
              <a:miter/>
            </a:ln>
          </p:spPr>
          <p:txBody>
            <a:bodyPr rtlCol="0" anchor="ctr"/>
            <a:lstStyle/>
            <a:p>
              <a:endParaRPr lang="en-US"/>
            </a:p>
          </p:txBody>
        </p:sp>
        <p:grpSp>
          <p:nvGrpSpPr>
            <p:cNvPr id="17" name="Graphic 67">
              <a:extLst>
                <a:ext uri="{FF2B5EF4-FFF2-40B4-BE49-F238E27FC236}">
                  <a16:creationId xmlns:a16="http://schemas.microsoft.com/office/drawing/2014/main" id="{21D6F9EC-D69F-BF79-F8AF-9B72C90A6E16}"/>
                </a:ext>
              </a:extLst>
            </p:cNvPr>
            <p:cNvGrpSpPr/>
            <p:nvPr/>
          </p:nvGrpSpPr>
          <p:grpSpPr>
            <a:xfrm>
              <a:off x="5199535" y="2690612"/>
              <a:ext cx="1221940" cy="1219028"/>
              <a:chOff x="5199535" y="2690612"/>
              <a:chExt cx="1221940" cy="1219028"/>
            </a:xfrm>
            <a:grpFill/>
          </p:grpSpPr>
          <p:sp>
            <p:nvSpPr>
              <p:cNvPr id="18" name="Freeform 17">
                <a:extLst>
                  <a:ext uri="{FF2B5EF4-FFF2-40B4-BE49-F238E27FC236}">
                    <a16:creationId xmlns:a16="http://schemas.microsoft.com/office/drawing/2014/main" id="{40EF993F-E239-F728-523E-B6BA05BF3BFB}"/>
                  </a:ext>
                </a:extLst>
              </p:cNvPr>
              <p:cNvSpPr/>
              <p:nvPr/>
            </p:nvSpPr>
            <p:spPr>
              <a:xfrm>
                <a:off x="6280098" y="3563391"/>
                <a:ext cx="141377" cy="345727"/>
              </a:xfrm>
              <a:custGeom>
                <a:avLst/>
                <a:gdLst>
                  <a:gd name="connsiteX0" fmla="*/ 140932 w 141377"/>
                  <a:gd name="connsiteY0" fmla="*/ 337311 h 345727"/>
                  <a:gd name="connsiteX1" fmla="*/ 120429 w 141377"/>
                  <a:gd name="connsiteY1" fmla="*/ 344444 h 345727"/>
                  <a:gd name="connsiteX2" fmla="*/ 111069 w 141377"/>
                  <a:gd name="connsiteY2" fmla="*/ 323045 h 345727"/>
                  <a:gd name="connsiteX3" fmla="*/ 111069 w 141377"/>
                  <a:gd name="connsiteY3" fmla="*/ 59564 h 345727"/>
                  <a:gd name="connsiteX4" fmla="*/ 111069 w 141377"/>
                  <a:gd name="connsiteY4" fmla="*/ 43960 h 345727"/>
                  <a:gd name="connsiteX5" fmla="*/ 62931 w 141377"/>
                  <a:gd name="connsiteY5" fmla="*/ 36827 h 345727"/>
                  <a:gd name="connsiteX6" fmla="*/ 14793 w 141377"/>
                  <a:gd name="connsiteY6" fmla="*/ 29693 h 345727"/>
                  <a:gd name="connsiteX7" fmla="*/ 85 w 141377"/>
                  <a:gd name="connsiteY7" fmla="*/ 12752 h 345727"/>
                  <a:gd name="connsiteX8" fmla="*/ 18359 w 141377"/>
                  <a:gd name="connsiteY8" fmla="*/ 269 h 345727"/>
                  <a:gd name="connsiteX9" fmla="*/ 128006 w 141377"/>
                  <a:gd name="connsiteY9" fmla="*/ 15873 h 345727"/>
                  <a:gd name="connsiteX10" fmla="*/ 141378 w 141377"/>
                  <a:gd name="connsiteY10" fmla="*/ 24789 h 345727"/>
                  <a:gd name="connsiteX11" fmla="*/ 140932 w 141377"/>
                  <a:gd name="connsiteY11" fmla="*/ 337311 h 34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377" h="345727">
                    <a:moveTo>
                      <a:pt x="140932" y="337311"/>
                    </a:moveTo>
                    <a:cubicBezTo>
                      <a:pt x="135138" y="342215"/>
                      <a:pt x="129343" y="348457"/>
                      <a:pt x="120429" y="344444"/>
                    </a:cubicBezTo>
                    <a:cubicBezTo>
                      <a:pt x="111069" y="340432"/>
                      <a:pt x="111069" y="331516"/>
                      <a:pt x="111069" y="323045"/>
                    </a:cubicBezTo>
                    <a:cubicBezTo>
                      <a:pt x="111069" y="235218"/>
                      <a:pt x="111069" y="147391"/>
                      <a:pt x="111069" y="59564"/>
                    </a:cubicBezTo>
                    <a:cubicBezTo>
                      <a:pt x="111069" y="54660"/>
                      <a:pt x="111069" y="50201"/>
                      <a:pt x="111069" y="43960"/>
                    </a:cubicBezTo>
                    <a:cubicBezTo>
                      <a:pt x="94577" y="41731"/>
                      <a:pt x="78977" y="39056"/>
                      <a:pt x="62931" y="36827"/>
                    </a:cubicBezTo>
                    <a:cubicBezTo>
                      <a:pt x="46885" y="34598"/>
                      <a:pt x="30839" y="32368"/>
                      <a:pt x="14793" y="29693"/>
                    </a:cubicBezTo>
                    <a:cubicBezTo>
                      <a:pt x="5433" y="28356"/>
                      <a:pt x="-807" y="23006"/>
                      <a:pt x="85" y="12752"/>
                    </a:cubicBezTo>
                    <a:cubicBezTo>
                      <a:pt x="1422" y="2498"/>
                      <a:pt x="8999" y="-1068"/>
                      <a:pt x="18359" y="269"/>
                    </a:cubicBezTo>
                    <a:cubicBezTo>
                      <a:pt x="54908" y="5173"/>
                      <a:pt x="91457" y="10077"/>
                      <a:pt x="128006" y="15873"/>
                    </a:cubicBezTo>
                    <a:cubicBezTo>
                      <a:pt x="132909" y="16765"/>
                      <a:pt x="136920" y="21669"/>
                      <a:pt x="141378" y="24789"/>
                    </a:cubicBezTo>
                    <a:cubicBezTo>
                      <a:pt x="140932" y="128666"/>
                      <a:pt x="140932" y="232989"/>
                      <a:pt x="140932" y="337311"/>
                    </a:cubicBezTo>
                    <a:close/>
                  </a:path>
                </a:pathLst>
              </a:custGeom>
              <a:grpFill/>
              <a:ln w="4457"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74D53F5-A32D-9077-589E-98E3C4206D3E}"/>
                  </a:ext>
                </a:extLst>
              </p:cNvPr>
              <p:cNvSpPr/>
              <p:nvPr/>
            </p:nvSpPr>
            <p:spPr>
              <a:xfrm>
                <a:off x="5199535" y="3040686"/>
                <a:ext cx="1060585" cy="868955"/>
              </a:xfrm>
              <a:custGeom>
                <a:avLst/>
                <a:gdLst>
                  <a:gd name="connsiteX0" fmla="*/ 871159 w 1060585"/>
                  <a:gd name="connsiteY0" fmla="*/ 671433 h 868955"/>
                  <a:gd name="connsiteX1" fmla="*/ 755718 w 1060585"/>
                  <a:gd name="connsiteY1" fmla="*/ 628634 h 868955"/>
                  <a:gd name="connsiteX2" fmla="*/ 706688 w 1060585"/>
                  <a:gd name="connsiteY2" fmla="*/ 620164 h 868955"/>
                  <a:gd name="connsiteX3" fmla="*/ 688414 w 1060585"/>
                  <a:gd name="connsiteY3" fmla="*/ 605451 h 868955"/>
                  <a:gd name="connsiteX4" fmla="*/ 665237 w 1060585"/>
                  <a:gd name="connsiteY4" fmla="*/ 551953 h 868955"/>
                  <a:gd name="connsiteX5" fmla="*/ 652756 w 1060585"/>
                  <a:gd name="connsiteY5" fmla="*/ 538578 h 868955"/>
                  <a:gd name="connsiteX6" fmla="*/ 573864 w 1060585"/>
                  <a:gd name="connsiteY6" fmla="*/ 493996 h 868955"/>
                  <a:gd name="connsiteX7" fmla="*/ 486503 w 1060585"/>
                  <a:gd name="connsiteY7" fmla="*/ 466355 h 868955"/>
                  <a:gd name="connsiteX8" fmla="*/ 459314 w 1060585"/>
                  <a:gd name="connsiteY8" fmla="*/ 462788 h 868955"/>
                  <a:gd name="connsiteX9" fmla="*/ 445497 w 1060585"/>
                  <a:gd name="connsiteY9" fmla="*/ 445401 h 868955"/>
                  <a:gd name="connsiteX10" fmla="*/ 461097 w 1060585"/>
                  <a:gd name="connsiteY10" fmla="*/ 335729 h 868955"/>
                  <a:gd name="connsiteX11" fmla="*/ 476251 w 1060585"/>
                  <a:gd name="connsiteY11" fmla="*/ 321908 h 868955"/>
                  <a:gd name="connsiteX12" fmla="*/ 570298 w 1060585"/>
                  <a:gd name="connsiteY12" fmla="*/ 292038 h 868955"/>
                  <a:gd name="connsiteX13" fmla="*/ 581887 w 1060585"/>
                  <a:gd name="connsiteY13" fmla="*/ 276434 h 868955"/>
                  <a:gd name="connsiteX14" fmla="*/ 581887 w 1060585"/>
                  <a:gd name="connsiteY14" fmla="*/ 214465 h 868955"/>
                  <a:gd name="connsiteX15" fmla="*/ 585453 w 1060585"/>
                  <a:gd name="connsiteY15" fmla="*/ 182365 h 868955"/>
                  <a:gd name="connsiteX16" fmla="*/ 565395 w 1060585"/>
                  <a:gd name="connsiteY16" fmla="*/ 199753 h 868955"/>
                  <a:gd name="connsiteX17" fmla="*/ 542218 w 1060585"/>
                  <a:gd name="connsiteY17" fmla="*/ 200644 h 868955"/>
                  <a:gd name="connsiteX18" fmla="*/ 546229 w 1060585"/>
                  <a:gd name="connsiteY18" fmla="*/ 177016 h 868955"/>
                  <a:gd name="connsiteX19" fmla="*/ 672814 w 1060585"/>
                  <a:gd name="connsiteY19" fmla="*/ 66452 h 868955"/>
                  <a:gd name="connsiteX20" fmla="*/ 695991 w 1060585"/>
                  <a:gd name="connsiteY20" fmla="*/ 64668 h 868955"/>
                  <a:gd name="connsiteX21" fmla="*/ 695545 w 1060585"/>
                  <a:gd name="connsiteY21" fmla="*/ 86959 h 868955"/>
                  <a:gd name="connsiteX22" fmla="*/ 618436 w 1060585"/>
                  <a:gd name="connsiteY22" fmla="*/ 194403 h 868955"/>
                  <a:gd name="connsiteX23" fmla="*/ 612196 w 1060585"/>
                  <a:gd name="connsiteY23" fmla="*/ 214019 h 868955"/>
                  <a:gd name="connsiteX24" fmla="*/ 611750 w 1060585"/>
                  <a:gd name="connsiteY24" fmla="*/ 292930 h 868955"/>
                  <a:gd name="connsiteX25" fmla="*/ 593921 w 1060585"/>
                  <a:gd name="connsiteY25" fmla="*/ 316558 h 868955"/>
                  <a:gd name="connsiteX26" fmla="*/ 498537 w 1060585"/>
                  <a:gd name="connsiteY26" fmla="*/ 346428 h 868955"/>
                  <a:gd name="connsiteX27" fmla="*/ 488732 w 1060585"/>
                  <a:gd name="connsiteY27" fmla="*/ 354453 h 868955"/>
                  <a:gd name="connsiteX28" fmla="*/ 477143 w 1060585"/>
                  <a:gd name="connsiteY28" fmla="*/ 435593 h 868955"/>
                  <a:gd name="connsiteX29" fmla="*/ 619327 w 1060585"/>
                  <a:gd name="connsiteY29" fmla="*/ 455209 h 868955"/>
                  <a:gd name="connsiteX30" fmla="*/ 627796 w 1060585"/>
                  <a:gd name="connsiteY30" fmla="*/ 393240 h 868955"/>
                  <a:gd name="connsiteX31" fmla="*/ 649636 w 1060585"/>
                  <a:gd name="connsiteY31" fmla="*/ 233635 h 868955"/>
                  <a:gd name="connsiteX32" fmla="*/ 670139 w 1060585"/>
                  <a:gd name="connsiteY32" fmla="*/ 217586 h 868955"/>
                  <a:gd name="connsiteX33" fmla="*/ 868485 w 1060585"/>
                  <a:gd name="connsiteY33" fmla="*/ 244781 h 868955"/>
                  <a:gd name="connsiteX34" fmla="*/ 885422 w 1060585"/>
                  <a:gd name="connsiteY34" fmla="*/ 266180 h 868955"/>
                  <a:gd name="connsiteX35" fmla="*/ 863582 w 1060585"/>
                  <a:gd name="connsiteY35" fmla="*/ 429351 h 868955"/>
                  <a:gd name="connsiteX36" fmla="*/ 846199 w 1060585"/>
                  <a:gd name="connsiteY36" fmla="*/ 444955 h 868955"/>
                  <a:gd name="connsiteX37" fmla="*/ 833719 w 1060585"/>
                  <a:gd name="connsiteY37" fmla="*/ 424002 h 868955"/>
                  <a:gd name="connsiteX38" fmla="*/ 854222 w 1060585"/>
                  <a:gd name="connsiteY38" fmla="*/ 273313 h 868955"/>
                  <a:gd name="connsiteX39" fmla="*/ 677717 w 1060585"/>
                  <a:gd name="connsiteY39" fmla="*/ 249239 h 868955"/>
                  <a:gd name="connsiteX40" fmla="*/ 648745 w 1060585"/>
                  <a:gd name="connsiteY40" fmla="*/ 459221 h 868955"/>
                  <a:gd name="connsiteX41" fmla="*/ 996852 w 1060585"/>
                  <a:gd name="connsiteY41" fmla="*/ 506925 h 868955"/>
                  <a:gd name="connsiteX42" fmla="*/ 1001309 w 1060585"/>
                  <a:gd name="connsiteY42" fmla="*/ 477500 h 868955"/>
                  <a:gd name="connsiteX43" fmla="*/ 995069 w 1060585"/>
                  <a:gd name="connsiteY43" fmla="*/ 469921 h 868955"/>
                  <a:gd name="connsiteX44" fmla="*/ 958074 w 1060585"/>
                  <a:gd name="connsiteY44" fmla="*/ 446293 h 868955"/>
                  <a:gd name="connsiteX45" fmla="*/ 947377 w 1060585"/>
                  <a:gd name="connsiteY45" fmla="*/ 424447 h 868955"/>
                  <a:gd name="connsiteX46" fmla="*/ 929994 w 1060585"/>
                  <a:gd name="connsiteY46" fmla="*/ 363815 h 868955"/>
                  <a:gd name="connsiteX47" fmla="*/ 919297 w 1060585"/>
                  <a:gd name="connsiteY47" fmla="*/ 323246 h 868955"/>
                  <a:gd name="connsiteX48" fmla="*/ 908154 w 1060585"/>
                  <a:gd name="connsiteY48" fmla="*/ 221152 h 868955"/>
                  <a:gd name="connsiteX49" fmla="*/ 919297 w 1060585"/>
                  <a:gd name="connsiteY49" fmla="*/ 200644 h 868955"/>
                  <a:gd name="connsiteX50" fmla="*/ 938017 w 1060585"/>
                  <a:gd name="connsiteY50" fmla="*/ 213573 h 868955"/>
                  <a:gd name="connsiteX51" fmla="*/ 975903 w 1060585"/>
                  <a:gd name="connsiteY51" fmla="*/ 311208 h 868955"/>
                  <a:gd name="connsiteX52" fmla="*/ 995515 w 1060585"/>
                  <a:gd name="connsiteY52" fmla="*/ 334837 h 868955"/>
                  <a:gd name="connsiteX53" fmla="*/ 1018247 w 1060585"/>
                  <a:gd name="connsiteY53" fmla="*/ 350441 h 868955"/>
                  <a:gd name="connsiteX54" fmla="*/ 1030281 w 1060585"/>
                  <a:gd name="connsiteY54" fmla="*/ 263505 h 868955"/>
                  <a:gd name="connsiteX55" fmla="*/ 1048555 w 1060585"/>
                  <a:gd name="connsiteY55" fmla="*/ 244781 h 868955"/>
                  <a:gd name="connsiteX56" fmla="*/ 1060144 w 1060585"/>
                  <a:gd name="connsiteY56" fmla="*/ 267072 h 868955"/>
                  <a:gd name="connsiteX57" fmla="*/ 1042315 w 1060585"/>
                  <a:gd name="connsiteY57" fmla="*/ 400373 h 868955"/>
                  <a:gd name="connsiteX58" fmla="*/ 1039641 w 1060585"/>
                  <a:gd name="connsiteY58" fmla="*/ 414193 h 868955"/>
                  <a:gd name="connsiteX59" fmla="*/ 1028052 w 1060585"/>
                  <a:gd name="connsiteY59" fmla="*/ 424447 h 868955"/>
                  <a:gd name="connsiteX60" fmla="*/ 993732 w 1060585"/>
                  <a:gd name="connsiteY60" fmla="*/ 400819 h 868955"/>
                  <a:gd name="connsiteX61" fmla="*/ 991503 w 1060585"/>
                  <a:gd name="connsiteY61" fmla="*/ 382094 h 868955"/>
                  <a:gd name="connsiteX62" fmla="*/ 974566 w 1060585"/>
                  <a:gd name="connsiteY62" fmla="*/ 356236 h 868955"/>
                  <a:gd name="connsiteX63" fmla="*/ 952280 w 1060585"/>
                  <a:gd name="connsiteY63" fmla="*/ 338849 h 868955"/>
                  <a:gd name="connsiteX64" fmla="*/ 954509 w 1060585"/>
                  <a:gd name="connsiteY64" fmla="*/ 345537 h 868955"/>
                  <a:gd name="connsiteX65" fmla="*/ 964314 w 1060585"/>
                  <a:gd name="connsiteY65" fmla="*/ 358911 h 868955"/>
                  <a:gd name="connsiteX66" fmla="*/ 979469 w 1060585"/>
                  <a:gd name="connsiteY66" fmla="*/ 415085 h 868955"/>
                  <a:gd name="connsiteX67" fmla="*/ 984818 w 1060585"/>
                  <a:gd name="connsiteY67" fmla="*/ 427122 h 868955"/>
                  <a:gd name="connsiteX68" fmla="*/ 1022704 w 1060585"/>
                  <a:gd name="connsiteY68" fmla="*/ 451643 h 868955"/>
                  <a:gd name="connsiteX69" fmla="*/ 1032509 w 1060585"/>
                  <a:gd name="connsiteY69" fmla="*/ 473934 h 868955"/>
                  <a:gd name="connsiteX70" fmla="*/ 1025824 w 1060585"/>
                  <a:gd name="connsiteY70" fmla="*/ 522083 h 868955"/>
                  <a:gd name="connsiteX71" fmla="*/ 1004429 w 1060585"/>
                  <a:gd name="connsiteY71" fmla="*/ 538578 h 868955"/>
                  <a:gd name="connsiteX72" fmla="*/ 649191 w 1060585"/>
                  <a:gd name="connsiteY72" fmla="*/ 489983 h 868955"/>
                  <a:gd name="connsiteX73" fmla="*/ 623785 w 1060585"/>
                  <a:gd name="connsiteY73" fmla="*/ 489092 h 868955"/>
                  <a:gd name="connsiteX74" fmla="*/ 672368 w 1060585"/>
                  <a:gd name="connsiteY74" fmla="*/ 515841 h 868955"/>
                  <a:gd name="connsiteX75" fmla="*/ 691088 w 1060585"/>
                  <a:gd name="connsiteY75" fmla="*/ 536349 h 868955"/>
                  <a:gd name="connsiteX76" fmla="*/ 711146 w 1060585"/>
                  <a:gd name="connsiteY76" fmla="*/ 583606 h 868955"/>
                  <a:gd name="connsiteX77" fmla="*/ 724963 w 1060585"/>
                  <a:gd name="connsiteY77" fmla="*/ 594306 h 868955"/>
                  <a:gd name="connsiteX78" fmla="*/ 802072 w 1060585"/>
                  <a:gd name="connsiteY78" fmla="*/ 608126 h 868955"/>
                  <a:gd name="connsiteX79" fmla="*/ 840850 w 1060585"/>
                  <a:gd name="connsiteY79" fmla="*/ 621501 h 868955"/>
                  <a:gd name="connsiteX80" fmla="*/ 994178 w 1060585"/>
                  <a:gd name="connsiteY80" fmla="*/ 701303 h 868955"/>
                  <a:gd name="connsiteX81" fmla="*/ 1003092 w 1060585"/>
                  <a:gd name="connsiteY81" fmla="*/ 706653 h 868955"/>
                  <a:gd name="connsiteX82" fmla="*/ 1007995 w 1060585"/>
                  <a:gd name="connsiteY82" fmla="*/ 724040 h 868955"/>
                  <a:gd name="connsiteX83" fmla="*/ 993732 w 1060585"/>
                  <a:gd name="connsiteY83" fmla="*/ 732511 h 868955"/>
                  <a:gd name="connsiteX84" fmla="*/ 956737 w 1060585"/>
                  <a:gd name="connsiteY84" fmla="*/ 724486 h 868955"/>
                  <a:gd name="connsiteX85" fmla="*/ 799398 w 1060585"/>
                  <a:gd name="connsiteY85" fmla="*/ 686145 h 868955"/>
                  <a:gd name="connsiteX86" fmla="*/ 779341 w 1060585"/>
                  <a:gd name="connsiteY86" fmla="*/ 683916 h 868955"/>
                  <a:gd name="connsiteX87" fmla="*/ 668357 w 1060585"/>
                  <a:gd name="connsiteY87" fmla="*/ 683916 h 868955"/>
                  <a:gd name="connsiteX88" fmla="*/ 641613 w 1060585"/>
                  <a:gd name="connsiteY88" fmla="*/ 667421 h 868955"/>
                  <a:gd name="connsiteX89" fmla="*/ 603727 w 1060585"/>
                  <a:gd name="connsiteY89" fmla="*/ 589402 h 868955"/>
                  <a:gd name="connsiteX90" fmla="*/ 592139 w 1060585"/>
                  <a:gd name="connsiteY90" fmla="*/ 578702 h 868955"/>
                  <a:gd name="connsiteX91" fmla="*/ 392456 w 1060585"/>
                  <a:gd name="connsiteY91" fmla="*/ 501129 h 868955"/>
                  <a:gd name="connsiteX92" fmla="*/ 378639 w 1060585"/>
                  <a:gd name="connsiteY92" fmla="*/ 499346 h 868955"/>
                  <a:gd name="connsiteX93" fmla="*/ 43012 w 1060585"/>
                  <a:gd name="connsiteY93" fmla="*/ 564436 h 868955"/>
                  <a:gd name="connsiteX94" fmla="*/ 30532 w 1060585"/>
                  <a:gd name="connsiteY94" fmla="*/ 579594 h 868955"/>
                  <a:gd name="connsiteX95" fmla="*/ 30532 w 1060585"/>
                  <a:gd name="connsiteY95" fmla="*/ 844412 h 868955"/>
                  <a:gd name="connsiteX96" fmla="*/ 29195 w 1060585"/>
                  <a:gd name="connsiteY96" fmla="*/ 858233 h 868955"/>
                  <a:gd name="connsiteX97" fmla="*/ 15823 w 1060585"/>
                  <a:gd name="connsiteY97" fmla="*/ 868933 h 868955"/>
                  <a:gd name="connsiteX98" fmla="*/ 1114 w 1060585"/>
                  <a:gd name="connsiteY98" fmla="*/ 857787 h 868955"/>
                  <a:gd name="connsiteX99" fmla="*/ 223 w 1060585"/>
                  <a:gd name="connsiteY99" fmla="*/ 847533 h 868955"/>
                  <a:gd name="connsiteX100" fmla="*/ 223 w 1060585"/>
                  <a:gd name="connsiteY100" fmla="*/ 562652 h 868955"/>
                  <a:gd name="connsiteX101" fmla="*/ 19835 w 1060585"/>
                  <a:gd name="connsiteY101" fmla="*/ 539024 h 868955"/>
                  <a:gd name="connsiteX102" fmla="*/ 212831 w 1060585"/>
                  <a:gd name="connsiteY102" fmla="*/ 501575 h 868955"/>
                  <a:gd name="connsiteX103" fmla="*/ 224866 w 1060585"/>
                  <a:gd name="connsiteY103" fmla="*/ 498900 h 868955"/>
                  <a:gd name="connsiteX104" fmla="*/ 195448 w 1060585"/>
                  <a:gd name="connsiteY104" fmla="*/ 392348 h 868955"/>
                  <a:gd name="connsiteX105" fmla="*/ 138396 w 1060585"/>
                  <a:gd name="connsiteY105" fmla="*/ 407952 h 868955"/>
                  <a:gd name="connsiteX106" fmla="*/ 116556 w 1060585"/>
                  <a:gd name="connsiteY106" fmla="*/ 401265 h 868955"/>
                  <a:gd name="connsiteX107" fmla="*/ 130373 w 1060585"/>
                  <a:gd name="connsiteY107" fmla="*/ 378973 h 868955"/>
                  <a:gd name="connsiteX108" fmla="*/ 238237 w 1060585"/>
                  <a:gd name="connsiteY108" fmla="*/ 349103 h 868955"/>
                  <a:gd name="connsiteX109" fmla="*/ 352787 w 1060585"/>
                  <a:gd name="connsiteY109" fmla="*/ 317450 h 868955"/>
                  <a:gd name="connsiteX110" fmla="*/ 343427 w 1060585"/>
                  <a:gd name="connsiteY110" fmla="*/ 308979 h 868955"/>
                  <a:gd name="connsiteX111" fmla="*/ 207928 w 1060585"/>
                  <a:gd name="connsiteY111" fmla="*/ 188607 h 868955"/>
                  <a:gd name="connsiteX112" fmla="*/ 197231 w 1060585"/>
                  <a:gd name="connsiteY112" fmla="*/ 168991 h 868955"/>
                  <a:gd name="connsiteX113" fmla="*/ 215060 w 1060585"/>
                  <a:gd name="connsiteY113" fmla="*/ 154725 h 868955"/>
                  <a:gd name="connsiteX114" fmla="*/ 236009 w 1060585"/>
                  <a:gd name="connsiteY114" fmla="*/ 148483 h 868955"/>
                  <a:gd name="connsiteX115" fmla="*/ 114327 w 1060585"/>
                  <a:gd name="connsiteY115" fmla="*/ 41040 h 868955"/>
                  <a:gd name="connsiteX116" fmla="*/ 64406 w 1060585"/>
                  <a:gd name="connsiteY116" fmla="*/ 195740 h 868955"/>
                  <a:gd name="connsiteX117" fmla="*/ 88475 w 1060585"/>
                  <a:gd name="connsiteY117" fmla="*/ 189945 h 868955"/>
                  <a:gd name="connsiteX118" fmla="*/ 108087 w 1060585"/>
                  <a:gd name="connsiteY118" fmla="*/ 193511 h 868955"/>
                  <a:gd name="connsiteX119" fmla="*/ 110316 w 1060585"/>
                  <a:gd name="connsiteY119" fmla="*/ 213127 h 868955"/>
                  <a:gd name="connsiteX120" fmla="*/ 55046 w 1060585"/>
                  <a:gd name="connsiteY120" fmla="*/ 387890 h 868955"/>
                  <a:gd name="connsiteX121" fmla="*/ 51481 w 1060585"/>
                  <a:gd name="connsiteY121" fmla="*/ 400373 h 868955"/>
                  <a:gd name="connsiteX122" fmla="*/ 69755 w 1060585"/>
                  <a:gd name="connsiteY122" fmla="*/ 395915 h 868955"/>
                  <a:gd name="connsiteX123" fmla="*/ 90704 w 1060585"/>
                  <a:gd name="connsiteY123" fmla="*/ 405723 h 868955"/>
                  <a:gd name="connsiteX124" fmla="*/ 78670 w 1060585"/>
                  <a:gd name="connsiteY124" fmla="*/ 424447 h 868955"/>
                  <a:gd name="connsiteX125" fmla="*/ 32760 w 1060585"/>
                  <a:gd name="connsiteY125" fmla="*/ 436930 h 868955"/>
                  <a:gd name="connsiteX126" fmla="*/ 14932 w 1060585"/>
                  <a:gd name="connsiteY126" fmla="*/ 413302 h 868955"/>
                  <a:gd name="connsiteX127" fmla="*/ 71092 w 1060585"/>
                  <a:gd name="connsiteY127" fmla="*/ 238539 h 868955"/>
                  <a:gd name="connsiteX128" fmla="*/ 75104 w 1060585"/>
                  <a:gd name="connsiteY128" fmla="*/ 225164 h 868955"/>
                  <a:gd name="connsiteX129" fmla="*/ 51481 w 1060585"/>
                  <a:gd name="connsiteY129" fmla="*/ 230960 h 868955"/>
                  <a:gd name="connsiteX130" fmla="*/ 31869 w 1060585"/>
                  <a:gd name="connsiteY130" fmla="*/ 227839 h 868955"/>
                  <a:gd name="connsiteX131" fmla="*/ 29195 w 1060585"/>
                  <a:gd name="connsiteY131" fmla="*/ 208669 h 868955"/>
                  <a:gd name="connsiteX132" fmla="*/ 91150 w 1060585"/>
                  <a:gd name="connsiteY132" fmla="*/ 14736 h 868955"/>
                  <a:gd name="connsiteX133" fmla="*/ 120121 w 1060585"/>
                  <a:gd name="connsiteY133" fmla="*/ 6265 h 868955"/>
                  <a:gd name="connsiteX134" fmla="*/ 273895 w 1060585"/>
                  <a:gd name="connsiteY134" fmla="*/ 141796 h 868955"/>
                  <a:gd name="connsiteX135" fmla="*/ 266763 w 1060585"/>
                  <a:gd name="connsiteY135" fmla="*/ 171666 h 868955"/>
                  <a:gd name="connsiteX136" fmla="*/ 239574 w 1060585"/>
                  <a:gd name="connsiteY136" fmla="*/ 179245 h 868955"/>
                  <a:gd name="connsiteX137" fmla="*/ 251609 w 1060585"/>
                  <a:gd name="connsiteY137" fmla="*/ 187715 h 868955"/>
                  <a:gd name="connsiteX138" fmla="*/ 387108 w 1060585"/>
                  <a:gd name="connsiteY138" fmla="*/ 308088 h 868955"/>
                  <a:gd name="connsiteX139" fmla="*/ 397359 w 1060585"/>
                  <a:gd name="connsiteY139" fmla="*/ 327704 h 868955"/>
                  <a:gd name="connsiteX140" fmla="*/ 379085 w 1060585"/>
                  <a:gd name="connsiteY140" fmla="*/ 341970 h 868955"/>
                  <a:gd name="connsiteX141" fmla="*/ 223974 w 1060585"/>
                  <a:gd name="connsiteY141" fmla="*/ 384323 h 868955"/>
                  <a:gd name="connsiteX142" fmla="*/ 253837 w 1060585"/>
                  <a:gd name="connsiteY142" fmla="*/ 493550 h 868955"/>
                  <a:gd name="connsiteX143" fmla="*/ 315792 w 1060585"/>
                  <a:gd name="connsiteY143" fmla="*/ 481958 h 868955"/>
                  <a:gd name="connsiteX144" fmla="*/ 379085 w 1060585"/>
                  <a:gd name="connsiteY144" fmla="*/ 469921 h 868955"/>
                  <a:gd name="connsiteX145" fmla="*/ 397359 w 1060585"/>
                  <a:gd name="connsiteY145" fmla="*/ 472150 h 868955"/>
                  <a:gd name="connsiteX146" fmla="*/ 610413 w 1060585"/>
                  <a:gd name="connsiteY146" fmla="*/ 555073 h 868955"/>
                  <a:gd name="connsiteX147" fmla="*/ 626459 w 1060585"/>
                  <a:gd name="connsiteY147" fmla="*/ 569786 h 868955"/>
                  <a:gd name="connsiteX148" fmla="*/ 663899 w 1060585"/>
                  <a:gd name="connsiteY148" fmla="*/ 646913 h 868955"/>
                  <a:gd name="connsiteX149" fmla="*/ 677271 w 1060585"/>
                  <a:gd name="connsiteY149" fmla="*/ 655384 h 868955"/>
                  <a:gd name="connsiteX150" fmla="*/ 712037 w 1060585"/>
                  <a:gd name="connsiteY150" fmla="*/ 654938 h 868955"/>
                  <a:gd name="connsiteX151" fmla="*/ 864919 w 1060585"/>
                  <a:gd name="connsiteY151" fmla="*/ 672771 h 868955"/>
                  <a:gd name="connsiteX152" fmla="*/ 871159 w 1060585"/>
                  <a:gd name="connsiteY152" fmla="*/ 671433 h 86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060585" h="868955">
                    <a:moveTo>
                      <a:pt x="871159" y="671433"/>
                    </a:moveTo>
                    <a:cubicBezTo>
                      <a:pt x="835501" y="646913"/>
                      <a:pt x="797615" y="633092"/>
                      <a:pt x="755718" y="628634"/>
                    </a:cubicBezTo>
                    <a:cubicBezTo>
                      <a:pt x="739226" y="626851"/>
                      <a:pt x="722734" y="622393"/>
                      <a:pt x="706688" y="620164"/>
                    </a:cubicBezTo>
                    <a:cubicBezTo>
                      <a:pt x="697328" y="618826"/>
                      <a:pt x="691980" y="613922"/>
                      <a:pt x="688414" y="605451"/>
                    </a:cubicBezTo>
                    <a:cubicBezTo>
                      <a:pt x="680837" y="587619"/>
                      <a:pt x="673705" y="569340"/>
                      <a:pt x="665237" y="551953"/>
                    </a:cubicBezTo>
                    <a:cubicBezTo>
                      <a:pt x="662562" y="546603"/>
                      <a:pt x="658105" y="541699"/>
                      <a:pt x="652756" y="538578"/>
                    </a:cubicBezTo>
                    <a:cubicBezTo>
                      <a:pt x="626459" y="523420"/>
                      <a:pt x="599270" y="510491"/>
                      <a:pt x="573864" y="493996"/>
                    </a:cubicBezTo>
                    <a:cubicBezTo>
                      <a:pt x="546675" y="476609"/>
                      <a:pt x="517703" y="468584"/>
                      <a:pt x="486503" y="466355"/>
                    </a:cubicBezTo>
                    <a:cubicBezTo>
                      <a:pt x="477589" y="465463"/>
                      <a:pt x="468228" y="464126"/>
                      <a:pt x="459314" y="462788"/>
                    </a:cubicBezTo>
                    <a:cubicBezTo>
                      <a:pt x="449508" y="461005"/>
                      <a:pt x="444160" y="455209"/>
                      <a:pt x="445497" y="445401"/>
                    </a:cubicBezTo>
                    <a:cubicBezTo>
                      <a:pt x="450400" y="408844"/>
                      <a:pt x="454857" y="372286"/>
                      <a:pt x="461097" y="335729"/>
                    </a:cubicBezTo>
                    <a:cubicBezTo>
                      <a:pt x="461988" y="330379"/>
                      <a:pt x="470011" y="324137"/>
                      <a:pt x="476251" y="321908"/>
                    </a:cubicBezTo>
                    <a:cubicBezTo>
                      <a:pt x="507452" y="311208"/>
                      <a:pt x="539098" y="301400"/>
                      <a:pt x="570298" y="292038"/>
                    </a:cubicBezTo>
                    <a:cubicBezTo>
                      <a:pt x="578767" y="289363"/>
                      <a:pt x="582333" y="285796"/>
                      <a:pt x="581887" y="276434"/>
                    </a:cubicBezTo>
                    <a:cubicBezTo>
                      <a:pt x="580996" y="255926"/>
                      <a:pt x="581441" y="234973"/>
                      <a:pt x="581887" y="214465"/>
                    </a:cubicBezTo>
                    <a:cubicBezTo>
                      <a:pt x="582333" y="203319"/>
                      <a:pt x="584561" y="192619"/>
                      <a:pt x="585453" y="182365"/>
                    </a:cubicBezTo>
                    <a:cubicBezTo>
                      <a:pt x="580104" y="186824"/>
                      <a:pt x="572973" y="193511"/>
                      <a:pt x="565395" y="199753"/>
                    </a:cubicBezTo>
                    <a:cubicBezTo>
                      <a:pt x="557818" y="205994"/>
                      <a:pt x="549795" y="208223"/>
                      <a:pt x="542218" y="200644"/>
                    </a:cubicBezTo>
                    <a:cubicBezTo>
                      <a:pt x="535532" y="194403"/>
                      <a:pt x="537315" y="184595"/>
                      <a:pt x="546229" y="177016"/>
                    </a:cubicBezTo>
                    <a:cubicBezTo>
                      <a:pt x="588127" y="140012"/>
                      <a:pt x="630470" y="103009"/>
                      <a:pt x="672814" y="66452"/>
                    </a:cubicBezTo>
                    <a:cubicBezTo>
                      <a:pt x="680391" y="59764"/>
                      <a:pt x="687968" y="57089"/>
                      <a:pt x="695991" y="64668"/>
                    </a:cubicBezTo>
                    <a:cubicBezTo>
                      <a:pt x="703568" y="71801"/>
                      <a:pt x="700894" y="79826"/>
                      <a:pt x="695545" y="86959"/>
                    </a:cubicBezTo>
                    <a:cubicBezTo>
                      <a:pt x="669694" y="122625"/>
                      <a:pt x="643842" y="158291"/>
                      <a:pt x="618436" y="194403"/>
                    </a:cubicBezTo>
                    <a:cubicBezTo>
                      <a:pt x="614425" y="199753"/>
                      <a:pt x="612196" y="207332"/>
                      <a:pt x="612196" y="214019"/>
                    </a:cubicBezTo>
                    <a:cubicBezTo>
                      <a:pt x="611304" y="240322"/>
                      <a:pt x="610859" y="266626"/>
                      <a:pt x="611750" y="292930"/>
                    </a:cubicBezTo>
                    <a:cubicBezTo>
                      <a:pt x="612196" y="306750"/>
                      <a:pt x="606402" y="312992"/>
                      <a:pt x="593921" y="316558"/>
                    </a:cubicBezTo>
                    <a:cubicBezTo>
                      <a:pt x="561830" y="325920"/>
                      <a:pt x="530183" y="336174"/>
                      <a:pt x="498537" y="346428"/>
                    </a:cubicBezTo>
                    <a:cubicBezTo>
                      <a:pt x="494526" y="347766"/>
                      <a:pt x="489177" y="351332"/>
                      <a:pt x="488732" y="354453"/>
                    </a:cubicBezTo>
                    <a:cubicBezTo>
                      <a:pt x="484274" y="381202"/>
                      <a:pt x="481154" y="407952"/>
                      <a:pt x="477143" y="435593"/>
                    </a:cubicBezTo>
                    <a:cubicBezTo>
                      <a:pt x="524835" y="442280"/>
                      <a:pt x="571190" y="448522"/>
                      <a:pt x="619327" y="455209"/>
                    </a:cubicBezTo>
                    <a:cubicBezTo>
                      <a:pt x="622447" y="434255"/>
                      <a:pt x="625122" y="413748"/>
                      <a:pt x="627796" y="393240"/>
                    </a:cubicBezTo>
                    <a:cubicBezTo>
                      <a:pt x="634928" y="340187"/>
                      <a:pt x="642059" y="287134"/>
                      <a:pt x="649636" y="233635"/>
                    </a:cubicBezTo>
                    <a:cubicBezTo>
                      <a:pt x="651419" y="221152"/>
                      <a:pt x="658105" y="215802"/>
                      <a:pt x="670139" y="217586"/>
                    </a:cubicBezTo>
                    <a:cubicBezTo>
                      <a:pt x="736106" y="226502"/>
                      <a:pt x="802518" y="235864"/>
                      <a:pt x="868485" y="244781"/>
                    </a:cubicBezTo>
                    <a:cubicBezTo>
                      <a:pt x="883193" y="247010"/>
                      <a:pt x="887651" y="251468"/>
                      <a:pt x="885422" y="266180"/>
                    </a:cubicBezTo>
                    <a:cubicBezTo>
                      <a:pt x="878291" y="320571"/>
                      <a:pt x="871159" y="374961"/>
                      <a:pt x="863582" y="429351"/>
                    </a:cubicBezTo>
                    <a:cubicBezTo>
                      <a:pt x="862245" y="440497"/>
                      <a:pt x="854667" y="446293"/>
                      <a:pt x="846199" y="444955"/>
                    </a:cubicBezTo>
                    <a:cubicBezTo>
                      <a:pt x="836839" y="443618"/>
                      <a:pt x="832381" y="435593"/>
                      <a:pt x="833719" y="424002"/>
                    </a:cubicBezTo>
                    <a:cubicBezTo>
                      <a:pt x="840404" y="374515"/>
                      <a:pt x="847536" y="325029"/>
                      <a:pt x="854222" y="273313"/>
                    </a:cubicBezTo>
                    <a:cubicBezTo>
                      <a:pt x="795832" y="265289"/>
                      <a:pt x="737889" y="257264"/>
                      <a:pt x="677717" y="249239"/>
                    </a:cubicBezTo>
                    <a:cubicBezTo>
                      <a:pt x="667911" y="319233"/>
                      <a:pt x="658551" y="388782"/>
                      <a:pt x="648745" y="459221"/>
                    </a:cubicBezTo>
                    <a:cubicBezTo>
                      <a:pt x="764632" y="475271"/>
                      <a:pt x="880073" y="490875"/>
                      <a:pt x="996852" y="506925"/>
                    </a:cubicBezTo>
                    <a:cubicBezTo>
                      <a:pt x="998635" y="496671"/>
                      <a:pt x="1000418" y="486863"/>
                      <a:pt x="1001309" y="477500"/>
                    </a:cubicBezTo>
                    <a:cubicBezTo>
                      <a:pt x="1001309" y="475271"/>
                      <a:pt x="997743" y="471705"/>
                      <a:pt x="995069" y="469921"/>
                    </a:cubicBezTo>
                    <a:cubicBezTo>
                      <a:pt x="983035" y="461896"/>
                      <a:pt x="970554" y="453872"/>
                      <a:pt x="958074" y="446293"/>
                    </a:cubicBezTo>
                    <a:cubicBezTo>
                      <a:pt x="949606" y="441389"/>
                      <a:pt x="944257" y="434255"/>
                      <a:pt x="947377" y="424447"/>
                    </a:cubicBezTo>
                    <a:cubicBezTo>
                      <a:pt x="955400" y="399927"/>
                      <a:pt x="947377" y="380757"/>
                      <a:pt x="929994" y="363815"/>
                    </a:cubicBezTo>
                    <a:cubicBezTo>
                      <a:pt x="918405" y="352670"/>
                      <a:pt x="920634" y="337066"/>
                      <a:pt x="919297" y="323246"/>
                    </a:cubicBezTo>
                    <a:cubicBezTo>
                      <a:pt x="914840" y="289363"/>
                      <a:pt x="912165" y="255481"/>
                      <a:pt x="908154" y="221152"/>
                    </a:cubicBezTo>
                    <a:cubicBezTo>
                      <a:pt x="907262" y="211344"/>
                      <a:pt x="909045" y="203319"/>
                      <a:pt x="919297" y="200644"/>
                    </a:cubicBezTo>
                    <a:cubicBezTo>
                      <a:pt x="929103" y="198415"/>
                      <a:pt x="934451" y="204657"/>
                      <a:pt x="938017" y="213573"/>
                    </a:cubicBezTo>
                    <a:cubicBezTo>
                      <a:pt x="950497" y="246118"/>
                      <a:pt x="963869" y="278663"/>
                      <a:pt x="975903" y="311208"/>
                    </a:cubicBezTo>
                    <a:cubicBezTo>
                      <a:pt x="979915" y="321908"/>
                      <a:pt x="985709" y="329487"/>
                      <a:pt x="995515" y="334837"/>
                    </a:cubicBezTo>
                    <a:cubicBezTo>
                      <a:pt x="1003538" y="338849"/>
                      <a:pt x="1010223" y="345091"/>
                      <a:pt x="1018247" y="350441"/>
                    </a:cubicBezTo>
                    <a:cubicBezTo>
                      <a:pt x="1022258" y="321462"/>
                      <a:pt x="1026269" y="292484"/>
                      <a:pt x="1030281" y="263505"/>
                    </a:cubicBezTo>
                    <a:cubicBezTo>
                      <a:pt x="1032064" y="249685"/>
                      <a:pt x="1038304" y="243443"/>
                      <a:pt x="1048555" y="244781"/>
                    </a:cubicBezTo>
                    <a:cubicBezTo>
                      <a:pt x="1058361" y="246118"/>
                      <a:pt x="1061927" y="253697"/>
                      <a:pt x="1060144" y="267072"/>
                    </a:cubicBezTo>
                    <a:cubicBezTo>
                      <a:pt x="1053904" y="311654"/>
                      <a:pt x="1048110" y="356236"/>
                      <a:pt x="1042315" y="400373"/>
                    </a:cubicBezTo>
                    <a:cubicBezTo>
                      <a:pt x="1041870" y="405277"/>
                      <a:pt x="1041870" y="410627"/>
                      <a:pt x="1039641" y="414193"/>
                    </a:cubicBezTo>
                    <a:cubicBezTo>
                      <a:pt x="1036967" y="418652"/>
                      <a:pt x="1032509" y="423110"/>
                      <a:pt x="1028052" y="424447"/>
                    </a:cubicBezTo>
                    <a:cubicBezTo>
                      <a:pt x="1016018" y="427122"/>
                      <a:pt x="996406" y="412856"/>
                      <a:pt x="993732" y="400819"/>
                    </a:cubicBezTo>
                    <a:cubicBezTo>
                      <a:pt x="992395" y="394577"/>
                      <a:pt x="991058" y="388336"/>
                      <a:pt x="991503" y="382094"/>
                    </a:cubicBezTo>
                    <a:cubicBezTo>
                      <a:pt x="991949" y="369165"/>
                      <a:pt x="984818" y="362478"/>
                      <a:pt x="974566" y="356236"/>
                    </a:cubicBezTo>
                    <a:cubicBezTo>
                      <a:pt x="966543" y="351332"/>
                      <a:pt x="959411" y="344645"/>
                      <a:pt x="952280" y="338849"/>
                    </a:cubicBezTo>
                    <a:cubicBezTo>
                      <a:pt x="952726" y="339741"/>
                      <a:pt x="952726" y="342862"/>
                      <a:pt x="954509" y="345537"/>
                    </a:cubicBezTo>
                    <a:cubicBezTo>
                      <a:pt x="957629" y="350441"/>
                      <a:pt x="960749" y="354899"/>
                      <a:pt x="964314" y="358911"/>
                    </a:cubicBezTo>
                    <a:cubicBezTo>
                      <a:pt x="980360" y="374961"/>
                      <a:pt x="986155" y="392794"/>
                      <a:pt x="979469" y="415085"/>
                    </a:cubicBezTo>
                    <a:cubicBezTo>
                      <a:pt x="978577" y="418206"/>
                      <a:pt x="981697" y="424893"/>
                      <a:pt x="984818" y="427122"/>
                    </a:cubicBezTo>
                    <a:cubicBezTo>
                      <a:pt x="996852" y="436039"/>
                      <a:pt x="1009778" y="444064"/>
                      <a:pt x="1022704" y="451643"/>
                    </a:cubicBezTo>
                    <a:cubicBezTo>
                      <a:pt x="1031172" y="456992"/>
                      <a:pt x="1034292" y="464126"/>
                      <a:pt x="1032509" y="473934"/>
                    </a:cubicBezTo>
                    <a:cubicBezTo>
                      <a:pt x="1029835" y="489983"/>
                      <a:pt x="1028052" y="506033"/>
                      <a:pt x="1025824" y="522083"/>
                    </a:cubicBezTo>
                    <a:cubicBezTo>
                      <a:pt x="1024041" y="535011"/>
                      <a:pt x="1017355" y="540361"/>
                      <a:pt x="1004429" y="538578"/>
                    </a:cubicBezTo>
                    <a:cubicBezTo>
                      <a:pt x="885868" y="522528"/>
                      <a:pt x="767752" y="506033"/>
                      <a:pt x="649191" y="489983"/>
                    </a:cubicBezTo>
                    <a:cubicBezTo>
                      <a:pt x="641168" y="488646"/>
                      <a:pt x="632699" y="488200"/>
                      <a:pt x="623785" y="489092"/>
                    </a:cubicBezTo>
                    <a:cubicBezTo>
                      <a:pt x="639831" y="498008"/>
                      <a:pt x="655876" y="507370"/>
                      <a:pt x="672368" y="515841"/>
                    </a:cubicBezTo>
                    <a:cubicBezTo>
                      <a:pt x="681282" y="520299"/>
                      <a:pt x="687077" y="526987"/>
                      <a:pt x="691088" y="536349"/>
                    </a:cubicBezTo>
                    <a:cubicBezTo>
                      <a:pt x="697328" y="552398"/>
                      <a:pt x="704906" y="567557"/>
                      <a:pt x="711146" y="583606"/>
                    </a:cubicBezTo>
                    <a:cubicBezTo>
                      <a:pt x="713820" y="590293"/>
                      <a:pt x="717831" y="593414"/>
                      <a:pt x="724963" y="594306"/>
                    </a:cubicBezTo>
                    <a:cubicBezTo>
                      <a:pt x="750815" y="598764"/>
                      <a:pt x="776666" y="602777"/>
                      <a:pt x="802072" y="608126"/>
                    </a:cubicBezTo>
                    <a:cubicBezTo>
                      <a:pt x="815444" y="611247"/>
                      <a:pt x="828816" y="615260"/>
                      <a:pt x="840850" y="621501"/>
                    </a:cubicBezTo>
                    <a:cubicBezTo>
                      <a:pt x="892108" y="647805"/>
                      <a:pt x="942920" y="674554"/>
                      <a:pt x="994178" y="701303"/>
                    </a:cubicBezTo>
                    <a:cubicBezTo>
                      <a:pt x="997298" y="703087"/>
                      <a:pt x="1001755" y="703978"/>
                      <a:pt x="1003092" y="706653"/>
                    </a:cubicBezTo>
                    <a:cubicBezTo>
                      <a:pt x="1005766" y="712003"/>
                      <a:pt x="1009778" y="719136"/>
                      <a:pt x="1007995" y="724040"/>
                    </a:cubicBezTo>
                    <a:cubicBezTo>
                      <a:pt x="1006658" y="728053"/>
                      <a:pt x="998189" y="732957"/>
                      <a:pt x="993732" y="732511"/>
                    </a:cubicBezTo>
                    <a:cubicBezTo>
                      <a:pt x="981252" y="731173"/>
                      <a:pt x="968772" y="727607"/>
                      <a:pt x="956737" y="724486"/>
                    </a:cubicBezTo>
                    <a:cubicBezTo>
                      <a:pt x="904142" y="711557"/>
                      <a:pt x="851993" y="698628"/>
                      <a:pt x="799398" y="686145"/>
                    </a:cubicBezTo>
                    <a:cubicBezTo>
                      <a:pt x="792712" y="684362"/>
                      <a:pt x="786027" y="683916"/>
                      <a:pt x="779341" y="683916"/>
                    </a:cubicBezTo>
                    <a:cubicBezTo>
                      <a:pt x="742346" y="683916"/>
                      <a:pt x="705351" y="683470"/>
                      <a:pt x="668357" y="683916"/>
                    </a:cubicBezTo>
                    <a:cubicBezTo>
                      <a:pt x="655431" y="683916"/>
                      <a:pt x="646962" y="679458"/>
                      <a:pt x="641613" y="667421"/>
                    </a:cubicBezTo>
                    <a:cubicBezTo>
                      <a:pt x="629579" y="641117"/>
                      <a:pt x="616653" y="615260"/>
                      <a:pt x="603727" y="589402"/>
                    </a:cubicBezTo>
                    <a:cubicBezTo>
                      <a:pt x="601499" y="584944"/>
                      <a:pt x="597041" y="580485"/>
                      <a:pt x="592139" y="578702"/>
                    </a:cubicBezTo>
                    <a:cubicBezTo>
                      <a:pt x="525726" y="552398"/>
                      <a:pt x="458868" y="526987"/>
                      <a:pt x="392456" y="501129"/>
                    </a:cubicBezTo>
                    <a:cubicBezTo>
                      <a:pt x="388445" y="499346"/>
                      <a:pt x="383096" y="498900"/>
                      <a:pt x="378639" y="499346"/>
                    </a:cubicBezTo>
                    <a:cubicBezTo>
                      <a:pt x="266763" y="520745"/>
                      <a:pt x="154888" y="543036"/>
                      <a:pt x="43012" y="564436"/>
                    </a:cubicBezTo>
                    <a:cubicBezTo>
                      <a:pt x="33206" y="566219"/>
                      <a:pt x="30532" y="569786"/>
                      <a:pt x="30532" y="579594"/>
                    </a:cubicBezTo>
                    <a:cubicBezTo>
                      <a:pt x="30978" y="667867"/>
                      <a:pt x="30978" y="756140"/>
                      <a:pt x="30532" y="844412"/>
                    </a:cubicBezTo>
                    <a:cubicBezTo>
                      <a:pt x="30532" y="849317"/>
                      <a:pt x="31423" y="854666"/>
                      <a:pt x="29195" y="858233"/>
                    </a:cubicBezTo>
                    <a:cubicBezTo>
                      <a:pt x="26075" y="863137"/>
                      <a:pt x="20280" y="869379"/>
                      <a:pt x="15823" y="868933"/>
                    </a:cubicBezTo>
                    <a:cubicBezTo>
                      <a:pt x="10474" y="868487"/>
                      <a:pt x="5126" y="862691"/>
                      <a:pt x="1114" y="857787"/>
                    </a:cubicBezTo>
                    <a:cubicBezTo>
                      <a:pt x="-669" y="855558"/>
                      <a:pt x="223" y="851100"/>
                      <a:pt x="223" y="847533"/>
                    </a:cubicBezTo>
                    <a:cubicBezTo>
                      <a:pt x="223" y="752573"/>
                      <a:pt x="223" y="657613"/>
                      <a:pt x="223" y="562652"/>
                    </a:cubicBezTo>
                    <a:cubicBezTo>
                      <a:pt x="223" y="545265"/>
                      <a:pt x="2451" y="542145"/>
                      <a:pt x="19835" y="539024"/>
                    </a:cubicBezTo>
                    <a:cubicBezTo>
                      <a:pt x="84018" y="526541"/>
                      <a:pt x="148202" y="514058"/>
                      <a:pt x="212831" y="501575"/>
                    </a:cubicBezTo>
                    <a:cubicBezTo>
                      <a:pt x="216843" y="500683"/>
                      <a:pt x="220408" y="499791"/>
                      <a:pt x="224866" y="498900"/>
                    </a:cubicBezTo>
                    <a:cubicBezTo>
                      <a:pt x="215060" y="462788"/>
                      <a:pt x="205254" y="428014"/>
                      <a:pt x="195448" y="392348"/>
                    </a:cubicBezTo>
                    <a:cubicBezTo>
                      <a:pt x="175836" y="397698"/>
                      <a:pt x="157116" y="403048"/>
                      <a:pt x="138396" y="407952"/>
                    </a:cubicBezTo>
                    <a:cubicBezTo>
                      <a:pt x="129927" y="410181"/>
                      <a:pt x="121459" y="410627"/>
                      <a:pt x="116556" y="401265"/>
                    </a:cubicBezTo>
                    <a:cubicBezTo>
                      <a:pt x="111653" y="391902"/>
                      <a:pt x="117001" y="382986"/>
                      <a:pt x="130373" y="378973"/>
                    </a:cubicBezTo>
                    <a:cubicBezTo>
                      <a:pt x="166476" y="368720"/>
                      <a:pt x="202134" y="359357"/>
                      <a:pt x="238237" y="349103"/>
                    </a:cubicBezTo>
                    <a:cubicBezTo>
                      <a:pt x="275678" y="338849"/>
                      <a:pt x="313118" y="328595"/>
                      <a:pt x="352787" y="317450"/>
                    </a:cubicBezTo>
                    <a:cubicBezTo>
                      <a:pt x="348776" y="313883"/>
                      <a:pt x="346101" y="311208"/>
                      <a:pt x="343427" y="308979"/>
                    </a:cubicBezTo>
                    <a:cubicBezTo>
                      <a:pt x="297964" y="268855"/>
                      <a:pt x="252500" y="229177"/>
                      <a:pt x="207928" y="188607"/>
                    </a:cubicBezTo>
                    <a:cubicBezTo>
                      <a:pt x="202580" y="183703"/>
                      <a:pt x="197231" y="175678"/>
                      <a:pt x="197231" y="168991"/>
                    </a:cubicBezTo>
                    <a:cubicBezTo>
                      <a:pt x="196785" y="159183"/>
                      <a:pt x="207037" y="156954"/>
                      <a:pt x="215060" y="154725"/>
                    </a:cubicBezTo>
                    <a:cubicBezTo>
                      <a:pt x="221300" y="152941"/>
                      <a:pt x="227540" y="151158"/>
                      <a:pt x="236009" y="148483"/>
                    </a:cubicBezTo>
                    <a:cubicBezTo>
                      <a:pt x="195002" y="112371"/>
                      <a:pt x="155779" y="77597"/>
                      <a:pt x="114327" y="41040"/>
                    </a:cubicBezTo>
                    <a:cubicBezTo>
                      <a:pt x="97390" y="93201"/>
                      <a:pt x="81344" y="143579"/>
                      <a:pt x="64406" y="195740"/>
                    </a:cubicBezTo>
                    <a:cubicBezTo>
                      <a:pt x="73321" y="193511"/>
                      <a:pt x="80898" y="190390"/>
                      <a:pt x="88475" y="189945"/>
                    </a:cubicBezTo>
                    <a:cubicBezTo>
                      <a:pt x="95161" y="189499"/>
                      <a:pt x="104076" y="189499"/>
                      <a:pt x="108087" y="193511"/>
                    </a:cubicBezTo>
                    <a:cubicBezTo>
                      <a:pt x="111653" y="197524"/>
                      <a:pt x="112098" y="206886"/>
                      <a:pt x="110316" y="213127"/>
                    </a:cubicBezTo>
                    <a:cubicBezTo>
                      <a:pt x="92041" y="271530"/>
                      <a:pt x="73321" y="329487"/>
                      <a:pt x="55046" y="387890"/>
                    </a:cubicBezTo>
                    <a:cubicBezTo>
                      <a:pt x="53709" y="391457"/>
                      <a:pt x="52818" y="395023"/>
                      <a:pt x="51481" y="400373"/>
                    </a:cubicBezTo>
                    <a:cubicBezTo>
                      <a:pt x="58612" y="398590"/>
                      <a:pt x="64406" y="397252"/>
                      <a:pt x="69755" y="395915"/>
                    </a:cubicBezTo>
                    <a:cubicBezTo>
                      <a:pt x="80452" y="393240"/>
                      <a:pt x="88921" y="397252"/>
                      <a:pt x="90704" y="405723"/>
                    </a:cubicBezTo>
                    <a:cubicBezTo>
                      <a:pt x="92933" y="415531"/>
                      <a:pt x="87584" y="421772"/>
                      <a:pt x="78670" y="424447"/>
                    </a:cubicBezTo>
                    <a:cubicBezTo>
                      <a:pt x="63515" y="428906"/>
                      <a:pt x="48361" y="433364"/>
                      <a:pt x="32760" y="436930"/>
                    </a:cubicBezTo>
                    <a:cubicBezTo>
                      <a:pt x="18052" y="440497"/>
                      <a:pt x="9583" y="429351"/>
                      <a:pt x="14932" y="413302"/>
                    </a:cubicBezTo>
                    <a:cubicBezTo>
                      <a:pt x="33652" y="354899"/>
                      <a:pt x="52372" y="296942"/>
                      <a:pt x="71092" y="238539"/>
                    </a:cubicBezTo>
                    <a:cubicBezTo>
                      <a:pt x="72429" y="234973"/>
                      <a:pt x="73321" y="230960"/>
                      <a:pt x="75104" y="225164"/>
                    </a:cubicBezTo>
                    <a:cubicBezTo>
                      <a:pt x="66189" y="227394"/>
                      <a:pt x="59058" y="230514"/>
                      <a:pt x="51481" y="230960"/>
                    </a:cubicBezTo>
                    <a:cubicBezTo>
                      <a:pt x="44795" y="231406"/>
                      <a:pt x="35880" y="231852"/>
                      <a:pt x="31869" y="227839"/>
                    </a:cubicBezTo>
                    <a:cubicBezTo>
                      <a:pt x="28303" y="224273"/>
                      <a:pt x="27412" y="214465"/>
                      <a:pt x="29195" y="208669"/>
                    </a:cubicBezTo>
                    <a:cubicBezTo>
                      <a:pt x="49252" y="144025"/>
                      <a:pt x="70201" y="79380"/>
                      <a:pt x="91150" y="14736"/>
                    </a:cubicBezTo>
                    <a:cubicBezTo>
                      <a:pt x="96498" y="-1313"/>
                      <a:pt x="107641" y="-4434"/>
                      <a:pt x="120121" y="6265"/>
                    </a:cubicBezTo>
                    <a:cubicBezTo>
                      <a:pt x="171379" y="51294"/>
                      <a:pt x="222637" y="96322"/>
                      <a:pt x="273895" y="141796"/>
                    </a:cubicBezTo>
                    <a:cubicBezTo>
                      <a:pt x="287266" y="153833"/>
                      <a:pt x="284146" y="166316"/>
                      <a:pt x="266763" y="171666"/>
                    </a:cubicBezTo>
                    <a:cubicBezTo>
                      <a:pt x="259186" y="173895"/>
                      <a:pt x="251609" y="175678"/>
                      <a:pt x="239574" y="179245"/>
                    </a:cubicBezTo>
                    <a:cubicBezTo>
                      <a:pt x="245369" y="183257"/>
                      <a:pt x="248934" y="185040"/>
                      <a:pt x="251609" y="187715"/>
                    </a:cubicBezTo>
                    <a:cubicBezTo>
                      <a:pt x="297072" y="227839"/>
                      <a:pt x="342536" y="267518"/>
                      <a:pt x="387108" y="308088"/>
                    </a:cubicBezTo>
                    <a:cubicBezTo>
                      <a:pt x="392456" y="312992"/>
                      <a:pt x="397359" y="321016"/>
                      <a:pt x="397359" y="327704"/>
                    </a:cubicBezTo>
                    <a:cubicBezTo>
                      <a:pt x="397359" y="337512"/>
                      <a:pt x="387108" y="339741"/>
                      <a:pt x="379085" y="341970"/>
                    </a:cubicBezTo>
                    <a:cubicBezTo>
                      <a:pt x="327827" y="356236"/>
                      <a:pt x="276569" y="370057"/>
                      <a:pt x="223974" y="384323"/>
                    </a:cubicBezTo>
                    <a:cubicBezTo>
                      <a:pt x="233780" y="420435"/>
                      <a:pt x="243586" y="456547"/>
                      <a:pt x="253837" y="493550"/>
                    </a:cubicBezTo>
                    <a:cubicBezTo>
                      <a:pt x="274786" y="489538"/>
                      <a:pt x="295289" y="485525"/>
                      <a:pt x="315792" y="481958"/>
                    </a:cubicBezTo>
                    <a:cubicBezTo>
                      <a:pt x="336741" y="477946"/>
                      <a:pt x="357690" y="473488"/>
                      <a:pt x="379085" y="469921"/>
                    </a:cubicBezTo>
                    <a:cubicBezTo>
                      <a:pt x="384879" y="469030"/>
                      <a:pt x="392010" y="469921"/>
                      <a:pt x="397359" y="472150"/>
                    </a:cubicBezTo>
                    <a:cubicBezTo>
                      <a:pt x="468674" y="499346"/>
                      <a:pt x="539544" y="526987"/>
                      <a:pt x="610413" y="555073"/>
                    </a:cubicBezTo>
                    <a:cubicBezTo>
                      <a:pt x="616653" y="557748"/>
                      <a:pt x="622893" y="563544"/>
                      <a:pt x="626459" y="569786"/>
                    </a:cubicBezTo>
                    <a:cubicBezTo>
                      <a:pt x="639831" y="595197"/>
                      <a:pt x="651865" y="621055"/>
                      <a:pt x="663899" y="646913"/>
                    </a:cubicBezTo>
                    <a:cubicBezTo>
                      <a:pt x="667019" y="653154"/>
                      <a:pt x="670585" y="655829"/>
                      <a:pt x="677271" y="655384"/>
                    </a:cubicBezTo>
                    <a:cubicBezTo>
                      <a:pt x="688860" y="654938"/>
                      <a:pt x="700448" y="655829"/>
                      <a:pt x="712037" y="654938"/>
                    </a:cubicBezTo>
                    <a:cubicBezTo>
                      <a:pt x="764186" y="652263"/>
                      <a:pt x="814998" y="656721"/>
                      <a:pt x="864919" y="672771"/>
                    </a:cubicBezTo>
                    <a:cubicBezTo>
                      <a:pt x="866702" y="670542"/>
                      <a:pt x="868485" y="670542"/>
                      <a:pt x="871159" y="671433"/>
                    </a:cubicBezTo>
                    <a:close/>
                  </a:path>
                </a:pathLst>
              </a:custGeom>
              <a:grpFill/>
              <a:ln w="4457"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A254AC6B-8529-6F08-7A08-C7A8FDB36000}"/>
                  </a:ext>
                </a:extLst>
              </p:cNvPr>
              <p:cNvSpPr/>
              <p:nvPr/>
            </p:nvSpPr>
            <p:spPr>
              <a:xfrm>
                <a:off x="5575977" y="2852209"/>
                <a:ext cx="815749" cy="470297"/>
              </a:xfrm>
              <a:custGeom>
                <a:avLst/>
                <a:gdLst>
                  <a:gd name="connsiteX0" fmla="*/ 126998 w 815749"/>
                  <a:gd name="connsiteY0" fmla="*/ 435933 h 470297"/>
                  <a:gd name="connsiteX1" fmla="*/ 161319 w 815749"/>
                  <a:gd name="connsiteY1" fmla="*/ 427908 h 470297"/>
                  <a:gd name="connsiteX2" fmla="*/ 182267 w 815749"/>
                  <a:gd name="connsiteY2" fmla="*/ 437716 h 470297"/>
                  <a:gd name="connsiteX3" fmla="*/ 168004 w 815749"/>
                  <a:gd name="connsiteY3" fmla="*/ 456887 h 470297"/>
                  <a:gd name="connsiteX4" fmla="*/ 118084 w 815749"/>
                  <a:gd name="connsiteY4" fmla="*/ 468924 h 470297"/>
                  <a:gd name="connsiteX5" fmla="*/ 94015 w 815749"/>
                  <a:gd name="connsiteY5" fmla="*/ 447970 h 470297"/>
                  <a:gd name="connsiteX6" fmla="*/ 109169 w 815749"/>
                  <a:gd name="connsiteY6" fmla="*/ 335623 h 470297"/>
                  <a:gd name="connsiteX7" fmla="*/ 111844 w 815749"/>
                  <a:gd name="connsiteY7" fmla="*/ 314223 h 470297"/>
                  <a:gd name="connsiteX8" fmla="*/ 96689 w 815749"/>
                  <a:gd name="connsiteY8" fmla="*/ 320911 h 470297"/>
                  <a:gd name="connsiteX9" fmla="*/ 7100 w 815749"/>
                  <a:gd name="connsiteY9" fmla="*/ 291932 h 470297"/>
                  <a:gd name="connsiteX10" fmla="*/ 38746 w 815749"/>
                  <a:gd name="connsiteY10" fmla="*/ 203659 h 470297"/>
                  <a:gd name="connsiteX11" fmla="*/ 223719 w 815749"/>
                  <a:gd name="connsiteY11" fmla="*/ 110482 h 470297"/>
                  <a:gd name="connsiteX12" fmla="*/ 432316 w 815749"/>
                  <a:gd name="connsiteY12" fmla="*/ 5714 h 470297"/>
                  <a:gd name="connsiteX13" fmla="*/ 443013 w 815749"/>
                  <a:gd name="connsiteY13" fmla="*/ 810 h 470297"/>
                  <a:gd name="connsiteX14" fmla="*/ 461734 w 815749"/>
                  <a:gd name="connsiteY14" fmla="*/ 9281 h 470297"/>
                  <a:gd name="connsiteX15" fmla="*/ 455048 w 815749"/>
                  <a:gd name="connsiteY15" fmla="*/ 27559 h 470297"/>
                  <a:gd name="connsiteX16" fmla="*/ 443459 w 815749"/>
                  <a:gd name="connsiteY16" fmla="*/ 33801 h 470297"/>
                  <a:gd name="connsiteX17" fmla="*/ 56129 w 815749"/>
                  <a:gd name="connsiteY17" fmla="*/ 227734 h 470297"/>
                  <a:gd name="connsiteX18" fmla="*/ 30723 w 815749"/>
                  <a:gd name="connsiteY18" fmla="*/ 262062 h 470297"/>
                  <a:gd name="connsiteX19" fmla="*/ 76186 w 815749"/>
                  <a:gd name="connsiteY19" fmla="*/ 296391 h 470297"/>
                  <a:gd name="connsiteX20" fmla="*/ 90449 w 815749"/>
                  <a:gd name="connsiteY20" fmla="*/ 290149 h 470297"/>
                  <a:gd name="connsiteX21" fmla="*/ 417162 w 815749"/>
                  <a:gd name="connsiteY21" fmla="*/ 126532 h 470297"/>
                  <a:gd name="connsiteX22" fmla="*/ 448808 w 815749"/>
                  <a:gd name="connsiteY22" fmla="*/ 130990 h 470297"/>
                  <a:gd name="connsiteX23" fmla="*/ 711337 w 815749"/>
                  <a:gd name="connsiteY23" fmla="*/ 368614 h 470297"/>
                  <a:gd name="connsiteX24" fmla="*/ 728274 w 815749"/>
                  <a:gd name="connsiteY24" fmla="*/ 383772 h 470297"/>
                  <a:gd name="connsiteX25" fmla="*/ 777749 w 815749"/>
                  <a:gd name="connsiteY25" fmla="*/ 380205 h 470297"/>
                  <a:gd name="connsiteX26" fmla="*/ 775520 w 815749"/>
                  <a:gd name="connsiteY26" fmla="*/ 331611 h 470297"/>
                  <a:gd name="connsiteX27" fmla="*/ 746549 w 815749"/>
                  <a:gd name="connsiteY27" fmla="*/ 304861 h 470297"/>
                  <a:gd name="connsiteX28" fmla="*/ 485802 w 815749"/>
                  <a:gd name="connsiteY28" fmla="*/ 69021 h 470297"/>
                  <a:gd name="connsiteX29" fmla="*/ 478671 w 815749"/>
                  <a:gd name="connsiteY29" fmla="*/ 61442 h 470297"/>
                  <a:gd name="connsiteX30" fmla="*/ 479117 w 815749"/>
                  <a:gd name="connsiteY30" fmla="*/ 43163 h 470297"/>
                  <a:gd name="connsiteX31" fmla="*/ 497837 w 815749"/>
                  <a:gd name="connsiteY31" fmla="*/ 40488 h 470297"/>
                  <a:gd name="connsiteX32" fmla="*/ 503631 w 815749"/>
                  <a:gd name="connsiteY32" fmla="*/ 44946 h 470297"/>
                  <a:gd name="connsiteX33" fmla="*/ 792458 w 815749"/>
                  <a:gd name="connsiteY33" fmla="*/ 306644 h 470297"/>
                  <a:gd name="connsiteX34" fmla="*/ 773737 w 815749"/>
                  <a:gd name="connsiteY34" fmla="*/ 417654 h 470297"/>
                  <a:gd name="connsiteX35" fmla="*/ 705097 w 815749"/>
                  <a:gd name="connsiteY35" fmla="*/ 403834 h 470297"/>
                  <a:gd name="connsiteX36" fmla="*/ 531712 w 815749"/>
                  <a:gd name="connsiteY36" fmla="*/ 246904 h 470297"/>
                  <a:gd name="connsiteX37" fmla="*/ 436328 w 815749"/>
                  <a:gd name="connsiteY37" fmla="*/ 160415 h 470297"/>
                  <a:gd name="connsiteX38" fmla="*/ 420727 w 815749"/>
                  <a:gd name="connsiteY38" fmla="*/ 158185 h 470297"/>
                  <a:gd name="connsiteX39" fmla="*/ 152850 w 815749"/>
                  <a:gd name="connsiteY39" fmla="*/ 292824 h 470297"/>
                  <a:gd name="connsiteX40" fmla="*/ 143936 w 815749"/>
                  <a:gd name="connsiteY40" fmla="*/ 302632 h 470297"/>
                  <a:gd name="connsiteX41" fmla="*/ 126998 w 815749"/>
                  <a:gd name="connsiteY41" fmla="*/ 426571 h 470297"/>
                  <a:gd name="connsiteX42" fmla="*/ 126998 w 815749"/>
                  <a:gd name="connsiteY42" fmla="*/ 435933 h 47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15749" h="470297">
                    <a:moveTo>
                      <a:pt x="126998" y="435933"/>
                    </a:moveTo>
                    <a:cubicBezTo>
                      <a:pt x="139033" y="433258"/>
                      <a:pt x="150176" y="430583"/>
                      <a:pt x="161319" y="427908"/>
                    </a:cubicBezTo>
                    <a:cubicBezTo>
                      <a:pt x="171124" y="425679"/>
                      <a:pt x="179147" y="427017"/>
                      <a:pt x="182267" y="437716"/>
                    </a:cubicBezTo>
                    <a:cubicBezTo>
                      <a:pt x="184942" y="447079"/>
                      <a:pt x="180039" y="453766"/>
                      <a:pt x="168004" y="456887"/>
                    </a:cubicBezTo>
                    <a:cubicBezTo>
                      <a:pt x="151513" y="460899"/>
                      <a:pt x="135021" y="464912"/>
                      <a:pt x="118084" y="468924"/>
                    </a:cubicBezTo>
                    <a:cubicBezTo>
                      <a:pt x="98918" y="473382"/>
                      <a:pt x="91341" y="467141"/>
                      <a:pt x="94015" y="447970"/>
                    </a:cubicBezTo>
                    <a:cubicBezTo>
                      <a:pt x="98918" y="410521"/>
                      <a:pt x="104267" y="373072"/>
                      <a:pt x="109169" y="335623"/>
                    </a:cubicBezTo>
                    <a:cubicBezTo>
                      <a:pt x="110061" y="328936"/>
                      <a:pt x="110952" y="322248"/>
                      <a:pt x="111844" y="314223"/>
                    </a:cubicBezTo>
                    <a:cubicBezTo>
                      <a:pt x="106049" y="316898"/>
                      <a:pt x="101146" y="319128"/>
                      <a:pt x="96689" y="320911"/>
                    </a:cubicBezTo>
                    <a:cubicBezTo>
                      <a:pt x="61477" y="337406"/>
                      <a:pt x="23591" y="325369"/>
                      <a:pt x="7100" y="291932"/>
                    </a:cubicBezTo>
                    <a:cubicBezTo>
                      <a:pt x="-9392" y="258941"/>
                      <a:pt x="3534" y="221492"/>
                      <a:pt x="38746" y="203659"/>
                    </a:cubicBezTo>
                    <a:cubicBezTo>
                      <a:pt x="100255" y="172452"/>
                      <a:pt x="162210" y="141690"/>
                      <a:pt x="223719" y="110482"/>
                    </a:cubicBezTo>
                    <a:cubicBezTo>
                      <a:pt x="293252" y="75708"/>
                      <a:pt x="362784" y="40934"/>
                      <a:pt x="432316" y="5714"/>
                    </a:cubicBezTo>
                    <a:cubicBezTo>
                      <a:pt x="435882" y="3931"/>
                      <a:pt x="439448" y="1702"/>
                      <a:pt x="443013" y="810"/>
                    </a:cubicBezTo>
                    <a:cubicBezTo>
                      <a:pt x="451482" y="-1419"/>
                      <a:pt x="458168" y="810"/>
                      <a:pt x="461734" y="9281"/>
                    </a:cubicBezTo>
                    <a:cubicBezTo>
                      <a:pt x="464854" y="17305"/>
                      <a:pt x="461734" y="23101"/>
                      <a:pt x="455048" y="27559"/>
                    </a:cubicBezTo>
                    <a:cubicBezTo>
                      <a:pt x="451482" y="29788"/>
                      <a:pt x="447471" y="31572"/>
                      <a:pt x="443459" y="33801"/>
                    </a:cubicBezTo>
                    <a:cubicBezTo>
                      <a:pt x="314200" y="98445"/>
                      <a:pt x="184942" y="163090"/>
                      <a:pt x="56129" y="227734"/>
                    </a:cubicBezTo>
                    <a:cubicBezTo>
                      <a:pt x="41866" y="234867"/>
                      <a:pt x="31168" y="244675"/>
                      <a:pt x="30723" y="262062"/>
                    </a:cubicBezTo>
                    <a:cubicBezTo>
                      <a:pt x="30277" y="286137"/>
                      <a:pt x="53009" y="303524"/>
                      <a:pt x="76186" y="296391"/>
                    </a:cubicBezTo>
                    <a:cubicBezTo>
                      <a:pt x="81089" y="295053"/>
                      <a:pt x="85546" y="292378"/>
                      <a:pt x="90449" y="290149"/>
                    </a:cubicBezTo>
                    <a:cubicBezTo>
                      <a:pt x="199205" y="235759"/>
                      <a:pt x="308406" y="180922"/>
                      <a:pt x="417162" y="126532"/>
                    </a:cubicBezTo>
                    <a:cubicBezTo>
                      <a:pt x="433208" y="118507"/>
                      <a:pt x="435436" y="118953"/>
                      <a:pt x="448808" y="130990"/>
                    </a:cubicBezTo>
                    <a:cubicBezTo>
                      <a:pt x="536169" y="210347"/>
                      <a:pt x="623976" y="289257"/>
                      <a:pt x="711337" y="368614"/>
                    </a:cubicBezTo>
                    <a:cubicBezTo>
                      <a:pt x="717131" y="373518"/>
                      <a:pt x="722480" y="378868"/>
                      <a:pt x="728274" y="383772"/>
                    </a:cubicBezTo>
                    <a:cubicBezTo>
                      <a:pt x="744320" y="396255"/>
                      <a:pt x="764823" y="394472"/>
                      <a:pt x="777749" y="380205"/>
                    </a:cubicBezTo>
                    <a:cubicBezTo>
                      <a:pt x="789783" y="366385"/>
                      <a:pt x="789337" y="345877"/>
                      <a:pt x="775520" y="331611"/>
                    </a:cubicBezTo>
                    <a:cubicBezTo>
                      <a:pt x="766160" y="322248"/>
                      <a:pt x="756354" y="313778"/>
                      <a:pt x="746549" y="304861"/>
                    </a:cubicBezTo>
                    <a:cubicBezTo>
                      <a:pt x="659633" y="226396"/>
                      <a:pt x="572718" y="147486"/>
                      <a:pt x="485802" y="69021"/>
                    </a:cubicBezTo>
                    <a:cubicBezTo>
                      <a:pt x="483128" y="66792"/>
                      <a:pt x="479117" y="64117"/>
                      <a:pt x="478671" y="61442"/>
                    </a:cubicBezTo>
                    <a:cubicBezTo>
                      <a:pt x="477780" y="55200"/>
                      <a:pt x="476442" y="47621"/>
                      <a:pt x="479117" y="43163"/>
                    </a:cubicBezTo>
                    <a:cubicBezTo>
                      <a:pt x="483128" y="36476"/>
                      <a:pt x="491151" y="36030"/>
                      <a:pt x="497837" y="40488"/>
                    </a:cubicBezTo>
                    <a:cubicBezTo>
                      <a:pt x="500065" y="41826"/>
                      <a:pt x="501848" y="43163"/>
                      <a:pt x="503631" y="44946"/>
                    </a:cubicBezTo>
                    <a:cubicBezTo>
                      <a:pt x="599907" y="132328"/>
                      <a:pt x="696628" y="219263"/>
                      <a:pt x="792458" y="306644"/>
                    </a:cubicBezTo>
                    <a:cubicBezTo>
                      <a:pt x="830344" y="341419"/>
                      <a:pt x="820538" y="399821"/>
                      <a:pt x="773737" y="417654"/>
                    </a:cubicBezTo>
                    <a:cubicBezTo>
                      <a:pt x="748331" y="427462"/>
                      <a:pt x="725154" y="422113"/>
                      <a:pt x="705097" y="403834"/>
                    </a:cubicBezTo>
                    <a:cubicBezTo>
                      <a:pt x="647153" y="351673"/>
                      <a:pt x="589655" y="299511"/>
                      <a:pt x="531712" y="246904"/>
                    </a:cubicBezTo>
                    <a:cubicBezTo>
                      <a:pt x="500065" y="217926"/>
                      <a:pt x="467974" y="189393"/>
                      <a:pt x="436328" y="160415"/>
                    </a:cubicBezTo>
                    <a:cubicBezTo>
                      <a:pt x="430979" y="155510"/>
                      <a:pt x="427413" y="154619"/>
                      <a:pt x="420727" y="158185"/>
                    </a:cubicBezTo>
                    <a:cubicBezTo>
                      <a:pt x="331584" y="203214"/>
                      <a:pt x="241994" y="247796"/>
                      <a:pt x="152850" y="292824"/>
                    </a:cubicBezTo>
                    <a:cubicBezTo>
                      <a:pt x="149284" y="294607"/>
                      <a:pt x="144827" y="299066"/>
                      <a:pt x="143936" y="302632"/>
                    </a:cubicBezTo>
                    <a:cubicBezTo>
                      <a:pt x="137695" y="344094"/>
                      <a:pt x="132347" y="385109"/>
                      <a:pt x="126998" y="426571"/>
                    </a:cubicBezTo>
                    <a:cubicBezTo>
                      <a:pt x="126998" y="429692"/>
                      <a:pt x="126998" y="432367"/>
                      <a:pt x="126998" y="435933"/>
                    </a:cubicBezTo>
                    <a:close/>
                  </a:path>
                </a:pathLst>
              </a:custGeom>
              <a:grpFill/>
              <a:ln w="4457"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9BFC74C-8EE4-81FE-D020-2BEA4CC24198}"/>
                  </a:ext>
                </a:extLst>
              </p:cNvPr>
              <p:cNvSpPr/>
              <p:nvPr/>
            </p:nvSpPr>
            <p:spPr>
              <a:xfrm>
                <a:off x="5398282" y="2690612"/>
                <a:ext cx="344827" cy="234580"/>
              </a:xfrm>
              <a:custGeom>
                <a:avLst/>
                <a:gdLst>
                  <a:gd name="connsiteX0" fmla="*/ 123731 w 344827"/>
                  <a:gd name="connsiteY0" fmla="*/ 234184 h 234580"/>
                  <a:gd name="connsiteX1" fmla="*/ 72474 w 344827"/>
                  <a:gd name="connsiteY1" fmla="*/ 234184 h 234580"/>
                  <a:gd name="connsiteX2" fmla="*/ 267 w 344827"/>
                  <a:gd name="connsiteY2" fmla="*/ 165081 h 234580"/>
                  <a:gd name="connsiteX3" fmla="*/ 58656 w 344827"/>
                  <a:gd name="connsiteY3" fmla="*/ 88400 h 234580"/>
                  <a:gd name="connsiteX4" fmla="*/ 68908 w 344827"/>
                  <a:gd name="connsiteY4" fmla="*/ 77700 h 234580"/>
                  <a:gd name="connsiteX5" fmla="*/ 152257 w 344827"/>
                  <a:gd name="connsiteY5" fmla="*/ 573 h 234580"/>
                  <a:gd name="connsiteX6" fmla="*/ 250761 w 344827"/>
                  <a:gd name="connsiteY6" fmla="*/ 56746 h 234580"/>
                  <a:gd name="connsiteX7" fmla="*/ 265916 w 344827"/>
                  <a:gd name="connsiteY7" fmla="*/ 66554 h 234580"/>
                  <a:gd name="connsiteX8" fmla="*/ 344808 w 344827"/>
                  <a:gd name="connsiteY8" fmla="*/ 148586 h 234580"/>
                  <a:gd name="connsiteX9" fmla="*/ 271265 w 344827"/>
                  <a:gd name="connsiteY9" fmla="*/ 233292 h 234580"/>
                  <a:gd name="connsiteX10" fmla="*/ 258339 w 344827"/>
                  <a:gd name="connsiteY10" fmla="*/ 233292 h 234580"/>
                  <a:gd name="connsiteX11" fmla="*/ 245413 w 344827"/>
                  <a:gd name="connsiteY11" fmla="*/ 220363 h 234580"/>
                  <a:gd name="connsiteX12" fmla="*/ 256556 w 344827"/>
                  <a:gd name="connsiteY12" fmla="*/ 204759 h 234580"/>
                  <a:gd name="connsiteX13" fmla="*/ 271710 w 344827"/>
                  <a:gd name="connsiteY13" fmla="*/ 202530 h 234580"/>
                  <a:gd name="connsiteX14" fmla="*/ 312716 w 344827"/>
                  <a:gd name="connsiteY14" fmla="*/ 141453 h 234580"/>
                  <a:gd name="connsiteX15" fmla="*/ 253436 w 344827"/>
                  <a:gd name="connsiteY15" fmla="*/ 96424 h 234580"/>
                  <a:gd name="connsiteX16" fmla="*/ 226693 w 344827"/>
                  <a:gd name="connsiteY16" fmla="*/ 78146 h 234580"/>
                  <a:gd name="connsiteX17" fmla="*/ 157160 w 344827"/>
                  <a:gd name="connsiteY17" fmla="*/ 29997 h 234580"/>
                  <a:gd name="connsiteX18" fmla="*/ 96542 w 344827"/>
                  <a:gd name="connsiteY18" fmla="*/ 92858 h 234580"/>
                  <a:gd name="connsiteX19" fmla="*/ 72919 w 344827"/>
                  <a:gd name="connsiteY19" fmla="*/ 116041 h 234580"/>
                  <a:gd name="connsiteX20" fmla="*/ 30576 w 344827"/>
                  <a:gd name="connsiteY20" fmla="*/ 160177 h 234580"/>
                  <a:gd name="connsiteX21" fmla="*/ 74256 w 344827"/>
                  <a:gd name="connsiteY21" fmla="*/ 203422 h 234580"/>
                  <a:gd name="connsiteX22" fmla="*/ 168303 w 344827"/>
                  <a:gd name="connsiteY22" fmla="*/ 203868 h 234580"/>
                  <a:gd name="connsiteX23" fmla="*/ 179001 w 344827"/>
                  <a:gd name="connsiteY23" fmla="*/ 204314 h 234580"/>
                  <a:gd name="connsiteX24" fmla="*/ 194155 w 344827"/>
                  <a:gd name="connsiteY24" fmla="*/ 219472 h 234580"/>
                  <a:gd name="connsiteX25" fmla="*/ 178555 w 344827"/>
                  <a:gd name="connsiteY25" fmla="*/ 234184 h 234580"/>
                  <a:gd name="connsiteX26" fmla="*/ 123731 w 344827"/>
                  <a:gd name="connsiteY26" fmla="*/ 234184 h 234580"/>
                  <a:gd name="connsiteX27" fmla="*/ 123731 w 344827"/>
                  <a:gd name="connsiteY27" fmla="*/ 234184 h 23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4827" h="234580">
                    <a:moveTo>
                      <a:pt x="123731" y="234184"/>
                    </a:moveTo>
                    <a:cubicBezTo>
                      <a:pt x="106794" y="234184"/>
                      <a:pt x="89411" y="235075"/>
                      <a:pt x="72474" y="234184"/>
                    </a:cubicBezTo>
                    <a:cubicBezTo>
                      <a:pt x="32805" y="232400"/>
                      <a:pt x="4278" y="204314"/>
                      <a:pt x="267" y="165081"/>
                    </a:cubicBezTo>
                    <a:cubicBezTo>
                      <a:pt x="-2853" y="130307"/>
                      <a:pt x="21662" y="97762"/>
                      <a:pt x="58656" y="88400"/>
                    </a:cubicBezTo>
                    <a:cubicBezTo>
                      <a:pt x="64896" y="87062"/>
                      <a:pt x="67571" y="84387"/>
                      <a:pt x="68908" y="77700"/>
                    </a:cubicBezTo>
                    <a:cubicBezTo>
                      <a:pt x="77376" y="36238"/>
                      <a:pt x="111251" y="5031"/>
                      <a:pt x="152257" y="573"/>
                    </a:cubicBezTo>
                    <a:cubicBezTo>
                      <a:pt x="194601" y="-3886"/>
                      <a:pt x="233378" y="17960"/>
                      <a:pt x="250761" y="56746"/>
                    </a:cubicBezTo>
                    <a:cubicBezTo>
                      <a:pt x="254327" y="64325"/>
                      <a:pt x="258784" y="65663"/>
                      <a:pt x="265916" y="66554"/>
                    </a:cubicBezTo>
                    <a:cubicBezTo>
                      <a:pt x="310934" y="70567"/>
                      <a:pt x="343917" y="104895"/>
                      <a:pt x="344808" y="148586"/>
                    </a:cubicBezTo>
                    <a:cubicBezTo>
                      <a:pt x="345700" y="190493"/>
                      <a:pt x="314945" y="226605"/>
                      <a:pt x="271265" y="233292"/>
                    </a:cubicBezTo>
                    <a:cubicBezTo>
                      <a:pt x="266807" y="234184"/>
                      <a:pt x="261459" y="235521"/>
                      <a:pt x="258339" y="233292"/>
                    </a:cubicBezTo>
                    <a:cubicBezTo>
                      <a:pt x="252990" y="230171"/>
                      <a:pt x="247196" y="225713"/>
                      <a:pt x="245413" y="220363"/>
                    </a:cubicBezTo>
                    <a:cubicBezTo>
                      <a:pt x="242738" y="212784"/>
                      <a:pt x="248533" y="206989"/>
                      <a:pt x="256556" y="204759"/>
                    </a:cubicBezTo>
                    <a:cubicBezTo>
                      <a:pt x="261459" y="203422"/>
                      <a:pt x="266807" y="203422"/>
                      <a:pt x="271710" y="202530"/>
                    </a:cubicBezTo>
                    <a:cubicBezTo>
                      <a:pt x="299345" y="196289"/>
                      <a:pt x="317619" y="169094"/>
                      <a:pt x="312716" y="141453"/>
                    </a:cubicBezTo>
                    <a:cubicBezTo>
                      <a:pt x="307813" y="112474"/>
                      <a:pt x="282407" y="93304"/>
                      <a:pt x="253436" y="96424"/>
                    </a:cubicBezTo>
                    <a:cubicBezTo>
                      <a:pt x="234716" y="98208"/>
                      <a:pt x="232041" y="96424"/>
                      <a:pt x="226693" y="78146"/>
                    </a:cubicBezTo>
                    <a:cubicBezTo>
                      <a:pt x="217332" y="47384"/>
                      <a:pt x="187469" y="26430"/>
                      <a:pt x="157160" y="29997"/>
                    </a:cubicBezTo>
                    <a:cubicBezTo>
                      <a:pt x="122840" y="34009"/>
                      <a:pt x="98771" y="58975"/>
                      <a:pt x="96542" y="92858"/>
                    </a:cubicBezTo>
                    <a:cubicBezTo>
                      <a:pt x="95205" y="112028"/>
                      <a:pt x="92531" y="114703"/>
                      <a:pt x="72919" y="116041"/>
                    </a:cubicBezTo>
                    <a:cubicBezTo>
                      <a:pt x="48405" y="117824"/>
                      <a:pt x="30130" y="136549"/>
                      <a:pt x="30576" y="160177"/>
                    </a:cubicBezTo>
                    <a:cubicBezTo>
                      <a:pt x="31022" y="184252"/>
                      <a:pt x="49296" y="202530"/>
                      <a:pt x="74256" y="203422"/>
                    </a:cubicBezTo>
                    <a:cubicBezTo>
                      <a:pt x="105457" y="204314"/>
                      <a:pt x="137103" y="203868"/>
                      <a:pt x="168303" y="203868"/>
                    </a:cubicBezTo>
                    <a:cubicBezTo>
                      <a:pt x="171869" y="203868"/>
                      <a:pt x="175435" y="203868"/>
                      <a:pt x="179001" y="204314"/>
                    </a:cubicBezTo>
                    <a:cubicBezTo>
                      <a:pt x="187915" y="205205"/>
                      <a:pt x="194155" y="210109"/>
                      <a:pt x="194155" y="219472"/>
                    </a:cubicBezTo>
                    <a:cubicBezTo>
                      <a:pt x="193709" y="228834"/>
                      <a:pt x="187469" y="233738"/>
                      <a:pt x="178555" y="234184"/>
                    </a:cubicBezTo>
                    <a:cubicBezTo>
                      <a:pt x="160280" y="234184"/>
                      <a:pt x="142006" y="234184"/>
                      <a:pt x="123731" y="234184"/>
                    </a:cubicBezTo>
                    <a:cubicBezTo>
                      <a:pt x="123731" y="234184"/>
                      <a:pt x="123731" y="234184"/>
                      <a:pt x="123731" y="234184"/>
                    </a:cubicBezTo>
                    <a:close/>
                  </a:path>
                </a:pathLst>
              </a:custGeom>
              <a:grpFill/>
              <a:ln w="445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368589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2D945-AFAD-627A-86C7-4D5226FF17F1}"/>
              </a:ext>
            </a:extLst>
          </p:cNvPr>
          <p:cNvSpPr>
            <a:spLocks noGrp="1"/>
          </p:cNvSpPr>
          <p:nvPr>
            <p:ph type="body" sz="quarter" idx="18"/>
          </p:nvPr>
        </p:nvSpPr>
        <p:spPr>
          <a:xfrm>
            <a:off x="734715" y="2096085"/>
            <a:ext cx="5666086" cy="3528629"/>
          </a:xfrm>
        </p:spPr>
        <p:txBody>
          <a:bodyPr>
            <a:normAutofit fontScale="92500" lnSpcReduction="10000"/>
          </a:bodyPr>
          <a:lstStyle/>
          <a:p>
            <a:pPr marL="12700" indent="-12700"/>
            <a:r>
              <a:rPr lang="es" dirty="0">
                <a:latin typeface="Calibri" panose="020F0502020204030204" pitchFamily="34" charset="0"/>
                <a:ea typeface="Calibri" panose="020F0502020204030204" pitchFamily="34" charset="0"/>
                <a:cs typeface="Times New Roman" panose="02020603050405020304" pitchFamily="18" charset="0"/>
              </a:rPr>
              <a:t>El CURRICULUM SECure Y PAQUETE DE FORMACIÓN PROFESIONAL es el primer enfoque holístico de VET para abordar la detección y resolución temprana de crisis basado en un marco desarrollado específicamente para las PYME. Lo hace combinando un enfoque basado en planes de estudio, que puede ser adoptado en la enseñanza y la formación por VET, con un enfoque modular, que es particularmente útil para consultores y para uso directo de PYME y fundadores.</a:t>
            </a:r>
            <a:endParaRPr lang="en-IE"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2" name="Text Placeholder 1">
            <a:extLst>
              <a:ext uri="{FF2B5EF4-FFF2-40B4-BE49-F238E27FC236}">
                <a16:creationId xmlns:a16="http://schemas.microsoft.com/office/drawing/2014/main" id="{0076F57E-724D-C146-BDC0-6F27A4E603DE}"/>
              </a:ext>
            </a:extLst>
          </p:cNvPr>
          <p:cNvSpPr>
            <a:spLocks noGrp="1"/>
          </p:cNvSpPr>
          <p:nvPr>
            <p:ph type="body" sz="quarter" idx="16"/>
          </p:nvPr>
        </p:nvSpPr>
        <p:spPr>
          <a:xfrm>
            <a:off x="734713" y="642972"/>
            <a:ext cx="7241669" cy="1453114"/>
          </a:xfrm>
        </p:spPr>
        <p:txBody>
          <a:bodyPr>
            <a:normAutofit/>
          </a:bodyPr>
          <a:lstStyle/>
          <a:p>
            <a:r>
              <a:rPr lang="es" sz="2800" dirty="0"/>
              <a:t>¿Por qué nuestro </a:t>
            </a:r>
            <a:r>
              <a:rPr lang="es" sz="2800" b="1" dirty="0">
                <a:effectLst/>
                <a:latin typeface="Calibri" panose="020F0502020204030204" pitchFamily="34" charset="0"/>
                <a:ea typeface="Calibri" panose="020F0502020204030204" pitchFamily="34" charset="0"/>
                <a:cs typeface="Times New Roman" panose="02020603050405020304" pitchFamily="18" charset="0"/>
              </a:rPr>
              <a:t>CURRÍCULO SECure y PAQUETE DE FORMACIÓN PROFESIONAL</a:t>
            </a:r>
            <a:r>
              <a:rPr lang="es" sz="2800" b="1" dirty="0"/>
              <a:t> </a:t>
            </a:r>
            <a:r>
              <a:rPr lang="es" sz="2800" dirty="0"/>
              <a:t>especial ?</a:t>
            </a:r>
          </a:p>
        </p:txBody>
      </p:sp>
      <p:pic>
        <p:nvPicPr>
          <p:cNvPr id="5" name="Picture 4" descr="Icon&#10;&#10;Description automatically generated">
            <a:extLst>
              <a:ext uri="{FF2B5EF4-FFF2-40B4-BE49-F238E27FC236}">
                <a16:creationId xmlns:a16="http://schemas.microsoft.com/office/drawing/2014/main" id="{4E8A0052-0A55-522A-2BB0-59E9948A0E76}"/>
              </a:ext>
            </a:extLst>
          </p:cNvPr>
          <p:cNvPicPr/>
          <p:nvPr/>
        </p:nvPicPr>
        <p:blipFill rotWithShape="1">
          <a:blip r:embed="rId2" cstate="screen">
            <a:extLst>
              <a:ext uri="{28A0092B-C50C-407E-A947-70E740481C1C}">
                <a14:useLocalDpi xmlns:a14="http://schemas.microsoft.com/office/drawing/2010/main"/>
              </a:ext>
            </a:extLst>
          </a:blip>
          <a:srcRect l="6291" t="4502" r="13258" b="10881"/>
          <a:stretch/>
        </p:blipFill>
        <p:spPr>
          <a:xfrm>
            <a:off x="6484950" y="211015"/>
            <a:ext cx="6035215" cy="5830859"/>
          </a:xfrm>
          <a:prstGeom prst="rect">
            <a:avLst/>
          </a:prstGeom>
        </p:spPr>
      </p:pic>
      <p:sp>
        <p:nvSpPr>
          <p:cNvPr id="6" name="Rectangle 5">
            <a:extLst>
              <a:ext uri="{FF2B5EF4-FFF2-40B4-BE49-F238E27FC236}">
                <a16:creationId xmlns:a16="http://schemas.microsoft.com/office/drawing/2014/main" id="{82F49A78-CA2B-C594-04DF-F1CD4FF555A2}"/>
              </a:ext>
            </a:extLst>
          </p:cNvPr>
          <p:cNvSpPr/>
          <p:nvPr/>
        </p:nvSpPr>
        <p:spPr>
          <a:xfrm>
            <a:off x="818862" y="1832696"/>
            <a:ext cx="792000" cy="2141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7" name="TextBox 6">
            <a:extLst>
              <a:ext uri="{FF2B5EF4-FFF2-40B4-BE49-F238E27FC236}">
                <a16:creationId xmlns:a16="http://schemas.microsoft.com/office/drawing/2014/main" id="{C9EEC6F1-F743-DD8E-CDA1-31EEF2B94173}"/>
              </a:ext>
            </a:extLst>
          </p:cNvPr>
          <p:cNvSpPr txBox="1"/>
          <p:nvPr/>
        </p:nvSpPr>
        <p:spPr>
          <a:xfrm>
            <a:off x="478544" y="5953418"/>
            <a:ext cx="11600042" cy="523220"/>
          </a:xfrm>
          <a:prstGeom prst="rect">
            <a:avLst/>
          </a:prstGeom>
          <a:noFill/>
        </p:spPr>
        <p:txBody>
          <a:bodyPr wrap="square">
            <a:spAutoFit/>
          </a:bodyPr>
          <a:lstStyle/>
          <a:p>
            <a:r>
              <a:rPr lang="es" sz="1400" dirty="0">
                <a:solidFill>
                  <a:srgbClr val="595959"/>
                </a:solidFill>
              </a:rPr>
              <a:t>"El apoyo de la Comisión Europea para la producción de esta publicación no constituye una aprobación del contenido que refleja únicamente los puntos de vista de los autores, y la Comisión no se hace responsable del uso que pueda hacerse de la información contenida en el mismo".</a:t>
            </a:r>
            <a:endParaRPr lang="en-IE" sz="1400" dirty="0">
              <a:solidFill>
                <a:srgbClr val="595959"/>
              </a:solidFill>
            </a:endParaRPr>
          </a:p>
        </p:txBody>
      </p:sp>
      <p:pic>
        <p:nvPicPr>
          <p:cNvPr id="8" name="Picture 7">
            <a:extLst>
              <a:ext uri="{FF2B5EF4-FFF2-40B4-BE49-F238E27FC236}">
                <a16:creationId xmlns:a16="http://schemas.microsoft.com/office/drawing/2014/main" id="{57172172-B125-7F91-578A-10C5C716732F}"/>
              </a:ext>
            </a:extLst>
          </p:cNvPr>
          <p:cNvPicPr>
            <a:picLocks noChangeAspect="1"/>
          </p:cNvPicPr>
          <p:nvPr/>
        </p:nvPicPr>
        <p:blipFill>
          <a:blip r:embed="rId3"/>
          <a:stretch>
            <a:fillRect/>
          </a:stretch>
        </p:blipFill>
        <p:spPr>
          <a:xfrm>
            <a:off x="7976382" y="2317393"/>
            <a:ext cx="3983839" cy="3414717"/>
          </a:xfrm>
          <a:prstGeom prst="rect">
            <a:avLst/>
          </a:prstGeom>
        </p:spPr>
      </p:pic>
    </p:spTree>
    <p:extLst>
      <p:ext uri="{BB962C8B-B14F-4D97-AF65-F5344CB8AC3E}">
        <p14:creationId xmlns:p14="http://schemas.microsoft.com/office/powerpoint/2010/main" val="259500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75321ED-76B8-AB16-A1E0-99520CBADF6A}"/>
              </a:ext>
            </a:extLst>
          </p:cNvPr>
          <p:cNvSpPr>
            <a:spLocks noGrp="1"/>
          </p:cNvSpPr>
          <p:nvPr>
            <p:ph type="body" sz="quarter" idx="18"/>
          </p:nvPr>
        </p:nvSpPr>
        <p:spPr>
          <a:xfrm>
            <a:off x="1675426" y="2164944"/>
            <a:ext cx="9826867" cy="4335803"/>
          </a:xfrm>
        </p:spPr>
        <p:txBody>
          <a:bodyPr>
            <a:noAutofit/>
          </a:bodyPr>
          <a:lstStyle/>
          <a:p>
            <a:pPr marL="12700" indent="-12700"/>
            <a:r>
              <a:rPr lang="es" dirty="0"/>
              <a:t>Las empresas dependen de diferentes tipos de equipos según los productos que ofrecen y la escala de sus operaciones. Por ejemplo, los tractores son una pieza esencial del equipo en cualquier granja. Los equipos de oficina, como impresoras y fotocopiadoras, también son fundamentales para las operaciones comerciales.</a:t>
            </a:r>
          </a:p>
          <a:p>
            <a:pPr marL="12700" indent="-12700"/>
            <a:endParaRPr lang="en-US" dirty="0"/>
          </a:p>
          <a:p>
            <a:pPr marL="12700" indent="-12700"/>
            <a:r>
              <a:rPr lang="es" dirty="0"/>
              <a:t>Desafortunadamente, los desastres naturales los afectan negativamente. El costo de reemplazar el equipo dañado se vuelve abrumador para muchas empresas, especialmente si no tienen acceso a préstamos o subvenciones del gobierno.</a:t>
            </a:r>
          </a:p>
        </p:txBody>
      </p:sp>
      <p:sp>
        <p:nvSpPr>
          <p:cNvPr id="9" name="Text Placeholder 23">
            <a:extLst>
              <a:ext uri="{FF2B5EF4-FFF2-40B4-BE49-F238E27FC236}">
                <a16:creationId xmlns:a16="http://schemas.microsoft.com/office/drawing/2014/main" id="{BD08859E-E993-CBCB-7140-9A0B605AA945}"/>
              </a:ext>
            </a:extLst>
          </p:cNvPr>
          <p:cNvSpPr txBox="1">
            <a:spLocks/>
          </p:cNvSpPr>
          <p:nvPr/>
        </p:nvSpPr>
        <p:spPr>
          <a:xfrm>
            <a:off x="1675427" y="855849"/>
            <a:ext cx="5158622" cy="857158"/>
          </a:xfrm>
          <a:prstGeom prst="rect">
            <a:avLst/>
          </a:prstGeom>
          <a:noFill/>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solidFill>
                  <a:srgbClr val="EDA13E"/>
                </a:solidFill>
              </a:rPr>
              <a:t>Pérdida de equipo</a:t>
            </a:r>
          </a:p>
        </p:txBody>
      </p:sp>
      <p:sp>
        <p:nvSpPr>
          <p:cNvPr id="11" name="Oval 10">
            <a:extLst>
              <a:ext uri="{FF2B5EF4-FFF2-40B4-BE49-F238E27FC236}">
                <a16:creationId xmlns:a16="http://schemas.microsoft.com/office/drawing/2014/main" id="{0BF0C4B1-0830-9770-4B4B-0CEF4B299065}"/>
              </a:ext>
            </a:extLst>
          </p:cNvPr>
          <p:cNvSpPr/>
          <p:nvPr/>
        </p:nvSpPr>
        <p:spPr>
          <a:xfrm>
            <a:off x="427384" y="997561"/>
            <a:ext cx="1154422" cy="1154422"/>
          </a:xfrm>
          <a:prstGeom prst="ellipse">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 Placeholder 23">
            <a:extLst>
              <a:ext uri="{FF2B5EF4-FFF2-40B4-BE49-F238E27FC236}">
                <a16:creationId xmlns:a16="http://schemas.microsoft.com/office/drawing/2014/main" id="{820833A0-737F-29AA-C6D1-70F84D432477}"/>
              </a:ext>
            </a:extLst>
          </p:cNvPr>
          <p:cNvSpPr txBox="1">
            <a:spLocks/>
          </p:cNvSpPr>
          <p:nvPr/>
        </p:nvSpPr>
        <p:spPr>
          <a:xfrm>
            <a:off x="427384" y="1294825"/>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sz="4000" dirty="0"/>
              <a:t>04</a:t>
            </a:r>
          </a:p>
        </p:txBody>
      </p:sp>
      <p:cxnSp>
        <p:nvCxnSpPr>
          <p:cNvPr id="38" name="Straight Connector 37">
            <a:extLst>
              <a:ext uri="{FF2B5EF4-FFF2-40B4-BE49-F238E27FC236}">
                <a16:creationId xmlns:a16="http://schemas.microsoft.com/office/drawing/2014/main" id="{A7A65273-3D29-252A-3C17-952556AE097F}"/>
              </a:ext>
            </a:extLst>
          </p:cNvPr>
          <p:cNvCxnSpPr>
            <a:cxnSpLocks/>
          </p:cNvCxnSpPr>
          <p:nvPr/>
        </p:nvCxnSpPr>
        <p:spPr>
          <a:xfrm>
            <a:off x="1301794" y="1574772"/>
            <a:ext cx="10890206" cy="0"/>
          </a:xfrm>
          <a:prstGeom prst="line">
            <a:avLst/>
          </a:prstGeom>
          <a:ln w="38100">
            <a:solidFill>
              <a:srgbClr val="EDA13E"/>
            </a:solidFill>
            <a:prstDash val="sysDot"/>
          </a:ln>
        </p:spPr>
        <p:style>
          <a:lnRef idx="1">
            <a:schemeClr val="accent1"/>
          </a:lnRef>
          <a:fillRef idx="0">
            <a:schemeClr val="accent1"/>
          </a:fillRef>
          <a:effectRef idx="0">
            <a:schemeClr val="accent1"/>
          </a:effectRef>
          <a:fontRef idx="minor">
            <a:schemeClr val="tx1"/>
          </a:fontRef>
        </p:style>
      </p:cxnSp>
      <p:grpSp>
        <p:nvGrpSpPr>
          <p:cNvPr id="2" name="Graphic 67">
            <a:extLst>
              <a:ext uri="{FF2B5EF4-FFF2-40B4-BE49-F238E27FC236}">
                <a16:creationId xmlns:a16="http://schemas.microsoft.com/office/drawing/2014/main" id="{F2FEDADF-143A-AEE0-BBE3-C820C7EE30F5}"/>
              </a:ext>
            </a:extLst>
          </p:cNvPr>
          <p:cNvGrpSpPr/>
          <p:nvPr/>
        </p:nvGrpSpPr>
        <p:grpSpPr>
          <a:xfrm>
            <a:off x="10757485" y="656910"/>
            <a:ext cx="875309" cy="875058"/>
            <a:chOff x="6980853" y="2761779"/>
            <a:chExt cx="1157533" cy="1157201"/>
          </a:xfrm>
          <a:solidFill>
            <a:srgbClr val="616161"/>
          </a:solidFill>
        </p:grpSpPr>
        <p:sp>
          <p:nvSpPr>
            <p:cNvPr id="3" name="Freeform 2">
              <a:extLst>
                <a:ext uri="{FF2B5EF4-FFF2-40B4-BE49-F238E27FC236}">
                  <a16:creationId xmlns:a16="http://schemas.microsoft.com/office/drawing/2014/main" id="{23BB9AD4-14EB-585F-1997-98378FC585AA}"/>
                </a:ext>
              </a:extLst>
            </p:cNvPr>
            <p:cNvSpPr/>
            <p:nvPr/>
          </p:nvSpPr>
          <p:spPr>
            <a:xfrm>
              <a:off x="6980853" y="2761779"/>
              <a:ext cx="1157533" cy="1157201"/>
            </a:xfrm>
            <a:custGeom>
              <a:avLst/>
              <a:gdLst>
                <a:gd name="connsiteX0" fmla="*/ 1040310 w 1157533"/>
                <a:gd name="connsiteY0" fmla="*/ 1157202 h 1157201"/>
                <a:gd name="connsiteX1" fmla="*/ 117670 w 1157533"/>
                <a:gd name="connsiteY1" fmla="*/ 1157202 h 1157201"/>
                <a:gd name="connsiteX2" fmla="*/ 110539 w 1157533"/>
                <a:gd name="connsiteY2" fmla="*/ 1154973 h 1157201"/>
                <a:gd name="connsiteX3" fmla="*/ 11589 w 1157533"/>
                <a:gd name="connsiteY3" fmla="*/ 1076062 h 1157201"/>
                <a:gd name="connsiteX4" fmla="*/ 0 w 1157533"/>
                <a:gd name="connsiteY4" fmla="*/ 1039951 h 1157201"/>
                <a:gd name="connsiteX5" fmla="*/ 0 w 1157533"/>
                <a:gd name="connsiteY5" fmla="*/ 956136 h 1157201"/>
                <a:gd name="connsiteX6" fmla="*/ 38332 w 1157533"/>
                <a:gd name="connsiteY6" fmla="*/ 925374 h 1157201"/>
                <a:gd name="connsiteX7" fmla="*/ 38332 w 1157533"/>
                <a:gd name="connsiteY7" fmla="*/ 911553 h 1157201"/>
                <a:gd name="connsiteX8" fmla="*/ 38332 w 1157533"/>
                <a:gd name="connsiteY8" fmla="*/ 254856 h 1157201"/>
                <a:gd name="connsiteX9" fmla="*/ 134162 w 1157533"/>
                <a:gd name="connsiteY9" fmla="*/ 154546 h 1157201"/>
                <a:gd name="connsiteX10" fmla="*/ 146642 w 1157533"/>
                <a:gd name="connsiteY10" fmla="*/ 143401 h 1157201"/>
                <a:gd name="connsiteX11" fmla="*/ 489846 w 1157533"/>
                <a:gd name="connsiteY11" fmla="*/ 55574 h 1157201"/>
                <a:gd name="connsiteX12" fmla="*/ 527732 w 1157533"/>
                <a:gd name="connsiteY12" fmla="*/ 93023 h 1157201"/>
                <a:gd name="connsiteX13" fmla="*/ 578544 w 1157533"/>
                <a:gd name="connsiteY13" fmla="*/ 143847 h 1157201"/>
                <a:gd name="connsiteX14" fmla="*/ 587904 w 1157533"/>
                <a:gd name="connsiteY14" fmla="*/ 134930 h 1157201"/>
                <a:gd name="connsiteX15" fmla="*/ 665014 w 1157533"/>
                <a:gd name="connsiteY15" fmla="*/ 58249 h 1157201"/>
                <a:gd name="connsiteX16" fmla="*/ 1009109 w 1157533"/>
                <a:gd name="connsiteY16" fmla="*/ 139388 h 1157201"/>
                <a:gd name="connsiteX17" fmla="*/ 1030058 w 1157533"/>
                <a:gd name="connsiteY17" fmla="*/ 154992 h 1157201"/>
                <a:gd name="connsiteX18" fmla="*/ 1045658 w 1157533"/>
                <a:gd name="connsiteY18" fmla="*/ 157667 h 1157201"/>
                <a:gd name="connsiteX19" fmla="*/ 1119202 w 1157533"/>
                <a:gd name="connsiteY19" fmla="*/ 256194 h 1157201"/>
                <a:gd name="connsiteX20" fmla="*/ 1119202 w 1157533"/>
                <a:gd name="connsiteY20" fmla="*/ 911999 h 1157201"/>
                <a:gd name="connsiteX21" fmla="*/ 1119202 w 1157533"/>
                <a:gd name="connsiteY21" fmla="*/ 925820 h 1157201"/>
                <a:gd name="connsiteX22" fmla="*/ 1157534 w 1157533"/>
                <a:gd name="connsiteY22" fmla="*/ 970402 h 1157201"/>
                <a:gd name="connsiteX23" fmla="*/ 1157534 w 1157533"/>
                <a:gd name="connsiteY23" fmla="*/ 1024793 h 1157201"/>
                <a:gd name="connsiteX24" fmla="*/ 1070173 w 1157533"/>
                <a:gd name="connsiteY24" fmla="*/ 1149177 h 1157201"/>
                <a:gd name="connsiteX25" fmla="*/ 1040310 w 1157533"/>
                <a:gd name="connsiteY25" fmla="*/ 1157202 h 1157201"/>
                <a:gd name="connsiteX26" fmla="*/ 985486 w 1157533"/>
                <a:gd name="connsiteY26" fmla="*/ 213841 h 1157201"/>
                <a:gd name="connsiteX27" fmla="*/ 960526 w 1157533"/>
                <a:gd name="connsiteY27" fmla="*/ 121110 h 1157201"/>
                <a:gd name="connsiteX28" fmla="*/ 687300 w 1157533"/>
                <a:gd name="connsiteY28" fmla="*/ 89456 h 1157201"/>
                <a:gd name="connsiteX29" fmla="*/ 524166 w 1157533"/>
                <a:gd name="connsiteY29" fmla="*/ 252627 h 1157201"/>
                <a:gd name="connsiteX30" fmla="*/ 226871 w 1157533"/>
                <a:gd name="connsiteY30" fmla="*/ 549991 h 1157201"/>
                <a:gd name="connsiteX31" fmla="*/ 184528 w 1157533"/>
                <a:gd name="connsiteY31" fmla="*/ 734116 h 1157201"/>
                <a:gd name="connsiteX32" fmla="*/ 472017 w 1157533"/>
                <a:gd name="connsiteY32" fmla="*/ 795194 h 1157201"/>
                <a:gd name="connsiteX33" fmla="*/ 734992 w 1157533"/>
                <a:gd name="connsiteY33" fmla="*/ 532158 h 1157201"/>
                <a:gd name="connsiteX34" fmla="*/ 932445 w 1157533"/>
                <a:gd name="connsiteY34" fmla="*/ 334659 h 1157201"/>
                <a:gd name="connsiteX35" fmla="*/ 985486 w 1157533"/>
                <a:gd name="connsiteY35" fmla="*/ 213841 h 1157201"/>
                <a:gd name="connsiteX36" fmla="*/ 133270 w 1157533"/>
                <a:gd name="connsiteY36" fmla="*/ 192887 h 1157201"/>
                <a:gd name="connsiteX37" fmla="*/ 77110 w 1157533"/>
                <a:gd name="connsiteY37" fmla="*/ 253965 h 1157201"/>
                <a:gd name="connsiteX38" fmla="*/ 77110 w 1157533"/>
                <a:gd name="connsiteY38" fmla="*/ 915566 h 1157201"/>
                <a:gd name="connsiteX39" fmla="*/ 78001 w 1157533"/>
                <a:gd name="connsiteY39" fmla="*/ 925374 h 1157201"/>
                <a:gd name="connsiteX40" fmla="*/ 1080870 w 1157533"/>
                <a:gd name="connsiteY40" fmla="*/ 925374 h 1157201"/>
                <a:gd name="connsiteX41" fmla="*/ 1080870 w 1157533"/>
                <a:gd name="connsiteY41" fmla="*/ 912445 h 1157201"/>
                <a:gd name="connsiteX42" fmla="*/ 1080870 w 1157533"/>
                <a:gd name="connsiteY42" fmla="*/ 258869 h 1157201"/>
                <a:gd name="connsiteX43" fmla="*/ 1080870 w 1157533"/>
                <a:gd name="connsiteY43" fmla="*/ 247723 h 1157201"/>
                <a:gd name="connsiteX44" fmla="*/ 1022927 w 1157533"/>
                <a:gd name="connsiteY44" fmla="*/ 194224 h 1157201"/>
                <a:gd name="connsiteX45" fmla="*/ 1022927 w 1157533"/>
                <a:gd name="connsiteY45" fmla="*/ 207599 h 1157201"/>
                <a:gd name="connsiteX46" fmla="*/ 963646 w 1157533"/>
                <a:gd name="connsiteY46" fmla="*/ 359179 h 1157201"/>
                <a:gd name="connsiteX47" fmla="*/ 914171 w 1157533"/>
                <a:gd name="connsiteY47" fmla="*/ 408665 h 1157201"/>
                <a:gd name="connsiteX48" fmla="*/ 878959 w 1157533"/>
                <a:gd name="connsiteY48" fmla="*/ 442548 h 1157201"/>
                <a:gd name="connsiteX49" fmla="*/ 887873 w 1157533"/>
                <a:gd name="connsiteY49" fmla="*/ 451910 h 1157201"/>
                <a:gd name="connsiteX50" fmla="*/ 961863 w 1157533"/>
                <a:gd name="connsiteY50" fmla="*/ 526363 h 1157201"/>
                <a:gd name="connsiteX51" fmla="*/ 1016241 w 1157533"/>
                <a:gd name="connsiteY51" fmla="*/ 722079 h 1157201"/>
                <a:gd name="connsiteX52" fmla="*/ 870045 w 1157533"/>
                <a:gd name="connsiteY52" fmla="*/ 876779 h 1157201"/>
                <a:gd name="connsiteX53" fmla="*/ 663231 w 1157533"/>
                <a:gd name="connsiteY53" fmla="*/ 826401 h 1157201"/>
                <a:gd name="connsiteX54" fmla="*/ 587904 w 1157533"/>
                <a:gd name="connsiteY54" fmla="*/ 751503 h 1157201"/>
                <a:gd name="connsiteX55" fmla="*/ 578098 w 1157533"/>
                <a:gd name="connsiteY55" fmla="*/ 742141 h 1157201"/>
                <a:gd name="connsiteX56" fmla="*/ 493857 w 1157533"/>
                <a:gd name="connsiteY56" fmla="*/ 827739 h 1157201"/>
                <a:gd name="connsiteX57" fmla="*/ 355684 w 1157533"/>
                <a:gd name="connsiteY57" fmla="*/ 886142 h 1157201"/>
                <a:gd name="connsiteX58" fmla="*/ 143522 w 1157533"/>
                <a:gd name="connsiteY58" fmla="*/ 616419 h 1157201"/>
                <a:gd name="connsiteX59" fmla="*/ 201020 w 1157533"/>
                <a:gd name="connsiteY59" fmla="*/ 520567 h 1157201"/>
                <a:gd name="connsiteX60" fmla="*/ 279021 w 1157533"/>
                <a:gd name="connsiteY60" fmla="*/ 442994 h 1157201"/>
                <a:gd name="connsiteX61" fmla="*/ 270998 w 1157533"/>
                <a:gd name="connsiteY61" fmla="*/ 434077 h 1157201"/>
                <a:gd name="connsiteX62" fmla="*/ 199237 w 1157533"/>
                <a:gd name="connsiteY62" fmla="*/ 362300 h 1157201"/>
                <a:gd name="connsiteX63" fmla="*/ 142185 w 1157533"/>
                <a:gd name="connsiteY63" fmla="*/ 261544 h 1157201"/>
                <a:gd name="connsiteX64" fmla="*/ 133270 w 1157533"/>
                <a:gd name="connsiteY64" fmla="*/ 192887 h 1157201"/>
                <a:gd name="connsiteX65" fmla="*/ 365936 w 1157533"/>
                <a:gd name="connsiteY65" fmla="*/ 965498 h 1157201"/>
                <a:gd name="connsiteX66" fmla="*/ 39669 w 1157533"/>
                <a:gd name="connsiteY66" fmla="*/ 965498 h 1157201"/>
                <a:gd name="connsiteX67" fmla="*/ 40115 w 1157533"/>
                <a:gd name="connsiteY67" fmla="*/ 1032817 h 1157201"/>
                <a:gd name="connsiteX68" fmla="*/ 140847 w 1157533"/>
                <a:gd name="connsiteY68" fmla="*/ 1118415 h 1157201"/>
                <a:gd name="connsiteX69" fmla="*/ 1018024 w 1157533"/>
                <a:gd name="connsiteY69" fmla="*/ 1118415 h 1157201"/>
                <a:gd name="connsiteX70" fmla="*/ 1028275 w 1157533"/>
                <a:gd name="connsiteY70" fmla="*/ 1118415 h 1157201"/>
                <a:gd name="connsiteX71" fmla="*/ 1116973 w 1157533"/>
                <a:gd name="connsiteY71" fmla="*/ 1042180 h 1157201"/>
                <a:gd name="connsiteX72" fmla="*/ 1117419 w 1157533"/>
                <a:gd name="connsiteY72" fmla="*/ 965052 h 1157201"/>
                <a:gd name="connsiteX73" fmla="*/ 791598 w 1157533"/>
                <a:gd name="connsiteY73" fmla="*/ 965052 h 1157201"/>
                <a:gd name="connsiteX74" fmla="*/ 791598 w 1157533"/>
                <a:gd name="connsiteY74" fmla="*/ 986006 h 1157201"/>
                <a:gd name="connsiteX75" fmla="*/ 718054 w 1157533"/>
                <a:gd name="connsiteY75" fmla="*/ 1060013 h 1157201"/>
                <a:gd name="connsiteX76" fmla="*/ 439925 w 1157533"/>
                <a:gd name="connsiteY76" fmla="*/ 1060013 h 1157201"/>
                <a:gd name="connsiteX77" fmla="*/ 369056 w 1157533"/>
                <a:gd name="connsiteY77" fmla="*/ 998489 h 1157201"/>
                <a:gd name="connsiteX78" fmla="*/ 365936 w 1157533"/>
                <a:gd name="connsiteY78" fmla="*/ 965498 h 1157201"/>
                <a:gd name="connsiteX79" fmla="*/ 609745 w 1157533"/>
                <a:gd name="connsiteY79" fmla="*/ 714500 h 1157201"/>
                <a:gd name="connsiteX80" fmla="*/ 700226 w 1157533"/>
                <a:gd name="connsiteY80" fmla="*/ 807677 h 1157201"/>
                <a:gd name="connsiteX81" fmla="*/ 835724 w 1157533"/>
                <a:gd name="connsiteY81" fmla="*/ 846463 h 1157201"/>
                <a:gd name="connsiteX82" fmla="*/ 975235 w 1157533"/>
                <a:gd name="connsiteY82" fmla="*/ 728320 h 1157201"/>
                <a:gd name="connsiteX83" fmla="*/ 931554 w 1157533"/>
                <a:gd name="connsiteY83" fmla="*/ 550437 h 1157201"/>
                <a:gd name="connsiteX84" fmla="*/ 863805 w 1157533"/>
                <a:gd name="connsiteY84" fmla="*/ 482226 h 1157201"/>
                <a:gd name="connsiteX85" fmla="*/ 854444 w 1157533"/>
                <a:gd name="connsiteY85" fmla="*/ 468851 h 1157201"/>
                <a:gd name="connsiteX86" fmla="*/ 609745 w 1157533"/>
                <a:gd name="connsiteY86" fmla="*/ 714500 h 1157201"/>
                <a:gd name="connsiteX87" fmla="*/ 307992 w 1157533"/>
                <a:gd name="connsiteY87" fmla="*/ 411786 h 1157201"/>
                <a:gd name="connsiteX88" fmla="*/ 550018 w 1157533"/>
                <a:gd name="connsiteY88" fmla="*/ 169258 h 1157201"/>
                <a:gd name="connsiteX89" fmla="*/ 464440 w 1157533"/>
                <a:gd name="connsiteY89" fmla="*/ 83660 h 1157201"/>
                <a:gd name="connsiteX90" fmla="*/ 228654 w 1157533"/>
                <a:gd name="connsiteY90" fmla="*/ 84552 h 1157201"/>
                <a:gd name="connsiteX91" fmla="*/ 213054 w 1157533"/>
                <a:gd name="connsiteY91" fmla="*/ 319501 h 1157201"/>
                <a:gd name="connsiteX92" fmla="*/ 307992 w 1157533"/>
                <a:gd name="connsiteY92" fmla="*/ 411786 h 1157201"/>
                <a:gd name="connsiteX93" fmla="*/ 406496 w 1157533"/>
                <a:gd name="connsiteY93" fmla="*/ 964607 h 1157201"/>
                <a:gd name="connsiteX94" fmla="*/ 453743 w 1157533"/>
                <a:gd name="connsiteY94" fmla="*/ 1022118 h 1157201"/>
                <a:gd name="connsiteX95" fmla="*/ 707803 w 1157533"/>
                <a:gd name="connsiteY95" fmla="*/ 1022118 h 1157201"/>
                <a:gd name="connsiteX96" fmla="*/ 751038 w 1157533"/>
                <a:gd name="connsiteY96" fmla="*/ 964607 h 1157201"/>
                <a:gd name="connsiteX97" fmla="*/ 406496 w 1157533"/>
                <a:gd name="connsiteY97" fmla="*/ 964607 h 11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157533" h="1157201">
                  <a:moveTo>
                    <a:pt x="1040310" y="1157202"/>
                  </a:moveTo>
                  <a:cubicBezTo>
                    <a:pt x="732763" y="1157202"/>
                    <a:pt x="425216" y="1157202"/>
                    <a:pt x="117670" y="1157202"/>
                  </a:cubicBezTo>
                  <a:cubicBezTo>
                    <a:pt x="115441" y="1156310"/>
                    <a:pt x="112767" y="1155419"/>
                    <a:pt x="110539" y="1154973"/>
                  </a:cubicBezTo>
                  <a:cubicBezTo>
                    <a:pt x="64629" y="1145165"/>
                    <a:pt x="31200" y="1118861"/>
                    <a:pt x="11589" y="1076062"/>
                  </a:cubicBezTo>
                  <a:cubicBezTo>
                    <a:pt x="6240" y="1064471"/>
                    <a:pt x="4011" y="1051988"/>
                    <a:pt x="0" y="1039951"/>
                  </a:cubicBezTo>
                  <a:cubicBezTo>
                    <a:pt x="0" y="1011864"/>
                    <a:pt x="0" y="984223"/>
                    <a:pt x="0" y="956136"/>
                  </a:cubicBezTo>
                  <a:cubicBezTo>
                    <a:pt x="6240" y="938303"/>
                    <a:pt x="18275" y="927157"/>
                    <a:pt x="38332" y="925374"/>
                  </a:cubicBezTo>
                  <a:cubicBezTo>
                    <a:pt x="38332" y="920024"/>
                    <a:pt x="38332" y="915566"/>
                    <a:pt x="38332" y="911553"/>
                  </a:cubicBezTo>
                  <a:cubicBezTo>
                    <a:pt x="38332" y="692655"/>
                    <a:pt x="38332" y="473755"/>
                    <a:pt x="38332" y="254856"/>
                  </a:cubicBezTo>
                  <a:cubicBezTo>
                    <a:pt x="38332" y="197791"/>
                    <a:pt x="77110" y="156775"/>
                    <a:pt x="134162" y="154546"/>
                  </a:cubicBezTo>
                  <a:cubicBezTo>
                    <a:pt x="142630" y="154100"/>
                    <a:pt x="144413" y="150088"/>
                    <a:pt x="146642" y="143401"/>
                  </a:cubicBezTo>
                  <a:cubicBezTo>
                    <a:pt x="195225" y="-1046"/>
                    <a:pt x="377524" y="-47411"/>
                    <a:pt x="489846" y="55574"/>
                  </a:cubicBezTo>
                  <a:cubicBezTo>
                    <a:pt x="502772" y="67611"/>
                    <a:pt x="515252" y="80540"/>
                    <a:pt x="527732" y="93023"/>
                  </a:cubicBezTo>
                  <a:cubicBezTo>
                    <a:pt x="544669" y="109518"/>
                    <a:pt x="561161" y="126459"/>
                    <a:pt x="578544" y="143847"/>
                  </a:cubicBezTo>
                  <a:cubicBezTo>
                    <a:pt x="582110" y="140280"/>
                    <a:pt x="585230" y="137605"/>
                    <a:pt x="587904" y="134930"/>
                  </a:cubicBezTo>
                  <a:cubicBezTo>
                    <a:pt x="613756" y="109518"/>
                    <a:pt x="638716" y="83215"/>
                    <a:pt x="665014" y="58249"/>
                  </a:cubicBezTo>
                  <a:cubicBezTo>
                    <a:pt x="775998" y="-46520"/>
                    <a:pt x="956514" y="-3721"/>
                    <a:pt x="1009109" y="139388"/>
                  </a:cubicBezTo>
                  <a:cubicBezTo>
                    <a:pt x="1013121" y="150534"/>
                    <a:pt x="1018024" y="155884"/>
                    <a:pt x="1030058" y="154992"/>
                  </a:cubicBezTo>
                  <a:cubicBezTo>
                    <a:pt x="1034961" y="154546"/>
                    <a:pt x="1040310" y="156330"/>
                    <a:pt x="1045658" y="157667"/>
                  </a:cubicBezTo>
                  <a:cubicBezTo>
                    <a:pt x="1091122" y="169258"/>
                    <a:pt x="1119202" y="206708"/>
                    <a:pt x="1119202" y="256194"/>
                  </a:cubicBezTo>
                  <a:cubicBezTo>
                    <a:pt x="1119202" y="474647"/>
                    <a:pt x="1119202" y="693546"/>
                    <a:pt x="1119202" y="911999"/>
                  </a:cubicBezTo>
                  <a:cubicBezTo>
                    <a:pt x="1119202" y="916903"/>
                    <a:pt x="1119202" y="921362"/>
                    <a:pt x="1119202" y="925820"/>
                  </a:cubicBezTo>
                  <a:cubicBezTo>
                    <a:pt x="1146837" y="931170"/>
                    <a:pt x="1157534" y="944099"/>
                    <a:pt x="1157534" y="970402"/>
                  </a:cubicBezTo>
                  <a:cubicBezTo>
                    <a:pt x="1157534" y="988681"/>
                    <a:pt x="1157534" y="1006514"/>
                    <a:pt x="1157534" y="1024793"/>
                  </a:cubicBezTo>
                  <a:cubicBezTo>
                    <a:pt x="1156643" y="1080075"/>
                    <a:pt x="1121876" y="1130007"/>
                    <a:pt x="1070173" y="1149177"/>
                  </a:cubicBezTo>
                  <a:cubicBezTo>
                    <a:pt x="1060813" y="1151852"/>
                    <a:pt x="1050561" y="1154081"/>
                    <a:pt x="1040310" y="1157202"/>
                  </a:cubicBezTo>
                  <a:close/>
                  <a:moveTo>
                    <a:pt x="985486" y="213841"/>
                  </a:moveTo>
                  <a:cubicBezTo>
                    <a:pt x="985040" y="178621"/>
                    <a:pt x="977017" y="148751"/>
                    <a:pt x="960526" y="121110"/>
                  </a:cubicBezTo>
                  <a:cubicBezTo>
                    <a:pt x="902136" y="23474"/>
                    <a:pt x="769758" y="8316"/>
                    <a:pt x="687300" y="89456"/>
                  </a:cubicBezTo>
                  <a:cubicBezTo>
                    <a:pt x="632476" y="143401"/>
                    <a:pt x="578544" y="198237"/>
                    <a:pt x="524166" y="252627"/>
                  </a:cubicBezTo>
                  <a:cubicBezTo>
                    <a:pt x="425216" y="351600"/>
                    <a:pt x="325821" y="450573"/>
                    <a:pt x="226871" y="549991"/>
                  </a:cubicBezTo>
                  <a:cubicBezTo>
                    <a:pt x="175168" y="602152"/>
                    <a:pt x="160013" y="664568"/>
                    <a:pt x="184528" y="734116"/>
                  </a:cubicBezTo>
                  <a:cubicBezTo>
                    <a:pt x="227317" y="854934"/>
                    <a:pt x="379753" y="887033"/>
                    <a:pt x="472017" y="795194"/>
                  </a:cubicBezTo>
                  <a:cubicBezTo>
                    <a:pt x="559824" y="707813"/>
                    <a:pt x="647185" y="619985"/>
                    <a:pt x="734992" y="532158"/>
                  </a:cubicBezTo>
                  <a:cubicBezTo>
                    <a:pt x="800958" y="466176"/>
                    <a:pt x="866479" y="400641"/>
                    <a:pt x="932445" y="334659"/>
                  </a:cubicBezTo>
                  <a:cubicBezTo>
                    <a:pt x="967212" y="300776"/>
                    <a:pt x="984595" y="258869"/>
                    <a:pt x="985486" y="213841"/>
                  </a:cubicBezTo>
                  <a:close/>
                  <a:moveTo>
                    <a:pt x="133270" y="192887"/>
                  </a:moveTo>
                  <a:cubicBezTo>
                    <a:pt x="100287" y="193779"/>
                    <a:pt x="77110" y="218299"/>
                    <a:pt x="77110" y="253965"/>
                  </a:cubicBezTo>
                  <a:cubicBezTo>
                    <a:pt x="77110" y="474647"/>
                    <a:pt x="77110" y="694884"/>
                    <a:pt x="77110" y="915566"/>
                  </a:cubicBezTo>
                  <a:cubicBezTo>
                    <a:pt x="77110" y="918687"/>
                    <a:pt x="77555" y="921807"/>
                    <a:pt x="78001" y="925374"/>
                  </a:cubicBezTo>
                  <a:cubicBezTo>
                    <a:pt x="412736" y="925374"/>
                    <a:pt x="746580" y="925374"/>
                    <a:pt x="1080870" y="925374"/>
                  </a:cubicBezTo>
                  <a:cubicBezTo>
                    <a:pt x="1080870" y="920470"/>
                    <a:pt x="1080870" y="916458"/>
                    <a:pt x="1080870" y="912445"/>
                  </a:cubicBezTo>
                  <a:cubicBezTo>
                    <a:pt x="1080870" y="694438"/>
                    <a:pt x="1080870" y="476876"/>
                    <a:pt x="1080870" y="258869"/>
                  </a:cubicBezTo>
                  <a:cubicBezTo>
                    <a:pt x="1080870" y="255302"/>
                    <a:pt x="1080870" y="251290"/>
                    <a:pt x="1080870" y="247723"/>
                  </a:cubicBezTo>
                  <a:cubicBezTo>
                    <a:pt x="1078642" y="216070"/>
                    <a:pt x="1051453" y="191104"/>
                    <a:pt x="1022927" y="194224"/>
                  </a:cubicBezTo>
                  <a:cubicBezTo>
                    <a:pt x="1022927" y="198683"/>
                    <a:pt x="1022927" y="203141"/>
                    <a:pt x="1022927" y="207599"/>
                  </a:cubicBezTo>
                  <a:cubicBezTo>
                    <a:pt x="1023818" y="266448"/>
                    <a:pt x="1003760" y="316826"/>
                    <a:pt x="963646" y="359179"/>
                  </a:cubicBezTo>
                  <a:cubicBezTo>
                    <a:pt x="947600" y="376120"/>
                    <a:pt x="930663" y="392616"/>
                    <a:pt x="914171" y="408665"/>
                  </a:cubicBezTo>
                  <a:cubicBezTo>
                    <a:pt x="902582" y="419811"/>
                    <a:pt x="890993" y="430956"/>
                    <a:pt x="878959" y="442548"/>
                  </a:cubicBezTo>
                  <a:cubicBezTo>
                    <a:pt x="882971" y="446560"/>
                    <a:pt x="885199" y="449235"/>
                    <a:pt x="887873" y="451910"/>
                  </a:cubicBezTo>
                  <a:cubicBezTo>
                    <a:pt x="912834" y="476876"/>
                    <a:pt x="938240" y="500951"/>
                    <a:pt x="961863" y="526363"/>
                  </a:cubicBezTo>
                  <a:cubicBezTo>
                    <a:pt x="1014012" y="582090"/>
                    <a:pt x="1033624" y="648072"/>
                    <a:pt x="1016241" y="722079"/>
                  </a:cubicBezTo>
                  <a:cubicBezTo>
                    <a:pt x="997521" y="800989"/>
                    <a:pt x="948046" y="854042"/>
                    <a:pt x="870045" y="876779"/>
                  </a:cubicBezTo>
                  <a:cubicBezTo>
                    <a:pt x="792490" y="899516"/>
                    <a:pt x="722512" y="881683"/>
                    <a:pt x="663231" y="826401"/>
                  </a:cubicBezTo>
                  <a:cubicBezTo>
                    <a:pt x="637379" y="802327"/>
                    <a:pt x="612865" y="776469"/>
                    <a:pt x="587904" y="751503"/>
                  </a:cubicBezTo>
                  <a:cubicBezTo>
                    <a:pt x="585230" y="748828"/>
                    <a:pt x="582110" y="746153"/>
                    <a:pt x="578098" y="742141"/>
                  </a:cubicBezTo>
                  <a:cubicBezTo>
                    <a:pt x="549572" y="771119"/>
                    <a:pt x="522383" y="800098"/>
                    <a:pt x="493857" y="827739"/>
                  </a:cubicBezTo>
                  <a:cubicBezTo>
                    <a:pt x="455525" y="864742"/>
                    <a:pt x="409171" y="883913"/>
                    <a:pt x="355684" y="886142"/>
                  </a:cubicBezTo>
                  <a:cubicBezTo>
                    <a:pt x="212608" y="892383"/>
                    <a:pt x="103853" y="754178"/>
                    <a:pt x="143522" y="616419"/>
                  </a:cubicBezTo>
                  <a:cubicBezTo>
                    <a:pt x="154219" y="579415"/>
                    <a:pt x="173831" y="547762"/>
                    <a:pt x="201020" y="520567"/>
                  </a:cubicBezTo>
                  <a:cubicBezTo>
                    <a:pt x="226871" y="495155"/>
                    <a:pt x="252723" y="468851"/>
                    <a:pt x="279021" y="442994"/>
                  </a:cubicBezTo>
                  <a:cubicBezTo>
                    <a:pt x="275900" y="439873"/>
                    <a:pt x="273672" y="436752"/>
                    <a:pt x="270998" y="434077"/>
                  </a:cubicBezTo>
                  <a:cubicBezTo>
                    <a:pt x="246929" y="410003"/>
                    <a:pt x="223306" y="385928"/>
                    <a:pt x="199237" y="362300"/>
                  </a:cubicBezTo>
                  <a:cubicBezTo>
                    <a:pt x="170711" y="334213"/>
                    <a:pt x="150653" y="300776"/>
                    <a:pt x="142185" y="261544"/>
                  </a:cubicBezTo>
                  <a:cubicBezTo>
                    <a:pt x="136836" y="239698"/>
                    <a:pt x="135944" y="216516"/>
                    <a:pt x="133270" y="192887"/>
                  </a:cubicBezTo>
                  <a:close/>
                  <a:moveTo>
                    <a:pt x="365936" y="965498"/>
                  </a:moveTo>
                  <a:cubicBezTo>
                    <a:pt x="256735" y="965498"/>
                    <a:pt x="147979" y="965498"/>
                    <a:pt x="39669" y="965498"/>
                  </a:cubicBezTo>
                  <a:cubicBezTo>
                    <a:pt x="39669" y="988681"/>
                    <a:pt x="37440" y="1010972"/>
                    <a:pt x="40115" y="1032817"/>
                  </a:cubicBezTo>
                  <a:cubicBezTo>
                    <a:pt x="45909" y="1084533"/>
                    <a:pt x="86915" y="1118415"/>
                    <a:pt x="140847" y="1118415"/>
                  </a:cubicBezTo>
                  <a:cubicBezTo>
                    <a:pt x="433239" y="1118415"/>
                    <a:pt x="725632" y="1118415"/>
                    <a:pt x="1018024" y="1118415"/>
                  </a:cubicBezTo>
                  <a:cubicBezTo>
                    <a:pt x="1021589" y="1118415"/>
                    <a:pt x="1024709" y="1118415"/>
                    <a:pt x="1028275" y="1118415"/>
                  </a:cubicBezTo>
                  <a:cubicBezTo>
                    <a:pt x="1071956" y="1116186"/>
                    <a:pt x="1111179" y="1084087"/>
                    <a:pt x="1116973" y="1042180"/>
                  </a:cubicBezTo>
                  <a:cubicBezTo>
                    <a:pt x="1120539" y="1017214"/>
                    <a:pt x="1117419" y="991356"/>
                    <a:pt x="1117419" y="965052"/>
                  </a:cubicBezTo>
                  <a:cubicBezTo>
                    <a:pt x="1010001" y="965052"/>
                    <a:pt x="901245" y="965052"/>
                    <a:pt x="791598" y="965052"/>
                  </a:cubicBezTo>
                  <a:cubicBezTo>
                    <a:pt x="791598" y="972631"/>
                    <a:pt x="792044" y="979319"/>
                    <a:pt x="791598" y="986006"/>
                  </a:cubicBezTo>
                  <a:cubicBezTo>
                    <a:pt x="789815" y="1027022"/>
                    <a:pt x="758169" y="1060013"/>
                    <a:pt x="718054" y="1060013"/>
                  </a:cubicBezTo>
                  <a:cubicBezTo>
                    <a:pt x="625345" y="1060904"/>
                    <a:pt x="532635" y="1060904"/>
                    <a:pt x="439925" y="1060013"/>
                  </a:cubicBezTo>
                  <a:cubicBezTo>
                    <a:pt x="404713" y="1059567"/>
                    <a:pt x="375296" y="1033263"/>
                    <a:pt x="369056" y="998489"/>
                  </a:cubicBezTo>
                  <a:cubicBezTo>
                    <a:pt x="366827" y="987789"/>
                    <a:pt x="366827" y="977089"/>
                    <a:pt x="365936" y="965498"/>
                  </a:cubicBezTo>
                  <a:close/>
                  <a:moveTo>
                    <a:pt x="609745" y="714500"/>
                  </a:moveTo>
                  <a:cubicBezTo>
                    <a:pt x="640053" y="745707"/>
                    <a:pt x="668134" y="778698"/>
                    <a:pt x="700226" y="807677"/>
                  </a:cubicBezTo>
                  <a:cubicBezTo>
                    <a:pt x="738112" y="842005"/>
                    <a:pt x="785358" y="854488"/>
                    <a:pt x="835724" y="846463"/>
                  </a:cubicBezTo>
                  <a:cubicBezTo>
                    <a:pt x="905257" y="835318"/>
                    <a:pt x="953394" y="795640"/>
                    <a:pt x="975235" y="728320"/>
                  </a:cubicBezTo>
                  <a:cubicBezTo>
                    <a:pt x="997075" y="661001"/>
                    <a:pt x="980583" y="601261"/>
                    <a:pt x="931554" y="550437"/>
                  </a:cubicBezTo>
                  <a:cubicBezTo>
                    <a:pt x="909268" y="527254"/>
                    <a:pt x="886091" y="505409"/>
                    <a:pt x="863805" y="482226"/>
                  </a:cubicBezTo>
                  <a:cubicBezTo>
                    <a:pt x="859793" y="478214"/>
                    <a:pt x="857565" y="472864"/>
                    <a:pt x="854444" y="468851"/>
                  </a:cubicBezTo>
                  <a:cubicBezTo>
                    <a:pt x="770649" y="553558"/>
                    <a:pt x="689528" y="634698"/>
                    <a:pt x="609745" y="714500"/>
                  </a:cubicBezTo>
                  <a:close/>
                  <a:moveTo>
                    <a:pt x="307992" y="411786"/>
                  </a:moveTo>
                  <a:cubicBezTo>
                    <a:pt x="387330" y="332430"/>
                    <a:pt x="468451" y="251290"/>
                    <a:pt x="550018" y="169258"/>
                  </a:cubicBezTo>
                  <a:cubicBezTo>
                    <a:pt x="521938" y="141172"/>
                    <a:pt x="494303" y="111301"/>
                    <a:pt x="464440" y="83660"/>
                  </a:cubicBezTo>
                  <a:cubicBezTo>
                    <a:pt x="397582" y="21691"/>
                    <a:pt x="295066" y="22583"/>
                    <a:pt x="228654" y="84552"/>
                  </a:cubicBezTo>
                  <a:cubicBezTo>
                    <a:pt x="162242" y="146521"/>
                    <a:pt x="153773" y="250398"/>
                    <a:pt x="213054" y="319501"/>
                  </a:cubicBezTo>
                  <a:cubicBezTo>
                    <a:pt x="242026" y="353383"/>
                    <a:pt x="276792" y="381916"/>
                    <a:pt x="307992" y="411786"/>
                  </a:cubicBezTo>
                  <a:close/>
                  <a:moveTo>
                    <a:pt x="406496" y="964607"/>
                  </a:moveTo>
                  <a:cubicBezTo>
                    <a:pt x="400256" y="998489"/>
                    <a:pt x="416302" y="1023009"/>
                    <a:pt x="453743" y="1022118"/>
                  </a:cubicBezTo>
                  <a:cubicBezTo>
                    <a:pt x="538429" y="1020780"/>
                    <a:pt x="623116" y="1020780"/>
                    <a:pt x="707803" y="1022118"/>
                  </a:cubicBezTo>
                  <a:cubicBezTo>
                    <a:pt x="737666" y="1022563"/>
                    <a:pt x="759952" y="1000718"/>
                    <a:pt x="751038" y="964607"/>
                  </a:cubicBezTo>
                  <a:cubicBezTo>
                    <a:pt x="636488" y="964607"/>
                    <a:pt x="521938" y="964607"/>
                    <a:pt x="406496" y="964607"/>
                  </a:cubicBezTo>
                  <a:close/>
                </a:path>
              </a:pathLst>
            </a:custGeom>
            <a:grpFill/>
            <a:ln w="4457"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ADED5633-B24A-9FB5-B8E9-FAFD35C6AA43}"/>
                </a:ext>
              </a:extLst>
            </p:cNvPr>
            <p:cNvSpPr/>
            <p:nvPr/>
          </p:nvSpPr>
          <p:spPr>
            <a:xfrm>
              <a:off x="7154371" y="2799136"/>
              <a:ext cx="811968" cy="811272"/>
            </a:xfrm>
            <a:custGeom>
              <a:avLst/>
              <a:gdLst>
                <a:gd name="connsiteX0" fmla="*/ 811968 w 811968"/>
                <a:gd name="connsiteY0" fmla="*/ 176484 h 811272"/>
                <a:gd name="connsiteX1" fmla="*/ 759373 w 811968"/>
                <a:gd name="connsiteY1" fmla="*/ 297748 h 811272"/>
                <a:gd name="connsiteX2" fmla="*/ 561920 w 811968"/>
                <a:gd name="connsiteY2" fmla="*/ 495247 h 811272"/>
                <a:gd name="connsiteX3" fmla="*/ 298945 w 811968"/>
                <a:gd name="connsiteY3" fmla="*/ 758283 h 811272"/>
                <a:gd name="connsiteX4" fmla="*/ 11456 w 811968"/>
                <a:gd name="connsiteY4" fmla="*/ 697205 h 811272"/>
                <a:gd name="connsiteX5" fmla="*/ 53799 w 811968"/>
                <a:gd name="connsiteY5" fmla="*/ 513080 h 811272"/>
                <a:gd name="connsiteX6" fmla="*/ 351094 w 811968"/>
                <a:gd name="connsiteY6" fmla="*/ 215716 h 811272"/>
                <a:gd name="connsiteX7" fmla="*/ 514228 w 811968"/>
                <a:gd name="connsiteY7" fmla="*/ 52545 h 811272"/>
                <a:gd name="connsiteX8" fmla="*/ 787454 w 811968"/>
                <a:gd name="connsiteY8" fmla="*/ 84198 h 811272"/>
                <a:gd name="connsiteX9" fmla="*/ 811968 w 811968"/>
                <a:gd name="connsiteY9" fmla="*/ 176484 h 811272"/>
                <a:gd name="connsiteX10" fmla="*/ 373826 w 811968"/>
                <a:gd name="connsiteY10" fmla="*/ 624536 h 811272"/>
                <a:gd name="connsiteX11" fmla="*/ 360900 w 811968"/>
                <a:gd name="connsiteY11" fmla="*/ 606257 h 811272"/>
                <a:gd name="connsiteX12" fmla="*/ 206235 w 811968"/>
                <a:gd name="connsiteY12" fmla="*/ 451556 h 811272"/>
                <a:gd name="connsiteX13" fmla="*/ 195538 w 811968"/>
                <a:gd name="connsiteY13" fmla="*/ 443532 h 811272"/>
                <a:gd name="connsiteX14" fmla="*/ 168795 w 811968"/>
                <a:gd name="connsiteY14" fmla="*/ 460919 h 811272"/>
                <a:gd name="connsiteX15" fmla="*/ 177263 w 811968"/>
                <a:gd name="connsiteY15" fmla="*/ 477414 h 811272"/>
                <a:gd name="connsiteX16" fmla="*/ 335048 w 811968"/>
                <a:gd name="connsiteY16" fmla="*/ 635681 h 811272"/>
                <a:gd name="connsiteX17" fmla="*/ 341734 w 811968"/>
                <a:gd name="connsiteY17" fmla="*/ 641477 h 811272"/>
                <a:gd name="connsiteX18" fmla="*/ 360900 w 811968"/>
                <a:gd name="connsiteY18" fmla="*/ 641031 h 811272"/>
                <a:gd name="connsiteX19" fmla="*/ 373826 w 811968"/>
                <a:gd name="connsiteY19" fmla="*/ 624536 h 811272"/>
                <a:gd name="connsiteX20" fmla="*/ 645715 w 811968"/>
                <a:gd name="connsiteY20" fmla="*/ 351246 h 811272"/>
                <a:gd name="connsiteX21" fmla="*/ 632789 w 811968"/>
                <a:gd name="connsiteY21" fmla="*/ 332968 h 811272"/>
                <a:gd name="connsiteX22" fmla="*/ 478570 w 811968"/>
                <a:gd name="connsiteY22" fmla="*/ 178713 h 811272"/>
                <a:gd name="connsiteX23" fmla="*/ 470101 w 811968"/>
                <a:gd name="connsiteY23" fmla="*/ 171580 h 811272"/>
                <a:gd name="connsiteX24" fmla="*/ 446478 w 811968"/>
                <a:gd name="connsiteY24" fmla="*/ 175146 h 811272"/>
                <a:gd name="connsiteX25" fmla="*/ 444695 w 811968"/>
                <a:gd name="connsiteY25" fmla="*/ 199221 h 811272"/>
                <a:gd name="connsiteX26" fmla="*/ 450935 w 811968"/>
                <a:gd name="connsiteY26" fmla="*/ 205908 h 811272"/>
                <a:gd name="connsiteX27" fmla="*/ 606046 w 811968"/>
                <a:gd name="connsiteY27" fmla="*/ 361054 h 811272"/>
                <a:gd name="connsiteX28" fmla="*/ 613623 w 811968"/>
                <a:gd name="connsiteY28" fmla="*/ 367296 h 811272"/>
                <a:gd name="connsiteX29" fmla="*/ 632789 w 811968"/>
                <a:gd name="connsiteY29" fmla="*/ 367742 h 811272"/>
                <a:gd name="connsiteX30" fmla="*/ 645715 w 811968"/>
                <a:gd name="connsiteY30" fmla="*/ 351246 h 811272"/>
                <a:gd name="connsiteX31" fmla="*/ 274876 w 811968"/>
                <a:gd name="connsiteY31" fmla="*/ 419457 h 811272"/>
                <a:gd name="connsiteX32" fmla="*/ 255710 w 811968"/>
                <a:gd name="connsiteY32" fmla="*/ 400287 h 811272"/>
                <a:gd name="connsiteX33" fmla="*/ 236544 w 811968"/>
                <a:gd name="connsiteY33" fmla="*/ 418566 h 811272"/>
                <a:gd name="connsiteX34" fmla="*/ 255264 w 811968"/>
                <a:gd name="connsiteY34" fmla="*/ 438628 h 811272"/>
                <a:gd name="connsiteX35" fmla="*/ 274876 w 811968"/>
                <a:gd name="connsiteY35" fmla="*/ 419457 h 811272"/>
                <a:gd name="connsiteX36" fmla="*/ 342626 w 811968"/>
                <a:gd name="connsiteY36" fmla="*/ 487668 h 811272"/>
                <a:gd name="connsiteX37" fmla="*/ 323460 w 811968"/>
                <a:gd name="connsiteY37" fmla="*/ 468498 h 811272"/>
                <a:gd name="connsiteX38" fmla="*/ 304294 w 811968"/>
                <a:gd name="connsiteY38" fmla="*/ 488114 h 811272"/>
                <a:gd name="connsiteX39" fmla="*/ 323014 w 811968"/>
                <a:gd name="connsiteY39" fmla="*/ 506838 h 811272"/>
                <a:gd name="connsiteX40" fmla="*/ 342626 w 811968"/>
                <a:gd name="connsiteY40" fmla="*/ 487668 h 811272"/>
                <a:gd name="connsiteX41" fmla="*/ 392100 w 811968"/>
                <a:gd name="connsiteY41" fmla="*/ 575049 h 811272"/>
                <a:gd name="connsiteX42" fmla="*/ 411266 w 811968"/>
                <a:gd name="connsiteY42" fmla="*/ 555433 h 811272"/>
                <a:gd name="connsiteX43" fmla="*/ 392546 w 811968"/>
                <a:gd name="connsiteY43" fmla="*/ 536709 h 811272"/>
                <a:gd name="connsiteX44" fmla="*/ 372934 w 811968"/>
                <a:gd name="connsiteY44" fmla="*/ 555879 h 811272"/>
                <a:gd name="connsiteX45" fmla="*/ 392100 w 811968"/>
                <a:gd name="connsiteY45" fmla="*/ 575049 h 811272"/>
                <a:gd name="connsiteX46" fmla="*/ 555680 w 811968"/>
                <a:gd name="connsiteY46" fmla="*/ 373092 h 811272"/>
                <a:gd name="connsiteX47" fmla="*/ 536514 w 811968"/>
                <a:gd name="connsiteY47" fmla="*/ 392262 h 811272"/>
                <a:gd name="connsiteX48" fmla="*/ 555680 w 811968"/>
                <a:gd name="connsiteY48" fmla="*/ 411432 h 811272"/>
                <a:gd name="connsiteX49" fmla="*/ 574845 w 811968"/>
                <a:gd name="connsiteY49" fmla="*/ 392708 h 811272"/>
                <a:gd name="connsiteX50" fmla="*/ 555680 w 811968"/>
                <a:gd name="connsiteY50" fmla="*/ 373092 h 811272"/>
                <a:gd name="connsiteX51" fmla="*/ 473221 w 811968"/>
                <a:gd name="connsiteY51" fmla="*/ 455123 h 811272"/>
                <a:gd name="connsiteX52" fmla="*/ 454947 w 811968"/>
                <a:gd name="connsiteY52" fmla="*/ 475185 h 811272"/>
                <a:gd name="connsiteX53" fmla="*/ 473667 w 811968"/>
                <a:gd name="connsiteY53" fmla="*/ 493464 h 811272"/>
                <a:gd name="connsiteX54" fmla="*/ 492833 w 811968"/>
                <a:gd name="connsiteY54" fmla="*/ 473848 h 811272"/>
                <a:gd name="connsiteX55" fmla="*/ 473221 w 811968"/>
                <a:gd name="connsiteY55" fmla="*/ 455123 h 811272"/>
                <a:gd name="connsiteX56" fmla="*/ 506650 w 811968"/>
                <a:gd name="connsiteY56" fmla="*/ 324497 h 811272"/>
                <a:gd name="connsiteX57" fmla="*/ 487484 w 811968"/>
                <a:gd name="connsiteY57" fmla="*/ 304881 h 811272"/>
                <a:gd name="connsiteX58" fmla="*/ 468319 w 811968"/>
                <a:gd name="connsiteY58" fmla="*/ 322714 h 811272"/>
                <a:gd name="connsiteX59" fmla="*/ 486593 w 811968"/>
                <a:gd name="connsiteY59" fmla="*/ 343222 h 811272"/>
                <a:gd name="connsiteX60" fmla="*/ 506650 w 811968"/>
                <a:gd name="connsiteY60" fmla="*/ 324497 h 811272"/>
                <a:gd name="connsiteX61" fmla="*/ 356443 w 811968"/>
                <a:gd name="connsiteY61" fmla="*/ 337872 h 811272"/>
                <a:gd name="connsiteX62" fmla="*/ 337277 w 811968"/>
                <a:gd name="connsiteY62" fmla="*/ 318701 h 811272"/>
                <a:gd name="connsiteX63" fmla="*/ 318111 w 811968"/>
                <a:gd name="connsiteY63" fmla="*/ 336980 h 811272"/>
                <a:gd name="connsiteX64" fmla="*/ 336831 w 811968"/>
                <a:gd name="connsiteY64" fmla="*/ 357042 h 811272"/>
                <a:gd name="connsiteX65" fmla="*/ 356443 w 811968"/>
                <a:gd name="connsiteY65" fmla="*/ 337872 h 811272"/>
                <a:gd name="connsiteX66" fmla="*/ 424638 w 811968"/>
                <a:gd name="connsiteY66" fmla="*/ 406082 h 811272"/>
                <a:gd name="connsiteX67" fmla="*/ 405472 w 811968"/>
                <a:gd name="connsiteY67" fmla="*/ 386466 h 811272"/>
                <a:gd name="connsiteX68" fmla="*/ 386306 w 811968"/>
                <a:gd name="connsiteY68" fmla="*/ 404299 h 811272"/>
                <a:gd name="connsiteX69" fmla="*/ 404580 w 811968"/>
                <a:gd name="connsiteY69" fmla="*/ 424807 h 811272"/>
                <a:gd name="connsiteX70" fmla="*/ 424638 w 811968"/>
                <a:gd name="connsiteY70" fmla="*/ 406082 h 811272"/>
                <a:gd name="connsiteX71" fmla="*/ 438455 w 811968"/>
                <a:gd name="connsiteY71" fmla="*/ 256286 h 811272"/>
                <a:gd name="connsiteX72" fmla="*/ 419289 w 811968"/>
                <a:gd name="connsiteY72" fmla="*/ 236670 h 811272"/>
                <a:gd name="connsiteX73" fmla="*/ 400123 w 811968"/>
                <a:gd name="connsiteY73" fmla="*/ 254949 h 811272"/>
                <a:gd name="connsiteX74" fmla="*/ 418398 w 811968"/>
                <a:gd name="connsiteY74" fmla="*/ 275011 h 811272"/>
                <a:gd name="connsiteX75" fmla="*/ 438455 w 811968"/>
                <a:gd name="connsiteY75" fmla="*/ 256286 h 81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811968" h="811272">
                  <a:moveTo>
                    <a:pt x="811968" y="176484"/>
                  </a:moveTo>
                  <a:cubicBezTo>
                    <a:pt x="811077" y="221512"/>
                    <a:pt x="793694" y="263419"/>
                    <a:pt x="759373" y="297748"/>
                  </a:cubicBezTo>
                  <a:cubicBezTo>
                    <a:pt x="693407" y="363729"/>
                    <a:pt x="627886" y="429265"/>
                    <a:pt x="561920" y="495247"/>
                  </a:cubicBezTo>
                  <a:cubicBezTo>
                    <a:pt x="474113" y="583074"/>
                    <a:pt x="386752" y="670901"/>
                    <a:pt x="298945" y="758283"/>
                  </a:cubicBezTo>
                  <a:cubicBezTo>
                    <a:pt x="206681" y="850122"/>
                    <a:pt x="54245" y="818023"/>
                    <a:pt x="11456" y="697205"/>
                  </a:cubicBezTo>
                  <a:cubicBezTo>
                    <a:pt x="-13059" y="628102"/>
                    <a:pt x="2096" y="565241"/>
                    <a:pt x="53799" y="513080"/>
                  </a:cubicBezTo>
                  <a:cubicBezTo>
                    <a:pt x="152303" y="413662"/>
                    <a:pt x="251699" y="314689"/>
                    <a:pt x="351094" y="215716"/>
                  </a:cubicBezTo>
                  <a:cubicBezTo>
                    <a:pt x="405472" y="161326"/>
                    <a:pt x="459404" y="106935"/>
                    <a:pt x="514228" y="52545"/>
                  </a:cubicBezTo>
                  <a:cubicBezTo>
                    <a:pt x="596686" y="-29041"/>
                    <a:pt x="728619" y="-13437"/>
                    <a:pt x="787454" y="84198"/>
                  </a:cubicBezTo>
                  <a:cubicBezTo>
                    <a:pt x="803500" y="111394"/>
                    <a:pt x="811523" y="141264"/>
                    <a:pt x="811968" y="176484"/>
                  </a:cubicBezTo>
                  <a:close/>
                  <a:moveTo>
                    <a:pt x="373826" y="624536"/>
                  </a:moveTo>
                  <a:cubicBezTo>
                    <a:pt x="368923" y="617403"/>
                    <a:pt x="365357" y="611161"/>
                    <a:pt x="360900" y="606257"/>
                  </a:cubicBezTo>
                  <a:cubicBezTo>
                    <a:pt x="309642" y="554542"/>
                    <a:pt x="257939" y="502826"/>
                    <a:pt x="206235" y="451556"/>
                  </a:cubicBezTo>
                  <a:cubicBezTo>
                    <a:pt x="203115" y="448436"/>
                    <a:pt x="199549" y="445315"/>
                    <a:pt x="195538" y="443532"/>
                  </a:cubicBezTo>
                  <a:cubicBezTo>
                    <a:pt x="183058" y="437736"/>
                    <a:pt x="167458" y="447544"/>
                    <a:pt x="168795" y="460919"/>
                  </a:cubicBezTo>
                  <a:cubicBezTo>
                    <a:pt x="169241" y="466714"/>
                    <a:pt x="173252" y="472956"/>
                    <a:pt x="177263" y="477414"/>
                  </a:cubicBezTo>
                  <a:cubicBezTo>
                    <a:pt x="229859" y="530467"/>
                    <a:pt x="282453" y="583074"/>
                    <a:pt x="335048" y="635681"/>
                  </a:cubicBezTo>
                  <a:cubicBezTo>
                    <a:pt x="337277" y="637910"/>
                    <a:pt x="339506" y="641031"/>
                    <a:pt x="341734" y="641477"/>
                  </a:cubicBezTo>
                  <a:cubicBezTo>
                    <a:pt x="347974" y="642369"/>
                    <a:pt x="355551" y="643706"/>
                    <a:pt x="360900" y="641031"/>
                  </a:cubicBezTo>
                  <a:cubicBezTo>
                    <a:pt x="366249" y="637910"/>
                    <a:pt x="369369" y="630777"/>
                    <a:pt x="373826" y="624536"/>
                  </a:cubicBezTo>
                  <a:close/>
                  <a:moveTo>
                    <a:pt x="645715" y="351246"/>
                  </a:moveTo>
                  <a:cubicBezTo>
                    <a:pt x="640812" y="344113"/>
                    <a:pt x="637692" y="337872"/>
                    <a:pt x="632789" y="332968"/>
                  </a:cubicBezTo>
                  <a:cubicBezTo>
                    <a:pt x="581531" y="281252"/>
                    <a:pt x="530273" y="229982"/>
                    <a:pt x="478570" y="178713"/>
                  </a:cubicBezTo>
                  <a:cubicBezTo>
                    <a:pt x="475896" y="176038"/>
                    <a:pt x="473221" y="173363"/>
                    <a:pt x="470101" y="171580"/>
                  </a:cubicBezTo>
                  <a:cubicBezTo>
                    <a:pt x="461633" y="166676"/>
                    <a:pt x="453164" y="167567"/>
                    <a:pt x="446478" y="175146"/>
                  </a:cubicBezTo>
                  <a:cubicBezTo>
                    <a:pt x="439792" y="182279"/>
                    <a:pt x="439792" y="190750"/>
                    <a:pt x="444695" y="199221"/>
                  </a:cubicBezTo>
                  <a:cubicBezTo>
                    <a:pt x="446033" y="201896"/>
                    <a:pt x="448707" y="203679"/>
                    <a:pt x="450935" y="205908"/>
                  </a:cubicBezTo>
                  <a:cubicBezTo>
                    <a:pt x="502639" y="257624"/>
                    <a:pt x="554342" y="309339"/>
                    <a:pt x="606046" y="361054"/>
                  </a:cubicBezTo>
                  <a:cubicBezTo>
                    <a:pt x="608274" y="363284"/>
                    <a:pt x="610949" y="366850"/>
                    <a:pt x="613623" y="367296"/>
                  </a:cubicBezTo>
                  <a:cubicBezTo>
                    <a:pt x="619863" y="368633"/>
                    <a:pt x="627440" y="369971"/>
                    <a:pt x="632789" y="367742"/>
                  </a:cubicBezTo>
                  <a:cubicBezTo>
                    <a:pt x="637692" y="364621"/>
                    <a:pt x="640812" y="357488"/>
                    <a:pt x="645715" y="351246"/>
                  </a:cubicBezTo>
                  <a:close/>
                  <a:moveTo>
                    <a:pt x="274876" y="419457"/>
                  </a:moveTo>
                  <a:cubicBezTo>
                    <a:pt x="274876" y="408312"/>
                    <a:pt x="266853" y="400287"/>
                    <a:pt x="255710" y="400287"/>
                  </a:cubicBezTo>
                  <a:cubicBezTo>
                    <a:pt x="245459" y="400287"/>
                    <a:pt x="236990" y="408312"/>
                    <a:pt x="236544" y="418566"/>
                  </a:cubicBezTo>
                  <a:cubicBezTo>
                    <a:pt x="236099" y="428819"/>
                    <a:pt x="245013" y="438182"/>
                    <a:pt x="255264" y="438628"/>
                  </a:cubicBezTo>
                  <a:cubicBezTo>
                    <a:pt x="265516" y="439073"/>
                    <a:pt x="274431" y="430157"/>
                    <a:pt x="274876" y="419457"/>
                  </a:cubicBezTo>
                  <a:close/>
                  <a:moveTo>
                    <a:pt x="342626" y="487668"/>
                  </a:moveTo>
                  <a:cubicBezTo>
                    <a:pt x="342626" y="476968"/>
                    <a:pt x="334157" y="468498"/>
                    <a:pt x="323460" y="468498"/>
                  </a:cubicBezTo>
                  <a:cubicBezTo>
                    <a:pt x="312762" y="468498"/>
                    <a:pt x="303848" y="477414"/>
                    <a:pt x="304294" y="488114"/>
                  </a:cubicBezTo>
                  <a:cubicBezTo>
                    <a:pt x="304739" y="497922"/>
                    <a:pt x="313208" y="506838"/>
                    <a:pt x="323014" y="506838"/>
                  </a:cubicBezTo>
                  <a:cubicBezTo>
                    <a:pt x="334157" y="507284"/>
                    <a:pt x="342626" y="498368"/>
                    <a:pt x="342626" y="487668"/>
                  </a:cubicBezTo>
                  <a:close/>
                  <a:moveTo>
                    <a:pt x="392100" y="575049"/>
                  </a:moveTo>
                  <a:cubicBezTo>
                    <a:pt x="402798" y="575049"/>
                    <a:pt x="411266" y="566579"/>
                    <a:pt x="411266" y="555433"/>
                  </a:cubicBezTo>
                  <a:cubicBezTo>
                    <a:pt x="411266" y="545179"/>
                    <a:pt x="402798" y="536709"/>
                    <a:pt x="392546" y="536709"/>
                  </a:cubicBezTo>
                  <a:cubicBezTo>
                    <a:pt x="381849" y="536263"/>
                    <a:pt x="372934" y="545179"/>
                    <a:pt x="372934" y="555879"/>
                  </a:cubicBezTo>
                  <a:cubicBezTo>
                    <a:pt x="372489" y="566133"/>
                    <a:pt x="381403" y="575049"/>
                    <a:pt x="392100" y="575049"/>
                  </a:cubicBezTo>
                  <a:close/>
                  <a:moveTo>
                    <a:pt x="555680" y="373092"/>
                  </a:moveTo>
                  <a:cubicBezTo>
                    <a:pt x="544537" y="373092"/>
                    <a:pt x="536514" y="381117"/>
                    <a:pt x="536514" y="392262"/>
                  </a:cubicBezTo>
                  <a:cubicBezTo>
                    <a:pt x="536514" y="402962"/>
                    <a:pt x="545428" y="411878"/>
                    <a:pt x="555680" y="411432"/>
                  </a:cubicBezTo>
                  <a:cubicBezTo>
                    <a:pt x="565485" y="411432"/>
                    <a:pt x="574400" y="402516"/>
                    <a:pt x="574845" y="392708"/>
                  </a:cubicBezTo>
                  <a:cubicBezTo>
                    <a:pt x="575291" y="382454"/>
                    <a:pt x="566823" y="373537"/>
                    <a:pt x="555680" y="373092"/>
                  </a:cubicBezTo>
                  <a:close/>
                  <a:moveTo>
                    <a:pt x="473221" y="455123"/>
                  </a:moveTo>
                  <a:cubicBezTo>
                    <a:pt x="462524" y="455569"/>
                    <a:pt x="454501" y="464039"/>
                    <a:pt x="454947" y="475185"/>
                  </a:cubicBezTo>
                  <a:cubicBezTo>
                    <a:pt x="455393" y="485439"/>
                    <a:pt x="463416" y="493464"/>
                    <a:pt x="473667" y="493464"/>
                  </a:cubicBezTo>
                  <a:cubicBezTo>
                    <a:pt x="484364" y="493464"/>
                    <a:pt x="493279" y="484547"/>
                    <a:pt x="492833" y="473848"/>
                  </a:cubicBezTo>
                  <a:cubicBezTo>
                    <a:pt x="492833" y="463148"/>
                    <a:pt x="483919" y="454677"/>
                    <a:pt x="473221" y="455123"/>
                  </a:cubicBezTo>
                  <a:close/>
                  <a:moveTo>
                    <a:pt x="506650" y="324497"/>
                  </a:moveTo>
                  <a:cubicBezTo>
                    <a:pt x="507096" y="313797"/>
                    <a:pt x="498627" y="304881"/>
                    <a:pt x="487484" y="304881"/>
                  </a:cubicBezTo>
                  <a:cubicBezTo>
                    <a:pt x="476787" y="304881"/>
                    <a:pt x="468764" y="312460"/>
                    <a:pt x="468319" y="322714"/>
                  </a:cubicBezTo>
                  <a:cubicBezTo>
                    <a:pt x="467873" y="333413"/>
                    <a:pt x="475896" y="342776"/>
                    <a:pt x="486593" y="343222"/>
                  </a:cubicBezTo>
                  <a:cubicBezTo>
                    <a:pt x="496844" y="343667"/>
                    <a:pt x="506205" y="335197"/>
                    <a:pt x="506650" y="324497"/>
                  </a:cubicBezTo>
                  <a:close/>
                  <a:moveTo>
                    <a:pt x="356443" y="337872"/>
                  </a:moveTo>
                  <a:cubicBezTo>
                    <a:pt x="356443" y="326726"/>
                    <a:pt x="348420" y="318701"/>
                    <a:pt x="337277" y="318701"/>
                  </a:cubicBezTo>
                  <a:cubicBezTo>
                    <a:pt x="327025" y="318701"/>
                    <a:pt x="318557" y="326726"/>
                    <a:pt x="318111" y="336980"/>
                  </a:cubicBezTo>
                  <a:cubicBezTo>
                    <a:pt x="317665" y="347234"/>
                    <a:pt x="326580" y="356596"/>
                    <a:pt x="336831" y="357042"/>
                  </a:cubicBezTo>
                  <a:cubicBezTo>
                    <a:pt x="347528" y="357042"/>
                    <a:pt x="356443" y="348571"/>
                    <a:pt x="356443" y="337872"/>
                  </a:cubicBezTo>
                  <a:close/>
                  <a:moveTo>
                    <a:pt x="424638" y="406082"/>
                  </a:moveTo>
                  <a:cubicBezTo>
                    <a:pt x="425084" y="395383"/>
                    <a:pt x="416615" y="386912"/>
                    <a:pt x="405472" y="386466"/>
                  </a:cubicBezTo>
                  <a:cubicBezTo>
                    <a:pt x="395220" y="386466"/>
                    <a:pt x="386752" y="394045"/>
                    <a:pt x="386306" y="404299"/>
                  </a:cubicBezTo>
                  <a:cubicBezTo>
                    <a:pt x="385860" y="414999"/>
                    <a:pt x="394329" y="423915"/>
                    <a:pt x="404580" y="424807"/>
                  </a:cubicBezTo>
                  <a:cubicBezTo>
                    <a:pt x="415278" y="425699"/>
                    <a:pt x="424638" y="416782"/>
                    <a:pt x="424638" y="406082"/>
                  </a:cubicBezTo>
                  <a:close/>
                  <a:moveTo>
                    <a:pt x="438455" y="256286"/>
                  </a:moveTo>
                  <a:cubicBezTo>
                    <a:pt x="438901" y="245586"/>
                    <a:pt x="429987" y="236670"/>
                    <a:pt x="419289" y="236670"/>
                  </a:cubicBezTo>
                  <a:cubicBezTo>
                    <a:pt x="409038" y="236670"/>
                    <a:pt x="400569" y="244695"/>
                    <a:pt x="400123" y="254949"/>
                  </a:cubicBezTo>
                  <a:cubicBezTo>
                    <a:pt x="399678" y="265648"/>
                    <a:pt x="407701" y="274565"/>
                    <a:pt x="418398" y="275011"/>
                  </a:cubicBezTo>
                  <a:cubicBezTo>
                    <a:pt x="429541" y="275011"/>
                    <a:pt x="438009" y="266986"/>
                    <a:pt x="438455" y="256286"/>
                  </a:cubicBezTo>
                  <a:close/>
                </a:path>
              </a:pathLst>
            </a:custGeom>
            <a:solidFill>
              <a:srgbClr val="EDA13E"/>
            </a:solidFill>
            <a:ln w="4457"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036DCBEA-2B64-6B05-3EA2-6D05DE8C95A9}"/>
                </a:ext>
              </a:extLst>
            </p:cNvPr>
            <p:cNvSpPr/>
            <p:nvPr/>
          </p:nvSpPr>
          <p:spPr>
            <a:xfrm>
              <a:off x="7590598" y="3230630"/>
              <a:ext cx="375211" cy="379957"/>
            </a:xfrm>
            <a:custGeom>
              <a:avLst/>
              <a:gdLst>
                <a:gd name="connsiteX0" fmla="*/ 0 w 375211"/>
                <a:gd name="connsiteY0" fmla="*/ 245648 h 379957"/>
                <a:gd name="connsiteX1" fmla="*/ 245146 w 375211"/>
                <a:gd name="connsiteY1" fmla="*/ 0 h 379957"/>
                <a:gd name="connsiteX2" fmla="*/ 254506 w 375211"/>
                <a:gd name="connsiteY2" fmla="*/ 13375 h 379957"/>
                <a:gd name="connsiteX3" fmla="*/ 322255 w 375211"/>
                <a:gd name="connsiteY3" fmla="*/ 81586 h 379957"/>
                <a:gd name="connsiteX4" fmla="*/ 365936 w 375211"/>
                <a:gd name="connsiteY4" fmla="*/ 259469 h 379957"/>
                <a:gd name="connsiteX5" fmla="*/ 226426 w 375211"/>
                <a:gd name="connsiteY5" fmla="*/ 377612 h 379957"/>
                <a:gd name="connsiteX6" fmla="*/ 90927 w 375211"/>
                <a:gd name="connsiteY6" fmla="*/ 338825 h 379957"/>
                <a:gd name="connsiteX7" fmla="*/ 0 w 375211"/>
                <a:gd name="connsiteY7" fmla="*/ 245648 h 37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211" h="379957">
                  <a:moveTo>
                    <a:pt x="0" y="245648"/>
                  </a:moveTo>
                  <a:cubicBezTo>
                    <a:pt x="79784" y="165846"/>
                    <a:pt x="160905" y="84260"/>
                    <a:pt x="245146" y="0"/>
                  </a:cubicBezTo>
                  <a:cubicBezTo>
                    <a:pt x="247820" y="4458"/>
                    <a:pt x="250494" y="9808"/>
                    <a:pt x="254506" y="13375"/>
                  </a:cubicBezTo>
                  <a:cubicBezTo>
                    <a:pt x="276792" y="36112"/>
                    <a:pt x="299969" y="58403"/>
                    <a:pt x="322255" y="81586"/>
                  </a:cubicBezTo>
                  <a:cubicBezTo>
                    <a:pt x="371284" y="132409"/>
                    <a:pt x="387330" y="192150"/>
                    <a:pt x="365936" y="259469"/>
                  </a:cubicBezTo>
                  <a:cubicBezTo>
                    <a:pt x="344096" y="326788"/>
                    <a:pt x="295958" y="366466"/>
                    <a:pt x="226426" y="377612"/>
                  </a:cubicBezTo>
                  <a:cubicBezTo>
                    <a:pt x="176059" y="385637"/>
                    <a:pt x="128813" y="373154"/>
                    <a:pt x="90927" y="338825"/>
                  </a:cubicBezTo>
                  <a:cubicBezTo>
                    <a:pt x="58389" y="309847"/>
                    <a:pt x="29863" y="276856"/>
                    <a:pt x="0" y="245648"/>
                  </a:cubicBezTo>
                  <a:close/>
                </a:path>
              </a:pathLst>
            </a:custGeom>
            <a:solidFill>
              <a:srgbClr val="EDA13E"/>
            </a:solidFill>
            <a:ln w="4457"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96F448E0-A09F-F552-FA2C-80B8941F275D}"/>
                </a:ext>
              </a:extLst>
            </p:cNvPr>
            <p:cNvSpPr/>
            <p:nvPr/>
          </p:nvSpPr>
          <p:spPr>
            <a:xfrm>
              <a:off x="7154473" y="2799517"/>
              <a:ext cx="376398" cy="374047"/>
            </a:xfrm>
            <a:custGeom>
              <a:avLst/>
              <a:gdLst>
                <a:gd name="connsiteX0" fmla="*/ 134373 w 376398"/>
                <a:gd name="connsiteY0" fmla="*/ 374048 h 374047"/>
                <a:gd name="connsiteX1" fmla="*/ 39435 w 376398"/>
                <a:gd name="connsiteY1" fmla="*/ 282208 h 374047"/>
                <a:gd name="connsiteX2" fmla="*/ 55035 w 376398"/>
                <a:gd name="connsiteY2" fmla="*/ 47260 h 374047"/>
                <a:gd name="connsiteX3" fmla="*/ 290820 w 376398"/>
                <a:gd name="connsiteY3" fmla="*/ 46368 h 374047"/>
                <a:gd name="connsiteX4" fmla="*/ 376399 w 376398"/>
                <a:gd name="connsiteY4" fmla="*/ 131966 h 374047"/>
                <a:gd name="connsiteX5" fmla="*/ 134373 w 376398"/>
                <a:gd name="connsiteY5" fmla="*/ 374048 h 374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398" h="374047">
                  <a:moveTo>
                    <a:pt x="134373" y="374048"/>
                  </a:moveTo>
                  <a:cubicBezTo>
                    <a:pt x="103172" y="344178"/>
                    <a:pt x="67961" y="315645"/>
                    <a:pt x="39435" y="282208"/>
                  </a:cubicBezTo>
                  <a:cubicBezTo>
                    <a:pt x="-19400" y="213106"/>
                    <a:pt x="-10932" y="109229"/>
                    <a:pt x="55035" y="47260"/>
                  </a:cubicBezTo>
                  <a:cubicBezTo>
                    <a:pt x="121447" y="-15156"/>
                    <a:pt x="223962" y="-16047"/>
                    <a:pt x="290820" y="46368"/>
                  </a:cubicBezTo>
                  <a:cubicBezTo>
                    <a:pt x="320684" y="74009"/>
                    <a:pt x="348318" y="103879"/>
                    <a:pt x="376399" y="131966"/>
                  </a:cubicBezTo>
                  <a:cubicBezTo>
                    <a:pt x="295277" y="213552"/>
                    <a:pt x="213711" y="294691"/>
                    <a:pt x="134373" y="374048"/>
                  </a:cubicBezTo>
                  <a:close/>
                </a:path>
              </a:pathLst>
            </a:custGeom>
            <a:solidFill>
              <a:srgbClr val="EDA13E"/>
            </a:solidFill>
            <a:ln w="4457"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A9CDDC01-004D-9768-ADCB-541D8A5E930B}"/>
                </a:ext>
              </a:extLst>
            </p:cNvPr>
            <p:cNvSpPr/>
            <p:nvPr/>
          </p:nvSpPr>
          <p:spPr>
            <a:xfrm>
              <a:off x="7323531" y="3240302"/>
              <a:ext cx="204665" cy="200861"/>
            </a:xfrm>
            <a:custGeom>
              <a:avLst/>
              <a:gdLst>
                <a:gd name="connsiteX0" fmla="*/ 204666 w 204665"/>
                <a:gd name="connsiteY0" fmla="*/ 183370 h 200861"/>
                <a:gd name="connsiteX1" fmla="*/ 192186 w 204665"/>
                <a:gd name="connsiteY1" fmla="*/ 199420 h 200861"/>
                <a:gd name="connsiteX2" fmla="*/ 173020 w 204665"/>
                <a:gd name="connsiteY2" fmla="*/ 199866 h 200861"/>
                <a:gd name="connsiteX3" fmla="*/ 166334 w 204665"/>
                <a:gd name="connsiteY3" fmla="*/ 194070 h 200861"/>
                <a:gd name="connsiteX4" fmla="*/ 8549 w 204665"/>
                <a:gd name="connsiteY4" fmla="*/ 35803 h 200861"/>
                <a:gd name="connsiteX5" fmla="*/ 80 w 204665"/>
                <a:gd name="connsiteY5" fmla="*/ 19307 h 200861"/>
                <a:gd name="connsiteX6" fmla="*/ 26824 w 204665"/>
                <a:gd name="connsiteY6" fmla="*/ 1920 h 200861"/>
                <a:gd name="connsiteX7" fmla="*/ 37521 w 204665"/>
                <a:gd name="connsiteY7" fmla="*/ 9945 h 200861"/>
                <a:gd name="connsiteX8" fmla="*/ 192186 w 204665"/>
                <a:gd name="connsiteY8" fmla="*/ 164646 h 200861"/>
                <a:gd name="connsiteX9" fmla="*/ 204666 w 204665"/>
                <a:gd name="connsiteY9" fmla="*/ 183370 h 20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665" h="200861">
                  <a:moveTo>
                    <a:pt x="204666" y="183370"/>
                  </a:moveTo>
                  <a:cubicBezTo>
                    <a:pt x="200209" y="189612"/>
                    <a:pt x="197089" y="196745"/>
                    <a:pt x="192186" y="199420"/>
                  </a:cubicBezTo>
                  <a:cubicBezTo>
                    <a:pt x="186837" y="202095"/>
                    <a:pt x="179705" y="200311"/>
                    <a:pt x="173020" y="199866"/>
                  </a:cubicBezTo>
                  <a:cubicBezTo>
                    <a:pt x="170345" y="199420"/>
                    <a:pt x="168117" y="196299"/>
                    <a:pt x="166334" y="194070"/>
                  </a:cubicBezTo>
                  <a:cubicBezTo>
                    <a:pt x="113739" y="141463"/>
                    <a:pt x="60698" y="88856"/>
                    <a:pt x="8549" y="35803"/>
                  </a:cubicBezTo>
                  <a:cubicBezTo>
                    <a:pt x="4538" y="31790"/>
                    <a:pt x="526" y="25103"/>
                    <a:pt x="80" y="19307"/>
                  </a:cubicBezTo>
                  <a:cubicBezTo>
                    <a:pt x="-1257" y="5487"/>
                    <a:pt x="14344" y="-4321"/>
                    <a:pt x="26824" y="1920"/>
                  </a:cubicBezTo>
                  <a:cubicBezTo>
                    <a:pt x="30835" y="3704"/>
                    <a:pt x="34401" y="6824"/>
                    <a:pt x="37521" y="9945"/>
                  </a:cubicBezTo>
                  <a:cubicBezTo>
                    <a:pt x="89224" y="61661"/>
                    <a:pt x="140928" y="112930"/>
                    <a:pt x="192186" y="164646"/>
                  </a:cubicBezTo>
                  <a:cubicBezTo>
                    <a:pt x="196643" y="169995"/>
                    <a:pt x="199763" y="176683"/>
                    <a:pt x="204666" y="183370"/>
                  </a:cubicBezTo>
                  <a:close/>
                </a:path>
              </a:pathLst>
            </a:custGeom>
            <a:grpFill/>
            <a:ln w="445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996B0B3-51BB-B1E3-02C0-246FA765BB84}"/>
                </a:ext>
              </a:extLst>
            </p:cNvPr>
            <p:cNvSpPr/>
            <p:nvPr/>
          </p:nvSpPr>
          <p:spPr>
            <a:xfrm>
              <a:off x="7595586" y="2967099"/>
              <a:ext cx="204499" cy="200079"/>
            </a:xfrm>
            <a:custGeom>
              <a:avLst/>
              <a:gdLst>
                <a:gd name="connsiteX0" fmla="*/ 204500 w 204499"/>
                <a:gd name="connsiteY0" fmla="*/ 183283 h 200079"/>
                <a:gd name="connsiteX1" fmla="*/ 191574 w 204499"/>
                <a:gd name="connsiteY1" fmla="*/ 198887 h 200079"/>
                <a:gd name="connsiteX2" fmla="*/ 172408 w 204499"/>
                <a:gd name="connsiteY2" fmla="*/ 198441 h 200079"/>
                <a:gd name="connsiteX3" fmla="*/ 164831 w 204499"/>
                <a:gd name="connsiteY3" fmla="*/ 192200 h 200079"/>
                <a:gd name="connsiteX4" fmla="*/ 9720 w 204499"/>
                <a:gd name="connsiteY4" fmla="*/ 37053 h 200079"/>
                <a:gd name="connsiteX5" fmla="*/ 3480 w 204499"/>
                <a:gd name="connsiteY5" fmla="*/ 30366 h 200079"/>
                <a:gd name="connsiteX6" fmla="*/ 5263 w 204499"/>
                <a:gd name="connsiteY6" fmla="*/ 6292 h 200079"/>
                <a:gd name="connsiteX7" fmla="*/ 28886 w 204499"/>
                <a:gd name="connsiteY7" fmla="*/ 2725 h 200079"/>
                <a:gd name="connsiteX8" fmla="*/ 37355 w 204499"/>
                <a:gd name="connsiteY8" fmla="*/ 9858 h 200079"/>
                <a:gd name="connsiteX9" fmla="*/ 191574 w 204499"/>
                <a:gd name="connsiteY9" fmla="*/ 164113 h 200079"/>
                <a:gd name="connsiteX10" fmla="*/ 204500 w 204499"/>
                <a:gd name="connsiteY10" fmla="*/ 183283 h 2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499" h="200079">
                  <a:moveTo>
                    <a:pt x="204500" y="183283"/>
                  </a:moveTo>
                  <a:cubicBezTo>
                    <a:pt x="199597" y="189525"/>
                    <a:pt x="196477" y="196658"/>
                    <a:pt x="191574" y="198887"/>
                  </a:cubicBezTo>
                  <a:cubicBezTo>
                    <a:pt x="186225" y="201116"/>
                    <a:pt x="178648" y="199779"/>
                    <a:pt x="172408" y="198441"/>
                  </a:cubicBezTo>
                  <a:cubicBezTo>
                    <a:pt x="169734" y="197995"/>
                    <a:pt x="167059" y="194429"/>
                    <a:pt x="164831" y="192200"/>
                  </a:cubicBezTo>
                  <a:cubicBezTo>
                    <a:pt x="113127" y="140484"/>
                    <a:pt x="61424" y="88769"/>
                    <a:pt x="9720" y="37053"/>
                  </a:cubicBezTo>
                  <a:cubicBezTo>
                    <a:pt x="7492" y="34824"/>
                    <a:pt x="5263" y="33041"/>
                    <a:pt x="3480" y="30366"/>
                  </a:cubicBezTo>
                  <a:cubicBezTo>
                    <a:pt x="-1423" y="21895"/>
                    <a:pt x="-1423" y="13871"/>
                    <a:pt x="5263" y="6292"/>
                  </a:cubicBezTo>
                  <a:cubicBezTo>
                    <a:pt x="11949" y="-842"/>
                    <a:pt x="20418" y="-1733"/>
                    <a:pt x="28886" y="2725"/>
                  </a:cubicBezTo>
                  <a:cubicBezTo>
                    <a:pt x="32006" y="4508"/>
                    <a:pt x="34680" y="7183"/>
                    <a:pt x="37355" y="9858"/>
                  </a:cubicBezTo>
                  <a:cubicBezTo>
                    <a:pt x="88613" y="61128"/>
                    <a:pt x="140316" y="112397"/>
                    <a:pt x="191574" y="164113"/>
                  </a:cubicBezTo>
                  <a:cubicBezTo>
                    <a:pt x="196477" y="169909"/>
                    <a:pt x="199597" y="176596"/>
                    <a:pt x="204500" y="183283"/>
                  </a:cubicBezTo>
                  <a:close/>
                </a:path>
              </a:pathLst>
            </a:custGeom>
            <a:grpFill/>
            <a:ln w="4457"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8F427F7-FBB3-DBAB-1EC8-28908FD9757B}"/>
                </a:ext>
              </a:extLst>
            </p:cNvPr>
            <p:cNvSpPr/>
            <p:nvPr/>
          </p:nvSpPr>
          <p:spPr>
            <a:xfrm>
              <a:off x="7390899" y="3199423"/>
              <a:ext cx="38347" cy="38356"/>
            </a:xfrm>
            <a:custGeom>
              <a:avLst/>
              <a:gdLst>
                <a:gd name="connsiteX0" fmla="*/ 38348 w 38347"/>
                <a:gd name="connsiteY0" fmla="*/ 19170 h 38356"/>
                <a:gd name="connsiteX1" fmla="*/ 18736 w 38347"/>
                <a:gd name="connsiteY1" fmla="*/ 38341 h 38356"/>
                <a:gd name="connsiteX2" fmla="*/ 16 w 38347"/>
                <a:gd name="connsiteY2" fmla="*/ 18279 h 38356"/>
                <a:gd name="connsiteX3" fmla="*/ 19182 w 38347"/>
                <a:gd name="connsiteY3" fmla="*/ 0 h 38356"/>
                <a:gd name="connsiteX4" fmla="*/ 38348 w 38347"/>
                <a:gd name="connsiteY4" fmla="*/ 19170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47" h="38356">
                  <a:moveTo>
                    <a:pt x="38348" y="19170"/>
                  </a:moveTo>
                  <a:cubicBezTo>
                    <a:pt x="38348" y="29870"/>
                    <a:pt x="29433" y="38787"/>
                    <a:pt x="18736" y="38341"/>
                  </a:cubicBezTo>
                  <a:cubicBezTo>
                    <a:pt x="8485" y="37895"/>
                    <a:pt x="-430" y="28533"/>
                    <a:pt x="16" y="18279"/>
                  </a:cubicBezTo>
                  <a:cubicBezTo>
                    <a:pt x="462" y="8025"/>
                    <a:pt x="8930" y="0"/>
                    <a:pt x="19182" y="0"/>
                  </a:cubicBezTo>
                  <a:cubicBezTo>
                    <a:pt x="29879" y="0"/>
                    <a:pt x="38348" y="8471"/>
                    <a:pt x="38348" y="19170"/>
                  </a:cubicBezTo>
                  <a:close/>
                </a:path>
              </a:pathLst>
            </a:custGeom>
            <a:grpFill/>
            <a:ln w="445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8632F95-8509-6A56-F798-D95A940D9E27}"/>
                </a:ext>
              </a:extLst>
            </p:cNvPr>
            <p:cNvSpPr/>
            <p:nvPr/>
          </p:nvSpPr>
          <p:spPr>
            <a:xfrm>
              <a:off x="7458649" y="3267634"/>
              <a:ext cx="38364" cy="38340"/>
            </a:xfrm>
            <a:custGeom>
              <a:avLst/>
              <a:gdLst>
                <a:gd name="connsiteX0" fmla="*/ 38348 w 38364"/>
                <a:gd name="connsiteY0" fmla="*/ 19170 h 38340"/>
                <a:gd name="connsiteX1" fmla="*/ 18736 w 38364"/>
                <a:gd name="connsiteY1" fmla="*/ 38341 h 38340"/>
                <a:gd name="connsiteX2" fmla="*/ 16 w 38364"/>
                <a:gd name="connsiteY2" fmla="*/ 19616 h 38340"/>
                <a:gd name="connsiteX3" fmla="*/ 19182 w 38364"/>
                <a:gd name="connsiteY3" fmla="*/ 0 h 38340"/>
                <a:gd name="connsiteX4" fmla="*/ 38348 w 38364"/>
                <a:gd name="connsiteY4" fmla="*/ 19170 h 3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64" h="38340">
                  <a:moveTo>
                    <a:pt x="38348" y="19170"/>
                  </a:moveTo>
                  <a:cubicBezTo>
                    <a:pt x="38348" y="29870"/>
                    <a:pt x="29434" y="38341"/>
                    <a:pt x="18736" y="38341"/>
                  </a:cubicBezTo>
                  <a:cubicBezTo>
                    <a:pt x="8930" y="37895"/>
                    <a:pt x="16" y="29424"/>
                    <a:pt x="16" y="19616"/>
                  </a:cubicBezTo>
                  <a:cubicBezTo>
                    <a:pt x="-430" y="9362"/>
                    <a:pt x="8485" y="0"/>
                    <a:pt x="19182" y="0"/>
                  </a:cubicBezTo>
                  <a:cubicBezTo>
                    <a:pt x="30325" y="0"/>
                    <a:pt x="38794" y="8471"/>
                    <a:pt x="38348" y="19170"/>
                  </a:cubicBezTo>
                  <a:close/>
                </a:path>
              </a:pathLst>
            </a:custGeom>
            <a:grpFill/>
            <a:ln w="4457"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80C790F-5B62-F072-5A83-37371F444388}"/>
                </a:ext>
              </a:extLst>
            </p:cNvPr>
            <p:cNvSpPr/>
            <p:nvPr/>
          </p:nvSpPr>
          <p:spPr>
            <a:xfrm>
              <a:off x="7527290" y="3335845"/>
              <a:ext cx="38347" cy="38340"/>
            </a:xfrm>
            <a:custGeom>
              <a:avLst/>
              <a:gdLst>
                <a:gd name="connsiteX0" fmla="*/ 19182 w 38347"/>
                <a:gd name="connsiteY0" fmla="*/ 38341 h 38340"/>
                <a:gd name="connsiteX1" fmla="*/ 16 w 38347"/>
                <a:gd name="connsiteY1" fmla="*/ 19170 h 38340"/>
                <a:gd name="connsiteX2" fmla="*/ 19628 w 38347"/>
                <a:gd name="connsiteY2" fmla="*/ 0 h 38340"/>
                <a:gd name="connsiteX3" fmla="*/ 38348 w 38347"/>
                <a:gd name="connsiteY3" fmla="*/ 18724 h 38340"/>
                <a:gd name="connsiteX4" fmla="*/ 19182 w 38347"/>
                <a:gd name="connsiteY4" fmla="*/ 38341 h 3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47" h="38340">
                  <a:moveTo>
                    <a:pt x="19182" y="38341"/>
                  </a:moveTo>
                  <a:cubicBezTo>
                    <a:pt x="8485" y="38341"/>
                    <a:pt x="-430" y="29424"/>
                    <a:pt x="16" y="19170"/>
                  </a:cubicBezTo>
                  <a:cubicBezTo>
                    <a:pt x="16" y="8471"/>
                    <a:pt x="8930" y="0"/>
                    <a:pt x="19628" y="0"/>
                  </a:cubicBezTo>
                  <a:cubicBezTo>
                    <a:pt x="29879" y="446"/>
                    <a:pt x="37902" y="8471"/>
                    <a:pt x="38348" y="18724"/>
                  </a:cubicBezTo>
                  <a:cubicBezTo>
                    <a:pt x="38348" y="29424"/>
                    <a:pt x="29879" y="38341"/>
                    <a:pt x="19182" y="38341"/>
                  </a:cubicBezTo>
                  <a:close/>
                </a:path>
              </a:pathLst>
            </a:custGeom>
            <a:grpFill/>
            <a:ln w="4457"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63BC3E1-2E40-C628-06A7-F099DF4816A1}"/>
                </a:ext>
              </a:extLst>
            </p:cNvPr>
            <p:cNvSpPr/>
            <p:nvPr/>
          </p:nvSpPr>
          <p:spPr>
            <a:xfrm>
              <a:off x="7690885" y="3172228"/>
              <a:ext cx="38347" cy="38340"/>
            </a:xfrm>
            <a:custGeom>
              <a:avLst/>
              <a:gdLst>
                <a:gd name="connsiteX0" fmla="*/ 19166 w 38347"/>
                <a:gd name="connsiteY0" fmla="*/ 0 h 38340"/>
                <a:gd name="connsiteX1" fmla="*/ 38332 w 38347"/>
                <a:gd name="connsiteY1" fmla="*/ 19616 h 38340"/>
                <a:gd name="connsiteX2" fmla="*/ 19166 w 38347"/>
                <a:gd name="connsiteY2" fmla="*/ 38341 h 38340"/>
                <a:gd name="connsiteX3" fmla="*/ 0 w 38347"/>
                <a:gd name="connsiteY3" fmla="*/ 19170 h 38340"/>
                <a:gd name="connsiteX4" fmla="*/ 19166 w 38347"/>
                <a:gd name="connsiteY4" fmla="*/ 0 h 3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47" h="38340">
                  <a:moveTo>
                    <a:pt x="19166" y="0"/>
                  </a:moveTo>
                  <a:cubicBezTo>
                    <a:pt x="29863" y="0"/>
                    <a:pt x="38778" y="8916"/>
                    <a:pt x="38332" y="19616"/>
                  </a:cubicBezTo>
                  <a:cubicBezTo>
                    <a:pt x="37886" y="29424"/>
                    <a:pt x="29417" y="38341"/>
                    <a:pt x="19166" y="38341"/>
                  </a:cubicBezTo>
                  <a:cubicBezTo>
                    <a:pt x="8914" y="38341"/>
                    <a:pt x="0" y="29870"/>
                    <a:pt x="0" y="19170"/>
                  </a:cubicBezTo>
                  <a:cubicBezTo>
                    <a:pt x="0" y="8025"/>
                    <a:pt x="8469" y="0"/>
                    <a:pt x="19166" y="0"/>
                  </a:cubicBezTo>
                  <a:close/>
                </a:path>
              </a:pathLst>
            </a:custGeom>
            <a:grpFill/>
            <a:ln w="4457"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58FC3B4-03F8-E3F8-D6C6-E199CC7B60D0}"/>
                </a:ext>
              </a:extLst>
            </p:cNvPr>
            <p:cNvSpPr/>
            <p:nvPr/>
          </p:nvSpPr>
          <p:spPr>
            <a:xfrm>
              <a:off x="7609300" y="3254243"/>
              <a:ext cx="37903" cy="38356"/>
            </a:xfrm>
            <a:custGeom>
              <a:avLst/>
              <a:gdLst>
                <a:gd name="connsiteX0" fmla="*/ 18292 w 37903"/>
                <a:gd name="connsiteY0" fmla="*/ 16 h 38356"/>
                <a:gd name="connsiteX1" fmla="*/ 37904 w 37903"/>
                <a:gd name="connsiteY1" fmla="*/ 18741 h 38356"/>
                <a:gd name="connsiteX2" fmla="*/ 18738 w 37903"/>
                <a:gd name="connsiteY2" fmla="*/ 38357 h 38356"/>
                <a:gd name="connsiteX3" fmla="*/ 18 w 37903"/>
                <a:gd name="connsiteY3" fmla="*/ 20078 h 38356"/>
                <a:gd name="connsiteX4" fmla="*/ 18292 w 37903"/>
                <a:gd name="connsiteY4" fmla="*/ 16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03" h="38356">
                  <a:moveTo>
                    <a:pt x="18292" y="16"/>
                  </a:moveTo>
                  <a:cubicBezTo>
                    <a:pt x="28989" y="-430"/>
                    <a:pt x="37904" y="8487"/>
                    <a:pt x="37904" y="18741"/>
                  </a:cubicBezTo>
                  <a:cubicBezTo>
                    <a:pt x="37904" y="28995"/>
                    <a:pt x="28989" y="38357"/>
                    <a:pt x="18738" y="38357"/>
                  </a:cubicBezTo>
                  <a:cubicBezTo>
                    <a:pt x="8486" y="38357"/>
                    <a:pt x="18" y="30332"/>
                    <a:pt x="18" y="20078"/>
                  </a:cubicBezTo>
                  <a:cubicBezTo>
                    <a:pt x="-428" y="8487"/>
                    <a:pt x="7595" y="16"/>
                    <a:pt x="18292" y="16"/>
                  </a:cubicBezTo>
                  <a:close/>
                </a:path>
              </a:pathLst>
            </a:custGeom>
            <a:grpFill/>
            <a:ln w="4457"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3A45DB4-417B-8829-4958-E17FB8913BB1}"/>
                </a:ext>
              </a:extLst>
            </p:cNvPr>
            <p:cNvSpPr/>
            <p:nvPr/>
          </p:nvSpPr>
          <p:spPr>
            <a:xfrm>
              <a:off x="7622672" y="3104017"/>
              <a:ext cx="38366" cy="38356"/>
            </a:xfrm>
            <a:custGeom>
              <a:avLst/>
              <a:gdLst>
                <a:gd name="connsiteX0" fmla="*/ 38349 w 38366"/>
                <a:gd name="connsiteY0" fmla="*/ 19616 h 38356"/>
                <a:gd name="connsiteX1" fmla="*/ 18292 w 38366"/>
                <a:gd name="connsiteY1" fmla="*/ 38341 h 38356"/>
                <a:gd name="connsiteX2" fmla="*/ 18 w 38366"/>
                <a:gd name="connsiteY2" fmla="*/ 17833 h 38356"/>
                <a:gd name="connsiteX3" fmla="*/ 19184 w 38366"/>
                <a:gd name="connsiteY3" fmla="*/ 0 h 38356"/>
                <a:gd name="connsiteX4" fmla="*/ 38349 w 38366"/>
                <a:gd name="connsiteY4" fmla="*/ 19616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66" h="38356">
                  <a:moveTo>
                    <a:pt x="38349" y="19616"/>
                  </a:moveTo>
                  <a:cubicBezTo>
                    <a:pt x="37904" y="29870"/>
                    <a:pt x="28544" y="38787"/>
                    <a:pt x="18292" y="38341"/>
                  </a:cubicBezTo>
                  <a:cubicBezTo>
                    <a:pt x="7595" y="37895"/>
                    <a:pt x="-428" y="28978"/>
                    <a:pt x="18" y="17833"/>
                  </a:cubicBezTo>
                  <a:cubicBezTo>
                    <a:pt x="463" y="7579"/>
                    <a:pt x="8932" y="0"/>
                    <a:pt x="19184" y="0"/>
                  </a:cubicBezTo>
                  <a:cubicBezTo>
                    <a:pt x="30327" y="446"/>
                    <a:pt x="38795" y="9362"/>
                    <a:pt x="38349" y="19616"/>
                  </a:cubicBezTo>
                  <a:close/>
                </a:path>
              </a:pathLst>
            </a:custGeom>
            <a:grpFill/>
            <a:ln w="445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80CEC0FD-FCFD-0600-992B-924400F3AB8D}"/>
                </a:ext>
              </a:extLst>
            </p:cNvPr>
            <p:cNvSpPr/>
            <p:nvPr/>
          </p:nvSpPr>
          <p:spPr>
            <a:xfrm>
              <a:off x="7472912" y="3117837"/>
              <a:ext cx="37902" cy="38356"/>
            </a:xfrm>
            <a:custGeom>
              <a:avLst/>
              <a:gdLst>
                <a:gd name="connsiteX0" fmla="*/ 37902 w 37902"/>
                <a:gd name="connsiteY0" fmla="*/ 19170 h 38356"/>
                <a:gd name="connsiteX1" fmla="*/ 18736 w 37902"/>
                <a:gd name="connsiteY1" fmla="*/ 38341 h 38356"/>
                <a:gd name="connsiteX2" fmla="*/ 16 w 37902"/>
                <a:gd name="connsiteY2" fmla="*/ 18279 h 38356"/>
                <a:gd name="connsiteX3" fmla="*/ 19182 w 37902"/>
                <a:gd name="connsiteY3" fmla="*/ 0 h 38356"/>
                <a:gd name="connsiteX4" fmla="*/ 37902 w 37902"/>
                <a:gd name="connsiteY4" fmla="*/ 19170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02" h="38356">
                  <a:moveTo>
                    <a:pt x="37902" y="19170"/>
                  </a:moveTo>
                  <a:cubicBezTo>
                    <a:pt x="37902" y="29870"/>
                    <a:pt x="28988" y="38787"/>
                    <a:pt x="18736" y="38341"/>
                  </a:cubicBezTo>
                  <a:cubicBezTo>
                    <a:pt x="8485" y="37895"/>
                    <a:pt x="-430" y="28978"/>
                    <a:pt x="16" y="18279"/>
                  </a:cubicBezTo>
                  <a:cubicBezTo>
                    <a:pt x="462" y="8025"/>
                    <a:pt x="8930" y="0"/>
                    <a:pt x="19182" y="0"/>
                  </a:cubicBezTo>
                  <a:cubicBezTo>
                    <a:pt x="29879" y="0"/>
                    <a:pt x="37902" y="8025"/>
                    <a:pt x="37902" y="19170"/>
                  </a:cubicBezTo>
                  <a:close/>
                </a:path>
              </a:pathLst>
            </a:custGeom>
            <a:grpFill/>
            <a:ln w="4457"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2C5BA444-C4B9-9575-EDE8-0C6EC8D6CE0A}"/>
                </a:ext>
              </a:extLst>
            </p:cNvPr>
            <p:cNvSpPr/>
            <p:nvPr/>
          </p:nvSpPr>
          <p:spPr>
            <a:xfrm>
              <a:off x="7540659" y="3185585"/>
              <a:ext cx="38366" cy="38375"/>
            </a:xfrm>
            <a:custGeom>
              <a:avLst/>
              <a:gdLst>
                <a:gd name="connsiteX0" fmla="*/ 38349 w 38366"/>
                <a:gd name="connsiteY0" fmla="*/ 19634 h 38375"/>
                <a:gd name="connsiteX1" fmla="*/ 18292 w 38366"/>
                <a:gd name="connsiteY1" fmla="*/ 38359 h 38375"/>
                <a:gd name="connsiteX2" fmla="*/ 18 w 38366"/>
                <a:gd name="connsiteY2" fmla="*/ 17851 h 38375"/>
                <a:gd name="connsiteX3" fmla="*/ 19184 w 38366"/>
                <a:gd name="connsiteY3" fmla="*/ 18 h 38375"/>
                <a:gd name="connsiteX4" fmla="*/ 38349 w 38366"/>
                <a:gd name="connsiteY4" fmla="*/ 19634 h 3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66" h="38375">
                  <a:moveTo>
                    <a:pt x="38349" y="19634"/>
                  </a:moveTo>
                  <a:cubicBezTo>
                    <a:pt x="37904" y="30334"/>
                    <a:pt x="28989" y="38804"/>
                    <a:pt x="18292" y="38359"/>
                  </a:cubicBezTo>
                  <a:cubicBezTo>
                    <a:pt x="7595" y="37913"/>
                    <a:pt x="-428" y="28550"/>
                    <a:pt x="18" y="17851"/>
                  </a:cubicBezTo>
                  <a:cubicBezTo>
                    <a:pt x="463" y="7597"/>
                    <a:pt x="8932" y="-428"/>
                    <a:pt x="19184" y="18"/>
                  </a:cubicBezTo>
                  <a:cubicBezTo>
                    <a:pt x="30327" y="464"/>
                    <a:pt x="38795" y="8934"/>
                    <a:pt x="38349" y="19634"/>
                  </a:cubicBezTo>
                  <a:close/>
                </a:path>
              </a:pathLst>
            </a:custGeom>
            <a:grpFill/>
            <a:ln w="4457"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CEFC118-13B8-D525-5231-9673E7EDCD81}"/>
                </a:ext>
              </a:extLst>
            </p:cNvPr>
            <p:cNvSpPr/>
            <p:nvPr/>
          </p:nvSpPr>
          <p:spPr>
            <a:xfrm>
              <a:off x="7554923" y="3035806"/>
              <a:ext cx="37903" cy="38340"/>
            </a:xfrm>
            <a:custGeom>
              <a:avLst/>
              <a:gdLst>
                <a:gd name="connsiteX0" fmla="*/ 37904 w 37903"/>
                <a:gd name="connsiteY0" fmla="*/ 19616 h 38340"/>
                <a:gd name="connsiteX1" fmla="*/ 18292 w 37903"/>
                <a:gd name="connsiteY1" fmla="*/ 38341 h 38340"/>
                <a:gd name="connsiteX2" fmla="*/ 18 w 37903"/>
                <a:gd name="connsiteY2" fmla="*/ 18279 h 38340"/>
                <a:gd name="connsiteX3" fmla="*/ 19184 w 37903"/>
                <a:gd name="connsiteY3" fmla="*/ 0 h 38340"/>
                <a:gd name="connsiteX4" fmla="*/ 37904 w 37903"/>
                <a:gd name="connsiteY4" fmla="*/ 19616 h 3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03" h="38340">
                  <a:moveTo>
                    <a:pt x="37904" y="19616"/>
                  </a:moveTo>
                  <a:cubicBezTo>
                    <a:pt x="37458" y="30316"/>
                    <a:pt x="28989" y="38341"/>
                    <a:pt x="18292" y="38341"/>
                  </a:cubicBezTo>
                  <a:cubicBezTo>
                    <a:pt x="7595" y="37895"/>
                    <a:pt x="-428" y="28978"/>
                    <a:pt x="18" y="18279"/>
                  </a:cubicBezTo>
                  <a:cubicBezTo>
                    <a:pt x="463" y="8025"/>
                    <a:pt x="8932" y="0"/>
                    <a:pt x="19184" y="0"/>
                  </a:cubicBezTo>
                  <a:cubicBezTo>
                    <a:pt x="29435" y="0"/>
                    <a:pt x="37904" y="8916"/>
                    <a:pt x="37904" y="19616"/>
                  </a:cubicBezTo>
                  <a:close/>
                </a:path>
              </a:pathLst>
            </a:custGeom>
            <a:grpFill/>
            <a:ln w="445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C1B67AB-742C-C513-CB68-DEEF42D9B541}"/>
                </a:ext>
              </a:extLst>
            </p:cNvPr>
            <p:cNvSpPr/>
            <p:nvPr/>
          </p:nvSpPr>
          <p:spPr>
            <a:xfrm>
              <a:off x="7213055" y="3764528"/>
              <a:ext cx="95867" cy="39207"/>
            </a:xfrm>
            <a:custGeom>
              <a:avLst/>
              <a:gdLst>
                <a:gd name="connsiteX0" fmla="*/ 48156 w 95867"/>
                <a:gd name="connsiteY0" fmla="*/ 198 h 39207"/>
                <a:gd name="connsiteX1" fmla="*/ 76237 w 95867"/>
                <a:gd name="connsiteY1" fmla="*/ 198 h 39207"/>
                <a:gd name="connsiteX2" fmla="*/ 95848 w 95867"/>
                <a:gd name="connsiteY2" fmla="*/ 18031 h 39207"/>
                <a:gd name="connsiteX3" fmla="*/ 77574 w 95867"/>
                <a:gd name="connsiteY3" fmla="*/ 38539 h 39207"/>
                <a:gd name="connsiteX4" fmla="*/ 17847 w 95867"/>
                <a:gd name="connsiteY4" fmla="*/ 38539 h 39207"/>
                <a:gd name="connsiteX5" fmla="*/ 19 w 95867"/>
                <a:gd name="connsiteY5" fmla="*/ 18923 h 39207"/>
                <a:gd name="connsiteX6" fmla="*/ 19185 w 95867"/>
                <a:gd name="connsiteY6" fmla="*/ 644 h 39207"/>
                <a:gd name="connsiteX7" fmla="*/ 48156 w 95867"/>
                <a:gd name="connsiteY7" fmla="*/ 198 h 39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67" h="39207">
                  <a:moveTo>
                    <a:pt x="48156" y="198"/>
                  </a:moveTo>
                  <a:cubicBezTo>
                    <a:pt x="57517" y="198"/>
                    <a:pt x="66877" y="-248"/>
                    <a:pt x="76237" y="198"/>
                  </a:cubicBezTo>
                  <a:cubicBezTo>
                    <a:pt x="87825" y="644"/>
                    <a:pt x="95403" y="7777"/>
                    <a:pt x="95848" y="18031"/>
                  </a:cubicBezTo>
                  <a:cubicBezTo>
                    <a:pt x="96294" y="28731"/>
                    <a:pt x="88717" y="38093"/>
                    <a:pt x="77574" y="38539"/>
                  </a:cubicBezTo>
                  <a:cubicBezTo>
                    <a:pt x="57517" y="39431"/>
                    <a:pt x="37459" y="39431"/>
                    <a:pt x="17847" y="38539"/>
                  </a:cubicBezTo>
                  <a:cubicBezTo>
                    <a:pt x="7150" y="38093"/>
                    <a:pt x="-427" y="29177"/>
                    <a:pt x="19" y="18923"/>
                  </a:cubicBezTo>
                  <a:cubicBezTo>
                    <a:pt x="464" y="8669"/>
                    <a:pt x="8042" y="1090"/>
                    <a:pt x="19185" y="644"/>
                  </a:cubicBezTo>
                  <a:cubicBezTo>
                    <a:pt x="28545" y="198"/>
                    <a:pt x="38350" y="198"/>
                    <a:pt x="48156" y="198"/>
                  </a:cubicBezTo>
                  <a:close/>
                </a:path>
              </a:pathLst>
            </a:custGeom>
            <a:grpFill/>
            <a:ln w="4457"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5D46FEA-A1BC-8E71-E0AC-87E31AA88CC1}"/>
                </a:ext>
              </a:extLst>
            </p:cNvPr>
            <p:cNvSpPr/>
            <p:nvPr/>
          </p:nvSpPr>
          <p:spPr>
            <a:xfrm>
              <a:off x="7058408" y="3764726"/>
              <a:ext cx="38331" cy="38357"/>
            </a:xfrm>
            <a:custGeom>
              <a:avLst/>
              <a:gdLst>
                <a:gd name="connsiteX0" fmla="*/ 38332 w 38331"/>
                <a:gd name="connsiteY0" fmla="*/ 19616 h 38357"/>
                <a:gd name="connsiteX1" fmla="*/ 18720 w 38331"/>
                <a:gd name="connsiteY1" fmla="*/ 38341 h 38357"/>
                <a:gd name="connsiteX2" fmla="*/ 0 w 38331"/>
                <a:gd name="connsiteY2" fmla="*/ 19170 h 38357"/>
                <a:gd name="connsiteX3" fmla="*/ 19166 w 38331"/>
                <a:gd name="connsiteY3" fmla="*/ 0 h 38357"/>
                <a:gd name="connsiteX4" fmla="*/ 38332 w 38331"/>
                <a:gd name="connsiteY4" fmla="*/ 19616 h 38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31" h="38357">
                  <a:moveTo>
                    <a:pt x="38332" y="19616"/>
                  </a:moveTo>
                  <a:cubicBezTo>
                    <a:pt x="38332" y="30316"/>
                    <a:pt x="28972" y="38787"/>
                    <a:pt x="18720" y="38341"/>
                  </a:cubicBezTo>
                  <a:cubicBezTo>
                    <a:pt x="8914" y="37895"/>
                    <a:pt x="446" y="28978"/>
                    <a:pt x="0" y="19170"/>
                  </a:cubicBezTo>
                  <a:cubicBezTo>
                    <a:pt x="0" y="8471"/>
                    <a:pt x="8469" y="0"/>
                    <a:pt x="19166" y="0"/>
                  </a:cubicBezTo>
                  <a:cubicBezTo>
                    <a:pt x="30309" y="446"/>
                    <a:pt x="38332" y="8471"/>
                    <a:pt x="38332" y="19616"/>
                  </a:cubicBezTo>
                  <a:close/>
                </a:path>
              </a:pathLst>
            </a:custGeom>
            <a:grpFill/>
            <a:ln w="4457"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A8269C8-4985-9B02-860E-8238D4D670F5}"/>
                </a:ext>
              </a:extLst>
            </p:cNvPr>
            <p:cNvSpPr/>
            <p:nvPr/>
          </p:nvSpPr>
          <p:spPr>
            <a:xfrm>
              <a:off x="7135502" y="3764726"/>
              <a:ext cx="38347" cy="38356"/>
            </a:xfrm>
            <a:custGeom>
              <a:avLst/>
              <a:gdLst>
                <a:gd name="connsiteX0" fmla="*/ 38348 w 38347"/>
                <a:gd name="connsiteY0" fmla="*/ 19170 h 38356"/>
                <a:gd name="connsiteX1" fmla="*/ 18736 w 38347"/>
                <a:gd name="connsiteY1" fmla="*/ 38341 h 38356"/>
                <a:gd name="connsiteX2" fmla="*/ 16 w 38347"/>
                <a:gd name="connsiteY2" fmla="*/ 18279 h 38356"/>
                <a:gd name="connsiteX3" fmla="*/ 19182 w 38347"/>
                <a:gd name="connsiteY3" fmla="*/ 0 h 38356"/>
                <a:gd name="connsiteX4" fmla="*/ 38348 w 38347"/>
                <a:gd name="connsiteY4" fmla="*/ 19170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47" h="38356">
                  <a:moveTo>
                    <a:pt x="38348" y="19170"/>
                  </a:moveTo>
                  <a:cubicBezTo>
                    <a:pt x="38348" y="29870"/>
                    <a:pt x="29434" y="38787"/>
                    <a:pt x="18736" y="38341"/>
                  </a:cubicBezTo>
                  <a:cubicBezTo>
                    <a:pt x="8485" y="37895"/>
                    <a:pt x="-430" y="28533"/>
                    <a:pt x="16" y="18279"/>
                  </a:cubicBezTo>
                  <a:cubicBezTo>
                    <a:pt x="462" y="8025"/>
                    <a:pt x="8930" y="0"/>
                    <a:pt x="19182" y="0"/>
                  </a:cubicBezTo>
                  <a:cubicBezTo>
                    <a:pt x="29879" y="0"/>
                    <a:pt x="38348" y="8471"/>
                    <a:pt x="38348" y="19170"/>
                  </a:cubicBezTo>
                  <a:close/>
                </a:path>
              </a:pathLst>
            </a:custGeom>
            <a:grpFill/>
            <a:ln w="4457" cap="flat">
              <a:noFill/>
              <a:prstDash val="solid"/>
              <a:miter/>
            </a:ln>
          </p:spPr>
          <p:txBody>
            <a:bodyPr rtlCol="0" anchor="ctr"/>
            <a:lstStyle/>
            <a:p>
              <a:endParaRPr lang="en-US"/>
            </a:p>
          </p:txBody>
        </p:sp>
      </p:grpSp>
    </p:spTree>
    <p:extLst>
      <p:ext uri="{BB962C8B-B14F-4D97-AF65-F5344CB8AC3E}">
        <p14:creationId xmlns:p14="http://schemas.microsoft.com/office/powerpoint/2010/main" val="3485471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75321ED-76B8-AB16-A1E0-99520CBADF6A}"/>
              </a:ext>
            </a:extLst>
          </p:cNvPr>
          <p:cNvSpPr>
            <a:spLocks noGrp="1"/>
          </p:cNvSpPr>
          <p:nvPr>
            <p:ph type="body" sz="quarter" idx="18"/>
          </p:nvPr>
        </p:nvSpPr>
        <p:spPr>
          <a:xfrm>
            <a:off x="1711174" y="1795049"/>
            <a:ext cx="10245750" cy="4335803"/>
          </a:xfrm>
        </p:spPr>
        <p:txBody>
          <a:bodyPr>
            <a:noAutofit/>
          </a:bodyPr>
          <a:lstStyle/>
          <a:p>
            <a:pPr marL="12700" indent="-12700"/>
            <a:r>
              <a:rPr lang="es" sz="1800" dirty="0"/>
              <a:t>Los desastres naturales pueden provocar la pérdida de personal de múltiples maneras y, lamentablemente, las personas pierden la vida durante los desastres naturales. A </a:t>
            </a:r>
            <a:r>
              <a:rPr lang="es" sz="1800" dirty="0" err="1"/>
              <a:t>nivel mundial </a:t>
            </a:r>
            <a:r>
              <a:rPr lang="es" sz="1800" dirty="0"/>
              <a:t>, alrededor de 60 000 personas mueren cada año como resultado de desastres como sequías, inundaciones, terremotos y tsunamis, y otros 150 millones de personas se ven afectadas por estos eventos. </a:t>
            </a:r>
            <a:r>
              <a:rPr lang="es" sz="1800" dirty="0">
                <a:hlinkClick r:id="rId2"/>
              </a:rPr>
              <a:t>Fuente.</a:t>
            </a:r>
            <a:endParaRPr lang="en-GB" sz="1800" dirty="0"/>
          </a:p>
          <a:p>
            <a:pPr marL="12700" indent="-12700"/>
            <a:endParaRPr lang="en-GB" sz="1800" dirty="0"/>
          </a:p>
          <a:p>
            <a:pPr marL="12700" indent="-12700"/>
            <a:r>
              <a:rPr lang="es" sz="1800" dirty="0"/>
              <a:t>Ejemplos de personas perdidas en desastres en 2020:</a:t>
            </a:r>
          </a:p>
          <a:p>
            <a:pPr marL="12700" indent="-12700"/>
            <a:endParaRPr lang="en-GB" sz="1800" dirty="0"/>
          </a:p>
          <a:p>
            <a:pPr marL="342900" indent="-342900">
              <a:buFont typeface="Arial" panose="020B0604020202020204" pitchFamily="34" charset="0"/>
              <a:buChar char="•"/>
            </a:pPr>
            <a:r>
              <a:rPr lang="es" sz="1800" dirty="0"/>
              <a:t>24 de enero: Terremoto en Turquía, 41 muertos</a:t>
            </a:r>
          </a:p>
          <a:p>
            <a:pPr marL="342900" indent="-342900">
              <a:buFont typeface="Arial" panose="020B0604020202020204" pitchFamily="34" charset="0"/>
              <a:buChar char="•"/>
            </a:pPr>
            <a:r>
              <a:rPr lang="es" sz="1800" dirty="0"/>
              <a:t>30 de octubre, Terremoto en Turquía y Grecia, 117 muertos</a:t>
            </a:r>
          </a:p>
          <a:p>
            <a:pPr marL="12700" indent="-12700"/>
            <a:endParaRPr lang="en-US" sz="1800" dirty="0"/>
          </a:p>
          <a:p>
            <a:pPr marL="0" indent="0" algn="l" fontAlgn="base"/>
            <a:r>
              <a:rPr lang="es" sz="1800" b="0" i="0" dirty="0">
                <a:solidFill>
                  <a:srgbClr val="616161"/>
                </a:solidFill>
                <a:effectLst/>
                <a:latin typeface="AvenirNext"/>
              </a:rPr>
              <a:t>Ahora también se espera que el cambio climático empeore con los daños causados por los desastres naturales debido al aumento de las temperaturas y el inevitable aumento de la humedad. Estos climas también son favorables para la aparición de fenómenos meteorológicos severos como inundaciones, marejadas ciclónicas e incendios forestales. Es probable que el cambio climático aumente los daños causados por los desastres naturales y, por lo tanto, los costos de recuperación para la sociedad y la disponibilidad de nuestro personal tendrán un impacto.</a:t>
            </a:r>
            <a:endParaRPr lang="en-US" sz="1800" dirty="0"/>
          </a:p>
        </p:txBody>
      </p:sp>
      <p:sp>
        <p:nvSpPr>
          <p:cNvPr id="9" name="Text Placeholder 23">
            <a:extLst>
              <a:ext uri="{FF2B5EF4-FFF2-40B4-BE49-F238E27FC236}">
                <a16:creationId xmlns:a16="http://schemas.microsoft.com/office/drawing/2014/main" id="{BD08859E-E993-CBCB-7140-9A0B605AA945}"/>
              </a:ext>
            </a:extLst>
          </p:cNvPr>
          <p:cNvSpPr txBox="1">
            <a:spLocks/>
          </p:cNvSpPr>
          <p:nvPr/>
        </p:nvSpPr>
        <p:spPr>
          <a:xfrm>
            <a:off x="1675427" y="855849"/>
            <a:ext cx="5158622" cy="857158"/>
          </a:xfrm>
          <a:prstGeom prst="rect">
            <a:avLst/>
          </a:prstGeom>
          <a:noFill/>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Pérdida de Personal</a:t>
            </a:r>
          </a:p>
        </p:txBody>
      </p:sp>
      <p:sp>
        <p:nvSpPr>
          <p:cNvPr id="11" name="Oval 10">
            <a:extLst>
              <a:ext uri="{FF2B5EF4-FFF2-40B4-BE49-F238E27FC236}">
                <a16:creationId xmlns:a16="http://schemas.microsoft.com/office/drawing/2014/main" id="{0BF0C4B1-0830-9770-4B4B-0CEF4B299065}"/>
              </a:ext>
            </a:extLst>
          </p:cNvPr>
          <p:cNvSpPr/>
          <p:nvPr/>
        </p:nvSpPr>
        <p:spPr>
          <a:xfrm>
            <a:off x="427384" y="997561"/>
            <a:ext cx="1154422" cy="1154422"/>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 Placeholder 23">
            <a:extLst>
              <a:ext uri="{FF2B5EF4-FFF2-40B4-BE49-F238E27FC236}">
                <a16:creationId xmlns:a16="http://schemas.microsoft.com/office/drawing/2014/main" id="{820833A0-737F-29AA-C6D1-70F84D432477}"/>
              </a:ext>
            </a:extLst>
          </p:cNvPr>
          <p:cNvSpPr txBox="1">
            <a:spLocks/>
          </p:cNvSpPr>
          <p:nvPr/>
        </p:nvSpPr>
        <p:spPr>
          <a:xfrm>
            <a:off x="427384" y="1294825"/>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sz="4000" dirty="0"/>
              <a:t>05</a:t>
            </a:r>
          </a:p>
        </p:txBody>
      </p:sp>
      <p:cxnSp>
        <p:nvCxnSpPr>
          <p:cNvPr id="38" name="Straight Connector 37">
            <a:extLst>
              <a:ext uri="{FF2B5EF4-FFF2-40B4-BE49-F238E27FC236}">
                <a16:creationId xmlns:a16="http://schemas.microsoft.com/office/drawing/2014/main" id="{A7A65273-3D29-252A-3C17-952556AE097F}"/>
              </a:ext>
            </a:extLst>
          </p:cNvPr>
          <p:cNvCxnSpPr>
            <a:cxnSpLocks/>
          </p:cNvCxnSpPr>
          <p:nvPr/>
        </p:nvCxnSpPr>
        <p:spPr>
          <a:xfrm>
            <a:off x="1301794" y="1574772"/>
            <a:ext cx="10890206" cy="0"/>
          </a:xfrm>
          <a:prstGeom prst="line">
            <a:avLst/>
          </a:prstGeom>
          <a:ln w="38100">
            <a:solidFill>
              <a:srgbClr val="B41F7A"/>
            </a:solidFill>
            <a:prstDash val="sysDot"/>
          </a:ln>
        </p:spPr>
        <p:style>
          <a:lnRef idx="1">
            <a:schemeClr val="accent1"/>
          </a:lnRef>
          <a:fillRef idx="0">
            <a:schemeClr val="accent1"/>
          </a:fillRef>
          <a:effectRef idx="0">
            <a:schemeClr val="accent1"/>
          </a:effectRef>
          <a:fontRef idx="minor">
            <a:schemeClr val="tx1"/>
          </a:fontRef>
        </p:style>
      </p:cxnSp>
      <p:grpSp>
        <p:nvGrpSpPr>
          <p:cNvPr id="15" name="Graphic 3">
            <a:extLst>
              <a:ext uri="{FF2B5EF4-FFF2-40B4-BE49-F238E27FC236}">
                <a16:creationId xmlns:a16="http://schemas.microsoft.com/office/drawing/2014/main" id="{4F7BBA78-6DC5-B4C4-C52C-56FF6A6E225E}"/>
              </a:ext>
            </a:extLst>
          </p:cNvPr>
          <p:cNvGrpSpPr/>
          <p:nvPr/>
        </p:nvGrpSpPr>
        <p:grpSpPr>
          <a:xfrm>
            <a:off x="10619463" y="703429"/>
            <a:ext cx="1097482" cy="800886"/>
            <a:chOff x="8408232" y="3880051"/>
            <a:chExt cx="1097482" cy="800886"/>
          </a:xfrm>
          <a:solidFill>
            <a:srgbClr val="616161"/>
          </a:solidFill>
        </p:grpSpPr>
        <p:sp>
          <p:nvSpPr>
            <p:cNvPr id="16" name="Freeform 15">
              <a:extLst>
                <a:ext uri="{FF2B5EF4-FFF2-40B4-BE49-F238E27FC236}">
                  <a16:creationId xmlns:a16="http://schemas.microsoft.com/office/drawing/2014/main" id="{AF30620B-687C-5656-D10C-348035BD2236}"/>
                </a:ext>
              </a:extLst>
            </p:cNvPr>
            <p:cNvSpPr/>
            <p:nvPr/>
          </p:nvSpPr>
          <p:spPr>
            <a:xfrm>
              <a:off x="8493258" y="4565742"/>
              <a:ext cx="32912" cy="115195"/>
            </a:xfrm>
            <a:custGeom>
              <a:avLst/>
              <a:gdLst>
                <a:gd name="connsiteX0" fmla="*/ 16457 w 32912"/>
                <a:gd name="connsiteY0" fmla="*/ 0 h 115195"/>
                <a:gd name="connsiteX1" fmla="*/ 0 w 32912"/>
                <a:gd name="connsiteY1" fmla="*/ 16457 h 115195"/>
                <a:gd name="connsiteX2" fmla="*/ 0 w 32912"/>
                <a:gd name="connsiteY2" fmla="*/ 98740 h 115195"/>
                <a:gd name="connsiteX3" fmla="*/ 16457 w 32912"/>
                <a:gd name="connsiteY3" fmla="*/ 115196 h 115195"/>
                <a:gd name="connsiteX4" fmla="*/ 32913 w 32912"/>
                <a:gd name="connsiteY4" fmla="*/ 98740 h 115195"/>
                <a:gd name="connsiteX5" fmla="*/ 32913 w 32912"/>
                <a:gd name="connsiteY5" fmla="*/ 16457 h 115195"/>
                <a:gd name="connsiteX6" fmla="*/ 16457 w 32912"/>
                <a:gd name="connsiteY6" fmla="*/ 0 h 1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15195">
                  <a:moveTo>
                    <a:pt x="16457" y="0"/>
                  </a:moveTo>
                  <a:cubicBezTo>
                    <a:pt x="8228" y="0"/>
                    <a:pt x="0" y="8228"/>
                    <a:pt x="0" y="16457"/>
                  </a:cubicBezTo>
                  <a:lnTo>
                    <a:pt x="0" y="98740"/>
                  </a:lnTo>
                  <a:cubicBezTo>
                    <a:pt x="0" y="106968"/>
                    <a:pt x="8228" y="115196"/>
                    <a:pt x="16457" y="115196"/>
                  </a:cubicBezTo>
                  <a:cubicBezTo>
                    <a:pt x="24685" y="115196"/>
                    <a:pt x="32913" y="106968"/>
                    <a:pt x="32913" y="98740"/>
                  </a:cubicBezTo>
                  <a:lnTo>
                    <a:pt x="32913" y="16457"/>
                  </a:lnTo>
                  <a:cubicBezTo>
                    <a:pt x="30171" y="8228"/>
                    <a:pt x="24685" y="0"/>
                    <a:pt x="16457" y="0"/>
                  </a:cubicBezTo>
                  <a:close/>
                </a:path>
              </a:pathLst>
            </a:custGeom>
            <a:grpFill/>
            <a:ln w="27426" cap="flat">
              <a:noFill/>
              <a:prstDash val="solid"/>
              <a:miter/>
            </a:ln>
          </p:spPr>
          <p:txBody>
            <a:bodyPr rtlCol="0" anchor="ctr"/>
            <a:lstStyle/>
            <a:p>
              <a:endParaRPr lang="en-US"/>
            </a:p>
          </p:txBody>
        </p:sp>
        <p:grpSp>
          <p:nvGrpSpPr>
            <p:cNvPr id="17" name="Graphic 3">
              <a:extLst>
                <a:ext uri="{FF2B5EF4-FFF2-40B4-BE49-F238E27FC236}">
                  <a16:creationId xmlns:a16="http://schemas.microsoft.com/office/drawing/2014/main" id="{8B3794EC-3D7A-5FC2-8447-F49037AF68BD}"/>
                </a:ext>
              </a:extLst>
            </p:cNvPr>
            <p:cNvGrpSpPr/>
            <p:nvPr/>
          </p:nvGrpSpPr>
          <p:grpSpPr>
            <a:xfrm>
              <a:off x="8408232" y="3880051"/>
              <a:ext cx="1097482" cy="800886"/>
              <a:chOff x="8408232" y="3880051"/>
              <a:chExt cx="1097482" cy="800886"/>
            </a:xfrm>
            <a:grpFill/>
          </p:grpSpPr>
          <p:sp>
            <p:nvSpPr>
              <p:cNvPr id="18" name="Freeform 17">
                <a:extLst>
                  <a:ext uri="{FF2B5EF4-FFF2-40B4-BE49-F238E27FC236}">
                    <a16:creationId xmlns:a16="http://schemas.microsoft.com/office/drawing/2014/main" id="{41A5A13B-6A3D-479C-0B49-25500998A999}"/>
                  </a:ext>
                </a:extLst>
              </p:cNvPr>
              <p:cNvSpPr/>
              <p:nvPr/>
            </p:nvSpPr>
            <p:spPr>
              <a:xfrm>
                <a:off x="8408232" y="3880051"/>
                <a:ext cx="1097482" cy="800886"/>
              </a:xfrm>
              <a:custGeom>
                <a:avLst/>
                <a:gdLst>
                  <a:gd name="connsiteX0" fmla="*/ 1055965 w 1097482"/>
                  <a:gd name="connsiteY0" fmla="*/ 586951 h 800886"/>
                  <a:gd name="connsiteX1" fmla="*/ 990139 w 1097482"/>
                  <a:gd name="connsiteY1" fmla="*/ 567752 h 800886"/>
                  <a:gd name="connsiteX2" fmla="*/ 984653 w 1097482"/>
                  <a:gd name="connsiteY2" fmla="*/ 562266 h 800886"/>
                  <a:gd name="connsiteX3" fmla="*/ 984653 w 1097482"/>
                  <a:gd name="connsiteY3" fmla="*/ 540324 h 800886"/>
                  <a:gd name="connsiteX4" fmla="*/ 1001110 w 1097482"/>
                  <a:gd name="connsiteY4" fmla="*/ 526610 h 800886"/>
                  <a:gd name="connsiteX5" fmla="*/ 1036766 w 1097482"/>
                  <a:gd name="connsiteY5" fmla="*/ 441585 h 800886"/>
                  <a:gd name="connsiteX6" fmla="*/ 1036766 w 1097482"/>
                  <a:gd name="connsiteY6" fmla="*/ 411414 h 800886"/>
                  <a:gd name="connsiteX7" fmla="*/ 1042252 w 1097482"/>
                  <a:gd name="connsiteY7" fmla="*/ 397701 h 800886"/>
                  <a:gd name="connsiteX8" fmla="*/ 1053223 w 1097482"/>
                  <a:gd name="connsiteY8" fmla="*/ 353816 h 800886"/>
                  <a:gd name="connsiteX9" fmla="*/ 1053223 w 1097482"/>
                  <a:gd name="connsiteY9" fmla="*/ 271533 h 800886"/>
                  <a:gd name="connsiteX10" fmla="*/ 1036766 w 1097482"/>
                  <a:gd name="connsiteY10" fmla="*/ 255077 h 800886"/>
                  <a:gd name="connsiteX11" fmla="*/ 883171 w 1097482"/>
                  <a:gd name="connsiteY11" fmla="*/ 255077 h 800886"/>
                  <a:gd name="connsiteX12" fmla="*/ 781689 w 1097482"/>
                  <a:gd name="connsiteY12" fmla="*/ 356559 h 800886"/>
                  <a:gd name="connsiteX13" fmla="*/ 781689 w 1097482"/>
                  <a:gd name="connsiteY13" fmla="*/ 356559 h 800886"/>
                  <a:gd name="connsiteX14" fmla="*/ 789917 w 1097482"/>
                  <a:gd name="connsiteY14" fmla="*/ 394958 h 800886"/>
                  <a:gd name="connsiteX15" fmla="*/ 798145 w 1097482"/>
                  <a:gd name="connsiteY15" fmla="*/ 411414 h 800886"/>
                  <a:gd name="connsiteX16" fmla="*/ 798145 w 1097482"/>
                  <a:gd name="connsiteY16" fmla="*/ 436099 h 800886"/>
                  <a:gd name="connsiteX17" fmla="*/ 850258 w 1097482"/>
                  <a:gd name="connsiteY17" fmla="*/ 537582 h 800886"/>
                  <a:gd name="connsiteX18" fmla="*/ 850258 w 1097482"/>
                  <a:gd name="connsiteY18" fmla="*/ 559523 h 800886"/>
                  <a:gd name="connsiteX19" fmla="*/ 836544 w 1097482"/>
                  <a:gd name="connsiteY19" fmla="*/ 567752 h 800886"/>
                  <a:gd name="connsiteX20" fmla="*/ 803631 w 1097482"/>
                  <a:gd name="connsiteY20" fmla="*/ 575980 h 800886"/>
                  <a:gd name="connsiteX21" fmla="*/ 710377 w 1097482"/>
                  <a:gd name="connsiteY21" fmla="*/ 543067 h 800886"/>
                  <a:gd name="connsiteX22" fmla="*/ 704892 w 1097482"/>
                  <a:gd name="connsiteY22" fmla="*/ 532096 h 800886"/>
                  <a:gd name="connsiteX23" fmla="*/ 674721 w 1097482"/>
                  <a:gd name="connsiteY23" fmla="*/ 501926 h 800886"/>
                  <a:gd name="connsiteX24" fmla="*/ 674721 w 1097482"/>
                  <a:gd name="connsiteY24" fmla="*/ 449813 h 800886"/>
                  <a:gd name="connsiteX25" fmla="*/ 682949 w 1097482"/>
                  <a:gd name="connsiteY25" fmla="*/ 441585 h 800886"/>
                  <a:gd name="connsiteX26" fmla="*/ 740547 w 1097482"/>
                  <a:gd name="connsiteY26" fmla="*/ 304447 h 800886"/>
                  <a:gd name="connsiteX27" fmla="*/ 740547 w 1097482"/>
                  <a:gd name="connsiteY27" fmla="*/ 263305 h 800886"/>
                  <a:gd name="connsiteX28" fmla="*/ 757004 w 1097482"/>
                  <a:gd name="connsiteY28" fmla="*/ 186508 h 800886"/>
                  <a:gd name="connsiteX29" fmla="*/ 757004 w 1097482"/>
                  <a:gd name="connsiteY29" fmla="*/ 16457 h 800886"/>
                  <a:gd name="connsiteX30" fmla="*/ 740547 w 1097482"/>
                  <a:gd name="connsiteY30" fmla="*/ 0 h 800886"/>
                  <a:gd name="connsiteX31" fmla="*/ 501926 w 1097482"/>
                  <a:gd name="connsiteY31" fmla="*/ 0 h 800886"/>
                  <a:gd name="connsiteX32" fmla="*/ 348332 w 1097482"/>
                  <a:gd name="connsiteY32" fmla="*/ 153595 h 800886"/>
                  <a:gd name="connsiteX33" fmla="*/ 348332 w 1097482"/>
                  <a:gd name="connsiteY33" fmla="*/ 186508 h 800886"/>
                  <a:gd name="connsiteX34" fmla="*/ 364788 w 1097482"/>
                  <a:gd name="connsiteY34" fmla="*/ 263305 h 800886"/>
                  <a:gd name="connsiteX35" fmla="*/ 364788 w 1097482"/>
                  <a:gd name="connsiteY35" fmla="*/ 298961 h 800886"/>
                  <a:gd name="connsiteX36" fmla="*/ 433357 w 1097482"/>
                  <a:gd name="connsiteY36" fmla="*/ 447070 h 800886"/>
                  <a:gd name="connsiteX37" fmla="*/ 433357 w 1097482"/>
                  <a:gd name="connsiteY37" fmla="*/ 501926 h 800886"/>
                  <a:gd name="connsiteX38" fmla="*/ 403187 w 1097482"/>
                  <a:gd name="connsiteY38" fmla="*/ 532096 h 800886"/>
                  <a:gd name="connsiteX39" fmla="*/ 397701 w 1097482"/>
                  <a:gd name="connsiteY39" fmla="*/ 543067 h 800886"/>
                  <a:gd name="connsiteX40" fmla="*/ 298961 w 1097482"/>
                  <a:gd name="connsiteY40" fmla="*/ 578723 h 800886"/>
                  <a:gd name="connsiteX41" fmla="*/ 279763 w 1097482"/>
                  <a:gd name="connsiteY41" fmla="*/ 589694 h 800886"/>
                  <a:gd name="connsiteX42" fmla="*/ 263306 w 1097482"/>
                  <a:gd name="connsiteY42" fmla="*/ 581466 h 800886"/>
                  <a:gd name="connsiteX43" fmla="*/ 323646 w 1097482"/>
                  <a:gd name="connsiteY43" fmla="*/ 532096 h 800886"/>
                  <a:gd name="connsiteX44" fmla="*/ 323646 w 1097482"/>
                  <a:gd name="connsiteY44" fmla="*/ 518382 h 800886"/>
                  <a:gd name="connsiteX45" fmla="*/ 309932 w 1097482"/>
                  <a:gd name="connsiteY45" fmla="*/ 419643 h 800886"/>
                  <a:gd name="connsiteX46" fmla="*/ 307190 w 1097482"/>
                  <a:gd name="connsiteY46" fmla="*/ 389472 h 800886"/>
                  <a:gd name="connsiteX47" fmla="*/ 172794 w 1097482"/>
                  <a:gd name="connsiteY47" fmla="*/ 255077 h 800886"/>
                  <a:gd name="connsiteX48" fmla="*/ 38399 w 1097482"/>
                  <a:gd name="connsiteY48" fmla="*/ 389472 h 800886"/>
                  <a:gd name="connsiteX49" fmla="*/ 35656 w 1097482"/>
                  <a:gd name="connsiteY49" fmla="*/ 419643 h 800886"/>
                  <a:gd name="connsiteX50" fmla="*/ 21942 w 1097482"/>
                  <a:gd name="connsiteY50" fmla="*/ 518382 h 800886"/>
                  <a:gd name="connsiteX51" fmla="*/ 21942 w 1097482"/>
                  <a:gd name="connsiteY51" fmla="*/ 532096 h 800886"/>
                  <a:gd name="connsiteX52" fmla="*/ 82283 w 1097482"/>
                  <a:gd name="connsiteY52" fmla="*/ 581466 h 800886"/>
                  <a:gd name="connsiteX53" fmla="*/ 38399 w 1097482"/>
                  <a:gd name="connsiteY53" fmla="*/ 603408 h 800886"/>
                  <a:gd name="connsiteX54" fmla="*/ 0 w 1097482"/>
                  <a:gd name="connsiteY54" fmla="*/ 663748 h 800886"/>
                  <a:gd name="connsiteX55" fmla="*/ 0 w 1097482"/>
                  <a:gd name="connsiteY55" fmla="*/ 781687 h 800886"/>
                  <a:gd name="connsiteX56" fmla="*/ 16457 w 1097482"/>
                  <a:gd name="connsiteY56" fmla="*/ 798144 h 800886"/>
                  <a:gd name="connsiteX57" fmla="*/ 32914 w 1097482"/>
                  <a:gd name="connsiteY57" fmla="*/ 781687 h 800886"/>
                  <a:gd name="connsiteX58" fmla="*/ 32914 w 1097482"/>
                  <a:gd name="connsiteY58" fmla="*/ 663748 h 800886"/>
                  <a:gd name="connsiteX59" fmla="*/ 52112 w 1097482"/>
                  <a:gd name="connsiteY59" fmla="*/ 633578 h 800886"/>
                  <a:gd name="connsiteX60" fmla="*/ 104225 w 1097482"/>
                  <a:gd name="connsiteY60" fmla="*/ 606151 h 800886"/>
                  <a:gd name="connsiteX61" fmla="*/ 123425 w 1097482"/>
                  <a:gd name="connsiteY61" fmla="*/ 622607 h 800886"/>
                  <a:gd name="connsiteX62" fmla="*/ 170052 w 1097482"/>
                  <a:gd name="connsiteY62" fmla="*/ 641806 h 800886"/>
                  <a:gd name="connsiteX63" fmla="*/ 216678 w 1097482"/>
                  <a:gd name="connsiteY63" fmla="*/ 622607 h 800886"/>
                  <a:gd name="connsiteX64" fmla="*/ 235878 w 1097482"/>
                  <a:gd name="connsiteY64" fmla="*/ 606151 h 800886"/>
                  <a:gd name="connsiteX65" fmla="*/ 252335 w 1097482"/>
                  <a:gd name="connsiteY65" fmla="*/ 614379 h 800886"/>
                  <a:gd name="connsiteX66" fmla="*/ 238621 w 1097482"/>
                  <a:gd name="connsiteY66" fmla="*/ 658263 h 800886"/>
                  <a:gd name="connsiteX67" fmla="*/ 238621 w 1097482"/>
                  <a:gd name="connsiteY67" fmla="*/ 781687 h 800886"/>
                  <a:gd name="connsiteX68" fmla="*/ 255077 w 1097482"/>
                  <a:gd name="connsiteY68" fmla="*/ 798144 h 800886"/>
                  <a:gd name="connsiteX69" fmla="*/ 271534 w 1097482"/>
                  <a:gd name="connsiteY69" fmla="*/ 781687 h 800886"/>
                  <a:gd name="connsiteX70" fmla="*/ 271534 w 1097482"/>
                  <a:gd name="connsiteY70" fmla="*/ 658263 h 800886"/>
                  <a:gd name="connsiteX71" fmla="*/ 307190 w 1097482"/>
                  <a:gd name="connsiteY71" fmla="*/ 608893 h 800886"/>
                  <a:gd name="connsiteX72" fmla="*/ 411415 w 1097482"/>
                  <a:gd name="connsiteY72" fmla="*/ 570495 h 800886"/>
                  <a:gd name="connsiteX73" fmla="*/ 455300 w 1097482"/>
                  <a:gd name="connsiteY73" fmla="*/ 636321 h 800886"/>
                  <a:gd name="connsiteX74" fmla="*/ 479984 w 1097482"/>
                  <a:gd name="connsiteY74" fmla="*/ 650035 h 800886"/>
                  <a:gd name="connsiteX75" fmla="*/ 482727 w 1097482"/>
                  <a:gd name="connsiteY75" fmla="*/ 650035 h 800886"/>
                  <a:gd name="connsiteX76" fmla="*/ 504669 w 1097482"/>
                  <a:gd name="connsiteY76" fmla="*/ 639064 h 800886"/>
                  <a:gd name="connsiteX77" fmla="*/ 532097 w 1097482"/>
                  <a:gd name="connsiteY77" fmla="*/ 611636 h 800886"/>
                  <a:gd name="connsiteX78" fmla="*/ 532097 w 1097482"/>
                  <a:gd name="connsiteY78" fmla="*/ 778944 h 800886"/>
                  <a:gd name="connsiteX79" fmla="*/ 548553 w 1097482"/>
                  <a:gd name="connsiteY79" fmla="*/ 795401 h 800886"/>
                  <a:gd name="connsiteX80" fmla="*/ 565010 w 1097482"/>
                  <a:gd name="connsiteY80" fmla="*/ 778944 h 800886"/>
                  <a:gd name="connsiteX81" fmla="*/ 565010 w 1097482"/>
                  <a:gd name="connsiteY81" fmla="*/ 611636 h 800886"/>
                  <a:gd name="connsiteX82" fmla="*/ 592438 w 1097482"/>
                  <a:gd name="connsiteY82" fmla="*/ 639064 h 800886"/>
                  <a:gd name="connsiteX83" fmla="*/ 614380 w 1097482"/>
                  <a:gd name="connsiteY83" fmla="*/ 650035 h 800886"/>
                  <a:gd name="connsiteX84" fmla="*/ 617123 w 1097482"/>
                  <a:gd name="connsiteY84" fmla="*/ 650035 h 800886"/>
                  <a:gd name="connsiteX85" fmla="*/ 641807 w 1097482"/>
                  <a:gd name="connsiteY85" fmla="*/ 636321 h 800886"/>
                  <a:gd name="connsiteX86" fmla="*/ 685692 w 1097482"/>
                  <a:gd name="connsiteY86" fmla="*/ 570495 h 800886"/>
                  <a:gd name="connsiteX87" fmla="*/ 789917 w 1097482"/>
                  <a:gd name="connsiteY87" fmla="*/ 608893 h 800886"/>
                  <a:gd name="connsiteX88" fmla="*/ 825573 w 1097482"/>
                  <a:gd name="connsiteY88" fmla="*/ 658263 h 800886"/>
                  <a:gd name="connsiteX89" fmla="*/ 825573 w 1097482"/>
                  <a:gd name="connsiteY89" fmla="*/ 781687 h 800886"/>
                  <a:gd name="connsiteX90" fmla="*/ 842030 w 1097482"/>
                  <a:gd name="connsiteY90" fmla="*/ 798144 h 800886"/>
                  <a:gd name="connsiteX91" fmla="*/ 858486 w 1097482"/>
                  <a:gd name="connsiteY91" fmla="*/ 781687 h 800886"/>
                  <a:gd name="connsiteX92" fmla="*/ 858486 w 1097482"/>
                  <a:gd name="connsiteY92" fmla="*/ 658263 h 800886"/>
                  <a:gd name="connsiteX93" fmla="*/ 833801 w 1097482"/>
                  <a:gd name="connsiteY93" fmla="*/ 600665 h 800886"/>
                  <a:gd name="connsiteX94" fmla="*/ 836544 w 1097482"/>
                  <a:gd name="connsiteY94" fmla="*/ 600665 h 800886"/>
                  <a:gd name="connsiteX95" fmla="*/ 850258 w 1097482"/>
                  <a:gd name="connsiteY95" fmla="*/ 595179 h 800886"/>
                  <a:gd name="connsiteX96" fmla="*/ 891399 w 1097482"/>
                  <a:gd name="connsiteY96" fmla="*/ 636321 h 800886"/>
                  <a:gd name="connsiteX97" fmla="*/ 891399 w 1097482"/>
                  <a:gd name="connsiteY97" fmla="*/ 784430 h 800886"/>
                  <a:gd name="connsiteX98" fmla="*/ 907856 w 1097482"/>
                  <a:gd name="connsiteY98" fmla="*/ 800887 h 800886"/>
                  <a:gd name="connsiteX99" fmla="*/ 924313 w 1097482"/>
                  <a:gd name="connsiteY99" fmla="*/ 784430 h 800886"/>
                  <a:gd name="connsiteX100" fmla="*/ 924313 w 1097482"/>
                  <a:gd name="connsiteY100" fmla="*/ 636321 h 800886"/>
                  <a:gd name="connsiteX101" fmla="*/ 965454 w 1097482"/>
                  <a:gd name="connsiteY101" fmla="*/ 595179 h 800886"/>
                  <a:gd name="connsiteX102" fmla="*/ 970940 w 1097482"/>
                  <a:gd name="connsiteY102" fmla="*/ 597922 h 800886"/>
                  <a:gd name="connsiteX103" fmla="*/ 1036766 w 1097482"/>
                  <a:gd name="connsiteY103" fmla="*/ 617122 h 800886"/>
                  <a:gd name="connsiteX104" fmla="*/ 1061451 w 1097482"/>
                  <a:gd name="connsiteY104" fmla="*/ 650035 h 800886"/>
                  <a:gd name="connsiteX105" fmla="*/ 1061451 w 1097482"/>
                  <a:gd name="connsiteY105" fmla="*/ 781687 h 800886"/>
                  <a:gd name="connsiteX106" fmla="*/ 1077907 w 1097482"/>
                  <a:gd name="connsiteY106" fmla="*/ 798144 h 800886"/>
                  <a:gd name="connsiteX107" fmla="*/ 1094364 w 1097482"/>
                  <a:gd name="connsiteY107" fmla="*/ 781687 h 800886"/>
                  <a:gd name="connsiteX108" fmla="*/ 1094364 w 1097482"/>
                  <a:gd name="connsiteY108" fmla="*/ 650035 h 800886"/>
                  <a:gd name="connsiteX109" fmla="*/ 1055965 w 1097482"/>
                  <a:gd name="connsiteY109" fmla="*/ 586951 h 800886"/>
                  <a:gd name="connsiteX110" fmla="*/ 117939 w 1097482"/>
                  <a:gd name="connsiteY110" fmla="*/ 559523 h 800886"/>
                  <a:gd name="connsiteX111" fmla="*/ 65826 w 1097482"/>
                  <a:gd name="connsiteY111" fmla="*/ 526610 h 800886"/>
                  <a:gd name="connsiteX112" fmla="*/ 74055 w 1097482"/>
                  <a:gd name="connsiteY112" fmla="*/ 488212 h 800886"/>
                  <a:gd name="connsiteX113" fmla="*/ 115197 w 1097482"/>
                  <a:gd name="connsiteY113" fmla="*/ 540324 h 800886"/>
                  <a:gd name="connsiteX114" fmla="*/ 115197 w 1097482"/>
                  <a:gd name="connsiteY114" fmla="*/ 559523 h 800886"/>
                  <a:gd name="connsiteX115" fmla="*/ 211193 w 1097482"/>
                  <a:gd name="connsiteY115" fmla="*/ 603408 h 800886"/>
                  <a:gd name="connsiteX116" fmla="*/ 161823 w 1097482"/>
                  <a:gd name="connsiteY116" fmla="*/ 603408 h 800886"/>
                  <a:gd name="connsiteX117" fmla="*/ 148109 w 1097482"/>
                  <a:gd name="connsiteY117" fmla="*/ 589694 h 800886"/>
                  <a:gd name="connsiteX118" fmla="*/ 150852 w 1097482"/>
                  <a:gd name="connsiteY118" fmla="*/ 573237 h 800886"/>
                  <a:gd name="connsiteX119" fmla="*/ 150852 w 1097482"/>
                  <a:gd name="connsiteY119" fmla="*/ 556781 h 800886"/>
                  <a:gd name="connsiteX120" fmla="*/ 186508 w 1097482"/>
                  <a:gd name="connsiteY120" fmla="*/ 562266 h 800886"/>
                  <a:gd name="connsiteX121" fmla="*/ 222164 w 1097482"/>
                  <a:gd name="connsiteY121" fmla="*/ 556781 h 800886"/>
                  <a:gd name="connsiteX122" fmla="*/ 222164 w 1097482"/>
                  <a:gd name="connsiteY122" fmla="*/ 573237 h 800886"/>
                  <a:gd name="connsiteX123" fmla="*/ 224907 w 1097482"/>
                  <a:gd name="connsiteY123" fmla="*/ 589694 h 800886"/>
                  <a:gd name="connsiteX124" fmla="*/ 211193 w 1097482"/>
                  <a:gd name="connsiteY124" fmla="*/ 603408 h 800886"/>
                  <a:gd name="connsiteX125" fmla="*/ 186508 w 1097482"/>
                  <a:gd name="connsiteY125" fmla="*/ 529353 h 800886"/>
                  <a:gd name="connsiteX126" fmla="*/ 101483 w 1097482"/>
                  <a:gd name="connsiteY126" fmla="*/ 444327 h 800886"/>
                  <a:gd name="connsiteX127" fmla="*/ 85026 w 1097482"/>
                  <a:gd name="connsiteY127" fmla="*/ 427871 h 800886"/>
                  <a:gd name="connsiteX128" fmla="*/ 82283 w 1097482"/>
                  <a:gd name="connsiteY128" fmla="*/ 427871 h 800886"/>
                  <a:gd name="connsiteX129" fmla="*/ 82283 w 1097482"/>
                  <a:gd name="connsiteY129" fmla="*/ 425128 h 800886"/>
                  <a:gd name="connsiteX130" fmla="*/ 82283 w 1097482"/>
                  <a:gd name="connsiteY130" fmla="*/ 394958 h 800886"/>
                  <a:gd name="connsiteX131" fmla="*/ 115197 w 1097482"/>
                  <a:gd name="connsiteY131" fmla="*/ 320903 h 800886"/>
                  <a:gd name="connsiteX132" fmla="*/ 186508 w 1097482"/>
                  <a:gd name="connsiteY132" fmla="*/ 290733 h 800886"/>
                  <a:gd name="connsiteX133" fmla="*/ 257820 w 1097482"/>
                  <a:gd name="connsiteY133" fmla="*/ 320903 h 800886"/>
                  <a:gd name="connsiteX134" fmla="*/ 290734 w 1097482"/>
                  <a:gd name="connsiteY134" fmla="*/ 394958 h 800886"/>
                  <a:gd name="connsiteX135" fmla="*/ 290734 w 1097482"/>
                  <a:gd name="connsiteY135" fmla="*/ 425128 h 800886"/>
                  <a:gd name="connsiteX136" fmla="*/ 290734 w 1097482"/>
                  <a:gd name="connsiteY136" fmla="*/ 427871 h 800886"/>
                  <a:gd name="connsiteX137" fmla="*/ 211193 w 1097482"/>
                  <a:gd name="connsiteY137" fmla="*/ 370273 h 800886"/>
                  <a:gd name="connsiteX138" fmla="*/ 150852 w 1097482"/>
                  <a:gd name="connsiteY138" fmla="*/ 359302 h 800886"/>
                  <a:gd name="connsiteX139" fmla="*/ 139881 w 1097482"/>
                  <a:gd name="connsiteY139" fmla="*/ 364787 h 800886"/>
                  <a:gd name="connsiteX140" fmla="*/ 112454 w 1097482"/>
                  <a:gd name="connsiteY140" fmla="*/ 394958 h 800886"/>
                  <a:gd name="connsiteX141" fmla="*/ 112454 w 1097482"/>
                  <a:gd name="connsiteY141" fmla="*/ 416900 h 800886"/>
                  <a:gd name="connsiteX142" fmla="*/ 134395 w 1097482"/>
                  <a:gd name="connsiteY142" fmla="*/ 416900 h 800886"/>
                  <a:gd name="connsiteX143" fmla="*/ 159080 w 1097482"/>
                  <a:gd name="connsiteY143" fmla="*/ 392215 h 800886"/>
                  <a:gd name="connsiteX144" fmla="*/ 271534 w 1097482"/>
                  <a:gd name="connsiteY144" fmla="*/ 458041 h 800886"/>
                  <a:gd name="connsiteX145" fmla="*/ 186508 w 1097482"/>
                  <a:gd name="connsiteY145" fmla="*/ 529353 h 800886"/>
                  <a:gd name="connsiteX146" fmla="*/ 252335 w 1097482"/>
                  <a:gd name="connsiteY146" fmla="*/ 559523 h 800886"/>
                  <a:gd name="connsiteX147" fmla="*/ 252335 w 1097482"/>
                  <a:gd name="connsiteY147" fmla="*/ 540324 h 800886"/>
                  <a:gd name="connsiteX148" fmla="*/ 293476 w 1097482"/>
                  <a:gd name="connsiteY148" fmla="*/ 488212 h 800886"/>
                  <a:gd name="connsiteX149" fmla="*/ 301704 w 1097482"/>
                  <a:gd name="connsiteY149" fmla="*/ 526610 h 800886"/>
                  <a:gd name="connsiteX150" fmla="*/ 252335 w 1097482"/>
                  <a:gd name="connsiteY150" fmla="*/ 559523 h 800886"/>
                  <a:gd name="connsiteX151" fmla="*/ 405929 w 1097482"/>
                  <a:gd name="connsiteY151" fmla="*/ 298961 h 800886"/>
                  <a:gd name="connsiteX152" fmla="*/ 405929 w 1097482"/>
                  <a:gd name="connsiteY152" fmla="*/ 260562 h 800886"/>
                  <a:gd name="connsiteX153" fmla="*/ 403187 w 1097482"/>
                  <a:gd name="connsiteY153" fmla="*/ 252334 h 800886"/>
                  <a:gd name="connsiteX154" fmla="*/ 386730 w 1097482"/>
                  <a:gd name="connsiteY154" fmla="*/ 186508 h 800886"/>
                  <a:gd name="connsiteX155" fmla="*/ 386730 w 1097482"/>
                  <a:gd name="connsiteY155" fmla="*/ 153595 h 800886"/>
                  <a:gd name="connsiteX156" fmla="*/ 507412 w 1097482"/>
                  <a:gd name="connsiteY156" fmla="*/ 32913 h 800886"/>
                  <a:gd name="connsiteX157" fmla="*/ 729576 w 1097482"/>
                  <a:gd name="connsiteY157" fmla="*/ 32913 h 800886"/>
                  <a:gd name="connsiteX158" fmla="*/ 729576 w 1097482"/>
                  <a:gd name="connsiteY158" fmla="*/ 186508 h 800886"/>
                  <a:gd name="connsiteX159" fmla="*/ 713120 w 1097482"/>
                  <a:gd name="connsiteY159" fmla="*/ 252334 h 800886"/>
                  <a:gd name="connsiteX160" fmla="*/ 710377 w 1097482"/>
                  <a:gd name="connsiteY160" fmla="*/ 260562 h 800886"/>
                  <a:gd name="connsiteX161" fmla="*/ 710377 w 1097482"/>
                  <a:gd name="connsiteY161" fmla="*/ 307189 h 800886"/>
                  <a:gd name="connsiteX162" fmla="*/ 661007 w 1097482"/>
                  <a:gd name="connsiteY162" fmla="*/ 419643 h 800886"/>
                  <a:gd name="connsiteX163" fmla="*/ 650036 w 1097482"/>
                  <a:gd name="connsiteY163" fmla="*/ 430614 h 800886"/>
                  <a:gd name="connsiteX164" fmla="*/ 650036 w 1097482"/>
                  <a:gd name="connsiteY164" fmla="*/ 430614 h 800886"/>
                  <a:gd name="connsiteX165" fmla="*/ 545811 w 1097482"/>
                  <a:gd name="connsiteY165" fmla="*/ 460784 h 800886"/>
                  <a:gd name="connsiteX166" fmla="*/ 405929 w 1097482"/>
                  <a:gd name="connsiteY166" fmla="*/ 298961 h 800886"/>
                  <a:gd name="connsiteX167" fmla="*/ 496441 w 1097482"/>
                  <a:gd name="connsiteY167" fmla="*/ 619864 h 800886"/>
                  <a:gd name="connsiteX168" fmla="*/ 496441 w 1097482"/>
                  <a:gd name="connsiteY168" fmla="*/ 619864 h 800886"/>
                  <a:gd name="connsiteX169" fmla="*/ 496441 w 1097482"/>
                  <a:gd name="connsiteY169" fmla="*/ 619864 h 800886"/>
                  <a:gd name="connsiteX170" fmla="*/ 444329 w 1097482"/>
                  <a:gd name="connsiteY170" fmla="*/ 545810 h 800886"/>
                  <a:gd name="connsiteX171" fmla="*/ 460785 w 1097482"/>
                  <a:gd name="connsiteY171" fmla="*/ 529353 h 800886"/>
                  <a:gd name="connsiteX172" fmla="*/ 534840 w 1097482"/>
                  <a:gd name="connsiteY172" fmla="*/ 581466 h 800886"/>
                  <a:gd name="connsiteX173" fmla="*/ 496441 w 1097482"/>
                  <a:gd name="connsiteY173" fmla="*/ 619864 h 800886"/>
                  <a:gd name="connsiteX174" fmla="*/ 559524 w 1097482"/>
                  <a:gd name="connsiteY174" fmla="*/ 559523 h 800886"/>
                  <a:gd name="connsiteX175" fmla="*/ 474498 w 1097482"/>
                  <a:gd name="connsiteY175" fmla="*/ 499183 h 800886"/>
                  <a:gd name="connsiteX176" fmla="*/ 474498 w 1097482"/>
                  <a:gd name="connsiteY176" fmla="*/ 469013 h 800886"/>
                  <a:gd name="connsiteX177" fmla="*/ 548553 w 1097482"/>
                  <a:gd name="connsiteY177" fmla="*/ 490954 h 800886"/>
                  <a:gd name="connsiteX178" fmla="*/ 562267 w 1097482"/>
                  <a:gd name="connsiteY178" fmla="*/ 490954 h 800886"/>
                  <a:gd name="connsiteX179" fmla="*/ 647293 w 1097482"/>
                  <a:gd name="connsiteY179" fmla="*/ 469013 h 800886"/>
                  <a:gd name="connsiteX180" fmla="*/ 647293 w 1097482"/>
                  <a:gd name="connsiteY180" fmla="*/ 499183 h 800886"/>
                  <a:gd name="connsiteX181" fmla="*/ 559524 w 1097482"/>
                  <a:gd name="connsiteY181" fmla="*/ 559523 h 800886"/>
                  <a:gd name="connsiteX182" fmla="*/ 628094 w 1097482"/>
                  <a:gd name="connsiteY182" fmla="*/ 619864 h 800886"/>
                  <a:gd name="connsiteX183" fmla="*/ 628094 w 1097482"/>
                  <a:gd name="connsiteY183" fmla="*/ 619864 h 800886"/>
                  <a:gd name="connsiteX184" fmla="*/ 628094 w 1097482"/>
                  <a:gd name="connsiteY184" fmla="*/ 619864 h 800886"/>
                  <a:gd name="connsiteX185" fmla="*/ 586952 w 1097482"/>
                  <a:gd name="connsiteY185" fmla="*/ 581466 h 800886"/>
                  <a:gd name="connsiteX186" fmla="*/ 661007 w 1097482"/>
                  <a:gd name="connsiteY186" fmla="*/ 529353 h 800886"/>
                  <a:gd name="connsiteX187" fmla="*/ 677464 w 1097482"/>
                  <a:gd name="connsiteY187" fmla="*/ 545810 h 800886"/>
                  <a:gd name="connsiteX188" fmla="*/ 628094 w 1097482"/>
                  <a:gd name="connsiteY188" fmla="*/ 619864 h 800886"/>
                  <a:gd name="connsiteX189" fmla="*/ 918827 w 1097482"/>
                  <a:gd name="connsiteY189" fmla="*/ 606151 h 800886"/>
                  <a:gd name="connsiteX190" fmla="*/ 883171 w 1097482"/>
                  <a:gd name="connsiteY190" fmla="*/ 570495 h 800886"/>
                  <a:gd name="connsiteX191" fmla="*/ 883171 w 1097482"/>
                  <a:gd name="connsiteY191" fmla="*/ 562266 h 800886"/>
                  <a:gd name="connsiteX192" fmla="*/ 883171 w 1097482"/>
                  <a:gd name="connsiteY192" fmla="*/ 556781 h 800886"/>
                  <a:gd name="connsiteX193" fmla="*/ 916084 w 1097482"/>
                  <a:gd name="connsiteY193" fmla="*/ 562266 h 800886"/>
                  <a:gd name="connsiteX194" fmla="*/ 918827 w 1097482"/>
                  <a:gd name="connsiteY194" fmla="*/ 562266 h 800886"/>
                  <a:gd name="connsiteX195" fmla="*/ 954483 w 1097482"/>
                  <a:gd name="connsiteY195" fmla="*/ 556781 h 800886"/>
                  <a:gd name="connsiteX196" fmla="*/ 954483 w 1097482"/>
                  <a:gd name="connsiteY196" fmla="*/ 562266 h 800886"/>
                  <a:gd name="connsiteX197" fmla="*/ 954483 w 1097482"/>
                  <a:gd name="connsiteY197" fmla="*/ 570495 h 800886"/>
                  <a:gd name="connsiteX198" fmla="*/ 918827 w 1097482"/>
                  <a:gd name="connsiteY198" fmla="*/ 606151 h 800886"/>
                  <a:gd name="connsiteX199" fmla="*/ 979168 w 1097482"/>
                  <a:gd name="connsiteY199" fmla="*/ 504668 h 800886"/>
                  <a:gd name="connsiteX200" fmla="*/ 916084 w 1097482"/>
                  <a:gd name="connsiteY200" fmla="*/ 529353 h 800886"/>
                  <a:gd name="connsiteX201" fmla="*/ 831058 w 1097482"/>
                  <a:gd name="connsiteY201" fmla="*/ 438842 h 800886"/>
                  <a:gd name="connsiteX202" fmla="*/ 831058 w 1097482"/>
                  <a:gd name="connsiteY202" fmla="*/ 408671 h 800886"/>
                  <a:gd name="connsiteX203" fmla="*/ 828316 w 1097482"/>
                  <a:gd name="connsiteY203" fmla="*/ 400443 h 800886"/>
                  <a:gd name="connsiteX204" fmla="*/ 817344 w 1097482"/>
                  <a:gd name="connsiteY204" fmla="*/ 381244 h 800886"/>
                  <a:gd name="connsiteX205" fmla="*/ 811859 w 1097482"/>
                  <a:gd name="connsiteY205" fmla="*/ 356559 h 800886"/>
                  <a:gd name="connsiteX206" fmla="*/ 811859 w 1097482"/>
                  <a:gd name="connsiteY206" fmla="*/ 356559 h 800886"/>
                  <a:gd name="connsiteX207" fmla="*/ 880429 w 1097482"/>
                  <a:gd name="connsiteY207" fmla="*/ 287990 h 800886"/>
                  <a:gd name="connsiteX208" fmla="*/ 1017567 w 1097482"/>
                  <a:gd name="connsiteY208" fmla="*/ 287990 h 800886"/>
                  <a:gd name="connsiteX209" fmla="*/ 1017567 w 1097482"/>
                  <a:gd name="connsiteY209" fmla="*/ 353816 h 800886"/>
                  <a:gd name="connsiteX210" fmla="*/ 1009338 w 1097482"/>
                  <a:gd name="connsiteY210" fmla="*/ 383987 h 800886"/>
                  <a:gd name="connsiteX211" fmla="*/ 1001110 w 1097482"/>
                  <a:gd name="connsiteY211" fmla="*/ 400443 h 800886"/>
                  <a:gd name="connsiteX212" fmla="*/ 998367 w 1097482"/>
                  <a:gd name="connsiteY212" fmla="*/ 408671 h 800886"/>
                  <a:gd name="connsiteX213" fmla="*/ 998367 w 1097482"/>
                  <a:gd name="connsiteY213" fmla="*/ 441585 h 800886"/>
                  <a:gd name="connsiteX214" fmla="*/ 979168 w 1097482"/>
                  <a:gd name="connsiteY214" fmla="*/ 504668 h 80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097482" h="800886">
                    <a:moveTo>
                      <a:pt x="1055965" y="586951"/>
                    </a:moveTo>
                    <a:lnTo>
                      <a:pt x="990139" y="567752"/>
                    </a:lnTo>
                    <a:cubicBezTo>
                      <a:pt x="987396" y="567752"/>
                      <a:pt x="984653" y="565009"/>
                      <a:pt x="984653" y="562266"/>
                    </a:cubicBezTo>
                    <a:lnTo>
                      <a:pt x="984653" y="540324"/>
                    </a:lnTo>
                    <a:cubicBezTo>
                      <a:pt x="990139" y="537582"/>
                      <a:pt x="995624" y="532096"/>
                      <a:pt x="1001110" y="526610"/>
                    </a:cubicBezTo>
                    <a:cubicBezTo>
                      <a:pt x="1023052" y="504668"/>
                      <a:pt x="1036766" y="474498"/>
                      <a:pt x="1036766" y="441585"/>
                    </a:cubicBezTo>
                    <a:lnTo>
                      <a:pt x="1036766" y="411414"/>
                    </a:lnTo>
                    <a:lnTo>
                      <a:pt x="1042252" y="397701"/>
                    </a:lnTo>
                    <a:cubicBezTo>
                      <a:pt x="1050480" y="383987"/>
                      <a:pt x="1053223" y="367530"/>
                      <a:pt x="1053223" y="353816"/>
                    </a:cubicBezTo>
                    <a:lnTo>
                      <a:pt x="1053223" y="271533"/>
                    </a:lnTo>
                    <a:cubicBezTo>
                      <a:pt x="1053223" y="263305"/>
                      <a:pt x="1044995" y="255077"/>
                      <a:pt x="1036766" y="255077"/>
                    </a:cubicBezTo>
                    <a:lnTo>
                      <a:pt x="883171" y="255077"/>
                    </a:lnTo>
                    <a:cubicBezTo>
                      <a:pt x="828316" y="255077"/>
                      <a:pt x="781689" y="301704"/>
                      <a:pt x="781689" y="356559"/>
                    </a:cubicBezTo>
                    <a:lnTo>
                      <a:pt x="781689" y="356559"/>
                    </a:lnTo>
                    <a:cubicBezTo>
                      <a:pt x="781689" y="370273"/>
                      <a:pt x="784432" y="381244"/>
                      <a:pt x="789917" y="394958"/>
                    </a:cubicBezTo>
                    <a:lnTo>
                      <a:pt x="798145" y="411414"/>
                    </a:lnTo>
                    <a:lnTo>
                      <a:pt x="798145" y="436099"/>
                    </a:lnTo>
                    <a:cubicBezTo>
                      <a:pt x="798145" y="477240"/>
                      <a:pt x="817344" y="515639"/>
                      <a:pt x="850258" y="537582"/>
                    </a:cubicBezTo>
                    <a:lnTo>
                      <a:pt x="850258" y="559523"/>
                    </a:lnTo>
                    <a:cubicBezTo>
                      <a:pt x="850258" y="562266"/>
                      <a:pt x="850258" y="565009"/>
                      <a:pt x="836544" y="567752"/>
                    </a:cubicBezTo>
                    <a:lnTo>
                      <a:pt x="803631" y="575980"/>
                    </a:lnTo>
                    <a:lnTo>
                      <a:pt x="710377" y="543067"/>
                    </a:lnTo>
                    <a:cubicBezTo>
                      <a:pt x="710377" y="537582"/>
                      <a:pt x="710377" y="534839"/>
                      <a:pt x="704892" y="532096"/>
                    </a:cubicBezTo>
                    <a:lnTo>
                      <a:pt x="674721" y="501926"/>
                    </a:lnTo>
                    <a:lnTo>
                      <a:pt x="674721" y="449813"/>
                    </a:lnTo>
                    <a:cubicBezTo>
                      <a:pt x="677464" y="447070"/>
                      <a:pt x="680206" y="444327"/>
                      <a:pt x="682949" y="441585"/>
                    </a:cubicBezTo>
                    <a:cubicBezTo>
                      <a:pt x="721348" y="405929"/>
                      <a:pt x="740547" y="356559"/>
                      <a:pt x="740547" y="304447"/>
                    </a:cubicBezTo>
                    <a:lnTo>
                      <a:pt x="740547" y="263305"/>
                    </a:lnTo>
                    <a:cubicBezTo>
                      <a:pt x="751518" y="238620"/>
                      <a:pt x="757004" y="213936"/>
                      <a:pt x="757004" y="186508"/>
                    </a:cubicBezTo>
                    <a:lnTo>
                      <a:pt x="757004" y="16457"/>
                    </a:lnTo>
                    <a:cubicBezTo>
                      <a:pt x="757004" y="8228"/>
                      <a:pt x="748775" y="0"/>
                      <a:pt x="740547" y="0"/>
                    </a:cubicBezTo>
                    <a:lnTo>
                      <a:pt x="501926" y="0"/>
                    </a:lnTo>
                    <a:cubicBezTo>
                      <a:pt x="416901" y="0"/>
                      <a:pt x="348332" y="68569"/>
                      <a:pt x="348332" y="153595"/>
                    </a:cubicBezTo>
                    <a:lnTo>
                      <a:pt x="348332" y="186508"/>
                    </a:lnTo>
                    <a:cubicBezTo>
                      <a:pt x="348332" y="213936"/>
                      <a:pt x="353817" y="238620"/>
                      <a:pt x="364788" y="263305"/>
                    </a:cubicBezTo>
                    <a:lnTo>
                      <a:pt x="364788" y="298961"/>
                    </a:lnTo>
                    <a:cubicBezTo>
                      <a:pt x="364788" y="359302"/>
                      <a:pt x="392215" y="411414"/>
                      <a:pt x="433357" y="447070"/>
                    </a:cubicBezTo>
                    <a:lnTo>
                      <a:pt x="433357" y="501926"/>
                    </a:lnTo>
                    <a:lnTo>
                      <a:pt x="403187" y="532096"/>
                    </a:lnTo>
                    <a:cubicBezTo>
                      <a:pt x="400444" y="534839"/>
                      <a:pt x="397701" y="540324"/>
                      <a:pt x="397701" y="543067"/>
                    </a:cubicBezTo>
                    <a:lnTo>
                      <a:pt x="298961" y="578723"/>
                    </a:lnTo>
                    <a:cubicBezTo>
                      <a:pt x="290734" y="581466"/>
                      <a:pt x="285248" y="584208"/>
                      <a:pt x="279763" y="589694"/>
                    </a:cubicBezTo>
                    <a:lnTo>
                      <a:pt x="263306" y="581466"/>
                    </a:lnTo>
                    <a:cubicBezTo>
                      <a:pt x="309932" y="562266"/>
                      <a:pt x="323646" y="532096"/>
                      <a:pt x="323646" y="532096"/>
                    </a:cubicBezTo>
                    <a:cubicBezTo>
                      <a:pt x="326389" y="526610"/>
                      <a:pt x="326389" y="521125"/>
                      <a:pt x="323646" y="518382"/>
                    </a:cubicBezTo>
                    <a:cubicBezTo>
                      <a:pt x="312675" y="496440"/>
                      <a:pt x="309932" y="452556"/>
                      <a:pt x="309932" y="419643"/>
                    </a:cubicBezTo>
                    <a:cubicBezTo>
                      <a:pt x="309932" y="408671"/>
                      <a:pt x="309932" y="397701"/>
                      <a:pt x="307190" y="389472"/>
                    </a:cubicBezTo>
                    <a:cubicBezTo>
                      <a:pt x="301704" y="312675"/>
                      <a:pt x="244106" y="255077"/>
                      <a:pt x="172794" y="255077"/>
                    </a:cubicBezTo>
                    <a:cubicBezTo>
                      <a:pt x="101483" y="255077"/>
                      <a:pt x="43884" y="312675"/>
                      <a:pt x="38399" y="389472"/>
                    </a:cubicBezTo>
                    <a:cubicBezTo>
                      <a:pt x="38399" y="397701"/>
                      <a:pt x="38399" y="408671"/>
                      <a:pt x="35656" y="419643"/>
                    </a:cubicBezTo>
                    <a:cubicBezTo>
                      <a:pt x="35656" y="452556"/>
                      <a:pt x="32914" y="496440"/>
                      <a:pt x="21942" y="518382"/>
                    </a:cubicBezTo>
                    <a:cubicBezTo>
                      <a:pt x="19200" y="523868"/>
                      <a:pt x="19200" y="529353"/>
                      <a:pt x="21942" y="532096"/>
                    </a:cubicBezTo>
                    <a:cubicBezTo>
                      <a:pt x="21942" y="534839"/>
                      <a:pt x="38399" y="562266"/>
                      <a:pt x="82283" y="581466"/>
                    </a:cubicBezTo>
                    <a:lnTo>
                      <a:pt x="38399" y="603408"/>
                    </a:lnTo>
                    <a:cubicBezTo>
                      <a:pt x="16457" y="614379"/>
                      <a:pt x="0" y="639064"/>
                      <a:pt x="0" y="663748"/>
                    </a:cubicBezTo>
                    <a:lnTo>
                      <a:pt x="0" y="781687"/>
                    </a:lnTo>
                    <a:cubicBezTo>
                      <a:pt x="0" y="789916"/>
                      <a:pt x="8228" y="798144"/>
                      <a:pt x="16457" y="798144"/>
                    </a:cubicBezTo>
                    <a:cubicBezTo>
                      <a:pt x="24685" y="798144"/>
                      <a:pt x="32914" y="789916"/>
                      <a:pt x="32914" y="781687"/>
                    </a:cubicBezTo>
                    <a:lnTo>
                      <a:pt x="32914" y="663748"/>
                    </a:lnTo>
                    <a:cubicBezTo>
                      <a:pt x="32914" y="650035"/>
                      <a:pt x="41142" y="639064"/>
                      <a:pt x="52112" y="633578"/>
                    </a:cubicBezTo>
                    <a:lnTo>
                      <a:pt x="104225" y="606151"/>
                    </a:lnTo>
                    <a:lnTo>
                      <a:pt x="123425" y="622607"/>
                    </a:lnTo>
                    <a:cubicBezTo>
                      <a:pt x="137138" y="633578"/>
                      <a:pt x="153595" y="641806"/>
                      <a:pt x="170052" y="641806"/>
                    </a:cubicBezTo>
                    <a:cubicBezTo>
                      <a:pt x="186508" y="641806"/>
                      <a:pt x="202965" y="636321"/>
                      <a:pt x="216678" y="622607"/>
                    </a:cubicBezTo>
                    <a:lnTo>
                      <a:pt x="235878" y="606151"/>
                    </a:lnTo>
                    <a:lnTo>
                      <a:pt x="252335" y="614379"/>
                    </a:lnTo>
                    <a:cubicBezTo>
                      <a:pt x="244106" y="628092"/>
                      <a:pt x="238621" y="641806"/>
                      <a:pt x="238621" y="658263"/>
                    </a:cubicBezTo>
                    <a:lnTo>
                      <a:pt x="238621" y="781687"/>
                    </a:lnTo>
                    <a:cubicBezTo>
                      <a:pt x="238621" y="789916"/>
                      <a:pt x="246849" y="798144"/>
                      <a:pt x="255077" y="798144"/>
                    </a:cubicBezTo>
                    <a:cubicBezTo>
                      <a:pt x="263306" y="798144"/>
                      <a:pt x="271534" y="789916"/>
                      <a:pt x="271534" y="781687"/>
                    </a:cubicBezTo>
                    <a:lnTo>
                      <a:pt x="271534" y="658263"/>
                    </a:lnTo>
                    <a:cubicBezTo>
                      <a:pt x="271534" y="636321"/>
                      <a:pt x="285248" y="617122"/>
                      <a:pt x="307190" y="608893"/>
                    </a:cubicBezTo>
                    <a:lnTo>
                      <a:pt x="411415" y="570495"/>
                    </a:lnTo>
                    <a:lnTo>
                      <a:pt x="455300" y="636321"/>
                    </a:lnTo>
                    <a:cubicBezTo>
                      <a:pt x="460785" y="644549"/>
                      <a:pt x="469013" y="650035"/>
                      <a:pt x="479984" y="650035"/>
                    </a:cubicBezTo>
                    <a:cubicBezTo>
                      <a:pt x="479984" y="650035"/>
                      <a:pt x="482727" y="650035"/>
                      <a:pt x="482727" y="650035"/>
                    </a:cubicBezTo>
                    <a:cubicBezTo>
                      <a:pt x="490955" y="650035"/>
                      <a:pt x="499184" y="647292"/>
                      <a:pt x="504669" y="639064"/>
                    </a:cubicBezTo>
                    <a:lnTo>
                      <a:pt x="532097" y="611636"/>
                    </a:lnTo>
                    <a:lnTo>
                      <a:pt x="532097" y="778944"/>
                    </a:lnTo>
                    <a:cubicBezTo>
                      <a:pt x="532097" y="787173"/>
                      <a:pt x="540326" y="795401"/>
                      <a:pt x="548553" y="795401"/>
                    </a:cubicBezTo>
                    <a:cubicBezTo>
                      <a:pt x="556781" y="795401"/>
                      <a:pt x="565010" y="787173"/>
                      <a:pt x="565010" y="778944"/>
                    </a:cubicBezTo>
                    <a:lnTo>
                      <a:pt x="565010" y="611636"/>
                    </a:lnTo>
                    <a:lnTo>
                      <a:pt x="592438" y="639064"/>
                    </a:lnTo>
                    <a:cubicBezTo>
                      <a:pt x="597923" y="644549"/>
                      <a:pt x="606152" y="650035"/>
                      <a:pt x="614380" y="650035"/>
                    </a:cubicBezTo>
                    <a:cubicBezTo>
                      <a:pt x="614380" y="650035"/>
                      <a:pt x="617123" y="650035"/>
                      <a:pt x="617123" y="650035"/>
                    </a:cubicBezTo>
                    <a:cubicBezTo>
                      <a:pt x="628094" y="650035"/>
                      <a:pt x="636322" y="644549"/>
                      <a:pt x="641807" y="636321"/>
                    </a:cubicBezTo>
                    <a:lnTo>
                      <a:pt x="685692" y="570495"/>
                    </a:lnTo>
                    <a:lnTo>
                      <a:pt x="789917" y="608893"/>
                    </a:lnTo>
                    <a:cubicBezTo>
                      <a:pt x="809116" y="617122"/>
                      <a:pt x="825573" y="636321"/>
                      <a:pt x="825573" y="658263"/>
                    </a:cubicBezTo>
                    <a:lnTo>
                      <a:pt x="825573" y="781687"/>
                    </a:lnTo>
                    <a:cubicBezTo>
                      <a:pt x="825573" y="789916"/>
                      <a:pt x="833801" y="798144"/>
                      <a:pt x="842030" y="798144"/>
                    </a:cubicBezTo>
                    <a:cubicBezTo>
                      <a:pt x="850258" y="798144"/>
                      <a:pt x="858486" y="789916"/>
                      <a:pt x="858486" y="781687"/>
                    </a:cubicBezTo>
                    <a:lnTo>
                      <a:pt x="858486" y="658263"/>
                    </a:lnTo>
                    <a:cubicBezTo>
                      <a:pt x="858486" y="636321"/>
                      <a:pt x="850258" y="614379"/>
                      <a:pt x="833801" y="600665"/>
                    </a:cubicBezTo>
                    <a:lnTo>
                      <a:pt x="836544" y="600665"/>
                    </a:lnTo>
                    <a:cubicBezTo>
                      <a:pt x="839287" y="600665"/>
                      <a:pt x="844772" y="597922"/>
                      <a:pt x="850258" y="595179"/>
                    </a:cubicBezTo>
                    <a:lnTo>
                      <a:pt x="891399" y="636321"/>
                    </a:lnTo>
                    <a:lnTo>
                      <a:pt x="891399" y="784430"/>
                    </a:lnTo>
                    <a:cubicBezTo>
                      <a:pt x="891399" y="792658"/>
                      <a:pt x="899627" y="800887"/>
                      <a:pt x="907856" y="800887"/>
                    </a:cubicBezTo>
                    <a:cubicBezTo>
                      <a:pt x="916084" y="800887"/>
                      <a:pt x="924313" y="792658"/>
                      <a:pt x="924313" y="784430"/>
                    </a:cubicBezTo>
                    <a:lnTo>
                      <a:pt x="924313" y="636321"/>
                    </a:lnTo>
                    <a:lnTo>
                      <a:pt x="965454" y="595179"/>
                    </a:lnTo>
                    <a:cubicBezTo>
                      <a:pt x="968197" y="595179"/>
                      <a:pt x="970940" y="597922"/>
                      <a:pt x="970940" y="597922"/>
                    </a:cubicBezTo>
                    <a:lnTo>
                      <a:pt x="1036766" y="617122"/>
                    </a:lnTo>
                    <a:cubicBezTo>
                      <a:pt x="1050480" y="622607"/>
                      <a:pt x="1061451" y="636321"/>
                      <a:pt x="1061451" y="650035"/>
                    </a:cubicBezTo>
                    <a:lnTo>
                      <a:pt x="1061451" y="781687"/>
                    </a:lnTo>
                    <a:cubicBezTo>
                      <a:pt x="1061451" y="789916"/>
                      <a:pt x="1069679" y="798144"/>
                      <a:pt x="1077907" y="798144"/>
                    </a:cubicBezTo>
                    <a:cubicBezTo>
                      <a:pt x="1086136" y="798144"/>
                      <a:pt x="1094364" y="789916"/>
                      <a:pt x="1094364" y="781687"/>
                    </a:cubicBezTo>
                    <a:lnTo>
                      <a:pt x="1094364" y="650035"/>
                    </a:lnTo>
                    <a:cubicBezTo>
                      <a:pt x="1105335" y="622607"/>
                      <a:pt x="1086136" y="595179"/>
                      <a:pt x="1055965" y="586951"/>
                    </a:cubicBezTo>
                    <a:close/>
                    <a:moveTo>
                      <a:pt x="117939" y="559523"/>
                    </a:moveTo>
                    <a:cubicBezTo>
                      <a:pt x="87769" y="548552"/>
                      <a:pt x="74055" y="534839"/>
                      <a:pt x="65826" y="526610"/>
                    </a:cubicBezTo>
                    <a:cubicBezTo>
                      <a:pt x="71312" y="515639"/>
                      <a:pt x="74055" y="501926"/>
                      <a:pt x="74055" y="488212"/>
                    </a:cubicBezTo>
                    <a:cubicBezTo>
                      <a:pt x="82283" y="510154"/>
                      <a:pt x="98740" y="526610"/>
                      <a:pt x="115197" y="540324"/>
                    </a:cubicBezTo>
                    <a:lnTo>
                      <a:pt x="115197" y="559523"/>
                    </a:lnTo>
                    <a:close/>
                    <a:moveTo>
                      <a:pt x="211193" y="603408"/>
                    </a:moveTo>
                    <a:cubicBezTo>
                      <a:pt x="197480" y="617122"/>
                      <a:pt x="175537" y="617122"/>
                      <a:pt x="161823" y="603408"/>
                    </a:cubicBezTo>
                    <a:lnTo>
                      <a:pt x="148109" y="589694"/>
                    </a:lnTo>
                    <a:cubicBezTo>
                      <a:pt x="150852" y="584208"/>
                      <a:pt x="150852" y="578723"/>
                      <a:pt x="150852" y="573237"/>
                    </a:cubicBezTo>
                    <a:lnTo>
                      <a:pt x="150852" y="556781"/>
                    </a:lnTo>
                    <a:cubicBezTo>
                      <a:pt x="161823" y="559523"/>
                      <a:pt x="172794" y="562266"/>
                      <a:pt x="186508" y="562266"/>
                    </a:cubicBezTo>
                    <a:cubicBezTo>
                      <a:pt x="197480" y="562266"/>
                      <a:pt x="211193" y="559523"/>
                      <a:pt x="222164" y="556781"/>
                    </a:cubicBezTo>
                    <a:lnTo>
                      <a:pt x="222164" y="573237"/>
                    </a:lnTo>
                    <a:cubicBezTo>
                      <a:pt x="222164" y="578723"/>
                      <a:pt x="224907" y="584208"/>
                      <a:pt x="224907" y="589694"/>
                    </a:cubicBezTo>
                    <a:lnTo>
                      <a:pt x="211193" y="603408"/>
                    </a:lnTo>
                    <a:close/>
                    <a:moveTo>
                      <a:pt x="186508" y="529353"/>
                    </a:moveTo>
                    <a:cubicBezTo>
                      <a:pt x="139881" y="529353"/>
                      <a:pt x="101483" y="490954"/>
                      <a:pt x="101483" y="444327"/>
                    </a:cubicBezTo>
                    <a:cubicBezTo>
                      <a:pt x="101483" y="436099"/>
                      <a:pt x="93254" y="427871"/>
                      <a:pt x="85026" y="427871"/>
                    </a:cubicBezTo>
                    <a:cubicBezTo>
                      <a:pt x="85026" y="427871"/>
                      <a:pt x="82283" y="427871"/>
                      <a:pt x="82283" y="427871"/>
                    </a:cubicBezTo>
                    <a:cubicBezTo>
                      <a:pt x="82283" y="427871"/>
                      <a:pt x="82283" y="425128"/>
                      <a:pt x="82283" y="425128"/>
                    </a:cubicBezTo>
                    <a:cubicBezTo>
                      <a:pt x="82283" y="414157"/>
                      <a:pt x="82283" y="403186"/>
                      <a:pt x="82283" y="394958"/>
                    </a:cubicBezTo>
                    <a:cubicBezTo>
                      <a:pt x="85026" y="367530"/>
                      <a:pt x="95997" y="340102"/>
                      <a:pt x="115197" y="320903"/>
                    </a:cubicBezTo>
                    <a:cubicBezTo>
                      <a:pt x="134395" y="301704"/>
                      <a:pt x="159080" y="290733"/>
                      <a:pt x="186508" y="290733"/>
                    </a:cubicBezTo>
                    <a:cubicBezTo>
                      <a:pt x="213936" y="290733"/>
                      <a:pt x="238621" y="301704"/>
                      <a:pt x="257820" y="320903"/>
                    </a:cubicBezTo>
                    <a:cubicBezTo>
                      <a:pt x="277020" y="340102"/>
                      <a:pt x="287991" y="367530"/>
                      <a:pt x="290734" y="394958"/>
                    </a:cubicBezTo>
                    <a:cubicBezTo>
                      <a:pt x="290734" y="403186"/>
                      <a:pt x="290734" y="414157"/>
                      <a:pt x="290734" y="425128"/>
                    </a:cubicBezTo>
                    <a:cubicBezTo>
                      <a:pt x="290734" y="425128"/>
                      <a:pt x="290734" y="427871"/>
                      <a:pt x="290734" y="427871"/>
                    </a:cubicBezTo>
                    <a:cubicBezTo>
                      <a:pt x="274277" y="400443"/>
                      <a:pt x="246849" y="381244"/>
                      <a:pt x="211193" y="370273"/>
                    </a:cubicBezTo>
                    <a:cubicBezTo>
                      <a:pt x="178280" y="359302"/>
                      <a:pt x="150852" y="359302"/>
                      <a:pt x="150852" y="359302"/>
                    </a:cubicBezTo>
                    <a:cubicBezTo>
                      <a:pt x="145366" y="359302"/>
                      <a:pt x="142624" y="362045"/>
                      <a:pt x="139881" y="364787"/>
                    </a:cubicBezTo>
                    <a:lnTo>
                      <a:pt x="112454" y="394958"/>
                    </a:lnTo>
                    <a:cubicBezTo>
                      <a:pt x="106968" y="400443"/>
                      <a:pt x="106968" y="411414"/>
                      <a:pt x="112454" y="416900"/>
                    </a:cubicBezTo>
                    <a:cubicBezTo>
                      <a:pt x="117939" y="422385"/>
                      <a:pt x="128910" y="422385"/>
                      <a:pt x="134395" y="416900"/>
                    </a:cubicBezTo>
                    <a:lnTo>
                      <a:pt x="159080" y="392215"/>
                    </a:lnTo>
                    <a:cubicBezTo>
                      <a:pt x="181023" y="392215"/>
                      <a:pt x="246849" y="400443"/>
                      <a:pt x="271534" y="458041"/>
                    </a:cubicBezTo>
                    <a:cubicBezTo>
                      <a:pt x="263306" y="496440"/>
                      <a:pt x="227649" y="529353"/>
                      <a:pt x="186508" y="529353"/>
                    </a:cubicBezTo>
                    <a:close/>
                    <a:moveTo>
                      <a:pt x="252335" y="559523"/>
                    </a:moveTo>
                    <a:lnTo>
                      <a:pt x="252335" y="540324"/>
                    </a:lnTo>
                    <a:cubicBezTo>
                      <a:pt x="271534" y="526610"/>
                      <a:pt x="285248" y="510154"/>
                      <a:pt x="293476" y="488212"/>
                    </a:cubicBezTo>
                    <a:cubicBezTo>
                      <a:pt x="296219" y="501926"/>
                      <a:pt x="298961" y="515639"/>
                      <a:pt x="301704" y="526610"/>
                    </a:cubicBezTo>
                    <a:cubicBezTo>
                      <a:pt x="298961" y="534839"/>
                      <a:pt x="282505" y="548552"/>
                      <a:pt x="252335" y="559523"/>
                    </a:cubicBezTo>
                    <a:close/>
                    <a:moveTo>
                      <a:pt x="405929" y="298961"/>
                    </a:moveTo>
                    <a:lnTo>
                      <a:pt x="405929" y="260562"/>
                    </a:lnTo>
                    <a:cubicBezTo>
                      <a:pt x="405929" y="257819"/>
                      <a:pt x="405929" y="255077"/>
                      <a:pt x="403187" y="252334"/>
                    </a:cubicBezTo>
                    <a:cubicBezTo>
                      <a:pt x="392215" y="230392"/>
                      <a:pt x="386730" y="208450"/>
                      <a:pt x="386730" y="186508"/>
                    </a:cubicBezTo>
                    <a:lnTo>
                      <a:pt x="386730" y="153595"/>
                    </a:lnTo>
                    <a:cubicBezTo>
                      <a:pt x="386730" y="87768"/>
                      <a:pt x="441586" y="32913"/>
                      <a:pt x="507412" y="32913"/>
                    </a:cubicBezTo>
                    <a:lnTo>
                      <a:pt x="729576" y="32913"/>
                    </a:lnTo>
                    <a:lnTo>
                      <a:pt x="729576" y="186508"/>
                    </a:lnTo>
                    <a:cubicBezTo>
                      <a:pt x="729576" y="208450"/>
                      <a:pt x="724090" y="233135"/>
                      <a:pt x="713120" y="252334"/>
                    </a:cubicBezTo>
                    <a:cubicBezTo>
                      <a:pt x="713120" y="255077"/>
                      <a:pt x="710377" y="257819"/>
                      <a:pt x="710377" y="260562"/>
                    </a:cubicBezTo>
                    <a:lnTo>
                      <a:pt x="710377" y="307189"/>
                    </a:lnTo>
                    <a:cubicBezTo>
                      <a:pt x="710377" y="351074"/>
                      <a:pt x="693920" y="389472"/>
                      <a:pt x="661007" y="419643"/>
                    </a:cubicBezTo>
                    <a:cubicBezTo>
                      <a:pt x="658264" y="422385"/>
                      <a:pt x="652778" y="427871"/>
                      <a:pt x="650036" y="430614"/>
                    </a:cubicBezTo>
                    <a:cubicBezTo>
                      <a:pt x="650036" y="430614"/>
                      <a:pt x="650036" y="430614"/>
                      <a:pt x="650036" y="430614"/>
                    </a:cubicBezTo>
                    <a:cubicBezTo>
                      <a:pt x="619866" y="452556"/>
                      <a:pt x="584209" y="463527"/>
                      <a:pt x="545811" y="460784"/>
                    </a:cubicBezTo>
                    <a:cubicBezTo>
                      <a:pt x="469013" y="455299"/>
                      <a:pt x="405929" y="383987"/>
                      <a:pt x="405929" y="298961"/>
                    </a:cubicBezTo>
                    <a:close/>
                    <a:moveTo>
                      <a:pt x="496441" y="619864"/>
                    </a:moveTo>
                    <a:cubicBezTo>
                      <a:pt x="496441" y="619864"/>
                      <a:pt x="496441" y="622607"/>
                      <a:pt x="496441" y="619864"/>
                    </a:cubicBezTo>
                    <a:cubicBezTo>
                      <a:pt x="493698" y="622607"/>
                      <a:pt x="493698" y="619864"/>
                      <a:pt x="496441" y="619864"/>
                    </a:cubicBezTo>
                    <a:lnTo>
                      <a:pt x="444329" y="545810"/>
                    </a:lnTo>
                    <a:lnTo>
                      <a:pt x="460785" y="529353"/>
                    </a:lnTo>
                    <a:lnTo>
                      <a:pt x="534840" y="581466"/>
                    </a:lnTo>
                    <a:lnTo>
                      <a:pt x="496441" y="619864"/>
                    </a:lnTo>
                    <a:close/>
                    <a:moveTo>
                      <a:pt x="559524" y="559523"/>
                    </a:moveTo>
                    <a:lnTo>
                      <a:pt x="474498" y="499183"/>
                    </a:lnTo>
                    <a:lnTo>
                      <a:pt x="474498" y="469013"/>
                    </a:lnTo>
                    <a:cubicBezTo>
                      <a:pt x="496441" y="479983"/>
                      <a:pt x="521126" y="488212"/>
                      <a:pt x="548553" y="490954"/>
                    </a:cubicBezTo>
                    <a:cubicBezTo>
                      <a:pt x="554039" y="490954"/>
                      <a:pt x="556781" y="490954"/>
                      <a:pt x="562267" y="490954"/>
                    </a:cubicBezTo>
                    <a:cubicBezTo>
                      <a:pt x="592438" y="490954"/>
                      <a:pt x="622609" y="482726"/>
                      <a:pt x="647293" y="469013"/>
                    </a:cubicBezTo>
                    <a:lnTo>
                      <a:pt x="647293" y="499183"/>
                    </a:lnTo>
                    <a:lnTo>
                      <a:pt x="559524" y="559523"/>
                    </a:lnTo>
                    <a:close/>
                    <a:moveTo>
                      <a:pt x="628094" y="619864"/>
                    </a:moveTo>
                    <a:cubicBezTo>
                      <a:pt x="628094" y="619864"/>
                      <a:pt x="628094" y="622607"/>
                      <a:pt x="628094" y="619864"/>
                    </a:cubicBezTo>
                    <a:cubicBezTo>
                      <a:pt x="625351" y="622607"/>
                      <a:pt x="625351" y="622607"/>
                      <a:pt x="628094" y="619864"/>
                    </a:cubicBezTo>
                    <a:lnTo>
                      <a:pt x="586952" y="581466"/>
                    </a:lnTo>
                    <a:lnTo>
                      <a:pt x="661007" y="529353"/>
                    </a:lnTo>
                    <a:lnTo>
                      <a:pt x="677464" y="545810"/>
                    </a:lnTo>
                    <a:lnTo>
                      <a:pt x="628094" y="619864"/>
                    </a:lnTo>
                    <a:close/>
                    <a:moveTo>
                      <a:pt x="918827" y="606151"/>
                    </a:moveTo>
                    <a:lnTo>
                      <a:pt x="883171" y="570495"/>
                    </a:lnTo>
                    <a:cubicBezTo>
                      <a:pt x="883171" y="567752"/>
                      <a:pt x="883171" y="565009"/>
                      <a:pt x="883171" y="562266"/>
                    </a:cubicBezTo>
                    <a:lnTo>
                      <a:pt x="883171" y="556781"/>
                    </a:lnTo>
                    <a:cubicBezTo>
                      <a:pt x="894142" y="559523"/>
                      <a:pt x="905113" y="562266"/>
                      <a:pt x="916084" y="562266"/>
                    </a:cubicBezTo>
                    <a:cubicBezTo>
                      <a:pt x="916084" y="562266"/>
                      <a:pt x="918827" y="562266"/>
                      <a:pt x="918827" y="562266"/>
                    </a:cubicBezTo>
                    <a:cubicBezTo>
                      <a:pt x="929798" y="562266"/>
                      <a:pt x="943512" y="559523"/>
                      <a:pt x="954483" y="556781"/>
                    </a:cubicBezTo>
                    <a:lnTo>
                      <a:pt x="954483" y="562266"/>
                    </a:lnTo>
                    <a:cubicBezTo>
                      <a:pt x="954483" y="565009"/>
                      <a:pt x="954483" y="567752"/>
                      <a:pt x="954483" y="570495"/>
                    </a:cubicBezTo>
                    <a:lnTo>
                      <a:pt x="918827" y="606151"/>
                    </a:lnTo>
                    <a:close/>
                    <a:moveTo>
                      <a:pt x="979168" y="504668"/>
                    </a:moveTo>
                    <a:cubicBezTo>
                      <a:pt x="962712" y="521125"/>
                      <a:pt x="940769" y="529353"/>
                      <a:pt x="916084" y="529353"/>
                    </a:cubicBezTo>
                    <a:cubicBezTo>
                      <a:pt x="869458" y="526610"/>
                      <a:pt x="831058" y="488212"/>
                      <a:pt x="831058" y="438842"/>
                    </a:cubicBezTo>
                    <a:lnTo>
                      <a:pt x="831058" y="408671"/>
                    </a:lnTo>
                    <a:cubicBezTo>
                      <a:pt x="831058" y="405929"/>
                      <a:pt x="831058" y="403186"/>
                      <a:pt x="828316" y="400443"/>
                    </a:cubicBezTo>
                    <a:lnTo>
                      <a:pt x="817344" y="381244"/>
                    </a:lnTo>
                    <a:cubicBezTo>
                      <a:pt x="814602" y="373016"/>
                      <a:pt x="811859" y="364787"/>
                      <a:pt x="811859" y="356559"/>
                    </a:cubicBezTo>
                    <a:lnTo>
                      <a:pt x="811859" y="356559"/>
                    </a:lnTo>
                    <a:cubicBezTo>
                      <a:pt x="811859" y="318161"/>
                      <a:pt x="842030" y="287990"/>
                      <a:pt x="880429" y="287990"/>
                    </a:cubicBezTo>
                    <a:lnTo>
                      <a:pt x="1017567" y="287990"/>
                    </a:lnTo>
                    <a:lnTo>
                      <a:pt x="1017567" y="353816"/>
                    </a:lnTo>
                    <a:cubicBezTo>
                      <a:pt x="1017567" y="364787"/>
                      <a:pt x="1014824" y="375758"/>
                      <a:pt x="1009338" y="383987"/>
                    </a:cubicBezTo>
                    <a:lnTo>
                      <a:pt x="1001110" y="400443"/>
                    </a:lnTo>
                    <a:cubicBezTo>
                      <a:pt x="1001110" y="403186"/>
                      <a:pt x="998367" y="405929"/>
                      <a:pt x="998367" y="408671"/>
                    </a:cubicBezTo>
                    <a:lnTo>
                      <a:pt x="998367" y="441585"/>
                    </a:lnTo>
                    <a:cubicBezTo>
                      <a:pt x="1003853" y="466270"/>
                      <a:pt x="995624" y="488212"/>
                      <a:pt x="979168" y="504668"/>
                    </a:cubicBezTo>
                    <a:close/>
                  </a:path>
                </a:pathLst>
              </a:custGeom>
              <a:grpFill/>
              <a:ln w="27426"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A823B34-27D2-0592-2FA5-C70BBCFA1711}"/>
                  </a:ext>
                </a:extLst>
              </p:cNvPr>
              <p:cNvSpPr/>
              <p:nvPr/>
            </p:nvSpPr>
            <p:spPr>
              <a:xfrm>
                <a:off x="9258490" y="4220154"/>
                <a:ext cx="135424" cy="52112"/>
              </a:xfrm>
              <a:custGeom>
                <a:avLst/>
                <a:gdLst>
                  <a:gd name="connsiteX0" fmla="*/ 126167 w 135424"/>
                  <a:gd name="connsiteY0" fmla="*/ 19200 h 52112"/>
                  <a:gd name="connsiteX1" fmla="*/ 16457 w 135424"/>
                  <a:gd name="connsiteY1" fmla="*/ 0 h 52112"/>
                  <a:gd name="connsiteX2" fmla="*/ 0 w 135424"/>
                  <a:gd name="connsiteY2" fmla="*/ 16457 h 52112"/>
                  <a:gd name="connsiteX3" fmla="*/ 16457 w 135424"/>
                  <a:gd name="connsiteY3" fmla="*/ 32913 h 52112"/>
                  <a:gd name="connsiteX4" fmla="*/ 112454 w 135424"/>
                  <a:gd name="connsiteY4" fmla="*/ 49370 h 52112"/>
                  <a:gd name="connsiteX5" fmla="*/ 120682 w 135424"/>
                  <a:gd name="connsiteY5" fmla="*/ 52113 h 52112"/>
                  <a:gd name="connsiteX6" fmla="*/ 134395 w 135424"/>
                  <a:gd name="connsiteY6" fmla="*/ 43884 h 52112"/>
                  <a:gd name="connsiteX7" fmla="*/ 126167 w 135424"/>
                  <a:gd name="connsiteY7" fmla="*/ 19200 h 5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24" h="52112">
                    <a:moveTo>
                      <a:pt x="126167" y="19200"/>
                    </a:moveTo>
                    <a:cubicBezTo>
                      <a:pt x="87769" y="0"/>
                      <a:pt x="19200" y="0"/>
                      <a:pt x="16457" y="0"/>
                    </a:cubicBezTo>
                    <a:cubicBezTo>
                      <a:pt x="8228" y="0"/>
                      <a:pt x="0" y="8228"/>
                      <a:pt x="0" y="16457"/>
                    </a:cubicBezTo>
                    <a:cubicBezTo>
                      <a:pt x="0" y="24685"/>
                      <a:pt x="8228" y="32913"/>
                      <a:pt x="16457" y="32913"/>
                    </a:cubicBezTo>
                    <a:cubicBezTo>
                      <a:pt x="35656" y="32913"/>
                      <a:pt x="87769" y="35656"/>
                      <a:pt x="112454" y="49370"/>
                    </a:cubicBezTo>
                    <a:cubicBezTo>
                      <a:pt x="115197" y="49370"/>
                      <a:pt x="117939" y="52113"/>
                      <a:pt x="120682" y="52113"/>
                    </a:cubicBezTo>
                    <a:cubicBezTo>
                      <a:pt x="126167" y="52113"/>
                      <a:pt x="131653" y="49370"/>
                      <a:pt x="134395" y="43884"/>
                    </a:cubicBezTo>
                    <a:cubicBezTo>
                      <a:pt x="137138" y="32913"/>
                      <a:pt x="134395" y="24685"/>
                      <a:pt x="126167" y="19200"/>
                    </a:cubicBezTo>
                    <a:close/>
                  </a:path>
                </a:pathLst>
              </a:custGeom>
              <a:grpFill/>
              <a:ln w="27426"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E8232BD-38EA-DDD8-2E02-936F90DFF8F1}"/>
                  </a:ext>
                </a:extLst>
              </p:cNvPr>
              <p:cNvSpPr/>
              <p:nvPr/>
            </p:nvSpPr>
            <p:spPr>
              <a:xfrm>
                <a:off x="8833361" y="4024394"/>
                <a:ext cx="270162" cy="91535"/>
              </a:xfrm>
              <a:custGeom>
                <a:avLst/>
                <a:gdLst>
                  <a:gd name="connsiteX0" fmla="*/ 266049 w 270162"/>
                  <a:gd name="connsiteY0" fmla="*/ 47651 h 91535"/>
                  <a:gd name="connsiteX1" fmla="*/ 27428 w 270162"/>
                  <a:gd name="connsiteY1" fmla="*/ 6509 h 91535"/>
                  <a:gd name="connsiteX2" fmla="*/ 0 w 270162"/>
                  <a:gd name="connsiteY2" fmla="*/ 39422 h 91535"/>
                  <a:gd name="connsiteX3" fmla="*/ 0 w 270162"/>
                  <a:gd name="connsiteY3" fmla="*/ 75078 h 91535"/>
                  <a:gd name="connsiteX4" fmla="*/ 16457 w 270162"/>
                  <a:gd name="connsiteY4" fmla="*/ 91535 h 91535"/>
                  <a:gd name="connsiteX5" fmla="*/ 32914 w 270162"/>
                  <a:gd name="connsiteY5" fmla="*/ 75078 h 91535"/>
                  <a:gd name="connsiteX6" fmla="*/ 32914 w 270162"/>
                  <a:gd name="connsiteY6" fmla="*/ 39422 h 91535"/>
                  <a:gd name="connsiteX7" fmla="*/ 32914 w 270162"/>
                  <a:gd name="connsiteY7" fmla="*/ 39422 h 91535"/>
                  <a:gd name="connsiteX8" fmla="*/ 137138 w 270162"/>
                  <a:gd name="connsiteY8" fmla="*/ 33937 h 91535"/>
                  <a:gd name="connsiteX9" fmla="*/ 244106 w 270162"/>
                  <a:gd name="connsiteY9" fmla="*/ 72335 h 91535"/>
                  <a:gd name="connsiteX10" fmla="*/ 266049 w 270162"/>
                  <a:gd name="connsiteY10" fmla="*/ 72335 h 91535"/>
                  <a:gd name="connsiteX11" fmla="*/ 266049 w 270162"/>
                  <a:gd name="connsiteY11" fmla="*/ 47651 h 9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162" h="91535">
                    <a:moveTo>
                      <a:pt x="266049" y="47651"/>
                    </a:moveTo>
                    <a:cubicBezTo>
                      <a:pt x="205708" y="-12690"/>
                      <a:pt x="79540" y="-1719"/>
                      <a:pt x="27428" y="6509"/>
                    </a:cubicBezTo>
                    <a:cubicBezTo>
                      <a:pt x="10971" y="9252"/>
                      <a:pt x="0" y="22966"/>
                      <a:pt x="0" y="39422"/>
                    </a:cubicBezTo>
                    <a:lnTo>
                      <a:pt x="0" y="75078"/>
                    </a:lnTo>
                    <a:cubicBezTo>
                      <a:pt x="0" y="83307"/>
                      <a:pt x="8228" y="91535"/>
                      <a:pt x="16457" y="91535"/>
                    </a:cubicBezTo>
                    <a:cubicBezTo>
                      <a:pt x="24685" y="91535"/>
                      <a:pt x="32914" y="83307"/>
                      <a:pt x="32914" y="75078"/>
                    </a:cubicBezTo>
                    <a:lnTo>
                      <a:pt x="32914" y="39422"/>
                    </a:lnTo>
                    <a:cubicBezTo>
                      <a:pt x="32914" y="39422"/>
                      <a:pt x="32914" y="39422"/>
                      <a:pt x="32914" y="39422"/>
                    </a:cubicBezTo>
                    <a:cubicBezTo>
                      <a:pt x="52112" y="36680"/>
                      <a:pt x="93254" y="31194"/>
                      <a:pt x="137138" y="33937"/>
                    </a:cubicBezTo>
                    <a:cubicBezTo>
                      <a:pt x="186508" y="36680"/>
                      <a:pt x="222164" y="50394"/>
                      <a:pt x="244106" y="72335"/>
                    </a:cubicBezTo>
                    <a:cubicBezTo>
                      <a:pt x="249592" y="77821"/>
                      <a:pt x="260563" y="77821"/>
                      <a:pt x="266049" y="72335"/>
                    </a:cubicBezTo>
                    <a:cubicBezTo>
                      <a:pt x="271534" y="64107"/>
                      <a:pt x="271534" y="53136"/>
                      <a:pt x="266049" y="47651"/>
                    </a:cubicBezTo>
                    <a:close/>
                  </a:path>
                </a:pathLst>
              </a:custGeom>
              <a:grpFill/>
              <a:ln w="27426"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526E15A-D1E6-7657-B01C-54D3C7ED6D25}"/>
                  </a:ext>
                </a:extLst>
              </p:cNvPr>
              <p:cNvSpPr/>
              <p:nvPr/>
            </p:nvSpPr>
            <p:spPr>
              <a:xfrm>
                <a:off x="8764792" y="4579456"/>
                <a:ext cx="32913" cy="101482"/>
              </a:xfrm>
              <a:custGeom>
                <a:avLst/>
                <a:gdLst>
                  <a:gd name="connsiteX0" fmla="*/ 16457 w 32913"/>
                  <a:gd name="connsiteY0" fmla="*/ 0 h 101482"/>
                  <a:gd name="connsiteX1" fmla="*/ 0 w 32913"/>
                  <a:gd name="connsiteY1" fmla="*/ 16457 h 101482"/>
                  <a:gd name="connsiteX2" fmla="*/ 0 w 32913"/>
                  <a:gd name="connsiteY2" fmla="*/ 85026 h 101482"/>
                  <a:gd name="connsiteX3" fmla="*/ 16457 w 32913"/>
                  <a:gd name="connsiteY3" fmla="*/ 101482 h 101482"/>
                  <a:gd name="connsiteX4" fmla="*/ 32914 w 32913"/>
                  <a:gd name="connsiteY4" fmla="*/ 85026 h 101482"/>
                  <a:gd name="connsiteX5" fmla="*/ 32914 w 32913"/>
                  <a:gd name="connsiteY5" fmla="*/ 16457 h 101482"/>
                  <a:gd name="connsiteX6" fmla="*/ 16457 w 32913"/>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01482">
                    <a:moveTo>
                      <a:pt x="16457" y="0"/>
                    </a:moveTo>
                    <a:cubicBezTo>
                      <a:pt x="8228" y="0"/>
                      <a:pt x="0" y="8228"/>
                      <a:pt x="0" y="16457"/>
                    </a:cubicBezTo>
                    <a:lnTo>
                      <a:pt x="0" y="85026"/>
                    </a:lnTo>
                    <a:cubicBezTo>
                      <a:pt x="0" y="93254"/>
                      <a:pt x="8228" y="101482"/>
                      <a:pt x="16457" y="101482"/>
                    </a:cubicBezTo>
                    <a:cubicBezTo>
                      <a:pt x="24685" y="101482"/>
                      <a:pt x="32914" y="93254"/>
                      <a:pt x="32914" y="85026"/>
                    </a:cubicBezTo>
                    <a:lnTo>
                      <a:pt x="32914" y="16457"/>
                    </a:lnTo>
                    <a:cubicBezTo>
                      <a:pt x="32914" y="8228"/>
                      <a:pt x="24685" y="0"/>
                      <a:pt x="16457" y="0"/>
                    </a:cubicBezTo>
                    <a:close/>
                  </a:path>
                </a:pathLst>
              </a:custGeom>
              <a:grpFill/>
              <a:ln w="27426"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A3DD9A7-6728-DCFF-2051-E511C17C97C6}"/>
                  </a:ext>
                </a:extLst>
              </p:cNvPr>
              <p:cNvSpPr/>
              <p:nvPr/>
            </p:nvSpPr>
            <p:spPr>
              <a:xfrm>
                <a:off x="9140551" y="4579456"/>
                <a:ext cx="32912" cy="101482"/>
              </a:xfrm>
              <a:custGeom>
                <a:avLst/>
                <a:gdLst>
                  <a:gd name="connsiteX0" fmla="*/ 16456 w 32912"/>
                  <a:gd name="connsiteY0" fmla="*/ 0 h 101482"/>
                  <a:gd name="connsiteX1" fmla="*/ 0 w 32912"/>
                  <a:gd name="connsiteY1" fmla="*/ 16457 h 101482"/>
                  <a:gd name="connsiteX2" fmla="*/ 0 w 32912"/>
                  <a:gd name="connsiteY2" fmla="*/ 85026 h 101482"/>
                  <a:gd name="connsiteX3" fmla="*/ 16456 w 32912"/>
                  <a:gd name="connsiteY3" fmla="*/ 101482 h 101482"/>
                  <a:gd name="connsiteX4" fmla="*/ 32913 w 32912"/>
                  <a:gd name="connsiteY4" fmla="*/ 85026 h 101482"/>
                  <a:gd name="connsiteX5" fmla="*/ 32913 w 32912"/>
                  <a:gd name="connsiteY5" fmla="*/ 16457 h 101482"/>
                  <a:gd name="connsiteX6" fmla="*/ 16456 w 32912"/>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01482">
                    <a:moveTo>
                      <a:pt x="16456" y="0"/>
                    </a:moveTo>
                    <a:cubicBezTo>
                      <a:pt x="8228" y="0"/>
                      <a:pt x="0" y="8228"/>
                      <a:pt x="0" y="16457"/>
                    </a:cubicBezTo>
                    <a:lnTo>
                      <a:pt x="0" y="85026"/>
                    </a:lnTo>
                    <a:cubicBezTo>
                      <a:pt x="0" y="93254"/>
                      <a:pt x="8228" y="101482"/>
                      <a:pt x="16456" y="101482"/>
                    </a:cubicBezTo>
                    <a:cubicBezTo>
                      <a:pt x="24685" y="101482"/>
                      <a:pt x="32913" y="93254"/>
                      <a:pt x="32913" y="85026"/>
                    </a:cubicBezTo>
                    <a:lnTo>
                      <a:pt x="32913" y="16457"/>
                    </a:lnTo>
                    <a:cubicBezTo>
                      <a:pt x="32913" y="8228"/>
                      <a:pt x="24685" y="0"/>
                      <a:pt x="16456" y="0"/>
                    </a:cubicBezTo>
                    <a:close/>
                  </a:path>
                </a:pathLst>
              </a:custGeom>
              <a:grpFill/>
              <a:ln w="27426"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73A1A090-083A-D44E-3BBF-2D3713048B50}"/>
                  </a:ext>
                </a:extLst>
              </p:cNvPr>
              <p:cNvSpPr/>
              <p:nvPr/>
            </p:nvSpPr>
            <p:spPr>
              <a:xfrm>
                <a:off x="8852561" y="4409405"/>
                <a:ext cx="90510" cy="91730"/>
              </a:xfrm>
              <a:custGeom>
                <a:avLst/>
                <a:gdLst>
                  <a:gd name="connsiteX0" fmla="*/ 52112 w 90510"/>
                  <a:gd name="connsiteY0" fmla="*/ 90511 h 91730"/>
                  <a:gd name="connsiteX1" fmla="*/ 52112 w 90510"/>
                  <a:gd name="connsiteY1" fmla="*/ 90511 h 91730"/>
                  <a:gd name="connsiteX2" fmla="*/ 52112 w 90510"/>
                  <a:gd name="connsiteY2" fmla="*/ 90511 h 91730"/>
                  <a:gd name="connsiteX3" fmla="*/ 0 w 90510"/>
                  <a:gd name="connsiteY3" fmla="*/ 16456 h 91730"/>
                  <a:gd name="connsiteX4" fmla="*/ 16456 w 90510"/>
                  <a:gd name="connsiteY4" fmla="*/ 0 h 91730"/>
                  <a:gd name="connsiteX5" fmla="*/ 90511 w 90510"/>
                  <a:gd name="connsiteY5" fmla="*/ 52112 h 91730"/>
                  <a:gd name="connsiteX6" fmla="*/ 52112 w 90510"/>
                  <a:gd name="connsiteY6" fmla="*/ 90511 h 9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0" h="91730">
                    <a:moveTo>
                      <a:pt x="52112" y="90511"/>
                    </a:moveTo>
                    <a:cubicBezTo>
                      <a:pt x="52112" y="90511"/>
                      <a:pt x="52112" y="93254"/>
                      <a:pt x="52112" y="90511"/>
                    </a:cubicBezTo>
                    <a:cubicBezTo>
                      <a:pt x="49369" y="93254"/>
                      <a:pt x="49369" y="90511"/>
                      <a:pt x="52112" y="90511"/>
                    </a:cubicBezTo>
                    <a:lnTo>
                      <a:pt x="0" y="16456"/>
                    </a:lnTo>
                    <a:lnTo>
                      <a:pt x="16456" y="0"/>
                    </a:lnTo>
                    <a:lnTo>
                      <a:pt x="90511" y="52112"/>
                    </a:lnTo>
                    <a:lnTo>
                      <a:pt x="52112" y="90511"/>
                    </a:lnTo>
                    <a:close/>
                  </a:path>
                </a:pathLst>
              </a:custGeom>
              <a:solidFill>
                <a:srgbClr val="B41F7A"/>
              </a:solidFill>
              <a:ln w="27426"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177670D-6CA4-EB52-8925-62F52E473EC0}"/>
                  </a:ext>
                </a:extLst>
              </p:cNvPr>
              <p:cNvSpPr/>
              <p:nvPr/>
            </p:nvSpPr>
            <p:spPr>
              <a:xfrm>
                <a:off x="8995184" y="4409405"/>
                <a:ext cx="90511" cy="92568"/>
              </a:xfrm>
              <a:custGeom>
                <a:avLst/>
                <a:gdLst>
                  <a:gd name="connsiteX0" fmla="*/ 41142 w 90511"/>
                  <a:gd name="connsiteY0" fmla="*/ 90511 h 92568"/>
                  <a:gd name="connsiteX1" fmla="*/ 41142 w 90511"/>
                  <a:gd name="connsiteY1" fmla="*/ 90511 h 92568"/>
                  <a:gd name="connsiteX2" fmla="*/ 41142 w 90511"/>
                  <a:gd name="connsiteY2" fmla="*/ 90511 h 92568"/>
                  <a:gd name="connsiteX3" fmla="*/ 0 w 90511"/>
                  <a:gd name="connsiteY3" fmla="*/ 52112 h 92568"/>
                  <a:gd name="connsiteX4" fmla="*/ 74055 w 90511"/>
                  <a:gd name="connsiteY4" fmla="*/ 0 h 92568"/>
                  <a:gd name="connsiteX5" fmla="*/ 90512 w 90511"/>
                  <a:gd name="connsiteY5" fmla="*/ 16456 h 92568"/>
                  <a:gd name="connsiteX6" fmla="*/ 41142 w 90511"/>
                  <a:gd name="connsiteY6" fmla="*/ 90511 h 9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1" h="92568">
                    <a:moveTo>
                      <a:pt x="41142" y="90511"/>
                    </a:moveTo>
                    <a:cubicBezTo>
                      <a:pt x="41142" y="90511"/>
                      <a:pt x="41142" y="93254"/>
                      <a:pt x="41142" y="90511"/>
                    </a:cubicBezTo>
                    <a:cubicBezTo>
                      <a:pt x="38399" y="93254"/>
                      <a:pt x="38399" y="93254"/>
                      <a:pt x="41142" y="90511"/>
                    </a:cubicBezTo>
                    <a:lnTo>
                      <a:pt x="0" y="52112"/>
                    </a:lnTo>
                    <a:lnTo>
                      <a:pt x="74055" y="0"/>
                    </a:lnTo>
                    <a:lnTo>
                      <a:pt x="90512" y="16456"/>
                    </a:lnTo>
                    <a:lnTo>
                      <a:pt x="41142" y="90511"/>
                    </a:lnTo>
                    <a:close/>
                  </a:path>
                </a:pathLst>
              </a:custGeom>
              <a:solidFill>
                <a:srgbClr val="B41F7A"/>
              </a:solidFill>
              <a:ln w="27426"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EC409B08-7D3B-3C93-D77E-843836A8981E}"/>
                  </a:ext>
                </a:extLst>
              </p:cNvPr>
              <p:cNvSpPr/>
              <p:nvPr/>
            </p:nvSpPr>
            <p:spPr>
              <a:xfrm>
                <a:off x="9412085" y="4546543"/>
                <a:ext cx="32912" cy="134395"/>
              </a:xfrm>
              <a:custGeom>
                <a:avLst/>
                <a:gdLst>
                  <a:gd name="connsiteX0" fmla="*/ 16457 w 32912"/>
                  <a:gd name="connsiteY0" fmla="*/ 0 h 134395"/>
                  <a:gd name="connsiteX1" fmla="*/ 0 w 32912"/>
                  <a:gd name="connsiteY1" fmla="*/ 16456 h 134395"/>
                  <a:gd name="connsiteX2" fmla="*/ 0 w 32912"/>
                  <a:gd name="connsiteY2" fmla="*/ 117939 h 134395"/>
                  <a:gd name="connsiteX3" fmla="*/ 16457 w 32912"/>
                  <a:gd name="connsiteY3" fmla="*/ 134395 h 134395"/>
                  <a:gd name="connsiteX4" fmla="*/ 32913 w 32912"/>
                  <a:gd name="connsiteY4" fmla="*/ 117939 h 134395"/>
                  <a:gd name="connsiteX5" fmla="*/ 32913 w 32912"/>
                  <a:gd name="connsiteY5" fmla="*/ 16456 h 134395"/>
                  <a:gd name="connsiteX6" fmla="*/ 16457 w 32912"/>
                  <a:gd name="connsiteY6" fmla="*/ 0 h 1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34395">
                    <a:moveTo>
                      <a:pt x="16457" y="0"/>
                    </a:moveTo>
                    <a:cubicBezTo>
                      <a:pt x="8228" y="0"/>
                      <a:pt x="0" y="8228"/>
                      <a:pt x="0" y="16456"/>
                    </a:cubicBezTo>
                    <a:lnTo>
                      <a:pt x="0" y="117939"/>
                    </a:lnTo>
                    <a:cubicBezTo>
                      <a:pt x="0" y="126167"/>
                      <a:pt x="8228" y="134395"/>
                      <a:pt x="16457" y="134395"/>
                    </a:cubicBezTo>
                    <a:cubicBezTo>
                      <a:pt x="24685" y="134395"/>
                      <a:pt x="32913" y="126167"/>
                      <a:pt x="32913" y="117939"/>
                    </a:cubicBezTo>
                    <a:lnTo>
                      <a:pt x="32913" y="16456"/>
                    </a:lnTo>
                    <a:cubicBezTo>
                      <a:pt x="32913" y="5485"/>
                      <a:pt x="24685" y="0"/>
                      <a:pt x="16457" y="0"/>
                    </a:cubicBez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344236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75321ED-76B8-AB16-A1E0-99520CBADF6A}"/>
              </a:ext>
            </a:extLst>
          </p:cNvPr>
          <p:cNvSpPr>
            <a:spLocks noGrp="1"/>
          </p:cNvSpPr>
          <p:nvPr>
            <p:ph type="body" sz="quarter" idx="18"/>
          </p:nvPr>
        </p:nvSpPr>
        <p:spPr>
          <a:xfrm>
            <a:off x="1675427" y="2164944"/>
            <a:ext cx="9850266" cy="4335803"/>
          </a:xfrm>
        </p:spPr>
        <p:txBody>
          <a:bodyPr>
            <a:noAutofit/>
          </a:bodyPr>
          <a:lstStyle/>
          <a:p>
            <a:pPr marL="12700" indent="-12700"/>
            <a:r>
              <a:rPr lang="es" dirty="0"/>
              <a:t>Los desastres naturales también provocan la pérdida de clientes porque las personas se mudan del área afectada. Vale la pena señalar que los que se quedan a menudo gastan su dinero en reconstruir sus casas y negocios. Eso significa que establecimientos específicos, como lugares de entretenimiento, verán una caída en la cantidad de clientes que los visitan. Los bienes dañados también son otra consecuencia de los desastres naturales para muchas empresas.</a:t>
            </a:r>
          </a:p>
          <a:p>
            <a:pPr marL="12700" indent="-12700"/>
            <a:endParaRPr lang="en-US" dirty="0"/>
          </a:p>
          <a:p>
            <a:pPr marL="12700" indent="-12700"/>
            <a:r>
              <a:rPr lang="es" dirty="0"/>
              <a:t>Por ejemplo, sucede cuando los incendios queman las existencias existentes o las inundaciones las sumergen en agua. Prevenir estas consecuencias es posible si se cuenta con un plan de continuidad del negocio. Algunas de las medidas de este plan deberían ser la reubicación de existencias antes de que ocurra un desastre y mejorar la comunicación mientras está en curso.</a:t>
            </a:r>
          </a:p>
        </p:txBody>
      </p:sp>
      <p:sp>
        <p:nvSpPr>
          <p:cNvPr id="9" name="Text Placeholder 23">
            <a:extLst>
              <a:ext uri="{FF2B5EF4-FFF2-40B4-BE49-F238E27FC236}">
                <a16:creationId xmlns:a16="http://schemas.microsoft.com/office/drawing/2014/main" id="{BD08859E-E993-CBCB-7140-9A0B605AA945}"/>
              </a:ext>
            </a:extLst>
          </p:cNvPr>
          <p:cNvSpPr txBox="1">
            <a:spLocks/>
          </p:cNvSpPr>
          <p:nvPr/>
        </p:nvSpPr>
        <p:spPr>
          <a:xfrm>
            <a:off x="1675427" y="855849"/>
            <a:ext cx="5158622" cy="857158"/>
          </a:xfrm>
          <a:prstGeom prst="rect">
            <a:avLst/>
          </a:prstGeom>
          <a:noFill/>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solidFill>
                  <a:srgbClr val="F16924"/>
                </a:solidFill>
              </a:rPr>
              <a:t>Pérdida de Clientes</a:t>
            </a:r>
          </a:p>
        </p:txBody>
      </p:sp>
      <p:sp>
        <p:nvSpPr>
          <p:cNvPr id="11" name="Oval 10">
            <a:extLst>
              <a:ext uri="{FF2B5EF4-FFF2-40B4-BE49-F238E27FC236}">
                <a16:creationId xmlns:a16="http://schemas.microsoft.com/office/drawing/2014/main" id="{0BF0C4B1-0830-9770-4B4B-0CEF4B299065}"/>
              </a:ext>
            </a:extLst>
          </p:cNvPr>
          <p:cNvSpPr/>
          <p:nvPr/>
        </p:nvSpPr>
        <p:spPr>
          <a:xfrm>
            <a:off x="427384" y="997561"/>
            <a:ext cx="1154422" cy="1154422"/>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 Placeholder 23">
            <a:extLst>
              <a:ext uri="{FF2B5EF4-FFF2-40B4-BE49-F238E27FC236}">
                <a16:creationId xmlns:a16="http://schemas.microsoft.com/office/drawing/2014/main" id="{820833A0-737F-29AA-C6D1-70F84D432477}"/>
              </a:ext>
            </a:extLst>
          </p:cNvPr>
          <p:cNvSpPr txBox="1">
            <a:spLocks/>
          </p:cNvSpPr>
          <p:nvPr/>
        </p:nvSpPr>
        <p:spPr>
          <a:xfrm>
            <a:off x="427384" y="1294825"/>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sz="4000" dirty="0"/>
              <a:t>06</a:t>
            </a:r>
          </a:p>
        </p:txBody>
      </p:sp>
      <p:cxnSp>
        <p:nvCxnSpPr>
          <p:cNvPr id="38" name="Straight Connector 37">
            <a:extLst>
              <a:ext uri="{FF2B5EF4-FFF2-40B4-BE49-F238E27FC236}">
                <a16:creationId xmlns:a16="http://schemas.microsoft.com/office/drawing/2014/main" id="{A7A65273-3D29-252A-3C17-952556AE097F}"/>
              </a:ext>
            </a:extLst>
          </p:cNvPr>
          <p:cNvCxnSpPr>
            <a:cxnSpLocks/>
          </p:cNvCxnSpPr>
          <p:nvPr/>
        </p:nvCxnSpPr>
        <p:spPr>
          <a:xfrm>
            <a:off x="1301794" y="1574772"/>
            <a:ext cx="10890206" cy="0"/>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FBF10AD2-780E-EB6C-B65E-5D6B0639D7B0}"/>
              </a:ext>
            </a:extLst>
          </p:cNvPr>
          <p:cNvGrpSpPr/>
          <p:nvPr/>
        </p:nvGrpSpPr>
        <p:grpSpPr>
          <a:xfrm>
            <a:off x="10582453" y="421959"/>
            <a:ext cx="1022692" cy="1034696"/>
            <a:chOff x="7190753" y="5365577"/>
            <a:chExt cx="745522" cy="754273"/>
          </a:xfrm>
          <a:solidFill>
            <a:srgbClr val="616161"/>
          </a:solidFill>
        </p:grpSpPr>
        <p:grpSp>
          <p:nvGrpSpPr>
            <p:cNvPr id="28" name="Graphic 2">
              <a:extLst>
                <a:ext uri="{FF2B5EF4-FFF2-40B4-BE49-F238E27FC236}">
                  <a16:creationId xmlns:a16="http://schemas.microsoft.com/office/drawing/2014/main" id="{C47FDD22-05F5-35F4-A166-CB10507570F5}"/>
                </a:ext>
              </a:extLst>
            </p:cNvPr>
            <p:cNvGrpSpPr/>
            <p:nvPr/>
          </p:nvGrpSpPr>
          <p:grpSpPr>
            <a:xfrm>
              <a:off x="7353351" y="5647412"/>
              <a:ext cx="420044" cy="75879"/>
              <a:chOff x="7353351" y="5647412"/>
              <a:chExt cx="420044" cy="75879"/>
            </a:xfrm>
            <a:grpFill/>
          </p:grpSpPr>
          <p:sp>
            <p:nvSpPr>
              <p:cNvPr id="44" name="Freeform 43">
                <a:extLst>
                  <a:ext uri="{FF2B5EF4-FFF2-40B4-BE49-F238E27FC236}">
                    <a16:creationId xmlns:a16="http://schemas.microsoft.com/office/drawing/2014/main" id="{C690E4C0-F609-A630-4A92-16ED9E69C151}"/>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F16924"/>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id="{26216AF9-8F39-FDDA-E5EB-88E8B1E4564D}"/>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F16924"/>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9" name="Graphic 2">
              <a:extLst>
                <a:ext uri="{FF2B5EF4-FFF2-40B4-BE49-F238E27FC236}">
                  <a16:creationId xmlns:a16="http://schemas.microsoft.com/office/drawing/2014/main" id="{858618DD-45B4-578A-78A8-DC6E73C75CBF}"/>
                </a:ext>
              </a:extLst>
            </p:cNvPr>
            <p:cNvGrpSpPr/>
            <p:nvPr/>
          </p:nvGrpSpPr>
          <p:grpSpPr>
            <a:xfrm>
              <a:off x="7190753" y="5365577"/>
              <a:ext cx="745522" cy="754273"/>
              <a:chOff x="7190753" y="5365577"/>
              <a:chExt cx="745522" cy="754273"/>
            </a:xfrm>
            <a:grpFill/>
          </p:grpSpPr>
          <p:sp>
            <p:nvSpPr>
              <p:cNvPr id="30" name="Freeform 29">
                <a:extLst>
                  <a:ext uri="{FF2B5EF4-FFF2-40B4-BE49-F238E27FC236}">
                    <a16:creationId xmlns:a16="http://schemas.microsoft.com/office/drawing/2014/main" id="{28B30D77-F531-559C-E47C-0A2E1D96B690}"/>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AE4885FB-6426-3923-A63F-8EFBCFB35D5F}"/>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Freeform 35">
                <a:extLst>
                  <a:ext uri="{FF2B5EF4-FFF2-40B4-BE49-F238E27FC236}">
                    <a16:creationId xmlns:a16="http://schemas.microsoft.com/office/drawing/2014/main" id="{B4BC89FA-5314-3BA3-055B-A82089978305}"/>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 name="Freeform 36">
                <a:extLst>
                  <a:ext uri="{FF2B5EF4-FFF2-40B4-BE49-F238E27FC236}">
                    <a16:creationId xmlns:a16="http://schemas.microsoft.com/office/drawing/2014/main" id="{C590CF70-4975-8DCB-7D11-FEC352FE37AD}"/>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38">
                <a:extLst>
                  <a:ext uri="{FF2B5EF4-FFF2-40B4-BE49-F238E27FC236}">
                    <a16:creationId xmlns:a16="http://schemas.microsoft.com/office/drawing/2014/main" id="{F456C33B-2EC7-13A5-0D98-DD8674CBD225}"/>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7CC9103D-4D04-38C1-5B97-5E8D2E94DC3E}"/>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40">
                <a:extLst>
                  <a:ext uri="{FF2B5EF4-FFF2-40B4-BE49-F238E27FC236}">
                    <a16:creationId xmlns:a16="http://schemas.microsoft.com/office/drawing/2014/main" id="{4E4D8A59-561F-AFE3-D140-6337FE45C3C2}"/>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41">
                <a:extLst>
                  <a:ext uri="{FF2B5EF4-FFF2-40B4-BE49-F238E27FC236}">
                    <a16:creationId xmlns:a16="http://schemas.microsoft.com/office/drawing/2014/main" id="{46E6F5CB-8E9E-86C4-71AE-59B553677AAA}"/>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id="{5DFA3D76-08D3-F54D-C28D-390D879531A3}"/>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833296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46E26CD-1870-0F33-F98E-51BC1463D3AC}"/>
              </a:ext>
            </a:extLst>
          </p:cNvPr>
          <p:cNvPicPr>
            <a:picLocks noGrp="1" noChangeAspect="1"/>
          </p:cNvPicPr>
          <p:nvPr>
            <p:ph type="pic" sz="quarter" idx="10"/>
          </p:nvPr>
        </p:nvPicPr>
        <p:blipFill rotWithShape="1">
          <a:blip r:embed="rId2"/>
          <a:srcRect l="8595" r="8595"/>
          <a:stretch/>
        </p:blipFill>
        <p:spPr>
          <a:xfrm>
            <a:off x="5029200" y="228600"/>
            <a:ext cx="6927983" cy="6362700"/>
          </a:xfrm>
        </p:spPr>
      </p:pic>
      <p:sp>
        <p:nvSpPr>
          <p:cNvPr id="2" name="Text Placeholder 1">
            <a:extLst>
              <a:ext uri="{FF2B5EF4-FFF2-40B4-BE49-F238E27FC236}">
                <a16:creationId xmlns:a16="http://schemas.microsoft.com/office/drawing/2014/main" id="{27418B8E-A75B-4C4A-9ED7-AA7DC441C474}"/>
              </a:ext>
            </a:extLst>
          </p:cNvPr>
          <p:cNvSpPr>
            <a:spLocks noGrp="1"/>
          </p:cNvSpPr>
          <p:nvPr>
            <p:ph type="body" sz="quarter" idx="16"/>
          </p:nvPr>
        </p:nvSpPr>
        <p:spPr>
          <a:xfrm>
            <a:off x="1379575" y="682112"/>
            <a:ext cx="3649625" cy="4132776"/>
          </a:xfrm>
        </p:spPr>
        <p:txBody>
          <a:bodyPr>
            <a:normAutofit lnSpcReduction="10000"/>
          </a:bodyPr>
          <a:lstStyle/>
          <a:p>
            <a:r>
              <a:rPr lang="es" sz="4000" dirty="0"/>
              <a:t>Protección contra desastres naturales</a:t>
            </a:r>
            <a:endParaRPr lang="en-IE" sz="4000" dirty="0">
              <a:solidFill>
                <a:schemeClr val="bg1"/>
              </a:solidFill>
            </a:endParaRPr>
          </a:p>
          <a:p>
            <a:endParaRPr lang="en-IE" sz="4000" dirty="0"/>
          </a:p>
          <a:p>
            <a:r>
              <a:rPr lang="es" sz="4000" b="1" dirty="0">
                <a:solidFill>
                  <a:srgbClr val="EDA13E"/>
                </a:solidFill>
              </a:rPr>
              <a:t>4 formas de </a:t>
            </a:r>
            <a:r>
              <a:rPr lang="es" sz="4000" dirty="0"/>
              <a:t>preparar un negocio</a:t>
            </a:r>
            <a:endParaRPr lang="en-IE" sz="4000" dirty="0">
              <a:solidFill>
                <a:schemeClr val="bg1"/>
              </a:solidFill>
            </a:endParaRPr>
          </a:p>
        </p:txBody>
      </p:sp>
      <p:sp>
        <p:nvSpPr>
          <p:cNvPr id="9" name="Rectangle 8">
            <a:extLst>
              <a:ext uri="{FF2B5EF4-FFF2-40B4-BE49-F238E27FC236}">
                <a16:creationId xmlns:a16="http://schemas.microsoft.com/office/drawing/2014/main" id="{075A9676-7BCB-430F-E332-781368F6637C}"/>
              </a:ext>
            </a:extLst>
          </p:cNvPr>
          <p:cNvSpPr/>
          <p:nvPr/>
        </p:nvSpPr>
        <p:spPr>
          <a:xfrm>
            <a:off x="11715753" y="471488"/>
            <a:ext cx="327158" cy="2414587"/>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2599561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DA1FE2-829D-FA67-6BCA-D082E761CFC0}"/>
              </a:ext>
            </a:extLst>
          </p:cNvPr>
          <p:cNvSpPr>
            <a:spLocks noGrp="1"/>
          </p:cNvSpPr>
          <p:nvPr>
            <p:ph type="body" sz="quarter" idx="18"/>
          </p:nvPr>
        </p:nvSpPr>
        <p:spPr>
          <a:xfrm>
            <a:off x="529760" y="1644723"/>
            <a:ext cx="8220836" cy="4493589"/>
          </a:xfrm>
        </p:spPr>
        <p:txBody>
          <a:bodyPr>
            <a:normAutofit fontScale="70000" lnSpcReduction="20000"/>
          </a:bodyPr>
          <a:lstStyle/>
          <a:p>
            <a:pPr marL="12700" indent="-12700"/>
            <a:r>
              <a:rPr lang="es" sz="2800" dirty="0"/>
              <a:t>Ya sea que el desastre sea un huracán, un tornado, un terremoto, deslizamientos de tierra o cualquier otra cosa, puede desbaratar los planes y proyecciones cuidadosamente elaborados de una empresa. Es posible que se rompan las cadenas de suministro, que los empleados no puedan llegar al trabajo y que se dañen instalaciones o equipos vitales. En cualquier caso, las empresas pueden verse en la necesidad de reaccionar ante la realidad de la situación y encontrar una forma de evitarla. Es por eso que la planificación para desastres naturales debe ser una prioridad tan alta para las empresas como tener un plan de crecimiento proactivo para el futuro.</a:t>
            </a:r>
          </a:p>
          <a:p>
            <a:pPr marL="12700" indent="-12700"/>
            <a:endParaRPr lang="en-US" sz="2800" dirty="0"/>
          </a:p>
          <a:p>
            <a:pPr marL="12700" indent="-12700"/>
            <a:r>
              <a:rPr lang="es" sz="2800" dirty="0"/>
              <a:t>Los desastres naturales para los que uno debe prepararse dependerán de factores como el área geográfica en la que se encuentran y el tipo de operaciones que realiza su negocio. Sin embargo, como mínimo, uno debe tener un plan de acción generalizado para abordar sus intereses comerciales en caso de una emergencia a gran escala.</a:t>
            </a:r>
          </a:p>
          <a:p>
            <a:endParaRPr lang="en-US" dirty="0"/>
          </a:p>
          <a:p>
            <a:endParaRPr lang="en-US" dirty="0"/>
          </a:p>
          <a:p>
            <a:endParaRPr lang="en-US" dirty="0"/>
          </a:p>
          <a:p>
            <a:endParaRPr lang="en-US" dirty="0"/>
          </a:p>
        </p:txBody>
      </p:sp>
      <p:sp>
        <p:nvSpPr>
          <p:cNvPr id="2" name="Text Placeholder 1">
            <a:extLst>
              <a:ext uri="{FF2B5EF4-FFF2-40B4-BE49-F238E27FC236}">
                <a16:creationId xmlns:a16="http://schemas.microsoft.com/office/drawing/2014/main" id="{4D6BE7E6-7C2E-4C67-911E-C7F10858BE01}"/>
              </a:ext>
            </a:extLst>
          </p:cNvPr>
          <p:cNvSpPr>
            <a:spLocks noGrp="1"/>
          </p:cNvSpPr>
          <p:nvPr>
            <p:ph type="body" sz="quarter" idx="16"/>
          </p:nvPr>
        </p:nvSpPr>
        <p:spPr/>
        <p:txBody>
          <a:bodyPr>
            <a:normAutofit lnSpcReduction="10000"/>
          </a:bodyPr>
          <a:lstStyle/>
          <a:p>
            <a:pPr algn="just"/>
            <a:r>
              <a:rPr lang="es" dirty="0">
                <a:solidFill>
                  <a:schemeClr val="bg1"/>
                </a:solidFill>
              </a:rPr>
              <a:t>Protección contra desastres naturales</a:t>
            </a:r>
          </a:p>
        </p:txBody>
      </p:sp>
      <p:pic>
        <p:nvPicPr>
          <p:cNvPr id="7" name="Picture 6" descr="A picture containing water, river, nature, shore&#10;&#10;Description automatically generated">
            <a:extLst>
              <a:ext uri="{FF2B5EF4-FFF2-40B4-BE49-F238E27FC236}">
                <a16:creationId xmlns:a16="http://schemas.microsoft.com/office/drawing/2014/main" id="{730A1F56-0604-59A8-2CBB-B7618FE9C59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6162" r="36512"/>
          <a:stretch/>
        </p:blipFill>
        <p:spPr>
          <a:xfrm>
            <a:off x="8614836" y="1580345"/>
            <a:ext cx="3577164" cy="5031432"/>
          </a:xfrm>
          <a:prstGeom prst="rect">
            <a:avLst/>
          </a:prstGeom>
        </p:spPr>
      </p:pic>
      <p:sp>
        <p:nvSpPr>
          <p:cNvPr id="8" name="TextBox 7">
            <a:extLst>
              <a:ext uri="{FF2B5EF4-FFF2-40B4-BE49-F238E27FC236}">
                <a16:creationId xmlns:a16="http://schemas.microsoft.com/office/drawing/2014/main" id="{8263F6EB-15E3-A969-539D-F8DA886E1664}"/>
              </a:ext>
            </a:extLst>
          </p:cNvPr>
          <p:cNvSpPr txBox="1"/>
          <p:nvPr/>
        </p:nvSpPr>
        <p:spPr>
          <a:xfrm>
            <a:off x="0" y="6629400"/>
            <a:ext cx="12192000" cy="230832"/>
          </a:xfrm>
          <a:prstGeom prst="rect">
            <a:avLst/>
          </a:prstGeom>
          <a:noFill/>
        </p:spPr>
        <p:txBody>
          <a:bodyPr wrap="square" rtlCol="0">
            <a:spAutoFit/>
          </a:bodyPr>
          <a:lstStyle/>
          <a:p>
            <a:r>
              <a:rPr lang="es" sz="900">
                <a:hlinkClick r:id="rId3" tooltip="https://famvin.org/en/2019/05/01/mozambique-disaster/"/>
              </a:rPr>
              <a:t>Esta foto </a:t>
            </a:r>
            <a:r>
              <a:rPr lang="es" sz="900"/>
              <a:t>de autor desconocido tiene licencia </a:t>
            </a:r>
            <a:r>
              <a:rPr lang="es" sz="900">
                <a:hlinkClick r:id="rId4" tooltip="https://creativecommons.org/licenses/by/3.0/"/>
              </a:rPr>
              <a:t>CC BY</a:t>
            </a:r>
            <a:endParaRPr lang="en-IE" sz="900"/>
          </a:p>
        </p:txBody>
      </p:sp>
    </p:spTree>
    <p:extLst>
      <p:ext uri="{BB962C8B-B14F-4D97-AF65-F5344CB8AC3E}">
        <p14:creationId xmlns:p14="http://schemas.microsoft.com/office/powerpoint/2010/main" val="1370209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4F937C-4C6C-3BCC-B895-2A957C7CF4E4}"/>
              </a:ext>
            </a:extLst>
          </p:cNvPr>
          <p:cNvSpPr/>
          <p:nvPr/>
        </p:nvSpPr>
        <p:spPr>
          <a:xfrm>
            <a:off x="0" y="0"/>
            <a:ext cx="3157538" cy="6858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CDA1FE2-829D-FA67-6BCA-D082E761CFC0}"/>
              </a:ext>
            </a:extLst>
          </p:cNvPr>
          <p:cNvSpPr>
            <a:spLocks noGrp="1"/>
          </p:cNvSpPr>
          <p:nvPr>
            <p:ph type="body" sz="quarter" idx="18"/>
          </p:nvPr>
        </p:nvSpPr>
        <p:spPr>
          <a:xfrm>
            <a:off x="3730159" y="681695"/>
            <a:ext cx="8114178" cy="5719105"/>
          </a:xfrm>
        </p:spPr>
        <p:txBody>
          <a:bodyPr>
            <a:normAutofit/>
          </a:bodyPr>
          <a:lstStyle/>
          <a:p>
            <a:pPr marL="12700" indent="-12700"/>
            <a:r>
              <a:rPr lang="es" b="1" dirty="0"/>
              <a:t>Un buen Plan de Operaciones de Emergencia debe responder a las siguientes preguntas:</a:t>
            </a:r>
          </a:p>
          <a:p>
            <a:pPr marL="12700" indent="-12700"/>
            <a:endParaRPr lang="en-US" b="1" dirty="0"/>
          </a:p>
          <a:p>
            <a:pPr marL="342900" indent="-342900">
              <a:buClr>
                <a:srgbClr val="F16924"/>
              </a:buClr>
              <a:buFont typeface="Arial" panose="020B0604020202020204" pitchFamily="34" charset="0"/>
              <a:buChar char="•"/>
            </a:pPr>
            <a:r>
              <a:rPr lang="es" dirty="0"/>
              <a:t>¿Cómo se ve el liderazgo durante un desastre natural? ¿Quién estará a cargo? ¿Cómo se delegarán las responsabilidades a los empleados, tanto dentro como fuera del sitio?</a:t>
            </a:r>
          </a:p>
          <a:p>
            <a:pPr marL="0" indent="0">
              <a:buClr>
                <a:srgbClr val="F16924"/>
              </a:buClr>
            </a:pPr>
            <a:endParaRPr lang="en-US" dirty="0"/>
          </a:p>
          <a:p>
            <a:pPr marL="342900" indent="-342900">
              <a:buClr>
                <a:srgbClr val="F16924"/>
              </a:buClr>
              <a:buFont typeface="Arial" panose="020B0604020202020204" pitchFamily="34" charset="0"/>
              <a:buChar char="•"/>
            </a:pPr>
            <a:r>
              <a:rPr lang="es" dirty="0"/>
              <a:t>¿Cómo funcionará el negocio si su espacio físico se ha visto comprometido? ¿Habrá opciones de trabajo remoto disponibles?</a:t>
            </a:r>
          </a:p>
          <a:p>
            <a:pPr marL="0" indent="0">
              <a:buClr>
                <a:srgbClr val="F16924"/>
              </a:buClr>
            </a:pPr>
            <a:endParaRPr lang="en-US" dirty="0"/>
          </a:p>
          <a:p>
            <a:pPr marL="342900" indent="-342900">
              <a:buClr>
                <a:srgbClr val="F16924"/>
              </a:buClr>
              <a:buFont typeface="Arial" panose="020B0604020202020204" pitchFamily="34" charset="0"/>
              <a:buChar char="•"/>
            </a:pPr>
            <a:r>
              <a:rPr lang="es" dirty="0"/>
              <a:t>¿Hay kits de emergencia disponibles? ¿Están los kits completamente abastecidos y listos para usar? ¿Los empleados saben dónde encontrarlos?</a:t>
            </a:r>
          </a:p>
          <a:p>
            <a:pPr marL="0" indent="0">
              <a:buClr>
                <a:srgbClr val="F16924"/>
              </a:buClr>
            </a:pPr>
            <a:endParaRPr lang="en-US" dirty="0"/>
          </a:p>
          <a:p>
            <a:pPr marL="342900" indent="-342900">
              <a:buClr>
                <a:srgbClr val="F16924"/>
              </a:buClr>
              <a:buFont typeface="Arial" panose="020B0604020202020204" pitchFamily="34" charset="0"/>
              <a:buChar char="•"/>
            </a:pPr>
            <a:r>
              <a:rPr lang="es" dirty="0"/>
              <a:t>¿Qué métodos se utilizarán para comunicarse con los empleados? Debe describirse una amplia variedad de opciones, que van desde el correo electrónico hasta las llamadas telefónicas y los mensajes de texto. La información de contacto con cada empleado debe actualizarse periódicamente.</a:t>
            </a:r>
          </a:p>
          <a:p>
            <a:pPr marL="342900" indent="-342900">
              <a:buClr>
                <a:srgbClr val="F16924"/>
              </a:buClr>
              <a:buFont typeface="Arial" panose="020B0604020202020204" pitchFamily="34" charset="0"/>
              <a:buChar char="•"/>
            </a:pPr>
            <a:endParaRPr lang="en-US" dirty="0"/>
          </a:p>
        </p:txBody>
      </p:sp>
      <p:sp>
        <p:nvSpPr>
          <p:cNvPr id="5" name="Text Placeholder 2">
            <a:extLst>
              <a:ext uri="{FF2B5EF4-FFF2-40B4-BE49-F238E27FC236}">
                <a16:creationId xmlns:a16="http://schemas.microsoft.com/office/drawing/2014/main" id="{3A61D79E-0CA4-CD59-39DC-902A627EA95F}"/>
              </a:ext>
            </a:extLst>
          </p:cNvPr>
          <p:cNvSpPr txBox="1">
            <a:spLocks/>
          </p:cNvSpPr>
          <p:nvPr/>
        </p:nvSpPr>
        <p:spPr>
          <a:xfrm>
            <a:off x="347663" y="202132"/>
            <a:ext cx="1609154" cy="1533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8000" dirty="0">
              <a:solidFill>
                <a:schemeClr val="bg1"/>
              </a:solidFill>
            </a:endParaRPr>
          </a:p>
        </p:txBody>
      </p:sp>
      <p:sp>
        <p:nvSpPr>
          <p:cNvPr id="6" name="Rectangle 5">
            <a:extLst>
              <a:ext uri="{FF2B5EF4-FFF2-40B4-BE49-F238E27FC236}">
                <a16:creationId xmlns:a16="http://schemas.microsoft.com/office/drawing/2014/main" id="{5B695A3D-3D39-2EA6-5128-0A4EBAF9E52D}"/>
              </a:ext>
            </a:extLst>
          </p:cNvPr>
          <p:cNvSpPr/>
          <p:nvPr/>
        </p:nvSpPr>
        <p:spPr>
          <a:xfrm>
            <a:off x="0" y="1452450"/>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 name="Text Placeholder 1">
            <a:extLst>
              <a:ext uri="{FF2B5EF4-FFF2-40B4-BE49-F238E27FC236}">
                <a16:creationId xmlns:a16="http://schemas.microsoft.com/office/drawing/2014/main" id="{52177535-D5D9-E5F1-9A23-562EBFFA4006}"/>
              </a:ext>
            </a:extLst>
          </p:cNvPr>
          <p:cNvSpPr txBox="1">
            <a:spLocks/>
          </p:cNvSpPr>
          <p:nvPr/>
        </p:nvSpPr>
        <p:spPr>
          <a:xfrm>
            <a:off x="386884" y="1798114"/>
            <a:ext cx="2813516" cy="27146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spcBef>
                <a:spcPts val="0"/>
              </a:spcBef>
            </a:pPr>
            <a:r>
              <a:rPr lang="es" dirty="0">
                <a:solidFill>
                  <a:schemeClr val="bg1"/>
                </a:solidFill>
              </a:rPr>
              <a:t>1. Crear un plan de operaciones de emergencia</a:t>
            </a:r>
            <a:endParaRPr lang="en-IE" dirty="0">
              <a:solidFill>
                <a:schemeClr val="bg1"/>
              </a:solidFill>
            </a:endParaRPr>
          </a:p>
        </p:txBody>
      </p:sp>
    </p:spTree>
    <p:extLst>
      <p:ext uri="{BB962C8B-B14F-4D97-AF65-F5344CB8AC3E}">
        <p14:creationId xmlns:p14="http://schemas.microsoft.com/office/powerpoint/2010/main" val="2306944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4F937C-4C6C-3BCC-B895-2A957C7CF4E4}"/>
              </a:ext>
            </a:extLst>
          </p:cNvPr>
          <p:cNvSpPr/>
          <p:nvPr/>
        </p:nvSpPr>
        <p:spPr>
          <a:xfrm>
            <a:off x="0" y="0"/>
            <a:ext cx="3157538" cy="6858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CDA1FE2-829D-FA67-6BCA-D082E761CFC0}"/>
              </a:ext>
            </a:extLst>
          </p:cNvPr>
          <p:cNvSpPr>
            <a:spLocks noGrp="1"/>
          </p:cNvSpPr>
          <p:nvPr>
            <p:ph type="body" sz="quarter" idx="18"/>
          </p:nvPr>
        </p:nvSpPr>
        <p:spPr>
          <a:xfrm>
            <a:off x="3690938" y="570627"/>
            <a:ext cx="8114178" cy="5716745"/>
          </a:xfrm>
        </p:spPr>
        <p:txBody>
          <a:bodyPr>
            <a:normAutofit/>
          </a:bodyPr>
          <a:lstStyle/>
          <a:p>
            <a:pPr marL="342900" indent="-342900">
              <a:buClr>
                <a:srgbClr val="F16924"/>
              </a:buClr>
              <a:buFont typeface="Arial" panose="020B0604020202020204" pitchFamily="34" charset="0"/>
              <a:buChar char="•"/>
            </a:pPr>
            <a:r>
              <a:rPr lang="es" dirty="0"/>
              <a:t>Si el desastre natural ocurre mientras las personas están en el trabajo, ¿todos saben cómo evacuar el edificio de manera segura?</a:t>
            </a:r>
          </a:p>
          <a:p>
            <a:pPr marL="0" indent="0">
              <a:buClr>
                <a:srgbClr val="F16924"/>
              </a:buClr>
            </a:pPr>
            <a:endParaRPr lang="en-US" dirty="0"/>
          </a:p>
          <a:p>
            <a:pPr marL="342900" indent="-342900">
              <a:buClr>
                <a:srgbClr val="F16924"/>
              </a:buClr>
              <a:buFont typeface="Arial" panose="020B0604020202020204" pitchFamily="34" charset="0"/>
              <a:buChar char="•"/>
            </a:pPr>
            <a:r>
              <a:rPr lang="es" dirty="0"/>
              <a:t>¿Se realizan simulacros de seguridad y evacuación? Al igual que la información de contacto actualizada, siempre es una buena idea revisar estos procedimientos con el equipo cada temporada.</a:t>
            </a:r>
          </a:p>
          <a:p>
            <a:pPr marL="0" indent="0">
              <a:buClr>
                <a:srgbClr val="F16924"/>
              </a:buClr>
            </a:pPr>
            <a:endParaRPr lang="en-US" dirty="0"/>
          </a:p>
          <a:p>
            <a:pPr marL="342900" indent="-342900">
              <a:buClr>
                <a:srgbClr val="F16924"/>
              </a:buClr>
              <a:buFont typeface="Arial" panose="020B0604020202020204" pitchFamily="34" charset="0"/>
              <a:buChar char="•"/>
            </a:pPr>
            <a:r>
              <a:rPr lang="es" dirty="0"/>
              <a:t>¿Cómo será la comunicación con los clientes y clientes?</a:t>
            </a:r>
          </a:p>
          <a:p>
            <a:pPr marL="0" indent="0">
              <a:buClr>
                <a:srgbClr val="F16924"/>
              </a:buClr>
            </a:pPr>
            <a:endParaRPr lang="en-US" dirty="0"/>
          </a:p>
          <a:p>
            <a:pPr marL="342900" indent="-342900">
              <a:buClr>
                <a:srgbClr val="F16924"/>
              </a:buClr>
              <a:buFont typeface="Arial" panose="020B0604020202020204" pitchFamily="34" charset="0"/>
              <a:buChar char="•"/>
            </a:pPr>
            <a:r>
              <a:rPr lang="es" dirty="0"/>
              <a:t>¿Qué tipo de mensajes se usarán para mantener a todos informados sobre el negocio?</a:t>
            </a:r>
          </a:p>
          <a:p>
            <a:pPr marL="342900" indent="-342900">
              <a:buClr>
                <a:srgbClr val="F16924"/>
              </a:buClr>
              <a:buFont typeface="Arial" panose="020B0604020202020204" pitchFamily="34" charset="0"/>
              <a:buChar char="•"/>
            </a:pPr>
            <a:endParaRPr lang="en-US" dirty="0"/>
          </a:p>
          <a:p>
            <a:pPr marL="0" indent="0">
              <a:buClr>
                <a:srgbClr val="F16924"/>
              </a:buClr>
            </a:pPr>
            <a:r>
              <a:rPr lang="es" dirty="0"/>
              <a:t>Crear un plan de operaciones de emergencia también significa recibir comentarios de los miembros del equipo. Se requiere revisar el plan con los empleados, así como asegurarse de que todos se sientan cómodos con los procedimientos descritos, entiendan cada parte del plan y estén listos para implementarlo cuando sea necesario y si es necesario.</a:t>
            </a:r>
          </a:p>
        </p:txBody>
      </p:sp>
      <p:sp>
        <p:nvSpPr>
          <p:cNvPr id="5" name="Text Placeholder 2">
            <a:extLst>
              <a:ext uri="{FF2B5EF4-FFF2-40B4-BE49-F238E27FC236}">
                <a16:creationId xmlns:a16="http://schemas.microsoft.com/office/drawing/2014/main" id="{3A61D79E-0CA4-CD59-39DC-902A627EA95F}"/>
              </a:ext>
            </a:extLst>
          </p:cNvPr>
          <p:cNvSpPr txBox="1">
            <a:spLocks/>
          </p:cNvSpPr>
          <p:nvPr/>
        </p:nvSpPr>
        <p:spPr>
          <a:xfrm>
            <a:off x="347663" y="202132"/>
            <a:ext cx="1609154" cy="1533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8000" dirty="0">
              <a:solidFill>
                <a:schemeClr val="bg1"/>
              </a:solidFill>
            </a:endParaRPr>
          </a:p>
        </p:txBody>
      </p:sp>
      <p:sp>
        <p:nvSpPr>
          <p:cNvPr id="6" name="Rectangle 5">
            <a:extLst>
              <a:ext uri="{FF2B5EF4-FFF2-40B4-BE49-F238E27FC236}">
                <a16:creationId xmlns:a16="http://schemas.microsoft.com/office/drawing/2014/main" id="{5B695A3D-3D39-2EA6-5128-0A4EBAF9E52D}"/>
              </a:ext>
            </a:extLst>
          </p:cNvPr>
          <p:cNvSpPr/>
          <p:nvPr/>
        </p:nvSpPr>
        <p:spPr>
          <a:xfrm>
            <a:off x="0" y="1452450"/>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 name="Text Placeholder 1">
            <a:extLst>
              <a:ext uri="{FF2B5EF4-FFF2-40B4-BE49-F238E27FC236}">
                <a16:creationId xmlns:a16="http://schemas.microsoft.com/office/drawing/2014/main" id="{52177535-D5D9-E5F1-9A23-562EBFFA4006}"/>
              </a:ext>
            </a:extLst>
          </p:cNvPr>
          <p:cNvSpPr txBox="1">
            <a:spLocks/>
          </p:cNvSpPr>
          <p:nvPr/>
        </p:nvSpPr>
        <p:spPr>
          <a:xfrm>
            <a:off x="386884" y="1798114"/>
            <a:ext cx="2813516" cy="27146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spcBef>
                <a:spcPts val="0"/>
              </a:spcBef>
            </a:pPr>
            <a:r>
              <a:rPr lang="es" dirty="0">
                <a:solidFill>
                  <a:schemeClr val="bg1"/>
                </a:solidFill>
              </a:rPr>
              <a:t>1. Crear un plan de operaciones de emergencia</a:t>
            </a:r>
            <a:endParaRPr lang="en-IE" dirty="0">
              <a:solidFill>
                <a:schemeClr val="bg1"/>
              </a:solidFill>
            </a:endParaRPr>
          </a:p>
        </p:txBody>
      </p:sp>
    </p:spTree>
    <p:extLst>
      <p:ext uri="{BB962C8B-B14F-4D97-AF65-F5344CB8AC3E}">
        <p14:creationId xmlns:p14="http://schemas.microsoft.com/office/powerpoint/2010/main" val="1666266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4F937C-4C6C-3BCC-B895-2A957C7CF4E4}"/>
              </a:ext>
            </a:extLst>
          </p:cNvPr>
          <p:cNvSpPr/>
          <p:nvPr/>
        </p:nvSpPr>
        <p:spPr>
          <a:xfrm>
            <a:off x="0" y="0"/>
            <a:ext cx="3157538" cy="6858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CDA1FE2-829D-FA67-6BCA-D082E761CFC0}"/>
              </a:ext>
            </a:extLst>
          </p:cNvPr>
          <p:cNvSpPr>
            <a:spLocks noGrp="1"/>
          </p:cNvSpPr>
          <p:nvPr>
            <p:ph type="body" sz="quarter" idx="18"/>
          </p:nvPr>
        </p:nvSpPr>
        <p:spPr>
          <a:xfrm>
            <a:off x="3690938" y="959370"/>
            <a:ext cx="8114178" cy="5398900"/>
          </a:xfrm>
        </p:spPr>
        <p:txBody>
          <a:bodyPr>
            <a:noAutofit/>
          </a:bodyPr>
          <a:lstStyle/>
          <a:p>
            <a:pPr marL="0" indent="0">
              <a:buClr>
                <a:srgbClr val="F16924"/>
              </a:buClr>
            </a:pPr>
            <a:r>
              <a:rPr lang="es" sz="2000" dirty="0"/>
              <a:t>No importa dónde se encuentre la empresa o qué temporada sea, es esencial almacenar de forma segura los datos de la empresa en una ubicación externa y hacer copias según sea necesario.</a:t>
            </a:r>
          </a:p>
          <a:p>
            <a:pPr marL="0" indent="0">
              <a:buClr>
                <a:srgbClr val="F16924"/>
              </a:buClr>
            </a:pPr>
            <a:endParaRPr lang="en-US" sz="2000" dirty="0"/>
          </a:p>
          <a:p>
            <a:pPr marL="0" indent="0">
              <a:buClr>
                <a:srgbClr val="F16924"/>
              </a:buClr>
            </a:pPr>
            <a:r>
              <a:rPr lang="es" sz="2000" dirty="0"/>
              <a:t>Las copias de seguridad de los archivos electrónicos deben crearse escaneándolas, cargándolas y sincronizándolas en un sistema de almacenamiento basado en la nube. La creación de copias de seguridad permite el acceso a la información independientemente de la ubicación y ayuda a que las empresas funcionen sin problemas.</a:t>
            </a:r>
          </a:p>
          <a:p>
            <a:pPr marL="0" indent="0">
              <a:buClr>
                <a:srgbClr val="F16924"/>
              </a:buClr>
            </a:pPr>
            <a:endParaRPr lang="en-US" sz="2000" dirty="0"/>
          </a:p>
          <a:p>
            <a:pPr marL="0" indent="0">
              <a:buClr>
                <a:srgbClr val="F16924"/>
              </a:buClr>
            </a:pPr>
            <a:endParaRPr lang="en-US" sz="2000" dirty="0"/>
          </a:p>
          <a:p>
            <a:pPr marL="0" indent="0">
              <a:buClr>
                <a:srgbClr val="F16924"/>
              </a:buClr>
            </a:pPr>
            <a:endParaRPr lang="en-US" sz="2000" dirty="0"/>
          </a:p>
          <a:p>
            <a:pPr marL="0" indent="0">
              <a:buClr>
                <a:srgbClr val="F16924"/>
              </a:buClr>
            </a:pPr>
            <a:r>
              <a:rPr lang="es" sz="2000" dirty="0"/>
              <a:t>Conéctese con un asesor de seguros y revise la cobertura existente de la compañía. Examinar los límites de la póliza actual es una buena manera de asegurarse de que sea lo suficientemente alto como para cubrir el reemplazo total de la propiedad. Como resultado, puede revelar que necesita invertir en cobertura adicional, fuera de las políticas generales de la empresa, según el área donde se lleve a cabo la empresa.</a:t>
            </a:r>
          </a:p>
          <a:p>
            <a:pPr marL="0" indent="0">
              <a:buClr>
                <a:srgbClr val="F16924"/>
              </a:buClr>
            </a:pPr>
            <a:endParaRPr lang="en-US" sz="2000" dirty="0"/>
          </a:p>
          <a:p>
            <a:pPr marL="0" indent="0">
              <a:buClr>
                <a:srgbClr val="F16924"/>
              </a:buClr>
            </a:pPr>
            <a:endParaRPr lang="en-US" sz="2000" dirty="0"/>
          </a:p>
        </p:txBody>
      </p:sp>
      <p:sp>
        <p:nvSpPr>
          <p:cNvPr id="5" name="Text Placeholder 2">
            <a:extLst>
              <a:ext uri="{FF2B5EF4-FFF2-40B4-BE49-F238E27FC236}">
                <a16:creationId xmlns:a16="http://schemas.microsoft.com/office/drawing/2014/main" id="{3A61D79E-0CA4-CD59-39DC-902A627EA95F}"/>
              </a:ext>
            </a:extLst>
          </p:cNvPr>
          <p:cNvSpPr txBox="1">
            <a:spLocks/>
          </p:cNvSpPr>
          <p:nvPr/>
        </p:nvSpPr>
        <p:spPr>
          <a:xfrm>
            <a:off x="347663" y="202132"/>
            <a:ext cx="1609154" cy="1533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8000" dirty="0">
              <a:solidFill>
                <a:schemeClr val="bg1"/>
              </a:solidFill>
            </a:endParaRPr>
          </a:p>
        </p:txBody>
      </p:sp>
      <p:sp>
        <p:nvSpPr>
          <p:cNvPr id="6" name="Rectangle 5">
            <a:extLst>
              <a:ext uri="{FF2B5EF4-FFF2-40B4-BE49-F238E27FC236}">
                <a16:creationId xmlns:a16="http://schemas.microsoft.com/office/drawing/2014/main" id="{5B695A3D-3D39-2EA6-5128-0A4EBAF9E52D}"/>
              </a:ext>
            </a:extLst>
          </p:cNvPr>
          <p:cNvSpPr/>
          <p:nvPr/>
        </p:nvSpPr>
        <p:spPr>
          <a:xfrm>
            <a:off x="0" y="1452450"/>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 name="Text Placeholder 1">
            <a:extLst>
              <a:ext uri="{FF2B5EF4-FFF2-40B4-BE49-F238E27FC236}">
                <a16:creationId xmlns:a16="http://schemas.microsoft.com/office/drawing/2014/main" id="{52177535-D5D9-E5F1-9A23-562EBFFA4006}"/>
              </a:ext>
            </a:extLst>
          </p:cNvPr>
          <p:cNvSpPr txBox="1">
            <a:spLocks/>
          </p:cNvSpPr>
          <p:nvPr/>
        </p:nvSpPr>
        <p:spPr>
          <a:xfrm>
            <a:off x="386884" y="1655188"/>
            <a:ext cx="2813516" cy="40072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spcBef>
                <a:spcPts val="0"/>
              </a:spcBef>
            </a:pPr>
            <a:r>
              <a:rPr lang="es" sz="3200" dirty="0">
                <a:solidFill>
                  <a:schemeClr val="bg1"/>
                </a:solidFill>
              </a:rPr>
              <a:t>2. Haz una copia de seguridad de los datos importantes</a:t>
            </a:r>
          </a:p>
          <a:p>
            <a:pPr>
              <a:lnSpc>
                <a:spcPts val="3620"/>
              </a:lnSpc>
              <a:spcBef>
                <a:spcPts val="0"/>
              </a:spcBef>
            </a:pPr>
            <a:endParaRPr lang="en-US" sz="3200" dirty="0">
              <a:solidFill>
                <a:schemeClr val="bg1"/>
              </a:solidFill>
            </a:endParaRPr>
          </a:p>
          <a:p>
            <a:pPr>
              <a:lnSpc>
                <a:spcPts val="3620"/>
              </a:lnSpc>
              <a:spcBef>
                <a:spcPts val="0"/>
              </a:spcBef>
            </a:pPr>
            <a:endParaRPr lang="en-US" sz="3200" dirty="0">
              <a:solidFill>
                <a:schemeClr val="bg1"/>
              </a:solidFill>
            </a:endParaRPr>
          </a:p>
          <a:p>
            <a:pPr>
              <a:lnSpc>
                <a:spcPts val="3620"/>
              </a:lnSpc>
              <a:spcBef>
                <a:spcPts val="0"/>
              </a:spcBef>
            </a:pPr>
            <a:r>
              <a:rPr lang="es" sz="3200" dirty="0">
                <a:solidFill>
                  <a:schemeClr val="bg1"/>
                </a:solidFill>
              </a:rPr>
              <a:t>3. Reúnase con un asesor de seguros</a:t>
            </a:r>
          </a:p>
        </p:txBody>
      </p:sp>
      <p:cxnSp>
        <p:nvCxnSpPr>
          <p:cNvPr id="7" name="Straight Connector 6">
            <a:extLst>
              <a:ext uri="{FF2B5EF4-FFF2-40B4-BE49-F238E27FC236}">
                <a16:creationId xmlns:a16="http://schemas.microsoft.com/office/drawing/2014/main" id="{7246070B-3A3A-6A59-2F04-A3FA18029942}"/>
              </a:ext>
            </a:extLst>
          </p:cNvPr>
          <p:cNvCxnSpPr/>
          <p:nvPr/>
        </p:nvCxnSpPr>
        <p:spPr>
          <a:xfrm>
            <a:off x="3809264" y="4073072"/>
            <a:ext cx="7272670" cy="0"/>
          </a:xfrm>
          <a:prstGeom prst="line">
            <a:avLst/>
          </a:prstGeom>
          <a:ln w="22225">
            <a:solidFill>
              <a:srgbClr val="F16924"/>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080528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4F937C-4C6C-3BCC-B895-2A957C7CF4E4}"/>
              </a:ext>
            </a:extLst>
          </p:cNvPr>
          <p:cNvSpPr/>
          <p:nvPr/>
        </p:nvSpPr>
        <p:spPr>
          <a:xfrm>
            <a:off x="0" y="0"/>
            <a:ext cx="3544422" cy="6858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CDA1FE2-829D-FA67-6BCA-D082E761CFC0}"/>
              </a:ext>
            </a:extLst>
          </p:cNvPr>
          <p:cNvSpPr>
            <a:spLocks noGrp="1"/>
          </p:cNvSpPr>
          <p:nvPr>
            <p:ph type="body" sz="quarter" idx="18"/>
          </p:nvPr>
        </p:nvSpPr>
        <p:spPr>
          <a:xfrm>
            <a:off x="3730159" y="136394"/>
            <a:ext cx="8114178" cy="6858000"/>
          </a:xfrm>
        </p:spPr>
        <p:txBody>
          <a:bodyPr>
            <a:normAutofit/>
          </a:bodyPr>
          <a:lstStyle/>
          <a:p>
            <a:pPr marL="0" indent="0">
              <a:buClr>
                <a:srgbClr val="F16924"/>
              </a:buClr>
            </a:pPr>
            <a:r>
              <a:rPr lang="es" sz="2000" dirty="0"/>
              <a:t>Un Plan de Operaciones de Emergencia debe enfatizar más que qué hacer antes de que un desastre natural afecte a la PYME. También debe detallar cómo se mantendrá la comunicación durante el desastre y sus consecuencias.</a:t>
            </a:r>
          </a:p>
          <a:p>
            <a:pPr marL="0" indent="0">
              <a:buClr>
                <a:srgbClr val="F16924"/>
              </a:buClr>
            </a:pPr>
            <a:endParaRPr lang="en-US" sz="2000" dirty="0"/>
          </a:p>
          <a:p>
            <a:pPr marL="0" indent="0">
              <a:buClr>
                <a:srgbClr val="F16924"/>
              </a:buClr>
            </a:pPr>
            <a:r>
              <a:rPr lang="es" sz="2000" b="1" dirty="0"/>
              <a:t>Las áreas en las que centrarse en un plan de comunicación de crisis incluyen:</a:t>
            </a:r>
          </a:p>
          <a:p>
            <a:pPr marL="0" indent="0">
              <a:buClr>
                <a:srgbClr val="F16924"/>
              </a:buClr>
            </a:pPr>
            <a:endParaRPr lang="en-US" sz="2000" b="1" dirty="0"/>
          </a:p>
          <a:p>
            <a:pPr marL="342900" indent="-342900">
              <a:buClr>
                <a:srgbClr val="F16924"/>
              </a:buClr>
              <a:buFont typeface="Arial" panose="020B0604020202020204" pitchFamily="34" charset="0"/>
              <a:buChar char="•"/>
            </a:pPr>
            <a:r>
              <a:rPr lang="es" sz="2000" b="1" dirty="0">
                <a:solidFill>
                  <a:srgbClr val="B41F7A"/>
                </a:solidFill>
              </a:rPr>
              <a:t>Comunicación con los clientes: </a:t>
            </a:r>
            <a:r>
              <a:rPr lang="es" sz="2000" dirty="0"/>
              <a:t>esto puede incluir mensajes adicionales a través de publicaciones en redes sociales, correos electrónicos o comunicados de prensa para informar a la audiencia sobre el impacto del desastre natural en una pequeña empresa. Si la empresa ha reducido el horario o estará cerrada por un período de tiempo indefinido, se debe informar a los clientes cómo la demora puede afectar el método en el que opera el negocio.</a:t>
            </a:r>
          </a:p>
          <a:p>
            <a:pPr marL="342900" indent="-342900">
              <a:buClr>
                <a:srgbClr val="F16924"/>
              </a:buClr>
              <a:buFont typeface="Arial" panose="020B0604020202020204" pitchFamily="34" charset="0"/>
              <a:buChar char="•"/>
            </a:pPr>
            <a:r>
              <a:rPr lang="es" sz="2000" b="1" dirty="0">
                <a:solidFill>
                  <a:srgbClr val="B41F7A"/>
                </a:solidFill>
              </a:rPr>
              <a:t>Comunicación con el equipo: </a:t>
            </a:r>
            <a:r>
              <a:rPr lang="es" sz="2000" dirty="0">
                <a:solidFill>
                  <a:srgbClr val="616161"/>
                </a:solidFill>
              </a:rPr>
              <a:t>Mantenerse al día con el equipo durante y después del desastre es crucial, así como comunicarse con cada miembro individualmente para asegurarse de que estén seguros, especialmente si necesitan reubicarse. Tal vez necesite reservar un fondo para desastres si la empresa no puede generar ingresos, incluso de manera temporal. Tener un fondo como este permite que los empleados cobren y los mantengan en la nómina.</a:t>
            </a:r>
          </a:p>
          <a:p>
            <a:pPr marL="342900" indent="-342900">
              <a:buClr>
                <a:srgbClr val="F16924"/>
              </a:buClr>
              <a:buFont typeface="Arial" panose="020B0604020202020204" pitchFamily="34" charset="0"/>
              <a:buChar char="•"/>
            </a:pPr>
            <a:endParaRPr lang="en-US" sz="2000" dirty="0"/>
          </a:p>
        </p:txBody>
      </p:sp>
      <p:sp>
        <p:nvSpPr>
          <p:cNvPr id="6" name="Rectangle 5">
            <a:extLst>
              <a:ext uri="{FF2B5EF4-FFF2-40B4-BE49-F238E27FC236}">
                <a16:creationId xmlns:a16="http://schemas.microsoft.com/office/drawing/2014/main" id="{5B695A3D-3D39-2EA6-5128-0A4EBAF9E52D}"/>
              </a:ext>
            </a:extLst>
          </p:cNvPr>
          <p:cNvSpPr/>
          <p:nvPr/>
        </p:nvSpPr>
        <p:spPr>
          <a:xfrm>
            <a:off x="0" y="1452450"/>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 name="Text Placeholder 1">
            <a:extLst>
              <a:ext uri="{FF2B5EF4-FFF2-40B4-BE49-F238E27FC236}">
                <a16:creationId xmlns:a16="http://schemas.microsoft.com/office/drawing/2014/main" id="{52177535-D5D9-E5F1-9A23-562EBFFA4006}"/>
              </a:ext>
            </a:extLst>
          </p:cNvPr>
          <p:cNvSpPr txBox="1">
            <a:spLocks/>
          </p:cNvSpPr>
          <p:nvPr/>
        </p:nvSpPr>
        <p:spPr>
          <a:xfrm>
            <a:off x="386884" y="1798113"/>
            <a:ext cx="3157538" cy="417406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spcBef>
                <a:spcPts val="0"/>
              </a:spcBef>
            </a:pPr>
            <a:r>
              <a:rPr lang="es" dirty="0">
                <a:solidFill>
                  <a:schemeClr val="bg1"/>
                </a:solidFill>
              </a:rPr>
              <a:t>4. Mantener comunicación con empleados, clientes y consumidores</a:t>
            </a:r>
          </a:p>
          <a:p>
            <a:pPr>
              <a:lnSpc>
                <a:spcPts val="3620"/>
              </a:lnSpc>
              <a:spcBef>
                <a:spcPts val="0"/>
              </a:spcBef>
            </a:pPr>
            <a:endParaRPr lang="en-US" dirty="0">
              <a:solidFill>
                <a:schemeClr val="bg1"/>
              </a:solidFill>
            </a:endParaRPr>
          </a:p>
        </p:txBody>
      </p:sp>
    </p:spTree>
    <p:extLst>
      <p:ext uri="{BB962C8B-B14F-4D97-AF65-F5344CB8AC3E}">
        <p14:creationId xmlns:p14="http://schemas.microsoft.com/office/powerpoint/2010/main" val="2807496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D76F93-2184-9CFD-CE2B-6180C58ED3A0}"/>
              </a:ext>
            </a:extLst>
          </p:cNvPr>
          <p:cNvSpPr>
            <a:spLocks noGrp="1"/>
          </p:cNvSpPr>
          <p:nvPr>
            <p:ph type="body" sz="quarter" idx="17"/>
          </p:nvPr>
        </p:nvSpPr>
        <p:spPr/>
        <p:txBody>
          <a:bodyPr/>
          <a:lstStyle/>
          <a:p>
            <a:r>
              <a:rPr lang="es" dirty="0"/>
              <a:t>03</a:t>
            </a:r>
          </a:p>
        </p:txBody>
      </p:sp>
      <p:sp>
        <p:nvSpPr>
          <p:cNvPr id="7" name="Text Placeholder 6">
            <a:extLst>
              <a:ext uri="{FF2B5EF4-FFF2-40B4-BE49-F238E27FC236}">
                <a16:creationId xmlns:a16="http://schemas.microsoft.com/office/drawing/2014/main" id="{07A2B15D-C9D1-108C-D0DE-8F8BB6EAF50A}"/>
              </a:ext>
            </a:extLst>
          </p:cNvPr>
          <p:cNvSpPr>
            <a:spLocks noGrp="1"/>
          </p:cNvSpPr>
          <p:nvPr>
            <p:ph type="body" sz="quarter" idx="16"/>
          </p:nvPr>
        </p:nvSpPr>
        <p:spPr>
          <a:xfrm>
            <a:off x="2149153" y="1379071"/>
            <a:ext cx="4453665" cy="3833009"/>
          </a:xfrm>
        </p:spPr>
        <p:txBody>
          <a:bodyPr>
            <a:normAutofit/>
          </a:bodyPr>
          <a:lstStyle/>
          <a:p>
            <a:r>
              <a:rPr lang="es" dirty="0"/>
              <a:t>Crisis financiera (externa)</a:t>
            </a:r>
          </a:p>
          <a:p>
            <a:r>
              <a:rPr lang="es" sz="2200" i="1" dirty="0"/>
              <a:t>(La crisis interna se trata en el Módulo 3)</a:t>
            </a:r>
          </a:p>
          <a:p>
            <a:endParaRPr lang="en-US" dirty="0"/>
          </a:p>
        </p:txBody>
      </p:sp>
    </p:spTree>
    <p:extLst>
      <p:ext uri="{BB962C8B-B14F-4D97-AF65-F5344CB8AC3E}">
        <p14:creationId xmlns:p14="http://schemas.microsoft.com/office/powerpoint/2010/main" val="3687854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7234C30-EA0A-6728-B0E3-D704E9CD12FD}"/>
              </a:ext>
            </a:extLst>
          </p:cNvPr>
          <p:cNvSpPr/>
          <p:nvPr/>
        </p:nvSpPr>
        <p:spPr>
          <a:xfrm>
            <a:off x="2668249" y="0"/>
            <a:ext cx="9523751" cy="6858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1E27B37E-3361-AC46-9DD3-9E11E0F319D4}"/>
              </a:ext>
            </a:extLst>
          </p:cNvPr>
          <p:cNvSpPr>
            <a:spLocks noGrp="1"/>
          </p:cNvSpPr>
          <p:nvPr>
            <p:ph type="body" sz="quarter" idx="16"/>
          </p:nvPr>
        </p:nvSpPr>
        <p:spPr>
          <a:xfrm>
            <a:off x="356219" y="400655"/>
            <a:ext cx="2207099" cy="5458587"/>
          </a:xfrm>
          <a:solidFill>
            <a:schemeClr val="bg1"/>
          </a:solidFill>
          <a:ln>
            <a:solidFill>
              <a:schemeClr val="bg1"/>
            </a:solidFill>
          </a:ln>
        </p:spPr>
        <p:txBody>
          <a:bodyPr>
            <a:normAutofit/>
          </a:bodyPr>
          <a:lstStyle/>
          <a:p>
            <a:r>
              <a:rPr lang="es" sz="2400" dirty="0">
                <a:effectLst/>
                <a:latin typeface="Calibri" panose="020F0502020204030204" pitchFamily="34" charset="0"/>
                <a:ea typeface="Calibri" panose="020F0502020204030204" pitchFamily="34" charset="0"/>
                <a:cs typeface="Calibri" panose="020F0502020204030204" pitchFamily="34" charset="0"/>
              </a:rPr>
              <a:t>Basado en los hallazgos del </a:t>
            </a:r>
            <a:r>
              <a:rPr lang="es" sz="2400" b="1" dirty="0">
                <a:solidFill>
                  <a:srgbClr val="B41F7A"/>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Marco de Aprendizaje del Sistema Internacional de Alerta Temprana </a:t>
            </a:r>
            <a:r>
              <a:rPr lang="es" sz="2400" b="1" dirty="0">
                <a:solidFill>
                  <a:srgbClr val="B41F7A"/>
                </a:solidFill>
                <a:effectLst/>
                <a:latin typeface="Calibri" panose="020F0502020204030204" pitchFamily="34" charset="0"/>
                <a:ea typeface="Calibri" panose="020F0502020204030204" pitchFamily="34" charset="0"/>
                <a:cs typeface="Calibri" panose="020F0502020204030204" pitchFamily="34" charset="0"/>
              </a:rPr>
              <a:t>(IO1) </a:t>
            </a:r>
            <a:r>
              <a:rPr lang="es" sz="2400" dirty="0">
                <a:effectLst/>
                <a:latin typeface="Calibri" panose="020F0502020204030204" pitchFamily="34" charset="0"/>
                <a:ea typeface="Calibri" panose="020F0502020204030204" pitchFamily="34" charset="0"/>
                <a:cs typeface="Calibri" panose="020F0502020204030204" pitchFamily="34" charset="0"/>
              </a:rPr>
              <a:t>de SECure, el paquete SECure VET y el modelo de aprendizaje se han diseñado en seis módulos de capacitación atractivos:</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17" name="Rounded Rectangle 16">
            <a:extLst>
              <a:ext uri="{FF2B5EF4-FFF2-40B4-BE49-F238E27FC236}">
                <a16:creationId xmlns:a16="http://schemas.microsoft.com/office/drawing/2014/main" id="{55EC57C1-33DE-1216-353C-2D3394601420}"/>
              </a:ext>
            </a:extLst>
          </p:cNvPr>
          <p:cNvSpPr/>
          <p:nvPr/>
        </p:nvSpPr>
        <p:spPr>
          <a:xfrm>
            <a:off x="2962494" y="166765"/>
            <a:ext cx="9009846" cy="1145020"/>
          </a:xfrm>
          <a:prstGeom prst="roundRect">
            <a:avLst>
              <a:gd name="adj" fmla="val 92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9" name="Text Placeholder 5">
            <a:extLst>
              <a:ext uri="{FF2B5EF4-FFF2-40B4-BE49-F238E27FC236}">
                <a16:creationId xmlns:a16="http://schemas.microsoft.com/office/drawing/2014/main" id="{70A571B5-D1B8-88CE-9EAE-243C1C33F8BA}"/>
              </a:ext>
            </a:extLst>
          </p:cNvPr>
          <p:cNvSpPr txBox="1">
            <a:spLocks/>
          </p:cNvSpPr>
          <p:nvPr/>
        </p:nvSpPr>
        <p:spPr>
          <a:xfrm>
            <a:off x="3013348" y="557910"/>
            <a:ext cx="8944014" cy="529301"/>
          </a:xfrm>
          <a:prstGeom prst="rect">
            <a:avLst/>
          </a:prstGeom>
        </p:spPr>
        <p:txBody>
          <a:bodyPr vert="horz" lIns="91440" tIns="45720" rIns="91440" bIns="45720" numCol="2" spcCol="216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285750" indent="-285750" algn="l">
              <a:lnSpc>
                <a:spcPts val="1520"/>
              </a:lnSpc>
              <a:buClr>
                <a:srgbClr val="94C33D"/>
              </a:buClr>
              <a:buFont typeface="Arial" panose="020B0604020202020204" pitchFamily="34" charset="0"/>
              <a:buChar char="•"/>
            </a:pPr>
            <a:r>
              <a:rPr lang="es" sz="1600" dirty="0">
                <a:solidFill>
                  <a:srgbClr val="4B4B4B"/>
                </a:solidFill>
                <a:latin typeface="Calibri" panose="020F0502020204030204" pitchFamily="34" charset="0"/>
                <a:cs typeface="Calibri" panose="020F0502020204030204" pitchFamily="34" charset="0"/>
              </a:rPr>
              <a:t>¿Qué es una crisis empresarial y cuáles son los mecanismos de detección temprana?</a:t>
            </a:r>
          </a:p>
          <a:p>
            <a:pPr marL="285750" indent="-285750" algn="l">
              <a:lnSpc>
                <a:spcPts val="1520"/>
              </a:lnSpc>
              <a:buClr>
                <a:srgbClr val="94C33D"/>
              </a:buClr>
              <a:buFont typeface="Arial" panose="020B0604020202020204" pitchFamily="34" charset="0"/>
              <a:buChar char="•"/>
            </a:pPr>
            <a:r>
              <a:rPr lang="es" sz="1600" dirty="0">
                <a:solidFill>
                  <a:srgbClr val="4B4B4B"/>
                </a:solidFill>
                <a:latin typeface="Calibri" panose="020F0502020204030204" pitchFamily="34" charset="0"/>
                <a:cs typeface="Calibri" panose="020F0502020204030204" pitchFamily="34" charset="0"/>
              </a:rPr>
              <a:t>Saber cuándo: una visión general de las 3 fases de la crisis de las pymes/empresas: etapas principales, la precrisis, la etapa de gestión y respuesta en sí y la postcrisis</a:t>
            </a:r>
          </a:p>
        </p:txBody>
      </p:sp>
      <p:sp>
        <p:nvSpPr>
          <p:cNvPr id="20" name="Rectangle 19">
            <a:extLst>
              <a:ext uri="{FF2B5EF4-FFF2-40B4-BE49-F238E27FC236}">
                <a16:creationId xmlns:a16="http://schemas.microsoft.com/office/drawing/2014/main" id="{F7F0EB08-604D-129F-741D-2948D51A8919}"/>
              </a:ext>
            </a:extLst>
          </p:cNvPr>
          <p:cNvSpPr/>
          <p:nvPr/>
        </p:nvSpPr>
        <p:spPr>
          <a:xfrm>
            <a:off x="5855677" y="189922"/>
            <a:ext cx="5975302" cy="353943"/>
          </a:xfrm>
          <a:prstGeom prst="rect">
            <a:avLst/>
          </a:prstGeom>
        </p:spPr>
        <p:txBody>
          <a:bodyPr wrap="square">
            <a:spAutoFit/>
          </a:bodyPr>
          <a:lstStyle/>
          <a:p>
            <a:pPr algn="r"/>
            <a:r>
              <a:rPr lang="es" sz="1700" b="1" dirty="0">
                <a:solidFill>
                  <a:srgbClr val="B41F7A"/>
                </a:solidFill>
                <a:latin typeface="Calibri" panose="020F0502020204030204" pitchFamily="34" charset="0"/>
                <a:ea typeface="Calibri" panose="020F0502020204030204" pitchFamily="34" charset="0"/>
                <a:cs typeface="Calibri" panose="020F0502020204030204" pitchFamily="34" charset="0"/>
              </a:rPr>
              <a:t>LOS FUNDAMENTOS</a:t>
            </a:r>
            <a:endParaRPr lang="en-US" sz="1700" b="1" dirty="0">
              <a:solidFill>
                <a:srgbClr val="B41F7A"/>
              </a:solidFill>
              <a:latin typeface="Calibri" panose="020F0502020204030204" pitchFamily="34"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1F37A575-2ED8-1EBC-F2B2-1449E8AAF1DB}"/>
              </a:ext>
            </a:extLst>
          </p:cNvPr>
          <p:cNvCxnSpPr>
            <a:cxnSpLocks/>
          </p:cNvCxnSpPr>
          <p:nvPr/>
        </p:nvCxnSpPr>
        <p:spPr>
          <a:xfrm>
            <a:off x="2962494" y="529444"/>
            <a:ext cx="9009845" cy="0"/>
          </a:xfrm>
          <a:prstGeom prst="line">
            <a:avLst/>
          </a:prstGeom>
          <a:ln w="12700">
            <a:solidFill>
              <a:srgbClr val="B41F7A"/>
            </a:solidFill>
            <a:prstDash val="sysDot"/>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7580A485-61BC-7608-B2CB-90500B2D835F}"/>
              </a:ext>
            </a:extLst>
          </p:cNvPr>
          <p:cNvSpPr/>
          <p:nvPr/>
        </p:nvSpPr>
        <p:spPr>
          <a:xfrm>
            <a:off x="2967295" y="1382668"/>
            <a:ext cx="9009846" cy="1094723"/>
          </a:xfrm>
          <a:prstGeom prst="roundRect">
            <a:avLst>
              <a:gd name="adj" fmla="val 92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3" name="Text Placeholder 5">
            <a:extLst>
              <a:ext uri="{FF2B5EF4-FFF2-40B4-BE49-F238E27FC236}">
                <a16:creationId xmlns:a16="http://schemas.microsoft.com/office/drawing/2014/main" id="{EFB34814-D436-4A99-1CB4-0BF730F067F4}"/>
              </a:ext>
            </a:extLst>
          </p:cNvPr>
          <p:cNvSpPr txBox="1">
            <a:spLocks/>
          </p:cNvSpPr>
          <p:nvPr/>
        </p:nvSpPr>
        <p:spPr>
          <a:xfrm>
            <a:off x="3018449" y="1773812"/>
            <a:ext cx="8938417" cy="529301"/>
          </a:xfrm>
          <a:prstGeom prst="rect">
            <a:avLst/>
          </a:prstGeom>
        </p:spPr>
        <p:txBody>
          <a:bodyPr vert="horz" lIns="91440" tIns="45720" rIns="91440" bIns="45720" numCol="2" spcCol="216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520"/>
              </a:lnSpc>
              <a:buClr>
                <a:srgbClr val="94C33D"/>
              </a:buClr>
            </a:pPr>
            <a:r>
              <a:rPr lang="es" sz="1600" dirty="0">
                <a:solidFill>
                  <a:srgbClr val="4B4B4B"/>
                </a:solidFill>
                <a:latin typeface="Calibri" panose="020F0502020204030204" pitchFamily="34" charset="0"/>
                <a:cs typeface="Calibri" panose="020F0502020204030204" pitchFamily="34" charset="0"/>
              </a:rPr>
              <a:t>No lo vio venir, por lo general no es algo para lo que esté preparado, pero una vez que sucede, desearía estarlo, por ejemplo, una crisis natural, una economía debilitada y calamidades, un entorno de mercado, por ejemplo, cadenas de suministro, cuestiones relacionadas con la tecnología.</a:t>
            </a:r>
          </a:p>
        </p:txBody>
      </p:sp>
      <p:sp>
        <p:nvSpPr>
          <p:cNvPr id="24" name="Rectangle 23">
            <a:extLst>
              <a:ext uri="{FF2B5EF4-FFF2-40B4-BE49-F238E27FC236}">
                <a16:creationId xmlns:a16="http://schemas.microsoft.com/office/drawing/2014/main" id="{D263234C-8544-8496-E925-CA8F026DDDAF}"/>
              </a:ext>
            </a:extLst>
          </p:cNvPr>
          <p:cNvSpPr/>
          <p:nvPr/>
        </p:nvSpPr>
        <p:spPr>
          <a:xfrm>
            <a:off x="4899804" y="1405824"/>
            <a:ext cx="6935976" cy="353943"/>
          </a:xfrm>
          <a:prstGeom prst="rect">
            <a:avLst/>
          </a:prstGeom>
        </p:spPr>
        <p:txBody>
          <a:bodyPr wrap="square">
            <a:spAutoFit/>
          </a:bodyPr>
          <a:lstStyle/>
          <a:p>
            <a:pPr algn="r"/>
            <a:r>
              <a:rPr lang="es" sz="1700" b="1" dirty="0">
                <a:solidFill>
                  <a:schemeClr val="bg1"/>
                </a:solidFill>
                <a:highlight>
                  <a:srgbClr val="B41F7A"/>
                </a:highlight>
                <a:latin typeface="Calibri" panose="020F0502020204030204" pitchFamily="34" charset="0"/>
                <a:ea typeface="Calibri" panose="020F0502020204030204" pitchFamily="34" charset="0"/>
                <a:cs typeface="Calibri" panose="020F0502020204030204" pitchFamily="34" charset="0"/>
              </a:rPr>
              <a:t>UNA CRISIS QUE PROVIENE DE FACTORES EXTERNOS INEVITABLES</a:t>
            </a:r>
            <a:r>
              <a:rPr lang="es" sz="1700" b="1" dirty="0">
                <a:solidFill>
                  <a:schemeClr val="bg1"/>
                </a:solidFill>
                <a:highlight>
                  <a:srgbClr val="B41F7A"/>
                </a:highlight>
                <a:latin typeface="Calibri" panose="020F0502020204030204" pitchFamily="34" charset="0"/>
                <a:cs typeface="Calibri" panose="020F0502020204030204" pitchFamily="34" charset="0"/>
              </a:rPr>
              <a:t> </a:t>
            </a:r>
            <a:endParaRPr lang="en-US" sz="1700" b="1" dirty="0">
              <a:solidFill>
                <a:schemeClr val="bg1"/>
              </a:solidFill>
              <a:highlight>
                <a:srgbClr val="B41F7A"/>
              </a:highlight>
              <a:latin typeface="Calibri" panose="020F0502020204030204" pitchFamily="34" charset="0"/>
              <a:cs typeface="Calibri" panose="020F0502020204030204" pitchFamily="34" charset="0"/>
            </a:endParaRPr>
          </a:p>
        </p:txBody>
      </p:sp>
      <p:cxnSp>
        <p:nvCxnSpPr>
          <p:cNvPr id="25" name="Straight Connector 24">
            <a:extLst>
              <a:ext uri="{FF2B5EF4-FFF2-40B4-BE49-F238E27FC236}">
                <a16:creationId xmlns:a16="http://schemas.microsoft.com/office/drawing/2014/main" id="{920CF90D-E0D8-A668-9DCD-8727CE29DB81}"/>
              </a:ext>
            </a:extLst>
          </p:cNvPr>
          <p:cNvCxnSpPr>
            <a:cxnSpLocks/>
          </p:cNvCxnSpPr>
          <p:nvPr/>
        </p:nvCxnSpPr>
        <p:spPr>
          <a:xfrm>
            <a:off x="2962494" y="1745346"/>
            <a:ext cx="9060698" cy="0"/>
          </a:xfrm>
          <a:prstGeom prst="line">
            <a:avLst/>
          </a:prstGeom>
          <a:ln w="12700">
            <a:solidFill>
              <a:srgbClr val="B41F7A"/>
            </a:solidFill>
            <a:prstDash val="sysDot"/>
          </a:ln>
        </p:spPr>
        <p:style>
          <a:lnRef idx="1">
            <a:schemeClr val="accent1"/>
          </a:lnRef>
          <a:fillRef idx="0">
            <a:schemeClr val="accent1"/>
          </a:fillRef>
          <a:effectRef idx="0">
            <a:schemeClr val="accent1"/>
          </a:effectRef>
          <a:fontRef idx="minor">
            <a:schemeClr val="tx1"/>
          </a:fontRef>
        </p:style>
      </p:cxnSp>
      <p:sp>
        <p:nvSpPr>
          <p:cNvPr id="27" name="Rounded Rectangle 26">
            <a:extLst>
              <a:ext uri="{FF2B5EF4-FFF2-40B4-BE49-F238E27FC236}">
                <a16:creationId xmlns:a16="http://schemas.microsoft.com/office/drawing/2014/main" id="{B25D18A4-7E7D-2EDA-6680-A7CBAB8377B4}"/>
              </a:ext>
            </a:extLst>
          </p:cNvPr>
          <p:cNvSpPr/>
          <p:nvPr/>
        </p:nvSpPr>
        <p:spPr>
          <a:xfrm>
            <a:off x="2968052" y="2572320"/>
            <a:ext cx="8989309" cy="1513058"/>
          </a:xfrm>
          <a:prstGeom prst="roundRect">
            <a:avLst>
              <a:gd name="adj" fmla="val 92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8" name="Text Placeholder 5">
            <a:extLst>
              <a:ext uri="{FF2B5EF4-FFF2-40B4-BE49-F238E27FC236}">
                <a16:creationId xmlns:a16="http://schemas.microsoft.com/office/drawing/2014/main" id="{152C3B65-705B-FC5C-EDAD-B56FFE2E7561}"/>
              </a:ext>
            </a:extLst>
          </p:cNvPr>
          <p:cNvSpPr txBox="1">
            <a:spLocks/>
          </p:cNvSpPr>
          <p:nvPr/>
        </p:nvSpPr>
        <p:spPr>
          <a:xfrm>
            <a:off x="3017939" y="2963465"/>
            <a:ext cx="8947952" cy="529301"/>
          </a:xfrm>
          <a:prstGeom prst="rect">
            <a:avLst/>
          </a:prstGeom>
        </p:spPr>
        <p:txBody>
          <a:bodyPr vert="horz" lIns="91440" tIns="45720" rIns="91440" bIns="45720" numCol="2" spcCol="216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lnSpc>
                <a:spcPts val="1520"/>
              </a:lnSpc>
              <a:buClr>
                <a:srgbClr val="F29E38"/>
              </a:buClr>
              <a:buFont typeface="Arial" panose="020B0604020202020204" pitchFamily="34" charset="0"/>
              <a:buChar char="•"/>
            </a:pPr>
            <a:r>
              <a:rPr lang="es" sz="1600" dirty="0">
                <a:solidFill>
                  <a:srgbClr val="4B4B4B"/>
                </a:solidFill>
                <a:latin typeface="Calibri" panose="020F0502020204030204" pitchFamily="34" charset="0"/>
                <a:cs typeface="Calibri" panose="020F0502020204030204" pitchFamily="34" charset="0"/>
              </a:rPr>
              <a:t>Habilidades y cultura gerencial,</a:t>
            </a:r>
          </a:p>
          <a:p>
            <a:pPr marL="171450" indent="-171450" algn="l">
              <a:lnSpc>
                <a:spcPts val="1520"/>
              </a:lnSpc>
              <a:buClr>
                <a:srgbClr val="F29E38"/>
              </a:buClr>
              <a:buFont typeface="Arial" panose="020B0604020202020204" pitchFamily="34" charset="0"/>
              <a:buChar char="•"/>
            </a:pPr>
            <a:r>
              <a:rPr lang="es" sz="1600" dirty="0">
                <a:solidFill>
                  <a:srgbClr val="4B4B4B"/>
                </a:solidFill>
                <a:latin typeface="Calibri" panose="020F0502020204030204" pitchFamily="34" charset="0"/>
                <a:cs typeface="Calibri" panose="020F0502020204030204" pitchFamily="34" charset="0"/>
              </a:rPr>
              <a:t>Crisis de venta de productos, base de clientes, dependencia, relaciones.</a:t>
            </a:r>
          </a:p>
          <a:p>
            <a:pPr marL="171450" indent="-171450" algn="l">
              <a:lnSpc>
                <a:spcPts val="1520"/>
              </a:lnSpc>
              <a:buClr>
                <a:srgbClr val="F29E38"/>
              </a:buClr>
              <a:buFont typeface="Arial" panose="020B0604020202020204" pitchFamily="34" charset="0"/>
              <a:buChar char="•"/>
            </a:pPr>
            <a:r>
              <a:rPr lang="es" sz="1600" dirty="0">
                <a:solidFill>
                  <a:srgbClr val="4B4B4B"/>
                </a:solidFill>
                <a:latin typeface="Calibri" panose="020F0502020204030204" pitchFamily="34" charset="0"/>
                <a:cs typeface="Calibri" panose="020F0502020204030204" pitchFamily="34" charset="0"/>
              </a:rPr>
              <a:t>Sistemas de datos y herramientas de análisis interno y externo dentro del negocio</a:t>
            </a:r>
          </a:p>
          <a:p>
            <a:pPr marL="171450" indent="-171450" algn="l">
              <a:lnSpc>
                <a:spcPts val="1520"/>
              </a:lnSpc>
              <a:buClr>
                <a:srgbClr val="F29E38"/>
              </a:buClr>
              <a:buFont typeface="Arial" panose="020B0604020202020204" pitchFamily="34" charset="0"/>
              <a:buChar char="•"/>
            </a:pPr>
            <a:r>
              <a:rPr lang="es" sz="1600" dirty="0">
                <a:solidFill>
                  <a:srgbClr val="4B4B4B"/>
                </a:solidFill>
                <a:latin typeface="Calibri" panose="020F0502020204030204" pitchFamily="34" charset="0"/>
                <a:cs typeface="Calibri" panose="020F0502020204030204" pitchFamily="34" charset="0"/>
              </a:rPr>
              <a:t>Crisis de ganancias y liquidez</a:t>
            </a:r>
          </a:p>
          <a:p>
            <a:pPr marL="171450" indent="-171450" algn="l">
              <a:lnSpc>
                <a:spcPts val="1520"/>
              </a:lnSpc>
              <a:buClr>
                <a:srgbClr val="F29E38"/>
              </a:buClr>
              <a:buFont typeface="Arial" panose="020B0604020202020204" pitchFamily="34" charset="0"/>
              <a:buChar char="•"/>
            </a:pPr>
            <a:r>
              <a:rPr lang="es" sz="1600" dirty="0">
                <a:solidFill>
                  <a:srgbClr val="4B4B4B"/>
                </a:solidFill>
                <a:latin typeface="Calibri" panose="020F0502020204030204" pitchFamily="34" charset="0"/>
                <a:cs typeface="Calibri" panose="020F0502020204030204" pitchFamily="34" charset="0"/>
              </a:rPr>
              <a:t>Crisis operativa</a:t>
            </a:r>
          </a:p>
          <a:p>
            <a:pPr marL="171450" indent="-171450" algn="l">
              <a:lnSpc>
                <a:spcPts val="1520"/>
              </a:lnSpc>
              <a:buClr>
                <a:srgbClr val="F29E38"/>
              </a:buClr>
              <a:buFont typeface="Arial" panose="020B0604020202020204" pitchFamily="34" charset="0"/>
              <a:buChar char="•"/>
            </a:pPr>
            <a:r>
              <a:rPr lang="es" sz="1600" dirty="0">
                <a:solidFill>
                  <a:srgbClr val="4B4B4B"/>
                </a:solidFill>
                <a:latin typeface="Calibri" panose="020F0502020204030204" pitchFamily="34" charset="0"/>
                <a:cs typeface="Calibri" panose="020F0502020204030204" pitchFamily="34" charset="0"/>
              </a:rPr>
              <a:t>Déficits tecnológicos: falta de habilidades y recursos</a:t>
            </a:r>
          </a:p>
          <a:p>
            <a:pPr marL="171450" indent="-171450" algn="l">
              <a:lnSpc>
                <a:spcPts val="1520"/>
              </a:lnSpc>
              <a:buClr>
                <a:srgbClr val="F29E38"/>
              </a:buClr>
              <a:buFont typeface="Arial" panose="020B0604020202020204" pitchFamily="34" charset="0"/>
              <a:buChar char="•"/>
            </a:pPr>
            <a:r>
              <a:rPr lang="es" sz="1600" dirty="0">
                <a:solidFill>
                  <a:srgbClr val="4B4B4B"/>
                </a:solidFill>
                <a:latin typeface="Calibri" panose="020F0502020204030204" pitchFamily="34" charset="0"/>
                <a:cs typeface="Calibri" panose="020F0502020204030204" pitchFamily="34" charset="0"/>
              </a:rPr>
              <a:t>Crisis organizativa/personal</a:t>
            </a:r>
          </a:p>
        </p:txBody>
      </p:sp>
      <p:sp>
        <p:nvSpPr>
          <p:cNvPr id="29" name="Rectangle 28">
            <a:extLst>
              <a:ext uri="{FF2B5EF4-FFF2-40B4-BE49-F238E27FC236}">
                <a16:creationId xmlns:a16="http://schemas.microsoft.com/office/drawing/2014/main" id="{BDD3F0A1-DF76-3CC5-EA43-D7F0F2F8F0B1}"/>
              </a:ext>
            </a:extLst>
          </p:cNvPr>
          <p:cNvSpPr/>
          <p:nvPr/>
        </p:nvSpPr>
        <p:spPr>
          <a:xfrm>
            <a:off x="5860479" y="2595477"/>
            <a:ext cx="5975302" cy="353943"/>
          </a:xfrm>
          <a:prstGeom prst="rect">
            <a:avLst/>
          </a:prstGeom>
        </p:spPr>
        <p:txBody>
          <a:bodyPr wrap="square">
            <a:spAutoFit/>
          </a:bodyPr>
          <a:lstStyle/>
          <a:p>
            <a:pPr algn="r"/>
            <a:r>
              <a:rPr lang="es" sz="1700" b="1" dirty="0">
                <a:solidFill>
                  <a:srgbClr val="B41F7A"/>
                </a:solidFill>
                <a:latin typeface="Calibri" panose="020F0502020204030204" pitchFamily="34" charset="0"/>
                <a:ea typeface="Calibri" panose="020F0502020204030204" pitchFamily="34" charset="0"/>
                <a:cs typeface="Calibri" panose="020F0502020204030204" pitchFamily="34" charset="0"/>
              </a:rPr>
              <a:t>UNA CRISIS QUE PROVIENE DE FACTORES INTERNOS</a:t>
            </a:r>
            <a:endParaRPr lang="en-US" sz="1700" b="1" dirty="0">
              <a:solidFill>
                <a:srgbClr val="B41F7A"/>
              </a:solidFill>
              <a:latin typeface="Calibri" panose="020F0502020204030204" pitchFamily="34" charset="0"/>
              <a:cs typeface="Calibri" panose="020F0502020204030204" pitchFamily="34" charset="0"/>
            </a:endParaRPr>
          </a:p>
        </p:txBody>
      </p:sp>
      <p:cxnSp>
        <p:nvCxnSpPr>
          <p:cNvPr id="30" name="Straight Connector 29">
            <a:extLst>
              <a:ext uri="{FF2B5EF4-FFF2-40B4-BE49-F238E27FC236}">
                <a16:creationId xmlns:a16="http://schemas.microsoft.com/office/drawing/2014/main" id="{2CAA178B-D257-47AD-3AE8-7D0126905FD7}"/>
              </a:ext>
            </a:extLst>
          </p:cNvPr>
          <p:cNvCxnSpPr>
            <a:cxnSpLocks/>
          </p:cNvCxnSpPr>
          <p:nvPr/>
        </p:nvCxnSpPr>
        <p:spPr>
          <a:xfrm>
            <a:off x="2944049" y="2934430"/>
            <a:ext cx="9012816" cy="0"/>
          </a:xfrm>
          <a:prstGeom prst="line">
            <a:avLst/>
          </a:prstGeom>
          <a:ln w="12700">
            <a:solidFill>
              <a:srgbClr val="B41F7A"/>
            </a:solidFill>
            <a:prstDash val="sysDot"/>
          </a:ln>
        </p:spPr>
        <p:style>
          <a:lnRef idx="1">
            <a:schemeClr val="accent1"/>
          </a:lnRef>
          <a:fillRef idx="0">
            <a:schemeClr val="accent1"/>
          </a:fillRef>
          <a:effectRef idx="0">
            <a:schemeClr val="accent1"/>
          </a:effectRef>
          <a:fontRef idx="minor">
            <a:schemeClr val="tx1"/>
          </a:fontRef>
        </p:style>
      </p:cxnSp>
      <p:sp>
        <p:nvSpPr>
          <p:cNvPr id="44" name="Rounded Rectangle 43">
            <a:extLst>
              <a:ext uri="{FF2B5EF4-FFF2-40B4-BE49-F238E27FC236}">
                <a16:creationId xmlns:a16="http://schemas.microsoft.com/office/drawing/2014/main" id="{529FD0A8-E1E8-3716-5B14-A030FDBBBC6C}"/>
              </a:ext>
            </a:extLst>
          </p:cNvPr>
          <p:cNvSpPr/>
          <p:nvPr/>
        </p:nvSpPr>
        <p:spPr>
          <a:xfrm>
            <a:off x="2980442" y="4197308"/>
            <a:ext cx="9009846" cy="392400"/>
          </a:xfrm>
          <a:prstGeom prst="roundRect">
            <a:avLst>
              <a:gd name="adj" fmla="val 319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6" name="Rectangle 45">
            <a:extLst>
              <a:ext uri="{FF2B5EF4-FFF2-40B4-BE49-F238E27FC236}">
                <a16:creationId xmlns:a16="http://schemas.microsoft.com/office/drawing/2014/main" id="{68030157-0956-DA93-62D7-1169188D5467}"/>
              </a:ext>
            </a:extLst>
          </p:cNvPr>
          <p:cNvSpPr/>
          <p:nvPr/>
        </p:nvSpPr>
        <p:spPr>
          <a:xfrm>
            <a:off x="3510035" y="4219575"/>
            <a:ext cx="8320943" cy="353943"/>
          </a:xfrm>
          <a:prstGeom prst="rect">
            <a:avLst/>
          </a:prstGeom>
        </p:spPr>
        <p:txBody>
          <a:bodyPr wrap="square">
            <a:spAutoFit/>
          </a:bodyPr>
          <a:lstStyle/>
          <a:p>
            <a:pPr algn="r"/>
            <a:r>
              <a:rPr lang="es" sz="1700" b="1" dirty="0">
                <a:solidFill>
                  <a:srgbClr val="B41F7A"/>
                </a:solidFill>
                <a:latin typeface="Calibri" panose="020F0502020204030204" pitchFamily="34" charset="0"/>
                <a:ea typeface="Calibri" panose="020F0502020204030204" pitchFamily="34" charset="0"/>
                <a:cs typeface="Calibri" panose="020F0502020204030204" pitchFamily="34" charset="0"/>
              </a:rPr>
              <a:t>CULTURA DE LIDERAZGO, GESTIÓN DE GRUPOS DE INTERÉS Y COMUNICACIONES</a:t>
            </a:r>
          </a:p>
        </p:txBody>
      </p:sp>
      <p:sp>
        <p:nvSpPr>
          <p:cNvPr id="49" name="Rounded Rectangle 48">
            <a:extLst>
              <a:ext uri="{FF2B5EF4-FFF2-40B4-BE49-F238E27FC236}">
                <a16:creationId xmlns:a16="http://schemas.microsoft.com/office/drawing/2014/main" id="{777D8D7E-0D9A-0455-CBEF-1371A6716F34}"/>
              </a:ext>
            </a:extLst>
          </p:cNvPr>
          <p:cNvSpPr/>
          <p:nvPr/>
        </p:nvSpPr>
        <p:spPr>
          <a:xfrm>
            <a:off x="2980442" y="4701081"/>
            <a:ext cx="9009846" cy="518349"/>
          </a:xfrm>
          <a:prstGeom prst="roundRect">
            <a:avLst>
              <a:gd name="adj" fmla="val 309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50" name="Rectangle 49">
            <a:extLst>
              <a:ext uri="{FF2B5EF4-FFF2-40B4-BE49-F238E27FC236}">
                <a16:creationId xmlns:a16="http://schemas.microsoft.com/office/drawing/2014/main" id="{ADF52507-0383-9169-CA75-DFEBCD0269F8}"/>
              </a:ext>
            </a:extLst>
          </p:cNvPr>
          <p:cNvSpPr/>
          <p:nvPr/>
        </p:nvSpPr>
        <p:spPr>
          <a:xfrm>
            <a:off x="5855676" y="4723452"/>
            <a:ext cx="6101189" cy="486543"/>
          </a:xfrm>
          <a:prstGeom prst="rect">
            <a:avLst/>
          </a:prstGeom>
        </p:spPr>
        <p:txBody>
          <a:bodyPr wrap="square">
            <a:spAutoFit/>
          </a:bodyPr>
          <a:lstStyle/>
          <a:p>
            <a:pPr algn="r">
              <a:lnSpc>
                <a:spcPts val="1540"/>
              </a:lnSpc>
            </a:pPr>
            <a:r>
              <a:rPr lang="es" sz="1700" b="1" dirty="0">
                <a:solidFill>
                  <a:srgbClr val="B41F7A"/>
                </a:solidFill>
                <a:latin typeface="Calibri" panose="020F0502020204030204" pitchFamily="34" charset="0"/>
                <a:ea typeface="Calibri" panose="020F0502020204030204" pitchFamily="34" charset="0"/>
                <a:cs typeface="Calibri" panose="020F0502020204030204" pitchFamily="34" charset="0"/>
              </a:rPr>
              <a:t>COMPRENSIÓN DE LOS RATIOS FINANCIEROS Y DE LIQUIDEZ E INSOLVENCIA COMO ENFOQUE DE REESTRUCTURACIÓN</a:t>
            </a:r>
          </a:p>
        </p:txBody>
      </p:sp>
      <p:sp>
        <p:nvSpPr>
          <p:cNvPr id="51" name="Rounded Rectangle 50">
            <a:extLst>
              <a:ext uri="{FF2B5EF4-FFF2-40B4-BE49-F238E27FC236}">
                <a16:creationId xmlns:a16="http://schemas.microsoft.com/office/drawing/2014/main" id="{9639D44A-E93B-DC5B-8D95-6C4C97BF0661}"/>
              </a:ext>
            </a:extLst>
          </p:cNvPr>
          <p:cNvSpPr/>
          <p:nvPr/>
        </p:nvSpPr>
        <p:spPr>
          <a:xfrm>
            <a:off x="3013347" y="5336331"/>
            <a:ext cx="9009846" cy="1366924"/>
          </a:xfrm>
          <a:prstGeom prst="roundRect">
            <a:avLst>
              <a:gd name="adj" fmla="val 92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52" name="Text Placeholder 5">
            <a:extLst>
              <a:ext uri="{FF2B5EF4-FFF2-40B4-BE49-F238E27FC236}">
                <a16:creationId xmlns:a16="http://schemas.microsoft.com/office/drawing/2014/main" id="{78EF06B1-79E9-0704-E024-BFD25937B8B6}"/>
              </a:ext>
            </a:extLst>
          </p:cNvPr>
          <p:cNvSpPr txBox="1">
            <a:spLocks/>
          </p:cNvSpPr>
          <p:nvPr/>
        </p:nvSpPr>
        <p:spPr>
          <a:xfrm>
            <a:off x="3067106" y="5745569"/>
            <a:ext cx="8889760" cy="529301"/>
          </a:xfrm>
          <a:prstGeom prst="rect">
            <a:avLst/>
          </a:prstGeom>
        </p:spPr>
        <p:txBody>
          <a:bodyPr vert="horz" lIns="91440" tIns="45720" rIns="91440" bIns="45720" numCol="1" spcCol="216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520"/>
              </a:lnSpc>
              <a:buClr>
                <a:srgbClr val="F29E38"/>
              </a:buClr>
            </a:pPr>
            <a:r>
              <a:rPr lang="es" sz="1600" dirty="0">
                <a:solidFill>
                  <a:srgbClr val="4B4B4B"/>
                </a:solidFill>
                <a:latin typeface="Calibri" panose="020F0502020204030204" pitchFamily="34" charset="0"/>
                <a:cs typeface="Calibri" panose="020F0502020204030204" pitchFamily="34" charset="0"/>
              </a:rPr>
              <a:t>Como PYME con recursos limitados, ¿cómo puede implementar sistemas de alerta temprana que le permitan detectar crisis en una etapa temprana antes de que tomen dimensiones que amenacen la existencia de la empresa?</a:t>
            </a:r>
          </a:p>
        </p:txBody>
      </p:sp>
      <p:sp>
        <p:nvSpPr>
          <p:cNvPr id="53" name="Rectangle 52">
            <a:extLst>
              <a:ext uri="{FF2B5EF4-FFF2-40B4-BE49-F238E27FC236}">
                <a16:creationId xmlns:a16="http://schemas.microsoft.com/office/drawing/2014/main" id="{A6E1A3DB-C358-5E1A-FC80-75C73A25FF48}"/>
              </a:ext>
            </a:extLst>
          </p:cNvPr>
          <p:cNvSpPr/>
          <p:nvPr/>
        </p:nvSpPr>
        <p:spPr>
          <a:xfrm>
            <a:off x="3527984" y="5387397"/>
            <a:ext cx="8302994" cy="353943"/>
          </a:xfrm>
          <a:prstGeom prst="rect">
            <a:avLst/>
          </a:prstGeom>
        </p:spPr>
        <p:txBody>
          <a:bodyPr wrap="square">
            <a:spAutoFit/>
          </a:bodyPr>
          <a:lstStyle/>
          <a:p>
            <a:pPr algn="r"/>
            <a:r>
              <a:rPr lang="es" sz="1700" b="1">
                <a:solidFill>
                  <a:srgbClr val="B41F7A"/>
                </a:solidFill>
                <a:latin typeface="Calibri" panose="020F0502020204030204" pitchFamily="34" charset="0"/>
                <a:ea typeface="Calibri" panose="020F0502020204030204" pitchFamily="34" charset="0"/>
                <a:cs typeface="Calibri" panose="020F0502020204030204" pitchFamily="34" charset="0"/>
              </a:rPr>
              <a:t>SISTEMAS DE ALERTA TEMPRANA</a:t>
            </a:r>
            <a:endParaRPr lang="en-IE" sz="1700" b="1" dirty="0">
              <a:solidFill>
                <a:srgbClr val="B41F7A"/>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4" name="Straight Connector 53">
            <a:extLst>
              <a:ext uri="{FF2B5EF4-FFF2-40B4-BE49-F238E27FC236}">
                <a16:creationId xmlns:a16="http://schemas.microsoft.com/office/drawing/2014/main" id="{48E79B4A-2FC3-30C4-023E-4DA3AB0B8C49}"/>
              </a:ext>
            </a:extLst>
          </p:cNvPr>
          <p:cNvCxnSpPr>
            <a:cxnSpLocks/>
          </p:cNvCxnSpPr>
          <p:nvPr/>
        </p:nvCxnSpPr>
        <p:spPr>
          <a:xfrm>
            <a:off x="2944049" y="5709308"/>
            <a:ext cx="9079143" cy="0"/>
          </a:xfrm>
          <a:prstGeom prst="line">
            <a:avLst/>
          </a:prstGeom>
          <a:ln w="12700">
            <a:solidFill>
              <a:srgbClr val="B41F7A"/>
            </a:solidFill>
            <a:prstDash val="sysDot"/>
          </a:ln>
        </p:spPr>
        <p:style>
          <a:lnRef idx="1">
            <a:schemeClr val="accent1"/>
          </a:lnRef>
          <a:fillRef idx="0">
            <a:schemeClr val="accent1"/>
          </a:fillRef>
          <a:effectRef idx="0">
            <a:schemeClr val="accent1"/>
          </a:effectRef>
          <a:fontRef idx="minor">
            <a:schemeClr val="tx1"/>
          </a:fontRef>
        </p:style>
      </p:cxnSp>
      <p:sp>
        <p:nvSpPr>
          <p:cNvPr id="57" name="Text Placeholder 4">
            <a:extLst>
              <a:ext uri="{FF2B5EF4-FFF2-40B4-BE49-F238E27FC236}">
                <a16:creationId xmlns:a16="http://schemas.microsoft.com/office/drawing/2014/main" id="{496F6F45-D811-6B5B-132C-DE6E739F8E65}"/>
              </a:ext>
            </a:extLst>
          </p:cNvPr>
          <p:cNvSpPr txBox="1">
            <a:spLocks/>
          </p:cNvSpPr>
          <p:nvPr/>
        </p:nvSpPr>
        <p:spPr>
          <a:xfrm>
            <a:off x="2569773" y="142378"/>
            <a:ext cx="1463952" cy="394225"/>
          </a:xfrm>
          <a:prstGeom prst="rect">
            <a:avLst/>
          </a:prstGeom>
          <a:solidFill>
            <a:srgbClr val="F16924"/>
          </a:solidFill>
        </p:spPr>
        <p:txBody>
          <a:bodyPr vert="horz" lIns="91440" tIns="45720" rIns="91440" bIns="45720" rtlCol="0" anchor="ctr">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33350"/>
            <a:r>
              <a:rPr lang="es" sz="1600" dirty="0">
                <a:solidFill>
                  <a:schemeClr val="bg1"/>
                </a:solidFill>
                <a:latin typeface="Calibri" panose="020F0502020204030204" pitchFamily="34" charset="0"/>
                <a:cs typeface="Calibri" panose="020F0502020204030204" pitchFamily="34" charset="0"/>
              </a:rPr>
              <a:t>MÓDULO 01</a:t>
            </a:r>
            <a:endParaRPr lang="en-US" sz="1600" dirty="0">
              <a:solidFill>
                <a:schemeClr val="bg1"/>
              </a:solidFill>
              <a:latin typeface="Calibri" panose="020F0502020204030204" pitchFamily="34" charset="0"/>
              <a:cs typeface="Calibri" panose="020F0502020204030204" pitchFamily="34" charset="0"/>
            </a:endParaRPr>
          </a:p>
        </p:txBody>
      </p:sp>
      <p:sp>
        <p:nvSpPr>
          <p:cNvPr id="62" name="Text Placeholder 4">
            <a:extLst>
              <a:ext uri="{FF2B5EF4-FFF2-40B4-BE49-F238E27FC236}">
                <a16:creationId xmlns:a16="http://schemas.microsoft.com/office/drawing/2014/main" id="{16534864-1C25-1182-C98F-DD21FEECF91E}"/>
              </a:ext>
            </a:extLst>
          </p:cNvPr>
          <p:cNvSpPr txBox="1">
            <a:spLocks/>
          </p:cNvSpPr>
          <p:nvPr/>
        </p:nvSpPr>
        <p:spPr>
          <a:xfrm>
            <a:off x="2569773" y="1377379"/>
            <a:ext cx="1463952" cy="394225"/>
          </a:xfrm>
          <a:prstGeom prst="rect">
            <a:avLst/>
          </a:prstGeom>
          <a:solidFill>
            <a:srgbClr val="F16924"/>
          </a:solidFill>
        </p:spPr>
        <p:txBody>
          <a:bodyPr vert="horz" lIns="91440" tIns="45720" rIns="91440" bIns="45720" rtlCol="0" anchor="ctr">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33350"/>
            <a:r>
              <a:rPr lang="es" sz="1600" dirty="0">
                <a:solidFill>
                  <a:schemeClr val="bg1"/>
                </a:solidFill>
                <a:latin typeface="Calibri" panose="020F0502020204030204" pitchFamily="34" charset="0"/>
                <a:cs typeface="Calibri" panose="020F0502020204030204" pitchFamily="34" charset="0"/>
              </a:rPr>
              <a:t>MÓDULO 02</a:t>
            </a:r>
            <a:endParaRPr lang="en-US" sz="1600" dirty="0">
              <a:solidFill>
                <a:schemeClr val="bg1"/>
              </a:solidFill>
              <a:latin typeface="Calibri" panose="020F0502020204030204" pitchFamily="34" charset="0"/>
              <a:cs typeface="Calibri" panose="020F0502020204030204" pitchFamily="34" charset="0"/>
            </a:endParaRPr>
          </a:p>
        </p:txBody>
      </p:sp>
      <p:sp>
        <p:nvSpPr>
          <p:cNvPr id="64" name="Text Placeholder 4">
            <a:extLst>
              <a:ext uri="{FF2B5EF4-FFF2-40B4-BE49-F238E27FC236}">
                <a16:creationId xmlns:a16="http://schemas.microsoft.com/office/drawing/2014/main" id="{A5F664FE-7982-7DC0-7903-5F2A59708D6F}"/>
              </a:ext>
            </a:extLst>
          </p:cNvPr>
          <p:cNvSpPr txBox="1">
            <a:spLocks/>
          </p:cNvSpPr>
          <p:nvPr/>
        </p:nvSpPr>
        <p:spPr>
          <a:xfrm>
            <a:off x="2569773" y="2555744"/>
            <a:ext cx="1463952" cy="394225"/>
          </a:xfrm>
          <a:prstGeom prst="rect">
            <a:avLst/>
          </a:prstGeom>
          <a:solidFill>
            <a:srgbClr val="F16924"/>
          </a:solidFill>
        </p:spPr>
        <p:txBody>
          <a:bodyPr vert="horz" lIns="91440" tIns="45720" rIns="91440" bIns="45720" rtlCol="0" anchor="ctr">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33350"/>
            <a:r>
              <a:rPr lang="es" sz="1600" dirty="0">
                <a:solidFill>
                  <a:schemeClr val="bg1"/>
                </a:solidFill>
                <a:latin typeface="Calibri" panose="020F0502020204030204" pitchFamily="34" charset="0"/>
                <a:cs typeface="Calibri" panose="020F0502020204030204" pitchFamily="34" charset="0"/>
              </a:rPr>
              <a:t>MÓDULO 03</a:t>
            </a:r>
            <a:endParaRPr lang="en-US" sz="1600" dirty="0">
              <a:solidFill>
                <a:schemeClr val="bg1"/>
              </a:solidFill>
              <a:latin typeface="Calibri" panose="020F0502020204030204" pitchFamily="34" charset="0"/>
              <a:cs typeface="Calibri" panose="020F0502020204030204" pitchFamily="34" charset="0"/>
            </a:endParaRPr>
          </a:p>
        </p:txBody>
      </p:sp>
      <p:sp>
        <p:nvSpPr>
          <p:cNvPr id="65" name="Text Placeholder 4">
            <a:extLst>
              <a:ext uri="{FF2B5EF4-FFF2-40B4-BE49-F238E27FC236}">
                <a16:creationId xmlns:a16="http://schemas.microsoft.com/office/drawing/2014/main" id="{CB0473A0-F62E-1EE0-F713-F5CC99DD5045}"/>
              </a:ext>
            </a:extLst>
          </p:cNvPr>
          <p:cNvSpPr txBox="1">
            <a:spLocks/>
          </p:cNvSpPr>
          <p:nvPr/>
        </p:nvSpPr>
        <p:spPr>
          <a:xfrm>
            <a:off x="2569773" y="4208602"/>
            <a:ext cx="1463952" cy="392400"/>
          </a:xfrm>
          <a:prstGeom prst="rect">
            <a:avLst/>
          </a:prstGeom>
          <a:solidFill>
            <a:srgbClr val="F16924"/>
          </a:solidFill>
        </p:spPr>
        <p:txBody>
          <a:bodyPr vert="horz" lIns="91440" tIns="45720" rIns="91440" bIns="45720" rtlCol="0" anchor="ctr">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33350"/>
            <a:r>
              <a:rPr lang="es" sz="1600" dirty="0">
                <a:solidFill>
                  <a:schemeClr val="bg1"/>
                </a:solidFill>
                <a:latin typeface="Calibri" panose="020F0502020204030204" pitchFamily="34" charset="0"/>
                <a:cs typeface="Calibri" panose="020F0502020204030204" pitchFamily="34" charset="0"/>
              </a:rPr>
              <a:t>MÓDULO 04</a:t>
            </a:r>
            <a:endParaRPr lang="en-US" sz="1600" dirty="0">
              <a:solidFill>
                <a:schemeClr val="bg1"/>
              </a:solidFill>
              <a:latin typeface="Calibri" panose="020F0502020204030204" pitchFamily="34" charset="0"/>
              <a:cs typeface="Calibri" panose="020F0502020204030204" pitchFamily="34" charset="0"/>
            </a:endParaRPr>
          </a:p>
        </p:txBody>
      </p:sp>
      <p:sp>
        <p:nvSpPr>
          <p:cNvPr id="66" name="Text Placeholder 4">
            <a:extLst>
              <a:ext uri="{FF2B5EF4-FFF2-40B4-BE49-F238E27FC236}">
                <a16:creationId xmlns:a16="http://schemas.microsoft.com/office/drawing/2014/main" id="{0B100C19-528C-CBCC-D5B7-058C07509ECC}"/>
              </a:ext>
            </a:extLst>
          </p:cNvPr>
          <p:cNvSpPr txBox="1">
            <a:spLocks/>
          </p:cNvSpPr>
          <p:nvPr/>
        </p:nvSpPr>
        <p:spPr>
          <a:xfrm>
            <a:off x="2569773" y="4715494"/>
            <a:ext cx="1463952" cy="394225"/>
          </a:xfrm>
          <a:prstGeom prst="rect">
            <a:avLst/>
          </a:prstGeom>
          <a:solidFill>
            <a:srgbClr val="F16924"/>
          </a:solidFill>
        </p:spPr>
        <p:txBody>
          <a:bodyPr vert="horz" lIns="91440" tIns="45720" rIns="91440" bIns="45720" rtlCol="0" anchor="ctr">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33350"/>
            <a:r>
              <a:rPr lang="es" sz="1600" dirty="0">
                <a:solidFill>
                  <a:schemeClr val="bg1"/>
                </a:solidFill>
                <a:latin typeface="Calibri" panose="020F0502020204030204" pitchFamily="34" charset="0"/>
                <a:cs typeface="Calibri" panose="020F0502020204030204" pitchFamily="34" charset="0"/>
              </a:rPr>
              <a:t>MÓDULO 05</a:t>
            </a:r>
            <a:endParaRPr lang="en-US" sz="1600" dirty="0">
              <a:solidFill>
                <a:schemeClr val="bg1"/>
              </a:solidFill>
              <a:latin typeface="Calibri" panose="020F0502020204030204" pitchFamily="34" charset="0"/>
              <a:cs typeface="Calibri" panose="020F0502020204030204" pitchFamily="34" charset="0"/>
            </a:endParaRPr>
          </a:p>
        </p:txBody>
      </p:sp>
      <p:sp>
        <p:nvSpPr>
          <p:cNvPr id="69" name="Text Placeholder 4">
            <a:extLst>
              <a:ext uri="{FF2B5EF4-FFF2-40B4-BE49-F238E27FC236}">
                <a16:creationId xmlns:a16="http://schemas.microsoft.com/office/drawing/2014/main" id="{43DCCEA6-6A2A-CCBA-2094-FA8DC0EC4CA1}"/>
              </a:ext>
            </a:extLst>
          </p:cNvPr>
          <p:cNvSpPr txBox="1">
            <a:spLocks/>
          </p:cNvSpPr>
          <p:nvPr/>
        </p:nvSpPr>
        <p:spPr>
          <a:xfrm>
            <a:off x="2559632" y="5333678"/>
            <a:ext cx="1463952" cy="394225"/>
          </a:xfrm>
          <a:prstGeom prst="rect">
            <a:avLst/>
          </a:prstGeom>
          <a:solidFill>
            <a:srgbClr val="F16924"/>
          </a:solidFill>
        </p:spPr>
        <p:txBody>
          <a:bodyPr vert="horz" lIns="91440" tIns="45720" rIns="91440" bIns="45720" rtlCol="0" anchor="ctr">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33350"/>
            <a:r>
              <a:rPr lang="es" sz="1600" dirty="0">
                <a:solidFill>
                  <a:schemeClr val="bg1"/>
                </a:solidFill>
                <a:latin typeface="Calibri" panose="020F0502020204030204" pitchFamily="34" charset="0"/>
                <a:cs typeface="Calibri" panose="020F0502020204030204" pitchFamily="34" charset="0"/>
              </a:rPr>
              <a:t>MÓDULO 06</a:t>
            </a:r>
            <a:endParaRPr lang="en-US" sz="16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0833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AFBDBD-B693-7D37-DC88-A311BD1DC201}"/>
              </a:ext>
            </a:extLst>
          </p:cNvPr>
          <p:cNvSpPr>
            <a:spLocks noGrp="1"/>
          </p:cNvSpPr>
          <p:nvPr>
            <p:ph type="body" sz="quarter" idx="18"/>
          </p:nvPr>
        </p:nvSpPr>
        <p:spPr>
          <a:xfrm>
            <a:off x="658838" y="1418482"/>
            <a:ext cx="5625646" cy="4237488"/>
          </a:xfrm>
        </p:spPr>
        <p:txBody>
          <a:bodyPr>
            <a:normAutofit fontScale="92500"/>
          </a:bodyPr>
          <a:lstStyle/>
          <a:p>
            <a:pPr marL="12700" indent="-12700"/>
            <a:r>
              <a:rPr lang="es-ES" dirty="0"/>
              <a:t>Los mercados financieros globales han estado sujetos a giros que parecen venir en mayor número. Estos se han asociado con los llamados efectos dominó, reacciones en cadena causadas por algo inesperado. Muchas veces se produce una reacción en cadena porque existe un vínculo entre los mercados, las economías, las sociedades y la política.</a:t>
            </a:r>
          </a:p>
          <a:p>
            <a:pPr marL="12700" indent="-12700"/>
            <a:r>
              <a:rPr lang="es-ES" dirty="0"/>
              <a:t>Las pymes son las primeras y más importantes víctimas de una crisis económica prolongada, debido a sus limitados recursos financieros y su dependencia de los préstamos bancarios, que pagan tasas de interés tan altas.</a:t>
            </a:r>
          </a:p>
          <a:p>
            <a:pPr marL="12700" indent="-12700"/>
            <a:endParaRPr lang="en-US" dirty="0"/>
          </a:p>
          <a:p>
            <a:pPr marL="12700" indent="-12700"/>
            <a:endParaRPr lang="en-US" dirty="0"/>
          </a:p>
        </p:txBody>
      </p:sp>
      <p:sp>
        <p:nvSpPr>
          <p:cNvPr id="2" name="Text Placeholder 1">
            <a:extLst>
              <a:ext uri="{FF2B5EF4-FFF2-40B4-BE49-F238E27FC236}">
                <a16:creationId xmlns:a16="http://schemas.microsoft.com/office/drawing/2014/main" id="{63D9BCA4-B1FB-404A-AFA2-3BB7ED57A05A}"/>
              </a:ext>
            </a:extLst>
          </p:cNvPr>
          <p:cNvSpPr>
            <a:spLocks noGrp="1"/>
          </p:cNvSpPr>
          <p:nvPr>
            <p:ph type="body" sz="quarter" idx="16"/>
          </p:nvPr>
        </p:nvSpPr>
        <p:spPr/>
        <p:txBody>
          <a:bodyPr>
            <a:normAutofit lnSpcReduction="10000"/>
          </a:bodyPr>
          <a:lstStyle/>
          <a:p>
            <a:r>
              <a:rPr lang="en-US" dirty="0" err="1"/>
              <a:t>Efecto</a:t>
            </a:r>
            <a:r>
              <a:rPr lang="en-US" dirty="0"/>
              <a:t> </a:t>
            </a:r>
            <a:r>
              <a:rPr lang="en-US" dirty="0" err="1"/>
              <a:t>Dominó</a:t>
            </a:r>
            <a:endParaRPr lang="en-US" dirty="0"/>
          </a:p>
        </p:txBody>
      </p:sp>
      <p:grpSp>
        <p:nvGrpSpPr>
          <p:cNvPr id="3" name="Graphic 126">
            <a:extLst>
              <a:ext uri="{FF2B5EF4-FFF2-40B4-BE49-F238E27FC236}">
                <a16:creationId xmlns:a16="http://schemas.microsoft.com/office/drawing/2014/main" id="{CE51B6A4-95AB-C6C5-0123-FD9B4022CFD6}"/>
              </a:ext>
            </a:extLst>
          </p:cNvPr>
          <p:cNvGrpSpPr/>
          <p:nvPr/>
        </p:nvGrpSpPr>
        <p:grpSpPr>
          <a:xfrm>
            <a:off x="9790812" y="4454436"/>
            <a:ext cx="1767479" cy="1760592"/>
            <a:chOff x="9877550" y="2119962"/>
            <a:chExt cx="1455145" cy="1449475"/>
          </a:xfrm>
          <a:solidFill>
            <a:schemeClr val="bg1"/>
          </a:solidFill>
        </p:grpSpPr>
        <p:sp>
          <p:nvSpPr>
            <p:cNvPr id="5" name="Freeform 4">
              <a:extLst>
                <a:ext uri="{FF2B5EF4-FFF2-40B4-BE49-F238E27FC236}">
                  <a16:creationId xmlns:a16="http://schemas.microsoft.com/office/drawing/2014/main" id="{B2DE7FD6-F718-7B74-6878-95A95CFAEC2D}"/>
                </a:ext>
              </a:extLst>
            </p:cNvPr>
            <p:cNvSpPr/>
            <p:nvPr/>
          </p:nvSpPr>
          <p:spPr>
            <a:xfrm>
              <a:off x="9877550" y="2119962"/>
              <a:ext cx="1455145" cy="1449475"/>
            </a:xfrm>
            <a:custGeom>
              <a:avLst/>
              <a:gdLst>
                <a:gd name="connsiteX0" fmla="*/ 1455145 w 1455145"/>
                <a:gd name="connsiteY0" fmla="*/ 232737 h 1449475"/>
                <a:gd name="connsiteX1" fmla="*/ 1432820 w 1455145"/>
                <a:gd name="connsiteY1" fmla="*/ 353755 h 1449475"/>
                <a:gd name="connsiteX2" fmla="*/ 1346398 w 1455145"/>
                <a:gd name="connsiteY2" fmla="*/ 846111 h 1449475"/>
                <a:gd name="connsiteX3" fmla="*/ 1262137 w 1455145"/>
                <a:gd name="connsiteY3" fmla="*/ 1324421 h 1449475"/>
                <a:gd name="connsiteX4" fmla="*/ 1113060 w 1455145"/>
                <a:gd name="connsiteY4" fmla="*/ 1428511 h 1449475"/>
                <a:gd name="connsiteX5" fmla="*/ 763413 w 1455145"/>
                <a:gd name="connsiteY5" fmla="*/ 1367282 h 1449475"/>
                <a:gd name="connsiteX6" fmla="*/ 742888 w 1455145"/>
                <a:gd name="connsiteY6" fmla="*/ 1369443 h 1449475"/>
                <a:gd name="connsiteX7" fmla="*/ 548080 w 1455145"/>
                <a:gd name="connsiteY7" fmla="*/ 1440037 h 1449475"/>
                <a:gd name="connsiteX8" fmla="*/ 400083 w 1455145"/>
                <a:gd name="connsiteY8" fmla="*/ 1396095 h 1449475"/>
                <a:gd name="connsiteX9" fmla="*/ 383519 w 1455145"/>
                <a:gd name="connsiteY9" fmla="*/ 1361879 h 1449475"/>
                <a:gd name="connsiteX10" fmla="*/ 9746 w 1455145"/>
                <a:gd name="connsiteY10" fmla="*/ 335026 h 1449475"/>
                <a:gd name="connsiteX11" fmla="*/ 52957 w 1455145"/>
                <a:gd name="connsiteY11" fmla="*/ 185554 h 1449475"/>
                <a:gd name="connsiteX12" fmla="*/ 86085 w 1455145"/>
                <a:gd name="connsiteY12" fmla="*/ 169346 h 1449475"/>
                <a:gd name="connsiteX13" fmla="*/ 526114 w 1455145"/>
                <a:gd name="connsiteY13" fmla="*/ 9069 h 1449475"/>
                <a:gd name="connsiteX14" fmla="*/ 689595 w 1455145"/>
                <a:gd name="connsiteY14" fmla="*/ 85426 h 1449475"/>
                <a:gd name="connsiteX15" fmla="*/ 727404 w 1455145"/>
                <a:gd name="connsiteY15" fmla="*/ 182313 h 1449475"/>
                <a:gd name="connsiteX16" fmla="*/ 738567 w 1455145"/>
                <a:gd name="connsiteY16" fmla="*/ 120003 h 1449475"/>
                <a:gd name="connsiteX17" fmla="*/ 831830 w 1455145"/>
                <a:gd name="connsiteY17" fmla="*/ 15553 h 1449475"/>
                <a:gd name="connsiteX18" fmla="*/ 916091 w 1455145"/>
                <a:gd name="connsiteY18" fmla="*/ 20235 h 1449475"/>
                <a:gd name="connsiteX19" fmla="*/ 1343877 w 1455145"/>
                <a:gd name="connsiteY19" fmla="*/ 95511 h 1449475"/>
                <a:gd name="connsiteX20" fmla="*/ 1453345 w 1455145"/>
                <a:gd name="connsiteY20" fmla="*/ 198881 h 1449475"/>
                <a:gd name="connsiteX21" fmla="*/ 1454785 w 1455145"/>
                <a:gd name="connsiteY21" fmla="*/ 201042 h 1449475"/>
                <a:gd name="connsiteX22" fmla="*/ 1455145 w 1455145"/>
                <a:gd name="connsiteY22" fmla="*/ 232737 h 1449475"/>
                <a:gd name="connsiteX23" fmla="*/ 823188 w 1455145"/>
                <a:gd name="connsiteY23" fmla="*/ 595071 h 1449475"/>
                <a:gd name="connsiteX24" fmla="*/ 819227 w 1455145"/>
                <a:gd name="connsiteY24" fmla="*/ 582825 h 1449475"/>
                <a:gd name="connsiteX25" fmla="*/ 644584 w 1455145"/>
                <a:gd name="connsiteY25" fmla="*/ 102714 h 1449475"/>
                <a:gd name="connsiteX26" fmla="*/ 541238 w 1455145"/>
                <a:gd name="connsiteY26" fmla="*/ 55172 h 1449475"/>
                <a:gd name="connsiteX27" fmla="*/ 103729 w 1455145"/>
                <a:gd name="connsiteY27" fmla="*/ 214368 h 1449475"/>
                <a:gd name="connsiteX28" fmla="*/ 55117 w 1455145"/>
                <a:gd name="connsiteY28" fmla="*/ 319178 h 1449475"/>
                <a:gd name="connsiteX29" fmla="*/ 199153 w 1455145"/>
                <a:gd name="connsiteY29" fmla="*/ 715369 h 1449475"/>
                <a:gd name="connsiteX30" fmla="*/ 233722 w 1455145"/>
                <a:gd name="connsiteY30" fmla="*/ 809374 h 1449475"/>
                <a:gd name="connsiteX31" fmla="*/ 823188 w 1455145"/>
                <a:gd name="connsiteY31" fmla="*/ 595071 h 1449475"/>
                <a:gd name="connsiteX32" fmla="*/ 840112 w 1455145"/>
                <a:gd name="connsiteY32" fmla="*/ 640092 h 1449475"/>
                <a:gd name="connsiteX33" fmla="*/ 251006 w 1455145"/>
                <a:gd name="connsiteY33" fmla="*/ 854395 h 1449475"/>
                <a:gd name="connsiteX34" fmla="*/ 253887 w 1455145"/>
                <a:gd name="connsiteY34" fmla="*/ 864120 h 1449475"/>
                <a:gd name="connsiteX35" fmla="*/ 429970 w 1455145"/>
                <a:gd name="connsiteY35" fmla="*/ 1348192 h 1449475"/>
                <a:gd name="connsiteX36" fmla="*/ 531516 w 1455145"/>
                <a:gd name="connsiteY36" fmla="*/ 1394655 h 1449475"/>
                <a:gd name="connsiteX37" fmla="*/ 970105 w 1455145"/>
                <a:gd name="connsiteY37" fmla="*/ 1234738 h 1449475"/>
                <a:gd name="connsiteX38" fmla="*/ 1018357 w 1455145"/>
                <a:gd name="connsiteY38" fmla="*/ 1129928 h 1449475"/>
                <a:gd name="connsiteX39" fmla="*/ 914291 w 1455145"/>
                <a:gd name="connsiteY39" fmla="*/ 843230 h 1449475"/>
                <a:gd name="connsiteX40" fmla="*/ 840112 w 1455145"/>
                <a:gd name="connsiteY40" fmla="*/ 640092 h 1449475"/>
                <a:gd name="connsiteX41" fmla="*/ 1312550 w 1455145"/>
                <a:gd name="connsiteY41" fmla="*/ 752827 h 1449475"/>
                <a:gd name="connsiteX42" fmla="*/ 1315790 w 1455145"/>
                <a:gd name="connsiteY42" fmla="*/ 742382 h 1449475"/>
                <a:gd name="connsiteX43" fmla="*/ 1405093 w 1455145"/>
                <a:gd name="connsiteY43" fmla="*/ 233457 h 1449475"/>
                <a:gd name="connsiteX44" fmla="*/ 1343877 w 1455145"/>
                <a:gd name="connsiteY44" fmla="*/ 145215 h 1449475"/>
                <a:gd name="connsiteX45" fmla="*/ 877202 w 1455145"/>
                <a:gd name="connsiteY45" fmla="*/ 63095 h 1449475"/>
                <a:gd name="connsiteX46" fmla="*/ 787179 w 1455145"/>
                <a:gd name="connsiteY46" fmla="*/ 127206 h 1449475"/>
                <a:gd name="connsiteX47" fmla="*/ 762693 w 1455145"/>
                <a:gd name="connsiteY47" fmla="*/ 265513 h 1449475"/>
                <a:gd name="connsiteX48" fmla="*/ 763773 w 1455145"/>
                <a:gd name="connsiteY48" fmla="*/ 287483 h 1449475"/>
                <a:gd name="connsiteX49" fmla="*/ 903488 w 1455145"/>
                <a:gd name="connsiteY49" fmla="*/ 671427 h 1449475"/>
                <a:gd name="connsiteX50" fmla="*/ 915731 w 1455145"/>
                <a:gd name="connsiteY50" fmla="*/ 682233 h 1449475"/>
                <a:gd name="connsiteX51" fmla="*/ 1312550 w 1455145"/>
                <a:gd name="connsiteY51" fmla="*/ 752827 h 1449475"/>
                <a:gd name="connsiteX52" fmla="*/ 848394 w 1455145"/>
                <a:gd name="connsiteY52" fmla="*/ 1331625 h 1449475"/>
                <a:gd name="connsiteX53" fmla="*/ 852355 w 1455145"/>
                <a:gd name="connsiteY53" fmla="*/ 1333786 h 1449475"/>
                <a:gd name="connsiteX54" fmla="*/ 1124943 w 1455145"/>
                <a:gd name="connsiteY54" fmla="*/ 1381689 h 1449475"/>
                <a:gd name="connsiteX55" fmla="*/ 1213885 w 1455145"/>
                <a:gd name="connsiteY55" fmla="*/ 1317938 h 1449475"/>
                <a:gd name="connsiteX56" fmla="*/ 1292745 w 1455145"/>
                <a:gd name="connsiteY56" fmla="*/ 872044 h 1449475"/>
                <a:gd name="connsiteX57" fmla="*/ 1304988 w 1455145"/>
                <a:gd name="connsiteY57" fmla="*/ 800369 h 1449475"/>
                <a:gd name="connsiteX58" fmla="*/ 925454 w 1455145"/>
                <a:gd name="connsiteY58" fmla="*/ 733377 h 1449475"/>
                <a:gd name="connsiteX59" fmla="*/ 931215 w 1455145"/>
                <a:gd name="connsiteY59" fmla="*/ 749225 h 1449475"/>
                <a:gd name="connsiteX60" fmla="*/ 1064448 w 1455145"/>
                <a:gd name="connsiteY60" fmla="*/ 1115881 h 1449475"/>
                <a:gd name="connsiteX61" fmla="*/ 988469 w 1455145"/>
                <a:gd name="connsiteY61" fmla="*/ 1279760 h 1449475"/>
                <a:gd name="connsiteX62" fmla="*/ 879362 w 1455145"/>
                <a:gd name="connsiteY62" fmla="*/ 1319739 h 1449475"/>
                <a:gd name="connsiteX63" fmla="*/ 848394 w 1455145"/>
                <a:gd name="connsiteY63" fmla="*/ 1331625 h 144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455145" h="1449475">
                  <a:moveTo>
                    <a:pt x="1455145" y="232737"/>
                  </a:moveTo>
                  <a:cubicBezTo>
                    <a:pt x="1447583" y="273076"/>
                    <a:pt x="1439661" y="313416"/>
                    <a:pt x="1432820" y="353755"/>
                  </a:cubicBezTo>
                  <a:cubicBezTo>
                    <a:pt x="1404012" y="517994"/>
                    <a:pt x="1375205" y="681872"/>
                    <a:pt x="1346398" y="846111"/>
                  </a:cubicBezTo>
                  <a:cubicBezTo>
                    <a:pt x="1318311" y="1005668"/>
                    <a:pt x="1289864" y="1164864"/>
                    <a:pt x="1262137" y="1324421"/>
                  </a:cubicBezTo>
                  <a:cubicBezTo>
                    <a:pt x="1249174" y="1398977"/>
                    <a:pt x="1187599" y="1441837"/>
                    <a:pt x="1113060" y="1428511"/>
                  </a:cubicBezTo>
                  <a:cubicBezTo>
                    <a:pt x="996751" y="1407621"/>
                    <a:pt x="880082" y="1387451"/>
                    <a:pt x="763413" y="1367282"/>
                  </a:cubicBezTo>
                  <a:cubicBezTo>
                    <a:pt x="756932" y="1366201"/>
                    <a:pt x="749370" y="1367282"/>
                    <a:pt x="742888" y="1369443"/>
                  </a:cubicBezTo>
                  <a:cubicBezTo>
                    <a:pt x="677712" y="1392854"/>
                    <a:pt x="612896" y="1416625"/>
                    <a:pt x="548080" y="1440037"/>
                  </a:cubicBezTo>
                  <a:cubicBezTo>
                    <a:pt x="488665" y="1461647"/>
                    <a:pt x="434292" y="1445799"/>
                    <a:pt x="400083" y="1396095"/>
                  </a:cubicBezTo>
                  <a:cubicBezTo>
                    <a:pt x="392881" y="1385651"/>
                    <a:pt x="387840" y="1373765"/>
                    <a:pt x="383519" y="1361879"/>
                  </a:cubicBezTo>
                  <a:cubicBezTo>
                    <a:pt x="258928" y="1019715"/>
                    <a:pt x="134337" y="677550"/>
                    <a:pt x="9746" y="335026"/>
                  </a:cubicBezTo>
                  <a:cubicBezTo>
                    <a:pt x="-12219" y="274517"/>
                    <a:pt x="3264" y="220131"/>
                    <a:pt x="52957" y="185554"/>
                  </a:cubicBezTo>
                  <a:cubicBezTo>
                    <a:pt x="63039" y="178711"/>
                    <a:pt x="74562" y="173668"/>
                    <a:pt x="86085" y="169346"/>
                  </a:cubicBezTo>
                  <a:cubicBezTo>
                    <a:pt x="232641" y="115681"/>
                    <a:pt x="379198" y="62015"/>
                    <a:pt x="526114" y="9069"/>
                  </a:cubicBezTo>
                  <a:cubicBezTo>
                    <a:pt x="597412" y="-16863"/>
                    <a:pt x="663308" y="14112"/>
                    <a:pt x="689595" y="85426"/>
                  </a:cubicBezTo>
                  <a:cubicBezTo>
                    <a:pt x="701478" y="117842"/>
                    <a:pt x="713001" y="150257"/>
                    <a:pt x="727404" y="182313"/>
                  </a:cubicBezTo>
                  <a:cubicBezTo>
                    <a:pt x="731005" y="161423"/>
                    <a:pt x="734966" y="140893"/>
                    <a:pt x="738567" y="120003"/>
                  </a:cubicBezTo>
                  <a:cubicBezTo>
                    <a:pt x="748289" y="65977"/>
                    <a:pt x="778177" y="29599"/>
                    <a:pt x="831830" y="15553"/>
                  </a:cubicBezTo>
                  <a:cubicBezTo>
                    <a:pt x="860277" y="7989"/>
                    <a:pt x="888364" y="15192"/>
                    <a:pt x="916091" y="20235"/>
                  </a:cubicBezTo>
                  <a:cubicBezTo>
                    <a:pt x="1058687" y="45447"/>
                    <a:pt x="1201282" y="71379"/>
                    <a:pt x="1343877" y="95511"/>
                  </a:cubicBezTo>
                  <a:cubicBezTo>
                    <a:pt x="1401852" y="105236"/>
                    <a:pt x="1444342" y="143414"/>
                    <a:pt x="1453345" y="198881"/>
                  </a:cubicBezTo>
                  <a:cubicBezTo>
                    <a:pt x="1453345" y="199601"/>
                    <a:pt x="1454425" y="200321"/>
                    <a:pt x="1454785" y="201042"/>
                  </a:cubicBezTo>
                  <a:cubicBezTo>
                    <a:pt x="1455145" y="212207"/>
                    <a:pt x="1455145" y="222292"/>
                    <a:pt x="1455145" y="232737"/>
                  </a:cubicBezTo>
                  <a:close/>
                  <a:moveTo>
                    <a:pt x="823188" y="595071"/>
                  </a:moveTo>
                  <a:cubicBezTo>
                    <a:pt x="821388" y="590028"/>
                    <a:pt x="820307" y="586427"/>
                    <a:pt x="819227" y="582825"/>
                  </a:cubicBezTo>
                  <a:cubicBezTo>
                    <a:pt x="760893" y="422908"/>
                    <a:pt x="702918" y="262631"/>
                    <a:pt x="644584" y="102714"/>
                  </a:cubicBezTo>
                  <a:cubicBezTo>
                    <a:pt x="627299" y="55172"/>
                    <a:pt x="589130" y="37883"/>
                    <a:pt x="541238" y="55172"/>
                  </a:cubicBezTo>
                  <a:cubicBezTo>
                    <a:pt x="395402" y="108117"/>
                    <a:pt x="249566" y="161062"/>
                    <a:pt x="103729" y="214368"/>
                  </a:cubicBezTo>
                  <a:cubicBezTo>
                    <a:pt x="54037" y="232377"/>
                    <a:pt x="37113" y="269474"/>
                    <a:pt x="55117" y="319178"/>
                  </a:cubicBezTo>
                  <a:cubicBezTo>
                    <a:pt x="103009" y="451362"/>
                    <a:pt x="151261" y="583185"/>
                    <a:pt x="199153" y="715369"/>
                  </a:cubicBezTo>
                  <a:cubicBezTo>
                    <a:pt x="210316" y="746343"/>
                    <a:pt x="221839" y="777318"/>
                    <a:pt x="233722" y="809374"/>
                  </a:cubicBezTo>
                  <a:cubicBezTo>
                    <a:pt x="430691" y="737699"/>
                    <a:pt x="626219" y="666745"/>
                    <a:pt x="823188" y="595071"/>
                  </a:cubicBezTo>
                  <a:close/>
                  <a:moveTo>
                    <a:pt x="840112" y="640092"/>
                  </a:moveTo>
                  <a:cubicBezTo>
                    <a:pt x="643143" y="711767"/>
                    <a:pt x="447255" y="783081"/>
                    <a:pt x="251006" y="854395"/>
                  </a:cubicBezTo>
                  <a:cubicBezTo>
                    <a:pt x="252446" y="859078"/>
                    <a:pt x="252806" y="861599"/>
                    <a:pt x="253887" y="864120"/>
                  </a:cubicBezTo>
                  <a:cubicBezTo>
                    <a:pt x="312581" y="1025478"/>
                    <a:pt x="371276" y="1186835"/>
                    <a:pt x="429970" y="1348192"/>
                  </a:cubicBezTo>
                  <a:cubicBezTo>
                    <a:pt x="446535" y="1393934"/>
                    <a:pt x="485424" y="1411223"/>
                    <a:pt x="531516" y="1394655"/>
                  </a:cubicBezTo>
                  <a:cubicBezTo>
                    <a:pt x="677712" y="1341349"/>
                    <a:pt x="823908" y="1288044"/>
                    <a:pt x="970105" y="1234738"/>
                  </a:cubicBezTo>
                  <a:cubicBezTo>
                    <a:pt x="1019437" y="1216729"/>
                    <a:pt x="1036361" y="1179632"/>
                    <a:pt x="1018357" y="1129928"/>
                  </a:cubicBezTo>
                  <a:cubicBezTo>
                    <a:pt x="983788" y="1034482"/>
                    <a:pt x="948859" y="938676"/>
                    <a:pt x="914291" y="843230"/>
                  </a:cubicBezTo>
                  <a:cubicBezTo>
                    <a:pt x="889805" y="776238"/>
                    <a:pt x="865319" y="709246"/>
                    <a:pt x="840112" y="640092"/>
                  </a:cubicBezTo>
                  <a:close/>
                  <a:moveTo>
                    <a:pt x="1312550" y="752827"/>
                  </a:moveTo>
                  <a:cubicBezTo>
                    <a:pt x="1313990" y="748504"/>
                    <a:pt x="1315070" y="745623"/>
                    <a:pt x="1315790" y="742382"/>
                  </a:cubicBezTo>
                  <a:cubicBezTo>
                    <a:pt x="1345678" y="572740"/>
                    <a:pt x="1375565" y="403099"/>
                    <a:pt x="1405093" y="233457"/>
                  </a:cubicBezTo>
                  <a:cubicBezTo>
                    <a:pt x="1413015" y="188796"/>
                    <a:pt x="1388168" y="153139"/>
                    <a:pt x="1343877" y="145215"/>
                  </a:cubicBezTo>
                  <a:cubicBezTo>
                    <a:pt x="1188319" y="117481"/>
                    <a:pt x="1032760" y="90108"/>
                    <a:pt x="877202" y="63095"/>
                  </a:cubicBezTo>
                  <a:cubicBezTo>
                    <a:pt x="830030" y="54811"/>
                    <a:pt x="795461" y="79663"/>
                    <a:pt x="787179" y="127206"/>
                  </a:cubicBezTo>
                  <a:cubicBezTo>
                    <a:pt x="778897" y="173308"/>
                    <a:pt x="770615" y="219410"/>
                    <a:pt x="762693" y="265513"/>
                  </a:cubicBezTo>
                  <a:cubicBezTo>
                    <a:pt x="761613" y="272716"/>
                    <a:pt x="761253" y="281000"/>
                    <a:pt x="763773" y="287483"/>
                  </a:cubicBezTo>
                  <a:cubicBezTo>
                    <a:pt x="809865" y="415705"/>
                    <a:pt x="856676" y="543566"/>
                    <a:pt x="903488" y="671427"/>
                  </a:cubicBezTo>
                  <a:cubicBezTo>
                    <a:pt x="905288" y="676110"/>
                    <a:pt x="911050" y="681152"/>
                    <a:pt x="915731" y="682233"/>
                  </a:cubicBezTo>
                  <a:cubicBezTo>
                    <a:pt x="1047164" y="706004"/>
                    <a:pt x="1178956" y="729055"/>
                    <a:pt x="1312550" y="752827"/>
                  </a:cubicBezTo>
                  <a:close/>
                  <a:moveTo>
                    <a:pt x="848394" y="1331625"/>
                  </a:moveTo>
                  <a:cubicBezTo>
                    <a:pt x="850915" y="1333065"/>
                    <a:pt x="851635" y="1333425"/>
                    <a:pt x="852355" y="1333786"/>
                  </a:cubicBezTo>
                  <a:cubicBezTo>
                    <a:pt x="943098" y="1349993"/>
                    <a:pt x="1033840" y="1366561"/>
                    <a:pt x="1124943" y="1381689"/>
                  </a:cubicBezTo>
                  <a:cubicBezTo>
                    <a:pt x="1172115" y="1389612"/>
                    <a:pt x="1205603" y="1364760"/>
                    <a:pt x="1213885" y="1317938"/>
                  </a:cubicBezTo>
                  <a:cubicBezTo>
                    <a:pt x="1240172" y="1169187"/>
                    <a:pt x="1266458" y="1020795"/>
                    <a:pt x="1292745" y="872044"/>
                  </a:cubicBezTo>
                  <a:cubicBezTo>
                    <a:pt x="1297066" y="848633"/>
                    <a:pt x="1300667" y="824861"/>
                    <a:pt x="1304988" y="800369"/>
                  </a:cubicBezTo>
                  <a:cubicBezTo>
                    <a:pt x="1177876" y="778039"/>
                    <a:pt x="1052565" y="756068"/>
                    <a:pt x="925454" y="733377"/>
                  </a:cubicBezTo>
                  <a:cubicBezTo>
                    <a:pt x="927974" y="740581"/>
                    <a:pt x="929775" y="744903"/>
                    <a:pt x="931215" y="749225"/>
                  </a:cubicBezTo>
                  <a:cubicBezTo>
                    <a:pt x="975866" y="871323"/>
                    <a:pt x="1020157" y="993422"/>
                    <a:pt x="1064448" y="1115881"/>
                  </a:cubicBezTo>
                  <a:cubicBezTo>
                    <a:pt x="1090374" y="1187555"/>
                    <a:pt x="1059767" y="1253107"/>
                    <a:pt x="988469" y="1279760"/>
                  </a:cubicBezTo>
                  <a:cubicBezTo>
                    <a:pt x="952100" y="1293446"/>
                    <a:pt x="915731" y="1306412"/>
                    <a:pt x="879362" y="1319739"/>
                  </a:cubicBezTo>
                  <a:cubicBezTo>
                    <a:pt x="869640" y="1323341"/>
                    <a:pt x="859557" y="1327302"/>
                    <a:pt x="848394" y="1331625"/>
                  </a:cubicBezTo>
                  <a:close/>
                </a:path>
              </a:pathLst>
            </a:custGeom>
            <a:grpFill/>
            <a:ln w="3597"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F0D51C8A-7546-484E-B4FE-BCA08395E09F}"/>
                </a:ext>
              </a:extLst>
            </p:cNvPr>
            <p:cNvSpPr/>
            <p:nvPr/>
          </p:nvSpPr>
          <p:spPr>
            <a:xfrm>
              <a:off x="10128556" y="2767258"/>
              <a:ext cx="774354" cy="760876"/>
            </a:xfrm>
            <a:custGeom>
              <a:avLst/>
              <a:gdLst>
                <a:gd name="connsiteX0" fmla="*/ 589106 w 774354"/>
                <a:gd name="connsiteY0" fmla="*/ 0 h 760876"/>
                <a:gd name="connsiteX1" fmla="*/ 663285 w 774354"/>
                <a:gd name="connsiteY1" fmla="*/ 203138 h 760876"/>
                <a:gd name="connsiteX2" fmla="*/ 767351 w 774354"/>
                <a:gd name="connsiteY2" fmla="*/ 489835 h 760876"/>
                <a:gd name="connsiteX3" fmla="*/ 719099 w 774354"/>
                <a:gd name="connsiteY3" fmla="*/ 594645 h 760876"/>
                <a:gd name="connsiteX4" fmla="*/ 280510 w 774354"/>
                <a:gd name="connsiteY4" fmla="*/ 754562 h 760876"/>
                <a:gd name="connsiteX5" fmla="*/ 178964 w 774354"/>
                <a:gd name="connsiteY5" fmla="*/ 708100 h 760876"/>
                <a:gd name="connsiteX6" fmla="*/ 2881 w 774354"/>
                <a:gd name="connsiteY6" fmla="*/ 224028 h 760876"/>
                <a:gd name="connsiteX7" fmla="*/ 0 w 774354"/>
                <a:gd name="connsiteY7" fmla="*/ 214303 h 760876"/>
                <a:gd name="connsiteX8" fmla="*/ 589106 w 774354"/>
                <a:gd name="connsiteY8" fmla="*/ 0 h 760876"/>
                <a:gd name="connsiteX9" fmla="*/ 712977 w 774354"/>
                <a:gd name="connsiteY9" fmla="*/ 494878 h 760876"/>
                <a:gd name="connsiteX10" fmla="*/ 641679 w 774354"/>
                <a:gd name="connsiteY10" fmla="*/ 423203 h 760876"/>
                <a:gd name="connsiteX11" fmla="*/ 568221 w 774354"/>
                <a:gd name="connsiteY11" fmla="*/ 495958 h 760876"/>
                <a:gd name="connsiteX12" fmla="*/ 640959 w 774354"/>
                <a:gd name="connsiteY12" fmla="*/ 567993 h 760876"/>
                <a:gd name="connsiteX13" fmla="*/ 712977 w 774354"/>
                <a:gd name="connsiteY13" fmla="*/ 494878 h 760876"/>
                <a:gd name="connsiteX14" fmla="*/ 401860 w 774354"/>
                <a:gd name="connsiteY14" fmla="*/ 474708 h 760876"/>
                <a:gd name="connsiteX15" fmla="*/ 473518 w 774354"/>
                <a:gd name="connsiteY15" fmla="*/ 401953 h 760876"/>
                <a:gd name="connsiteX16" fmla="*/ 400780 w 774354"/>
                <a:gd name="connsiteY16" fmla="*/ 329918 h 760876"/>
                <a:gd name="connsiteX17" fmla="*/ 328762 w 774354"/>
                <a:gd name="connsiteY17" fmla="*/ 402673 h 760876"/>
                <a:gd name="connsiteX18" fmla="*/ 401860 w 774354"/>
                <a:gd name="connsiteY18" fmla="*/ 474708 h 760876"/>
                <a:gd name="connsiteX19" fmla="*/ 444710 w 774354"/>
                <a:gd name="connsiteY19" fmla="*/ 155595 h 760876"/>
                <a:gd name="connsiteX20" fmla="*/ 517449 w 774354"/>
                <a:gd name="connsiteY20" fmla="*/ 226909 h 760876"/>
                <a:gd name="connsiteX21" fmla="*/ 589106 w 774354"/>
                <a:gd name="connsiteY21" fmla="*/ 155234 h 760876"/>
                <a:gd name="connsiteX22" fmla="*/ 516008 w 774354"/>
                <a:gd name="connsiteY22" fmla="*/ 82119 h 760876"/>
                <a:gd name="connsiteX23" fmla="*/ 444710 w 774354"/>
                <a:gd name="connsiteY23" fmla="*/ 155595 h 760876"/>
                <a:gd name="connsiteX24" fmla="*/ 205971 w 774354"/>
                <a:gd name="connsiteY24" fmla="*/ 626701 h 760876"/>
                <a:gd name="connsiteX25" fmla="*/ 277269 w 774354"/>
                <a:gd name="connsiteY25" fmla="*/ 699456 h 760876"/>
                <a:gd name="connsiteX26" fmla="*/ 350367 w 774354"/>
                <a:gd name="connsiteY26" fmla="*/ 627781 h 760876"/>
                <a:gd name="connsiteX27" fmla="*/ 278349 w 774354"/>
                <a:gd name="connsiteY27" fmla="*/ 554666 h 760876"/>
                <a:gd name="connsiteX28" fmla="*/ 205971 w 774354"/>
                <a:gd name="connsiteY28" fmla="*/ 626701 h 760876"/>
                <a:gd name="connsiteX29" fmla="*/ 153758 w 774354"/>
                <a:gd name="connsiteY29" fmla="*/ 215023 h 760876"/>
                <a:gd name="connsiteX30" fmla="*/ 81740 w 774354"/>
                <a:gd name="connsiteY30" fmla="*/ 287418 h 760876"/>
                <a:gd name="connsiteX31" fmla="*/ 154478 w 774354"/>
                <a:gd name="connsiteY31" fmla="*/ 359092 h 760876"/>
                <a:gd name="connsiteX32" fmla="*/ 226496 w 774354"/>
                <a:gd name="connsiteY32" fmla="*/ 286698 h 760876"/>
                <a:gd name="connsiteX33" fmla="*/ 153758 w 774354"/>
                <a:gd name="connsiteY33" fmla="*/ 215023 h 76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74354" h="760876">
                  <a:moveTo>
                    <a:pt x="589106" y="0"/>
                  </a:moveTo>
                  <a:cubicBezTo>
                    <a:pt x="614313" y="69153"/>
                    <a:pt x="638799" y="136145"/>
                    <a:pt x="663285" y="203138"/>
                  </a:cubicBezTo>
                  <a:cubicBezTo>
                    <a:pt x="698213" y="298583"/>
                    <a:pt x="732782" y="394389"/>
                    <a:pt x="767351" y="489835"/>
                  </a:cubicBezTo>
                  <a:cubicBezTo>
                    <a:pt x="785355" y="539539"/>
                    <a:pt x="768431" y="576637"/>
                    <a:pt x="719099" y="594645"/>
                  </a:cubicBezTo>
                  <a:cubicBezTo>
                    <a:pt x="572902" y="647951"/>
                    <a:pt x="426706" y="701257"/>
                    <a:pt x="280510" y="754562"/>
                  </a:cubicBezTo>
                  <a:cubicBezTo>
                    <a:pt x="234418" y="771490"/>
                    <a:pt x="195889" y="753842"/>
                    <a:pt x="178964" y="708100"/>
                  </a:cubicBezTo>
                  <a:cubicBezTo>
                    <a:pt x="119910" y="546743"/>
                    <a:pt x="61575" y="385385"/>
                    <a:pt x="2881" y="224028"/>
                  </a:cubicBezTo>
                  <a:cubicBezTo>
                    <a:pt x="1800" y="221506"/>
                    <a:pt x="1440" y="218625"/>
                    <a:pt x="0" y="214303"/>
                  </a:cubicBezTo>
                  <a:cubicBezTo>
                    <a:pt x="196249" y="143349"/>
                    <a:pt x="391777" y="72035"/>
                    <a:pt x="589106" y="0"/>
                  </a:cubicBezTo>
                  <a:close/>
                  <a:moveTo>
                    <a:pt x="712977" y="494878"/>
                  </a:moveTo>
                  <a:cubicBezTo>
                    <a:pt x="712977" y="455259"/>
                    <a:pt x="681289" y="423563"/>
                    <a:pt x="641679" y="423203"/>
                  </a:cubicBezTo>
                  <a:cubicBezTo>
                    <a:pt x="600989" y="423203"/>
                    <a:pt x="567861" y="455619"/>
                    <a:pt x="568221" y="495958"/>
                  </a:cubicBezTo>
                  <a:cubicBezTo>
                    <a:pt x="568581" y="535937"/>
                    <a:pt x="601709" y="568353"/>
                    <a:pt x="640959" y="567993"/>
                  </a:cubicBezTo>
                  <a:cubicBezTo>
                    <a:pt x="680929" y="567632"/>
                    <a:pt x="712977" y="534857"/>
                    <a:pt x="712977" y="494878"/>
                  </a:cubicBezTo>
                  <a:close/>
                  <a:moveTo>
                    <a:pt x="401860" y="474708"/>
                  </a:moveTo>
                  <a:cubicBezTo>
                    <a:pt x="441830" y="474708"/>
                    <a:pt x="473878" y="441932"/>
                    <a:pt x="473518" y="401953"/>
                  </a:cubicBezTo>
                  <a:cubicBezTo>
                    <a:pt x="473158" y="361974"/>
                    <a:pt x="440750" y="329918"/>
                    <a:pt x="400780" y="329918"/>
                  </a:cubicBezTo>
                  <a:cubicBezTo>
                    <a:pt x="361530" y="329918"/>
                    <a:pt x="328402" y="363414"/>
                    <a:pt x="328762" y="402673"/>
                  </a:cubicBezTo>
                  <a:cubicBezTo>
                    <a:pt x="329482" y="442653"/>
                    <a:pt x="361890" y="474708"/>
                    <a:pt x="401860" y="474708"/>
                  </a:cubicBezTo>
                  <a:close/>
                  <a:moveTo>
                    <a:pt x="444710" y="155595"/>
                  </a:moveTo>
                  <a:cubicBezTo>
                    <a:pt x="444710" y="195574"/>
                    <a:pt x="477479" y="227269"/>
                    <a:pt x="517449" y="226909"/>
                  </a:cubicBezTo>
                  <a:cubicBezTo>
                    <a:pt x="556338" y="226549"/>
                    <a:pt x="589106" y="194133"/>
                    <a:pt x="589106" y="155234"/>
                  </a:cubicBezTo>
                  <a:cubicBezTo>
                    <a:pt x="589106" y="114895"/>
                    <a:pt x="555978" y="81399"/>
                    <a:pt x="516008" y="82119"/>
                  </a:cubicBezTo>
                  <a:cubicBezTo>
                    <a:pt x="476398" y="83200"/>
                    <a:pt x="444710" y="115615"/>
                    <a:pt x="444710" y="155595"/>
                  </a:cubicBezTo>
                  <a:close/>
                  <a:moveTo>
                    <a:pt x="205971" y="626701"/>
                  </a:moveTo>
                  <a:cubicBezTo>
                    <a:pt x="205611" y="667040"/>
                    <a:pt x="237299" y="699096"/>
                    <a:pt x="277269" y="699456"/>
                  </a:cubicBezTo>
                  <a:cubicBezTo>
                    <a:pt x="317239" y="699816"/>
                    <a:pt x="349647" y="667761"/>
                    <a:pt x="350367" y="627781"/>
                  </a:cubicBezTo>
                  <a:cubicBezTo>
                    <a:pt x="350727" y="588883"/>
                    <a:pt x="317599" y="555026"/>
                    <a:pt x="278349" y="554666"/>
                  </a:cubicBezTo>
                  <a:cubicBezTo>
                    <a:pt x="238379" y="554666"/>
                    <a:pt x="205971" y="586722"/>
                    <a:pt x="205971" y="626701"/>
                  </a:cubicBezTo>
                  <a:close/>
                  <a:moveTo>
                    <a:pt x="153758" y="215023"/>
                  </a:moveTo>
                  <a:cubicBezTo>
                    <a:pt x="113428" y="215383"/>
                    <a:pt x="81380" y="247439"/>
                    <a:pt x="81740" y="287418"/>
                  </a:cubicBezTo>
                  <a:cubicBezTo>
                    <a:pt x="82100" y="327397"/>
                    <a:pt x="114508" y="359453"/>
                    <a:pt x="154478" y="359092"/>
                  </a:cubicBezTo>
                  <a:cubicBezTo>
                    <a:pt x="194808" y="358732"/>
                    <a:pt x="226496" y="326677"/>
                    <a:pt x="226496" y="286698"/>
                  </a:cubicBezTo>
                  <a:cubicBezTo>
                    <a:pt x="226136" y="246718"/>
                    <a:pt x="193728" y="214663"/>
                    <a:pt x="153758" y="215023"/>
                  </a:cubicBezTo>
                  <a:close/>
                </a:path>
              </a:pathLst>
            </a:custGeom>
            <a:solidFill>
              <a:srgbClr val="F16924"/>
            </a:solidFill>
            <a:ln w="3597"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DAB04424-2190-CA7F-C34D-8A94CBDD01A7}"/>
                </a:ext>
              </a:extLst>
            </p:cNvPr>
            <p:cNvSpPr/>
            <p:nvPr/>
          </p:nvSpPr>
          <p:spPr>
            <a:xfrm>
              <a:off x="10639059" y="2188687"/>
              <a:ext cx="644684" cy="691305"/>
            </a:xfrm>
            <a:custGeom>
              <a:avLst/>
              <a:gdLst>
                <a:gd name="connsiteX0" fmla="*/ 551041 w 644684"/>
                <a:gd name="connsiteY0" fmla="*/ 691305 h 691305"/>
                <a:gd name="connsiteX1" fmla="*/ 153862 w 644684"/>
                <a:gd name="connsiteY1" fmla="*/ 620712 h 691305"/>
                <a:gd name="connsiteX2" fmla="*/ 141619 w 644684"/>
                <a:gd name="connsiteY2" fmla="*/ 609906 h 691305"/>
                <a:gd name="connsiteX3" fmla="*/ 1904 w 644684"/>
                <a:gd name="connsiteY3" fmla="*/ 225962 h 691305"/>
                <a:gd name="connsiteX4" fmla="*/ 824 w 644684"/>
                <a:gd name="connsiteY4" fmla="*/ 203991 h 691305"/>
                <a:gd name="connsiteX5" fmla="*/ 25310 w 644684"/>
                <a:gd name="connsiteY5" fmla="*/ 65685 h 691305"/>
                <a:gd name="connsiteX6" fmla="*/ 115332 w 644684"/>
                <a:gd name="connsiteY6" fmla="*/ 1574 h 691305"/>
                <a:gd name="connsiteX7" fmla="*/ 582008 w 644684"/>
                <a:gd name="connsiteY7" fmla="*/ 83694 h 691305"/>
                <a:gd name="connsiteX8" fmla="*/ 643224 w 644684"/>
                <a:gd name="connsiteY8" fmla="*/ 171936 h 691305"/>
                <a:gd name="connsiteX9" fmla="*/ 553921 w 644684"/>
                <a:gd name="connsiteY9" fmla="*/ 680860 h 691305"/>
                <a:gd name="connsiteX10" fmla="*/ 551041 w 644684"/>
                <a:gd name="connsiteY10" fmla="*/ 691305 h 691305"/>
                <a:gd name="connsiteX11" fmla="*/ 526195 w 644684"/>
                <a:gd name="connsiteY11" fmla="*/ 552639 h 691305"/>
                <a:gd name="connsiteX12" fmla="*/ 455257 w 644684"/>
                <a:gd name="connsiteY12" fmla="*/ 479164 h 691305"/>
                <a:gd name="connsiteX13" fmla="*/ 381799 w 644684"/>
                <a:gd name="connsiteY13" fmla="*/ 550838 h 691305"/>
                <a:gd name="connsiteX14" fmla="*/ 453096 w 644684"/>
                <a:gd name="connsiteY14" fmla="*/ 623953 h 691305"/>
                <a:gd name="connsiteX15" fmla="*/ 526195 w 644684"/>
                <a:gd name="connsiteY15" fmla="*/ 552639 h 691305"/>
                <a:gd name="connsiteX16" fmla="*/ 65280 w 644684"/>
                <a:gd name="connsiteY16" fmla="*/ 125834 h 691305"/>
                <a:gd name="connsiteX17" fmla="*/ 135137 w 644684"/>
                <a:gd name="connsiteY17" fmla="*/ 199669 h 691305"/>
                <a:gd name="connsiteX18" fmla="*/ 208956 w 644684"/>
                <a:gd name="connsiteY18" fmla="*/ 129436 h 691305"/>
                <a:gd name="connsiteX19" fmla="*/ 137658 w 644684"/>
                <a:gd name="connsiteY19" fmla="*/ 55600 h 691305"/>
                <a:gd name="connsiteX20" fmla="*/ 65280 w 644684"/>
                <a:gd name="connsiteY20" fmla="*/ 125834 h 691305"/>
                <a:gd name="connsiteX21" fmla="*/ 361634 w 644684"/>
                <a:gd name="connsiteY21" fmla="*/ 326810 h 691305"/>
                <a:gd name="connsiteX22" fmla="*/ 289616 w 644684"/>
                <a:gd name="connsiteY22" fmla="*/ 254416 h 691305"/>
                <a:gd name="connsiteX23" fmla="*/ 217598 w 644684"/>
                <a:gd name="connsiteY23" fmla="*/ 328251 h 691305"/>
                <a:gd name="connsiteX24" fmla="*/ 288896 w 644684"/>
                <a:gd name="connsiteY24" fmla="*/ 398845 h 691305"/>
                <a:gd name="connsiteX25" fmla="*/ 361634 w 644684"/>
                <a:gd name="connsiteY25" fmla="*/ 326810 h 691305"/>
                <a:gd name="connsiteX26" fmla="*/ 588850 w 644684"/>
                <a:gd name="connsiteY26" fmla="*/ 194627 h 691305"/>
                <a:gd name="connsiteX27" fmla="*/ 516832 w 644684"/>
                <a:gd name="connsiteY27" fmla="*/ 122953 h 691305"/>
                <a:gd name="connsiteX28" fmla="*/ 445174 w 644684"/>
                <a:gd name="connsiteY28" fmla="*/ 197148 h 691305"/>
                <a:gd name="connsiteX29" fmla="*/ 516832 w 644684"/>
                <a:gd name="connsiteY29" fmla="*/ 267382 h 691305"/>
                <a:gd name="connsiteX30" fmla="*/ 588850 w 644684"/>
                <a:gd name="connsiteY30" fmla="*/ 194627 h 69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44684" h="691305">
                  <a:moveTo>
                    <a:pt x="551041" y="691305"/>
                  </a:moveTo>
                  <a:cubicBezTo>
                    <a:pt x="417447" y="667534"/>
                    <a:pt x="285655" y="644483"/>
                    <a:pt x="153862" y="620712"/>
                  </a:cubicBezTo>
                  <a:cubicBezTo>
                    <a:pt x="149181" y="619991"/>
                    <a:pt x="143419" y="614589"/>
                    <a:pt x="141619" y="609906"/>
                  </a:cubicBezTo>
                  <a:cubicBezTo>
                    <a:pt x="94447" y="482045"/>
                    <a:pt x="47996" y="354184"/>
                    <a:pt x="1904" y="225962"/>
                  </a:cubicBezTo>
                  <a:cubicBezTo>
                    <a:pt x="-616" y="219119"/>
                    <a:pt x="-256" y="210835"/>
                    <a:pt x="824" y="203991"/>
                  </a:cubicBezTo>
                  <a:cubicBezTo>
                    <a:pt x="8746" y="157889"/>
                    <a:pt x="17028" y="111787"/>
                    <a:pt x="25310" y="65685"/>
                  </a:cubicBezTo>
                  <a:cubicBezTo>
                    <a:pt x="33592" y="18142"/>
                    <a:pt x="68161" y="-6710"/>
                    <a:pt x="115332" y="1574"/>
                  </a:cubicBezTo>
                  <a:cubicBezTo>
                    <a:pt x="270891" y="28947"/>
                    <a:pt x="426450" y="56321"/>
                    <a:pt x="582008" y="83694"/>
                  </a:cubicBezTo>
                  <a:cubicBezTo>
                    <a:pt x="626299" y="91618"/>
                    <a:pt x="651146" y="127275"/>
                    <a:pt x="643224" y="171936"/>
                  </a:cubicBezTo>
                  <a:cubicBezTo>
                    <a:pt x="613696" y="341578"/>
                    <a:pt x="583809" y="511219"/>
                    <a:pt x="553921" y="680860"/>
                  </a:cubicBezTo>
                  <a:cubicBezTo>
                    <a:pt x="553561" y="683742"/>
                    <a:pt x="552121" y="686983"/>
                    <a:pt x="551041" y="691305"/>
                  </a:cubicBezTo>
                  <a:close/>
                  <a:moveTo>
                    <a:pt x="526195" y="552639"/>
                  </a:moveTo>
                  <a:cubicBezTo>
                    <a:pt x="526915" y="512660"/>
                    <a:pt x="494867" y="479884"/>
                    <a:pt x="455257" y="479164"/>
                  </a:cubicBezTo>
                  <a:cubicBezTo>
                    <a:pt x="416007" y="478443"/>
                    <a:pt x="382879" y="510859"/>
                    <a:pt x="381799" y="550838"/>
                  </a:cubicBezTo>
                  <a:cubicBezTo>
                    <a:pt x="380718" y="590097"/>
                    <a:pt x="413486" y="623593"/>
                    <a:pt x="453096" y="623953"/>
                  </a:cubicBezTo>
                  <a:cubicBezTo>
                    <a:pt x="493786" y="623953"/>
                    <a:pt x="525834" y="592978"/>
                    <a:pt x="526195" y="552639"/>
                  </a:cubicBezTo>
                  <a:close/>
                  <a:moveTo>
                    <a:pt x="65280" y="125834"/>
                  </a:moveTo>
                  <a:cubicBezTo>
                    <a:pt x="64200" y="166173"/>
                    <a:pt x="95528" y="199309"/>
                    <a:pt x="135137" y="199669"/>
                  </a:cubicBezTo>
                  <a:cubicBezTo>
                    <a:pt x="175467" y="200390"/>
                    <a:pt x="207875" y="169415"/>
                    <a:pt x="208956" y="129436"/>
                  </a:cubicBezTo>
                  <a:cubicBezTo>
                    <a:pt x="210036" y="88736"/>
                    <a:pt x="179428" y="56681"/>
                    <a:pt x="137658" y="55600"/>
                  </a:cubicBezTo>
                  <a:cubicBezTo>
                    <a:pt x="99128" y="54520"/>
                    <a:pt x="66000" y="86575"/>
                    <a:pt x="65280" y="125834"/>
                  </a:cubicBezTo>
                  <a:close/>
                  <a:moveTo>
                    <a:pt x="361634" y="326810"/>
                  </a:moveTo>
                  <a:cubicBezTo>
                    <a:pt x="361994" y="286831"/>
                    <a:pt x="330666" y="255136"/>
                    <a:pt x="289616" y="254416"/>
                  </a:cubicBezTo>
                  <a:cubicBezTo>
                    <a:pt x="249646" y="253695"/>
                    <a:pt x="217958" y="286471"/>
                    <a:pt x="217598" y="328251"/>
                  </a:cubicBezTo>
                  <a:cubicBezTo>
                    <a:pt x="217598" y="365709"/>
                    <a:pt x="250366" y="398485"/>
                    <a:pt x="288896" y="398845"/>
                  </a:cubicBezTo>
                  <a:cubicBezTo>
                    <a:pt x="328865" y="399205"/>
                    <a:pt x="361274" y="367150"/>
                    <a:pt x="361634" y="326810"/>
                  </a:cubicBezTo>
                  <a:close/>
                  <a:moveTo>
                    <a:pt x="588850" y="194627"/>
                  </a:moveTo>
                  <a:cubicBezTo>
                    <a:pt x="588850" y="153927"/>
                    <a:pt x="557882" y="122953"/>
                    <a:pt x="516832" y="122953"/>
                  </a:cubicBezTo>
                  <a:cubicBezTo>
                    <a:pt x="476502" y="122592"/>
                    <a:pt x="445174" y="155008"/>
                    <a:pt x="445174" y="197148"/>
                  </a:cubicBezTo>
                  <a:cubicBezTo>
                    <a:pt x="445174" y="234606"/>
                    <a:pt x="478663" y="267382"/>
                    <a:pt x="516832" y="267382"/>
                  </a:cubicBezTo>
                  <a:cubicBezTo>
                    <a:pt x="556802" y="267382"/>
                    <a:pt x="588850" y="234966"/>
                    <a:pt x="588850" y="194627"/>
                  </a:cubicBezTo>
                  <a:close/>
                </a:path>
              </a:pathLst>
            </a:custGeom>
            <a:solidFill>
              <a:srgbClr val="F16924"/>
            </a:solidFill>
            <a:ln w="3597"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87FB10D8-0B6E-F193-D081-00FC3F37A5AF}"/>
                </a:ext>
              </a:extLst>
            </p:cNvPr>
            <p:cNvSpPr/>
            <p:nvPr/>
          </p:nvSpPr>
          <p:spPr>
            <a:xfrm>
              <a:off x="10111269" y="2702784"/>
              <a:ext cx="144398" cy="144432"/>
            </a:xfrm>
            <a:custGeom>
              <a:avLst/>
              <a:gdLst>
                <a:gd name="connsiteX0" fmla="*/ 144399 w 144398"/>
                <a:gd name="connsiteY0" fmla="*/ 71678 h 144432"/>
                <a:gd name="connsiteX1" fmla="*/ 72741 w 144398"/>
                <a:gd name="connsiteY1" fmla="*/ 144432 h 144432"/>
                <a:gd name="connsiteX2" fmla="*/ 3 w 144398"/>
                <a:gd name="connsiteY2" fmla="*/ 72398 h 144432"/>
                <a:gd name="connsiteX3" fmla="*/ 72021 w 144398"/>
                <a:gd name="connsiteY3" fmla="*/ 3 h 144432"/>
                <a:gd name="connsiteX4" fmla="*/ 144399 w 144398"/>
                <a:gd name="connsiteY4" fmla="*/ 71678 h 144432"/>
                <a:gd name="connsiteX5" fmla="*/ 95787 w 144398"/>
                <a:gd name="connsiteY5" fmla="*/ 71678 h 144432"/>
                <a:gd name="connsiteX6" fmla="*/ 72741 w 144398"/>
                <a:gd name="connsiteY6" fmla="*/ 47906 h 144432"/>
                <a:gd name="connsiteX7" fmla="*/ 48255 w 144398"/>
                <a:gd name="connsiteY7" fmla="*/ 72038 h 144432"/>
                <a:gd name="connsiteX8" fmla="*/ 71661 w 144398"/>
                <a:gd name="connsiteY8" fmla="*/ 95809 h 144432"/>
                <a:gd name="connsiteX9" fmla="*/ 95787 w 144398"/>
                <a:gd name="connsiteY9" fmla="*/ 71678 h 144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398" h="144432">
                  <a:moveTo>
                    <a:pt x="144399" y="71678"/>
                  </a:moveTo>
                  <a:cubicBezTo>
                    <a:pt x="144399" y="111657"/>
                    <a:pt x="112351" y="144432"/>
                    <a:pt x="72741" y="144432"/>
                  </a:cubicBezTo>
                  <a:cubicBezTo>
                    <a:pt x="33131" y="144432"/>
                    <a:pt x="363" y="111657"/>
                    <a:pt x="3" y="72398"/>
                  </a:cubicBezTo>
                  <a:cubicBezTo>
                    <a:pt x="-357" y="32779"/>
                    <a:pt x="32411" y="3"/>
                    <a:pt x="72021" y="3"/>
                  </a:cubicBezTo>
                  <a:cubicBezTo>
                    <a:pt x="111991" y="-357"/>
                    <a:pt x="144039" y="31698"/>
                    <a:pt x="144399" y="71678"/>
                  </a:cubicBezTo>
                  <a:close/>
                  <a:moveTo>
                    <a:pt x="95787" y="71678"/>
                  </a:moveTo>
                  <a:cubicBezTo>
                    <a:pt x="95787" y="58711"/>
                    <a:pt x="85704" y="48266"/>
                    <a:pt x="72741" y="47906"/>
                  </a:cubicBezTo>
                  <a:cubicBezTo>
                    <a:pt x="59418" y="47546"/>
                    <a:pt x="48255" y="58711"/>
                    <a:pt x="48255" y="72038"/>
                  </a:cubicBezTo>
                  <a:cubicBezTo>
                    <a:pt x="48255" y="84644"/>
                    <a:pt x="59058" y="95449"/>
                    <a:pt x="71661" y="95809"/>
                  </a:cubicBezTo>
                  <a:cubicBezTo>
                    <a:pt x="84624" y="96529"/>
                    <a:pt x="95787" y="85364"/>
                    <a:pt x="95787" y="71678"/>
                  </a:cubicBezTo>
                  <a:close/>
                </a:path>
              </a:pathLst>
            </a:custGeom>
            <a:grpFill/>
            <a:ln w="3597"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EFF0C12-ACA8-36FB-6F23-31B8DFF1F34F}"/>
                </a:ext>
              </a:extLst>
            </p:cNvPr>
            <p:cNvSpPr/>
            <p:nvPr/>
          </p:nvSpPr>
          <p:spPr>
            <a:xfrm>
              <a:off x="9987401" y="2361704"/>
              <a:ext cx="144398" cy="144789"/>
            </a:xfrm>
            <a:custGeom>
              <a:avLst/>
              <a:gdLst>
                <a:gd name="connsiteX0" fmla="*/ 72378 w 144398"/>
                <a:gd name="connsiteY0" fmla="*/ 144790 h 144789"/>
                <a:gd name="connsiteX1" fmla="*/ 0 w 144398"/>
                <a:gd name="connsiteY1" fmla="*/ 72755 h 144789"/>
                <a:gd name="connsiteX2" fmla="*/ 72018 w 144398"/>
                <a:gd name="connsiteY2" fmla="*/ 0 h 144789"/>
                <a:gd name="connsiteX3" fmla="*/ 144396 w 144398"/>
                <a:gd name="connsiteY3" fmla="*/ 72395 h 144789"/>
                <a:gd name="connsiteX4" fmla="*/ 72378 w 144398"/>
                <a:gd name="connsiteY4" fmla="*/ 144790 h 144789"/>
                <a:gd name="connsiteX5" fmla="*/ 72378 w 144398"/>
                <a:gd name="connsiteY5" fmla="*/ 96526 h 144789"/>
                <a:gd name="connsiteX6" fmla="*/ 96504 w 144398"/>
                <a:gd name="connsiteY6" fmla="*/ 73475 h 144789"/>
                <a:gd name="connsiteX7" fmla="*/ 72378 w 144398"/>
                <a:gd name="connsiteY7" fmla="*/ 48983 h 144789"/>
                <a:gd name="connsiteX8" fmla="*/ 48612 w 144398"/>
                <a:gd name="connsiteY8" fmla="*/ 72395 h 144789"/>
                <a:gd name="connsiteX9" fmla="*/ 72378 w 144398"/>
                <a:gd name="connsiteY9" fmla="*/ 96526 h 14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398" h="144789">
                  <a:moveTo>
                    <a:pt x="72378" y="144790"/>
                  </a:moveTo>
                  <a:cubicBezTo>
                    <a:pt x="32408" y="144790"/>
                    <a:pt x="360" y="112734"/>
                    <a:pt x="0" y="72755"/>
                  </a:cubicBezTo>
                  <a:cubicBezTo>
                    <a:pt x="0" y="32776"/>
                    <a:pt x="32408" y="0"/>
                    <a:pt x="72018" y="0"/>
                  </a:cubicBezTo>
                  <a:cubicBezTo>
                    <a:pt x="111628" y="0"/>
                    <a:pt x="144396" y="32776"/>
                    <a:pt x="144396" y="72395"/>
                  </a:cubicBezTo>
                  <a:cubicBezTo>
                    <a:pt x="144756" y="112374"/>
                    <a:pt x="112348" y="144790"/>
                    <a:pt x="72378" y="144790"/>
                  </a:cubicBezTo>
                  <a:close/>
                  <a:moveTo>
                    <a:pt x="72378" y="96526"/>
                  </a:moveTo>
                  <a:cubicBezTo>
                    <a:pt x="84981" y="96526"/>
                    <a:pt x="95784" y="86081"/>
                    <a:pt x="96504" y="73475"/>
                  </a:cubicBezTo>
                  <a:cubicBezTo>
                    <a:pt x="96864" y="60869"/>
                    <a:pt x="84981" y="48623"/>
                    <a:pt x="72378" y="48983"/>
                  </a:cubicBezTo>
                  <a:cubicBezTo>
                    <a:pt x="59775" y="48983"/>
                    <a:pt x="48972" y="59429"/>
                    <a:pt x="48612" y="72395"/>
                  </a:cubicBezTo>
                  <a:cubicBezTo>
                    <a:pt x="48252" y="85721"/>
                    <a:pt x="58695" y="96526"/>
                    <a:pt x="72378" y="96526"/>
                  </a:cubicBezTo>
                  <a:close/>
                </a:path>
              </a:pathLst>
            </a:custGeom>
            <a:grpFill/>
            <a:ln w="359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868BD97-96BD-A460-7B97-E99030945E04}"/>
                </a:ext>
              </a:extLst>
            </p:cNvPr>
            <p:cNvSpPr/>
            <p:nvPr/>
          </p:nvSpPr>
          <p:spPr>
            <a:xfrm>
              <a:off x="10474230" y="2570601"/>
              <a:ext cx="144770" cy="144075"/>
            </a:xfrm>
            <a:custGeom>
              <a:avLst/>
              <a:gdLst>
                <a:gd name="connsiteX0" fmla="*/ 70950 w 144770"/>
                <a:gd name="connsiteY0" fmla="*/ 144072 h 144075"/>
                <a:gd name="connsiteX1" fmla="*/ 12 w 144770"/>
                <a:gd name="connsiteY1" fmla="*/ 70957 h 144075"/>
                <a:gd name="connsiteX2" fmla="*/ 73470 w 144770"/>
                <a:gd name="connsiteY2" fmla="*/ 3 h 144075"/>
                <a:gd name="connsiteX3" fmla="*/ 144768 w 144770"/>
                <a:gd name="connsiteY3" fmla="*/ 73478 h 144075"/>
                <a:gd name="connsiteX4" fmla="*/ 70950 w 144770"/>
                <a:gd name="connsiteY4" fmla="*/ 144072 h 144075"/>
                <a:gd name="connsiteX5" fmla="*/ 72750 w 144770"/>
                <a:gd name="connsiteY5" fmla="*/ 95449 h 144075"/>
                <a:gd name="connsiteX6" fmla="*/ 96156 w 144770"/>
                <a:gd name="connsiteY6" fmla="*/ 72038 h 144075"/>
                <a:gd name="connsiteX7" fmla="*/ 71670 w 144770"/>
                <a:gd name="connsiteY7" fmla="*/ 48266 h 144075"/>
                <a:gd name="connsiteX8" fmla="*/ 48264 w 144770"/>
                <a:gd name="connsiteY8" fmla="*/ 71677 h 144075"/>
                <a:gd name="connsiteX9" fmla="*/ 72750 w 144770"/>
                <a:gd name="connsiteY9" fmla="*/ 95449 h 14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70" h="144075">
                  <a:moveTo>
                    <a:pt x="70950" y="144072"/>
                  </a:moveTo>
                  <a:cubicBezTo>
                    <a:pt x="31340" y="143712"/>
                    <a:pt x="-708" y="110936"/>
                    <a:pt x="12" y="70957"/>
                  </a:cubicBezTo>
                  <a:cubicBezTo>
                    <a:pt x="372" y="31338"/>
                    <a:pt x="33500" y="-357"/>
                    <a:pt x="73470" y="3"/>
                  </a:cubicBezTo>
                  <a:cubicBezTo>
                    <a:pt x="112720" y="363"/>
                    <a:pt x="145128" y="33859"/>
                    <a:pt x="144768" y="73478"/>
                  </a:cubicBezTo>
                  <a:cubicBezTo>
                    <a:pt x="144048" y="112737"/>
                    <a:pt x="111280" y="144432"/>
                    <a:pt x="70950" y="144072"/>
                  </a:cubicBezTo>
                  <a:close/>
                  <a:moveTo>
                    <a:pt x="72750" y="95449"/>
                  </a:moveTo>
                  <a:cubicBezTo>
                    <a:pt x="85713" y="95089"/>
                    <a:pt x="96156" y="85004"/>
                    <a:pt x="96156" y="72038"/>
                  </a:cubicBezTo>
                  <a:cubicBezTo>
                    <a:pt x="96156" y="58711"/>
                    <a:pt x="84993" y="47906"/>
                    <a:pt x="71670" y="48266"/>
                  </a:cubicBezTo>
                  <a:cubicBezTo>
                    <a:pt x="58707" y="48626"/>
                    <a:pt x="48624" y="59071"/>
                    <a:pt x="48264" y="71677"/>
                  </a:cubicBezTo>
                  <a:cubicBezTo>
                    <a:pt x="48264" y="85364"/>
                    <a:pt x="59067" y="95809"/>
                    <a:pt x="72750" y="95449"/>
                  </a:cubicBezTo>
                  <a:close/>
                </a:path>
              </a:pathLst>
            </a:custGeom>
            <a:grpFill/>
            <a:ln w="3597"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A9794C1-A4CD-9F9A-17A0-25F70AE6AE50}"/>
                </a:ext>
              </a:extLst>
            </p:cNvPr>
            <p:cNvSpPr/>
            <p:nvPr/>
          </p:nvSpPr>
          <p:spPr>
            <a:xfrm>
              <a:off x="10350371" y="2230238"/>
              <a:ext cx="144395" cy="144432"/>
            </a:xfrm>
            <a:custGeom>
              <a:avLst/>
              <a:gdLst>
                <a:gd name="connsiteX0" fmla="*/ 72738 w 144395"/>
                <a:gd name="connsiteY0" fmla="*/ 3 h 144432"/>
                <a:gd name="connsiteX1" fmla="*/ 144396 w 144395"/>
                <a:gd name="connsiteY1" fmla="*/ 72398 h 144432"/>
                <a:gd name="connsiteX2" fmla="*/ 72018 w 144395"/>
                <a:gd name="connsiteY2" fmla="*/ 144432 h 144432"/>
                <a:gd name="connsiteX3" fmla="*/ 0 w 144395"/>
                <a:gd name="connsiteY3" fmla="*/ 71677 h 144432"/>
                <a:gd name="connsiteX4" fmla="*/ 72738 w 144395"/>
                <a:gd name="connsiteY4" fmla="*/ 3 h 144432"/>
                <a:gd name="connsiteX5" fmla="*/ 95784 w 144395"/>
                <a:gd name="connsiteY5" fmla="*/ 72398 h 144432"/>
                <a:gd name="connsiteX6" fmla="*/ 71658 w 144395"/>
                <a:gd name="connsiteY6" fmla="*/ 48626 h 144432"/>
                <a:gd name="connsiteX7" fmla="*/ 48252 w 144395"/>
                <a:gd name="connsiteY7" fmla="*/ 72038 h 144432"/>
                <a:gd name="connsiteX8" fmla="*/ 72378 w 144395"/>
                <a:gd name="connsiteY8" fmla="*/ 96169 h 144432"/>
                <a:gd name="connsiteX9" fmla="*/ 95784 w 144395"/>
                <a:gd name="connsiteY9" fmla="*/ 72398 h 144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395" h="144432">
                  <a:moveTo>
                    <a:pt x="72738" y="3"/>
                  </a:moveTo>
                  <a:cubicBezTo>
                    <a:pt x="113068" y="363"/>
                    <a:pt x="144396" y="32058"/>
                    <a:pt x="144396" y="72398"/>
                  </a:cubicBezTo>
                  <a:cubicBezTo>
                    <a:pt x="144036" y="112377"/>
                    <a:pt x="111988" y="144432"/>
                    <a:pt x="72018" y="144432"/>
                  </a:cubicBezTo>
                  <a:cubicBezTo>
                    <a:pt x="32408" y="144072"/>
                    <a:pt x="0" y="111296"/>
                    <a:pt x="0" y="71677"/>
                  </a:cubicBezTo>
                  <a:cubicBezTo>
                    <a:pt x="0" y="31698"/>
                    <a:pt x="32408" y="-357"/>
                    <a:pt x="72738" y="3"/>
                  </a:cubicBezTo>
                  <a:close/>
                  <a:moveTo>
                    <a:pt x="95784" y="72398"/>
                  </a:moveTo>
                  <a:cubicBezTo>
                    <a:pt x="95784" y="58711"/>
                    <a:pt x="85341" y="48266"/>
                    <a:pt x="71658" y="48626"/>
                  </a:cubicBezTo>
                  <a:cubicBezTo>
                    <a:pt x="58695" y="48986"/>
                    <a:pt x="48252" y="59071"/>
                    <a:pt x="48252" y="72038"/>
                  </a:cubicBezTo>
                  <a:cubicBezTo>
                    <a:pt x="48252" y="85364"/>
                    <a:pt x="59415" y="96529"/>
                    <a:pt x="72378" y="96169"/>
                  </a:cubicBezTo>
                  <a:cubicBezTo>
                    <a:pt x="85341" y="95809"/>
                    <a:pt x="95784" y="85364"/>
                    <a:pt x="95784" y="72398"/>
                  </a:cubicBezTo>
                  <a:close/>
                </a:path>
              </a:pathLst>
            </a:custGeom>
            <a:grpFill/>
            <a:ln w="3597"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2839CEF-ADF1-84B2-33A6-0AEABF11C032}"/>
                </a:ext>
              </a:extLst>
            </p:cNvPr>
            <p:cNvSpPr/>
            <p:nvPr/>
          </p:nvSpPr>
          <p:spPr>
            <a:xfrm>
              <a:off x="10697134" y="3183258"/>
              <a:ext cx="144398" cy="144792"/>
            </a:xfrm>
            <a:custGeom>
              <a:avLst/>
              <a:gdLst>
                <a:gd name="connsiteX0" fmla="*/ 144399 w 144398"/>
                <a:gd name="connsiteY0" fmla="*/ 71674 h 144792"/>
                <a:gd name="connsiteX1" fmla="*/ 72741 w 144398"/>
                <a:gd name="connsiteY1" fmla="*/ 144789 h 144792"/>
                <a:gd name="connsiteX2" fmla="*/ 3 w 144398"/>
                <a:gd name="connsiteY2" fmla="*/ 72755 h 144792"/>
                <a:gd name="connsiteX3" fmla="*/ 73461 w 144398"/>
                <a:gd name="connsiteY3" fmla="*/ 0 h 144792"/>
                <a:gd name="connsiteX4" fmla="*/ 144399 w 144398"/>
                <a:gd name="connsiteY4" fmla="*/ 71674 h 144792"/>
                <a:gd name="connsiteX5" fmla="*/ 71661 w 144398"/>
                <a:gd name="connsiteY5" fmla="*/ 96166 h 144792"/>
                <a:gd name="connsiteX6" fmla="*/ 95787 w 144398"/>
                <a:gd name="connsiteY6" fmla="*/ 73115 h 144792"/>
                <a:gd name="connsiteX7" fmla="*/ 72741 w 144398"/>
                <a:gd name="connsiteY7" fmla="*/ 48263 h 144792"/>
                <a:gd name="connsiteX8" fmla="*/ 48615 w 144398"/>
                <a:gd name="connsiteY8" fmla="*/ 70954 h 144792"/>
                <a:gd name="connsiteX9" fmla="*/ 71661 w 144398"/>
                <a:gd name="connsiteY9" fmla="*/ 96166 h 14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398" h="144792">
                  <a:moveTo>
                    <a:pt x="144399" y="71674"/>
                  </a:moveTo>
                  <a:cubicBezTo>
                    <a:pt x="144399" y="112014"/>
                    <a:pt x="112711" y="144429"/>
                    <a:pt x="72741" y="144789"/>
                  </a:cubicBezTo>
                  <a:cubicBezTo>
                    <a:pt x="33131" y="145150"/>
                    <a:pt x="363" y="112734"/>
                    <a:pt x="3" y="72755"/>
                  </a:cubicBezTo>
                  <a:cubicBezTo>
                    <a:pt x="-357" y="32776"/>
                    <a:pt x="32411" y="0"/>
                    <a:pt x="73461" y="0"/>
                  </a:cubicBezTo>
                  <a:cubicBezTo>
                    <a:pt x="112351" y="0"/>
                    <a:pt x="144039" y="32055"/>
                    <a:pt x="144399" y="71674"/>
                  </a:cubicBezTo>
                  <a:close/>
                  <a:moveTo>
                    <a:pt x="71661" y="96166"/>
                  </a:moveTo>
                  <a:cubicBezTo>
                    <a:pt x="84264" y="96526"/>
                    <a:pt x="95067" y="86081"/>
                    <a:pt x="95787" y="73115"/>
                  </a:cubicBezTo>
                  <a:cubicBezTo>
                    <a:pt x="96507" y="59429"/>
                    <a:pt x="86064" y="48263"/>
                    <a:pt x="72741" y="48263"/>
                  </a:cubicBezTo>
                  <a:cubicBezTo>
                    <a:pt x="59778" y="48263"/>
                    <a:pt x="48975" y="57988"/>
                    <a:pt x="48615" y="70954"/>
                  </a:cubicBezTo>
                  <a:cubicBezTo>
                    <a:pt x="47895" y="84280"/>
                    <a:pt x="58697" y="95806"/>
                    <a:pt x="71661" y="96166"/>
                  </a:cubicBezTo>
                  <a:close/>
                </a:path>
              </a:pathLst>
            </a:custGeom>
            <a:grpFill/>
            <a:ln w="3597"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0560DE2-40A4-86DF-440D-629270B69E3B}"/>
                </a:ext>
              </a:extLst>
            </p:cNvPr>
            <p:cNvSpPr/>
            <p:nvPr/>
          </p:nvSpPr>
          <p:spPr>
            <a:xfrm>
              <a:off x="10457675" y="3090333"/>
              <a:ext cx="144758" cy="144429"/>
            </a:xfrm>
            <a:custGeom>
              <a:avLst/>
              <a:gdLst>
                <a:gd name="connsiteX0" fmla="*/ 72741 w 144758"/>
                <a:gd name="connsiteY0" fmla="*/ 144429 h 144429"/>
                <a:gd name="connsiteX1" fmla="*/ 3 w 144758"/>
                <a:gd name="connsiteY1" fmla="*/ 72755 h 144429"/>
                <a:gd name="connsiteX2" fmla="*/ 72021 w 144758"/>
                <a:gd name="connsiteY2" fmla="*/ 0 h 144429"/>
                <a:gd name="connsiteX3" fmla="*/ 144759 w 144758"/>
                <a:gd name="connsiteY3" fmla="*/ 72035 h 144429"/>
                <a:gd name="connsiteX4" fmla="*/ 72741 w 144758"/>
                <a:gd name="connsiteY4" fmla="*/ 144429 h 144429"/>
                <a:gd name="connsiteX5" fmla="*/ 96147 w 144758"/>
                <a:gd name="connsiteY5" fmla="*/ 72035 h 144429"/>
                <a:gd name="connsiteX6" fmla="*/ 73101 w 144758"/>
                <a:gd name="connsiteY6" fmla="*/ 48263 h 144429"/>
                <a:gd name="connsiteX7" fmla="*/ 48255 w 144758"/>
                <a:gd name="connsiteY7" fmla="*/ 72395 h 144429"/>
                <a:gd name="connsiteX8" fmla="*/ 73101 w 144758"/>
                <a:gd name="connsiteY8" fmla="*/ 96166 h 144429"/>
                <a:gd name="connsiteX9" fmla="*/ 96147 w 144758"/>
                <a:gd name="connsiteY9" fmla="*/ 72035 h 14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58" h="144429">
                  <a:moveTo>
                    <a:pt x="72741" y="144429"/>
                  </a:moveTo>
                  <a:cubicBezTo>
                    <a:pt x="32771" y="144429"/>
                    <a:pt x="363" y="112734"/>
                    <a:pt x="3" y="72755"/>
                  </a:cubicBezTo>
                  <a:cubicBezTo>
                    <a:pt x="-357" y="33496"/>
                    <a:pt x="32771" y="0"/>
                    <a:pt x="72021" y="0"/>
                  </a:cubicBezTo>
                  <a:cubicBezTo>
                    <a:pt x="111631" y="0"/>
                    <a:pt x="144399" y="32055"/>
                    <a:pt x="144759" y="72035"/>
                  </a:cubicBezTo>
                  <a:cubicBezTo>
                    <a:pt x="144759" y="111654"/>
                    <a:pt x="112711" y="144429"/>
                    <a:pt x="72741" y="144429"/>
                  </a:cubicBezTo>
                  <a:close/>
                  <a:moveTo>
                    <a:pt x="96147" y="72035"/>
                  </a:moveTo>
                  <a:cubicBezTo>
                    <a:pt x="96147" y="59429"/>
                    <a:pt x="85344" y="48263"/>
                    <a:pt x="73101" y="48263"/>
                  </a:cubicBezTo>
                  <a:cubicBezTo>
                    <a:pt x="60498" y="47903"/>
                    <a:pt x="48255" y="59789"/>
                    <a:pt x="48255" y="72395"/>
                  </a:cubicBezTo>
                  <a:cubicBezTo>
                    <a:pt x="48255" y="85361"/>
                    <a:pt x="59778" y="96526"/>
                    <a:pt x="73101" y="96166"/>
                  </a:cubicBezTo>
                  <a:cubicBezTo>
                    <a:pt x="86064" y="95446"/>
                    <a:pt x="96147" y="85001"/>
                    <a:pt x="96147" y="72035"/>
                  </a:cubicBezTo>
                  <a:close/>
                </a:path>
              </a:pathLst>
            </a:custGeom>
            <a:grpFill/>
            <a:ln w="359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8B8CA65-129E-EDBD-510F-6FF0218B8611}"/>
                </a:ext>
              </a:extLst>
            </p:cNvPr>
            <p:cNvSpPr/>
            <p:nvPr/>
          </p:nvSpPr>
          <p:spPr>
            <a:xfrm>
              <a:off x="10573263" y="2842523"/>
              <a:ext cx="144401" cy="144800"/>
            </a:xfrm>
            <a:custGeom>
              <a:avLst/>
              <a:gdLst>
                <a:gd name="connsiteX0" fmla="*/ 3 w 144401"/>
                <a:gd name="connsiteY0" fmla="*/ 73126 h 144800"/>
                <a:gd name="connsiteX1" fmla="*/ 71301 w 144401"/>
                <a:gd name="connsiteY1" fmla="*/ 11 h 144800"/>
                <a:gd name="connsiteX2" fmla="*/ 144399 w 144401"/>
                <a:gd name="connsiteY2" fmla="*/ 73126 h 144800"/>
                <a:gd name="connsiteX3" fmla="*/ 72741 w 144401"/>
                <a:gd name="connsiteY3" fmla="*/ 144801 h 144800"/>
                <a:gd name="connsiteX4" fmla="*/ 3 w 144401"/>
                <a:gd name="connsiteY4" fmla="*/ 73126 h 144800"/>
                <a:gd name="connsiteX5" fmla="*/ 72741 w 144401"/>
                <a:gd name="connsiteY5" fmla="*/ 48275 h 144800"/>
                <a:gd name="connsiteX6" fmla="*/ 48615 w 144401"/>
                <a:gd name="connsiteY6" fmla="*/ 71326 h 144800"/>
                <a:gd name="connsiteX7" fmla="*/ 71301 w 144401"/>
                <a:gd name="connsiteY7" fmla="*/ 95817 h 144800"/>
                <a:gd name="connsiteX8" fmla="*/ 96507 w 144401"/>
                <a:gd name="connsiteY8" fmla="*/ 72046 h 144800"/>
                <a:gd name="connsiteX9" fmla="*/ 72741 w 144401"/>
                <a:gd name="connsiteY9" fmla="*/ 48275 h 14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401" h="144800">
                  <a:moveTo>
                    <a:pt x="3" y="73126"/>
                  </a:moveTo>
                  <a:cubicBezTo>
                    <a:pt x="-357" y="32787"/>
                    <a:pt x="31331" y="372"/>
                    <a:pt x="71301" y="11"/>
                  </a:cubicBezTo>
                  <a:cubicBezTo>
                    <a:pt x="111271" y="-709"/>
                    <a:pt x="144759" y="32787"/>
                    <a:pt x="144399" y="73126"/>
                  </a:cubicBezTo>
                  <a:cubicBezTo>
                    <a:pt x="144399" y="111665"/>
                    <a:pt x="111631" y="144441"/>
                    <a:pt x="72741" y="144801"/>
                  </a:cubicBezTo>
                  <a:cubicBezTo>
                    <a:pt x="32771" y="144801"/>
                    <a:pt x="363" y="113106"/>
                    <a:pt x="3" y="73126"/>
                  </a:cubicBezTo>
                  <a:close/>
                  <a:moveTo>
                    <a:pt x="72741" y="48275"/>
                  </a:moveTo>
                  <a:cubicBezTo>
                    <a:pt x="60138" y="47914"/>
                    <a:pt x="48975" y="58720"/>
                    <a:pt x="48615" y="71326"/>
                  </a:cubicBezTo>
                  <a:cubicBezTo>
                    <a:pt x="48255" y="84292"/>
                    <a:pt x="58338" y="95457"/>
                    <a:pt x="71301" y="95817"/>
                  </a:cubicBezTo>
                  <a:cubicBezTo>
                    <a:pt x="84624" y="96538"/>
                    <a:pt x="96507" y="85372"/>
                    <a:pt x="96507" y="72046"/>
                  </a:cubicBezTo>
                  <a:cubicBezTo>
                    <a:pt x="96147" y="60160"/>
                    <a:pt x="84984" y="48635"/>
                    <a:pt x="72741" y="48275"/>
                  </a:cubicBezTo>
                  <a:close/>
                </a:path>
              </a:pathLst>
            </a:custGeom>
            <a:grpFill/>
            <a:ln w="359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9A70525-BF0A-2FC9-907F-F792E34FD765}"/>
                </a:ext>
              </a:extLst>
            </p:cNvPr>
            <p:cNvSpPr/>
            <p:nvPr/>
          </p:nvSpPr>
          <p:spPr>
            <a:xfrm>
              <a:off x="10334524" y="3314721"/>
              <a:ext cx="144401" cy="144789"/>
            </a:xfrm>
            <a:custGeom>
              <a:avLst/>
              <a:gdLst>
                <a:gd name="connsiteX0" fmla="*/ 3 w 144401"/>
                <a:gd name="connsiteY0" fmla="*/ 72035 h 144789"/>
                <a:gd name="connsiteX1" fmla="*/ 72381 w 144401"/>
                <a:gd name="connsiteY1" fmla="*/ 0 h 144789"/>
                <a:gd name="connsiteX2" fmla="*/ 144399 w 144401"/>
                <a:gd name="connsiteY2" fmla="*/ 73115 h 144789"/>
                <a:gd name="connsiteX3" fmla="*/ 71301 w 144401"/>
                <a:gd name="connsiteY3" fmla="*/ 144789 h 144789"/>
                <a:gd name="connsiteX4" fmla="*/ 3 w 144401"/>
                <a:gd name="connsiteY4" fmla="*/ 72035 h 144789"/>
                <a:gd name="connsiteX5" fmla="*/ 72021 w 144401"/>
                <a:gd name="connsiteY5" fmla="*/ 48983 h 144789"/>
                <a:gd name="connsiteX6" fmla="*/ 48255 w 144401"/>
                <a:gd name="connsiteY6" fmla="*/ 72035 h 144789"/>
                <a:gd name="connsiteX7" fmla="*/ 71661 w 144401"/>
                <a:gd name="connsiteY7" fmla="*/ 96526 h 144789"/>
                <a:gd name="connsiteX8" fmla="*/ 95787 w 144401"/>
                <a:gd name="connsiteY8" fmla="*/ 73835 h 144789"/>
                <a:gd name="connsiteX9" fmla="*/ 72021 w 144401"/>
                <a:gd name="connsiteY9" fmla="*/ 48983 h 14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401" h="144789">
                  <a:moveTo>
                    <a:pt x="3" y="72035"/>
                  </a:moveTo>
                  <a:cubicBezTo>
                    <a:pt x="363" y="32055"/>
                    <a:pt x="32771" y="0"/>
                    <a:pt x="72381" y="0"/>
                  </a:cubicBezTo>
                  <a:cubicBezTo>
                    <a:pt x="111631" y="360"/>
                    <a:pt x="144759" y="33856"/>
                    <a:pt x="144399" y="73115"/>
                  </a:cubicBezTo>
                  <a:cubicBezTo>
                    <a:pt x="143679" y="113094"/>
                    <a:pt x="111271" y="144789"/>
                    <a:pt x="71301" y="144789"/>
                  </a:cubicBezTo>
                  <a:cubicBezTo>
                    <a:pt x="30971" y="144429"/>
                    <a:pt x="-357" y="112374"/>
                    <a:pt x="3" y="72035"/>
                  </a:cubicBezTo>
                  <a:close/>
                  <a:moveTo>
                    <a:pt x="72021" y="48983"/>
                  </a:moveTo>
                  <a:cubicBezTo>
                    <a:pt x="59418" y="48983"/>
                    <a:pt x="48615" y="59068"/>
                    <a:pt x="48255" y="72035"/>
                  </a:cubicBezTo>
                  <a:cubicBezTo>
                    <a:pt x="47895" y="85721"/>
                    <a:pt x="57977" y="96526"/>
                    <a:pt x="71661" y="96526"/>
                  </a:cubicBezTo>
                  <a:cubicBezTo>
                    <a:pt x="84624" y="96526"/>
                    <a:pt x="95067" y="86802"/>
                    <a:pt x="95787" y="73835"/>
                  </a:cubicBezTo>
                  <a:cubicBezTo>
                    <a:pt x="96147" y="60509"/>
                    <a:pt x="85344" y="48983"/>
                    <a:pt x="72021" y="48983"/>
                  </a:cubicBezTo>
                  <a:close/>
                </a:path>
              </a:pathLst>
            </a:custGeom>
            <a:grpFill/>
            <a:ln w="359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8A04927-74CE-C0AB-309A-5617261846E0}"/>
                </a:ext>
              </a:extLst>
            </p:cNvPr>
            <p:cNvSpPr/>
            <p:nvPr/>
          </p:nvSpPr>
          <p:spPr>
            <a:xfrm>
              <a:off x="10209936" y="2975075"/>
              <a:ext cx="144759" cy="144075"/>
            </a:xfrm>
            <a:custGeom>
              <a:avLst/>
              <a:gdLst>
                <a:gd name="connsiteX0" fmla="*/ 72378 w 144759"/>
                <a:gd name="connsiteY0" fmla="*/ 3 h 144075"/>
                <a:gd name="connsiteX1" fmla="*/ 144756 w 144759"/>
                <a:gd name="connsiteY1" fmla="*/ 71677 h 144075"/>
                <a:gd name="connsiteX2" fmla="*/ 72738 w 144759"/>
                <a:gd name="connsiteY2" fmla="*/ 144072 h 144075"/>
                <a:gd name="connsiteX3" fmla="*/ 0 w 144759"/>
                <a:gd name="connsiteY3" fmla="*/ 72398 h 144075"/>
                <a:gd name="connsiteX4" fmla="*/ 72378 w 144759"/>
                <a:gd name="connsiteY4" fmla="*/ 3 h 144075"/>
                <a:gd name="connsiteX5" fmla="*/ 96504 w 144759"/>
                <a:gd name="connsiteY5" fmla="*/ 72398 h 144075"/>
                <a:gd name="connsiteX6" fmla="*/ 73818 w 144759"/>
                <a:gd name="connsiteY6" fmla="*/ 48266 h 144075"/>
                <a:gd name="connsiteX7" fmla="*/ 48612 w 144759"/>
                <a:gd name="connsiteY7" fmla="*/ 71677 h 144075"/>
                <a:gd name="connsiteX8" fmla="*/ 71658 w 144759"/>
                <a:gd name="connsiteY8" fmla="*/ 95809 h 144075"/>
                <a:gd name="connsiteX9" fmla="*/ 96504 w 144759"/>
                <a:gd name="connsiteY9" fmla="*/ 72398 h 14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59" h="144075">
                  <a:moveTo>
                    <a:pt x="72378" y="3"/>
                  </a:moveTo>
                  <a:cubicBezTo>
                    <a:pt x="112348" y="-357"/>
                    <a:pt x="144396" y="31698"/>
                    <a:pt x="144756" y="71677"/>
                  </a:cubicBezTo>
                  <a:cubicBezTo>
                    <a:pt x="145116" y="111657"/>
                    <a:pt x="113068" y="143712"/>
                    <a:pt x="72738" y="144072"/>
                  </a:cubicBezTo>
                  <a:cubicBezTo>
                    <a:pt x="32768" y="144432"/>
                    <a:pt x="360" y="112017"/>
                    <a:pt x="0" y="72398"/>
                  </a:cubicBezTo>
                  <a:cubicBezTo>
                    <a:pt x="0" y="32419"/>
                    <a:pt x="32048" y="363"/>
                    <a:pt x="72378" y="3"/>
                  </a:cubicBezTo>
                  <a:close/>
                  <a:moveTo>
                    <a:pt x="96504" y="72398"/>
                  </a:moveTo>
                  <a:cubicBezTo>
                    <a:pt x="96864" y="59432"/>
                    <a:pt x="86782" y="48987"/>
                    <a:pt x="73818" y="48266"/>
                  </a:cubicBezTo>
                  <a:cubicBezTo>
                    <a:pt x="60135" y="47906"/>
                    <a:pt x="48972" y="58351"/>
                    <a:pt x="48612" y="71677"/>
                  </a:cubicBezTo>
                  <a:cubicBezTo>
                    <a:pt x="48252" y="84644"/>
                    <a:pt x="58695" y="95089"/>
                    <a:pt x="71658" y="95809"/>
                  </a:cubicBezTo>
                  <a:cubicBezTo>
                    <a:pt x="85341" y="96169"/>
                    <a:pt x="96144" y="85724"/>
                    <a:pt x="96504" y="72398"/>
                  </a:cubicBezTo>
                  <a:close/>
                </a:path>
              </a:pathLst>
            </a:custGeom>
            <a:grpFill/>
            <a:ln w="3597"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F64F87B-88A3-6F13-30A1-AFDAC0BB673C}"/>
                </a:ext>
              </a:extLst>
            </p:cNvPr>
            <p:cNvSpPr/>
            <p:nvPr/>
          </p:nvSpPr>
          <p:spPr>
            <a:xfrm>
              <a:off x="11020832" y="2660275"/>
              <a:ext cx="144433" cy="144804"/>
            </a:xfrm>
            <a:custGeom>
              <a:avLst/>
              <a:gdLst>
                <a:gd name="connsiteX0" fmla="*/ 144422 w 144433"/>
                <a:gd name="connsiteY0" fmla="*/ 73847 h 144804"/>
                <a:gd name="connsiteX1" fmla="*/ 71324 w 144433"/>
                <a:gd name="connsiteY1" fmla="*/ 144801 h 144804"/>
                <a:gd name="connsiteX2" fmla="*/ 26 w 144433"/>
                <a:gd name="connsiteY2" fmla="*/ 71686 h 144804"/>
                <a:gd name="connsiteX3" fmla="*/ 73484 w 144433"/>
                <a:gd name="connsiteY3" fmla="*/ 12 h 144804"/>
                <a:gd name="connsiteX4" fmla="*/ 144422 w 144433"/>
                <a:gd name="connsiteY4" fmla="*/ 73847 h 144804"/>
                <a:gd name="connsiteX5" fmla="*/ 72044 w 144433"/>
                <a:gd name="connsiteY5" fmla="*/ 48635 h 144804"/>
                <a:gd name="connsiteX6" fmla="*/ 48638 w 144433"/>
                <a:gd name="connsiteY6" fmla="*/ 72767 h 144804"/>
                <a:gd name="connsiteX7" fmla="*/ 73484 w 144433"/>
                <a:gd name="connsiteY7" fmla="*/ 96538 h 144804"/>
                <a:gd name="connsiteX8" fmla="*/ 95810 w 144433"/>
                <a:gd name="connsiteY8" fmla="*/ 72046 h 144804"/>
                <a:gd name="connsiteX9" fmla="*/ 72044 w 144433"/>
                <a:gd name="connsiteY9" fmla="*/ 48635 h 14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433" h="144804">
                  <a:moveTo>
                    <a:pt x="144422" y="73847"/>
                  </a:moveTo>
                  <a:cubicBezTo>
                    <a:pt x="143702" y="114187"/>
                    <a:pt x="111654" y="145161"/>
                    <a:pt x="71324" y="144801"/>
                  </a:cubicBezTo>
                  <a:cubicBezTo>
                    <a:pt x="31714" y="144441"/>
                    <a:pt x="-1054" y="110585"/>
                    <a:pt x="26" y="71686"/>
                  </a:cubicBezTo>
                  <a:cubicBezTo>
                    <a:pt x="1106" y="31707"/>
                    <a:pt x="34234" y="-709"/>
                    <a:pt x="73484" y="12"/>
                  </a:cubicBezTo>
                  <a:cubicBezTo>
                    <a:pt x="113094" y="1092"/>
                    <a:pt x="145142" y="33868"/>
                    <a:pt x="144422" y="73847"/>
                  </a:cubicBezTo>
                  <a:close/>
                  <a:moveTo>
                    <a:pt x="72044" y="48635"/>
                  </a:moveTo>
                  <a:cubicBezTo>
                    <a:pt x="59441" y="48995"/>
                    <a:pt x="48638" y="60161"/>
                    <a:pt x="48638" y="72767"/>
                  </a:cubicBezTo>
                  <a:cubicBezTo>
                    <a:pt x="48638" y="86093"/>
                    <a:pt x="60161" y="96898"/>
                    <a:pt x="73484" y="96538"/>
                  </a:cubicBezTo>
                  <a:cubicBezTo>
                    <a:pt x="86447" y="95818"/>
                    <a:pt x="96170" y="85013"/>
                    <a:pt x="95810" y="72046"/>
                  </a:cubicBezTo>
                  <a:cubicBezTo>
                    <a:pt x="95450" y="59080"/>
                    <a:pt x="84287" y="48275"/>
                    <a:pt x="72044" y="48635"/>
                  </a:cubicBezTo>
                  <a:close/>
                </a:path>
              </a:pathLst>
            </a:custGeom>
            <a:grpFill/>
            <a:ln w="3597"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47688C0-3000-84B1-66A9-5F313AF10291}"/>
                </a:ext>
              </a:extLst>
            </p:cNvPr>
            <p:cNvSpPr/>
            <p:nvPr/>
          </p:nvSpPr>
          <p:spPr>
            <a:xfrm>
              <a:off x="10704312" y="2237057"/>
              <a:ext cx="143370" cy="144108"/>
            </a:xfrm>
            <a:custGeom>
              <a:avLst/>
              <a:gdLst>
                <a:gd name="connsiteX0" fmla="*/ 27 w 143370"/>
                <a:gd name="connsiteY0" fmla="*/ 70260 h 144108"/>
                <a:gd name="connsiteX1" fmla="*/ 72045 w 143370"/>
                <a:gd name="connsiteY1" fmla="*/ 27 h 144108"/>
                <a:gd name="connsiteX2" fmla="*/ 143343 w 143370"/>
                <a:gd name="connsiteY2" fmla="*/ 73862 h 144108"/>
                <a:gd name="connsiteX3" fmla="*/ 69524 w 143370"/>
                <a:gd name="connsiteY3" fmla="*/ 144096 h 144108"/>
                <a:gd name="connsiteX4" fmla="*/ 27 w 143370"/>
                <a:gd name="connsiteY4" fmla="*/ 70260 h 144108"/>
                <a:gd name="connsiteX5" fmla="*/ 95091 w 143370"/>
                <a:gd name="connsiteY5" fmla="*/ 72781 h 144108"/>
                <a:gd name="connsiteX6" fmla="*/ 71325 w 143370"/>
                <a:gd name="connsiteY6" fmla="*/ 48290 h 144108"/>
                <a:gd name="connsiteX7" fmla="*/ 47919 w 143370"/>
                <a:gd name="connsiteY7" fmla="*/ 71701 h 144108"/>
                <a:gd name="connsiteX8" fmla="*/ 70245 w 143370"/>
                <a:gd name="connsiteY8" fmla="*/ 96193 h 144108"/>
                <a:gd name="connsiteX9" fmla="*/ 95091 w 143370"/>
                <a:gd name="connsiteY9" fmla="*/ 72781 h 14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70" h="144108">
                  <a:moveTo>
                    <a:pt x="27" y="70260"/>
                  </a:moveTo>
                  <a:cubicBezTo>
                    <a:pt x="747" y="31001"/>
                    <a:pt x="33876" y="-1054"/>
                    <a:pt x="72045" y="27"/>
                  </a:cubicBezTo>
                  <a:cubicBezTo>
                    <a:pt x="113815" y="1467"/>
                    <a:pt x="144423" y="33162"/>
                    <a:pt x="143343" y="73862"/>
                  </a:cubicBezTo>
                  <a:cubicBezTo>
                    <a:pt x="142262" y="113841"/>
                    <a:pt x="109854" y="144816"/>
                    <a:pt x="69524" y="144096"/>
                  </a:cubicBezTo>
                  <a:cubicBezTo>
                    <a:pt x="30275" y="143736"/>
                    <a:pt x="-1053" y="110600"/>
                    <a:pt x="27" y="70260"/>
                  </a:cubicBezTo>
                  <a:close/>
                  <a:moveTo>
                    <a:pt x="95091" y="72781"/>
                  </a:moveTo>
                  <a:cubicBezTo>
                    <a:pt x="95451" y="59455"/>
                    <a:pt x="84648" y="48290"/>
                    <a:pt x="71325" y="48290"/>
                  </a:cubicBezTo>
                  <a:cubicBezTo>
                    <a:pt x="58722" y="48290"/>
                    <a:pt x="48279" y="58735"/>
                    <a:pt x="47919" y="71701"/>
                  </a:cubicBezTo>
                  <a:cubicBezTo>
                    <a:pt x="47559" y="84667"/>
                    <a:pt x="57281" y="95472"/>
                    <a:pt x="70245" y="96193"/>
                  </a:cubicBezTo>
                  <a:cubicBezTo>
                    <a:pt x="83568" y="96553"/>
                    <a:pt x="94731" y="86108"/>
                    <a:pt x="95091" y="72781"/>
                  </a:cubicBezTo>
                  <a:close/>
                </a:path>
              </a:pathLst>
            </a:custGeom>
            <a:grpFill/>
            <a:ln w="3597"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09C4182-B272-C8CE-12E3-5B6B1D7C5965}"/>
                </a:ext>
              </a:extLst>
            </p:cNvPr>
            <p:cNvSpPr/>
            <p:nvPr/>
          </p:nvSpPr>
          <p:spPr>
            <a:xfrm>
              <a:off x="10857017" y="2435888"/>
              <a:ext cx="143678" cy="144444"/>
            </a:xfrm>
            <a:custGeom>
              <a:avLst/>
              <a:gdLst>
                <a:gd name="connsiteX0" fmla="*/ 143676 w 143678"/>
                <a:gd name="connsiteY0" fmla="*/ 72406 h 144444"/>
                <a:gd name="connsiteX1" fmla="*/ 71298 w 143678"/>
                <a:gd name="connsiteY1" fmla="*/ 144441 h 144444"/>
                <a:gd name="connsiteX2" fmla="*/ 0 w 143678"/>
                <a:gd name="connsiteY2" fmla="*/ 73847 h 144444"/>
                <a:gd name="connsiteX3" fmla="*/ 72018 w 143678"/>
                <a:gd name="connsiteY3" fmla="*/ 12 h 144444"/>
                <a:gd name="connsiteX4" fmla="*/ 143676 w 143678"/>
                <a:gd name="connsiteY4" fmla="*/ 72406 h 144444"/>
                <a:gd name="connsiteX5" fmla="*/ 95424 w 143678"/>
                <a:gd name="connsiteY5" fmla="*/ 72046 h 144444"/>
                <a:gd name="connsiteX6" fmla="*/ 72738 w 143678"/>
                <a:gd name="connsiteY6" fmla="*/ 47915 h 144444"/>
                <a:gd name="connsiteX7" fmla="*/ 48252 w 143678"/>
                <a:gd name="connsiteY7" fmla="*/ 72046 h 144444"/>
                <a:gd name="connsiteX8" fmla="*/ 72738 w 143678"/>
                <a:gd name="connsiteY8" fmla="*/ 96178 h 144444"/>
                <a:gd name="connsiteX9" fmla="*/ 95424 w 143678"/>
                <a:gd name="connsiteY9" fmla="*/ 72046 h 14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678" h="144444">
                  <a:moveTo>
                    <a:pt x="143676" y="72406"/>
                  </a:moveTo>
                  <a:cubicBezTo>
                    <a:pt x="143316" y="112746"/>
                    <a:pt x="110908" y="144801"/>
                    <a:pt x="71298" y="144441"/>
                  </a:cubicBezTo>
                  <a:cubicBezTo>
                    <a:pt x="32768" y="144081"/>
                    <a:pt x="0" y="111305"/>
                    <a:pt x="0" y="73847"/>
                  </a:cubicBezTo>
                  <a:cubicBezTo>
                    <a:pt x="0" y="32067"/>
                    <a:pt x="32048" y="-709"/>
                    <a:pt x="72018" y="12"/>
                  </a:cubicBezTo>
                  <a:cubicBezTo>
                    <a:pt x="112708" y="372"/>
                    <a:pt x="144036" y="32067"/>
                    <a:pt x="143676" y="72406"/>
                  </a:cubicBezTo>
                  <a:close/>
                  <a:moveTo>
                    <a:pt x="95424" y="72046"/>
                  </a:moveTo>
                  <a:cubicBezTo>
                    <a:pt x="95424" y="58720"/>
                    <a:pt x="85341" y="48275"/>
                    <a:pt x="72738" y="47915"/>
                  </a:cubicBezTo>
                  <a:cubicBezTo>
                    <a:pt x="59415" y="47554"/>
                    <a:pt x="48252" y="58360"/>
                    <a:pt x="48252" y="72046"/>
                  </a:cubicBezTo>
                  <a:cubicBezTo>
                    <a:pt x="48252" y="85733"/>
                    <a:pt x="59415" y="96538"/>
                    <a:pt x="72738" y="96178"/>
                  </a:cubicBezTo>
                  <a:cubicBezTo>
                    <a:pt x="85341" y="95457"/>
                    <a:pt x="95424" y="85012"/>
                    <a:pt x="95424" y="72046"/>
                  </a:cubicBezTo>
                  <a:close/>
                </a:path>
              </a:pathLst>
            </a:custGeom>
            <a:grpFill/>
            <a:ln w="3597"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34E138DB-40D5-64FF-051D-53012B3DA4DB}"/>
                </a:ext>
              </a:extLst>
            </p:cNvPr>
            <p:cNvSpPr/>
            <p:nvPr/>
          </p:nvSpPr>
          <p:spPr>
            <a:xfrm>
              <a:off x="11084233" y="2304076"/>
              <a:ext cx="143678" cy="144432"/>
            </a:xfrm>
            <a:custGeom>
              <a:avLst/>
              <a:gdLst>
                <a:gd name="connsiteX0" fmla="*/ 143676 w 143678"/>
                <a:gd name="connsiteY0" fmla="*/ 72035 h 144432"/>
                <a:gd name="connsiteX1" fmla="*/ 71658 w 143678"/>
                <a:gd name="connsiteY1" fmla="*/ 144429 h 144432"/>
                <a:gd name="connsiteX2" fmla="*/ 0 w 143678"/>
                <a:gd name="connsiteY2" fmla="*/ 74196 h 144432"/>
                <a:gd name="connsiteX3" fmla="*/ 71658 w 143678"/>
                <a:gd name="connsiteY3" fmla="*/ 0 h 144432"/>
                <a:gd name="connsiteX4" fmla="*/ 143676 w 143678"/>
                <a:gd name="connsiteY4" fmla="*/ 72035 h 144432"/>
                <a:gd name="connsiteX5" fmla="*/ 95424 w 143678"/>
                <a:gd name="connsiteY5" fmla="*/ 72755 h 144432"/>
                <a:gd name="connsiteX6" fmla="*/ 72738 w 143678"/>
                <a:gd name="connsiteY6" fmla="*/ 48623 h 144432"/>
                <a:gd name="connsiteX7" fmla="*/ 48252 w 143678"/>
                <a:gd name="connsiteY7" fmla="*/ 72395 h 144432"/>
                <a:gd name="connsiteX8" fmla="*/ 71658 w 143678"/>
                <a:gd name="connsiteY8" fmla="*/ 96166 h 144432"/>
                <a:gd name="connsiteX9" fmla="*/ 95424 w 143678"/>
                <a:gd name="connsiteY9" fmla="*/ 72755 h 144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678" h="144432">
                  <a:moveTo>
                    <a:pt x="143676" y="72035"/>
                  </a:moveTo>
                  <a:cubicBezTo>
                    <a:pt x="143676" y="112374"/>
                    <a:pt x="111268" y="144790"/>
                    <a:pt x="71658" y="144429"/>
                  </a:cubicBezTo>
                  <a:cubicBezTo>
                    <a:pt x="33488" y="144429"/>
                    <a:pt x="0" y="111654"/>
                    <a:pt x="0" y="74196"/>
                  </a:cubicBezTo>
                  <a:cubicBezTo>
                    <a:pt x="0" y="32055"/>
                    <a:pt x="30968" y="0"/>
                    <a:pt x="71658" y="0"/>
                  </a:cubicBezTo>
                  <a:cubicBezTo>
                    <a:pt x="112708" y="720"/>
                    <a:pt x="144036" y="31695"/>
                    <a:pt x="143676" y="72035"/>
                  </a:cubicBezTo>
                  <a:close/>
                  <a:moveTo>
                    <a:pt x="95424" y="72755"/>
                  </a:moveTo>
                  <a:cubicBezTo>
                    <a:pt x="95784" y="59429"/>
                    <a:pt x="86061" y="48983"/>
                    <a:pt x="72738" y="48623"/>
                  </a:cubicBezTo>
                  <a:cubicBezTo>
                    <a:pt x="58695" y="48263"/>
                    <a:pt x="48252" y="58348"/>
                    <a:pt x="48252" y="72395"/>
                  </a:cubicBezTo>
                  <a:cubicBezTo>
                    <a:pt x="48252" y="85721"/>
                    <a:pt x="58335" y="95806"/>
                    <a:pt x="71658" y="96166"/>
                  </a:cubicBezTo>
                  <a:cubicBezTo>
                    <a:pt x="84621" y="96166"/>
                    <a:pt x="95063" y="85721"/>
                    <a:pt x="95424" y="72755"/>
                  </a:cubicBezTo>
                  <a:close/>
                </a:path>
              </a:pathLst>
            </a:custGeom>
            <a:grpFill/>
            <a:ln w="3597"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35AFEDA-9616-688C-3683-965BFB6822A8}"/>
                </a:ext>
              </a:extLst>
            </p:cNvPr>
            <p:cNvSpPr/>
            <p:nvPr/>
          </p:nvSpPr>
          <p:spPr>
            <a:xfrm>
              <a:off x="10963600" y="2941939"/>
              <a:ext cx="144758" cy="144792"/>
            </a:xfrm>
            <a:custGeom>
              <a:avLst/>
              <a:gdLst>
                <a:gd name="connsiteX0" fmla="*/ 72741 w 144758"/>
                <a:gd name="connsiteY0" fmla="*/ 144792 h 144792"/>
                <a:gd name="connsiteX1" fmla="*/ 3 w 144758"/>
                <a:gd name="connsiteY1" fmla="*/ 73118 h 144792"/>
                <a:gd name="connsiteX2" fmla="*/ 72021 w 144758"/>
                <a:gd name="connsiteY2" fmla="*/ 3 h 144792"/>
                <a:gd name="connsiteX3" fmla="*/ 144759 w 144758"/>
                <a:gd name="connsiteY3" fmla="*/ 72038 h 144792"/>
                <a:gd name="connsiteX4" fmla="*/ 72741 w 144758"/>
                <a:gd name="connsiteY4" fmla="*/ 144792 h 144792"/>
                <a:gd name="connsiteX5" fmla="*/ 96147 w 144758"/>
                <a:gd name="connsiteY5" fmla="*/ 72398 h 144792"/>
                <a:gd name="connsiteX6" fmla="*/ 72741 w 144758"/>
                <a:gd name="connsiteY6" fmla="*/ 48626 h 144792"/>
                <a:gd name="connsiteX7" fmla="*/ 48255 w 144758"/>
                <a:gd name="connsiteY7" fmla="*/ 72758 h 144792"/>
                <a:gd name="connsiteX8" fmla="*/ 71661 w 144758"/>
                <a:gd name="connsiteY8" fmla="*/ 96169 h 144792"/>
                <a:gd name="connsiteX9" fmla="*/ 96147 w 144758"/>
                <a:gd name="connsiteY9" fmla="*/ 72398 h 14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58" h="144792">
                  <a:moveTo>
                    <a:pt x="72741" y="144792"/>
                  </a:moveTo>
                  <a:cubicBezTo>
                    <a:pt x="32411" y="144792"/>
                    <a:pt x="3" y="113097"/>
                    <a:pt x="3" y="73118"/>
                  </a:cubicBezTo>
                  <a:cubicBezTo>
                    <a:pt x="-357" y="33499"/>
                    <a:pt x="32051" y="723"/>
                    <a:pt x="72021" y="3"/>
                  </a:cubicBezTo>
                  <a:cubicBezTo>
                    <a:pt x="111271" y="-357"/>
                    <a:pt x="144759" y="32779"/>
                    <a:pt x="144759" y="72038"/>
                  </a:cubicBezTo>
                  <a:cubicBezTo>
                    <a:pt x="144759" y="112377"/>
                    <a:pt x="112711" y="144792"/>
                    <a:pt x="72741" y="144792"/>
                  </a:cubicBezTo>
                  <a:close/>
                  <a:moveTo>
                    <a:pt x="96147" y="72398"/>
                  </a:moveTo>
                  <a:cubicBezTo>
                    <a:pt x="96147" y="59792"/>
                    <a:pt x="85344" y="48986"/>
                    <a:pt x="72741" y="48626"/>
                  </a:cubicBezTo>
                  <a:cubicBezTo>
                    <a:pt x="59778" y="48266"/>
                    <a:pt x="48255" y="59792"/>
                    <a:pt x="48255" y="72758"/>
                  </a:cubicBezTo>
                  <a:cubicBezTo>
                    <a:pt x="48255" y="85724"/>
                    <a:pt x="58698" y="96169"/>
                    <a:pt x="71661" y="96169"/>
                  </a:cubicBezTo>
                  <a:cubicBezTo>
                    <a:pt x="84984" y="96529"/>
                    <a:pt x="96147" y="85724"/>
                    <a:pt x="96147" y="72398"/>
                  </a:cubicBezTo>
                  <a:close/>
                </a:path>
              </a:pathLst>
            </a:custGeom>
            <a:grpFill/>
            <a:ln w="3597"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ED9CFDB-03E9-FDA6-A584-486D7E1029DE}"/>
                </a:ext>
              </a:extLst>
            </p:cNvPr>
            <p:cNvSpPr/>
            <p:nvPr/>
          </p:nvSpPr>
          <p:spPr>
            <a:xfrm>
              <a:off x="10745355" y="3231521"/>
              <a:ext cx="47242" cy="47902"/>
            </a:xfrm>
            <a:custGeom>
              <a:avLst/>
              <a:gdLst>
                <a:gd name="connsiteX0" fmla="*/ 23440 w 47242"/>
                <a:gd name="connsiteY0" fmla="*/ 47903 h 47902"/>
                <a:gd name="connsiteX1" fmla="*/ 34 w 47242"/>
                <a:gd name="connsiteY1" fmla="*/ 22691 h 47902"/>
                <a:gd name="connsiteX2" fmla="*/ 24160 w 47242"/>
                <a:gd name="connsiteY2" fmla="*/ 0 h 47902"/>
                <a:gd name="connsiteX3" fmla="*/ 47206 w 47242"/>
                <a:gd name="connsiteY3" fmla="*/ 24852 h 47902"/>
                <a:gd name="connsiteX4" fmla="*/ 23440 w 47242"/>
                <a:gd name="connsiteY4" fmla="*/ 47903 h 4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2" h="47902">
                  <a:moveTo>
                    <a:pt x="23440" y="47903"/>
                  </a:moveTo>
                  <a:cubicBezTo>
                    <a:pt x="10117" y="47543"/>
                    <a:pt x="-686" y="36017"/>
                    <a:pt x="34" y="22691"/>
                  </a:cubicBezTo>
                  <a:cubicBezTo>
                    <a:pt x="754" y="9725"/>
                    <a:pt x="11197" y="0"/>
                    <a:pt x="24160" y="0"/>
                  </a:cubicBezTo>
                  <a:cubicBezTo>
                    <a:pt x="37843" y="0"/>
                    <a:pt x="47926" y="11165"/>
                    <a:pt x="47206" y="24852"/>
                  </a:cubicBezTo>
                  <a:cubicBezTo>
                    <a:pt x="47206" y="37818"/>
                    <a:pt x="36403" y="47903"/>
                    <a:pt x="23440" y="47903"/>
                  </a:cubicBezTo>
                  <a:close/>
                </a:path>
              </a:pathLst>
            </a:custGeom>
            <a:grpFill/>
            <a:ln w="3597"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F74735C-F203-6D28-6932-6FD7C7E1DD12}"/>
                </a:ext>
              </a:extLst>
            </p:cNvPr>
            <p:cNvSpPr/>
            <p:nvPr/>
          </p:nvSpPr>
          <p:spPr>
            <a:xfrm>
              <a:off x="10505930" y="3138229"/>
              <a:ext cx="47891" cy="47919"/>
            </a:xfrm>
            <a:custGeom>
              <a:avLst/>
              <a:gdLst>
                <a:gd name="connsiteX0" fmla="*/ 47892 w 47891"/>
                <a:gd name="connsiteY0" fmla="*/ 24140 h 47919"/>
                <a:gd name="connsiteX1" fmla="*/ 24846 w 47891"/>
                <a:gd name="connsiteY1" fmla="*/ 47911 h 47919"/>
                <a:gd name="connsiteX2" fmla="*/ 0 w 47891"/>
                <a:gd name="connsiteY2" fmla="*/ 24140 h 47919"/>
                <a:gd name="connsiteX3" fmla="*/ 24846 w 47891"/>
                <a:gd name="connsiteY3" fmla="*/ 8 h 47919"/>
                <a:gd name="connsiteX4" fmla="*/ 47892 w 47891"/>
                <a:gd name="connsiteY4" fmla="*/ 24140 h 47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91" h="47919">
                  <a:moveTo>
                    <a:pt x="47892" y="24140"/>
                  </a:moveTo>
                  <a:cubicBezTo>
                    <a:pt x="47892" y="37106"/>
                    <a:pt x="37809" y="47551"/>
                    <a:pt x="24846" y="47911"/>
                  </a:cubicBezTo>
                  <a:cubicBezTo>
                    <a:pt x="11523" y="48271"/>
                    <a:pt x="0" y="37466"/>
                    <a:pt x="0" y="24140"/>
                  </a:cubicBezTo>
                  <a:cubicBezTo>
                    <a:pt x="0" y="11533"/>
                    <a:pt x="11883" y="-352"/>
                    <a:pt x="24846" y="8"/>
                  </a:cubicBezTo>
                  <a:cubicBezTo>
                    <a:pt x="37089" y="728"/>
                    <a:pt x="47892" y="11533"/>
                    <a:pt x="47892" y="24140"/>
                  </a:cubicBezTo>
                  <a:close/>
                </a:path>
              </a:pathLst>
            </a:custGeom>
            <a:grpFill/>
            <a:ln w="3597"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6499AC1A-05F7-CAF0-94C6-FBF43E2C568F}"/>
                </a:ext>
              </a:extLst>
            </p:cNvPr>
            <p:cNvSpPr/>
            <p:nvPr/>
          </p:nvSpPr>
          <p:spPr>
            <a:xfrm>
              <a:off x="10621509" y="2890798"/>
              <a:ext cx="47900" cy="47935"/>
            </a:xfrm>
            <a:custGeom>
              <a:avLst/>
              <a:gdLst>
                <a:gd name="connsiteX0" fmla="*/ 24495 w 47900"/>
                <a:gd name="connsiteY0" fmla="*/ 0 h 47935"/>
                <a:gd name="connsiteX1" fmla="*/ 47901 w 47900"/>
                <a:gd name="connsiteY1" fmla="*/ 24132 h 47935"/>
                <a:gd name="connsiteX2" fmla="*/ 22695 w 47900"/>
                <a:gd name="connsiteY2" fmla="*/ 47903 h 47935"/>
                <a:gd name="connsiteX3" fmla="*/ 9 w 47900"/>
                <a:gd name="connsiteY3" fmla="*/ 23411 h 47935"/>
                <a:gd name="connsiteX4" fmla="*/ 24495 w 47900"/>
                <a:gd name="connsiteY4" fmla="*/ 0 h 47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00" h="47935">
                  <a:moveTo>
                    <a:pt x="24495" y="0"/>
                  </a:moveTo>
                  <a:cubicBezTo>
                    <a:pt x="36738" y="360"/>
                    <a:pt x="47901" y="11526"/>
                    <a:pt x="47901" y="24132"/>
                  </a:cubicBezTo>
                  <a:cubicBezTo>
                    <a:pt x="47901" y="37098"/>
                    <a:pt x="36018" y="48623"/>
                    <a:pt x="22695" y="47903"/>
                  </a:cubicBezTo>
                  <a:cubicBezTo>
                    <a:pt x="10092" y="47183"/>
                    <a:pt x="-351" y="36017"/>
                    <a:pt x="9" y="23411"/>
                  </a:cubicBezTo>
                  <a:cubicBezTo>
                    <a:pt x="729" y="10805"/>
                    <a:pt x="11892" y="0"/>
                    <a:pt x="24495" y="0"/>
                  </a:cubicBezTo>
                  <a:close/>
                </a:path>
              </a:pathLst>
            </a:custGeom>
            <a:grpFill/>
            <a:ln w="3597"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4B03B7A6-B73C-AE0D-21F6-3844ACBE8377}"/>
                </a:ext>
              </a:extLst>
            </p:cNvPr>
            <p:cNvSpPr/>
            <p:nvPr/>
          </p:nvSpPr>
          <p:spPr>
            <a:xfrm>
              <a:off x="10382410" y="3363696"/>
              <a:ext cx="47575" cy="47551"/>
            </a:xfrm>
            <a:custGeom>
              <a:avLst/>
              <a:gdLst>
                <a:gd name="connsiteX0" fmla="*/ 24135 w 47575"/>
                <a:gd name="connsiteY0" fmla="*/ 9 h 47551"/>
                <a:gd name="connsiteX1" fmla="*/ 47541 w 47575"/>
                <a:gd name="connsiteY1" fmla="*/ 24861 h 47551"/>
                <a:gd name="connsiteX2" fmla="*/ 23415 w 47575"/>
                <a:gd name="connsiteY2" fmla="*/ 47552 h 47551"/>
                <a:gd name="connsiteX3" fmla="*/ 9 w 47575"/>
                <a:gd name="connsiteY3" fmla="*/ 23060 h 47551"/>
                <a:gd name="connsiteX4" fmla="*/ 24135 w 47575"/>
                <a:gd name="connsiteY4" fmla="*/ 9 h 47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75" h="47551">
                  <a:moveTo>
                    <a:pt x="24135" y="9"/>
                  </a:moveTo>
                  <a:cubicBezTo>
                    <a:pt x="37459" y="9"/>
                    <a:pt x="48261" y="11535"/>
                    <a:pt x="47541" y="24861"/>
                  </a:cubicBezTo>
                  <a:cubicBezTo>
                    <a:pt x="47181" y="37827"/>
                    <a:pt x="36378" y="47552"/>
                    <a:pt x="23415" y="47552"/>
                  </a:cubicBezTo>
                  <a:cubicBezTo>
                    <a:pt x="9732" y="47552"/>
                    <a:pt x="-351" y="36747"/>
                    <a:pt x="9" y="23060"/>
                  </a:cubicBezTo>
                  <a:cubicBezTo>
                    <a:pt x="730" y="10094"/>
                    <a:pt x="11532" y="-351"/>
                    <a:pt x="24135" y="9"/>
                  </a:cubicBezTo>
                  <a:close/>
                </a:path>
              </a:pathLst>
            </a:custGeom>
            <a:grpFill/>
            <a:ln w="359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672B45E-6C65-FD3D-81B6-BCD0FB8F1152}"/>
                </a:ext>
              </a:extLst>
            </p:cNvPr>
            <p:cNvSpPr/>
            <p:nvPr/>
          </p:nvSpPr>
          <p:spPr>
            <a:xfrm>
              <a:off x="10258548" y="3023332"/>
              <a:ext cx="47891" cy="47561"/>
            </a:xfrm>
            <a:custGeom>
              <a:avLst/>
              <a:gdLst>
                <a:gd name="connsiteX0" fmla="*/ 47892 w 47891"/>
                <a:gd name="connsiteY0" fmla="*/ 24141 h 47561"/>
                <a:gd name="connsiteX1" fmla="*/ 23046 w 47891"/>
                <a:gd name="connsiteY1" fmla="*/ 47552 h 47561"/>
                <a:gd name="connsiteX2" fmla="*/ 0 w 47891"/>
                <a:gd name="connsiteY2" fmla="*/ 23420 h 47561"/>
                <a:gd name="connsiteX3" fmla="*/ 25206 w 47891"/>
                <a:gd name="connsiteY3" fmla="*/ 9 h 47561"/>
                <a:gd name="connsiteX4" fmla="*/ 47892 w 47891"/>
                <a:gd name="connsiteY4" fmla="*/ 24141 h 47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91" h="47561">
                  <a:moveTo>
                    <a:pt x="47892" y="24141"/>
                  </a:moveTo>
                  <a:cubicBezTo>
                    <a:pt x="47532" y="37827"/>
                    <a:pt x="36729" y="47912"/>
                    <a:pt x="23046" y="47552"/>
                  </a:cubicBezTo>
                  <a:cubicBezTo>
                    <a:pt x="10083" y="47192"/>
                    <a:pt x="0" y="36387"/>
                    <a:pt x="0" y="23420"/>
                  </a:cubicBezTo>
                  <a:cubicBezTo>
                    <a:pt x="360" y="10094"/>
                    <a:pt x="11523" y="-351"/>
                    <a:pt x="25206" y="9"/>
                  </a:cubicBezTo>
                  <a:cubicBezTo>
                    <a:pt x="38170" y="729"/>
                    <a:pt x="47892" y="11174"/>
                    <a:pt x="47892" y="24141"/>
                  </a:cubicBezTo>
                  <a:close/>
                </a:path>
              </a:pathLst>
            </a:custGeom>
            <a:grpFill/>
            <a:ln w="3597"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40C4352C-0FD2-431F-66E8-1B06D55CEFA0}"/>
                </a:ext>
              </a:extLst>
            </p:cNvPr>
            <p:cNvSpPr/>
            <p:nvPr/>
          </p:nvSpPr>
          <p:spPr>
            <a:xfrm>
              <a:off x="11069470" y="2708902"/>
              <a:ext cx="47181" cy="47945"/>
            </a:xfrm>
            <a:custGeom>
              <a:avLst/>
              <a:gdLst>
                <a:gd name="connsiteX0" fmla="*/ 23406 w 47181"/>
                <a:gd name="connsiteY0" fmla="*/ 9 h 47945"/>
                <a:gd name="connsiteX1" fmla="*/ 47172 w 47181"/>
                <a:gd name="connsiteY1" fmla="*/ 23420 h 47945"/>
                <a:gd name="connsiteX2" fmla="*/ 24846 w 47181"/>
                <a:gd name="connsiteY2" fmla="*/ 47912 h 47945"/>
                <a:gd name="connsiteX3" fmla="*/ 0 w 47181"/>
                <a:gd name="connsiteY3" fmla="*/ 24140 h 47945"/>
                <a:gd name="connsiteX4" fmla="*/ 23406 w 47181"/>
                <a:gd name="connsiteY4" fmla="*/ 9 h 47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81" h="47945">
                  <a:moveTo>
                    <a:pt x="23406" y="9"/>
                  </a:moveTo>
                  <a:cubicBezTo>
                    <a:pt x="35649" y="-351"/>
                    <a:pt x="47172" y="10454"/>
                    <a:pt x="47172" y="23420"/>
                  </a:cubicBezTo>
                  <a:cubicBezTo>
                    <a:pt x="47532" y="36386"/>
                    <a:pt x="37809" y="47191"/>
                    <a:pt x="24846" y="47912"/>
                  </a:cubicBezTo>
                  <a:cubicBezTo>
                    <a:pt x="11523" y="48632"/>
                    <a:pt x="0" y="37827"/>
                    <a:pt x="0" y="24140"/>
                  </a:cubicBezTo>
                  <a:cubicBezTo>
                    <a:pt x="0" y="11534"/>
                    <a:pt x="10803" y="369"/>
                    <a:pt x="23406" y="9"/>
                  </a:cubicBezTo>
                  <a:close/>
                </a:path>
              </a:pathLst>
            </a:custGeom>
            <a:grpFill/>
            <a:ln w="3597"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869EBAD-591A-CDBE-B88C-0F85FA78733E}"/>
                </a:ext>
              </a:extLst>
            </p:cNvPr>
            <p:cNvSpPr/>
            <p:nvPr/>
          </p:nvSpPr>
          <p:spPr>
            <a:xfrm>
              <a:off x="10752221" y="2285338"/>
              <a:ext cx="47190" cy="47920"/>
            </a:xfrm>
            <a:custGeom>
              <a:avLst/>
              <a:gdLst>
                <a:gd name="connsiteX0" fmla="*/ 47181 w 47190"/>
                <a:gd name="connsiteY0" fmla="*/ 24500 h 47920"/>
                <a:gd name="connsiteX1" fmla="*/ 22335 w 47190"/>
                <a:gd name="connsiteY1" fmla="*/ 47911 h 47920"/>
                <a:gd name="connsiteX2" fmla="*/ 10 w 47190"/>
                <a:gd name="connsiteY2" fmla="*/ 23420 h 47920"/>
                <a:gd name="connsiteX3" fmla="*/ 23415 w 47190"/>
                <a:gd name="connsiteY3" fmla="*/ 8 h 47920"/>
                <a:gd name="connsiteX4" fmla="*/ 47181 w 47190"/>
                <a:gd name="connsiteY4" fmla="*/ 24500 h 47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0" h="47920">
                  <a:moveTo>
                    <a:pt x="47181" y="24500"/>
                  </a:moveTo>
                  <a:cubicBezTo>
                    <a:pt x="46821" y="38187"/>
                    <a:pt x="35659" y="48272"/>
                    <a:pt x="22335" y="47911"/>
                  </a:cubicBezTo>
                  <a:cubicBezTo>
                    <a:pt x="9372" y="47191"/>
                    <a:pt x="-350" y="36746"/>
                    <a:pt x="10" y="23420"/>
                  </a:cubicBezTo>
                  <a:cubicBezTo>
                    <a:pt x="370" y="10454"/>
                    <a:pt x="10812" y="8"/>
                    <a:pt x="23415" y="8"/>
                  </a:cubicBezTo>
                  <a:cubicBezTo>
                    <a:pt x="36739" y="-352"/>
                    <a:pt x="47542" y="10814"/>
                    <a:pt x="47181" y="24500"/>
                  </a:cubicBezTo>
                  <a:close/>
                </a:path>
              </a:pathLst>
            </a:custGeom>
            <a:grpFill/>
            <a:ln w="359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35E2E80-2373-2CDC-C4FA-F4EA10D2F6A0}"/>
                </a:ext>
              </a:extLst>
            </p:cNvPr>
            <p:cNvSpPr/>
            <p:nvPr/>
          </p:nvSpPr>
          <p:spPr>
            <a:xfrm>
              <a:off x="10905269" y="2483802"/>
              <a:ext cx="47171" cy="48271"/>
            </a:xfrm>
            <a:custGeom>
              <a:avLst/>
              <a:gdLst>
                <a:gd name="connsiteX0" fmla="*/ 47172 w 47171"/>
                <a:gd name="connsiteY0" fmla="*/ 24132 h 48271"/>
                <a:gd name="connsiteX1" fmla="*/ 24486 w 47171"/>
                <a:gd name="connsiteY1" fmla="*/ 48263 h 48271"/>
                <a:gd name="connsiteX2" fmla="*/ 0 w 47171"/>
                <a:gd name="connsiteY2" fmla="*/ 24132 h 48271"/>
                <a:gd name="connsiteX3" fmla="*/ 24486 w 47171"/>
                <a:gd name="connsiteY3" fmla="*/ 0 h 48271"/>
                <a:gd name="connsiteX4" fmla="*/ 47172 w 47171"/>
                <a:gd name="connsiteY4" fmla="*/ 24132 h 48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1" h="48271">
                  <a:moveTo>
                    <a:pt x="47172" y="24132"/>
                  </a:moveTo>
                  <a:cubicBezTo>
                    <a:pt x="47172" y="37458"/>
                    <a:pt x="37089" y="47903"/>
                    <a:pt x="24486" y="48263"/>
                  </a:cubicBezTo>
                  <a:cubicBezTo>
                    <a:pt x="11163" y="48623"/>
                    <a:pt x="0" y="37818"/>
                    <a:pt x="0" y="24132"/>
                  </a:cubicBezTo>
                  <a:cubicBezTo>
                    <a:pt x="0" y="10805"/>
                    <a:pt x="10803" y="0"/>
                    <a:pt x="24486" y="0"/>
                  </a:cubicBezTo>
                  <a:cubicBezTo>
                    <a:pt x="37089" y="360"/>
                    <a:pt x="47172" y="10805"/>
                    <a:pt x="47172" y="24132"/>
                  </a:cubicBezTo>
                  <a:close/>
                </a:path>
              </a:pathLst>
            </a:custGeom>
            <a:grpFill/>
            <a:ln w="3597"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A30F3F2-46EC-5A64-DB66-BFB995064BFF}"/>
                </a:ext>
              </a:extLst>
            </p:cNvPr>
            <p:cNvSpPr/>
            <p:nvPr/>
          </p:nvSpPr>
          <p:spPr>
            <a:xfrm>
              <a:off x="11132485" y="2352330"/>
              <a:ext cx="47181" cy="47561"/>
            </a:xfrm>
            <a:custGeom>
              <a:avLst/>
              <a:gdLst>
                <a:gd name="connsiteX0" fmla="*/ 47172 w 47181"/>
                <a:gd name="connsiteY0" fmla="*/ 24501 h 47561"/>
                <a:gd name="connsiteX1" fmla="*/ 23406 w 47181"/>
                <a:gd name="connsiteY1" fmla="*/ 47552 h 47561"/>
                <a:gd name="connsiteX2" fmla="*/ 0 w 47181"/>
                <a:gd name="connsiteY2" fmla="*/ 23781 h 47561"/>
                <a:gd name="connsiteX3" fmla="*/ 24486 w 47181"/>
                <a:gd name="connsiteY3" fmla="*/ 9 h 47561"/>
                <a:gd name="connsiteX4" fmla="*/ 47172 w 47181"/>
                <a:gd name="connsiteY4" fmla="*/ 24501 h 47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81" h="47561">
                  <a:moveTo>
                    <a:pt x="47172" y="24501"/>
                  </a:moveTo>
                  <a:cubicBezTo>
                    <a:pt x="46812" y="37467"/>
                    <a:pt x="36369" y="47912"/>
                    <a:pt x="23406" y="47552"/>
                  </a:cubicBezTo>
                  <a:cubicBezTo>
                    <a:pt x="10443" y="47552"/>
                    <a:pt x="360" y="37107"/>
                    <a:pt x="0" y="23781"/>
                  </a:cubicBezTo>
                  <a:cubicBezTo>
                    <a:pt x="0" y="9734"/>
                    <a:pt x="10443" y="-351"/>
                    <a:pt x="24486" y="9"/>
                  </a:cubicBezTo>
                  <a:cubicBezTo>
                    <a:pt x="37809" y="730"/>
                    <a:pt x="47532" y="11175"/>
                    <a:pt x="47172" y="24501"/>
                  </a:cubicBezTo>
                  <a:close/>
                </a:path>
              </a:pathLst>
            </a:custGeom>
            <a:grpFill/>
            <a:ln w="3597" cap="flat">
              <a:noFill/>
              <a:prstDash val="solid"/>
              <a:miter/>
            </a:ln>
          </p:spPr>
          <p:txBody>
            <a:bodyPr rtlCol="0" anchor="ctr"/>
            <a:lstStyle/>
            <a:p>
              <a:endParaRPr lang="en-US"/>
            </a:p>
          </p:txBody>
        </p:sp>
      </p:grpSp>
      <p:sp>
        <p:nvSpPr>
          <p:cNvPr id="32" name="Text Placeholder 3">
            <a:extLst>
              <a:ext uri="{FF2B5EF4-FFF2-40B4-BE49-F238E27FC236}">
                <a16:creationId xmlns:a16="http://schemas.microsoft.com/office/drawing/2014/main" id="{C32AE698-BA1F-6332-F005-25712B57B3EC}"/>
              </a:ext>
            </a:extLst>
          </p:cNvPr>
          <p:cNvSpPr txBox="1">
            <a:spLocks/>
          </p:cNvSpPr>
          <p:nvPr/>
        </p:nvSpPr>
        <p:spPr>
          <a:xfrm>
            <a:off x="6792315" y="1884067"/>
            <a:ext cx="3737574" cy="44141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r>
              <a:rPr lang="en-US" b="1" dirty="0">
                <a:highlight>
                  <a:srgbClr val="F16924"/>
                </a:highlight>
              </a:rPr>
              <a:t> THERE ARE THREE KINDS  </a:t>
            </a:r>
            <a:r>
              <a:rPr lang="en-US" b="1" dirty="0">
                <a:solidFill>
                  <a:srgbClr val="F16924"/>
                </a:solidFill>
                <a:highlight>
                  <a:srgbClr val="F16924"/>
                </a:highlight>
              </a:rPr>
              <a:t>.</a:t>
            </a:r>
            <a:r>
              <a:rPr lang="en-US" b="1" dirty="0">
                <a:highlight>
                  <a:srgbClr val="F16924"/>
                </a:highlight>
              </a:rPr>
              <a:t>OF DOMINO EFFECTS; </a:t>
            </a:r>
          </a:p>
          <a:p>
            <a:pPr marL="12700" indent="-12700"/>
            <a:endParaRPr lang="en-US" sz="1000" b="1" dirty="0"/>
          </a:p>
          <a:p>
            <a:pPr marL="407988" indent="0">
              <a:lnSpc>
                <a:spcPct val="200000"/>
              </a:lnSpc>
            </a:pPr>
            <a:r>
              <a:rPr lang="en-US" dirty="0" err="1"/>
              <a:t>Sociopolítico</a:t>
            </a:r>
            <a:endParaRPr lang="en-US" dirty="0"/>
          </a:p>
          <a:p>
            <a:pPr marL="407988" indent="0">
              <a:lnSpc>
                <a:spcPct val="200000"/>
              </a:lnSpc>
            </a:pPr>
            <a:r>
              <a:rPr lang="en-US" dirty="0" err="1"/>
              <a:t>Economico</a:t>
            </a:r>
            <a:r>
              <a:rPr lang="en-US" dirty="0"/>
              <a:t> </a:t>
            </a:r>
          </a:p>
          <a:p>
            <a:pPr marL="407988" indent="0">
              <a:lnSpc>
                <a:spcPct val="200000"/>
              </a:lnSpc>
            </a:pPr>
            <a:r>
              <a:rPr lang="en-US" dirty="0" err="1"/>
              <a:t>Financiero</a:t>
            </a:r>
            <a:endParaRPr lang="en-US" dirty="0"/>
          </a:p>
          <a:p>
            <a:pPr marL="12700" indent="-12700"/>
            <a:endParaRPr lang="en-US" dirty="0"/>
          </a:p>
        </p:txBody>
      </p:sp>
      <p:cxnSp>
        <p:nvCxnSpPr>
          <p:cNvPr id="40" name="Straight Connector 39">
            <a:extLst>
              <a:ext uri="{FF2B5EF4-FFF2-40B4-BE49-F238E27FC236}">
                <a16:creationId xmlns:a16="http://schemas.microsoft.com/office/drawing/2014/main" id="{09033A4F-A1B2-BF4D-5B8D-7FF60C5901B6}"/>
              </a:ext>
            </a:extLst>
          </p:cNvPr>
          <p:cNvCxnSpPr/>
          <p:nvPr/>
        </p:nvCxnSpPr>
        <p:spPr>
          <a:xfrm>
            <a:off x="6857546" y="242888"/>
            <a:ext cx="2" cy="572767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59F63954-74C6-277C-71B5-EF48BE6CA6CF}"/>
              </a:ext>
            </a:extLst>
          </p:cNvPr>
          <p:cNvGrpSpPr/>
          <p:nvPr/>
        </p:nvGrpSpPr>
        <p:grpSpPr>
          <a:xfrm>
            <a:off x="6466332" y="3094180"/>
            <a:ext cx="680542" cy="662508"/>
            <a:chOff x="6466332" y="2766492"/>
            <a:chExt cx="680542" cy="662508"/>
          </a:xfrm>
        </p:grpSpPr>
        <p:sp>
          <p:nvSpPr>
            <p:cNvPr id="41" name="Oval 40">
              <a:extLst>
                <a:ext uri="{FF2B5EF4-FFF2-40B4-BE49-F238E27FC236}">
                  <a16:creationId xmlns:a16="http://schemas.microsoft.com/office/drawing/2014/main" id="{1E1EC737-F3EC-282E-4B1F-74FD0E0F19F8}"/>
                </a:ext>
              </a:extLst>
            </p:cNvPr>
            <p:cNvSpPr/>
            <p:nvPr/>
          </p:nvSpPr>
          <p:spPr>
            <a:xfrm>
              <a:off x="6484365" y="2766492"/>
              <a:ext cx="662508" cy="66250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p>
          </p:txBody>
        </p:sp>
        <p:sp>
          <p:nvSpPr>
            <p:cNvPr id="43" name="TextBox 42">
              <a:extLst>
                <a:ext uri="{FF2B5EF4-FFF2-40B4-BE49-F238E27FC236}">
                  <a16:creationId xmlns:a16="http://schemas.microsoft.com/office/drawing/2014/main" id="{ECBCDA4C-8877-2A4B-4626-0575B2748B47}"/>
                </a:ext>
              </a:extLst>
            </p:cNvPr>
            <p:cNvSpPr txBox="1"/>
            <p:nvPr/>
          </p:nvSpPr>
          <p:spPr>
            <a:xfrm>
              <a:off x="6466332" y="2801075"/>
              <a:ext cx="680542" cy="584775"/>
            </a:xfrm>
            <a:prstGeom prst="rect">
              <a:avLst/>
            </a:prstGeom>
            <a:noFill/>
          </p:spPr>
          <p:txBody>
            <a:bodyPr wrap="square">
              <a:spAutoFit/>
            </a:bodyPr>
            <a:lstStyle/>
            <a:p>
              <a:pPr algn="ctr"/>
              <a:r>
                <a:rPr lang="en-US" sz="3200" b="1" dirty="0">
                  <a:solidFill>
                    <a:schemeClr val="bg1"/>
                  </a:solidFill>
                </a:rPr>
                <a:t>01</a:t>
              </a:r>
            </a:p>
          </p:txBody>
        </p:sp>
      </p:grpSp>
      <p:grpSp>
        <p:nvGrpSpPr>
          <p:cNvPr id="45" name="Group 44">
            <a:extLst>
              <a:ext uri="{FF2B5EF4-FFF2-40B4-BE49-F238E27FC236}">
                <a16:creationId xmlns:a16="http://schemas.microsoft.com/office/drawing/2014/main" id="{7E77129B-DA9D-BD1F-049A-65392EB29291}"/>
              </a:ext>
            </a:extLst>
          </p:cNvPr>
          <p:cNvGrpSpPr/>
          <p:nvPr/>
        </p:nvGrpSpPr>
        <p:grpSpPr>
          <a:xfrm>
            <a:off x="6466332" y="3946491"/>
            <a:ext cx="680542" cy="662508"/>
            <a:chOff x="6466332" y="2766492"/>
            <a:chExt cx="680542" cy="662508"/>
          </a:xfrm>
        </p:grpSpPr>
        <p:sp>
          <p:nvSpPr>
            <p:cNvPr id="46" name="Oval 45">
              <a:extLst>
                <a:ext uri="{FF2B5EF4-FFF2-40B4-BE49-F238E27FC236}">
                  <a16:creationId xmlns:a16="http://schemas.microsoft.com/office/drawing/2014/main" id="{C38316F2-7FE3-1D60-8112-41962CC3C185}"/>
                </a:ext>
              </a:extLst>
            </p:cNvPr>
            <p:cNvSpPr/>
            <p:nvPr/>
          </p:nvSpPr>
          <p:spPr>
            <a:xfrm>
              <a:off x="6484365" y="2766492"/>
              <a:ext cx="662508" cy="66250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p>
          </p:txBody>
        </p:sp>
        <p:sp>
          <p:nvSpPr>
            <p:cNvPr id="47" name="TextBox 46">
              <a:extLst>
                <a:ext uri="{FF2B5EF4-FFF2-40B4-BE49-F238E27FC236}">
                  <a16:creationId xmlns:a16="http://schemas.microsoft.com/office/drawing/2014/main" id="{E6FA798A-670C-D59C-B32E-AF779A899438}"/>
                </a:ext>
              </a:extLst>
            </p:cNvPr>
            <p:cNvSpPr txBox="1"/>
            <p:nvPr/>
          </p:nvSpPr>
          <p:spPr>
            <a:xfrm>
              <a:off x="6466332" y="2801075"/>
              <a:ext cx="680542" cy="584775"/>
            </a:xfrm>
            <a:prstGeom prst="rect">
              <a:avLst/>
            </a:prstGeom>
            <a:noFill/>
          </p:spPr>
          <p:txBody>
            <a:bodyPr wrap="square">
              <a:spAutoFit/>
            </a:bodyPr>
            <a:lstStyle/>
            <a:p>
              <a:pPr algn="ctr"/>
              <a:r>
                <a:rPr lang="en-US" sz="3200" b="1" dirty="0">
                  <a:solidFill>
                    <a:schemeClr val="bg1"/>
                  </a:solidFill>
                </a:rPr>
                <a:t>02</a:t>
              </a:r>
            </a:p>
          </p:txBody>
        </p:sp>
      </p:grpSp>
      <p:grpSp>
        <p:nvGrpSpPr>
          <p:cNvPr id="48" name="Group 47">
            <a:extLst>
              <a:ext uri="{FF2B5EF4-FFF2-40B4-BE49-F238E27FC236}">
                <a16:creationId xmlns:a16="http://schemas.microsoft.com/office/drawing/2014/main" id="{217564BE-0D7C-0757-F2EE-BA5199AE4C36}"/>
              </a:ext>
            </a:extLst>
          </p:cNvPr>
          <p:cNvGrpSpPr/>
          <p:nvPr/>
        </p:nvGrpSpPr>
        <p:grpSpPr>
          <a:xfrm>
            <a:off x="6466332" y="4804523"/>
            <a:ext cx="680542" cy="662508"/>
            <a:chOff x="6466332" y="2766492"/>
            <a:chExt cx="680542" cy="662508"/>
          </a:xfrm>
        </p:grpSpPr>
        <p:sp>
          <p:nvSpPr>
            <p:cNvPr id="49" name="Oval 48">
              <a:extLst>
                <a:ext uri="{FF2B5EF4-FFF2-40B4-BE49-F238E27FC236}">
                  <a16:creationId xmlns:a16="http://schemas.microsoft.com/office/drawing/2014/main" id="{F77D8B53-3FC9-D48C-3632-480877BA2F7D}"/>
                </a:ext>
              </a:extLst>
            </p:cNvPr>
            <p:cNvSpPr/>
            <p:nvPr/>
          </p:nvSpPr>
          <p:spPr>
            <a:xfrm>
              <a:off x="6484365" y="2766492"/>
              <a:ext cx="662508" cy="66250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p>
          </p:txBody>
        </p:sp>
        <p:sp>
          <p:nvSpPr>
            <p:cNvPr id="50" name="TextBox 49">
              <a:extLst>
                <a:ext uri="{FF2B5EF4-FFF2-40B4-BE49-F238E27FC236}">
                  <a16:creationId xmlns:a16="http://schemas.microsoft.com/office/drawing/2014/main" id="{A5AC91F5-4C7B-FA4F-4436-2002608FE45A}"/>
                </a:ext>
              </a:extLst>
            </p:cNvPr>
            <p:cNvSpPr txBox="1"/>
            <p:nvPr/>
          </p:nvSpPr>
          <p:spPr>
            <a:xfrm>
              <a:off x="6466332" y="2801075"/>
              <a:ext cx="680542" cy="584775"/>
            </a:xfrm>
            <a:prstGeom prst="rect">
              <a:avLst/>
            </a:prstGeom>
            <a:noFill/>
          </p:spPr>
          <p:txBody>
            <a:bodyPr wrap="square">
              <a:spAutoFit/>
            </a:bodyPr>
            <a:lstStyle/>
            <a:p>
              <a:pPr algn="ctr"/>
              <a:r>
                <a:rPr lang="en-US" sz="3200" b="1" dirty="0">
                  <a:solidFill>
                    <a:schemeClr val="bg1"/>
                  </a:solidFill>
                </a:rPr>
                <a:t>03</a:t>
              </a:r>
            </a:p>
          </p:txBody>
        </p:sp>
      </p:grpSp>
    </p:spTree>
    <p:extLst>
      <p:ext uri="{BB962C8B-B14F-4D97-AF65-F5344CB8AC3E}">
        <p14:creationId xmlns:p14="http://schemas.microsoft.com/office/powerpoint/2010/main" val="1126651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529760" y="244550"/>
            <a:ext cx="11538193" cy="844708"/>
          </a:xfrm>
        </p:spPr>
        <p:txBody>
          <a:bodyPr>
            <a:normAutofit fontScale="92500" lnSpcReduction="20000"/>
          </a:bodyPr>
          <a:lstStyle/>
          <a:p>
            <a:r>
              <a:rPr lang="es" dirty="0"/>
              <a:t>Ejemplos del efecto dominó en la economía que impactó en las empresas</a:t>
            </a:r>
          </a:p>
          <a:p>
            <a:endParaRPr lang="en-US" dirty="0"/>
          </a:p>
        </p:txBody>
      </p:sp>
      <p:sp>
        <p:nvSpPr>
          <p:cNvPr id="7" name="Text Placeholder 6">
            <a:extLst>
              <a:ext uri="{FF2B5EF4-FFF2-40B4-BE49-F238E27FC236}">
                <a16:creationId xmlns:a16="http://schemas.microsoft.com/office/drawing/2014/main" id="{70B34618-970C-56CF-0E84-2B95570E5227}"/>
              </a:ext>
            </a:extLst>
          </p:cNvPr>
          <p:cNvSpPr>
            <a:spLocks noGrp="1"/>
          </p:cNvSpPr>
          <p:nvPr>
            <p:ph type="body" sz="quarter" idx="18"/>
          </p:nvPr>
        </p:nvSpPr>
        <p:spPr>
          <a:xfrm>
            <a:off x="93825" y="1539693"/>
            <a:ext cx="12098175" cy="5073758"/>
          </a:xfrm>
        </p:spPr>
        <p:txBody>
          <a:bodyPr numCol="2" spcCol="180000">
            <a:normAutofit/>
          </a:bodyPr>
          <a:lstStyle/>
          <a:p>
            <a:pPr marL="342900" indent="-342900">
              <a:buClr>
                <a:srgbClr val="EDA13E"/>
              </a:buClr>
              <a:buFont typeface="Arial" panose="020B0604020202020204" pitchFamily="34" charset="0"/>
              <a:buChar char="•"/>
            </a:pPr>
            <a:r>
              <a:rPr lang="es" sz="2000" b="1" dirty="0">
                <a:solidFill>
                  <a:srgbClr val="B41F7A"/>
                </a:solidFill>
              </a:rPr>
              <a:t>Devaluación </a:t>
            </a:r>
            <a:r>
              <a:rPr lang="es" sz="2000" dirty="0"/>
              <a:t>- 1997. La caída de una moneda en el sudeste asiático hizo que los inversionistas internacionales perdieran la confianza y vendieran monedas similares en otras economías asiáticas.</a:t>
            </a:r>
          </a:p>
          <a:p>
            <a:pPr marL="0" indent="0">
              <a:buClr>
                <a:srgbClr val="EDA13E"/>
              </a:buClr>
            </a:pPr>
            <a:endParaRPr lang="en-US" sz="2000" dirty="0"/>
          </a:p>
          <a:p>
            <a:pPr marL="342900" indent="-342900">
              <a:buClr>
                <a:srgbClr val="EDA13E"/>
              </a:buClr>
              <a:buFont typeface="Arial" panose="020B0604020202020204" pitchFamily="34" charset="0"/>
              <a:buChar char="•"/>
            </a:pPr>
            <a:r>
              <a:rPr lang="es" sz="2000" b="1" dirty="0">
                <a:solidFill>
                  <a:srgbClr val="B41F7A"/>
                </a:solidFill>
              </a:rPr>
              <a:t>L </a:t>
            </a:r>
            <a:r>
              <a:rPr lang="es" sz="2000" b="1" i="0" dirty="0">
                <a:solidFill>
                  <a:srgbClr val="B41F7A"/>
                </a:solidFill>
                <a:effectLst/>
                <a:latin typeface="-apple-system"/>
              </a:rPr>
              <a:t>a crisis financiera de 2007–08: </a:t>
            </a:r>
            <a:r>
              <a:rPr lang="es" sz="2000" b="0" i="0" dirty="0">
                <a:solidFill>
                  <a:srgbClr val="616161"/>
                </a:solidFill>
                <a:effectLst/>
              </a:rPr>
              <a:t>esto provocó la Gran Recesión, la crisis financiera más grave desde la Gran Depresión, y causó estragos en los mercados financieros de todo el mundo. Desencadenada por el colapso de la burbuja inmobiliaria en los EE. UU., la crisis resultó en el colapso de Lehman Brothers (uno de los bancos de inversión más grandes del mundo), llevó al borde del colapso a muchas instituciones financieras y empresas clave y requirió rescates gubernamentales. de proporciones sin precedentes. Tomó casi una década para que las cosas volvieran a la normalidad, acabando con millones de puestos de trabajo y miles de millones de euros de ingresos en el camino.</a:t>
            </a:r>
          </a:p>
          <a:p>
            <a:pPr marL="0" indent="0">
              <a:buClr>
                <a:srgbClr val="EDA13E"/>
              </a:buClr>
            </a:pPr>
            <a:endParaRPr lang="en-GB" sz="2000" b="0" i="0" dirty="0">
              <a:solidFill>
                <a:srgbClr val="616161"/>
              </a:solidFill>
              <a:effectLst/>
            </a:endParaRPr>
          </a:p>
          <a:p>
            <a:pPr marL="342900" indent="-342900">
              <a:buClr>
                <a:srgbClr val="EDA13E"/>
              </a:buClr>
              <a:buFont typeface="Arial" panose="020B0604020202020204" pitchFamily="34" charset="0"/>
              <a:buChar char="•"/>
            </a:pPr>
            <a:r>
              <a:rPr lang="es" sz="2000" b="1" dirty="0">
                <a:solidFill>
                  <a:srgbClr val="B41F7A"/>
                </a:solidFill>
              </a:rPr>
              <a:t>deuda </a:t>
            </a:r>
            <a:r>
              <a:rPr lang="es" sz="2000" b="1" dirty="0"/>
              <a:t>- </a:t>
            </a:r>
            <a:r>
              <a:rPr lang="es" sz="2000" dirty="0"/>
              <a:t>2012-13 Aumento de los rendimientos de los bonos en Grecia, provoca un aumento de los rendimientos de los bonos en otras economías de la eurozona. </a:t>
            </a:r>
            <a:r>
              <a:rPr lang="es" sz="2000" dirty="0">
                <a:hlinkClick r:id="rId2"/>
              </a:rPr>
              <a:t>El efecto dominó - Ayuda de Economía</a:t>
            </a:r>
            <a:endParaRPr lang="en-US" sz="2000" dirty="0"/>
          </a:p>
          <a:p>
            <a:pPr>
              <a:buClr>
                <a:srgbClr val="EDA13E"/>
              </a:buClr>
            </a:pPr>
            <a:endParaRPr lang="en-US" sz="2000" dirty="0"/>
          </a:p>
        </p:txBody>
      </p:sp>
      <p:pic>
        <p:nvPicPr>
          <p:cNvPr id="3" name="Picture 2" descr="Dominoes falling in a row">
            <a:extLst>
              <a:ext uri="{FF2B5EF4-FFF2-40B4-BE49-F238E27FC236}">
                <a16:creationId xmlns:a16="http://schemas.microsoft.com/office/drawing/2014/main" id="{E05724C4-99AE-7C44-37A6-3C9B6BCC4A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7561" y="3793018"/>
            <a:ext cx="3526063" cy="2646000"/>
          </a:xfrm>
          <a:prstGeom prst="rect">
            <a:avLst/>
          </a:prstGeom>
        </p:spPr>
      </p:pic>
    </p:spTree>
    <p:extLst>
      <p:ext uri="{BB962C8B-B14F-4D97-AF65-F5344CB8AC3E}">
        <p14:creationId xmlns:p14="http://schemas.microsoft.com/office/powerpoint/2010/main" val="2246770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474108" y="407311"/>
            <a:ext cx="11073661" cy="582221"/>
          </a:xfrm>
        </p:spPr>
        <p:txBody>
          <a:bodyPr>
            <a:normAutofit lnSpcReduction="10000"/>
          </a:bodyPr>
          <a:lstStyle/>
          <a:p>
            <a:r>
              <a:rPr lang="es" dirty="0">
                <a:solidFill>
                  <a:schemeClr val="bg2"/>
                </a:solidFill>
              </a:rPr>
              <a:t>Algunas </a:t>
            </a:r>
            <a:r>
              <a:rPr lang="es" sz="3600" b="0" i="0" dirty="0">
                <a:solidFill>
                  <a:schemeClr val="bg2"/>
                </a:solidFill>
                <a:effectLst/>
              </a:rPr>
              <a:t>de las causas de la crisis financiera:</a:t>
            </a:r>
          </a:p>
          <a:p>
            <a:endParaRPr lang="en-US" dirty="0"/>
          </a:p>
        </p:txBody>
      </p:sp>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144499" y="1424765"/>
            <a:ext cx="9052663" cy="6092454"/>
          </a:xfrm>
        </p:spPr>
        <p:txBody>
          <a:bodyPr>
            <a:normAutofit/>
          </a:bodyPr>
          <a:lstStyle/>
          <a:p>
            <a:pPr marL="0" indent="0" algn="l"/>
            <a:endParaRPr lang="en-GB" sz="2000" b="0" i="0" dirty="0">
              <a:solidFill>
                <a:srgbClr val="F16924"/>
              </a:solidFill>
              <a:effectLst/>
            </a:endParaRPr>
          </a:p>
          <a:p>
            <a:pPr marL="457200" indent="-457200" algn="l">
              <a:buAutoNum type="arabicPeriod"/>
            </a:pPr>
            <a:r>
              <a:rPr lang="es" sz="2000" b="1" i="0" dirty="0">
                <a:solidFill>
                  <a:srgbClr val="F16924"/>
                </a:solidFill>
                <a:effectLst/>
              </a:rPr>
              <a:t>Hiperinflación </a:t>
            </a:r>
            <a:r>
              <a:rPr lang="es" sz="2000" b="1" i="0" dirty="0">
                <a:solidFill>
                  <a:srgbClr val="132E57"/>
                </a:solidFill>
                <a:effectLst/>
              </a:rPr>
              <a:t>: </a:t>
            </a:r>
            <a:r>
              <a:rPr lang="es" sz="2000" b="0" i="0" dirty="0">
                <a:solidFill>
                  <a:srgbClr val="616161"/>
                </a:solidFill>
                <a:effectLst/>
              </a:rPr>
              <a:t>la hiperinflación ocurre cuando el gobierno permite que se acumule presión inflacionaria en la economía imprimiendo dinero en exceso, lo que conduce a un aumento gradual en los precios de los productos básicos y los servicios. Los gobiernos recurren a la creación de exceso de dinero y crédito con el objetivo de gestionar una desaceleración económica. La hiperinflación ocurre cuando el gobierno pierde el control de los aumentos de precios y aumenta las tasas de interés como una forma de manejar la aceleración de la </a:t>
            </a:r>
            <a:r>
              <a:rPr lang="es" sz="2000" b="0" i="0" u="none" strike="noStrike" dirty="0">
                <a:solidFill>
                  <a:srgbClr val="3271D2"/>
                </a:solidFill>
                <a:effectLst/>
                <a:hlinkClick r:id="rId2"/>
              </a:rPr>
              <a:t>inflación </a:t>
            </a:r>
            <a:r>
              <a:rPr lang="es" sz="2000" b="0" i="0" dirty="0">
                <a:solidFill>
                  <a:srgbClr val="57595D"/>
                </a:solidFill>
                <a:effectLst/>
              </a:rPr>
              <a:t>.</a:t>
            </a:r>
          </a:p>
          <a:p>
            <a:pPr marL="0" indent="0" algn="l"/>
            <a:endParaRPr lang="en-GB" sz="2000" b="0" i="0" dirty="0">
              <a:solidFill>
                <a:srgbClr val="57595D"/>
              </a:solidFill>
              <a:effectLst/>
            </a:endParaRPr>
          </a:p>
          <a:p>
            <a:pPr marL="446088" indent="-446088" algn="l"/>
            <a:r>
              <a:rPr lang="es" sz="2000" b="1" i="0" dirty="0">
                <a:solidFill>
                  <a:srgbClr val="F16924"/>
                </a:solidFill>
                <a:effectLst/>
              </a:rPr>
              <a:t>2. Estanflación </a:t>
            </a:r>
            <a:r>
              <a:rPr lang="es" sz="2000" b="1" i="0" dirty="0">
                <a:solidFill>
                  <a:srgbClr val="132E57"/>
                </a:solidFill>
                <a:effectLst/>
              </a:rPr>
              <a:t>- </a:t>
            </a:r>
            <a:r>
              <a:rPr lang="es" sz="2000" b="0" i="0" u="none" strike="noStrike" dirty="0">
                <a:solidFill>
                  <a:srgbClr val="3271D2"/>
                </a:solidFill>
                <a:effectLst/>
                <a:hlinkClick r:id="rId3"/>
              </a:rPr>
              <a:t>Estanflación</a:t>
            </a:r>
            <a:r>
              <a:rPr lang="es" sz="2000" b="0" i="0" dirty="0">
                <a:solidFill>
                  <a:srgbClr val="57595D"/>
                </a:solidFill>
                <a:effectLst/>
              </a:rPr>
              <a:t> </a:t>
            </a:r>
            <a:r>
              <a:rPr lang="es" sz="2000" b="0" i="0" dirty="0">
                <a:solidFill>
                  <a:srgbClr val="616161"/>
                </a:solidFill>
                <a:effectLst/>
              </a:rPr>
              <a:t>se refiere a una situación en la que la economía está creciendo a un ritmo lento mientras que simultáneamente experimenta altas tasas de inflación. Tal situación económica genera un dilema entre los hacedores de políticas ya que las medidas implementadas para reducir el aumento de la inflación pueden aumentar los niveles de desempleo a niveles anormalmente altos. La estanflación y sus efectos en la economía pueden durar varios años o décadas.</a:t>
            </a:r>
          </a:p>
          <a:p>
            <a:pPr algn="l"/>
            <a:endParaRPr lang="en-GB" sz="1050" b="0" i="0" dirty="0">
              <a:solidFill>
                <a:srgbClr val="2E2E2E"/>
              </a:solidFill>
              <a:effectLst/>
              <a:latin typeface="NexusSerif"/>
            </a:endParaRPr>
          </a:p>
        </p:txBody>
      </p:sp>
      <p:pic>
        <p:nvPicPr>
          <p:cNvPr id="13" name="Picture 12" descr="Colorful bouncing balls">
            <a:extLst>
              <a:ext uri="{FF2B5EF4-FFF2-40B4-BE49-F238E27FC236}">
                <a16:creationId xmlns:a16="http://schemas.microsoft.com/office/drawing/2014/main" id="{398C42A3-9AF0-731C-092D-BEF49640AC5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4485" r="25630"/>
          <a:stretch/>
        </p:blipFill>
        <p:spPr>
          <a:xfrm>
            <a:off x="9197162" y="0"/>
            <a:ext cx="3072810" cy="6858000"/>
          </a:xfrm>
          <a:prstGeom prst="rect">
            <a:avLst/>
          </a:prstGeom>
        </p:spPr>
      </p:pic>
    </p:spTree>
    <p:extLst>
      <p:ext uri="{BB962C8B-B14F-4D97-AF65-F5344CB8AC3E}">
        <p14:creationId xmlns:p14="http://schemas.microsoft.com/office/powerpoint/2010/main" val="26011996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346517" y="407311"/>
            <a:ext cx="11073661" cy="582221"/>
          </a:xfrm>
        </p:spPr>
        <p:txBody>
          <a:bodyPr>
            <a:normAutofit lnSpcReduction="10000"/>
          </a:bodyPr>
          <a:lstStyle/>
          <a:p>
            <a:r>
              <a:rPr lang="es" dirty="0">
                <a:solidFill>
                  <a:schemeClr val="bg2"/>
                </a:solidFill>
              </a:rPr>
              <a:t>Algunas </a:t>
            </a:r>
            <a:r>
              <a:rPr lang="es" sz="3600" b="0" i="0" dirty="0">
                <a:solidFill>
                  <a:schemeClr val="bg2"/>
                </a:solidFill>
                <a:effectLst/>
              </a:rPr>
              <a:t>de las causas de la crisis financiera:</a:t>
            </a:r>
          </a:p>
          <a:p>
            <a:endParaRPr lang="en-US" dirty="0"/>
          </a:p>
        </p:txBody>
      </p:sp>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529759" y="1682954"/>
            <a:ext cx="6721646" cy="6092454"/>
          </a:xfrm>
        </p:spPr>
        <p:txBody>
          <a:bodyPr>
            <a:normAutofit/>
          </a:bodyPr>
          <a:lstStyle/>
          <a:p>
            <a:pPr algn="l"/>
            <a:r>
              <a:rPr lang="es" sz="2000" b="1" dirty="0">
                <a:solidFill>
                  <a:srgbClr val="F16924"/>
                </a:solidFill>
              </a:rPr>
              <a:t>3. </a:t>
            </a:r>
            <a:r>
              <a:rPr lang="es" sz="2000" b="1" i="0" dirty="0">
                <a:solidFill>
                  <a:srgbClr val="F16924"/>
                </a:solidFill>
                <a:effectLst/>
              </a:rPr>
              <a:t>Desplome del mercado de valores </a:t>
            </a:r>
            <a:r>
              <a:rPr lang="es" sz="2000" b="1" i="0" dirty="0">
                <a:solidFill>
                  <a:srgbClr val="132E57"/>
                </a:solidFill>
                <a:effectLst/>
              </a:rPr>
              <a:t>: se produce </a:t>
            </a:r>
            <a:r>
              <a:rPr lang="es" sz="2000" b="0" i="0" dirty="0">
                <a:solidFill>
                  <a:srgbClr val="57595D"/>
                </a:solidFill>
                <a:effectLst/>
              </a:rPr>
              <a:t>un </a:t>
            </a:r>
            <a:r>
              <a:rPr lang="es" sz="2000" b="0" i="0" u="none" strike="noStrike" dirty="0">
                <a:solidFill>
                  <a:srgbClr val="3271D2"/>
                </a:solidFill>
                <a:effectLst/>
                <a:hlinkClick r:id="rId2"/>
              </a:rPr>
              <a:t>desplome del mercado de valores </a:t>
            </a:r>
            <a:r>
              <a:rPr lang="es" sz="2000" b="0" i="0" dirty="0">
                <a:solidFill>
                  <a:srgbClr val="57595D"/>
                </a:solidFill>
                <a:effectLst/>
              </a:rPr>
              <a:t>cuando hay una pérdida de confianza de los inversores en el mercado y hay una caída dramática en los precios de las acciones en las diferentes acciones que cotizan en el mercado de valores. Cuando se produce una caída del mercado de valores, se crea un mercado bajista (cuando los precios caen un 20 % o más desde sus máximos hasta alcanzar nuevos mínimos) y drena el capital de las empresas.</a:t>
            </a:r>
          </a:p>
          <a:p>
            <a:pPr algn="l"/>
            <a:endParaRPr lang="en-GB" sz="2000" dirty="0">
              <a:solidFill>
                <a:srgbClr val="57595D"/>
              </a:solidFill>
            </a:endParaRPr>
          </a:p>
          <a:p>
            <a:pPr algn="l"/>
            <a:r>
              <a:rPr lang="es" sz="2000" b="0" i="0" dirty="0">
                <a:solidFill>
                  <a:srgbClr val="57595D"/>
                </a:solidFill>
                <a:effectLst/>
              </a:rPr>
              <a:t>Los colapsos ocurren cuando hay un período prolongado de aumento de los precios de las acciones, los índices de ganancias de precios superan los promedios a largo plazo y hay un uso excesivo de la deuda de margen por parte de los participantes del mercado.</a:t>
            </a:r>
          </a:p>
          <a:p>
            <a:endParaRPr lang="en-GB" sz="1050" b="0" i="0" dirty="0">
              <a:solidFill>
                <a:srgbClr val="2E2E2E"/>
              </a:solidFill>
              <a:effectLst/>
              <a:latin typeface="NexusSerif"/>
            </a:endParaRPr>
          </a:p>
        </p:txBody>
      </p:sp>
      <p:pic>
        <p:nvPicPr>
          <p:cNvPr id="3" name="Picture 2" descr="Close up photo of colorful graph data">
            <a:extLst>
              <a:ext uri="{FF2B5EF4-FFF2-40B4-BE49-F238E27FC236}">
                <a16:creationId xmlns:a16="http://schemas.microsoft.com/office/drawing/2014/main" id="{275AC11B-D407-7E07-C253-8DE035C04F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92282" y="2360427"/>
            <a:ext cx="4495826" cy="2998381"/>
          </a:xfrm>
          <a:prstGeom prst="rect">
            <a:avLst/>
          </a:prstGeom>
        </p:spPr>
      </p:pic>
    </p:spTree>
    <p:extLst>
      <p:ext uri="{BB962C8B-B14F-4D97-AF65-F5344CB8AC3E}">
        <p14:creationId xmlns:p14="http://schemas.microsoft.com/office/powerpoint/2010/main" val="29733516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346517" y="407311"/>
            <a:ext cx="11073661" cy="582221"/>
          </a:xfrm>
        </p:spPr>
        <p:txBody>
          <a:bodyPr>
            <a:normAutofit lnSpcReduction="10000"/>
          </a:bodyPr>
          <a:lstStyle/>
          <a:p>
            <a:r>
              <a:rPr lang="es" dirty="0"/>
              <a:t>Escenarios que definen un colapso económico</a:t>
            </a:r>
          </a:p>
          <a:p>
            <a:endParaRPr lang="en-US" dirty="0"/>
          </a:p>
        </p:txBody>
      </p:sp>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346517" y="1367591"/>
            <a:ext cx="11325545" cy="6092454"/>
          </a:xfrm>
        </p:spPr>
        <p:txBody>
          <a:bodyPr>
            <a:noAutofit/>
          </a:bodyPr>
          <a:lstStyle/>
          <a:p>
            <a:pPr algn="l">
              <a:lnSpc>
                <a:spcPct val="100000"/>
              </a:lnSpc>
            </a:pPr>
            <a:r>
              <a:rPr lang="es" sz="1800" b="1" i="0" dirty="0">
                <a:solidFill>
                  <a:srgbClr val="F16924"/>
                </a:solidFill>
                <a:effectLst/>
              </a:rPr>
              <a:t>Aumento de las tasas de interés</a:t>
            </a:r>
          </a:p>
          <a:p>
            <a:pPr marL="0" indent="0" algn="l">
              <a:lnSpc>
                <a:spcPct val="100000"/>
              </a:lnSpc>
              <a:tabLst>
                <a:tab pos="0" algn="l"/>
              </a:tabLst>
            </a:pPr>
            <a:r>
              <a:rPr lang="es" sz="1800" b="0" i="0" dirty="0">
                <a:solidFill>
                  <a:srgbClr val="57595D"/>
                </a:solidFill>
                <a:effectLst/>
              </a:rPr>
              <a:t>Durante los períodos de colapso económico, </a:t>
            </a:r>
            <a:r>
              <a:rPr lang="es" sz="1800" b="0" i="0" u="none" strike="noStrike" dirty="0">
                <a:solidFill>
                  <a:srgbClr val="3271D2"/>
                </a:solidFill>
                <a:effectLst/>
                <a:hlinkClick r:id="rId2"/>
              </a:rPr>
              <a:t>las tasas de interés </a:t>
            </a:r>
            <a:r>
              <a:rPr lang="es" sz="1800" b="0" i="0" dirty="0">
                <a:solidFill>
                  <a:srgbClr val="57595D"/>
                </a:solidFill>
                <a:effectLst/>
              </a:rPr>
              <a:t>alcanzan niveles anormalmente altos y limitan la cantidad de dinero disponible para que los inversionistas inviertan. Las altas tasas de interés obstaculizan el crecimiento económico, ya que los inversionistas, las corporaciones y el gobierno encuentran costoso pagar las obligaciones de deuda existentes y obtener nuevos préstamos debido al alto costo del capital. Cuando una PYME declara su incapacidad para financiar sus obligaciones de deuda y recurre a la disposición de sus activos para pagar a los acreedores, los inversores pierden la confianza en la empresa y dudarán en negociar su dinero durante los períodos de dificultades financieras.</a:t>
            </a:r>
          </a:p>
          <a:p>
            <a:pPr marL="0" indent="0" algn="l">
              <a:lnSpc>
                <a:spcPct val="100000"/>
              </a:lnSpc>
              <a:tabLst>
                <a:tab pos="0" algn="l"/>
              </a:tabLst>
            </a:pPr>
            <a:endParaRPr lang="en-GB" sz="1800" dirty="0">
              <a:solidFill>
                <a:srgbClr val="57595D"/>
              </a:solidFill>
            </a:endParaRPr>
          </a:p>
          <a:p>
            <a:pPr algn="l">
              <a:lnSpc>
                <a:spcPct val="100000"/>
              </a:lnSpc>
            </a:pPr>
            <a:r>
              <a:rPr lang="es" sz="1800" b="1" i="0" dirty="0">
                <a:solidFill>
                  <a:srgbClr val="F16924"/>
                </a:solidFill>
                <a:effectLst/>
              </a:rPr>
              <a:t>Crisis de la moneda local</a:t>
            </a:r>
          </a:p>
          <a:p>
            <a:pPr marL="0" indent="36513" algn="l">
              <a:lnSpc>
                <a:spcPct val="100000"/>
              </a:lnSpc>
            </a:pPr>
            <a:r>
              <a:rPr lang="es" sz="1800" b="0" i="0" dirty="0">
                <a:solidFill>
                  <a:srgbClr val="57595D"/>
                </a:solidFill>
                <a:effectLst/>
              </a:rPr>
              <a:t>Una crisis de la moneda local ocurre cuando el valor de la moneda se deprecia debido a la pérdida de confianza de los inversionistas. Esto ocurre cuando los inversionistas extranjeros que han invertido en un país y adelantado crédito al gobierno pierden la confianza en la capacidad del gobierno para cumplir con las obligaciones de la deuda o generar los rendimientos acordados. En tales situaciones, los inversionistas extranjeros retiran sus inversiones en el país. La medida aumenta la venta de la moneda del país prestatario en el mercado internacional, lo que resulta en una devaluación de la moneda. A cambio, la devaluación de la moneda aumenta las deudas internacionales del país, lo que resulta en la pérdida del poder adquisitivo del país.</a:t>
            </a:r>
          </a:p>
          <a:p>
            <a:pPr algn="l">
              <a:lnSpc>
                <a:spcPct val="100000"/>
              </a:lnSpc>
            </a:pPr>
            <a:endParaRPr lang="en-GB" sz="1800" dirty="0">
              <a:solidFill>
                <a:srgbClr val="57595D"/>
              </a:solidFill>
            </a:endParaRPr>
          </a:p>
          <a:p>
            <a:pPr algn="l">
              <a:lnSpc>
                <a:spcPct val="100000"/>
              </a:lnSpc>
            </a:pPr>
            <a:r>
              <a:rPr lang="es" sz="1800" b="1" i="0" dirty="0">
                <a:solidFill>
                  <a:srgbClr val="132E57"/>
                </a:solidFill>
                <a:effectLst/>
              </a:rPr>
              <a:t> </a:t>
            </a:r>
            <a:endParaRPr lang="en-GB" sz="1000" b="0" i="0" dirty="0">
              <a:solidFill>
                <a:srgbClr val="2E2E2E"/>
              </a:solidFill>
              <a:effectLst/>
              <a:latin typeface="NexusSerif"/>
            </a:endParaRPr>
          </a:p>
        </p:txBody>
      </p:sp>
    </p:spTree>
    <p:extLst>
      <p:ext uri="{BB962C8B-B14F-4D97-AF65-F5344CB8AC3E}">
        <p14:creationId xmlns:p14="http://schemas.microsoft.com/office/powerpoint/2010/main" val="34528811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346517" y="407311"/>
            <a:ext cx="11073661" cy="582221"/>
          </a:xfrm>
        </p:spPr>
        <p:txBody>
          <a:bodyPr>
            <a:normAutofit lnSpcReduction="10000"/>
          </a:bodyPr>
          <a:lstStyle/>
          <a:p>
            <a:r>
              <a:rPr lang="es" dirty="0"/>
              <a:t>Escenarios que definen un colapso económico</a:t>
            </a:r>
          </a:p>
          <a:p>
            <a:endParaRPr lang="en-US" dirty="0"/>
          </a:p>
        </p:txBody>
      </p:sp>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6432698" y="2020188"/>
            <a:ext cx="5759302" cy="6092454"/>
          </a:xfrm>
        </p:spPr>
        <p:txBody>
          <a:bodyPr>
            <a:normAutofit/>
          </a:bodyPr>
          <a:lstStyle/>
          <a:p>
            <a:pPr algn="l">
              <a:lnSpc>
                <a:spcPct val="100000"/>
              </a:lnSpc>
            </a:pPr>
            <a:r>
              <a:rPr lang="es" b="1" i="0" dirty="0">
                <a:solidFill>
                  <a:srgbClr val="F16924"/>
                </a:solidFill>
                <a:effectLst/>
              </a:rPr>
              <a:t>Crisis monetaria mundial</a:t>
            </a:r>
          </a:p>
          <a:p>
            <a:pPr marL="0" indent="0" algn="l">
              <a:lnSpc>
                <a:spcPct val="100000"/>
              </a:lnSpc>
            </a:pPr>
            <a:r>
              <a:rPr lang="es" b="0" i="0" dirty="0">
                <a:solidFill>
                  <a:srgbClr val="57595D"/>
                </a:solidFill>
                <a:effectLst/>
              </a:rPr>
              <a:t>Una crisis monetaria global implica la pérdida de valor de una moneda importante que se utiliza en transacciones comerciales transfronterizas entre individuos, corporaciones y gobiernos. Por ejemplo, el dólar estadounidense se utiliza como moneda de reserva mundial en las </a:t>
            </a:r>
            <a:r>
              <a:rPr lang="es" b="0" i="0" u="none" strike="noStrike" dirty="0">
                <a:solidFill>
                  <a:srgbClr val="3271D2"/>
                </a:solidFill>
                <a:effectLst/>
                <a:hlinkClick r:id="rId2"/>
              </a:rPr>
              <a:t>instituciones de Bretton Woods </a:t>
            </a:r>
            <a:r>
              <a:rPr lang="es" b="0" i="0" dirty="0">
                <a:solidFill>
                  <a:srgbClr val="57595D"/>
                </a:solidFill>
                <a:effectLst/>
              </a:rPr>
              <a:t>, lo que significa que si el valor del dólar estadounidense se deprecia, puede desencadenar una crisis económica mundial.</a:t>
            </a:r>
          </a:p>
          <a:p>
            <a:pPr algn="l"/>
            <a:endParaRPr lang="en-GB" sz="800" b="0" i="0" dirty="0">
              <a:solidFill>
                <a:srgbClr val="57595D"/>
              </a:solidFill>
              <a:effectLst/>
              <a:latin typeface="Open Sans" panose="020B0606030504020204" pitchFamily="34" charset="0"/>
            </a:endParaRPr>
          </a:p>
          <a:p>
            <a:pPr marL="0" indent="0" algn="l">
              <a:tabLst>
                <a:tab pos="0" algn="l"/>
              </a:tabLst>
            </a:pPr>
            <a:endParaRPr lang="en-GB" sz="1000" b="0" i="0" dirty="0">
              <a:solidFill>
                <a:srgbClr val="57595D"/>
              </a:solidFill>
              <a:effectLst/>
              <a:latin typeface="Open Sans" panose="020B0606030504020204" pitchFamily="34" charset="0"/>
            </a:endParaRPr>
          </a:p>
          <a:p>
            <a:pPr algn="l"/>
            <a:endParaRPr lang="en-GB" sz="1100" b="0" i="0" dirty="0">
              <a:solidFill>
                <a:srgbClr val="2E2E2E"/>
              </a:solidFill>
              <a:effectLst/>
              <a:latin typeface="NexusSerif"/>
            </a:endParaRPr>
          </a:p>
        </p:txBody>
      </p:sp>
      <p:pic>
        <p:nvPicPr>
          <p:cNvPr id="3" name="Picture 2" descr="World map made up of coins">
            <a:extLst>
              <a:ext uri="{FF2B5EF4-FFF2-40B4-BE49-F238E27FC236}">
                <a16:creationId xmlns:a16="http://schemas.microsoft.com/office/drawing/2014/main" id="{0BF6C8E6-9164-4115-BFB8-185C8DFCCB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3312" y="1594885"/>
            <a:ext cx="6121928" cy="4582633"/>
          </a:xfrm>
          <a:prstGeom prst="rect">
            <a:avLst/>
          </a:prstGeom>
        </p:spPr>
      </p:pic>
    </p:spTree>
    <p:extLst>
      <p:ext uri="{BB962C8B-B14F-4D97-AF65-F5344CB8AC3E}">
        <p14:creationId xmlns:p14="http://schemas.microsoft.com/office/powerpoint/2010/main" val="2659134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346517" y="311618"/>
            <a:ext cx="11073661" cy="582221"/>
          </a:xfrm>
        </p:spPr>
        <p:txBody>
          <a:bodyPr>
            <a:normAutofit fontScale="77500" lnSpcReduction="20000"/>
          </a:bodyPr>
          <a:lstStyle/>
          <a:p>
            <a:r>
              <a:rPr lang="es" dirty="0"/>
              <a:t>¿Cómo puede una PYME hacer frente a las crisis financieras externas?</a:t>
            </a:r>
          </a:p>
          <a:p>
            <a:endParaRPr lang="en-US" dirty="0"/>
          </a:p>
        </p:txBody>
      </p:sp>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346517" y="1520458"/>
            <a:ext cx="11551317" cy="6092454"/>
          </a:xfrm>
        </p:spPr>
        <p:txBody>
          <a:bodyPr>
            <a:noAutofit/>
          </a:bodyPr>
          <a:lstStyle/>
          <a:p>
            <a:pPr marL="0" indent="0" algn="l">
              <a:lnSpc>
                <a:spcPct val="100000"/>
              </a:lnSpc>
            </a:pPr>
            <a:r>
              <a:rPr lang="es" sz="2000" b="1" i="0" dirty="0">
                <a:solidFill>
                  <a:srgbClr val="132E57"/>
                </a:solidFill>
                <a:effectLst/>
              </a:rPr>
              <a:t> </a:t>
            </a:r>
            <a:r>
              <a:rPr lang="es" sz="2000" dirty="0">
                <a:solidFill>
                  <a:srgbClr val="494949"/>
                </a:solidFill>
              </a:rPr>
              <a:t>Cuando </a:t>
            </a:r>
            <a:r>
              <a:rPr lang="es" sz="2000" b="0" i="0" dirty="0">
                <a:solidFill>
                  <a:srgbClr val="494949"/>
                </a:solidFill>
                <a:effectLst/>
              </a:rPr>
              <a:t>una crisis externa pone en peligro los mercados, las PYME se ven golpeadas con mucha fuerza. </a:t>
            </a:r>
            <a:r>
              <a:rPr lang="es" sz="2000" b="0" i="0" dirty="0">
                <a:solidFill>
                  <a:srgbClr val="57595D"/>
                </a:solidFill>
                <a:effectLst/>
              </a:rPr>
              <a:t>Las PYME se enfrentan a la </a:t>
            </a:r>
            <a:r>
              <a:rPr lang="es" sz="2000" b="1" i="0" dirty="0">
                <a:solidFill>
                  <a:srgbClr val="B41F7A"/>
                </a:solidFill>
                <a:effectLst/>
              </a:rPr>
              <a:t>responsabilidad de la pequeñez </a:t>
            </a:r>
            <a:r>
              <a:rPr lang="es" sz="1200" b="0" i="0" dirty="0">
                <a:solidFill>
                  <a:srgbClr val="57595D"/>
                </a:solidFill>
                <a:effectLst/>
              </a:rPr>
              <a:t>(Freeman, Carroll y Hannan, 1983). </a:t>
            </a:r>
            <a:r>
              <a:rPr lang="es" sz="2000" b="0" i="0" dirty="0">
                <a:solidFill>
                  <a:srgbClr val="57595D"/>
                </a:solidFill>
                <a:effectLst/>
              </a:rPr>
              <a:t>Esto significa que cuanto más pequeña es la empresa, menos recursos suele controlar, lo que la hace más vulnerable a eventos externos, como una crisis que afecte a la economía mundial. La responsabilidad de la pequeñez a menudo coincide con la </a:t>
            </a:r>
            <a:r>
              <a:rPr lang="es" sz="2000" b="1" i="0" dirty="0">
                <a:solidFill>
                  <a:srgbClr val="57595D"/>
                </a:solidFill>
                <a:effectLst/>
              </a:rPr>
              <a:t>responsabilidad de la novedad </a:t>
            </a:r>
            <a:r>
              <a:rPr lang="es" sz="2000" b="0" i="0" dirty="0">
                <a:solidFill>
                  <a:srgbClr val="57595D"/>
                </a:solidFill>
                <a:effectLst/>
              </a:rPr>
              <a:t>( </a:t>
            </a:r>
            <a:r>
              <a:rPr lang="es" sz="1200" b="0" i="0" dirty="0">
                <a:solidFill>
                  <a:srgbClr val="57595D"/>
                </a:solidFill>
                <a:effectLst/>
              </a:rPr>
              <a:t>Freeman et al., 1983).</a:t>
            </a:r>
            <a:r>
              <a:rPr lang="es" sz="2000" b="0" i="0" dirty="0">
                <a:solidFill>
                  <a:srgbClr val="57595D"/>
                </a:solidFill>
                <a:effectLst/>
              </a:rPr>
              <a:t>  </a:t>
            </a:r>
          </a:p>
          <a:p>
            <a:pPr marL="0" indent="0" algn="l">
              <a:lnSpc>
                <a:spcPct val="100000"/>
              </a:lnSpc>
            </a:pPr>
            <a:endParaRPr lang="en-GB" sz="2000" dirty="0">
              <a:solidFill>
                <a:srgbClr val="57595D"/>
              </a:solidFill>
            </a:endParaRPr>
          </a:p>
          <a:p>
            <a:pPr marL="0" indent="0" algn="l">
              <a:lnSpc>
                <a:spcPct val="100000"/>
              </a:lnSpc>
            </a:pPr>
            <a:r>
              <a:rPr lang="es" sz="2000" b="0" i="0" dirty="0">
                <a:solidFill>
                  <a:srgbClr val="57595D"/>
                </a:solidFill>
                <a:effectLst/>
              </a:rPr>
              <a:t>Las organizaciones nuevas corren un mayor riesgo de fracasar que las organizaciones más antiguas, porque carecen de modelos comerciales establecidos, dependen de la cooperación de extraños y tienen bajos niveles de legitimidad. La responsabilidad de la novedad apunta a </a:t>
            </a:r>
            <a:r>
              <a:rPr lang="es" sz="2000" b="0" i="0" dirty="0" err="1">
                <a:solidFill>
                  <a:srgbClr val="57595D"/>
                </a:solidFill>
                <a:effectLst/>
              </a:rPr>
              <a:t>las startups </a:t>
            </a:r>
            <a:r>
              <a:rPr lang="es" sz="2000" b="0" i="0" dirty="0">
                <a:solidFill>
                  <a:srgbClr val="57595D"/>
                </a:solidFill>
                <a:effectLst/>
              </a:rPr>
              <a:t>como una forma especial de pymes.</a:t>
            </a:r>
          </a:p>
          <a:p>
            <a:pPr algn="l">
              <a:lnSpc>
                <a:spcPct val="100000"/>
              </a:lnSpc>
            </a:pPr>
            <a:endParaRPr lang="en-GB" sz="2000" b="0" i="0" dirty="0">
              <a:solidFill>
                <a:srgbClr val="57595D"/>
              </a:solidFill>
              <a:effectLst/>
            </a:endParaRPr>
          </a:p>
          <a:p>
            <a:pPr marL="0" indent="0" algn="l">
              <a:lnSpc>
                <a:spcPct val="100000"/>
              </a:lnSpc>
            </a:pPr>
            <a:r>
              <a:rPr lang="es" sz="2000" b="0" i="0" dirty="0">
                <a:solidFill>
                  <a:srgbClr val="57595D"/>
                </a:solidFill>
                <a:effectLst/>
              </a:rPr>
              <a:t>A pesar de estos pasivos, las pymes también tienen ciertas características que podrían ayudarlas en tiempos de crisis. Dado su menor tamaño, tienden a ser bastante flexibles cuando surgen oportunidades o amenazas en su entorno. Además, cuanto más pequeña es la organización, más cerca están los tomadores de decisiones de sus clientes y otras partes interesadas </a:t>
            </a:r>
            <a:r>
              <a:rPr lang="es" sz="1200" b="0" i="0" dirty="0">
                <a:solidFill>
                  <a:srgbClr val="57595D"/>
                </a:solidFill>
                <a:effectLst/>
              </a:rPr>
              <a:t>(Eggers, Hansen y Davis, 2012) </a:t>
            </a:r>
            <a:r>
              <a:rPr lang="es" sz="2000" b="0" i="0" dirty="0">
                <a:solidFill>
                  <a:srgbClr val="57595D"/>
                </a:solidFill>
                <a:effectLst/>
              </a:rPr>
              <a:t>. Esto, a su vez, puede proporcionarles valiosa información de mercado que puede ser útil al reaccionar ante las crisis.</a:t>
            </a:r>
          </a:p>
          <a:p>
            <a:pPr marL="0" indent="0" algn="l">
              <a:lnSpc>
                <a:spcPct val="100000"/>
              </a:lnSpc>
            </a:pPr>
            <a:endParaRPr lang="en-GB" sz="900" dirty="0">
              <a:solidFill>
                <a:srgbClr val="57595D"/>
              </a:solidFill>
            </a:endParaRPr>
          </a:p>
          <a:p>
            <a:pPr marL="0" indent="0" algn="r">
              <a:lnSpc>
                <a:spcPct val="100000"/>
              </a:lnSpc>
            </a:pPr>
            <a:r>
              <a:rPr lang="es" sz="1400" b="1" i="0" dirty="0">
                <a:solidFill>
                  <a:srgbClr val="57595D"/>
                </a:solidFill>
                <a:effectLst/>
              </a:rPr>
              <a:t>Fuente: </a:t>
            </a:r>
            <a:r>
              <a:rPr lang="es" sz="1400" b="1" dirty="0">
                <a:hlinkClick r:id="rId2"/>
              </a:rPr>
              <a:t>¿Maestros de los desastres? Retos y oportunidades para las PYMES en tiempos de crisis. - Resumen - Europa PMC</a:t>
            </a:r>
            <a:endParaRPr lang="en-GB" sz="1400" b="1" i="0" dirty="0">
              <a:solidFill>
                <a:srgbClr val="57595D"/>
              </a:solidFill>
              <a:effectLst/>
            </a:endParaRPr>
          </a:p>
          <a:p>
            <a:pPr algn="l"/>
            <a:endParaRPr lang="en-GB" sz="1050" b="0" i="0" dirty="0">
              <a:solidFill>
                <a:srgbClr val="2E2E2E"/>
              </a:solidFill>
              <a:effectLst/>
              <a:latin typeface="NexusSerif"/>
            </a:endParaRPr>
          </a:p>
        </p:txBody>
      </p:sp>
    </p:spTree>
    <p:extLst>
      <p:ext uri="{BB962C8B-B14F-4D97-AF65-F5344CB8AC3E}">
        <p14:creationId xmlns:p14="http://schemas.microsoft.com/office/powerpoint/2010/main" val="22583208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346517" y="311618"/>
            <a:ext cx="11073661" cy="582221"/>
          </a:xfrm>
        </p:spPr>
        <p:txBody>
          <a:bodyPr>
            <a:normAutofit fontScale="77500" lnSpcReduction="20000"/>
          </a:bodyPr>
          <a:lstStyle/>
          <a:p>
            <a:r>
              <a:rPr lang="es" dirty="0"/>
              <a:t>¿Cómo puede una PYME hacer frente a las crisis financieras externas?</a:t>
            </a:r>
          </a:p>
          <a:p>
            <a:endParaRPr lang="en-US" dirty="0"/>
          </a:p>
        </p:txBody>
      </p:sp>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346517" y="1520458"/>
            <a:ext cx="6862357" cy="6092454"/>
          </a:xfrm>
        </p:spPr>
        <p:txBody>
          <a:bodyPr>
            <a:normAutofit/>
          </a:bodyPr>
          <a:lstStyle/>
          <a:p>
            <a:pPr algn="ctr">
              <a:lnSpc>
                <a:spcPct val="100000"/>
              </a:lnSpc>
              <a:spcBef>
                <a:spcPts val="2000"/>
              </a:spcBef>
              <a:spcAft>
                <a:spcPts val="2000"/>
              </a:spcAft>
            </a:pPr>
            <a:r>
              <a:rPr lang="es" sz="4000" i="0" dirty="0">
                <a:solidFill>
                  <a:srgbClr val="616161"/>
                </a:solidFill>
                <a:effectLst/>
              </a:rPr>
              <a:t>“ </a:t>
            </a:r>
            <a:r>
              <a:rPr lang="es" sz="2800" b="0" i="1" dirty="0">
                <a:solidFill>
                  <a:srgbClr val="616161"/>
                </a:solidFill>
                <a:effectLst/>
              </a:rPr>
              <a:t>En este momento se trata de reaccionar a una secuencia de eventos que nunca ha sido tan rápida. Es algo así como el esquí de slalom, donde alguien mueve constantemente las puertas [por las que tenemos que pasar]”.</a:t>
            </a:r>
          </a:p>
          <a:p>
            <a:pPr algn="ctr">
              <a:lnSpc>
                <a:spcPct val="100000"/>
              </a:lnSpc>
              <a:spcBef>
                <a:spcPts val="2000"/>
              </a:spcBef>
              <a:spcAft>
                <a:spcPts val="2000"/>
              </a:spcAft>
            </a:pPr>
            <a:endParaRPr lang="es" sz="2000" b="0" i="0" dirty="0">
              <a:solidFill>
                <a:srgbClr val="F16924"/>
              </a:solidFill>
              <a:effectLst/>
            </a:endParaRPr>
          </a:p>
          <a:p>
            <a:pPr algn="ctr">
              <a:lnSpc>
                <a:spcPct val="100000"/>
              </a:lnSpc>
              <a:spcBef>
                <a:spcPts val="2000"/>
              </a:spcBef>
              <a:spcAft>
                <a:spcPts val="2000"/>
              </a:spcAft>
            </a:pPr>
            <a:r>
              <a:rPr lang="es" sz="2000" b="0" i="0" dirty="0">
                <a:solidFill>
                  <a:srgbClr val="F16924"/>
                </a:solidFill>
                <a:effectLst/>
              </a:rPr>
              <a:t>Stefan Ingves , gobernador del Banco Central de Suecia </a:t>
            </a:r>
            <a:r>
              <a:rPr lang="es" sz="2000" dirty="0">
                <a:solidFill>
                  <a:srgbClr val="F16924"/>
                </a:solidFill>
              </a:rPr>
              <a:t>, </a:t>
            </a:r>
            <a:r>
              <a:rPr lang="es" sz="2000" b="0" i="0" dirty="0">
                <a:solidFill>
                  <a:srgbClr val="F16924"/>
                </a:solidFill>
                <a:effectLst/>
              </a:rPr>
              <a:t>en una entrevista publicada en </a:t>
            </a:r>
            <a:r>
              <a:rPr lang="es" sz="2000" b="0" i="1" dirty="0">
                <a:solidFill>
                  <a:srgbClr val="F16924"/>
                </a:solidFill>
                <a:effectLst/>
              </a:rPr>
              <a:t>Dagens Nyheter , </a:t>
            </a:r>
            <a:r>
              <a:rPr lang="es" sz="2000" b="0" i="0" dirty="0">
                <a:solidFill>
                  <a:srgbClr val="F16924"/>
                </a:solidFill>
                <a:effectLst/>
              </a:rPr>
              <a:t>abril de 2020.</a:t>
            </a:r>
          </a:p>
          <a:p>
            <a:pPr marL="0" indent="0">
              <a:lnSpc>
                <a:spcPct val="100000"/>
              </a:lnSpc>
            </a:pPr>
            <a:endParaRPr lang="en-GB" sz="1600" b="0" i="0" dirty="0">
              <a:solidFill>
                <a:srgbClr val="000000"/>
              </a:solidFill>
              <a:effectLst/>
              <a:latin typeface="Cambria" panose="02040503050406030204" pitchFamily="18" charset="0"/>
            </a:endParaRPr>
          </a:p>
          <a:p>
            <a:pPr marL="0" indent="0">
              <a:lnSpc>
                <a:spcPct val="100000"/>
              </a:lnSpc>
            </a:pPr>
            <a:endParaRPr lang="en-GB" sz="1600" dirty="0">
              <a:solidFill>
                <a:srgbClr val="000000"/>
              </a:solidFill>
              <a:latin typeface="Cambria" panose="02040503050406030204" pitchFamily="18" charset="0"/>
            </a:endParaRPr>
          </a:p>
        </p:txBody>
      </p:sp>
      <p:pic>
        <p:nvPicPr>
          <p:cNvPr id="8" name="Picture 7" descr="A skier going down a slope">
            <a:extLst>
              <a:ext uri="{FF2B5EF4-FFF2-40B4-BE49-F238E27FC236}">
                <a16:creationId xmlns:a16="http://schemas.microsoft.com/office/drawing/2014/main" id="{6F69AA9C-2A95-407E-FDC6-1F92DE02203C}"/>
              </a:ext>
            </a:extLst>
          </p:cNvPr>
          <p:cNvPicPr>
            <a:picLocks noChangeAspect="1"/>
          </p:cNvPicPr>
          <p:nvPr/>
        </p:nvPicPr>
        <p:blipFill rotWithShape="1">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l="-13498" r="11820"/>
          <a:stretch/>
        </p:blipFill>
        <p:spPr>
          <a:xfrm>
            <a:off x="6703558" y="2009554"/>
            <a:ext cx="5488442" cy="3636335"/>
          </a:xfrm>
          <a:prstGeom prst="rect">
            <a:avLst/>
          </a:prstGeom>
        </p:spPr>
      </p:pic>
    </p:spTree>
    <p:extLst>
      <p:ext uri="{BB962C8B-B14F-4D97-AF65-F5344CB8AC3E}">
        <p14:creationId xmlns:p14="http://schemas.microsoft.com/office/powerpoint/2010/main" val="3597023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346517" y="311618"/>
            <a:ext cx="11073661" cy="582221"/>
          </a:xfrm>
        </p:spPr>
        <p:txBody>
          <a:bodyPr>
            <a:normAutofit fontScale="77500" lnSpcReduction="20000"/>
          </a:bodyPr>
          <a:lstStyle/>
          <a:p>
            <a:r>
              <a:rPr lang="es" dirty="0"/>
              <a:t>¿Cómo puede una PYME hacer frente a las crisis financieras externas?</a:t>
            </a:r>
          </a:p>
          <a:p>
            <a:endParaRPr lang="en-US" dirty="0"/>
          </a:p>
        </p:txBody>
      </p:sp>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346517" y="1520458"/>
            <a:ext cx="11551316" cy="6092454"/>
          </a:xfrm>
        </p:spPr>
        <p:txBody>
          <a:bodyPr>
            <a:normAutofit/>
          </a:bodyPr>
          <a:lstStyle/>
          <a:p>
            <a:pPr marL="0" indent="0">
              <a:lnSpc>
                <a:spcPct val="100000"/>
              </a:lnSpc>
            </a:pPr>
            <a:endParaRPr lang="en-GB" sz="1800" b="0" i="0" dirty="0">
              <a:solidFill>
                <a:srgbClr val="000000"/>
              </a:solidFill>
              <a:effectLst/>
              <a:latin typeface="Cambria" panose="02040503050406030204" pitchFamily="18" charset="0"/>
            </a:endParaRPr>
          </a:p>
          <a:p>
            <a:pPr marL="0" indent="0">
              <a:lnSpc>
                <a:spcPct val="100000"/>
              </a:lnSpc>
            </a:pPr>
            <a:endParaRPr lang="en-GB" sz="1800" dirty="0">
              <a:solidFill>
                <a:srgbClr val="000000"/>
              </a:solidFill>
              <a:latin typeface="Cambria" panose="02040503050406030204" pitchFamily="18" charset="0"/>
            </a:endParaRPr>
          </a:p>
        </p:txBody>
      </p:sp>
      <p:graphicFrame>
        <p:nvGraphicFramePr>
          <p:cNvPr id="3" name="Table 2">
            <a:extLst>
              <a:ext uri="{FF2B5EF4-FFF2-40B4-BE49-F238E27FC236}">
                <a16:creationId xmlns:a16="http://schemas.microsoft.com/office/drawing/2014/main" id="{363FB20B-4F73-7594-C389-8420B6340DBF}"/>
              </a:ext>
            </a:extLst>
          </p:cNvPr>
          <p:cNvGraphicFramePr>
            <a:graphicFrameLocks noGrp="1"/>
          </p:cNvGraphicFramePr>
          <p:nvPr/>
        </p:nvGraphicFramePr>
        <p:xfrm>
          <a:off x="4965259" y="1657135"/>
          <a:ext cx="6880224" cy="4511375"/>
        </p:xfrm>
        <a:graphic>
          <a:graphicData uri="http://schemas.openxmlformats.org/drawingml/2006/table">
            <a:tbl>
              <a:tblPr/>
              <a:tblGrid>
                <a:gridCol w="6880224">
                  <a:extLst>
                    <a:ext uri="{9D8B030D-6E8A-4147-A177-3AD203B41FA5}">
                      <a16:colId xmlns:a16="http://schemas.microsoft.com/office/drawing/2014/main" val="3036733125"/>
                    </a:ext>
                  </a:extLst>
                </a:gridCol>
              </a:tblGrid>
              <a:tr h="410125">
                <a:tc>
                  <a:txBody>
                    <a:bodyPr/>
                    <a:lstStyle/>
                    <a:p>
                      <a:pPr algn="l" fontAlgn="auto"/>
                      <a:r>
                        <a:rPr lang="es" sz="2000" b="0" dirty="0">
                          <a:solidFill>
                            <a:srgbClr val="000000"/>
                          </a:solidFill>
                          <a:effectLst/>
                        </a:rPr>
                        <a:t>1. Inversiones diferidas (51%)</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2340847943"/>
                  </a:ext>
                </a:extLst>
              </a:tr>
              <a:tr h="410125">
                <a:tc>
                  <a:txBody>
                    <a:bodyPr/>
                    <a:lstStyle/>
                    <a:p>
                      <a:pPr algn="l" fontAlgn="auto"/>
                      <a:r>
                        <a:rPr lang="es" sz="2000" b="0" dirty="0">
                          <a:solidFill>
                            <a:srgbClr val="000000"/>
                          </a:solidFill>
                          <a:effectLst/>
                        </a:rPr>
                        <a:t>2. Despidos/subsidio de trabajo financiado por el gobierno (27%)</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172234003"/>
                  </a:ext>
                </a:extLst>
              </a:tr>
              <a:tr h="410125">
                <a:tc>
                  <a:txBody>
                    <a:bodyPr/>
                    <a:lstStyle/>
                    <a:p>
                      <a:pPr algn="l" fontAlgn="auto"/>
                      <a:r>
                        <a:rPr lang="es" sz="2000" b="0" dirty="0">
                          <a:solidFill>
                            <a:srgbClr val="000000"/>
                          </a:solidFill>
                          <a:effectLst/>
                        </a:rPr>
                        <a:t>3. Costos laborales reducidos (16%)</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1383666199"/>
                  </a:ext>
                </a:extLst>
              </a:tr>
              <a:tr h="410125">
                <a:tc>
                  <a:txBody>
                    <a:bodyPr/>
                    <a:lstStyle/>
                    <a:p>
                      <a:pPr algn="l" fontAlgn="auto"/>
                      <a:r>
                        <a:rPr lang="es" sz="2000" b="0" dirty="0">
                          <a:solidFill>
                            <a:srgbClr val="000000"/>
                          </a:solidFill>
                          <a:effectLst/>
                        </a:rPr>
                        <a:t>4. Gastos reducidos (12%)</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133761832"/>
                  </a:ext>
                </a:extLst>
              </a:tr>
              <a:tr h="410125">
                <a:tc>
                  <a:txBody>
                    <a:bodyPr/>
                    <a:lstStyle/>
                    <a:p>
                      <a:pPr algn="l" fontAlgn="auto"/>
                      <a:r>
                        <a:rPr lang="es" sz="2000" b="0" dirty="0">
                          <a:solidFill>
                            <a:srgbClr val="000000"/>
                          </a:solidFill>
                          <a:effectLst/>
                        </a:rPr>
                        <a:t>5. Contratos y términos negociados (8%)</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638251564"/>
                  </a:ext>
                </a:extLst>
              </a:tr>
              <a:tr h="410125">
                <a:tc>
                  <a:txBody>
                    <a:bodyPr/>
                    <a:lstStyle/>
                    <a:p>
                      <a:pPr algn="l" fontAlgn="auto"/>
                      <a:r>
                        <a:rPr lang="es" sz="2000" b="0" dirty="0">
                          <a:solidFill>
                            <a:srgbClr val="000000"/>
                          </a:solidFill>
                          <a:effectLst/>
                        </a:rPr>
                        <a:t>6. Stock reducido (5%)</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2291060028"/>
                  </a:ext>
                </a:extLst>
              </a:tr>
              <a:tr h="410125">
                <a:tc>
                  <a:txBody>
                    <a:bodyPr/>
                    <a:lstStyle/>
                    <a:p>
                      <a:pPr algn="l" fontAlgn="auto"/>
                      <a:r>
                        <a:rPr lang="es" sz="2000" b="0" dirty="0">
                          <a:solidFill>
                            <a:srgbClr val="000000"/>
                          </a:solidFill>
                          <a:effectLst/>
                        </a:rPr>
                        <a:t>7. Actividades centradas en los ingresos (3%)</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494138523"/>
                  </a:ext>
                </a:extLst>
              </a:tr>
              <a:tr h="410125">
                <a:tc>
                  <a:txBody>
                    <a:bodyPr/>
                    <a:lstStyle/>
                    <a:p>
                      <a:pPr algn="l" fontAlgn="auto"/>
                      <a:r>
                        <a:rPr lang="es" sz="2000" b="0" dirty="0">
                          <a:solidFill>
                            <a:srgbClr val="000000"/>
                          </a:solidFill>
                          <a:effectLst/>
                        </a:rPr>
                        <a:t>8. Actividades centradas en la innovación (2%)</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1672225032"/>
                  </a:ext>
                </a:extLst>
              </a:tr>
              <a:tr h="410125">
                <a:tc>
                  <a:txBody>
                    <a:bodyPr/>
                    <a:lstStyle/>
                    <a:p>
                      <a:pPr algn="l" fontAlgn="auto"/>
                      <a:r>
                        <a:rPr lang="es" sz="2000" b="0" dirty="0">
                          <a:solidFill>
                            <a:srgbClr val="000000"/>
                          </a:solidFill>
                          <a:effectLst/>
                        </a:rPr>
                        <a:t>9. I+D reducida (1%)</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938054673"/>
                  </a:ext>
                </a:extLst>
              </a:tr>
              <a:tr h="410125">
                <a:tc>
                  <a:txBody>
                    <a:bodyPr/>
                    <a:lstStyle/>
                    <a:p>
                      <a:pPr algn="l" fontAlgn="auto"/>
                      <a:r>
                        <a:rPr lang="es" sz="2000" b="0" dirty="0">
                          <a:solidFill>
                            <a:srgbClr val="000000"/>
                          </a:solidFill>
                          <a:effectLst/>
                        </a:rPr>
                        <a:t>10. Préstamos (0,5%)</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3605086358"/>
                  </a:ext>
                </a:extLst>
              </a:tr>
              <a:tr h="410125">
                <a:tc>
                  <a:txBody>
                    <a:bodyPr/>
                    <a:lstStyle/>
                    <a:p>
                      <a:pPr algn="l" fontAlgn="auto"/>
                      <a:r>
                        <a:rPr lang="es" sz="2000" b="0" dirty="0">
                          <a:solidFill>
                            <a:srgbClr val="000000"/>
                          </a:solidFill>
                          <a:effectLst/>
                        </a:rPr>
                        <a:t>11. Salida (0,5%)</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2066899411"/>
                  </a:ext>
                </a:extLst>
              </a:tr>
            </a:tbl>
          </a:graphicData>
        </a:graphic>
      </p:graphicFrame>
      <p:sp>
        <p:nvSpPr>
          <p:cNvPr id="7" name="TextBox 6">
            <a:extLst>
              <a:ext uri="{FF2B5EF4-FFF2-40B4-BE49-F238E27FC236}">
                <a16:creationId xmlns:a16="http://schemas.microsoft.com/office/drawing/2014/main" id="{C218340C-3DD4-2BE0-E56C-82F86AE15805}"/>
              </a:ext>
            </a:extLst>
          </p:cNvPr>
          <p:cNvSpPr txBox="1"/>
          <p:nvPr/>
        </p:nvSpPr>
        <p:spPr>
          <a:xfrm>
            <a:off x="528969" y="1771449"/>
            <a:ext cx="4106825" cy="3785652"/>
          </a:xfrm>
          <a:prstGeom prst="rect">
            <a:avLst/>
          </a:prstGeom>
          <a:noFill/>
        </p:spPr>
        <p:txBody>
          <a:bodyPr wrap="square">
            <a:spAutoFit/>
          </a:bodyPr>
          <a:lstStyle/>
          <a:p>
            <a:r>
              <a:rPr lang="es" sz="2000" dirty="0">
                <a:solidFill>
                  <a:srgbClr val="616161"/>
                </a:solidFill>
              </a:rPr>
              <a:t>Un estudio de 456 PYME en la región de </a:t>
            </a:r>
            <a:r>
              <a:rPr lang="es" sz="2000" dirty="0" err="1">
                <a:solidFill>
                  <a:srgbClr val="616161"/>
                </a:solidFill>
              </a:rPr>
              <a:t>Norrbotten </a:t>
            </a:r>
            <a:r>
              <a:rPr lang="es" sz="2000" dirty="0">
                <a:solidFill>
                  <a:srgbClr val="616161"/>
                </a:solidFill>
              </a:rPr>
              <a:t>, Suecia, brinda información sobre </a:t>
            </a:r>
            <a:r>
              <a:rPr lang="es" sz="2000" i="0" dirty="0">
                <a:solidFill>
                  <a:srgbClr val="616161"/>
                </a:solidFill>
                <a:effectLst/>
              </a:rPr>
              <a:t>las acciones inmediatas tomadas por las PYME en respuesta a un impacto externo.</a:t>
            </a:r>
          </a:p>
          <a:p>
            <a:endParaRPr lang="en-GB" sz="2000" dirty="0">
              <a:solidFill>
                <a:srgbClr val="333333"/>
              </a:solidFill>
            </a:endParaRPr>
          </a:p>
          <a:p>
            <a:endParaRPr lang="en-GB" sz="2000" dirty="0">
              <a:solidFill>
                <a:srgbClr val="333333"/>
              </a:solidFill>
            </a:endParaRPr>
          </a:p>
          <a:p>
            <a:r>
              <a:rPr lang="es" sz="2000" b="1" dirty="0">
                <a:solidFill>
                  <a:schemeClr val="bg2"/>
                </a:solidFill>
                <a:highlight>
                  <a:srgbClr val="F16924"/>
                </a:highlight>
                <a:hlinkClick r:id="rId2">
                  <a:extLst>
                    <a:ext uri="{A12FA001-AC4F-418D-AE19-62706E023703}">
                      <ahyp:hlinkClr xmlns:ahyp="http://schemas.microsoft.com/office/drawing/2018/hyperlinkcolor" val="tx"/>
                    </a:ext>
                  </a:extLst>
                </a:hlinkClick>
              </a:rPr>
              <a:t>LEER MÁS </a:t>
            </a:r>
            <a:r>
              <a:rPr lang="es" sz="2000" dirty="0">
                <a:solidFill>
                  <a:srgbClr val="87A66E"/>
                </a:solidFill>
                <a:hlinkClick r:id="rId2">
                  <a:extLst>
                    <a:ext uri="{A12FA001-AC4F-418D-AE19-62706E023703}">
                      <ahyp:hlinkClr xmlns:ahyp="http://schemas.microsoft.com/office/drawing/2018/hyperlinkcolor" val="tx"/>
                    </a:ext>
                  </a:extLst>
                </a:hlinkClick>
              </a:rPr>
              <a:t>- Mantenerse con vida durante una crisis en desarrollo: cómo las pymes evitan un desastre inminente - PMC (nih.gov)</a:t>
            </a:r>
            <a:endParaRPr lang="en-GB" sz="2000" i="0" dirty="0">
              <a:solidFill>
                <a:srgbClr val="333333"/>
              </a:solidFill>
              <a:effectLst/>
            </a:endParaRPr>
          </a:p>
          <a:p>
            <a:r>
              <a:rPr lang="es" sz="2000" b="1" dirty="0">
                <a:solidFill>
                  <a:srgbClr val="333333"/>
                </a:solidFill>
              </a:rPr>
              <a:t> </a:t>
            </a:r>
            <a:endParaRPr lang="en-IE" sz="2000" b="1" dirty="0"/>
          </a:p>
        </p:txBody>
      </p:sp>
    </p:spTree>
    <p:extLst>
      <p:ext uri="{BB962C8B-B14F-4D97-AF65-F5344CB8AC3E}">
        <p14:creationId xmlns:p14="http://schemas.microsoft.com/office/powerpoint/2010/main" val="14499351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465A2D4-16A7-9947-75D7-5DDB56B170FE}"/>
              </a:ext>
            </a:extLst>
          </p:cNvPr>
          <p:cNvSpPr>
            <a:spLocks noGrp="1"/>
          </p:cNvSpPr>
          <p:nvPr>
            <p:ph type="body" sz="quarter" idx="16"/>
          </p:nvPr>
        </p:nvSpPr>
        <p:spPr/>
        <p:txBody>
          <a:bodyPr/>
          <a:lstStyle/>
          <a:p>
            <a:r>
              <a:rPr lang="es" dirty="0"/>
              <a:t>Incertidumbres derivadas del entorno del mercado</a:t>
            </a:r>
          </a:p>
          <a:p>
            <a:endParaRPr lang="en-US" dirty="0"/>
          </a:p>
          <a:p>
            <a:endParaRPr lang="en-US" dirty="0"/>
          </a:p>
        </p:txBody>
      </p:sp>
      <p:sp>
        <p:nvSpPr>
          <p:cNvPr id="7" name="Text Placeholder 6">
            <a:extLst>
              <a:ext uri="{FF2B5EF4-FFF2-40B4-BE49-F238E27FC236}">
                <a16:creationId xmlns:a16="http://schemas.microsoft.com/office/drawing/2014/main" id="{D6ABBC91-363D-19BD-62F9-B64CF3807478}"/>
              </a:ext>
            </a:extLst>
          </p:cNvPr>
          <p:cNvSpPr>
            <a:spLocks noGrp="1"/>
          </p:cNvSpPr>
          <p:nvPr>
            <p:ph type="body" sz="quarter" idx="17"/>
          </p:nvPr>
        </p:nvSpPr>
        <p:spPr/>
        <p:txBody>
          <a:bodyPr/>
          <a:lstStyle/>
          <a:p>
            <a:r>
              <a:rPr lang="es" dirty="0"/>
              <a:t>04</a:t>
            </a:r>
          </a:p>
        </p:txBody>
      </p:sp>
    </p:spTree>
    <p:extLst>
      <p:ext uri="{BB962C8B-B14F-4D97-AF65-F5344CB8AC3E}">
        <p14:creationId xmlns:p14="http://schemas.microsoft.com/office/powerpoint/2010/main" val="3285593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11A9AD-2D5B-A34E-9FC6-7EABDA526717}"/>
              </a:ext>
            </a:extLst>
          </p:cNvPr>
          <p:cNvSpPr>
            <a:spLocks noGrp="1"/>
          </p:cNvSpPr>
          <p:nvPr>
            <p:ph type="body" sz="quarter" idx="14"/>
          </p:nvPr>
        </p:nvSpPr>
        <p:spPr>
          <a:xfrm>
            <a:off x="6940248" y="350405"/>
            <a:ext cx="4754535" cy="822373"/>
          </a:xfrm>
        </p:spPr>
        <p:txBody>
          <a:bodyPr/>
          <a:lstStyle/>
          <a:p>
            <a:r>
              <a:rPr lang="es" sz="2400" dirty="0">
                <a:latin typeface="Calibri" panose="020F0502020204030204" pitchFamily="34" charset="0"/>
                <a:ea typeface="Calibri" panose="020F0502020204030204" pitchFamily="34" charset="0"/>
                <a:cs typeface="Calibri" panose="020F0502020204030204" pitchFamily="34" charset="0"/>
              </a:rPr>
              <a:t>¿Cuáles son los tipos de crisis que pueden surgir por factores externos?</a:t>
            </a:r>
          </a:p>
        </p:txBody>
      </p:sp>
      <p:sp>
        <p:nvSpPr>
          <p:cNvPr id="19" name="Text Placeholder 18">
            <a:extLst>
              <a:ext uri="{FF2B5EF4-FFF2-40B4-BE49-F238E27FC236}">
                <a16:creationId xmlns:a16="http://schemas.microsoft.com/office/drawing/2014/main" id="{15572CB1-27BF-DE4B-A1AF-F6112200952C}"/>
              </a:ext>
            </a:extLst>
          </p:cNvPr>
          <p:cNvSpPr>
            <a:spLocks noGrp="1"/>
          </p:cNvSpPr>
          <p:nvPr>
            <p:ph type="body" sz="quarter" idx="20"/>
          </p:nvPr>
        </p:nvSpPr>
        <p:spPr>
          <a:xfrm>
            <a:off x="6940248" y="1234858"/>
            <a:ext cx="4754535" cy="630000"/>
          </a:xfrm>
        </p:spPr>
        <p:txBody>
          <a:bodyPr/>
          <a:lstStyle/>
          <a:p>
            <a:r>
              <a:rPr lang="es" sz="2400" dirty="0">
                <a:latin typeface="Calibri" panose="020F0502020204030204" pitchFamily="34" charset="0"/>
                <a:ea typeface="Calibri" panose="020F0502020204030204" pitchFamily="34" charset="0"/>
                <a:cs typeface="Calibri" panose="020F0502020204030204" pitchFamily="34" charset="0"/>
              </a:rPr>
              <a:t>Crisis naturales</a:t>
            </a:r>
          </a:p>
        </p:txBody>
      </p:sp>
      <p:sp>
        <p:nvSpPr>
          <p:cNvPr id="14" name="Text Placeholder 13">
            <a:extLst>
              <a:ext uri="{FF2B5EF4-FFF2-40B4-BE49-F238E27FC236}">
                <a16:creationId xmlns:a16="http://schemas.microsoft.com/office/drawing/2014/main" id="{7CDBC330-3592-B462-617E-F5DF418A2BE6}"/>
              </a:ext>
            </a:extLst>
          </p:cNvPr>
          <p:cNvSpPr>
            <a:spLocks noGrp="1"/>
          </p:cNvSpPr>
          <p:nvPr>
            <p:ph type="body" sz="quarter" idx="24"/>
          </p:nvPr>
        </p:nvSpPr>
        <p:spPr>
          <a:xfrm>
            <a:off x="6926393" y="2611199"/>
            <a:ext cx="4768390" cy="822373"/>
          </a:xfrm>
        </p:spPr>
        <p:txBody>
          <a:bodyPr/>
          <a:lstStyle/>
          <a:p>
            <a:r>
              <a:rPr lang="es" sz="2400" dirty="0"/>
              <a:t>Las incertidumbres que surgen del entorno del mercado</a:t>
            </a:r>
          </a:p>
        </p:txBody>
      </p:sp>
      <p:sp>
        <p:nvSpPr>
          <p:cNvPr id="18" name="Text Placeholder 17">
            <a:extLst>
              <a:ext uri="{FF2B5EF4-FFF2-40B4-BE49-F238E27FC236}">
                <a16:creationId xmlns:a16="http://schemas.microsoft.com/office/drawing/2014/main" id="{4746FADA-D744-DE61-A10B-1F5E6137454D}"/>
              </a:ext>
            </a:extLst>
          </p:cNvPr>
          <p:cNvSpPr>
            <a:spLocks noGrp="1"/>
          </p:cNvSpPr>
          <p:nvPr>
            <p:ph type="body" sz="quarter" idx="26"/>
          </p:nvPr>
        </p:nvSpPr>
        <p:spPr>
          <a:xfrm>
            <a:off x="6957925" y="3516023"/>
            <a:ext cx="4754535" cy="630000"/>
          </a:xfrm>
        </p:spPr>
        <p:txBody>
          <a:bodyPr/>
          <a:lstStyle/>
          <a:p>
            <a:r>
              <a:rPr lang="es" sz="2400" dirty="0"/>
              <a:t>Crisis tecnológica</a:t>
            </a:r>
          </a:p>
        </p:txBody>
      </p:sp>
      <p:sp>
        <p:nvSpPr>
          <p:cNvPr id="2" name="Text Placeholder 1">
            <a:extLst>
              <a:ext uri="{FF2B5EF4-FFF2-40B4-BE49-F238E27FC236}">
                <a16:creationId xmlns:a16="http://schemas.microsoft.com/office/drawing/2014/main" id="{9ED4EE6E-0627-C435-C4F4-BE21D3EF5D2D}"/>
              </a:ext>
            </a:extLst>
          </p:cNvPr>
          <p:cNvSpPr>
            <a:spLocks noGrp="1"/>
          </p:cNvSpPr>
          <p:nvPr>
            <p:ph type="body" sz="quarter" idx="15"/>
          </p:nvPr>
        </p:nvSpPr>
        <p:spPr>
          <a:xfrm>
            <a:off x="6078323" y="407600"/>
            <a:ext cx="830393" cy="635000"/>
          </a:xfrm>
        </p:spPr>
        <p:txBody>
          <a:bodyPr/>
          <a:lstStyle/>
          <a:p>
            <a:r>
              <a:rPr lang="es" sz="3600" b="1" dirty="0"/>
              <a:t>01</a:t>
            </a:r>
          </a:p>
        </p:txBody>
      </p:sp>
      <p:sp>
        <p:nvSpPr>
          <p:cNvPr id="4" name="Text Placeholder 3">
            <a:extLst>
              <a:ext uri="{FF2B5EF4-FFF2-40B4-BE49-F238E27FC236}">
                <a16:creationId xmlns:a16="http://schemas.microsoft.com/office/drawing/2014/main" id="{21CA9178-1D21-572B-8CFC-76B5694AA2D4}"/>
              </a:ext>
            </a:extLst>
          </p:cNvPr>
          <p:cNvSpPr>
            <a:spLocks noGrp="1"/>
          </p:cNvSpPr>
          <p:nvPr>
            <p:ph type="body" sz="quarter" idx="19"/>
          </p:nvPr>
        </p:nvSpPr>
        <p:spPr>
          <a:xfrm>
            <a:off x="6078323" y="1239335"/>
            <a:ext cx="830393" cy="630000"/>
          </a:xfrm>
        </p:spPr>
        <p:txBody>
          <a:bodyPr/>
          <a:lstStyle/>
          <a:p>
            <a:r>
              <a:rPr lang="es" sz="3600" b="1" dirty="0"/>
              <a:t>02</a:t>
            </a:r>
          </a:p>
        </p:txBody>
      </p:sp>
      <p:sp>
        <p:nvSpPr>
          <p:cNvPr id="8" name="Text Placeholder 7">
            <a:extLst>
              <a:ext uri="{FF2B5EF4-FFF2-40B4-BE49-F238E27FC236}">
                <a16:creationId xmlns:a16="http://schemas.microsoft.com/office/drawing/2014/main" id="{2F9D1749-E12B-1EB4-7C5F-1FA1B1D4847F}"/>
              </a:ext>
            </a:extLst>
          </p:cNvPr>
          <p:cNvSpPr>
            <a:spLocks noGrp="1"/>
          </p:cNvSpPr>
          <p:nvPr>
            <p:ph type="body" sz="quarter" idx="23"/>
          </p:nvPr>
        </p:nvSpPr>
        <p:spPr>
          <a:xfrm>
            <a:off x="6064468" y="2668394"/>
            <a:ext cx="830393" cy="635000"/>
          </a:xfrm>
        </p:spPr>
        <p:txBody>
          <a:bodyPr/>
          <a:lstStyle/>
          <a:p>
            <a:r>
              <a:rPr lang="es" sz="3600" b="1" dirty="0"/>
              <a:t>04</a:t>
            </a:r>
          </a:p>
        </p:txBody>
      </p:sp>
      <p:sp>
        <p:nvSpPr>
          <p:cNvPr id="15" name="Text Placeholder 14">
            <a:extLst>
              <a:ext uri="{FF2B5EF4-FFF2-40B4-BE49-F238E27FC236}">
                <a16:creationId xmlns:a16="http://schemas.microsoft.com/office/drawing/2014/main" id="{EB139003-DA25-81F2-6B14-01DD1DACEE69}"/>
              </a:ext>
            </a:extLst>
          </p:cNvPr>
          <p:cNvSpPr>
            <a:spLocks noGrp="1"/>
          </p:cNvSpPr>
          <p:nvPr>
            <p:ph type="body" sz="quarter" idx="25"/>
          </p:nvPr>
        </p:nvSpPr>
        <p:spPr>
          <a:xfrm>
            <a:off x="6096000" y="3516067"/>
            <a:ext cx="830393" cy="635000"/>
          </a:xfrm>
        </p:spPr>
        <p:txBody>
          <a:bodyPr/>
          <a:lstStyle/>
          <a:p>
            <a:r>
              <a:rPr lang="es" sz="3600" b="1" dirty="0"/>
              <a:t>05</a:t>
            </a:r>
          </a:p>
        </p:txBody>
      </p:sp>
      <p:sp>
        <p:nvSpPr>
          <p:cNvPr id="22" name="Text Placeholder 21">
            <a:extLst>
              <a:ext uri="{FF2B5EF4-FFF2-40B4-BE49-F238E27FC236}">
                <a16:creationId xmlns:a16="http://schemas.microsoft.com/office/drawing/2014/main" id="{57539EDE-FD43-231A-4B65-BE71D87D4A71}"/>
              </a:ext>
            </a:extLst>
          </p:cNvPr>
          <p:cNvSpPr>
            <a:spLocks noGrp="1"/>
          </p:cNvSpPr>
          <p:nvPr>
            <p:ph type="body" sz="quarter" idx="16"/>
          </p:nvPr>
        </p:nvSpPr>
        <p:spPr>
          <a:xfrm>
            <a:off x="1068491" y="601535"/>
            <a:ext cx="4378451" cy="2019396"/>
          </a:xfrm>
        </p:spPr>
        <p:txBody>
          <a:bodyPr>
            <a:normAutofit/>
          </a:bodyPr>
          <a:lstStyle/>
          <a:p>
            <a:r>
              <a:rPr lang="es" b="1" dirty="0">
                <a:latin typeface="Calibri" panose="020F0502020204030204" pitchFamily="34" charset="0"/>
                <a:ea typeface="Calibri" panose="020F0502020204030204" pitchFamily="34" charset="0"/>
                <a:cs typeface="Calibri" panose="020F0502020204030204" pitchFamily="34" charset="0"/>
              </a:rPr>
              <a:t>Una crisis que proviene de factores externos inevitables</a:t>
            </a:r>
            <a:endParaRPr lang="en-IE" dirty="0">
              <a:latin typeface="Calibri" panose="020F0502020204030204" pitchFamily="34" charset="0"/>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37CD072B-C565-E1B1-3658-B1F1A8079FF3}"/>
              </a:ext>
            </a:extLst>
          </p:cNvPr>
          <p:cNvSpPr/>
          <p:nvPr/>
        </p:nvSpPr>
        <p:spPr>
          <a:xfrm>
            <a:off x="948404" y="2502279"/>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cs typeface="Calibri" panose="020F0502020204030204" pitchFamily="34" charset="0"/>
            </a:endParaRPr>
          </a:p>
        </p:txBody>
      </p:sp>
      <p:sp>
        <p:nvSpPr>
          <p:cNvPr id="25" name="Text Placeholder 24">
            <a:extLst>
              <a:ext uri="{FF2B5EF4-FFF2-40B4-BE49-F238E27FC236}">
                <a16:creationId xmlns:a16="http://schemas.microsoft.com/office/drawing/2014/main" id="{BC269653-15BF-D403-3FF4-14368E38C74D}"/>
              </a:ext>
            </a:extLst>
          </p:cNvPr>
          <p:cNvSpPr>
            <a:spLocks noGrp="1"/>
          </p:cNvSpPr>
          <p:nvPr>
            <p:ph type="body" sz="quarter" idx="18"/>
          </p:nvPr>
        </p:nvSpPr>
        <p:spPr>
          <a:xfrm>
            <a:off x="927681" y="2761446"/>
            <a:ext cx="4306395" cy="2769154"/>
          </a:xfrm>
        </p:spPr>
        <p:txBody>
          <a:bodyPr>
            <a:noAutofit/>
          </a:bodyPr>
          <a:lstStyle/>
          <a:p>
            <a:pPr marL="0" indent="0">
              <a:lnSpc>
                <a:spcPts val="2280"/>
              </a:lnSpc>
              <a:spcBef>
                <a:spcPts val="0"/>
              </a:spcBef>
            </a:pPr>
            <a:r>
              <a:rPr lang="es" sz="2000" dirty="0">
                <a:ea typeface="Calibri" panose="020F0502020204030204" pitchFamily="34" charset="0"/>
                <a:cs typeface="Times New Roman" panose="02020603050405020304" pitchFamily="18" charset="0"/>
              </a:rPr>
              <a:t>Con frecuencia, el éxito en los negocios se atribuye a las decisiones proactivas que se toman a nivel gerencial, pero esa no es toda la historia. Con la misma frecuencia, el éxito o el fracaso está determinado por la forma en que los propietarios y gerentes de negocios manejan las situaciones que están fuera de su control. La forma en que las empresas lidian con las crisis externas puede tener un poderoso impacto en su supervivencia.</a:t>
            </a:r>
            <a:endParaRPr lang="en-US" sz="2000" dirty="0"/>
          </a:p>
        </p:txBody>
      </p:sp>
      <p:sp>
        <p:nvSpPr>
          <p:cNvPr id="26" name="Text Placeholder 4">
            <a:extLst>
              <a:ext uri="{FF2B5EF4-FFF2-40B4-BE49-F238E27FC236}">
                <a16:creationId xmlns:a16="http://schemas.microsoft.com/office/drawing/2014/main" id="{73435531-E56A-B9BB-B9F5-7AE9CE06AF63}"/>
              </a:ext>
            </a:extLst>
          </p:cNvPr>
          <p:cNvSpPr txBox="1">
            <a:spLocks/>
          </p:cNvSpPr>
          <p:nvPr/>
        </p:nvSpPr>
        <p:spPr>
          <a:xfrm rot="16200000">
            <a:off x="-747559" y="1367762"/>
            <a:ext cx="2507535" cy="511077"/>
          </a:xfrm>
          <a:prstGeom prst="rect">
            <a:avLst/>
          </a:prstGeom>
          <a:solidFill>
            <a:srgbClr val="F29E38"/>
          </a:solidFill>
        </p:spPr>
        <p:txBody>
          <a:bodyPr vert="horz" lIns="91440" tIns="45720" rIns="91440" bIns="45720" rtlCol="0" anchor="ctr">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33350"/>
            <a:r>
              <a:rPr lang="es" sz="2800" dirty="0">
                <a:solidFill>
                  <a:schemeClr val="bg1"/>
                </a:solidFill>
                <a:latin typeface="Calibri" panose="020F0502020204030204" pitchFamily="34" charset="0"/>
                <a:cs typeface="Calibri" panose="020F0502020204030204" pitchFamily="34" charset="0"/>
              </a:rPr>
              <a:t>MÓDULO 02</a:t>
            </a:r>
            <a:endParaRPr lang="en-US" sz="2800" dirty="0">
              <a:solidFill>
                <a:schemeClr val="bg1"/>
              </a:solidFill>
              <a:latin typeface="Calibri" panose="020F0502020204030204" pitchFamily="34" charset="0"/>
              <a:cs typeface="Calibri" panose="020F0502020204030204" pitchFamily="34" charset="0"/>
            </a:endParaRPr>
          </a:p>
        </p:txBody>
      </p:sp>
      <p:cxnSp>
        <p:nvCxnSpPr>
          <p:cNvPr id="30" name="Straight Connector 29">
            <a:extLst>
              <a:ext uri="{FF2B5EF4-FFF2-40B4-BE49-F238E27FC236}">
                <a16:creationId xmlns:a16="http://schemas.microsoft.com/office/drawing/2014/main" id="{79D7256D-408C-036D-DE51-70E036A44190}"/>
              </a:ext>
            </a:extLst>
          </p:cNvPr>
          <p:cNvCxnSpPr/>
          <p:nvPr/>
        </p:nvCxnSpPr>
        <p:spPr>
          <a:xfrm>
            <a:off x="5753686" y="1229930"/>
            <a:ext cx="64383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EFA2F40-4413-6420-4A76-DFCB2052FA73}"/>
              </a:ext>
            </a:extLst>
          </p:cNvPr>
          <p:cNvCxnSpPr/>
          <p:nvPr/>
        </p:nvCxnSpPr>
        <p:spPr>
          <a:xfrm>
            <a:off x="5753686" y="1876648"/>
            <a:ext cx="64383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E5E9ADA-D0D4-4679-4A85-2A6F87C3EE8D}"/>
              </a:ext>
            </a:extLst>
          </p:cNvPr>
          <p:cNvCxnSpPr/>
          <p:nvPr/>
        </p:nvCxnSpPr>
        <p:spPr>
          <a:xfrm>
            <a:off x="5767974" y="3500032"/>
            <a:ext cx="64383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8ADC83B-DC97-7C1F-5925-23681AF59E3B}"/>
              </a:ext>
            </a:extLst>
          </p:cNvPr>
          <p:cNvCxnSpPr/>
          <p:nvPr/>
        </p:nvCxnSpPr>
        <p:spPr>
          <a:xfrm>
            <a:off x="5753686" y="2506269"/>
            <a:ext cx="64383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sp>
        <p:nvSpPr>
          <p:cNvPr id="6" name="Text Placeholder 18">
            <a:extLst>
              <a:ext uri="{FF2B5EF4-FFF2-40B4-BE49-F238E27FC236}">
                <a16:creationId xmlns:a16="http://schemas.microsoft.com/office/drawing/2014/main" id="{65583306-BD43-4A82-6019-8E1696635607}"/>
              </a:ext>
            </a:extLst>
          </p:cNvPr>
          <p:cNvSpPr txBox="1">
            <a:spLocks/>
          </p:cNvSpPr>
          <p:nvPr/>
        </p:nvSpPr>
        <p:spPr>
          <a:xfrm>
            <a:off x="6943637" y="1876269"/>
            <a:ext cx="4754535" cy="63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sz="2400" dirty="0">
                <a:latin typeface="Calibri" panose="020F0502020204030204" pitchFamily="34" charset="0"/>
                <a:ea typeface="Calibri" panose="020F0502020204030204" pitchFamily="34" charset="0"/>
              </a:rPr>
              <a:t>Crisis financiera</a:t>
            </a:r>
          </a:p>
        </p:txBody>
      </p:sp>
      <p:sp>
        <p:nvSpPr>
          <p:cNvPr id="7" name="Text Placeholder 3">
            <a:extLst>
              <a:ext uri="{FF2B5EF4-FFF2-40B4-BE49-F238E27FC236}">
                <a16:creationId xmlns:a16="http://schemas.microsoft.com/office/drawing/2014/main" id="{A03655BB-20C3-73ED-EB59-A4E325ACD1A2}"/>
              </a:ext>
            </a:extLst>
          </p:cNvPr>
          <p:cNvSpPr txBox="1">
            <a:spLocks/>
          </p:cNvSpPr>
          <p:nvPr/>
        </p:nvSpPr>
        <p:spPr>
          <a:xfrm>
            <a:off x="6081712" y="1880746"/>
            <a:ext cx="830393" cy="630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sz="3600" b="1" dirty="0"/>
              <a:t>03</a:t>
            </a:r>
          </a:p>
        </p:txBody>
      </p:sp>
      <p:cxnSp>
        <p:nvCxnSpPr>
          <p:cNvPr id="16" name="Straight Connector 15">
            <a:extLst>
              <a:ext uri="{FF2B5EF4-FFF2-40B4-BE49-F238E27FC236}">
                <a16:creationId xmlns:a16="http://schemas.microsoft.com/office/drawing/2014/main" id="{44447BB1-C56E-3A4D-0157-18B9CDDD7291}"/>
              </a:ext>
            </a:extLst>
          </p:cNvPr>
          <p:cNvCxnSpPr/>
          <p:nvPr/>
        </p:nvCxnSpPr>
        <p:spPr>
          <a:xfrm>
            <a:off x="5767974" y="4166821"/>
            <a:ext cx="64383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sp>
        <p:nvSpPr>
          <p:cNvPr id="35" name="Text Placeholder 13">
            <a:extLst>
              <a:ext uri="{FF2B5EF4-FFF2-40B4-BE49-F238E27FC236}">
                <a16:creationId xmlns:a16="http://schemas.microsoft.com/office/drawing/2014/main" id="{4B29F8B9-793F-7A33-AEAF-99C0E90400CF}"/>
              </a:ext>
            </a:extLst>
          </p:cNvPr>
          <p:cNvSpPr txBox="1">
            <a:spLocks/>
          </p:cNvSpPr>
          <p:nvPr/>
        </p:nvSpPr>
        <p:spPr>
          <a:xfrm>
            <a:off x="6908716" y="4489319"/>
            <a:ext cx="4768390"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sz="2400" dirty="0"/>
              <a:t> </a:t>
            </a:r>
          </a:p>
        </p:txBody>
      </p:sp>
      <p:sp>
        <p:nvSpPr>
          <p:cNvPr id="37" name="Text Placeholder 7">
            <a:extLst>
              <a:ext uri="{FF2B5EF4-FFF2-40B4-BE49-F238E27FC236}">
                <a16:creationId xmlns:a16="http://schemas.microsoft.com/office/drawing/2014/main" id="{BEEA633B-5AB8-7A10-5A29-7BE547D23382}"/>
              </a:ext>
            </a:extLst>
          </p:cNvPr>
          <p:cNvSpPr txBox="1">
            <a:spLocks/>
          </p:cNvSpPr>
          <p:nvPr/>
        </p:nvSpPr>
        <p:spPr>
          <a:xfrm>
            <a:off x="6046791" y="5295386"/>
            <a:ext cx="830393"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sz="3600" b="1" dirty="0"/>
              <a:t>07</a:t>
            </a:r>
          </a:p>
        </p:txBody>
      </p:sp>
      <p:cxnSp>
        <p:nvCxnSpPr>
          <p:cNvPr id="39" name="Straight Connector 38">
            <a:extLst>
              <a:ext uri="{FF2B5EF4-FFF2-40B4-BE49-F238E27FC236}">
                <a16:creationId xmlns:a16="http://schemas.microsoft.com/office/drawing/2014/main" id="{745CBE83-078F-FE81-341C-4ECC931A95BB}"/>
              </a:ext>
            </a:extLst>
          </p:cNvPr>
          <p:cNvCxnSpPr/>
          <p:nvPr/>
        </p:nvCxnSpPr>
        <p:spPr>
          <a:xfrm>
            <a:off x="5750297" y="5133262"/>
            <a:ext cx="64383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22BA802-6DE1-C711-7C8F-72E019C6F681}"/>
              </a:ext>
            </a:extLst>
          </p:cNvPr>
          <p:cNvSpPr txBox="1"/>
          <p:nvPr/>
        </p:nvSpPr>
        <p:spPr>
          <a:xfrm>
            <a:off x="6894861" y="5387832"/>
            <a:ext cx="6113720" cy="461665"/>
          </a:xfrm>
          <a:prstGeom prst="rect">
            <a:avLst/>
          </a:prstGeom>
          <a:noFill/>
        </p:spPr>
        <p:txBody>
          <a:bodyPr wrap="square">
            <a:spAutoFit/>
          </a:bodyPr>
          <a:lstStyle/>
          <a:p>
            <a:r>
              <a:rPr lang="es" sz="2400" dirty="0">
                <a:solidFill>
                  <a:srgbClr val="616161"/>
                </a:solidFill>
              </a:rPr>
              <a:t>Enfoques de apoyo de crisis</a:t>
            </a:r>
          </a:p>
        </p:txBody>
      </p:sp>
      <p:sp>
        <p:nvSpPr>
          <p:cNvPr id="5" name="TextBox 4">
            <a:extLst>
              <a:ext uri="{FF2B5EF4-FFF2-40B4-BE49-F238E27FC236}">
                <a16:creationId xmlns:a16="http://schemas.microsoft.com/office/drawing/2014/main" id="{69EDE8D1-6503-00BD-1E52-A7AF7C9CF08B}"/>
              </a:ext>
            </a:extLst>
          </p:cNvPr>
          <p:cNvSpPr txBox="1"/>
          <p:nvPr/>
        </p:nvSpPr>
        <p:spPr>
          <a:xfrm>
            <a:off x="6877184" y="4360129"/>
            <a:ext cx="6113720" cy="461665"/>
          </a:xfrm>
          <a:prstGeom prst="rect">
            <a:avLst/>
          </a:prstGeom>
          <a:noFill/>
        </p:spPr>
        <p:txBody>
          <a:bodyPr wrap="square">
            <a:spAutoFit/>
          </a:bodyPr>
          <a:lstStyle/>
          <a:p>
            <a:r>
              <a:rPr lang="es" sz="2400" dirty="0">
                <a:solidFill>
                  <a:srgbClr val="616161"/>
                </a:solidFill>
              </a:rPr>
              <a:t>Crisis de combustible</a:t>
            </a:r>
          </a:p>
        </p:txBody>
      </p:sp>
      <p:sp>
        <p:nvSpPr>
          <p:cNvPr id="10" name="Text Placeholder 7">
            <a:extLst>
              <a:ext uri="{FF2B5EF4-FFF2-40B4-BE49-F238E27FC236}">
                <a16:creationId xmlns:a16="http://schemas.microsoft.com/office/drawing/2014/main" id="{FB049A16-5C80-9365-52C5-6ACAFCEC8743}"/>
              </a:ext>
            </a:extLst>
          </p:cNvPr>
          <p:cNvSpPr txBox="1">
            <a:spLocks/>
          </p:cNvSpPr>
          <p:nvPr/>
        </p:nvSpPr>
        <p:spPr>
          <a:xfrm>
            <a:off x="6081712" y="4320835"/>
            <a:ext cx="830393"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sz="3600" b="1" dirty="0"/>
              <a:t>06</a:t>
            </a:r>
          </a:p>
        </p:txBody>
      </p:sp>
    </p:spTree>
    <p:extLst>
      <p:ext uri="{BB962C8B-B14F-4D97-AF65-F5344CB8AC3E}">
        <p14:creationId xmlns:p14="http://schemas.microsoft.com/office/powerpoint/2010/main" val="37017060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FE309F-8271-7977-D817-ECE6F95AA0FD}"/>
              </a:ext>
            </a:extLst>
          </p:cNvPr>
          <p:cNvSpPr>
            <a:spLocks noGrp="1"/>
          </p:cNvSpPr>
          <p:nvPr>
            <p:ph type="body" sz="quarter" idx="18"/>
          </p:nvPr>
        </p:nvSpPr>
        <p:spPr>
          <a:xfrm>
            <a:off x="529759" y="1757010"/>
            <a:ext cx="7689208" cy="4593953"/>
          </a:xfrm>
        </p:spPr>
        <p:txBody>
          <a:bodyPr/>
          <a:lstStyle/>
          <a:p>
            <a:pPr marL="12700" indent="-12700"/>
            <a:r>
              <a:rPr lang="es" dirty="0"/>
              <a:t>El entorno del mercado es la combinación de factores y fuerzas externas e internas que afectan la capacidad de la empresa para establecer una relación y servir a sus clientes.</a:t>
            </a:r>
          </a:p>
          <a:p>
            <a:pPr marL="12700" indent="-12700"/>
            <a:endParaRPr lang="en-US" dirty="0"/>
          </a:p>
          <a:p>
            <a:pPr marL="12700" indent="-12700"/>
            <a:r>
              <a:rPr lang="es" dirty="0"/>
              <a:t>Si bien algunos de los factores están bajo el control del negocio, la mayoría no lo está y el negocio debe adaptarse para evitar verse afectado por los cambios en estos factores. Estos factores externos e internos se agrupan para formar el entorno en el que opera la empresa.</a:t>
            </a:r>
          </a:p>
          <a:p>
            <a:pPr marL="12700" indent="-12700"/>
            <a:endParaRPr lang="en-US" dirty="0"/>
          </a:p>
          <a:p>
            <a:pPr marL="12700" indent="-12700"/>
            <a:endParaRPr lang="en-US" dirty="0"/>
          </a:p>
          <a:p>
            <a:pPr marL="12700" indent="-12700"/>
            <a:endParaRPr lang="en-US" dirty="0"/>
          </a:p>
        </p:txBody>
      </p:sp>
      <p:sp>
        <p:nvSpPr>
          <p:cNvPr id="7" name="Text Placeholder 6">
            <a:extLst>
              <a:ext uri="{FF2B5EF4-FFF2-40B4-BE49-F238E27FC236}">
                <a16:creationId xmlns:a16="http://schemas.microsoft.com/office/drawing/2014/main" id="{AC589AEC-AA2C-109E-B495-A6F962C53158}"/>
              </a:ext>
            </a:extLst>
          </p:cNvPr>
          <p:cNvSpPr>
            <a:spLocks noGrp="1"/>
          </p:cNvSpPr>
          <p:nvPr>
            <p:ph type="body" sz="quarter" idx="16"/>
          </p:nvPr>
        </p:nvSpPr>
        <p:spPr/>
        <p:txBody>
          <a:bodyPr>
            <a:normAutofit lnSpcReduction="10000"/>
          </a:bodyPr>
          <a:lstStyle/>
          <a:p>
            <a:r>
              <a:rPr lang="es" dirty="0"/>
              <a:t>Entorno de mercado</a:t>
            </a:r>
          </a:p>
          <a:p>
            <a:endParaRPr lang="en-US" dirty="0"/>
          </a:p>
        </p:txBody>
      </p:sp>
      <p:grpSp>
        <p:nvGrpSpPr>
          <p:cNvPr id="8" name="Group 7">
            <a:extLst>
              <a:ext uri="{FF2B5EF4-FFF2-40B4-BE49-F238E27FC236}">
                <a16:creationId xmlns:a16="http://schemas.microsoft.com/office/drawing/2014/main" id="{8E9BA730-EF3D-4836-D363-93620F975F5F}"/>
              </a:ext>
            </a:extLst>
          </p:cNvPr>
          <p:cNvGrpSpPr/>
          <p:nvPr/>
        </p:nvGrpSpPr>
        <p:grpSpPr>
          <a:xfrm>
            <a:off x="9027043" y="2820697"/>
            <a:ext cx="2060700" cy="2187237"/>
            <a:chOff x="10376768" y="2334933"/>
            <a:chExt cx="920484" cy="919581"/>
          </a:xfrm>
          <a:solidFill>
            <a:srgbClr val="616161"/>
          </a:solidFill>
        </p:grpSpPr>
        <p:sp>
          <p:nvSpPr>
            <p:cNvPr id="9" name="Freeform 8">
              <a:extLst>
                <a:ext uri="{FF2B5EF4-FFF2-40B4-BE49-F238E27FC236}">
                  <a16:creationId xmlns:a16="http://schemas.microsoft.com/office/drawing/2014/main" id="{CF959366-D5FC-D30B-86B2-5B936B528DF3}"/>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F16924"/>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89A60E91-1188-DB27-5A25-C98B95D6AE48}"/>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F16924"/>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1" name="Graphic 2">
              <a:extLst>
                <a:ext uri="{FF2B5EF4-FFF2-40B4-BE49-F238E27FC236}">
                  <a16:creationId xmlns:a16="http://schemas.microsoft.com/office/drawing/2014/main" id="{2713B3ED-63E1-7842-A3A6-D5587EAF718C}"/>
                </a:ext>
              </a:extLst>
            </p:cNvPr>
            <p:cNvGrpSpPr/>
            <p:nvPr/>
          </p:nvGrpSpPr>
          <p:grpSpPr>
            <a:xfrm>
              <a:off x="10376768" y="2334933"/>
              <a:ext cx="920484" cy="919581"/>
              <a:chOff x="10376768" y="2334933"/>
              <a:chExt cx="920484" cy="919581"/>
            </a:xfrm>
            <a:grpFill/>
          </p:grpSpPr>
          <p:sp>
            <p:nvSpPr>
              <p:cNvPr id="12" name="Freeform 11">
                <a:extLst>
                  <a:ext uri="{FF2B5EF4-FFF2-40B4-BE49-F238E27FC236}">
                    <a16:creationId xmlns:a16="http://schemas.microsoft.com/office/drawing/2014/main" id="{39BD9E3F-CA7D-D612-EF61-3957ABB5AF4C}"/>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4F8712A1-848D-9FE9-A30C-94AD19A5C536}"/>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2594181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3C52E3F7-6401-EB5C-4428-4E479852C828}"/>
              </a:ext>
            </a:extLst>
          </p:cNvPr>
          <p:cNvSpPr/>
          <p:nvPr/>
        </p:nvSpPr>
        <p:spPr>
          <a:xfrm>
            <a:off x="0" y="0"/>
            <a:ext cx="3708420" cy="6858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
            <a:extLst>
              <a:ext uri="{FF2B5EF4-FFF2-40B4-BE49-F238E27FC236}">
                <a16:creationId xmlns:a16="http://schemas.microsoft.com/office/drawing/2014/main" id="{1CDFDDF8-BD20-9BE7-CC5B-83F9132FEEE4}"/>
              </a:ext>
            </a:extLst>
          </p:cNvPr>
          <p:cNvSpPr>
            <a:spLocks noChangeArrowheads="1"/>
          </p:cNvSpPr>
          <p:nvPr/>
        </p:nvSpPr>
        <p:spPr bwMode="auto">
          <a:xfrm>
            <a:off x="7249887" y="1796425"/>
            <a:ext cx="3983230" cy="1843479"/>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sp>
        <p:nvSpPr>
          <p:cNvPr id="32" name="Freeform 1">
            <a:extLst>
              <a:ext uri="{FF2B5EF4-FFF2-40B4-BE49-F238E27FC236}">
                <a16:creationId xmlns:a16="http://schemas.microsoft.com/office/drawing/2014/main" id="{42AA6997-ADA5-ECB6-3986-95D9B571A2F9}"/>
              </a:ext>
            </a:extLst>
          </p:cNvPr>
          <p:cNvSpPr>
            <a:spLocks noChangeArrowheads="1"/>
          </p:cNvSpPr>
          <p:nvPr/>
        </p:nvSpPr>
        <p:spPr bwMode="auto">
          <a:xfrm>
            <a:off x="3506561" y="1786870"/>
            <a:ext cx="4744864" cy="1843479"/>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sp>
        <p:nvSpPr>
          <p:cNvPr id="21" name="Freeform 243">
            <a:extLst>
              <a:ext uri="{FF2B5EF4-FFF2-40B4-BE49-F238E27FC236}">
                <a16:creationId xmlns:a16="http://schemas.microsoft.com/office/drawing/2014/main" id="{C547AD22-EA66-023E-2D48-87839343426A}"/>
              </a:ext>
            </a:extLst>
          </p:cNvPr>
          <p:cNvSpPr>
            <a:spLocks noChangeArrowheads="1"/>
          </p:cNvSpPr>
          <p:nvPr/>
        </p:nvSpPr>
        <p:spPr bwMode="auto">
          <a:xfrm>
            <a:off x="2508363" y="1760549"/>
            <a:ext cx="2400114" cy="2046980"/>
          </a:xfrm>
          <a:custGeom>
            <a:avLst/>
            <a:gdLst>
              <a:gd name="T0" fmla="*/ 3457 w 3536"/>
              <a:gd name="T1" fmla="*/ 0 h 3015"/>
              <a:gd name="T2" fmla="*/ 3457 w 3536"/>
              <a:gd name="T3" fmla="*/ 0 h 3015"/>
              <a:gd name="T4" fmla="*/ 3506 w 3536"/>
              <a:gd name="T5" fmla="*/ 96 h 3015"/>
              <a:gd name="T6" fmla="*/ 3506 w 3536"/>
              <a:gd name="T7" fmla="*/ 96 h 3015"/>
              <a:gd name="T8" fmla="*/ 2891 w 3536"/>
              <a:gd name="T9" fmla="*/ 1589 h 3015"/>
              <a:gd name="T10" fmla="*/ 2891 w 3536"/>
              <a:gd name="T11" fmla="*/ 1589 h 3015"/>
              <a:gd name="T12" fmla="*/ 2882 w 3536"/>
              <a:gd name="T13" fmla="*/ 1661 h 3015"/>
              <a:gd name="T14" fmla="*/ 2882 w 3536"/>
              <a:gd name="T15" fmla="*/ 1661 h 3015"/>
              <a:gd name="T16" fmla="*/ 1357 w 3536"/>
              <a:gd name="T17" fmla="*/ 3014 h 3015"/>
              <a:gd name="T18" fmla="*/ 1357 w 3536"/>
              <a:gd name="T19" fmla="*/ 3014 h 3015"/>
              <a:gd name="T20" fmla="*/ 1357 w 3536"/>
              <a:gd name="T21" fmla="*/ 3014 h 3015"/>
              <a:gd name="T22" fmla="*/ 0 w 3536"/>
              <a:gd name="T23" fmla="*/ 1658 h 3015"/>
              <a:gd name="T24" fmla="*/ 0 w 3536"/>
              <a:gd name="T25" fmla="*/ 1507 h 3015"/>
              <a:gd name="T26" fmla="*/ 0 w 3536"/>
              <a:gd name="T27" fmla="*/ 1507 h 3015"/>
              <a:gd name="T28" fmla="*/ 1507 w 3536"/>
              <a:gd name="T29" fmla="*/ 0 h 3015"/>
              <a:gd name="T30" fmla="*/ 3457 w 3536"/>
              <a:gd name="T31" fmla="*/ 0 h 3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36" h="3015">
                <a:moveTo>
                  <a:pt x="3457" y="0"/>
                </a:moveTo>
                <a:lnTo>
                  <a:pt x="3457" y="0"/>
                </a:lnTo>
                <a:cubicBezTo>
                  <a:pt x="3507" y="0"/>
                  <a:pt x="3535" y="57"/>
                  <a:pt x="3506" y="96"/>
                </a:cubicBezTo>
                <a:lnTo>
                  <a:pt x="3506" y="96"/>
                </a:lnTo>
                <a:cubicBezTo>
                  <a:pt x="3303" y="369"/>
                  <a:pt x="2990" y="880"/>
                  <a:pt x="2891" y="1589"/>
                </a:cubicBezTo>
                <a:lnTo>
                  <a:pt x="2891" y="1589"/>
                </a:lnTo>
                <a:cubicBezTo>
                  <a:pt x="2888" y="1613"/>
                  <a:pt x="2885" y="1637"/>
                  <a:pt x="2882" y="1661"/>
                </a:cubicBezTo>
                <a:lnTo>
                  <a:pt x="2882" y="1661"/>
                </a:lnTo>
                <a:cubicBezTo>
                  <a:pt x="2793" y="2433"/>
                  <a:pt x="2135" y="3014"/>
                  <a:pt x="1357" y="3014"/>
                </a:cubicBezTo>
                <a:lnTo>
                  <a:pt x="1357" y="3014"/>
                </a:lnTo>
                <a:lnTo>
                  <a:pt x="1357" y="3014"/>
                </a:lnTo>
                <a:cubicBezTo>
                  <a:pt x="607" y="3014"/>
                  <a:pt x="0" y="2406"/>
                  <a:pt x="0" y="1658"/>
                </a:cubicBezTo>
                <a:lnTo>
                  <a:pt x="0" y="1507"/>
                </a:lnTo>
                <a:lnTo>
                  <a:pt x="0" y="1507"/>
                </a:lnTo>
                <a:cubicBezTo>
                  <a:pt x="0" y="675"/>
                  <a:pt x="674" y="0"/>
                  <a:pt x="1507" y="0"/>
                </a:cubicBezTo>
                <a:lnTo>
                  <a:pt x="3457" y="0"/>
                </a:lnTo>
              </a:path>
            </a:pathLst>
          </a:custGeom>
          <a:solidFill>
            <a:srgbClr val="F16924"/>
          </a:solidFill>
          <a:ln>
            <a:noFill/>
          </a:ln>
          <a:effectLst/>
        </p:spPr>
        <p:txBody>
          <a:bodyPr wrap="none" anchor="ctr"/>
          <a:lstStyle/>
          <a:p>
            <a:endParaRPr lang="en-US"/>
          </a:p>
        </p:txBody>
      </p:sp>
      <p:sp>
        <p:nvSpPr>
          <p:cNvPr id="27" name="CuadroTexto 547">
            <a:extLst>
              <a:ext uri="{FF2B5EF4-FFF2-40B4-BE49-F238E27FC236}">
                <a16:creationId xmlns:a16="http://schemas.microsoft.com/office/drawing/2014/main" id="{2C5D1E36-9E72-B5FD-A2A4-1E9FDB784C4F}"/>
              </a:ext>
            </a:extLst>
          </p:cNvPr>
          <p:cNvSpPr txBox="1"/>
          <p:nvPr/>
        </p:nvSpPr>
        <p:spPr>
          <a:xfrm>
            <a:off x="4730752" y="1949851"/>
            <a:ext cx="6339261" cy="1015663"/>
          </a:xfrm>
          <a:prstGeom prst="rect">
            <a:avLst/>
          </a:prstGeom>
          <a:noFill/>
        </p:spPr>
        <p:txBody>
          <a:bodyPr wrap="square" rtlCol="0">
            <a:spAutoFit/>
          </a:bodyPr>
          <a:lstStyle/>
          <a:p>
            <a:r>
              <a:rPr lang="es" sz="2400" b="1" dirty="0">
                <a:solidFill>
                  <a:schemeClr val="bg1"/>
                </a:solidFill>
                <a:latin typeface="Calibri" panose="020F0502020204030204" pitchFamily="34" charset="0"/>
                <a:ea typeface="Lato" charset="0"/>
                <a:cs typeface="Calibri" panose="020F0502020204030204" pitchFamily="34" charset="0"/>
              </a:rPr>
              <a:t>ENTORNO DE MACRO MERCADO</a:t>
            </a:r>
          </a:p>
          <a:p>
            <a:pPr marL="85725" indent="-85725"/>
            <a:r>
              <a:rPr lang="es" dirty="0">
                <a:solidFill>
                  <a:schemeClr val="bg1"/>
                </a:solidFill>
              </a:rPr>
              <a:t>El entorno empresarial más amplio en todos los mercados e industrias.</a:t>
            </a:r>
            <a:r>
              <a:rPr lang="es" b="1" dirty="0">
                <a:solidFill>
                  <a:schemeClr val="bg1"/>
                </a:solidFill>
                <a:latin typeface="Calibri" panose="020F0502020204030204" pitchFamily="34" charset="0"/>
                <a:ea typeface="Lato" charset="0"/>
                <a:cs typeface="Calibri" panose="020F0502020204030204" pitchFamily="34" charset="0"/>
              </a:rPr>
              <a:t> </a:t>
            </a:r>
          </a:p>
        </p:txBody>
      </p:sp>
      <p:grpSp>
        <p:nvGrpSpPr>
          <p:cNvPr id="38" name="Group 37">
            <a:extLst>
              <a:ext uri="{FF2B5EF4-FFF2-40B4-BE49-F238E27FC236}">
                <a16:creationId xmlns:a16="http://schemas.microsoft.com/office/drawing/2014/main" id="{AD5B5750-1A00-2B68-BCF8-14B71CA08790}"/>
              </a:ext>
            </a:extLst>
          </p:cNvPr>
          <p:cNvGrpSpPr/>
          <p:nvPr/>
        </p:nvGrpSpPr>
        <p:grpSpPr>
          <a:xfrm>
            <a:off x="3030616" y="2191834"/>
            <a:ext cx="1079256" cy="1055743"/>
            <a:chOff x="7365223" y="2411725"/>
            <a:chExt cx="1079256" cy="1055743"/>
          </a:xfrm>
          <a:solidFill>
            <a:schemeClr val="bg1"/>
          </a:solidFill>
        </p:grpSpPr>
        <p:sp>
          <p:nvSpPr>
            <p:cNvPr id="39" name="Freeform 38">
              <a:extLst>
                <a:ext uri="{FF2B5EF4-FFF2-40B4-BE49-F238E27FC236}">
                  <a16:creationId xmlns:a16="http://schemas.microsoft.com/office/drawing/2014/main" id="{97E600F5-1C9F-734A-80B6-16DB6E95EE62}"/>
                </a:ext>
              </a:extLst>
            </p:cNvPr>
            <p:cNvSpPr/>
            <p:nvPr/>
          </p:nvSpPr>
          <p:spPr>
            <a:xfrm>
              <a:off x="7365223" y="2412313"/>
              <a:ext cx="1053970" cy="1055155"/>
            </a:xfrm>
            <a:custGeom>
              <a:avLst/>
              <a:gdLst>
                <a:gd name="connsiteX0" fmla="*/ 873938 w 1053970"/>
                <a:gd name="connsiteY0" fmla="*/ 1055156 h 1055155"/>
                <a:gd name="connsiteX1" fmla="*/ 180150 w 1053970"/>
                <a:gd name="connsiteY1" fmla="*/ 1055156 h 1055155"/>
                <a:gd name="connsiteX2" fmla="*/ 178739 w 1053970"/>
                <a:gd name="connsiteY2" fmla="*/ 1054685 h 1055155"/>
                <a:gd name="connsiteX3" fmla="*/ 176387 w 1053970"/>
                <a:gd name="connsiteY3" fmla="*/ 1053745 h 1055155"/>
                <a:gd name="connsiteX4" fmla="*/ 174035 w 1053970"/>
                <a:gd name="connsiteY4" fmla="*/ 1052804 h 1055155"/>
                <a:gd name="connsiteX5" fmla="*/ 6115 w 1053970"/>
                <a:gd name="connsiteY5" fmla="*/ 902722 h 1055155"/>
                <a:gd name="connsiteX6" fmla="*/ 1881 w 1053970"/>
                <a:gd name="connsiteY6" fmla="*/ 883903 h 1055155"/>
                <a:gd name="connsiteX7" fmla="*/ 0 w 1053970"/>
                <a:gd name="connsiteY7" fmla="*/ 875435 h 1055155"/>
                <a:gd name="connsiteX8" fmla="*/ 0 w 1053970"/>
                <a:gd name="connsiteY8" fmla="*/ 874494 h 1055155"/>
                <a:gd name="connsiteX9" fmla="*/ 0 w 1053970"/>
                <a:gd name="connsiteY9" fmla="*/ 181485 h 1055155"/>
                <a:gd name="connsiteX10" fmla="*/ 0 w 1053970"/>
                <a:gd name="connsiteY10" fmla="*/ 180544 h 1055155"/>
                <a:gd name="connsiteX11" fmla="*/ 1411 w 1053970"/>
                <a:gd name="connsiteY11" fmla="*/ 173017 h 1055155"/>
                <a:gd name="connsiteX12" fmla="*/ 5174 w 1053970"/>
                <a:gd name="connsiteY12" fmla="*/ 156080 h 1055155"/>
                <a:gd name="connsiteX13" fmla="*/ 200376 w 1053970"/>
                <a:gd name="connsiteY13" fmla="*/ 353 h 1055155"/>
                <a:gd name="connsiteX14" fmla="*/ 435088 w 1053970"/>
                <a:gd name="connsiteY14" fmla="*/ 353 h 1055155"/>
                <a:gd name="connsiteX15" fmla="*/ 460487 w 1053970"/>
                <a:gd name="connsiteY15" fmla="*/ 353 h 1055155"/>
                <a:gd name="connsiteX16" fmla="*/ 535746 w 1053970"/>
                <a:gd name="connsiteY16" fmla="*/ 73276 h 1055155"/>
                <a:gd name="connsiteX17" fmla="*/ 460487 w 1053970"/>
                <a:gd name="connsiteY17" fmla="*/ 147141 h 1055155"/>
                <a:gd name="connsiteX18" fmla="*/ 420036 w 1053970"/>
                <a:gd name="connsiteY18" fmla="*/ 147141 h 1055155"/>
                <a:gd name="connsiteX19" fmla="*/ 209312 w 1053970"/>
                <a:gd name="connsiteY19" fmla="*/ 146670 h 1055155"/>
                <a:gd name="connsiteX20" fmla="*/ 164157 w 1053970"/>
                <a:gd name="connsiteY20" fmla="*/ 163607 h 1055155"/>
                <a:gd name="connsiteX21" fmla="*/ 145813 w 1053970"/>
                <a:gd name="connsiteY21" fmla="*/ 209243 h 1055155"/>
                <a:gd name="connsiteX22" fmla="*/ 146284 w 1053970"/>
                <a:gd name="connsiteY22" fmla="*/ 672660 h 1055155"/>
                <a:gd name="connsiteX23" fmla="*/ 146284 w 1053970"/>
                <a:gd name="connsiteY23" fmla="*/ 845324 h 1055155"/>
                <a:gd name="connsiteX24" fmla="*/ 208372 w 1053970"/>
                <a:gd name="connsiteY24" fmla="*/ 907427 h 1055155"/>
                <a:gd name="connsiteX25" fmla="*/ 844305 w 1053970"/>
                <a:gd name="connsiteY25" fmla="*/ 907427 h 1055155"/>
                <a:gd name="connsiteX26" fmla="*/ 906864 w 1053970"/>
                <a:gd name="connsiteY26" fmla="*/ 845324 h 1055155"/>
                <a:gd name="connsiteX27" fmla="*/ 906864 w 1053970"/>
                <a:gd name="connsiteY27" fmla="*/ 749818 h 1055155"/>
                <a:gd name="connsiteX28" fmla="*/ 906864 w 1053970"/>
                <a:gd name="connsiteY28" fmla="*/ 594562 h 1055155"/>
                <a:gd name="connsiteX29" fmla="*/ 932264 w 1053970"/>
                <a:gd name="connsiteY29" fmla="*/ 535752 h 1055155"/>
                <a:gd name="connsiteX30" fmla="*/ 992000 w 1053970"/>
                <a:gd name="connsiteY30" fmla="*/ 519286 h 1055155"/>
                <a:gd name="connsiteX31" fmla="*/ 1053618 w 1053970"/>
                <a:gd name="connsiteY31" fmla="*/ 591268 h 1055155"/>
                <a:gd name="connsiteX32" fmla="*/ 1053618 w 1053970"/>
                <a:gd name="connsiteY32" fmla="*/ 798747 h 1055155"/>
                <a:gd name="connsiteX33" fmla="*/ 1053618 w 1053970"/>
                <a:gd name="connsiteY33" fmla="*/ 814273 h 1055155"/>
                <a:gd name="connsiteX34" fmla="*/ 1048444 w 1053970"/>
                <a:gd name="connsiteY34" fmla="*/ 892842 h 1055155"/>
                <a:gd name="connsiteX35" fmla="*/ 879112 w 1053970"/>
                <a:gd name="connsiteY35" fmla="*/ 1051392 h 1055155"/>
                <a:gd name="connsiteX36" fmla="*/ 876761 w 1053970"/>
                <a:gd name="connsiteY36" fmla="*/ 1052333 h 1055155"/>
                <a:gd name="connsiteX37" fmla="*/ 874409 w 1053970"/>
                <a:gd name="connsiteY37" fmla="*/ 1053274 h 1055155"/>
                <a:gd name="connsiteX38" fmla="*/ 873938 w 1053970"/>
                <a:gd name="connsiteY38" fmla="*/ 1055156 h 1055155"/>
                <a:gd name="connsiteX39" fmla="*/ 183442 w 1053970"/>
                <a:gd name="connsiteY39" fmla="*/ 1037748 h 1055155"/>
                <a:gd name="connsiteX40" fmla="*/ 871116 w 1053970"/>
                <a:gd name="connsiteY40" fmla="*/ 1037748 h 1055155"/>
                <a:gd name="connsiteX41" fmla="*/ 871587 w 1053970"/>
                <a:gd name="connsiteY41" fmla="*/ 1037748 h 1055155"/>
                <a:gd name="connsiteX42" fmla="*/ 877701 w 1053970"/>
                <a:gd name="connsiteY42" fmla="*/ 1035866 h 1055155"/>
                <a:gd name="connsiteX43" fmla="*/ 1032452 w 1053970"/>
                <a:gd name="connsiteY43" fmla="*/ 890960 h 1055155"/>
                <a:gd name="connsiteX44" fmla="*/ 1037155 w 1053970"/>
                <a:gd name="connsiteY44" fmla="*/ 815214 h 1055155"/>
                <a:gd name="connsiteX45" fmla="*/ 1037155 w 1053970"/>
                <a:gd name="connsiteY45" fmla="*/ 799218 h 1055155"/>
                <a:gd name="connsiteX46" fmla="*/ 1037155 w 1053970"/>
                <a:gd name="connsiteY46" fmla="*/ 591739 h 1055155"/>
                <a:gd name="connsiteX47" fmla="*/ 990119 w 1053970"/>
                <a:gd name="connsiteY47" fmla="*/ 536693 h 1055155"/>
                <a:gd name="connsiteX48" fmla="*/ 944023 w 1053970"/>
                <a:gd name="connsiteY48" fmla="*/ 549396 h 1055155"/>
                <a:gd name="connsiteX49" fmla="*/ 924268 w 1053970"/>
                <a:gd name="connsiteY49" fmla="*/ 595032 h 1055155"/>
                <a:gd name="connsiteX50" fmla="*/ 924268 w 1053970"/>
                <a:gd name="connsiteY50" fmla="*/ 750289 h 1055155"/>
                <a:gd name="connsiteX51" fmla="*/ 924268 w 1053970"/>
                <a:gd name="connsiteY51" fmla="*/ 845795 h 1055155"/>
                <a:gd name="connsiteX52" fmla="*/ 844776 w 1053970"/>
                <a:gd name="connsiteY52" fmla="*/ 924834 h 1055155"/>
                <a:gd name="connsiteX53" fmla="*/ 208842 w 1053970"/>
                <a:gd name="connsiteY53" fmla="*/ 924834 h 1055155"/>
                <a:gd name="connsiteX54" fmla="*/ 129350 w 1053970"/>
                <a:gd name="connsiteY54" fmla="*/ 845324 h 1055155"/>
                <a:gd name="connsiteX55" fmla="*/ 129350 w 1053970"/>
                <a:gd name="connsiteY55" fmla="*/ 672660 h 1055155"/>
                <a:gd name="connsiteX56" fmla="*/ 128880 w 1053970"/>
                <a:gd name="connsiteY56" fmla="*/ 209243 h 1055155"/>
                <a:gd name="connsiteX57" fmla="*/ 152398 w 1053970"/>
                <a:gd name="connsiteY57" fmla="*/ 151375 h 1055155"/>
                <a:gd name="connsiteX58" fmla="*/ 209783 w 1053970"/>
                <a:gd name="connsiteY58" fmla="*/ 129263 h 1055155"/>
                <a:gd name="connsiteX59" fmla="*/ 420036 w 1053970"/>
                <a:gd name="connsiteY59" fmla="*/ 129733 h 1055155"/>
                <a:gd name="connsiteX60" fmla="*/ 460487 w 1053970"/>
                <a:gd name="connsiteY60" fmla="*/ 129733 h 1055155"/>
                <a:gd name="connsiteX61" fmla="*/ 518342 w 1053970"/>
                <a:gd name="connsiteY61" fmla="*/ 73276 h 1055155"/>
                <a:gd name="connsiteX62" fmla="*/ 460017 w 1053970"/>
                <a:gd name="connsiteY62" fmla="*/ 17290 h 1055155"/>
                <a:gd name="connsiteX63" fmla="*/ 434617 w 1053970"/>
                <a:gd name="connsiteY63" fmla="*/ 17290 h 1055155"/>
                <a:gd name="connsiteX64" fmla="*/ 200376 w 1053970"/>
                <a:gd name="connsiteY64" fmla="*/ 17290 h 1055155"/>
                <a:gd name="connsiteX65" fmla="*/ 22107 w 1053970"/>
                <a:gd name="connsiteY65" fmla="*/ 159844 h 1055155"/>
                <a:gd name="connsiteX66" fmla="*/ 18344 w 1053970"/>
                <a:gd name="connsiteY66" fmla="*/ 176310 h 1055155"/>
                <a:gd name="connsiteX67" fmla="*/ 16933 w 1053970"/>
                <a:gd name="connsiteY67" fmla="*/ 183367 h 1055155"/>
                <a:gd name="connsiteX68" fmla="*/ 16933 w 1053970"/>
                <a:gd name="connsiteY68" fmla="*/ 872612 h 1055155"/>
                <a:gd name="connsiteX69" fmla="*/ 18815 w 1053970"/>
                <a:gd name="connsiteY69" fmla="*/ 880610 h 1055155"/>
                <a:gd name="connsiteX70" fmla="*/ 23048 w 1053970"/>
                <a:gd name="connsiteY70" fmla="*/ 898958 h 1055155"/>
                <a:gd name="connsiteX71" fmla="*/ 176387 w 1053970"/>
                <a:gd name="connsiteY71" fmla="*/ 1036337 h 1055155"/>
                <a:gd name="connsiteX72" fmla="*/ 183442 w 1053970"/>
                <a:gd name="connsiteY72" fmla="*/ 1037748 h 1055155"/>
                <a:gd name="connsiteX73" fmla="*/ 183442 w 1053970"/>
                <a:gd name="connsiteY73" fmla="*/ 1037748 h 105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053970" h="1055155">
                  <a:moveTo>
                    <a:pt x="873938" y="1055156"/>
                  </a:moveTo>
                  <a:lnTo>
                    <a:pt x="180150" y="1055156"/>
                  </a:lnTo>
                  <a:lnTo>
                    <a:pt x="178739" y="1054685"/>
                  </a:lnTo>
                  <a:cubicBezTo>
                    <a:pt x="177798" y="1054215"/>
                    <a:pt x="177328" y="1054215"/>
                    <a:pt x="176387" y="1053745"/>
                  </a:cubicBezTo>
                  <a:cubicBezTo>
                    <a:pt x="175446" y="1053274"/>
                    <a:pt x="174505" y="1052804"/>
                    <a:pt x="174035" y="1052804"/>
                  </a:cubicBezTo>
                  <a:cubicBezTo>
                    <a:pt x="92662" y="1041042"/>
                    <a:pt x="26811" y="982232"/>
                    <a:pt x="6115" y="902722"/>
                  </a:cubicBezTo>
                  <a:cubicBezTo>
                    <a:pt x="4233" y="896136"/>
                    <a:pt x="2822" y="890019"/>
                    <a:pt x="1881" y="883903"/>
                  </a:cubicBezTo>
                  <a:cubicBezTo>
                    <a:pt x="1411" y="881080"/>
                    <a:pt x="470" y="878258"/>
                    <a:pt x="0" y="875435"/>
                  </a:cubicBezTo>
                  <a:lnTo>
                    <a:pt x="0" y="874494"/>
                  </a:lnTo>
                  <a:lnTo>
                    <a:pt x="0" y="181485"/>
                  </a:lnTo>
                  <a:lnTo>
                    <a:pt x="0" y="180544"/>
                  </a:lnTo>
                  <a:cubicBezTo>
                    <a:pt x="470" y="178192"/>
                    <a:pt x="941" y="175369"/>
                    <a:pt x="1411" y="173017"/>
                  </a:cubicBezTo>
                  <a:cubicBezTo>
                    <a:pt x="2352" y="167371"/>
                    <a:pt x="3763" y="161726"/>
                    <a:pt x="5174" y="156080"/>
                  </a:cubicBezTo>
                  <a:cubicBezTo>
                    <a:pt x="26811" y="65278"/>
                    <a:pt x="107243" y="1294"/>
                    <a:pt x="200376" y="353"/>
                  </a:cubicBezTo>
                  <a:cubicBezTo>
                    <a:pt x="278456" y="-118"/>
                    <a:pt x="357948" y="-118"/>
                    <a:pt x="435088" y="353"/>
                  </a:cubicBezTo>
                  <a:lnTo>
                    <a:pt x="460487" y="353"/>
                  </a:lnTo>
                  <a:cubicBezTo>
                    <a:pt x="503291" y="353"/>
                    <a:pt x="535746" y="31875"/>
                    <a:pt x="535746" y="73276"/>
                  </a:cubicBezTo>
                  <a:cubicBezTo>
                    <a:pt x="535746" y="114208"/>
                    <a:pt x="502820" y="146670"/>
                    <a:pt x="460487" y="147141"/>
                  </a:cubicBezTo>
                  <a:cubicBezTo>
                    <a:pt x="446847" y="147141"/>
                    <a:pt x="433677" y="147141"/>
                    <a:pt x="420036" y="147141"/>
                  </a:cubicBezTo>
                  <a:cubicBezTo>
                    <a:pt x="350892" y="147611"/>
                    <a:pt x="279397" y="148082"/>
                    <a:pt x="209312" y="146670"/>
                  </a:cubicBezTo>
                  <a:cubicBezTo>
                    <a:pt x="191909" y="146200"/>
                    <a:pt x="175917" y="152316"/>
                    <a:pt x="164157" y="163607"/>
                  </a:cubicBezTo>
                  <a:cubicBezTo>
                    <a:pt x="152398" y="175369"/>
                    <a:pt x="145813" y="191365"/>
                    <a:pt x="145813" y="209243"/>
                  </a:cubicBezTo>
                  <a:cubicBezTo>
                    <a:pt x="146284" y="363559"/>
                    <a:pt x="146284" y="520697"/>
                    <a:pt x="146284" y="672660"/>
                  </a:cubicBezTo>
                  <a:cubicBezTo>
                    <a:pt x="146284" y="730058"/>
                    <a:pt x="146284" y="787927"/>
                    <a:pt x="146284" y="845324"/>
                  </a:cubicBezTo>
                  <a:cubicBezTo>
                    <a:pt x="146284" y="884844"/>
                    <a:pt x="168861" y="907427"/>
                    <a:pt x="208372" y="907427"/>
                  </a:cubicBezTo>
                  <a:cubicBezTo>
                    <a:pt x="420506" y="907427"/>
                    <a:pt x="632171" y="907427"/>
                    <a:pt x="844305" y="907427"/>
                  </a:cubicBezTo>
                  <a:cubicBezTo>
                    <a:pt x="884287" y="907427"/>
                    <a:pt x="906864" y="885315"/>
                    <a:pt x="906864" y="845324"/>
                  </a:cubicBezTo>
                  <a:cubicBezTo>
                    <a:pt x="906864" y="813332"/>
                    <a:pt x="906864" y="781340"/>
                    <a:pt x="906864" y="749818"/>
                  </a:cubicBezTo>
                  <a:cubicBezTo>
                    <a:pt x="906864" y="699007"/>
                    <a:pt x="906864" y="646314"/>
                    <a:pt x="906864" y="594562"/>
                  </a:cubicBezTo>
                  <a:cubicBezTo>
                    <a:pt x="906864" y="571038"/>
                    <a:pt x="915801" y="550337"/>
                    <a:pt x="932264" y="535752"/>
                  </a:cubicBezTo>
                  <a:cubicBezTo>
                    <a:pt x="948256" y="521638"/>
                    <a:pt x="969422" y="515992"/>
                    <a:pt x="992000" y="519286"/>
                  </a:cubicBezTo>
                  <a:cubicBezTo>
                    <a:pt x="1026807" y="524461"/>
                    <a:pt x="1053618" y="555512"/>
                    <a:pt x="1053618" y="591268"/>
                  </a:cubicBezTo>
                  <a:cubicBezTo>
                    <a:pt x="1054088" y="655253"/>
                    <a:pt x="1054088" y="728176"/>
                    <a:pt x="1053618" y="798747"/>
                  </a:cubicBezTo>
                  <a:cubicBezTo>
                    <a:pt x="1053618" y="803923"/>
                    <a:pt x="1053618" y="809098"/>
                    <a:pt x="1053618" y="814273"/>
                  </a:cubicBezTo>
                  <a:cubicBezTo>
                    <a:pt x="1053618" y="840149"/>
                    <a:pt x="1053618" y="866966"/>
                    <a:pt x="1048444" y="892842"/>
                  </a:cubicBezTo>
                  <a:cubicBezTo>
                    <a:pt x="1032922" y="975646"/>
                    <a:pt x="964719" y="1039160"/>
                    <a:pt x="879112" y="1051392"/>
                  </a:cubicBezTo>
                  <a:cubicBezTo>
                    <a:pt x="878642" y="1051392"/>
                    <a:pt x="877701" y="1051863"/>
                    <a:pt x="876761" y="1052333"/>
                  </a:cubicBezTo>
                  <a:cubicBezTo>
                    <a:pt x="875820" y="1052804"/>
                    <a:pt x="875349" y="1052804"/>
                    <a:pt x="874409" y="1053274"/>
                  </a:cubicBezTo>
                  <a:lnTo>
                    <a:pt x="873938" y="1055156"/>
                  </a:lnTo>
                  <a:close/>
                  <a:moveTo>
                    <a:pt x="183442" y="1037748"/>
                  </a:moveTo>
                  <a:lnTo>
                    <a:pt x="871116" y="1037748"/>
                  </a:lnTo>
                  <a:cubicBezTo>
                    <a:pt x="871116" y="1037748"/>
                    <a:pt x="871587" y="1037748"/>
                    <a:pt x="871587" y="1037748"/>
                  </a:cubicBezTo>
                  <a:cubicBezTo>
                    <a:pt x="873468" y="1037278"/>
                    <a:pt x="875349" y="1036337"/>
                    <a:pt x="877701" y="1035866"/>
                  </a:cubicBezTo>
                  <a:cubicBezTo>
                    <a:pt x="956252" y="1024575"/>
                    <a:pt x="1018341" y="966707"/>
                    <a:pt x="1032452" y="890960"/>
                  </a:cubicBezTo>
                  <a:cubicBezTo>
                    <a:pt x="1037155" y="866496"/>
                    <a:pt x="1037155" y="840620"/>
                    <a:pt x="1037155" y="815214"/>
                  </a:cubicBezTo>
                  <a:cubicBezTo>
                    <a:pt x="1037155" y="810039"/>
                    <a:pt x="1037155" y="804864"/>
                    <a:pt x="1037155" y="799218"/>
                  </a:cubicBezTo>
                  <a:cubicBezTo>
                    <a:pt x="1037625" y="728647"/>
                    <a:pt x="1037625" y="655723"/>
                    <a:pt x="1037155" y="591739"/>
                  </a:cubicBezTo>
                  <a:cubicBezTo>
                    <a:pt x="1037155" y="563981"/>
                    <a:pt x="1016929" y="540457"/>
                    <a:pt x="990119" y="536693"/>
                  </a:cubicBezTo>
                  <a:cubicBezTo>
                    <a:pt x="972715" y="534341"/>
                    <a:pt x="956252" y="538575"/>
                    <a:pt x="944023" y="549396"/>
                  </a:cubicBezTo>
                  <a:cubicBezTo>
                    <a:pt x="931323" y="560217"/>
                    <a:pt x="924268" y="576684"/>
                    <a:pt x="924268" y="595032"/>
                  </a:cubicBezTo>
                  <a:cubicBezTo>
                    <a:pt x="924268" y="646784"/>
                    <a:pt x="924268" y="699477"/>
                    <a:pt x="924268" y="750289"/>
                  </a:cubicBezTo>
                  <a:cubicBezTo>
                    <a:pt x="924268" y="782281"/>
                    <a:pt x="924268" y="814273"/>
                    <a:pt x="924268" y="845795"/>
                  </a:cubicBezTo>
                  <a:cubicBezTo>
                    <a:pt x="924268" y="895195"/>
                    <a:pt x="894634" y="924834"/>
                    <a:pt x="844776" y="924834"/>
                  </a:cubicBezTo>
                  <a:cubicBezTo>
                    <a:pt x="632641" y="924834"/>
                    <a:pt x="420977" y="924834"/>
                    <a:pt x="208842" y="924834"/>
                  </a:cubicBezTo>
                  <a:cubicBezTo>
                    <a:pt x="159924" y="924834"/>
                    <a:pt x="129350" y="894254"/>
                    <a:pt x="129350" y="845324"/>
                  </a:cubicBezTo>
                  <a:cubicBezTo>
                    <a:pt x="129350" y="787927"/>
                    <a:pt x="129350" y="730058"/>
                    <a:pt x="129350" y="672660"/>
                  </a:cubicBezTo>
                  <a:cubicBezTo>
                    <a:pt x="129350" y="520697"/>
                    <a:pt x="129350" y="363559"/>
                    <a:pt x="128880" y="209243"/>
                  </a:cubicBezTo>
                  <a:cubicBezTo>
                    <a:pt x="128880" y="186661"/>
                    <a:pt x="136876" y="165960"/>
                    <a:pt x="152398" y="151375"/>
                  </a:cubicBezTo>
                  <a:cubicBezTo>
                    <a:pt x="167450" y="136790"/>
                    <a:pt x="187676" y="128792"/>
                    <a:pt x="209783" y="129263"/>
                  </a:cubicBezTo>
                  <a:cubicBezTo>
                    <a:pt x="279867" y="130674"/>
                    <a:pt x="350892" y="130204"/>
                    <a:pt x="420036" y="129733"/>
                  </a:cubicBezTo>
                  <a:cubicBezTo>
                    <a:pt x="433677" y="129733"/>
                    <a:pt x="446847" y="129733"/>
                    <a:pt x="460487" y="129733"/>
                  </a:cubicBezTo>
                  <a:cubicBezTo>
                    <a:pt x="493413" y="129733"/>
                    <a:pt x="518342" y="105269"/>
                    <a:pt x="518342" y="73276"/>
                  </a:cubicBezTo>
                  <a:cubicBezTo>
                    <a:pt x="518342" y="41284"/>
                    <a:pt x="493413" y="17290"/>
                    <a:pt x="460017" y="17290"/>
                  </a:cubicBezTo>
                  <a:lnTo>
                    <a:pt x="434617" y="17290"/>
                  </a:lnTo>
                  <a:cubicBezTo>
                    <a:pt x="357948" y="17290"/>
                    <a:pt x="278456" y="16819"/>
                    <a:pt x="200376" y="17290"/>
                  </a:cubicBezTo>
                  <a:cubicBezTo>
                    <a:pt x="115239" y="17760"/>
                    <a:pt x="41862" y="76570"/>
                    <a:pt x="22107" y="159844"/>
                  </a:cubicBezTo>
                  <a:cubicBezTo>
                    <a:pt x="20696" y="165019"/>
                    <a:pt x="19755" y="170665"/>
                    <a:pt x="18344" y="176310"/>
                  </a:cubicBezTo>
                  <a:cubicBezTo>
                    <a:pt x="17874" y="178663"/>
                    <a:pt x="17404" y="181015"/>
                    <a:pt x="16933" y="183367"/>
                  </a:cubicBezTo>
                  <a:lnTo>
                    <a:pt x="16933" y="872612"/>
                  </a:lnTo>
                  <a:cubicBezTo>
                    <a:pt x="17404" y="875435"/>
                    <a:pt x="17874" y="877787"/>
                    <a:pt x="18815" y="880610"/>
                  </a:cubicBezTo>
                  <a:cubicBezTo>
                    <a:pt x="20226" y="886726"/>
                    <a:pt x="21637" y="892842"/>
                    <a:pt x="23048" y="898958"/>
                  </a:cubicBezTo>
                  <a:cubicBezTo>
                    <a:pt x="41862" y="971882"/>
                    <a:pt x="102069" y="1025516"/>
                    <a:pt x="176387" y="1036337"/>
                  </a:cubicBezTo>
                  <a:cubicBezTo>
                    <a:pt x="179209" y="1036337"/>
                    <a:pt x="181091" y="1036807"/>
                    <a:pt x="183442" y="1037748"/>
                  </a:cubicBezTo>
                  <a:cubicBezTo>
                    <a:pt x="182972" y="1037748"/>
                    <a:pt x="182972" y="1037748"/>
                    <a:pt x="183442" y="1037748"/>
                  </a:cubicBezTo>
                  <a:close/>
                </a:path>
              </a:pathLst>
            </a:custGeom>
            <a:grpFill/>
            <a:ln w="4695" cap="flat">
              <a:solidFill>
                <a:schemeClr val="bg1"/>
              </a:solid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1497622-8AFC-A71B-0BC5-247240F25A23}"/>
                </a:ext>
              </a:extLst>
            </p:cNvPr>
            <p:cNvSpPr/>
            <p:nvPr/>
          </p:nvSpPr>
          <p:spPr>
            <a:xfrm>
              <a:off x="7666512" y="2467820"/>
              <a:ext cx="777967" cy="778154"/>
            </a:xfrm>
            <a:custGeom>
              <a:avLst/>
              <a:gdLst>
                <a:gd name="connsiteX0" fmla="*/ 225658 w 777967"/>
                <a:gd name="connsiteY0" fmla="*/ 648304 h 778154"/>
                <a:gd name="connsiteX1" fmla="*/ 237887 w 777967"/>
                <a:gd name="connsiteY1" fmla="*/ 648304 h 778154"/>
                <a:gd name="connsiteX2" fmla="*/ 453314 w 777967"/>
                <a:gd name="connsiteY2" fmla="*/ 648304 h 778154"/>
                <a:gd name="connsiteX3" fmla="*/ 515873 w 777967"/>
                <a:gd name="connsiteY3" fmla="*/ 734871 h 778154"/>
                <a:gd name="connsiteX4" fmla="*/ 452374 w 777967"/>
                <a:gd name="connsiteY4" fmla="*/ 778155 h 778154"/>
                <a:gd name="connsiteX5" fmla="*/ 124059 w 777967"/>
                <a:gd name="connsiteY5" fmla="*/ 778155 h 778154"/>
                <a:gd name="connsiteX6" fmla="*/ 65734 w 777967"/>
                <a:gd name="connsiteY6" fmla="*/ 778155 h 778154"/>
                <a:gd name="connsiteX7" fmla="*/ 353 w 777967"/>
                <a:gd name="connsiteY7" fmla="*/ 713230 h 778154"/>
                <a:gd name="connsiteX8" fmla="*/ 353 w 777967"/>
                <a:gd name="connsiteY8" fmla="*/ 324618 h 778154"/>
                <a:gd name="connsiteX9" fmla="*/ 65263 w 777967"/>
                <a:gd name="connsiteY9" fmla="*/ 259222 h 778154"/>
                <a:gd name="connsiteX10" fmla="*/ 129703 w 777967"/>
                <a:gd name="connsiteY10" fmla="*/ 325088 h 778154"/>
                <a:gd name="connsiteX11" fmla="*/ 129703 w 777967"/>
                <a:gd name="connsiteY11" fmla="*/ 540565 h 778154"/>
                <a:gd name="connsiteX12" fmla="*/ 129703 w 777967"/>
                <a:gd name="connsiteY12" fmla="*/ 556091 h 778154"/>
                <a:gd name="connsiteX13" fmla="*/ 141462 w 777967"/>
                <a:gd name="connsiteY13" fmla="*/ 544800 h 778154"/>
                <a:gd name="connsiteX14" fmla="*/ 662627 w 777967"/>
                <a:gd name="connsiteY14" fmla="*/ 23514 h 778154"/>
                <a:gd name="connsiteX15" fmla="*/ 729419 w 777967"/>
                <a:gd name="connsiteY15" fmla="*/ 2343 h 778154"/>
                <a:gd name="connsiteX16" fmla="*/ 762344 w 777967"/>
                <a:gd name="connsiteY16" fmla="*/ 106788 h 778154"/>
                <a:gd name="connsiteX17" fmla="*/ 751526 w 777967"/>
                <a:gd name="connsiteY17" fmla="*/ 118080 h 778154"/>
                <a:gd name="connsiteX18" fmla="*/ 233184 w 777967"/>
                <a:gd name="connsiteY18" fmla="*/ 636072 h 778154"/>
                <a:gd name="connsiteX19" fmla="*/ 222365 w 777967"/>
                <a:gd name="connsiteY19" fmla="*/ 644540 h 778154"/>
                <a:gd name="connsiteX20" fmla="*/ 225658 w 777967"/>
                <a:gd name="connsiteY20" fmla="*/ 648304 h 77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967" h="778154">
                  <a:moveTo>
                    <a:pt x="225658" y="648304"/>
                  </a:moveTo>
                  <a:cubicBezTo>
                    <a:pt x="229891" y="648304"/>
                    <a:pt x="233654" y="648304"/>
                    <a:pt x="237887" y="648304"/>
                  </a:cubicBezTo>
                  <a:cubicBezTo>
                    <a:pt x="309853" y="648304"/>
                    <a:pt x="381349" y="648304"/>
                    <a:pt x="453314" y="648304"/>
                  </a:cubicBezTo>
                  <a:cubicBezTo>
                    <a:pt x="499881" y="648304"/>
                    <a:pt x="530925" y="692058"/>
                    <a:pt x="515873" y="734871"/>
                  </a:cubicBezTo>
                  <a:cubicBezTo>
                    <a:pt x="506466" y="761218"/>
                    <a:pt x="482477" y="778155"/>
                    <a:pt x="452374" y="778155"/>
                  </a:cubicBezTo>
                  <a:cubicBezTo>
                    <a:pt x="342779" y="778155"/>
                    <a:pt x="233654" y="778155"/>
                    <a:pt x="124059" y="778155"/>
                  </a:cubicBezTo>
                  <a:cubicBezTo>
                    <a:pt x="104774" y="778155"/>
                    <a:pt x="85489" y="778155"/>
                    <a:pt x="65734" y="778155"/>
                  </a:cubicBezTo>
                  <a:cubicBezTo>
                    <a:pt x="28575" y="777684"/>
                    <a:pt x="353" y="750397"/>
                    <a:pt x="353" y="713230"/>
                  </a:cubicBezTo>
                  <a:cubicBezTo>
                    <a:pt x="-118" y="583849"/>
                    <a:pt x="-118" y="453998"/>
                    <a:pt x="353" y="324618"/>
                  </a:cubicBezTo>
                  <a:cubicBezTo>
                    <a:pt x="353" y="287921"/>
                    <a:pt x="29515" y="259222"/>
                    <a:pt x="65263" y="259222"/>
                  </a:cubicBezTo>
                  <a:cubicBezTo>
                    <a:pt x="101011" y="259222"/>
                    <a:pt x="129703" y="287921"/>
                    <a:pt x="129703" y="325088"/>
                  </a:cubicBezTo>
                  <a:cubicBezTo>
                    <a:pt x="130173" y="397071"/>
                    <a:pt x="129703" y="468583"/>
                    <a:pt x="129703" y="540565"/>
                  </a:cubicBezTo>
                  <a:cubicBezTo>
                    <a:pt x="129703" y="544800"/>
                    <a:pt x="129703" y="549034"/>
                    <a:pt x="129703" y="556091"/>
                  </a:cubicBezTo>
                  <a:cubicBezTo>
                    <a:pt x="134877" y="551386"/>
                    <a:pt x="138170" y="548093"/>
                    <a:pt x="141462" y="544800"/>
                  </a:cubicBezTo>
                  <a:cubicBezTo>
                    <a:pt x="315027" y="371195"/>
                    <a:pt x="489062" y="197119"/>
                    <a:pt x="662627" y="23514"/>
                  </a:cubicBezTo>
                  <a:cubicBezTo>
                    <a:pt x="681441" y="4695"/>
                    <a:pt x="703078" y="-4714"/>
                    <a:pt x="729419" y="2343"/>
                  </a:cubicBezTo>
                  <a:cubicBezTo>
                    <a:pt x="775985" y="14575"/>
                    <a:pt x="793388" y="70091"/>
                    <a:pt x="762344" y="106788"/>
                  </a:cubicBezTo>
                  <a:cubicBezTo>
                    <a:pt x="759052" y="111023"/>
                    <a:pt x="755289" y="114316"/>
                    <a:pt x="751526" y="118080"/>
                  </a:cubicBezTo>
                  <a:cubicBezTo>
                    <a:pt x="578902" y="290744"/>
                    <a:pt x="406278" y="463408"/>
                    <a:pt x="233184" y="636072"/>
                  </a:cubicBezTo>
                  <a:cubicBezTo>
                    <a:pt x="229891" y="639365"/>
                    <a:pt x="226128" y="641717"/>
                    <a:pt x="222365" y="644540"/>
                  </a:cubicBezTo>
                  <a:cubicBezTo>
                    <a:pt x="224246" y="645952"/>
                    <a:pt x="225187" y="646893"/>
                    <a:pt x="225658" y="648304"/>
                  </a:cubicBezTo>
                  <a:close/>
                </a:path>
              </a:pathLst>
            </a:custGeom>
            <a:solidFill>
              <a:srgbClr val="EDA13E"/>
            </a:solidFill>
            <a:ln w="4695" cap="flat">
              <a:solidFill>
                <a:schemeClr val="bg1"/>
              </a:solid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D6FF616-085F-B5E0-6B16-111358497E3F}"/>
                </a:ext>
              </a:extLst>
            </p:cNvPr>
            <p:cNvSpPr/>
            <p:nvPr/>
          </p:nvSpPr>
          <p:spPr>
            <a:xfrm>
              <a:off x="7645678" y="2411725"/>
              <a:ext cx="796300" cy="795571"/>
            </a:xfrm>
            <a:custGeom>
              <a:avLst/>
              <a:gdLst>
                <a:gd name="connsiteX0" fmla="*/ 722363 w 796300"/>
                <a:gd name="connsiteY0" fmla="*/ 0 h 795571"/>
                <a:gd name="connsiteX1" fmla="*/ 741178 w 796300"/>
                <a:gd name="connsiteY1" fmla="*/ 2352 h 795571"/>
                <a:gd name="connsiteX2" fmla="*/ 792918 w 796300"/>
                <a:gd name="connsiteY2" fmla="*/ 50811 h 795571"/>
                <a:gd name="connsiteX3" fmla="*/ 778807 w 796300"/>
                <a:gd name="connsiteY3" fmla="*/ 120912 h 795571"/>
                <a:gd name="connsiteX4" fmla="*/ 768929 w 796300"/>
                <a:gd name="connsiteY4" fmla="*/ 131262 h 795571"/>
                <a:gd name="connsiteX5" fmla="*/ 767048 w 796300"/>
                <a:gd name="connsiteY5" fmla="*/ 133144 h 795571"/>
                <a:gd name="connsiteX6" fmla="*/ 251528 w 796300"/>
                <a:gd name="connsiteY6" fmla="*/ 648784 h 795571"/>
                <a:gd name="connsiteX7" fmla="*/ 310323 w 796300"/>
                <a:gd name="connsiteY7" fmla="*/ 648784 h 795571"/>
                <a:gd name="connsiteX8" fmla="*/ 461781 w 796300"/>
                <a:gd name="connsiteY8" fmla="*/ 648784 h 795571"/>
                <a:gd name="connsiteX9" fmla="*/ 523399 w 796300"/>
                <a:gd name="connsiteY9" fmla="*/ 680306 h 795571"/>
                <a:gd name="connsiteX10" fmla="*/ 532336 w 796300"/>
                <a:gd name="connsiteY10" fmla="*/ 746642 h 795571"/>
                <a:gd name="connsiteX11" fmla="*/ 460840 w 796300"/>
                <a:gd name="connsiteY11" fmla="*/ 795572 h 795571"/>
                <a:gd name="connsiteX12" fmla="*/ 220954 w 796300"/>
                <a:gd name="connsiteY12" fmla="*/ 795572 h 795571"/>
                <a:gd name="connsiteX13" fmla="*/ 132525 w 796300"/>
                <a:gd name="connsiteY13" fmla="*/ 795572 h 795571"/>
                <a:gd name="connsiteX14" fmla="*/ 114652 w 796300"/>
                <a:gd name="connsiteY14" fmla="*/ 795572 h 795571"/>
                <a:gd name="connsiteX15" fmla="*/ 74200 w 796300"/>
                <a:gd name="connsiteY15" fmla="*/ 795572 h 795571"/>
                <a:gd name="connsiteX16" fmla="*/ 353 w 796300"/>
                <a:gd name="connsiteY16" fmla="*/ 722178 h 795571"/>
                <a:gd name="connsiteX17" fmla="*/ 353 w 796300"/>
                <a:gd name="connsiteY17" fmla="*/ 333566 h 795571"/>
                <a:gd name="connsiteX18" fmla="*/ 21990 w 796300"/>
                <a:gd name="connsiteY18" fmla="*/ 280873 h 795571"/>
                <a:gd name="connsiteX19" fmla="*/ 73730 w 796300"/>
                <a:gd name="connsiteY19" fmla="*/ 259702 h 795571"/>
                <a:gd name="connsiteX20" fmla="*/ 147107 w 796300"/>
                <a:gd name="connsiteY20" fmla="*/ 334037 h 795571"/>
                <a:gd name="connsiteX21" fmla="*/ 147107 w 796300"/>
                <a:gd name="connsiteY21" fmla="*/ 486000 h 795571"/>
                <a:gd name="connsiteX22" fmla="*/ 147107 w 796300"/>
                <a:gd name="connsiteY22" fmla="*/ 544809 h 795571"/>
                <a:gd name="connsiteX23" fmla="*/ 246824 w 796300"/>
                <a:gd name="connsiteY23" fmla="*/ 445069 h 795571"/>
                <a:gd name="connsiteX24" fmla="*/ 665449 w 796300"/>
                <a:gd name="connsiteY24" fmla="*/ 26347 h 795571"/>
                <a:gd name="connsiteX25" fmla="*/ 722363 w 796300"/>
                <a:gd name="connsiteY25" fmla="*/ 0 h 795571"/>
                <a:gd name="connsiteX26" fmla="*/ 234595 w 796300"/>
                <a:gd name="connsiteY26" fmla="*/ 665721 h 795571"/>
                <a:gd name="connsiteX27" fmla="*/ 229891 w 796300"/>
                <a:gd name="connsiteY27" fmla="*/ 665721 h 795571"/>
                <a:gd name="connsiteX28" fmla="*/ 221424 w 796300"/>
                <a:gd name="connsiteY28" fmla="*/ 651607 h 795571"/>
                <a:gd name="connsiteX29" fmla="*/ 227539 w 796300"/>
                <a:gd name="connsiteY29" fmla="*/ 646902 h 795571"/>
                <a:gd name="connsiteX30" fmla="*/ 231302 w 796300"/>
                <a:gd name="connsiteY30" fmla="*/ 644079 h 795571"/>
                <a:gd name="connsiteX31" fmla="*/ 237417 w 796300"/>
                <a:gd name="connsiteY31" fmla="*/ 638904 h 795571"/>
                <a:gd name="connsiteX32" fmla="*/ 755759 w 796300"/>
                <a:gd name="connsiteY32" fmla="*/ 120912 h 795571"/>
                <a:gd name="connsiteX33" fmla="*/ 757640 w 796300"/>
                <a:gd name="connsiteY33" fmla="*/ 119030 h 795571"/>
                <a:gd name="connsiteX34" fmla="*/ 766107 w 796300"/>
                <a:gd name="connsiteY34" fmla="*/ 110091 h 795571"/>
                <a:gd name="connsiteX35" fmla="*/ 776926 w 796300"/>
                <a:gd name="connsiteY35" fmla="*/ 56457 h 795571"/>
                <a:gd name="connsiteX36" fmla="*/ 737415 w 796300"/>
                <a:gd name="connsiteY36" fmla="*/ 19289 h 795571"/>
                <a:gd name="connsiteX37" fmla="*/ 678619 w 796300"/>
                <a:gd name="connsiteY37" fmla="*/ 38108 h 795571"/>
                <a:gd name="connsiteX38" fmla="*/ 259994 w 796300"/>
                <a:gd name="connsiteY38" fmla="*/ 456830 h 795571"/>
                <a:gd name="connsiteX39" fmla="*/ 156984 w 796300"/>
                <a:gd name="connsiteY39" fmla="*/ 559864 h 795571"/>
                <a:gd name="connsiteX40" fmla="*/ 149929 w 796300"/>
                <a:gd name="connsiteY40" fmla="*/ 566451 h 795571"/>
                <a:gd name="connsiteX41" fmla="*/ 130644 w 796300"/>
                <a:gd name="connsiteY41" fmla="*/ 584799 h 795571"/>
                <a:gd name="connsiteX42" fmla="*/ 130644 w 796300"/>
                <a:gd name="connsiteY42" fmla="*/ 549043 h 795571"/>
                <a:gd name="connsiteX43" fmla="*/ 130644 w 796300"/>
                <a:gd name="connsiteY43" fmla="*/ 485529 h 795571"/>
                <a:gd name="connsiteX44" fmla="*/ 130644 w 796300"/>
                <a:gd name="connsiteY44" fmla="*/ 333566 h 795571"/>
                <a:gd name="connsiteX45" fmla="*/ 74671 w 796300"/>
                <a:gd name="connsiteY45" fmla="*/ 276168 h 795571"/>
                <a:gd name="connsiteX46" fmla="*/ 74200 w 796300"/>
                <a:gd name="connsiteY46" fmla="*/ 276168 h 795571"/>
                <a:gd name="connsiteX47" fmla="*/ 34690 w 796300"/>
                <a:gd name="connsiteY47" fmla="*/ 292164 h 795571"/>
                <a:gd name="connsiteX48" fmla="*/ 18227 w 796300"/>
                <a:gd name="connsiteY48" fmla="*/ 332625 h 795571"/>
                <a:gd name="connsiteX49" fmla="*/ 18227 w 796300"/>
                <a:gd name="connsiteY49" fmla="*/ 721237 h 795571"/>
                <a:gd name="connsiteX50" fmla="*/ 75141 w 796300"/>
                <a:gd name="connsiteY50" fmla="*/ 777694 h 795571"/>
                <a:gd name="connsiteX51" fmla="*/ 115122 w 796300"/>
                <a:gd name="connsiteY51" fmla="*/ 777694 h 795571"/>
                <a:gd name="connsiteX52" fmla="*/ 132996 w 796300"/>
                <a:gd name="connsiteY52" fmla="*/ 777694 h 795571"/>
                <a:gd name="connsiteX53" fmla="*/ 221424 w 796300"/>
                <a:gd name="connsiteY53" fmla="*/ 777694 h 795571"/>
                <a:gd name="connsiteX54" fmla="*/ 461310 w 796300"/>
                <a:gd name="connsiteY54" fmla="*/ 777694 h 795571"/>
                <a:gd name="connsiteX55" fmla="*/ 516343 w 796300"/>
                <a:gd name="connsiteY55" fmla="*/ 740056 h 795571"/>
                <a:gd name="connsiteX56" fmla="*/ 509758 w 796300"/>
                <a:gd name="connsiteY56" fmla="*/ 689245 h 795571"/>
                <a:gd name="connsiteX57" fmla="*/ 461781 w 796300"/>
                <a:gd name="connsiteY57" fmla="*/ 665250 h 795571"/>
                <a:gd name="connsiteX58" fmla="*/ 310323 w 796300"/>
                <a:gd name="connsiteY58" fmla="*/ 665250 h 795571"/>
                <a:gd name="connsiteX59" fmla="*/ 246354 w 796300"/>
                <a:gd name="connsiteY59" fmla="*/ 665250 h 795571"/>
                <a:gd name="connsiteX60" fmla="*/ 234595 w 796300"/>
                <a:gd name="connsiteY60" fmla="*/ 665250 h 79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96300" h="795571">
                  <a:moveTo>
                    <a:pt x="722363" y="0"/>
                  </a:moveTo>
                  <a:cubicBezTo>
                    <a:pt x="728478" y="0"/>
                    <a:pt x="735063" y="941"/>
                    <a:pt x="741178" y="2352"/>
                  </a:cubicBezTo>
                  <a:cubicBezTo>
                    <a:pt x="765637" y="8939"/>
                    <a:pt x="784922" y="26817"/>
                    <a:pt x="792918" y="50811"/>
                  </a:cubicBezTo>
                  <a:cubicBezTo>
                    <a:pt x="800444" y="74805"/>
                    <a:pt x="795270" y="101152"/>
                    <a:pt x="778807" y="120912"/>
                  </a:cubicBezTo>
                  <a:cubicBezTo>
                    <a:pt x="775515" y="124676"/>
                    <a:pt x="772222" y="127969"/>
                    <a:pt x="768929" y="131262"/>
                  </a:cubicBezTo>
                  <a:lnTo>
                    <a:pt x="767048" y="133144"/>
                  </a:lnTo>
                  <a:cubicBezTo>
                    <a:pt x="595365" y="304867"/>
                    <a:pt x="423681" y="476590"/>
                    <a:pt x="251528" y="648784"/>
                  </a:cubicBezTo>
                  <a:cubicBezTo>
                    <a:pt x="271283" y="648784"/>
                    <a:pt x="290568" y="648784"/>
                    <a:pt x="310323" y="648784"/>
                  </a:cubicBezTo>
                  <a:cubicBezTo>
                    <a:pt x="360182" y="648784"/>
                    <a:pt x="411452" y="648784"/>
                    <a:pt x="461781" y="648784"/>
                  </a:cubicBezTo>
                  <a:cubicBezTo>
                    <a:pt x="487181" y="648784"/>
                    <a:pt x="509758" y="660546"/>
                    <a:pt x="523399" y="680306"/>
                  </a:cubicBezTo>
                  <a:cubicBezTo>
                    <a:pt x="537039" y="699595"/>
                    <a:pt x="540332" y="724060"/>
                    <a:pt x="532336" y="746642"/>
                  </a:cubicBezTo>
                  <a:cubicBezTo>
                    <a:pt x="521517" y="776753"/>
                    <a:pt x="494236" y="795572"/>
                    <a:pt x="460840" y="795572"/>
                  </a:cubicBezTo>
                  <a:cubicBezTo>
                    <a:pt x="380878" y="795572"/>
                    <a:pt x="300916" y="795572"/>
                    <a:pt x="220954" y="795572"/>
                  </a:cubicBezTo>
                  <a:lnTo>
                    <a:pt x="132525" y="795572"/>
                  </a:lnTo>
                  <a:cubicBezTo>
                    <a:pt x="126411" y="795572"/>
                    <a:pt x="120766" y="795572"/>
                    <a:pt x="114652" y="795572"/>
                  </a:cubicBezTo>
                  <a:cubicBezTo>
                    <a:pt x="101481" y="795572"/>
                    <a:pt x="87841" y="795572"/>
                    <a:pt x="74200" y="795572"/>
                  </a:cubicBezTo>
                  <a:cubicBezTo>
                    <a:pt x="32338" y="795101"/>
                    <a:pt x="353" y="763579"/>
                    <a:pt x="353" y="722178"/>
                  </a:cubicBezTo>
                  <a:cubicBezTo>
                    <a:pt x="-118" y="599855"/>
                    <a:pt x="-118" y="472356"/>
                    <a:pt x="353" y="333566"/>
                  </a:cubicBezTo>
                  <a:cubicBezTo>
                    <a:pt x="353" y="313336"/>
                    <a:pt x="8349" y="294517"/>
                    <a:pt x="21990" y="280873"/>
                  </a:cubicBezTo>
                  <a:cubicBezTo>
                    <a:pt x="35630" y="267229"/>
                    <a:pt x="54445" y="259702"/>
                    <a:pt x="73730" y="259702"/>
                  </a:cubicBezTo>
                  <a:cubicBezTo>
                    <a:pt x="114652" y="260172"/>
                    <a:pt x="146636" y="292635"/>
                    <a:pt x="147107" y="334037"/>
                  </a:cubicBezTo>
                  <a:cubicBezTo>
                    <a:pt x="147107" y="384848"/>
                    <a:pt x="147107" y="436129"/>
                    <a:pt x="147107" y="486000"/>
                  </a:cubicBezTo>
                  <a:cubicBezTo>
                    <a:pt x="147107" y="505760"/>
                    <a:pt x="147107" y="525049"/>
                    <a:pt x="147107" y="544809"/>
                  </a:cubicBezTo>
                  <a:lnTo>
                    <a:pt x="246824" y="445069"/>
                  </a:lnTo>
                  <a:cubicBezTo>
                    <a:pt x="384171" y="307690"/>
                    <a:pt x="525751" y="166077"/>
                    <a:pt x="665449" y="26347"/>
                  </a:cubicBezTo>
                  <a:cubicBezTo>
                    <a:pt x="683793" y="8939"/>
                    <a:pt x="702608" y="0"/>
                    <a:pt x="722363" y="0"/>
                  </a:cubicBezTo>
                  <a:close/>
                  <a:moveTo>
                    <a:pt x="234595" y="665721"/>
                  </a:moveTo>
                  <a:lnTo>
                    <a:pt x="229891" y="665721"/>
                  </a:lnTo>
                  <a:lnTo>
                    <a:pt x="221424" y="651607"/>
                  </a:lnTo>
                  <a:lnTo>
                    <a:pt x="227539" y="646902"/>
                  </a:lnTo>
                  <a:cubicBezTo>
                    <a:pt x="228950" y="645961"/>
                    <a:pt x="229891" y="645020"/>
                    <a:pt x="231302" y="644079"/>
                  </a:cubicBezTo>
                  <a:cubicBezTo>
                    <a:pt x="233654" y="642197"/>
                    <a:pt x="236006" y="640786"/>
                    <a:pt x="237417" y="638904"/>
                  </a:cubicBezTo>
                  <a:cubicBezTo>
                    <a:pt x="410041" y="466240"/>
                    <a:pt x="582665" y="293576"/>
                    <a:pt x="755759" y="120912"/>
                  </a:cubicBezTo>
                  <a:lnTo>
                    <a:pt x="757640" y="119030"/>
                  </a:lnTo>
                  <a:cubicBezTo>
                    <a:pt x="760933" y="115737"/>
                    <a:pt x="763755" y="112914"/>
                    <a:pt x="766107" y="110091"/>
                  </a:cubicBezTo>
                  <a:cubicBezTo>
                    <a:pt x="778807" y="95036"/>
                    <a:pt x="783040" y="75276"/>
                    <a:pt x="776926" y="56457"/>
                  </a:cubicBezTo>
                  <a:cubicBezTo>
                    <a:pt x="771281" y="38108"/>
                    <a:pt x="756229" y="24465"/>
                    <a:pt x="737415" y="19289"/>
                  </a:cubicBezTo>
                  <a:cubicBezTo>
                    <a:pt x="715778" y="13644"/>
                    <a:pt x="696964" y="19760"/>
                    <a:pt x="678619" y="38108"/>
                  </a:cubicBezTo>
                  <a:cubicBezTo>
                    <a:pt x="539391" y="177839"/>
                    <a:pt x="397341" y="319452"/>
                    <a:pt x="259994" y="456830"/>
                  </a:cubicBezTo>
                  <a:lnTo>
                    <a:pt x="156984" y="559864"/>
                  </a:lnTo>
                  <a:cubicBezTo>
                    <a:pt x="154633" y="562217"/>
                    <a:pt x="152751" y="564098"/>
                    <a:pt x="149929" y="566451"/>
                  </a:cubicBezTo>
                  <a:lnTo>
                    <a:pt x="130644" y="584799"/>
                  </a:lnTo>
                  <a:lnTo>
                    <a:pt x="130644" y="549043"/>
                  </a:lnTo>
                  <a:cubicBezTo>
                    <a:pt x="130644" y="527872"/>
                    <a:pt x="130644" y="506701"/>
                    <a:pt x="130644" y="485529"/>
                  </a:cubicBezTo>
                  <a:cubicBezTo>
                    <a:pt x="130644" y="435659"/>
                    <a:pt x="130644" y="384377"/>
                    <a:pt x="130644" y="333566"/>
                  </a:cubicBezTo>
                  <a:cubicBezTo>
                    <a:pt x="130644" y="301574"/>
                    <a:pt x="105715" y="276639"/>
                    <a:pt x="74671" y="276168"/>
                  </a:cubicBezTo>
                  <a:cubicBezTo>
                    <a:pt x="74671" y="276168"/>
                    <a:pt x="74671" y="276168"/>
                    <a:pt x="74200" y="276168"/>
                  </a:cubicBezTo>
                  <a:cubicBezTo>
                    <a:pt x="59148" y="276168"/>
                    <a:pt x="45508" y="281814"/>
                    <a:pt x="34690" y="292164"/>
                  </a:cubicBezTo>
                  <a:cubicBezTo>
                    <a:pt x="23871" y="302985"/>
                    <a:pt x="18227" y="317100"/>
                    <a:pt x="18227" y="332625"/>
                  </a:cubicBezTo>
                  <a:cubicBezTo>
                    <a:pt x="17756" y="471885"/>
                    <a:pt x="18227" y="598914"/>
                    <a:pt x="18227" y="721237"/>
                  </a:cubicBezTo>
                  <a:cubicBezTo>
                    <a:pt x="18227" y="752759"/>
                    <a:pt x="42686" y="777223"/>
                    <a:pt x="75141" y="777694"/>
                  </a:cubicBezTo>
                  <a:cubicBezTo>
                    <a:pt x="88311" y="777694"/>
                    <a:pt x="101952" y="777694"/>
                    <a:pt x="115122" y="777694"/>
                  </a:cubicBezTo>
                  <a:cubicBezTo>
                    <a:pt x="121237" y="777694"/>
                    <a:pt x="126881" y="777694"/>
                    <a:pt x="132996" y="777694"/>
                  </a:cubicBezTo>
                  <a:lnTo>
                    <a:pt x="221424" y="777694"/>
                  </a:lnTo>
                  <a:cubicBezTo>
                    <a:pt x="301386" y="777694"/>
                    <a:pt x="381348" y="777694"/>
                    <a:pt x="461310" y="777694"/>
                  </a:cubicBezTo>
                  <a:cubicBezTo>
                    <a:pt x="487181" y="777694"/>
                    <a:pt x="508347" y="763109"/>
                    <a:pt x="516343" y="740056"/>
                  </a:cubicBezTo>
                  <a:cubicBezTo>
                    <a:pt x="522458" y="722648"/>
                    <a:pt x="520106" y="704300"/>
                    <a:pt x="509758" y="689245"/>
                  </a:cubicBezTo>
                  <a:cubicBezTo>
                    <a:pt x="498940" y="673719"/>
                    <a:pt x="481536" y="665250"/>
                    <a:pt x="461781" y="665250"/>
                  </a:cubicBezTo>
                  <a:cubicBezTo>
                    <a:pt x="411452" y="665250"/>
                    <a:pt x="360182" y="665250"/>
                    <a:pt x="310323" y="665250"/>
                  </a:cubicBezTo>
                  <a:cubicBezTo>
                    <a:pt x="289157" y="665250"/>
                    <a:pt x="267520" y="665250"/>
                    <a:pt x="246354" y="665250"/>
                  </a:cubicBezTo>
                  <a:lnTo>
                    <a:pt x="234595" y="665250"/>
                  </a:lnTo>
                  <a:close/>
                </a:path>
              </a:pathLst>
            </a:custGeom>
            <a:grpFill/>
            <a:ln w="4695" cap="flat">
              <a:solidFill>
                <a:schemeClr val="bg1"/>
              </a:solidFill>
              <a:prstDash val="solid"/>
              <a:miter/>
            </a:ln>
          </p:spPr>
          <p:txBody>
            <a:bodyPr rtlCol="0" anchor="ctr"/>
            <a:lstStyle/>
            <a:p>
              <a:endParaRPr lang="en-US"/>
            </a:p>
          </p:txBody>
        </p:sp>
      </p:grpSp>
      <p:sp>
        <p:nvSpPr>
          <p:cNvPr id="42" name="Freeform 1">
            <a:extLst>
              <a:ext uri="{FF2B5EF4-FFF2-40B4-BE49-F238E27FC236}">
                <a16:creationId xmlns:a16="http://schemas.microsoft.com/office/drawing/2014/main" id="{30505E09-CE06-C6E2-5CCD-F36788DA4BDD}"/>
              </a:ext>
            </a:extLst>
          </p:cNvPr>
          <p:cNvSpPr>
            <a:spLocks noChangeArrowheads="1"/>
          </p:cNvSpPr>
          <p:nvPr/>
        </p:nvSpPr>
        <p:spPr bwMode="auto">
          <a:xfrm>
            <a:off x="7249887" y="4197875"/>
            <a:ext cx="3983230" cy="1843479"/>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sp>
        <p:nvSpPr>
          <p:cNvPr id="43" name="Freeform 1">
            <a:extLst>
              <a:ext uri="{FF2B5EF4-FFF2-40B4-BE49-F238E27FC236}">
                <a16:creationId xmlns:a16="http://schemas.microsoft.com/office/drawing/2014/main" id="{EB26BD8F-CDB6-D456-FD1C-9156A7BAD225}"/>
              </a:ext>
            </a:extLst>
          </p:cNvPr>
          <p:cNvSpPr>
            <a:spLocks noChangeArrowheads="1"/>
          </p:cNvSpPr>
          <p:nvPr/>
        </p:nvSpPr>
        <p:spPr bwMode="auto">
          <a:xfrm>
            <a:off x="3506561" y="4197875"/>
            <a:ext cx="4744864" cy="1843479"/>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sp>
        <p:nvSpPr>
          <p:cNvPr id="44" name="Freeform 243">
            <a:extLst>
              <a:ext uri="{FF2B5EF4-FFF2-40B4-BE49-F238E27FC236}">
                <a16:creationId xmlns:a16="http://schemas.microsoft.com/office/drawing/2014/main" id="{CA1FF3BC-98DF-412D-CCAA-49321A8052F7}"/>
              </a:ext>
            </a:extLst>
          </p:cNvPr>
          <p:cNvSpPr>
            <a:spLocks noChangeArrowheads="1"/>
          </p:cNvSpPr>
          <p:nvPr/>
        </p:nvSpPr>
        <p:spPr bwMode="auto">
          <a:xfrm>
            <a:off x="2508363" y="4161999"/>
            <a:ext cx="2400114" cy="2046980"/>
          </a:xfrm>
          <a:custGeom>
            <a:avLst/>
            <a:gdLst>
              <a:gd name="T0" fmla="*/ 3457 w 3536"/>
              <a:gd name="T1" fmla="*/ 0 h 3015"/>
              <a:gd name="T2" fmla="*/ 3457 w 3536"/>
              <a:gd name="T3" fmla="*/ 0 h 3015"/>
              <a:gd name="T4" fmla="*/ 3506 w 3536"/>
              <a:gd name="T5" fmla="*/ 96 h 3015"/>
              <a:gd name="T6" fmla="*/ 3506 w 3536"/>
              <a:gd name="T7" fmla="*/ 96 h 3015"/>
              <a:gd name="T8" fmla="*/ 2891 w 3536"/>
              <a:gd name="T9" fmla="*/ 1589 h 3015"/>
              <a:gd name="T10" fmla="*/ 2891 w 3536"/>
              <a:gd name="T11" fmla="*/ 1589 h 3015"/>
              <a:gd name="T12" fmla="*/ 2882 w 3536"/>
              <a:gd name="T13" fmla="*/ 1661 h 3015"/>
              <a:gd name="T14" fmla="*/ 2882 w 3536"/>
              <a:gd name="T15" fmla="*/ 1661 h 3015"/>
              <a:gd name="T16" fmla="*/ 1357 w 3536"/>
              <a:gd name="T17" fmla="*/ 3014 h 3015"/>
              <a:gd name="T18" fmla="*/ 1357 w 3536"/>
              <a:gd name="T19" fmla="*/ 3014 h 3015"/>
              <a:gd name="T20" fmla="*/ 1357 w 3536"/>
              <a:gd name="T21" fmla="*/ 3014 h 3015"/>
              <a:gd name="T22" fmla="*/ 0 w 3536"/>
              <a:gd name="T23" fmla="*/ 1658 h 3015"/>
              <a:gd name="T24" fmla="*/ 0 w 3536"/>
              <a:gd name="T25" fmla="*/ 1507 h 3015"/>
              <a:gd name="T26" fmla="*/ 0 w 3536"/>
              <a:gd name="T27" fmla="*/ 1507 h 3015"/>
              <a:gd name="T28" fmla="*/ 1507 w 3536"/>
              <a:gd name="T29" fmla="*/ 0 h 3015"/>
              <a:gd name="T30" fmla="*/ 3457 w 3536"/>
              <a:gd name="T31" fmla="*/ 0 h 3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36" h="3015">
                <a:moveTo>
                  <a:pt x="3457" y="0"/>
                </a:moveTo>
                <a:lnTo>
                  <a:pt x="3457" y="0"/>
                </a:lnTo>
                <a:cubicBezTo>
                  <a:pt x="3507" y="0"/>
                  <a:pt x="3535" y="57"/>
                  <a:pt x="3506" y="96"/>
                </a:cubicBezTo>
                <a:lnTo>
                  <a:pt x="3506" y="96"/>
                </a:lnTo>
                <a:cubicBezTo>
                  <a:pt x="3303" y="369"/>
                  <a:pt x="2990" y="880"/>
                  <a:pt x="2891" y="1589"/>
                </a:cubicBezTo>
                <a:lnTo>
                  <a:pt x="2891" y="1589"/>
                </a:lnTo>
                <a:cubicBezTo>
                  <a:pt x="2888" y="1613"/>
                  <a:pt x="2885" y="1637"/>
                  <a:pt x="2882" y="1661"/>
                </a:cubicBezTo>
                <a:lnTo>
                  <a:pt x="2882" y="1661"/>
                </a:lnTo>
                <a:cubicBezTo>
                  <a:pt x="2793" y="2433"/>
                  <a:pt x="2135" y="3014"/>
                  <a:pt x="1357" y="3014"/>
                </a:cubicBezTo>
                <a:lnTo>
                  <a:pt x="1357" y="3014"/>
                </a:lnTo>
                <a:lnTo>
                  <a:pt x="1357" y="3014"/>
                </a:lnTo>
                <a:cubicBezTo>
                  <a:pt x="607" y="3014"/>
                  <a:pt x="0" y="2406"/>
                  <a:pt x="0" y="1658"/>
                </a:cubicBezTo>
                <a:lnTo>
                  <a:pt x="0" y="1507"/>
                </a:lnTo>
                <a:lnTo>
                  <a:pt x="0" y="1507"/>
                </a:lnTo>
                <a:cubicBezTo>
                  <a:pt x="0" y="675"/>
                  <a:pt x="674" y="0"/>
                  <a:pt x="1507" y="0"/>
                </a:cubicBezTo>
                <a:lnTo>
                  <a:pt x="3457" y="0"/>
                </a:lnTo>
              </a:path>
            </a:pathLst>
          </a:custGeom>
          <a:solidFill>
            <a:srgbClr val="F16924"/>
          </a:solidFill>
          <a:ln>
            <a:noFill/>
          </a:ln>
          <a:effectLst/>
        </p:spPr>
        <p:txBody>
          <a:bodyPr wrap="none" anchor="ctr"/>
          <a:lstStyle/>
          <a:p>
            <a:endParaRPr lang="en-US"/>
          </a:p>
        </p:txBody>
      </p:sp>
      <p:sp>
        <p:nvSpPr>
          <p:cNvPr id="45" name="CuadroTexto 547">
            <a:extLst>
              <a:ext uri="{FF2B5EF4-FFF2-40B4-BE49-F238E27FC236}">
                <a16:creationId xmlns:a16="http://schemas.microsoft.com/office/drawing/2014/main" id="{C9EA3C1A-3E93-76D7-C98D-733279CABBD1}"/>
              </a:ext>
            </a:extLst>
          </p:cNvPr>
          <p:cNvSpPr txBox="1"/>
          <p:nvPr/>
        </p:nvSpPr>
        <p:spPr>
          <a:xfrm>
            <a:off x="4801120" y="4530007"/>
            <a:ext cx="5182852" cy="461665"/>
          </a:xfrm>
          <a:prstGeom prst="rect">
            <a:avLst/>
          </a:prstGeom>
          <a:noFill/>
        </p:spPr>
        <p:txBody>
          <a:bodyPr wrap="square" rtlCol="0">
            <a:spAutoFit/>
          </a:bodyPr>
          <a:lstStyle/>
          <a:p>
            <a:r>
              <a:rPr lang="es" sz="2400" b="1" dirty="0">
                <a:solidFill>
                  <a:schemeClr val="bg1"/>
                </a:solidFill>
                <a:latin typeface="Calibri" panose="020F0502020204030204" pitchFamily="34" charset="0"/>
                <a:ea typeface="Lato" charset="0"/>
                <a:cs typeface="Calibri" panose="020F0502020204030204" pitchFamily="34" charset="0"/>
              </a:rPr>
              <a:t>AMBIENTE DE MICRO MERCADO</a:t>
            </a:r>
          </a:p>
        </p:txBody>
      </p:sp>
      <p:sp>
        <p:nvSpPr>
          <p:cNvPr id="46" name="Rectángulo 548">
            <a:extLst>
              <a:ext uri="{FF2B5EF4-FFF2-40B4-BE49-F238E27FC236}">
                <a16:creationId xmlns:a16="http://schemas.microsoft.com/office/drawing/2014/main" id="{9AFD6254-B902-0A19-13FC-902EAFFC313D}"/>
              </a:ext>
            </a:extLst>
          </p:cNvPr>
          <p:cNvSpPr/>
          <p:nvPr/>
        </p:nvSpPr>
        <p:spPr>
          <a:xfrm>
            <a:off x="4788970" y="4932112"/>
            <a:ext cx="6068022" cy="1169551"/>
          </a:xfrm>
          <a:prstGeom prst="rect">
            <a:avLst/>
          </a:prstGeom>
        </p:spPr>
        <p:txBody>
          <a:bodyPr wrap="square">
            <a:spAutoFit/>
          </a:bodyPr>
          <a:lstStyle/>
          <a:p>
            <a:r>
              <a:rPr lang="es" sz="1600" dirty="0">
                <a:solidFill>
                  <a:schemeClr val="bg1"/>
                </a:solidFill>
              </a:rPr>
              <a:t>Fuerzas y factores externos que están directamente relacionados con el negocio. Estos incluyen proveedores, intermediarios del mercado, clientes, socios, competidores y el público.</a:t>
            </a:r>
          </a:p>
          <a:p>
            <a:endParaRPr lang="en-US" sz="2200" b="1" dirty="0">
              <a:solidFill>
                <a:schemeClr val="bg1"/>
              </a:solidFill>
              <a:latin typeface="Calibri" panose="020F0502020204030204" pitchFamily="34" charset="0"/>
              <a:ea typeface="Lato" charset="0"/>
              <a:cs typeface="Calibri" panose="020F0502020204030204" pitchFamily="34" charset="0"/>
            </a:endParaRPr>
          </a:p>
        </p:txBody>
      </p:sp>
      <p:grpSp>
        <p:nvGrpSpPr>
          <p:cNvPr id="51" name="Group 50">
            <a:extLst>
              <a:ext uri="{FF2B5EF4-FFF2-40B4-BE49-F238E27FC236}">
                <a16:creationId xmlns:a16="http://schemas.microsoft.com/office/drawing/2014/main" id="{86B32C9E-9CC8-3126-1024-1368B8D0C799}"/>
              </a:ext>
            </a:extLst>
          </p:cNvPr>
          <p:cNvGrpSpPr/>
          <p:nvPr/>
        </p:nvGrpSpPr>
        <p:grpSpPr>
          <a:xfrm>
            <a:off x="2992537" y="4483416"/>
            <a:ext cx="1186862" cy="1184653"/>
            <a:chOff x="5828070" y="2293165"/>
            <a:chExt cx="1186862" cy="1184653"/>
          </a:xfrm>
          <a:solidFill>
            <a:schemeClr val="bg1"/>
          </a:solidFill>
        </p:grpSpPr>
        <p:sp>
          <p:nvSpPr>
            <p:cNvPr id="52" name="Freeform 51">
              <a:extLst>
                <a:ext uri="{FF2B5EF4-FFF2-40B4-BE49-F238E27FC236}">
                  <a16:creationId xmlns:a16="http://schemas.microsoft.com/office/drawing/2014/main" id="{CE725238-88E7-C545-AC4E-2103D4248058}"/>
                </a:ext>
              </a:extLst>
            </p:cNvPr>
            <p:cNvSpPr/>
            <p:nvPr/>
          </p:nvSpPr>
          <p:spPr>
            <a:xfrm>
              <a:off x="5828070" y="2422663"/>
              <a:ext cx="1053970" cy="1055155"/>
            </a:xfrm>
            <a:custGeom>
              <a:avLst/>
              <a:gdLst>
                <a:gd name="connsiteX0" fmla="*/ 873468 w 1053970"/>
                <a:gd name="connsiteY0" fmla="*/ 1055156 h 1055155"/>
                <a:gd name="connsiteX1" fmla="*/ 180150 w 1053970"/>
                <a:gd name="connsiteY1" fmla="*/ 1055156 h 1055155"/>
                <a:gd name="connsiteX2" fmla="*/ 178739 w 1053970"/>
                <a:gd name="connsiteY2" fmla="*/ 1054685 h 1055155"/>
                <a:gd name="connsiteX3" fmla="*/ 176387 w 1053970"/>
                <a:gd name="connsiteY3" fmla="*/ 1053744 h 1055155"/>
                <a:gd name="connsiteX4" fmla="*/ 174035 w 1053970"/>
                <a:gd name="connsiteY4" fmla="*/ 1052804 h 1055155"/>
                <a:gd name="connsiteX5" fmla="*/ 6115 w 1053970"/>
                <a:gd name="connsiteY5" fmla="*/ 902722 h 1055155"/>
                <a:gd name="connsiteX6" fmla="*/ 1881 w 1053970"/>
                <a:gd name="connsiteY6" fmla="*/ 883903 h 1055155"/>
                <a:gd name="connsiteX7" fmla="*/ 0 w 1053970"/>
                <a:gd name="connsiteY7" fmla="*/ 875435 h 1055155"/>
                <a:gd name="connsiteX8" fmla="*/ 0 w 1053970"/>
                <a:gd name="connsiteY8" fmla="*/ 874494 h 1055155"/>
                <a:gd name="connsiteX9" fmla="*/ 0 w 1053970"/>
                <a:gd name="connsiteY9" fmla="*/ 181485 h 1055155"/>
                <a:gd name="connsiteX10" fmla="*/ 0 w 1053970"/>
                <a:gd name="connsiteY10" fmla="*/ 180544 h 1055155"/>
                <a:gd name="connsiteX11" fmla="*/ 1411 w 1053970"/>
                <a:gd name="connsiteY11" fmla="*/ 173017 h 1055155"/>
                <a:gd name="connsiteX12" fmla="*/ 5174 w 1053970"/>
                <a:gd name="connsiteY12" fmla="*/ 156080 h 1055155"/>
                <a:gd name="connsiteX13" fmla="*/ 200376 w 1053970"/>
                <a:gd name="connsiteY13" fmla="*/ 353 h 1055155"/>
                <a:gd name="connsiteX14" fmla="*/ 435088 w 1053970"/>
                <a:gd name="connsiteY14" fmla="*/ 353 h 1055155"/>
                <a:gd name="connsiteX15" fmla="*/ 460487 w 1053970"/>
                <a:gd name="connsiteY15" fmla="*/ 353 h 1055155"/>
                <a:gd name="connsiteX16" fmla="*/ 535746 w 1053970"/>
                <a:gd name="connsiteY16" fmla="*/ 73276 h 1055155"/>
                <a:gd name="connsiteX17" fmla="*/ 460487 w 1053970"/>
                <a:gd name="connsiteY17" fmla="*/ 147141 h 1055155"/>
                <a:gd name="connsiteX18" fmla="*/ 420036 w 1053970"/>
                <a:gd name="connsiteY18" fmla="*/ 147141 h 1055155"/>
                <a:gd name="connsiteX19" fmla="*/ 209313 w 1053970"/>
                <a:gd name="connsiteY19" fmla="*/ 146670 h 1055155"/>
                <a:gd name="connsiteX20" fmla="*/ 164157 w 1053970"/>
                <a:gd name="connsiteY20" fmla="*/ 163607 h 1055155"/>
                <a:gd name="connsiteX21" fmla="*/ 145813 w 1053970"/>
                <a:gd name="connsiteY21" fmla="*/ 209243 h 1055155"/>
                <a:gd name="connsiteX22" fmla="*/ 146284 w 1053970"/>
                <a:gd name="connsiteY22" fmla="*/ 672660 h 1055155"/>
                <a:gd name="connsiteX23" fmla="*/ 146284 w 1053970"/>
                <a:gd name="connsiteY23" fmla="*/ 845324 h 1055155"/>
                <a:gd name="connsiteX24" fmla="*/ 208372 w 1053970"/>
                <a:gd name="connsiteY24" fmla="*/ 907427 h 1055155"/>
                <a:gd name="connsiteX25" fmla="*/ 844305 w 1053970"/>
                <a:gd name="connsiteY25" fmla="*/ 907427 h 1055155"/>
                <a:gd name="connsiteX26" fmla="*/ 906864 w 1053970"/>
                <a:gd name="connsiteY26" fmla="*/ 845324 h 1055155"/>
                <a:gd name="connsiteX27" fmla="*/ 906864 w 1053970"/>
                <a:gd name="connsiteY27" fmla="*/ 749818 h 1055155"/>
                <a:gd name="connsiteX28" fmla="*/ 906864 w 1053970"/>
                <a:gd name="connsiteY28" fmla="*/ 594562 h 1055155"/>
                <a:gd name="connsiteX29" fmla="*/ 932264 w 1053970"/>
                <a:gd name="connsiteY29" fmla="*/ 535752 h 1055155"/>
                <a:gd name="connsiteX30" fmla="*/ 992000 w 1053970"/>
                <a:gd name="connsiteY30" fmla="*/ 519286 h 1055155"/>
                <a:gd name="connsiteX31" fmla="*/ 1053618 w 1053970"/>
                <a:gd name="connsiteY31" fmla="*/ 591268 h 1055155"/>
                <a:gd name="connsiteX32" fmla="*/ 1053618 w 1053970"/>
                <a:gd name="connsiteY32" fmla="*/ 798748 h 1055155"/>
                <a:gd name="connsiteX33" fmla="*/ 1053618 w 1053970"/>
                <a:gd name="connsiteY33" fmla="*/ 814273 h 1055155"/>
                <a:gd name="connsiteX34" fmla="*/ 1048444 w 1053970"/>
                <a:gd name="connsiteY34" fmla="*/ 892842 h 1055155"/>
                <a:gd name="connsiteX35" fmla="*/ 879112 w 1053970"/>
                <a:gd name="connsiteY35" fmla="*/ 1051392 h 1055155"/>
                <a:gd name="connsiteX36" fmla="*/ 876761 w 1053970"/>
                <a:gd name="connsiteY36" fmla="*/ 1052333 h 1055155"/>
                <a:gd name="connsiteX37" fmla="*/ 874409 w 1053970"/>
                <a:gd name="connsiteY37" fmla="*/ 1053274 h 1055155"/>
                <a:gd name="connsiteX38" fmla="*/ 873468 w 1053970"/>
                <a:gd name="connsiteY38" fmla="*/ 1055156 h 1055155"/>
                <a:gd name="connsiteX39" fmla="*/ 182972 w 1053970"/>
                <a:gd name="connsiteY39" fmla="*/ 1037748 h 1055155"/>
                <a:gd name="connsiteX40" fmla="*/ 870646 w 1053970"/>
                <a:gd name="connsiteY40" fmla="*/ 1037748 h 1055155"/>
                <a:gd name="connsiteX41" fmla="*/ 871116 w 1053970"/>
                <a:gd name="connsiteY41" fmla="*/ 1037748 h 1055155"/>
                <a:gd name="connsiteX42" fmla="*/ 877231 w 1053970"/>
                <a:gd name="connsiteY42" fmla="*/ 1035866 h 1055155"/>
                <a:gd name="connsiteX43" fmla="*/ 1031981 w 1053970"/>
                <a:gd name="connsiteY43" fmla="*/ 890960 h 1055155"/>
                <a:gd name="connsiteX44" fmla="*/ 1036685 w 1053970"/>
                <a:gd name="connsiteY44" fmla="*/ 815214 h 1055155"/>
                <a:gd name="connsiteX45" fmla="*/ 1036685 w 1053970"/>
                <a:gd name="connsiteY45" fmla="*/ 799218 h 1055155"/>
                <a:gd name="connsiteX46" fmla="*/ 1036685 w 1053970"/>
                <a:gd name="connsiteY46" fmla="*/ 591739 h 1055155"/>
                <a:gd name="connsiteX47" fmla="*/ 989648 w 1053970"/>
                <a:gd name="connsiteY47" fmla="*/ 536693 h 1055155"/>
                <a:gd name="connsiteX48" fmla="*/ 943552 w 1053970"/>
                <a:gd name="connsiteY48" fmla="*/ 549396 h 1055155"/>
                <a:gd name="connsiteX49" fmla="*/ 923797 w 1053970"/>
                <a:gd name="connsiteY49" fmla="*/ 595032 h 1055155"/>
                <a:gd name="connsiteX50" fmla="*/ 923797 w 1053970"/>
                <a:gd name="connsiteY50" fmla="*/ 750289 h 1055155"/>
                <a:gd name="connsiteX51" fmla="*/ 923797 w 1053970"/>
                <a:gd name="connsiteY51" fmla="*/ 845795 h 1055155"/>
                <a:gd name="connsiteX52" fmla="*/ 844305 w 1053970"/>
                <a:gd name="connsiteY52" fmla="*/ 924835 h 1055155"/>
                <a:gd name="connsiteX53" fmla="*/ 208372 w 1053970"/>
                <a:gd name="connsiteY53" fmla="*/ 924835 h 1055155"/>
                <a:gd name="connsiteX54" fmla="*/ 128880 w 1053970"/>
                <a:gd name="connsiteY54" fmla="*/ 845324 h 1055155"/>
                <a:gd name="connsiteX55" fmla="*/ 128880 w 1053970"/>
                <a:gd name="connsiteY55" fmla="*/ 672660 h 1055155"/>
                <a:gd name="connsiteX56" fmla="*/ 128410 w 1053970"/>
                <a:gd name="connsiteY56" fmla="*/ 209243 h 1055155"/>
                <a:gd name="connsiteX57" fmla="*/ 151928 w 1053970"/>
                <a:gd name="connsiteY57" fmla="*/ 151375 h 1055155"/>
                <a:gd name="connsiteX58" fmla="*/ 209313 w 1053970"/>
                <a:gd name="connsiteY58" fmla="*/ 129263 h 1055155"/>
                <a:gd name="connsiteX59" fmla="*/ 419566 w 1053970"/>
                <a:gd name="connsiteY59" fmla="*/ 129733 h 1055155"/>
                <a:gd name="connsiteX60" fmla="*/ 460017 w 1053970"/>
                <a:gd name="connsiteY60" fmla="*/ 129733 h 1055155"/>
                <a:gd name="connsiteX61" fmla="*/ 517872 w 1053970"/>
                <a:gd name="connsiteY61" fmla="*/ 73276 h 1055155"/>
                <a:gd name="connsiteX62" fmla="*/ 459547 w 1053970"/>
                <a:gd name="connsiteY62" fmla="*/ 17290 h 1055155"/>
                <a:gd name="connsiteX63" fmla="*/ 434147 w 1053970"/>
                <a:gd name="connsiteY63" fmla="*/ 17290 h 1055155"/>
                <a:gd name="connsiteX64" fmla="*/ 199905 w 1053970"/>
                <a:gd name="connsiteY64" fmla="*/ 17290 h 1055155"/>
                <a:gd name="connsiteX65" fmla="*/ 21637 w 1053970"/>
                <a:gd name="connsiteY65" fmla="*/ 159844 h 1055155"/>
                <a:gd name="connsiteX66" fmla="*/ 17874 w 1053970"/>
                <a:gd name="connsiteY66" fmla="*/ 176310 h 1055155"/>
                <a:gd name="connsiteX67" fmla="*/ 16463 w 1053970"/>
                <a:gd name="connsiteY67" fmla="*/ 183367 h 1055155"/>
                <a:gd name="connsiteX68" fmla="*/ 16463 w 1053970"/>
                <a:gd name="connsiteY68" fmla="*/ 872612 h 1055155"/>
                <a:gd name="connsiteX69" fmla="*/ 18344 w 1053970"/>
                <a:gd name="connsiteY69" fmla="*/ 880610 h 1055155"/>
                <a:gd name="connsiteX70" fmla="*/ 22578 w 1053970"/>
                <a:gd name="connsiteY70" fmla="*/ 898958 h 1055155"/>
                <a:gd name="connsiteX71" fmla="*/ 175917 w 1053970"/>
                <a:gd name="connsiteY71" fmla="*/ 1036337 h 1055155"/>
                <a:gd name="connsiteX72" fmla="*/ 182972 w 1053970"/>
                <a:gd name="connsiteY72" fmla="*/ 1037748 h 1055155"/>
                <a:gd name="connsiteX73" fmla="*/ 182972 w 1053970"/>
                <a:gd name="connsiteY73" fmla="*/ 1037748 h 105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053970" h="1055155">
                  <a:moveTo>
                    <a:pt x="873468" y="1055156"/>
                  </a:moveTo>
                  <a:lnTo>
                    <a:pt x="180150" y="1055156"/>
                  </a:lnTo>
                  <a:lnTo>
                    <a:pt x="178739" y="1054685"/>
                  </a:lnTo>
                  <a:cubicBezTo>
                    <a:pt x="177798" y="1054215"/>
                    <a:pt x="177328" y="1054215"/>
                    <a:pt x="176387" y="1053744"/>
                  </a:cubicBezTo>
                  <a:cubicBezTo>
                    <a:pt x="175446" y="1053274"/>
                    <a:pt x="174505" y="1052804"/>
                    <a:pt x="174035" y="1052804"/>
                  </a:cubicBezTo>
                  <a:cubicBezTo>
                    <a:pt x="92662" y="1041042"/>
                    <a:pt x="26811" y="982232"/>
                    <a:pt x="6115" y="902722"/>
                  </a:cubicBezTo>
                  <a:cubicBezTo>
                    <a:pt x="4233" y="896136"/>
                    <a:pt x="2822" y="890019"/>
                    <a:pt x="1881" y="883903"/>
                  </a:cubicBezTo>
                  <a:cubicBezTo>
                    <a:pt x="1411" y="881081"/>
                    <a:pt x="470" y="878258"/>
                    <a:pt x="0" y="875435"/>
                  </a:cubicBezTo>
                  <a:lnTo>
                    <a:pt x="0" y="874494"/>
                  </a:lnTo>
                  <a:lnTo>
                    <a:pt x="0" y="181485"/>
                  </a:lnTo>
                  <a:lnTo>
                    <a:pt x="0" y="180544"/>
                  </a:lnTo>
                  <a:cubicBezTo>
                    <a:pt x="470" y="178192"/>
                    <a:pt x="941" y="175369"/>
                    <a:pt x="1411" y="173017"/>
                  </a:cubicBezTo>
                  <a:cubicBezTo>
                    <a:pt x="2352" y="167371"/>
                    <a:pt x="3763" y="161726"/>
                    <a:pt x="5174" y="156080"/>
                  </a:cubicBezTo>
                  <a:cubicBezTo>
                    <a:pt x="26811" y="65278"/>
                    <a:pt x="107243" y="1294"/>
                    <a:pt x="200376" y="353"/>
                  </a:cubicBezTo>
                  <a:cubicBezTo>
                    <a:pt x="278456" y="-118"/>
                    <a:pt x="357948" y="-118"/>
                    <a:pt x="435088" y="353"/>
                  </a:cubicBezTo>
                  <a:lnTo>
                    <a:pt x="460487" y="353"/>
                  </a:lnTo>
                  <a:cubicBezTo>
                    <a:pt x="503291" y="353"/>
                    <a:pt x="535746" y="31875"/>
                    <a:pt x="535746" y="73276"/>
                  </a:cubicBezTo>
                  <a:cubicBezTo>
                    <a:pt x="535746" y="114208"/>
                    <a:pt x="502820" y="146670"/>
                    <a:pt x="460487" y="147141"/>
                  </a:cubicBezTo>
                  <a:cubicBezTo>
                    <a:pt x="446847" y="147141"/>
                    <a:pt x="433677" y="147141"/>
                    <a:pt x="420036" y="147141"/>
                  </a:cubicBezTo>
                  <a:cubicBezTo>
                    <a:pt x="350892" y="147611"/>
                    <a:pt x="279397" y="148082"/>
                    <a:pt x="209313" y="146670"/>
                  </a:cubicBezTo>
                  <a:cubicBezTo>
                    <a:pt x="191909" y="146200"/>
                    <a:pt x="175917" y="152316"/>
                    <a:pt x="164157" y="163607"/>
                  </a:cubicBezTo>
                  <a:cubicBezTo>
                    <a:pt x="152398" y="175369"/>
                    <a:pt x="145813" y="191365"/>
                    <a:pt x="145813" y="209243"/>
                  </a:cubicBezTo>
                  <a:cubicBezTo>
                    <a:pt x="146284" y="363559"/>
                    <a:pt x="146284" y="520697"/>
                    <a:pt x="146284" y="672660"/>
                  </a:cubicBezTo>
                  <a:cubicBezTo>
                    <a:pt x="146284" y="730058"/>
                    <a:pt x="146284" y="787927"/>
                    <a:pt x="146284" y="845324"/>
                  </a:cubicBezTo>
                  <a:cubicBezTo>
                    <a:pt x="146284" y="884844"/>
                    <a:pt x="168861" y="907427"/>
                    <a:pt x="208372" y="907427"/>
                  </a:cubicBezTo>
                  <a:cubicBezTo>
                    <a:pt x="420506" y="907427"/>
                    <a:pt x="632171" y="907427"/>
                    <a:pt x="844305" y="907427"/>
                  </a:cubicBezTo>
                  <a:cubicBezTo>
                    <a:pt x="884286" y="907427"/>
                    <a:pt x="906864" y="885315"/>
                    <a:pt x="906864" y="845324"/>
                  </a:cubicBezTo>
                  <a:cubicBezTo>
                    <a:pt x="906864" y="813332"/>
                    <a:pt x="906864" y="781340"/>
                    <a:pt x="906864" y="749818"/>
                  </a:cubicBezTo>
                  <a:cubicBezTo>
                    <a:pt x="906864" y="699007"/>
                    <a:pt x="906864" y="646314"/>
                    <a:pt x="906864" y="594562"/>
                  </a:cubicBezTo>
                  <a:cubicBezTo>
                    <a:pt x="906864" y="571038"/>
                    <a:pt x="915801" y="550337"/>
                    <a:pt x="932264" y="535752"/>
                  </a:cubicBezTo>
                  <a:cubicBezTo>
                    <a:pt x="948256" y="521638"/>
                    <a:pt x="969423" y="515993"/>
                    <a:pt x="992000" y="519286"/>
                  </a:cubicBezTo>
                  <a:cubicBezTo>
                    <a:pt x="1026807" y="524461"/>
                    <a:pt x="1053618" y="555512"/>
                    <a:pt x="1053618" y="591268"/>
                  </a:cubicBezTo>
                  <a:cubicBezTo>
                    <a:pt x="1054088" y="655253"/>
                    <a:pt x="1054088" y="728176"/>
                    <a:pt x="1053618" y="798748"/>
                  </a:cubicBezTo>
                  <a:cubicBezTo>
                    <a:pt x="1053618" y="803923"/>
                    <a:pt x="1053618" y="809098"/>
                    <a:pt x="1053618" y="814273"/>
                  </a:cubicBezTo>
                  <a:cubicBezTo>
                    <a:pt x="1053618" y="840149"/>
                    <a:pt x="1053618" y="866966"/>
                    <a:pt x="1048444" y="892842"/>
                  </a:cubicBezTo>
                  <a:cubicBezTo>
                    <a:pt x="1032922" y="975646"/>
                    <a:pt x="964719" y="1039160"/>
                    <a:pt x="879112" y="1051392"/>
                  </a:cubicBezTo>
                  <a:cubicBezTo>
                    <a:pt x="878642" y="1051392"/>
                    <a:pt x="877701" y="1051863"/>
                    <a:pt x="876761" y="1052333"/>
                  </a:cubicBezTo>
                  <a:cubicBezTo>
                    <a:pt x="875820" y="1052804"/>
                    <a:pt x="875350" y="1052804"/>
                    <a:pt x="874409" y="1053274"/>
                  </a:cubicBezTo>
                  <a:lnTo>
                    <a:pt x="873468" y="1055156"/>
                  </a:lnTo>
                  <a:close/>
                  <a:moveTo>
                    <a:pt x="182972" y="1037748"/>
                  </a:moveTo>
                  <a:lnTo>
                    <a:pt x="870646" y="1037748"/>
                  </a:lnTo>
                  <a:cubicBezTo>
                    <a:pt x="870646" y="1037748"/>
                    <a:pt x="871116" y="1037748"/>
                    <a:pt x="871116" y="1037748"/>
                  </a:cubicBezTo>
                  <a:cubicBezTo>
                    <a:pt x="872998" y="1037278"/>
                    <a:pt x="874879" y="1036337"/>
                    <a:pt x="877231" y="1035866"/>
                  </a:cubicBezTo>
                  <a:cubicBezTo>
                    <a:pt x="955782" y="1024575"/>
                    <a:pt x="1017870" y="966707"/>
                    <a:pt x="1031981" y="890960"/>
                  </a:cubicBezTo>
                  <a:cubicBezTo>
                    <a:pt x="1036685" y="866496"/>
                    <a:pt x="1036685" y="840620"/>
                    <a:pt x="1036685" y="815214"/>
                  </a:cubicBezTo>
                  <a:cubicBezTo>
                    <a:pt x="1036685" y="810039"/>
                    <a:pt x="1036685" y="804864"/>
                    <a:pt x="1036685" y="799218"/>
                  </a:cubicBezTo>
                  <a:cubicBezTo>
                    <a:pt x="1037155" y="728647"/>
                    <a:pt x="1037155" y="655723"/>
                    <a:pt x="1036685" y="591739"/>
                  </a:cubicBezTo>
                  <a:cubicBezTo>
                    <a:pt x="1036685" y="563981"/>
                    <a:pt x="1016459" y="540457"/>
                    <a:pt x="989648" y="536693"/>
                  </a:cubicBezTo>
                  <a:cubicBezTo>
                    <a:pt x="972245" y="534341"/>
                    <a:pt x="955782" y="538575"/>
                    <a:pt x="943552" y="549396"/>
                  </a:cubicBezTo>
                  <a:cubicBezTo>
                    <a:pt x="930853" y="560217"/>
                    <a:pt x="923797" y="576684"/>
                    <a:pt x="923797" y="595032"/>
                  </a:cubicBezTo>
                  <a:cubicBezTo>
                    <a:pt x="923797" y="646784"/>
                    <a:pt x="923797" y="699477"/>
                    <a:pt x="923797" y="750289"/>
                  </a:cubicBezTo>
                  <a:cubicBezTo>
                    <a:pt x="923797" y="782281"/>
                    <a:pt x="923797" y="814273"/>
                    <a:pt x="923797" y="845795"/>
                  </a:cubicBezTo>
                  <a:cubicBezTo>
                    <a:pt x="923797" y="895195"/>
                    <a:pt x="894164" y="924835"/>
                    <a:pt x="844305" y="924835"/>
                  </a:cubicBezTo>
                  <a:cubicBezTo>
                    <a:pt x="632171" y="924835"/>
                    <a:pt x="420506" y="924835"/>
                    <a:pt x="208372" y="924835"/>
                  </a:cubicBezTo>
                  <a:cubicBezTo>
                    <a:pt x="159454" y="924835"/>
                    <a:pt x="128880" y="894254"/>
                    <a:pt x="128880" y="845324"/>
                  </a:cubicBezTo>
                  <a:cubicBezTo>
                    <a:pt x="128880" y="787927"/>
                    <a:pt x="128880" y="730058"/>
                    <a:pt x="128880" y="672660"/>
                  </a:cubicBezTo>
                  <a:cubicBezTo>
                    <a:pt x="128880" y="520697"/>
                    <a:pt x="128880" y="363559"/>
                    <a:pt x="128410" y="209243"/>
                  </a:cubicBezTo>
                  <a:cubicBezTo>
                    <a:pt x="128410" y="186661"/>
                    <a:pt x="136406" y="165960"/>
                    <a:pt x="151928" y="151375"/>
                  </a:cubicBezTo>
                  <a:cubicBezTo>
                    <a:pt x="166980" y="136790"/>
                    <a:pt x="187205" y="128792"/>
                    <a:pt x="209313" y="129263"/>
                  </a:cubicBezTo>
                  <a:cubicBezTo>
                    <a:pt x="279397" y="130674"/>
                    <a:pt x="350422" y="130204"/>
                    <a:pt x="419566" y="129733"/>
                  </a:cubicBezTo>
                  <a:cubicBezTo>
                    <a:pt x="433206" y="129733"/>
                    <a:pt x="446376" y="129733"/>
                    <a:pt x="460017" y="129733"/>
                  </a:cubicBezTo>
                  <a:cubicBezTo>
                    <a:pt x="492943" y="129733"/>
                    <a:pt x="517872" y="105269"/>
                    <a:pt x="517872" y="73276"/>
                  </a:cubicBezTo>
                  <a:cubicBezTo>
                    <a:pt x="517872" y="41284"/>
                    <a:pt x="492943" y="17290"/>
                    <a:pt x="459547" y="17290"/>
                  </a:cubicBezTo>
                  <a:lnTo>
                    <a:pt x="434147" y="17290"/>
                  </a:lnTo>
                  <a:cubicBezTo>
                    <a:pt x="357478" y="17290"/>
                    <a:pt x="277986" y="16819"/>
                    <a:pt x="199905" y="17290"/>
                  </a:cubicBezTo>
                  <a:cubicBezTo>
                    <a:pt x="114769" y="17760"/>
                    <a:pt x="41392" y="76570"/>
                    <a:pt x="21637" y="159844"/>
                  </a:cubicBezTo>
                  <a:cubicBezTo>
                    <a:pt x="20226" y="165019"/>
                    <a:pt x="19285" y="170665"/>
                    <a:pt x="17874" y="176310"/>
                  </a:cubicBezTo>
                  <a:cubicBezTo>
                    <a:pt x="17404" y="178663"/>
                    <a:pt x="16933" y="181015"/>
                    <a:pt x="16463" y="183367"/>
                  </a:cubicBezTo>
                  <a:lnTo>
                    <a:pt x="16463" y="872612"/>
                  </a:lnTo>
                  <a:cubicBezTo>
                    <a:pt x="16933" y="875435"/>
                    <a:pt x="17404" y="877787"/>
                    <a:pt x="18344" y="880610"/>
                  </a:cubicBezTo>
                  <a:cubicBezTo>
                    <a:pt x="19755" y="886726"/>
                    <a:pt x="21166" y="892842"/>
                    <a:pt x="22578" y="898958"/>
                  </a:cubicBezTo>
                  <a:cubicBezTo>
                    <a:pt x="41392" y="971882"/>
                    <a:pt x="101599" y="1025516"/>
                    <a:pt x="175917" y="1036337"/>
                  </a:cubicBezTo>
                  <a:cubicBezTo>
                    <a:pt x="178739" y="1036337"/>
                    <a:pt x="181091" y="1037278"/>
                    <a:pt x="182972" y="1037748"/>
                  </a:cubicBezTo>
                  <a:cubicBezTo>
                    <a:pt x="182502" y="1037748"/>
                    <a:pt x="182972" y="1037748"/>
                    <a:pt x="182972" y="1037748"/>
                  </a:cubicBezTo>
                  <a:close/>
                </a:path>
              </a:pathLst>
            </a:custGeom>
            <a:grpFill/>
            <a:ln w="4695" cap="flat">
              <a:solidFill>
                <a:schemeClr val="bg1"/>
              </a:solid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C38F96F-16CD-5285-BE97-FC269F4C1AE2}"/>
                </a:ext>
              </a:extLst>
            </p:cNvPr>
            <p:cNvSpPr/>
            <p:nvPr/>
          </p:nvSpPr>
          <p:spPr>
            <a:xfrm>
              <a:off x="6236965" y="2345237"/>
              <a:ext cx="777967" cy="778154"/>
            </a:xfrm>
            <a:custGeom>
              <a:avLst/>
              <a:gdLst>
                <a:gd name="connsiteX0" fmla="*/ 552310 w 777967"/>
                <a:gd name="connsiteY0" fmla="*/ 129851 h 778154"/>
                <a:gd name="connsiteX1" fmla="*/ 540080 w 777967"/>
                <a:gd name="connsiteY1" fmla="*/ 129851 h 778154"/>
                <a:gd name="connsiteX2" fmla="*/ 324653 w 777967"/>
                <a:gd name="connsiteY2" fmla="*/ 129851 h 778154"/>
                <a:gd name="connsiteX3" fmla="*/ 262095 w 777967"/>
                <a:gd name="connsiteY3" fmla="*/ 43284 h 778154"/>
                <a:gd name="connsiteX4" fmla="*/ 325594 w 777967"/>
                <a:gd name="connsiteY4" fmla="*/ 0 h 778154"/>
                <a:gd name="connsiteX5" fmla="*/ 653909 w 777967"/>
                <a:gd name="connsiteY5" fmla="*/ 0 h 778154"/>
                <a:gd name="connsiteX6" fmla="*/ 712234 w 777967"/>
                <a:gd name="connsiteY6" fmla="*/ 0 h 778154"/>
                <a:gd name="connsiteX7" fmla="*/ 777615 w 777967"/>
                <a:gd name="connsiteY7" fmla="*/ 64925 h 778154"/>
                <a:gd name="connsiteX8" fmla="*/ 777615 w 777967"/>
                <a:gd name="connsiteY8" fmla="*/ 453537 h 778154"/>
                <a:gd name="connsiteX9" fmla="*/ 712704 w 777967"/>
                <a:gd name="connsiteY9" fmla="*/ 518933 h 778154"/>
                <a:gd name="connsiteX10" fmla="*/ 648264 w 777967"/>
                <a:gd name="connsiteY10" fmla="*/ 453067 h 778154"/>
                <a:gd name="connsiteX11" fmla="*/ 648264 w 777967"/>
                <a:gd name="connsiteY11" fmla="*/ 237589 h 778154"/>
                <a:gd name="connsiteX12" fmla="*/ 648264 w 777967"/>
                <a:gd name="connsiteY12" fmla="*/ 222064 h 778154"/>
                <a:gd name="connsiteX13" fmla="*/ 636505 w 777967"/>
                <a:gd name="connsiteY13" fmla="*/ 233355 h 778154"/>
                <a:gd name="connsiteX14" fmla="*/ 115341 w 777967"/>
                <a:gd name="connsiteY14" fmla="*/ 754641 h 778154"/>
                <a:gd name="connsiteX15" fmla="*/ 48549 w 777967"/>
                <a:gd name="connsiteY15" fmla="*/ 775812 h 778154"/>
                <a:gd name="connsiteX16" fmla="*/ 15623 w 777967"/>
                <a:gd name="connsiteY16" fmla="*/ 671367 h 778154"/>
                <a:gd name="connsiteX17" fmla="*/ 26442 w 777967"/>
                <a:gd name="connsiteY17" fmla="*/ 660075 h 778154"/>
                <a:gd name="connsiteX18" fmla="*/ 544784 w 777967"/>
                <a:gd name="connsiteY18" fmla="*/ 142083 h 778154"/>
                <a:gd name="connsiteX19" fmla="*/ 555602 w 777967"/>
                <a:gd name="connsiteY19" fmla="*/ 133615 h 778154"/>
                <a:gd name="connsiteX20" fmla="*/ 552310 w 777967"/>
                <a:gd name="connsiteY20" fmla="*/ 129851 h 77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967" h="778154">
                  <a:moveTo>
                    <a:pt x="552310" y="129851"/>
                  </a:moveTo>
                  <a:cubicBezTo>
                    <a:pt x="548077" y="129851"/>
                    <a:pt x="544314" y="129851"/>
                    <a:pt x="540080" y="129851"/>
                  </a:cubicBezTo>
                  <a:cubicBezTo>
                    <a:pt x="468114" y="129851"/>
                    <a:pt x="396619" y="129851"/>
                    <a:pt x="324653" y="129851"/>
                  </a:cubicBezTo>
                  <a:cubicBezTo>
                    <a:pt x="278087" y="129851"/>
                    <a:pt x="247043" y="86097"/>
                    <a:pt x="262095" y="43284"/>
                  </a:cubicBezTo>
                  <a:cubicBezTo>
                    <a:pt x="271502" y="16937"/>
                    <a:pt x="295491" y="0"/>
                    <a:pt x="325594" y="0"/>
                  </a:cubicBezTo>
                  <a:cubicBezTo>
                    <a:pt x="435189" y="0"/>
                    <a:pt x="544314" y="0"/>
                    <a:pt x="653909" y="0"/>
                  </a:cubicBezTo>
                  <a:cubicBezTo>
                    <a:pt x="673194" y="0"/>
                    <a:pt x="692479" y="0"/>
                    <a:pt x="712234" y="0"/>
                  </a:cubicBezTo>
                  <a:cubicBezTo>
                    <a:pt x="749393" y="471"/>
                    <a:pt x="777615" y="27758"/>
                    <a:pt x="777615" y="64925"/>
                  </a:cubicBezTo>
                  <a:cubicBezTo>
                    <a:pt x="778085" y="194306"/>
                    <a:pt x="778085" y="324157"/>
                    <a:pt x="777615" y="453537"/>
                  </a:cubicBezTo>
                  <a:cubicBezTo>
                    <a:pt x="777615" y="490234"/>
                    <a:pt x="748452" y="518933"/>
                    <a:pt x="712704" y="518933"/>
                  </a:cubicBezTo>
                  <a:cubicBezTo>
                    <a:pt x="676957" y="518933"/>
                    <a:pt x="648264" y="490234"/>
                    <a:pt x="648264" y="453067"/>
                  </a:cubicBezTo>
                  <a:cubicBezTo>
                    <a:pt x="647794" y="381084"/>
                    <a:pt x="648264" y="309572"/>
                    <a:pt x="648264" y="237589"/>
                  </a:cubicBezTo>
                  <a:cubicBezTo>
                    <a:pt x="648264" y="233355"/>
                    <a:pt x="648264" y="229121"/>
                    <a:pt x="648264" y="222064"/>
                  </a:cubicBezTo>
                  <a:cubicBezTo>
                    <a:pt x="643090" y="226769"/>
                    <a:pt x="639798" y="230062"/>
                    <a:pt x="636505" y="233355"/>
                  </a:cubicBezTo>
                  <a:cubicBezTo>
                    <a:pt x="462941" y="406960"/>
                    <a:pt x="288905" y="581036"/>
                    <a:pt x="115341" y="754641"/>
                  </a:cubicBezTo>
                  <a:cubicBezTo>
                    <a:pt x="96526" y="773460"/>
                    <a:pt x="74889" y="782869"/>
                    <a:pt x="48549" y="775812"/>
                  </a:cubicBezTo>
                  <a:cubicBezTo>
                    <a:pt x="1983" y="763580"/>
                    <a:pt x="-15421" y="708064"/>
                    <a:pt x="15623" y="671367"/>
                  </a:cubicBezTo>
                  <a:cubicBezTo>
                    <a:pt x="18916" y="667132"/>
                    <a:pt x="22679" y="663839"/>
                    <a:pt x="26442" y="660075"/>
                  </a:cubicBezTo>
                  <a:cubicBezTo>
                    <a:pt x="199066" y="487411"/>
                    <a:pt x="371690" y="314747"/>
                    <a:pt x="544784" y="142083"/>
                  </a:cubicBezTo>
                  <a:cubicBezTo>
                    <a:pt x="548077" y="138790"/>
                    <a:pt x="551840" y="136438"/>
                    <a:pt x="555602" y="133615"/>
                  </a:cubicBezTo>
                  <a:cubicBezTo>
                    <a:pt x="553721" y="132203"/>
                    <a:pt x="552780" y="131262"/>
                    <a:pt x="552310" y="129851"/>
                  </a:cubicBezTo>
                  <a:close/>
                </a:path>
              </a:pathLst>
            </a:custGeom>
            <a:solidFill>
              <a:srgbClr val="EDA13E"/>
            </a:solidFill>
            <a:ln w="469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AB72217-1B99-697C-BABD-47666983C423}"/>
                </a:ext>
              </a:extLst>
            </p:cNvPr>
            <p:cNvSpPr/>
            <p:nvPr/>
          </p:nvSpPr>
          <p:spPr>
            <a:xfrm>
              <a:off x="6216972" y="2293165"/>
              <a:ext cx="796300" cy="795571"/>
            </a:xfrm>
            <a:custGeom>
              <a:avLst/>
              <a:gdLst>
                <a:gd name="connsiteX0" fmla="*/ 73937 w 796300"/>
                <a:gd name="connsiteY0" fmla="*/ 795572 h 795571"/>
                <a:gd name="connsiteX1" fmla="*/ 55123 w 796300"/>
                <a:gd name="connsiteY1" fmla="*/ 793219 h 795571"/>
                <a:gd name="connsiteX2" fmla="*/ 3382 w 796300"/>
                <a:gd name="connsiteY2" fmla="*/ 744761 h 795571"/>
                <a:gd name="connsiteX3" fmla="*/ 17493 w 796300"/>
                <a:gd name="connsiteY3" fmla="*/ 674660 h 795571"/>
                <a:gd name="connsiteX4" fmla="*/ 27371 w 796300"/>
                <a:gd name="connsiteY4" fmla="*/ 664310 h 795571"/>
                <a:gd name="connsiteX5" fmla="*/ 29253 w 796300"/>
                <a:gd name="connsiteY5" fmla="*/ 662428 h 795571"/>
                <a:gd name="connsiteX6" fmla="*/ 544773 w 796300"/>
                <a:gd name="connsiteY6" fmla="*/ 146788 h 795571"/>
                <a:gd name="connsiteX7" fmla="*/ 485977 w 796300"/>
                <a:gd name="connsiteY7" fmla="*/ 146788 h 795571"/>
                <a:gd name="connsiteX8" fmla="*/ 334519 w 796300"/>
                <a:gd name="connsiteY8" fmla="*/ 146788 h 795571"/>
                <a:gd name="connsiteX9" fmla="*/ 272902 w 796300"/>
                <a:gd name="connsiteY9" fmla="*/ 115266 h 795571"/>
                <a:gd name="connsiteX10" fmla="*/ 263965 w 796300"/>
                <a:gd name="connsiteY10" fmla="*/ 48929 h 795571"/>
                <a:gd name="connsiteX11" fmla="*/ 335460 w 796300"/>
                <a:gd name="connsiteY11" fmla="*/ 0 h 795571"/>
                <a:gd name="connsiteX12" fmla="*/ 575346 w 796300"/>
                <a:gd name="connsiteY12" fmla="*/ 0 h 795571"/>
                <a:gd name="connsiteX13" fmla="*/ 663775 w 796300"/>
                <a:gd name="connsiteY13" fmla="*/ 0 h 795571"/>
                <a:gd name="connsiteX14" fmla="*/ 681649 w 796300"/>
                <a:gd name="connsiteY14" fmla="*/ 0 h 795571"/>
                <a:gd name="connsiteX15" fmla="*/ 722100 w 796300"/>
                <a:gd name="connsiteY15" fmla="*/ 0 h 795571"/>
                <a:gd name="connsiteX16" fmla="*/ 795948 w 796300"/>
                <a:gd name="connsiteY16" fmla="*/ 73394 h 795571"/>
                <a:gd name="connsiteX17" fmla="*/ 795948 w 796300"/>
                <a:gd name="connsiteY17" fmla="*/ 462006 h 795571"/>
                <a:gd name="connsiteX18" fmla="*/ 774311 w 796300"/>
                <a:gd name="connsiteY18" fmla="*/ 514699 h 795571"/>
                <a:gd name="connsiteX19" fmla="*/ 722571 w 796300"/>
                <a:gd name="connsiteY19" fmla="*/ 535870 h 795571"/>
                <a:gd name="connsiteX20" fmla="*/ 649194 w 796300"/>
                <a:gd name="connsiteY20" fmla="*/ 461535 h 795571"/>
                <a:gd name="connsiteX21" fmla="*/ 649194 w 796300"/>
                <a:gd name="connsiteY21" fmla="*/ 309572 h 795571"/>
                <a:gd name="connsiteX22" fmla="*/ 649194 w 796300"/>
                <a:gd name="connsiteY22" fmla="*/ 250763 h 795571"/>
                <a:gd name="connsiteX23" fmla="*/ 549476 w 796300"/>
                <a:gd name="connsiteY23" fmla="*/ 350503 h 795571"/>
                <a:gd name="connsiteX24" fmla="*/ 130851 w 796300"/>
                <a:gd name="connsiteY24" fmla="*/ 769225 h 795571"/>
                <a:gd name="connsiteX25" fmla="*/ 73937 w 796300"/>
                <a:gd name="connsiteY25" fmla="*/ 795572 h 795571"/>
                <a:gd name="connsiteX26" fmla="*/ 561706 w 796300"/>
                <a:gd name="connsiteY26" fmla="*/ 129851 h 795571"/>
                <a:gd name="connsiteX27" fmla="*/ 566410 w 796300"/>
                <a:gd name="connsiteY27" fmla="*/ 129851 h 795571"/>
                <a:gd name="connsiteX28" fmla="*/ 574876 w 796300"/>
                <a:gd name="connsiteY28" fmla="*/ 143965 h 795571"/>
                <a:gd name="connsiteX29" fmla="*/ 568761 w 796300"/>
                <a:gd name="connsiteY29" fmla="*/ 148670 h 795571"/>
                <a:gd name="connsiteX30" fmla="*/ 564998 w 796300"/>
                <a:gd name="connsiteY30" fmla="*/ 151493 h 795571"/>
                <a:gd name="connsiteX31" fmla="*/ 558884 w 796300"/>
                <a:gd name="connsiteY31" fmla="*/ 156668 h 795571"/>
                <a:gd name="connsiteX32" fmla="*/ 40541 w 796300"/>
                <a:gd name="connsiteY32" fmla="*/ 674660 h 795571"/>
                <a:gd name="connsiteX33" fmla="*/ 38660 w 796300"/>
                <a:gd name="connsiteY33" fmla="*/ 676542 h 795571"/>
                <a:gd name="connsiteX34" fmla="*/ 30193 w 796300"/>
                <a:gd name="connsiteY34" fmla="*/ 685481 h 795571"/>
                <a:gd name="connsiteX35" fmla="*/ 19375 w 796300"/>
                <a:gd name="connsiteY35" fmla="*/ 739115 h 795571"/>
                <a:gd name="connsiteX36" fmla="*/ 58886 w 796300"/>
                <a:gd name="connsiteY36" fmla="*/ 776282 h 795571"/>
                <a:gd name="connsiteX37" fmla="*/ 117681 w 796300"/>
                <a:gd name="connsiteY37" fmla="*/ 757463 h 795571"/>
                <a:gd name="connsiteX38" fmla="*/ 536306 w 796300"/>
                <a:gd name="connsiteY38" fmla="*/ 338741 h 795571"/>
                <a:gd name="connsiteX39" fmla="*/ 639316 w 796300"/>
                <a:gd name="connsiteY39" fmla="*/ 235708 h 795571"/>
                <a:gd name="connsiteX40" fmla="*/ 646372 w 796300"/>
                <a:gd name="connsiteY40" fmla="*/ 229121 h 795571"/>
                <a:gd name="connsiteX41" fmla="*/ 665656 w 796300"/>
                <a:gd name="connsiteY41" fmla="*/ 210772 h 795571"/>
                <a:gd name="connsiteX42" fmla="*/ 665656 w 796300"/>
                <a:gd name="connsiteY42" fmla="*/ 246528 h 795571"/>
                <a:gd name="connsiteX43" fmla="*/ 665656 w 796300"/>
                <a:gd name="connsiteY43" fmla="*/ 310043 h 795571"/>
                <a:gd name="connsiteX44" fmla="*/ 665656 w 796300"/>
                <a:gd name="connsiteY44" fmla="*/ 462006 h 795571"/>
                <a:gd name="connsiteX45" fmla="*/ 721630 w 796300"/>
                <a:gd name="connsiteY45" fmla="*/ 519403 h 795571"/>
                <a:gd name="connsiteX46" fmla="*/ 722100 w 796300"/>
                <a:gd name="connsiteY46" fmla="*/ 519403 h 795571"/>
                <a:gd name="connsiteX47" fmla="*/ 761611 w 796300"/>
                <a:gd name="connsiteY47" fmla="*/ 503407 h 795571"/>
                <a:gd name="connsiteX48" fmla="*/ 778074 w 796300"/>
                <a:gd name="connsiteY48" fmla="*/ 462947 h 795571"/>
                <a:gd name="connsiteX49" fmla="*/ 778074 w 796300"/>
                <a:gd name="connsiteY49" fmla="*/ 74335 h 795571"/>
                <a:gd name="connsiteX50" fmla="*/ 721160 w 796300"/>
                <a:gd name="connsiteY50" fmla="*/ 17878 h 795571"/>
                <a:gd name="connsiteX51" fmla="*/ 681179 w 796300"/>
                <a:gd name="connsiteY51" fmla="*/ 17878 h 795571"/>
                <a:gd name="connsiteX52" fmla="*/ 663305 w 796300"/>
                <a:gd name="connsiteY52" fmla="*/ 17878 h 795571"/>
                <a:gd name="connsiteX53" fmla="*/ 574876 w 796300"/>
                <a:gd name="connsiteY53" fmla="*/ 17878 h 795571"/>
                <a:gd name="connsiteX54" fmla="*/ 334990 w 796300"/>
                <a:gd name="connsiteY54" fmla="*/ 17878 h 795571"/>
                <a:gd name="connsiteX55" fmla="*/ 279957 w 796300"/>
                <a:gd name="connsiteY55" fmla="*/ 55516 h 795571"/>
                <a:gd name="connsiteX56" fmla="*/ 286542 w 796300"/>
                <a:gd name="connsiteY56" fmla="*/ 106327 h 795571"/>
                <a:gd name="connsiteX57" fmla="*/ 334519 w 796300"/>
                <a:gd name="connsiteY57" fmla="*/ 130321 h 795571"/>
                <a:gd name="connsiteX58" fmla="*/ 485977 w 796300"/>
                <a:gd name="connsiteY58" fmla="*/ 130321 h 795571"/>
                <a:gd name="connsiteX59" fmla="*/ 549947 w 796300"/>
                <a:gd name="connsiteY59" fmla="*/ 130321 h 795571"/>
                <a:gd name="connsiteX60" fmla="*/ 561706 w 796300"/>
                <a:gd name="connsiteY60" fmla="*/ 130321 h 79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96300" h="795571">
                  <a:moveTo>
                    <a:pt x="73937" y="795572"/>
                  </a:moveTo>
                  <a:cubicBezTo>
                    <a:pt x="67822" y="795572"/>
                    <a:pt x="61237" y="794631"/>
                    <a:pt x="55123" y="793219"/>
                  </a:cubicBezTo>
                  <a:cubicBezTo>
                    <a:pt x="30664" y="786633"/>
                    <a:pt x="11379" y="768755"/>
                    <a:pt x="3382" y="744761"/>
                  </a:cubicBezTo>
                  <a:cubicBezTo>
                    <a:pt x="-4143" y="720766"/>
                    <a:pt x="1031" y="694420"/>
                    <a:pt x="17493" y="674660"/>
                  </a:cubicBezTo>
                  <a:cubicBezTo>
                    <a:pt x="20786" y="670896"/>
                    <a:pt x="24079" y="667603"/>
                    <a:pt x="27371" y="664310"/>
                  </a:cubicBezTo>
                  <a:lnTo>
                    <a:pt x="29253" y="662428"/>
                  </a:lnTo>
                  <a:cubicBezTo>
                    <a:pt x="200936" y="490705"/>
                    <a:pt x="372619" y="318981"/>
                    <a:pt x="544773" y="146788"/>
                  </a:cubicBezTo>
                  <a:cubicBezTo>
                    <a:pt x="525017" y="146788"/>
                    <a:pt x="505732" y="146788"/>
                    <a:pt x="485977" y="146788"/>
                  </a:cubicBezTo>
                  <a:cubicBezTo>
                    <a:pt x="436118" y="146788"/>
                    <a:pt x="384849" y="146788"/>
                    <a:pt x="334519" y="146788"/>
                  </a:cubicBezTo>
                  <a:cubicBezTo>
                    <a:pt x="309120" y="146788"/>
                    <a:pt x="286542" y="135026"/>
                    <a:pt x="272902" y="115266"/>
                  </a:cubicBezTo>
                  <a:cubicBezTo>
                    <a:pt x="259261" y="95977"/>
                    <a:pt x="255969" y="71512"/>
                    <a:pt x="263965" y="48929"/>
                  </a:cubicBezTo>
                  <a:cubicBezTo>
                    <a:pt x="274783" y="18819"/>
                    <a:pt x="302064" y="0"/>
                    <a:pt x="335460" y="0"/>
                  </a:cubicBezTo>
                  <a:cubicBezTo>
                    <a:pt x="415422" y="0"/>
                    <a:pt x="495384" y="0"/>
                    <a:pt x="575346" y="0"/>
                  </a:cubicBezTo>
                  <a:lnTo>
                    <a:pt x="663775" y="0"/>
                  </a:lnTo>
                  <a:cubicBezTo>
                    <a:pt x="669890" y="0"/>
                    <a:pt x="675534" y="0"/>
                    <a:pt x="681649" y="0"/>
                  </a:cubicBezTo>
                  <a:cubicBezTo>
                    <a:pt x="694819" y="0"/>
                    <a:pt x="708460" y="0"/>
                    <a:pt x="722100" y="0"/>
                  </a:cubicBezTo>
                  <a:cubicBezTo>
                    <a:pt x="763963" y="471"/>
                    <a:pt x="795948" y="31992"/>
                    <a:pt x="795948" y="73394"/>
                  </a:cubicBezTo>
                  <a:cubicBezTo>
                    <a:pt x="796418" y="195717"/>
                    <a:pt x="796418" y="323216"/>
                    <a:pt x="795948" y="462006"/>
                  </a:cubicBezTo>
                  <a:cubicBezTo>
                    <a:pt x="795948" y="482236"/>
                    <a:pt x="787951" y="501055"/>
                    <a:pt x="774311" y="514699"/>
                  </a:cubicBezTo>
                  <a:cubicBezTo>
                    <a:pt x="760670" y="528343"/>
                    <a:pt x="741856" y="535870"/>
                    <a:pt x="722571" y="535870"/>
                  </a:cubicBezTo>
                  <a:cubicBezTo>
                    <a:pt x="681649" y="535400"/>
                    <a:pt x="649664" y="502937"/>
                    <a:pt x="649194" y="461535"/>
                  </a:cubicBezTo>
                  <a:cubicBezTo>
                    <a:pt x="649194" y="410724"/>
                    <a:pt x="649194" y="359442"/>
                    <a:pt x="649194" y="309572"/>
                  </a:cubicBezTo>
                  <a:cubicBezTo>
                    <a:pt x="649194" y="289812"/>
                    <a:pt x="649194" y="270523"/>
                    <a:pt x="649194" y="250763"/>
                  </a:cubicBezTo>
                  <a:lnTo>
                    <a:pt x="549476" y="350503"/>
                  </a:lnTo>
                  <a:cubicBezTo>
                    <a:pt x="412130" y="487882"/>
                    <a:pt x="270550" y="629494"/>
                    <a:pt x="130851" y="769225"/>
                  </a:cubicBezTo>
                  <a:cubicBezTo>
                    <a:pt x="112978" y="786633"/>
                    <a:pt x="93693" y="795572"/>
                    <a:pt x="73937" y="795572"/>
                  </a:cubicBezTo>
                  <a:close/>
                  <a:moveTo>
                    <a:pt x="561706" y="129851"/>
                  </a:moveTo>
                  <a:lnTo>
                    <a:pt x="566410" y="129851"/>
                  </a:lnTo>
                  <a:lnTo>
                    <a:pt x="574876" y="143965"/>
                  </a:lnTo>
                  <a:lnTo>
                    <a:pt x="568761" y="148670"/>
                  </a:lnTo>
                  <a:cubicBezTo>
                    <a:pt x="567350" y="149611"/>
                    <a:pt x="566410" y="150552"/>
                    <a:pt x="564998" y="151493"/>
                  </a:cubicBezTo>
                  <a:cubicBezTo>
                    <a:pt x="562647" y="153375"/>
                    <a:pt x="560295" y="154786"/>
                    <a:pt x="558884" y="156668"/>
                  </a:cubicBezTo>
                  <a:cubicBezTo>
                    <a:pt x="386260" y="329332"/>
                    <a:pt x="213636" y="501996"/>
                    <a:pt x="40541" y="674660"/>
                  </a:cubicBezTo>
                  <a:lnTo>
                    <a:pt x="38660" y="676542"/>
                  </a:lnTo>
                  <a:cubicBezTo>
                    <a:pt x="35367" y="679835"/>
                    <a:pt x="32545" y="682658"/>
                    <a:pt x="30193" y="685481"/>
                  </a:cubicBezTo>
                  <a:cubicBezTo>
                    <a:pt x="17493" y="700536"/>
                    <a:pt x="13260" y="720296"/>
                    <a:pt x="19375" y="739115"/>
                  </a:cubicBezTo>
                  <a:cubicBezTo>
                    <a:pt x="25019" y="757463"/>
                    <a:pt x="40071" y="771107"/>
                    <a:pt x="58886" y="776282"/>
                  </a:cubicBezTo>
                  <a:cubicBezTo>
                    <a:pt x="80522" y="781928"/>
                    <a:pt x="99337" y="775812"/>
                    <a:pt x="117681" y="757463"/>
                  </a:cubicBezTo>
                  <a:cubicBezTo>
                    <a:pt x="256909" y="617733"/>
                    <a:pt x="398960" y="476120"/>
                    <a:pt x="536306" y="338741"/>
                  </a:cubicBezTo>
                  <a:lnTo>
                    <a:pt x="639316" y="235708"/>
                  </a:lnTo>
                  <a:cubicBezTo>
                    <a:pt x="641668" y="233355"/>
                    <a:pt x="643549" y="231473"/>
                    <a:pt x="646372" y="229121"/>
                  </a:cubicBezTo>
                  <a:lnTo>
                    <a:pt x="665656" y="210772"/>
                  </a:lnTo>
                  <a:lnTo>
                    <a:pt x="665656" y="246528"/>
                  </a:lnTo>
                  <a:cubicBezTo>
                    <a:pt x="665656" y="267700"/>
                    <a:pt x="665656" y="288871"/>
                    <a:pt x="665656" y="310043"/>
                  </a:cubicBezTo>
                  <a:cubicBezTo>
                    <a:pt x="665656" y="359913"/>
                    <a:pt x="665656" y="411194"/>
                    <a:pt x="665656" y="462006"/>
                  </a:cubicBezTo>
                  <a:cubicBezTo>
                    <a:pt x="665656" y="493998"/>
                    <a:pt x="690586" y="518933"/>
                    <a:pt x="721630" y="519403"/>
                  </a:cubicBezTo>
                  <a:cubicBezTo>
                    <a:pt x="721630" y="519403"/>
                    <a:pt x="721630" y="519403"/>
                    <a:pt x="722100" y="519403"/>
                  </a:cubicBezTo>
                  <a:cubicBezTo>
                    <a:pt x="737152" y="519403"/>
                    <a:pt x="750793" y="513758"/>
                    <a:pt x="761611" y="503407"/>
                  </a:cubicBezTo>
                  <a:cubicBezTo>
                    <a:pt x="772429" y="492586"/>
                    <a:pt x="778074" y="478472"/>
                    <a:pt x="778074" y="462947"/>
                  </a:cubicBezTo>
                  <a:cubicBezTo>
                    <a:pt x="778544" y="323686"/>
                    <a:pt x="778074" y="196658"/>
                    <a:pt x="778074" y="74335"/>
                  </a:cubicBezTo>
                  <a:cubicBezTo>
                    <a:pt x="778074" y="42813"/>
                    <a:pt x="753615" y="18349"/>
                    <a:pt x="721160" y="17878"/>
                  </a:cubicBezTo>
                  <a:cubicBezTo>
                    <a:pt x="707989" y="17878"/>
                    <a:pt x="694349" y="17878"/>
                    <a:pt x="681179" y="17878"/>
                  </a:cubicBezTo>
                  <a:cubicBezTo>
                    <a:pt x="675064" y="17878"/>
                    <a:pt x="669419" y="17878"/>
                    <a:pt x="663305" y="17878"/>
                  </a:cubicBezTo>
                  <a:lnTo>
                    <a:pt x="574876" y="17878"/>
                  </a:lnTo>
                  <a:cubicBezTo>
                    <a:pt x="494914" y="17878"/>
                    <a:pt x="414952" y="17878"/>
                    <a:pt x="334990" y="17878"/>
                  </a:cubicBezTo>
                  <a:cubicBezTo>
                    <a:pt x="309120" y="17878"/>
                    <a:pt x="287953" y="32463"/>
                    <a:pt x="279957" y="55516"/>
                  </a:cubicBezTo>
                  <a:cubicBezTo>
                    <a:pt x="273842" y="72923"/>
                    <a:pt x="276194" y="91272"/>
                    <a:pt x="286542" y="106327"/>
                  </a:cubicBezTo>
                  <a:cubicBezTo>
                    <a:pt x="297361" y="121853"/>
                    <a:pt x="314764" y="130321"/>
                    <a:pt x="334519" y="130321"/>
                  </a:cubicBezTo>
                  <a:cubicBezTo>
                    <a:pt x="384849" y="130321"/>
                    <a:pt x="436118" y="130321"/>
                    <a:pt x="485977" y="130321"/>
                  </a:cubicBezTo>
                  <a:cubicBezTo>
                    <a:pt x="507144" y="130321"/>
                    <a:pt x="528780" y="130321"/>
                    <a:pt x="549947" y="130321"/>
                  </a:cubicBezTo>
                  <a:lnTo>
                    <a:pt x="561706" y="130321"/>
                  </a:lnTo>
                  <a:close/>
                </a:path>
              </a:pathLst>
            </a:custGeom>
            <a:grpFill/>
            <a:ln w="4695" cap="flat">
              <a:solidFill>
                <a:schemeClr val="bg1"/>
              </a:solidFill>
              <a:prstDash val="solid"/>
              <a:miter/>
            </a:ln>
          </p:spPr>
          <p:txBody>
            <a:bodyPr rtlCol="0" anchor="ctr"/>
            <a:lstStyle/>
            <a:p>
              <a:endParaRPr lang="en-US"/>
            </a:p>
          </p:txBody>
        </p:sp>
      </p:grpSp>
      <p:sp>
        <p:nvSpPr>
          <p:cNvPr id="55" name="Text Placeholder 54">
            <a:extLst>
              <a:ext uri="{FF2B5EF4-FFF2-40B4-BE49-F238E27FC236}">
                <a16:creationId xmlns:a16="http://schemas.microsoft.com/office/drawing/2014/main" id="{58624AC6-88E3-F62A-CD7D-70BD488A1D12}"/>
              </a:ext>
            </a:extLst>
          </p:cNvPr>
          <p:cNvSpPr>
            <a:spLocks noGrp="1"/>
          </p:cNvSpPr>
          <p:nvPr>
            <p:ph type="body" sz="quarter" idx="16"/>
          </p:nvPr>
        </p:nvSpPr>
        <p:spPr>
          <a:xfrm>
            <a:off x="426008" y="493311"/>
            <a:ext cx="3656479" cy="2290728"/>
          </a:xfrm>
        </p:spPr>
        <p:txBody>
          <a:bodyPr>
            <a:normAutofit/>
          </a:bodyPr>
          <a:lstStyle/>
          <a:p>
            <a:r>
              <a:rPr lang="es" dirty="0">
                <a:solidFill>
                  <a:schemeClr val="bg1"/>
                </a:solidFill>
              </a:rPr>
              <a:t>ENTORNO DE MERCADO</a:t>
            </a:r>
          </a:p>
        </p:txBody>
      </p:sp>
    </p:spTree>
    <p:extLst>
      <p:ext uri="{BB962C8B-B14F-4D97-AF65-F5344CB8AC3E}">
        <p14:creationId xmlns:p14="http://schemas.microsoft.com/office/powerpoint/2010/main" val="2737649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2C793BA-48AF-4054-AF84-30FAAF4DE013}"/>
              </a:ext>
            </a:extLst>
          </p:cNvPr>
          <p:cNvSpPr txBox="1">
            <a:spLocks/>
          </p:cNvSpPr>
          <p:nvPr/>
        </p:nvSpPr>
        <p:spPr>
          <a:xfrm>
            <a:off x="7059042" y="682112"/>
            <a:ext cx="4959385" cy="461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s" sz="2000" b="1" i="0" dirty="0">
                <a:solidFill>
                  <a:srgbClr val="B41F7A"/>
                </a:solidFill>
                <a:effectLst/>
              </a:rPr>
              <a:t>Producto Interno Bruto</a:t>
            </a:r>
          </a:p>
          <a:p>
            <a:pPr marL="0" indent="0" algn="l"/>
            <a:r>
              <a:rPr lang="es" sz="2000" b="0" i="0" dirty="0">
                <a:solidFill>
                  <a:srgbClr val="666666"/>
                </a:solidFill>
                <a:effectLst/>
              </a:rPr>
              <a:t>El producto interno bruto, denominado PIB, es una medida del valor monetario total de los bienes vendidos o los servicios aprobados en un trimestre o año determinado. El PIB generalmente se mide a nivel nacional y da una idea de la fortaleza de la economía local en términos del valor intercambiado.</a:t>
            </a:r>
          </a:p>
          <a:p>
            <a:pPr marL="0" indent="0" algn="l"/>
            <a:r>
              <a:rPr lang="es" sz="2000" b="0" i="0" dirty="0">
                <a:solidFill>
                  <a:srgbClr val="666666"/>
                </a:solidFill>
                <a:effectLst/>
              </a:rPr>
              <a:t>Un producto interno bruto alto indica una economía saludable (y un entorno empresarial sólido), mientras que un producto interno bruto bajo indica una economía débil (y un entorno empresarial deficiente). Las tendencias en el PIB pueden explicar un aumento o una disminución en el desempeño de su PYME.</a:t>
            </a:r>
          </a:p>
          <a:p>
            <a:pPr marL="0" indent="0" algn="l"/>
            <a:endParaRPr lang="en-GB" sz="1400" dirty="0">
              <a:solidFill>
                <a:srgbClr val="666666"/>
              </a:solidFill>
              <a:latin typeface="Raleway" pitchFamily="2" charset="0"/>
            </a:endParaRPr>
          </a:p>
          <a:p>
            <a:pPr marL="0" indent="0" algn="l"/>
            <a:endParaRPr lang="en-GB" sz="1400" b="0" i="0" dirty="0">
              <a:solidFill>
                <a:srgbClr val="666666"/>
              </a:solidFill>
              <a:effectLst/>
              <a:latin typeface="Raleway" pitchFamily="2" charset="0"/>
            </a:endParaRPr>
          </a:p>
          <a:p>
            <a:pPr algn="just">
              <a:lnSpc>
                <a:spcPts val="2240"/>
              </a:lnSpc>
              <a:spcBef>
                <a:spcPts val="600"/>
              </a:spcBef>
              <a:buClr>
                <a:srgbClr val="F16924"/>
              </a:buClr>
            </a:pPr>
            <a:endParaRPr lang="en-US" sz="2000" dirty="0">
              <a:solidFill>
                <a:srgbClr val="616161"/>
              </a:solidFill>
            </a:endParaRPr>
          </a:p>
        </p:txBody>
      </p:sp>
      <p:sp>
        <p:nvSpPr>
          <p:cNvPr id="7" name="Text Placeholder 6">
            <a:extLst>
              <a:ext uri="{FF2B5EF4-FFF2-40B4-BE49-F238E27FC236}">
                <a16:creationId xmlns:a16="http://schemas.microsoft.com/office/drawing/2014/main" id="{EED3B07A-32D0-929B-7C57-DD4398ACFFF4}"/>
              </a:ext>
            </a:extLst>
          </p:cNvPr>
          <p:cNvSpPr>
            <a:spLocks noGrp="1"/>
          </p:cNvSpPr>
          <p:nvPr>
            <p:ph type="body" sz="quarter" idx="16"/>
          </p:nvPr>
        </p:nvSpPr>
        <p:spPr>
          <a:xfrm>
            <a:off x="1379575" y="682112"/>
            <a:ext cx="5335550" cy="1561026"/>
          </a:xfrm>
        </p:spPr>
        <p:txBody>
          <a:bodyPr>
            <a:normAutofit/>
          </a:bodyPr>
          <a:lstStyle/>
          <a:p>
            <a:r>
              <a:rPr lang="es" dirty="0"/>
              <a:t>Entorno de mercado macro</a:t>
            </a:r>
          </a:p>
          <a:p>
            <a:endParaRPr lang="en-US" dirty="0"/>
          </a:p>
        </p:txBody>
      </p:sp>
      <p:sp>
        <p:nvSpPr>
          <p:cNvPr id="9" name="Text Placeholder 8">
            <a:extLst>
              <a:ext uri="{FF2B5EF4-FFF2-40B4-BE49-F238E27FC236}">
                <a16:creationId xmlns:a16="http://schemas.microsoft.com/office/drawing/2014/main" id="{54B10710-E941-5E98-7592-78531CCF00BF}"/>
              </a:ext>
            </a:extLst>
          </p:cNvPr>
          <p:cNvSpPr>
            <a:spLocks noGrp="1"/>
          </p:cNvSpPr>
          <p:nvPr>
            <p:ph type="body" sz="quarter" idx="18"/>
          </p:nvPr>
        </p:nvSpPr>
        <p:spPr>
          <a:xfrm>
            <a:off x="1379575" y="1657823"/>
            <a:ext cx="5105121" cy="4998157"/>
          </a:xfrm>
        </p:spPr>
        <p:txBody>
          <a:bodyPr>
            <a:normAutofit/>
          </a:bodyPr>
          <a:lstStyle/>
          <a:p>
            <a:pPr marL="12700" indent="-12700" algn="just">
              <a:lnSpc>
                <a:spcPts val="2280"/>
              </a:lnSpc>
              <a:spcBef>
                <a:spcPts val="0"/>
              </a:spcBef>
            </a:pPr>
            <a:r>
              <a:rPr lang="es" sz="2000" dirty="0"/>
              <a:t>El componente macro del entorno externo es el entorno comercial más amplio en todos los mercados e industrias. Tiene en cuenta el tamaño y la naturaleza de economías y sociedades enteras nacionales (o incluso internacionales). Si bien esto puede incluir factores políticos, tecnológicos y de otro tipo, los más relevantes son todos económicos.</a:t>
            </a:r>
          </a:p>
          <a:p>
            <a:pPr marL="12700" indent="-12700" algn="just">
              <a:lnSpc>
                <a:spcPts val="2280"/>
              </a:lnSpc>
              <a:spcBef>
                <a:spcPts val="0"/>
              </a:spcBef>
            </a:pPr>
            <a:endParaRPr lang="en-GB" sz="2000" dirty="0"/>
          </a:p>
          <a:p>
            <a:pPr marL="12700" indent="-12700" algn="ctr">
              <a:lnSpc>
                <a:spcPts val="2280"/>
              </a:lnSpc>
              <a:spcBef>
                <a:spcPts val="0"/>
              </a:spcBef>
            </a:pPr>
            <a:r>
              <a:rPr lang="es" sz="2000" b="1" dirty="0"/>
              <a:t>Si bien muchos de nosotros estamos algo familiarizados con estos términos, es importante comprender la terminología: ¡ </a:t>
            </a:r>
            <a:r>
              <a:rPr lang="es" sz="2000" b="1" u="sng" dirty="0"/>
              <a:t>EL CONOCIMIENTO ES PODER </a:t>
            </a:r>
            <a:r>
              <a:rPr lang="es" sz="2000" dirty="0"/>
              <a:t>!</a:t>
            </a:r>
          </a:p>
          <a:p>
            <a:pPr marL="12700" indent="-12700" algn="ctr">
              <a:lnSpc>
                <a:spcPts val="2280"/>
              </a:lnSpc>
              <a:spcBef>
                <a:spcPts val="0"/>
              </a:spcBef>
            </a:pPr>
            <a:endParaRPr lang="en-GB" sz="2000" dirty="0"/>
          </a:p>
          <a:p>
            <a:pPr marL="12700" indent="-12700" algn="ctr">
              <a:lnSpc>
                <a:spcPts val="2280"/>
              </a:lnSpc>
              <a:spcBef>
                <a:spcPts val="0"/>
              </a:spcBef>
            </a:pPr>
            <a:r>
              <a:rPr lang="es" sz="2000" b="1" dirty="0">
                <a:hlinkClick r:id="rId2">
                  <a:extLst>
                    <a:ext uri="{A12FA001-AC4F-418D-AE19-62706E023703}">
                      <ahyp:hlinkClr xmlns:ahyp="http://schemas.microsoft.com/office/drawing/2018/hyperlinkcolor" val="tx"/>
                    </a:ext>
                  </a:extLst>
                </a:hlinkClick>
              </a:rPr>
              <a:t>Fuente: </a:t>
            </a:r>
            <a:r>
              <a:rPr lang="es" sz="2000" b="1" dirty="0"/>
              <a:t>Pestleanalysis.com</a:t>
            </a:r>
            <a:endParaRPr lang="en-US" sz="2000" b="1" dirty="0"/>
          </a:p>
        </p:txBody>
      </p:sp>
      <p:sp>
        <p:nvSpPr>
          <p:cNvPr id="10" name="Rectangle 9">
            <a:extLst>
              <a:ext uri="{FF2B5EF4-FFF2-40B4-BE49-F238E27FC236}">
                <a16:creationId xmlns:a16="http://schemas.microsoft.com/office/drawing/2014/main" id="{1AADB722-9338-EA35-474F-FE884947757B}"/>
              </a:ext>
            </a:extLst>
          </p:cNvPr>
          <p:cNvSpPr/>
          <p:nvPr/>
        </p:nvSpPr>
        <p:spPr>
          <a:xfrm>
            <a:off x="1463723" y="1462625"/>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30373734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FC236370-405D-53F7-3F2C-D67A1C345B06}"/>
              </a:ext>
            </a:extLst>
          </p:cNvPr>
          <p:cNvSpPr>
            <a:spLocks noGrp="1"/>
          </p:cNvSpPr>
          <p:nvPr>
            <p:ph type="body" sz="quarter" idx="16"/>
          </p:nvPr>
        </p:nvSpPr>
        <p:spPr>
          <a:xfrm>
            <a:off x="0" y="507036"/>
            <a:ext cx="12192000" cy="1321764"/>
          </a:xfrm>
        </p:spPr>
        <p:txBody>
          <a:bodyPr>
            <a:normAutofit/>
          </a:bodyPr>
          <a:lstStyle/>
          <a:p>
            <a:pPr algn="ctr"/>
            <a:r>
              <a:rPr lang="es" dirty="0"/>
              <a:t>Macro Market Environment incorpora</a:t>
            </a:r>
          </a:p>
          <a:p>
            <a:endParaRPr lang="en-US" dirty="0"/>
          </a:p>
        </p:txBody>
      </p:sp>
      <p:sp>
        <p:nvSpPr>
          <p:cNvPr id="3" name="Text Placeholder 2">
            <a:extLst>
              <a:ext uri="{FF2B5EF4-FFF2-40B4-BE49-F238E27FC236}">
                <a16:creationId xmlns:a16="http://schemas.microsoft.com/office/drawing/2014/main" id="{FD115ABE-72B6-B334-94A3-ADC200392F69}"/>
              </a:ext>
            </a:extLst>
          </p:cNvPr>
          <p:cNvSpPr>
            <a:spLocks noGrp="1"/>
          </p:cNvSpPr>
          <p:nvPr>
            <p:ph type="body" sz="quarter" idx="18"/>
          </p:nvPr>
        </p:nvSpPr>
        <p:spPr>
          <a:xfrm>
            <a:off x="572288" y="1438034"/>
            <a:ext cx="11240483" cy="5196683"/>
          </a:xfrm>
        </p:spPr>
        <p:txBody>
          <a:bodyPr>
            <a:noAutofit/>
          </a:bodyPr>
          <a:lstStyle/>
          <a:p>
            <a:pPr algn="l"/>
            <a:r>
              <a:rPr lang="es" sz="1800" b="1" i="0" dirty="0">
                <a:solidFill>
                  <a:srgbClr val="F16924"/>
                </a:solidFill>
                <a:effectLst/>
              </a:rPr>
              <a:t>Demografía</a:t>
            </a:r>
          </a:p>
          <a:p>
            <a:pPr marL="0" indent="0" algn="l"/>
            <a:r>
              <a:rPr lang="es" sz="1800" b="0" i="0" dirty="0">
                <a:solidFill>
                  <a:srgbClr val="666666"/>
                </a:solidFill>
                <a:effectLst/>
              </a:rPr>
              <a:t>La palabra </a:t>
            </a:r>
            <a:r>
              <a:rPr lang="es" sz="1800" b="0" i="1" dirty="0">
                <a:solidFill>
                  <a:srgbClr val="666666"/>
                </a:solidFill>
                <a:effectLst/>
              </a:rPr>
              <a:t>demografía </a:t>
            </a:r>
            <a:r>
              <a:rPr lang="es" sz="1800" b="0" i="0" dirty="0">
                <a:solidFill>
                  <a:srgbClr val="666666"/>
                </a:solidFill>
                <a:effectLst/>
              </a:rPr>
              <a:t>se refiere al desglose estadístico de una población. Como un solo número, la población por sí sola, es decir, la cantidad de personas que viven en un área determinada, no dice mucho. Sin embargo, el concepto más amplio de demografía, que también explica, por ejemplo, el desglose de una población por edad o género, puede brindarle mucha información sobre el entorno macro. Veamos un ejemplo. Si su producto está dirigido a personas mayores de 60 años, le alegrará saber que existe una tendencia de envejecimiento de la población en todo el mundo, lo que significa que las personas viven más tiempo.</a:t>
            </a:r>
          </a:p>
          <a:p>
            <a:endParaRPr lang="en-IE" sz="1800" dirty="0"/>
          </a:p>
          <a:p>
            <a:pPr algn="l"/>
            <a:r>
              <a:rPr lang="es" sz="1800" b="1" i="0" dirty="0">
                <a:solidFill>
                  <a:srgbClr val="F16924"/>
                </a:solidFill>
                <a:effectLst/>
              </a:rPr>
              <a:t>Empleo</a:t>
            </a:r>
          </a:p>
          <a:p>
            <a:pPr marL="0" indent="0" algn="l"/>
            <a:r>
              <a:rPr lang="es" sz="1800" b="0" i="0" dirty="0">
                <a:solidFill>
                  <a:srgbClr val="666666"/>
                </a:solidFill>
                <a:effectLst/>
              </a:rPr>
              <a:t>La fracción de la población local o global que está o no está empleada. La tasa de empleo es otro factor que da una idea poderosa del estado de una economía. Nuevamente, para la mayoría de los casos: cuanto mayor sea el empleo, mejor.</a:t>
            </a:r>
          </a:p>
          <a:p>
            <a:pPr marL="0" indent="0" algn="l"/>
            <a:endParaRPr lang="en-GB" sz="1800" dirty="0">
              <a:solidFill>
                <a:srgbClr val="666666"/>
              </a:solidFill>
            </a:endParaRPr>
          </a:p>
          <a:p>
            <a:pPr algn="l"/>
            <a:r>
              <a:rPr lang="es" sz="1800" b="1" i="0" dirty="0">
                <a:solidFill>
                  <a:srgbClr val="F16924"/>
                </a:solidFill>
                <a:effectLst/>
              </a:rPr>
              <a:t>Impuestos</a:t>
            </a:r>
          </a:p>
          <a:p>
            <a:pPr marL="0" indent="0" algn="l"/>
            <a:r>
              <a:rPr lang="es" sz="1800" b="0" i="0" dirty="0">
                <a:solidFill>
                  <a:srgbClr val="666666"/>
                </a:solidFill>
                <a:effectLst/>
              </a:rPr>
              <a:t>Los impuestos normalmente se establecen a nivel nacional. Por supuesto, los impuestos no necesitan explicación: son la parte de las ganancias de su negocio que le quita el gobierno. El tamaño de los impuestos puede ayudarlo a comprender la política monetaria de su jurisdicción y cómo se relaciona con la economía en su conjunto.</a:t>
            </a:r>
          </a:p>
          <a:p>
            <a:pPr marL="0" indent="0" algn="l"/>
            <a:endParaRPr lang="en-GB" sz="1400" b="0" i="0" dirty="0">
              <a:solidFill>
                <a:srgbClr val="666666"/>
              </a:solidFill>
              <a:effectLst/>
            </a:endParaRPr>
          </a:p>
          <a:p>
            <a:endParaRPr lang="en-IE" sz="1200" dirty="0"/>
          </a:p>
        </p:txBody>
      </p:sp>
    </p:spTree>
    <p:extLst>
      <p:ext uri="{BB962C8B-B14F-4D97-AF65-F5344CB8AC3E}">
        <p14:creationId xmlns:p14="http://schemas.microsoft.com/office/powerpoint/2010/main" val="27241677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FC236370-405D-53F7-3F2C-D67A1C345B06}"/>
              </a:ext>
            </a:extLst>
          </p:cNvPr>
          <p:cNvSpPr>
            <a:spLocks noGrp="1"/>
          </p:cNvSpPr>
          <p:nvPr>
            <p:ph type="body" sz="quarter" idx="16"/>
          </p:nvPr>
        </p:nvSpPr>
        <p:spPr>
          <a:xfrm>
            <a:off x="0" y="507036"/>
            <a:ext cx="12192000" cy="1321764"/>
          </a:xfrm>
        </p:spPr>
        <p:txBody>
          <a:bodyPr>
            <a:normAutofit/>
          </a:bodyPr>
          <a:lstStyle/>
          <a:p>
            <a:pPr algn="ctr"/>
            <a:r>
              <a:rPr lang="es" dirty="0"/>
              <a:t>Macro Market Environment incorpora</a:t>
            </a:r>
          </a:p>
          <a:p>
            <a:endParaRPr lang="en-US" dirty="0"/>
          </a:p>
        </p:txBody>
      </p:sp>
      <p:sp>
        <p:nvSpPr>
          <p:cNvPr id="3" name="Text Placeholder 2">
            <a:extLst>
              <a:ext uri="{FF2B5EF4-FFF2-40B4-BE49-F238E27FC236}">
                <a16:creationId xmlns:a16="http://schemas.microsoft.com/office/drawing/2014/main" id="{FD115ABE-72B6-B334-94A3-ADC200392F69}"/>
              </a:ext>
            </a:extLst>
          </p:cNvPr>
          <p:cNvSpPr>
            <a:spLocks noGrp="1"/>
          </p:cNvSpPr>
          <p:nvPr>
            <p:ph type="body" sz="quarter" idx="18"/>
          </p:nvPr>
        </p:nvSpPr>
        <p:spPr>
          <a:xfrm>
            <a:off x="153189" y="1605517"/>
            <a:ext cx="9018279" cy="5143519"/>
          </a:xfrm>
        </p:spPr>
        <p:txBody>
          <a:bodyPr>
            <a:noAutofit/>
          </a:bodyPr>
          <a:lstStyle/>
          <a:p>
            <a:pPr algn="l"/>
            <a:r>
              <a:rPr lang="es" sz="2000" b="1" i="0" dirty="0">
                <a:solidFill>
                  <a:srgbClr val="F16924"/>
                </a:solidFill>
                <a:effectLst/>
              </a:rPr>
              <a:t>Gasto del consumidor</a:t>
            </a:r>
          </a:p>
          <a:p>
            <a:pPr marL="0" indent="0" algn="l"/>
            <a:r>
              <a:rPr lang="es" sz="2000" b="0" i="0" dirty="0">
                <a:solidFill>
                  <a:srgbClr val="666666"/>
                </a:solidFill>
                <a:effectLst/>
              </a:rPr>
              <a:t>La cantidad de bienes y servicios que los consumidores finales compran cada año. Si bien también es un factor económico, el gasto del consumidor es parcialmente un factor sociocultural en lo que se refiere al entorno macro. Esto se debe a que algunas culturas simplemente son más o menos propensas a comprar productos de consumo, y también podría estar relacionado con los cambios en las culturas a lo largo del tiempo.</a:t>
            </a:r>
          </a:p>
          <a:p>
            <a:pPr marL="0" indent="0" algn="l"/>
            <a:endParaRPr lang="en-GB" sz="2000" dirty="0">
              <a:solidFill>
                <a:srgbClr val="666666"/>
              </a:solidFill>
            </a:endParaRPr>
          </a:p>
          <a:p>
            <a:pPr algn="l"/>
            <a:r>
              <a:rPr lang="es" sz="2000" b="1" i="0" dirty="0">
                <a:solidFill>
                  <a:srgbClr val="F16924"/>
                </a:solidFill>
                <a:effectLst/>
              </a:rPr>
              <a:t>Política</a:t>
            </a:r>
          </a:p>
          <a:p>
            <a:pPr marL="0" indent="0" algn="l"/>
            <a:r>
              <a:rPr lang="es" sz="2000" b="0" i="0" u="none" strike="noStrike" dirty="0">
                <a:solidFill>
                  <a:srgbClr val="F76028"/>
                </a:solidFill>
                <a:effectLst/>
                <a:hlinkClick r:id="rId2"/>
              </a:rPr>
              <a:t>política también puede ser un factor importante </a:t>
            </a:r>
            <a:r>
              <a:rPr lang="es" sz="2000" b="0" i="0" dirty="0">
                <a:solidFill>
                  <a:srgbClr val="666666"/>
                </a:solidFill>
                <a:effectLst/>
              </a:rPr>
              <a:t>en el entorno macro, especialmente en relación con las políticas comerciales internacionales. Por ejemplo, si un mercado geográfico elegido no tiene acuerdos comerciales con su país de origen, sus productos podrían estar sujetos a impuestos de importación, lo que podría afectar </a:t>
            </a:r>
            <a:r>
              <a:rPr lang="es" sz="2000" b="0" i="0" u="none" strike="noStrike" dirty="0">
                <a:solidFill>
                  <a:srgbClr val="F76028"/>
                </a:solidFill>
                <a:effectLst/>
                <a:hlinkClick r:id="rId3"/>
              </a:rPr>
              <a:t>la viabilidad de su modelo comercial </a:t>
            </a:r>
            <a:r>
              <a:rPr lang="es" sz="2000" b="0" i="0" dirty="0">
                <a:solidFill>
                  <a:srgbClr val="666666"/>
                </a:solidFill>
                <a:effectLst/>
              </a:rPr>
              <a:t>. En algunos casos, el entorno político puede incluso imposibilitarle hacer negocios en un determinado país.</a:t>
            </a:r>
          </a:p>
          <a:p>
            <a:pPr marL="0" indent="0" algn="l"/>
            <a:endParaRPr lang="en-GB" sz="2000" b="0" i="0" dirty="0">
              <a:solidFill>
                <a:srgbClr val="666666"/>
              </a:solidFill>
              <a:effectLst/>
            </a:endParaRPr>
          </a:p>
        </p:txBody>
      </p:sp>
      <p:pic>
        <p:nvPicPr>
          <p:cNvPr id="4" name="Picture 3" descr="A picture containing text, table, indoor&#10;&#10;Description automatically generated">
            <a:extLst>
              <a:ext uri="{FF2B5EF4-FFF2-40B4-BE49-F238E27FC236}">
                <a16:creationId xmlns:a16="http://schemas.microsoft.com/office/drawing/2014/main" id="{8CAA4EF7-5A2E-3E26-9D19-E51B358C8FBA}"/>
              </a:ext>
            </a:extLst>
          </p:cNvPr>
          <p:cNvPicPr>
            <a:picLocks noChangeAspect="1"/>
          </p:cNvPicPr>
          <p:nvPr/>
        </p:nvPicPr>
        <p:blipFill rotWithShape="1">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rcRect l="32361"/>
          <a:stretch/>
        </p:blipFill>
        <p:spPr>
          <a:xfrm>
            <a:off x="9171468" y="2275367"/>
            <a:ext cx="3020532" cy="2977116"/>
          </a:xfrm>
          <a:prstGeom prst="rect">
            <a:avLst/>
          </a:prstGeom>
        </p:spPr>
      </p:pic>
      <p:sp>
        <p:nvSpPr>
          <p:cNvPr id="5" name="TextBox 4">
            <a:extLst>
              <a:ext uri="{FF2B5EF4-FFF2-40B4-BE49-F238E27FC236}">
                <a16:creationId xmlns:a16="http://schemas.microsoft.com/office/drawing/2014/main" id="{32BCAD39-574F-00A3-5E2B-288C55643D34}"/>
              </a:ext>
            </a:extLst>
          </p:cNvPr>
          <p:cNvSpPr txBox="1"/>
          <p:nvPr/>
        </p:nvSpPr>
        <p:spPr>
          <a:xfrm>
            <a:off x="9824484" y="6858000"/>
            <a:ext cx="1415016" cy="507831"/>
          </a:xfrm>
          <a:prstGeom prst="rect">
            <a:avLst/>
          </a:prstGeom>
          <a:noFill/>
        </p:spPr>
        <p:txBody>
          <a:bodyPr wrap="square" rtlCol="0">
            <a:spAutoFit/>
          </a:bodyPr>
          <a:lstStyle/>
          <a:p>
            <a:r>
              <a:rPr lang="es" sz="900">
                <a:hlinkClick r:id="rId5" tooltip="https://www.picpedia.org/post-it-note/s/spending-power.html"/>
              </a:rPr>
              <a:t>Esta foto </a:t>
            </a:r>
            <a:r>
              <a:rPr lang="es" sz="900"/>
              <a:t>de autor desconocido tiene licencia </a:t>
            </a:r>
            <a:r>
              <a:rPr lang="es" sz="900">
                <a:hlinkClick r:id="rId6" tooltip="https://creativecommons.org/licenses/by-sa/3.0/"/>
              </a:rPr>
              <a:t>CC BY-SA</a:t>
            </a:r>
            <a:endParaRPr lang="en-IE" sz="900"/>
          </a:p>
        </p:txBody>
      </p:sp>
    </p:spTree>
    <p:extLst>
      <p:ext uri="{BB962C8B-B14F-4D97-AF65-F5344CB8AC3E}">
        <p14:creationId xmlns:p14="http://schemas.microsoft.com/office/powerpoint/2010/main" val="24799971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FC236370-405D-53F7-3F2C-D67A1C345B06}"/>
              </a:ext>
            </a:extLst>
          </p:cNvPr>
          <p:cNvSpPr>
            <a:spLocks noGrp="1"/>
          </p:cNvSpPr>
          <p:nvPr>
            <p:ph type="body" sz="quarter" idx="16"/>
          </p:nvPr>
        </p:nvSpPr>
        <p:spPr>
          <a:xfrm>
            <a:off x="0" y="507036"/>
            <a:ext cx="12192000" cy="1321764"/>
          </a:xfrm>
        </p:spPr>
        <p:txBody>
          <a:bodyPr>
            <a:normAutofit/>
          </a:bodyPr>
          <a:lstStyle/>
          <a:p>
            <a:pPr algn="ctr"/>
            <a:r>
              <a:rPr lang="es" dirty="0"/>
              <a:t>Macro Market Environment incorpora</a:t>
            </a:r>
          </a:p>
          <a:p>
            <a:endParaRPr lang="en-US" dirty="0"/>
          </a:p>
        </p:txBody>
      </p:sp>
      <p:sp>
        <p:nvSpPr>
          <p:cNvPr id="3" name="Text Placeholder 2">
            <a:extLst>
              <a:ext uri="{FF2B5EF4-FFF2-40B4-BE49-F238E27FC236}">
                <a16:creationId xmlns:a16="http://schemas.microsoft.com/office/drawing/2014/main" id="{FD115ABE-72B6-B334-94A3-ADC200392F69}"/>
              </a:ext>
            </a:extLst>
          </p:cNvPr>
          <p:cNvSpPr>
            <a:spLocks noGrp="1"/>
          </p:cNvSpPr>
          <p:nvPr>
            <p:ph type="body" sz="quarter" idx="18"/>
          </p:nvPr>
        </p:nvSpPr>
        <p:spPr>
          <a:xfrm>
            <a:off x="572288" y="1452710"/>
            <a:ext cx="11240483" cy="5143519"/>
          </a:xfrm>
        </p:spPr>
        <p:txBody>
          <a:bodyPr>
            <a:noAutofit/>
          </a:bodyPr>
          <a:lstStyle/>
          <a:p>
            <a:pPr algn="l"/>
            <a:r>
              <a:rPr lang="es" sz="1800" b="1" i="0" dirty="0">
                <a:solidFill>
                  <a:srgbClr val="F16924"/>
                </a:solidFill>
                <a:effectLst/>
              </a:rPr>
              <a:t>Tecnología</a:t>
            </a:r>
          </a:p>
          <a:p>
            <a:pPr marL="0" indent="0" algn="l"/>
            <a:r>
              <a:rPr lang="es" sz="1800" b="0" i="0" dirty="0">
                <a:solidFill>
                  <a:srgbClr val="666666"/>
                </a:solidFill>
                <a:effectLst/>
              </a:rPr>
              <a:t>No hace falta decir que </a:t>
            </a:r>
            <a:r>
              <a:rPr lang="es" sz="1800" b="0" i="0" u="none" strike="noStrike" dirty="0">
                <a:solidFill>
                  <a:srgbClr val="F76028"/>
                </a:solidFill>
                <a:effectLst/>
                <a:hlinkClick r:id="rId2"/>
              </a:rPr>
              <a:t>la tecnología es un factor crucial </a:t>
            </a:r>
            <a:r>
              <a:rPr lang="es" sz="1800" b="0" i="0" dirty="0">
                <a:solidFill>
                  <a:srgbClr val="666666"/>
                </a:solidFill>
                <a:effectLst/>
              </a:rPr>
              <a:t>en el macroentorno actual. Específicamente, la infraestructura tecnológica de una nación puede ser un elemento importante del entorno macro. Esto puede referirse a las preferencias tecnológicas de la nación, la </a:t>
            </a:r>
            <a:r>
              <a:rPr lang="es" sz="1800" b="0" i="0" dirty="0" err="1">
                <a:solidFill>
                  <a:srgbClr val="666666"/>
                </a:solidFill>
                <a:effectLst/>
              </a:rPr>
              <a:t>difusión </a:t>
            </a:r>
            <a:r>
              <a:rPr lang="es" sz="1800" b="0" i="0" dirty="0">
                <a:solidFill>
                  <a:srgbClr val="666666"/>
                </a:solidFill>
                <a:effectLst/>
              </a:rPr>
              <a:t>de ciertas tecnologías u otros factores similares.</a:t>
            </a:r>
          </a:p>
          <a:p>
            <a:pPr marL="0" indent="0" algn="l"/>
            <a:endParaRPr lang="en-GB" sz="1800" dirty="0">
              <a:solidFill>
                <a:srgbClr val="666666"/>
              </a:solidFill>
            </a:endParaRPr>
          </a:p>
          <a:p>
            <a:pPr algn="l"/>
            <a:r>
              <a:rPr lang="es" sz="1800" b="1" i="0" dirty="0">
                <a:solidFill>
                  <a:srgbClr val="F16924"/>
                </a:solidFill>
                <a:effectLst/>
              </a:rPr>
              <a:t>Ecología</a:t>
            </a:r>
          </a:p>
          <a:p>
            <a:pPr marL="0" indent="0" algn="l"/>
            <a:r>
              <a:rPr lang="es" sz="1800" b="0" i="0" dirty="0">
                <a:solidFill>
                  <a:srgbClr val="666666"/>
                </a:solidFill>
                <a:effectLst/>
              </a:rPr>
              <a:t>Estamos entrando en una era en la que el medio ambiente es más preciado que nunca, con una cantidad cada vez menor de recursos naturales y una contaminación creciente. En lo que respecta al análisis del entorno macro, la ecología es la categoría de todos los factores importantes que dan cuenta de esto. Otros ejemplos de </a:t>
            </a:r>
            <a:r>
              <a:rPr lang="es" sz="1800" b="0" i="0" u="none" strike="noStrike" dirty="0">
                <a:solidFill>
                  <a:srgbClr val="F76028"/>
                </a:solidFill>
                <a:effectLst/>
                <a:hlinkClick r:id="rId3"/>
              </a:rPr>
              <a:t>factores ecológicos individuales </a:t>
            </a:r>
            <a:r>
              <a:rPr lang="es" sz="1800" b="0" i="0" dirty="0">
                <a:solidFill>
                  <a:srgbClr val="666666"/>
                </a:solidFill>
                <a:effectLst/>
              </a:rPr>
              <a:t>incluyen el clima, la llanura del terreno, la fertilidad del suelo y el calentamiento global.</a:t>
            </a:r>
          </a:p>
          <a:p>
            <a:pPr marL="0" indent="0" algn="l"/>
            <a:endParaRPr lang="en-GB" sz="1800" dirty="0">
              <a:solidFill>
                <a:srgbClr val="666666"/>
              </a:solidFill>
            </a:endParaRPr>
          </a:p>
          <a:p>
            <a:pPr algn="l"/>
            <a:r>
              <a:rPr lang="es" sz="1800" b="1" i="0" dirty="0">
                <a:solidFill>
                  <a:srgbClr val="F16924"/>
                </a:solidFill>
                <a:effectLst/>
              </a:rPr>
              <a:t>Ley/Reglamento</a:t>
            </a:r>
          </a:p>
          <a:p>
            <a:pPr marL="0" indent="0" algn="l"/>
            <a:r>
              <a:rPr lang="es" sz="1800" b="0" i="0" dirty="0">
                <a:solidFill>
                  <a:srgbClr val="666666"/>
                </a:solidFill>
                <a:effectLst/>
              </a:rPr>
              <a:t>Existe una gran disparidad en la regulación en todo el mundo. </a:t>
            </a:r>
            <a:r>
              <a:rPr lang="es" sz="1800" b="0" i="0" u="none" strike="noStrike" dirty="0">
                <a:solidFill>
                  <a:srgbClr val="F76028"/>
                </a:solidFill>
                <a:effectLst/>
                <a:hlinkClick r:id="rId4"/>
              </a:rPr>
              <a:t>Tomemos como ejemplo el mercado emergente de las criptomonedas </a:t>
            </a:r>
            <a:r>
              <a:rPr lang="es" sz="1800" b="0" i="0" dirty="0">
                <a:solidFill>
                  <a:srgbClr val="666666"/>
                </a:solidFill>
                <a:effectLst/>
              </a:rPr>
              <a:t>. Las criptomonedas son una nueva clase de activo financiero, para el cual aún no se han establecido reglas y regulaciones específicas en la mayoría de los países. Sin embargo, unos pocos países selectos, como Malta o Suiza, se han apresurado a regular el espacio.</a:t>
            </a:r>
          </a:p>
        </p:txBody>
      </p:sp>
    </p:spTree>
    <p:extLst>
      <p:ext uri="{BB962C8B-B14F-4D97-AF65-F5344CB8AC3E}">
        <p14:creationId xmlns:p14="http://schemas.microsoft.com/office/powerpoint/2010/main" val="25648561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2C793BA-48AF-4054-AF84-30FAAF4DE013}"/>
              </a:ext>
            </a:extLst>
          </p:cNvPr>
          <p:cNvSpPr txBox="1">
            <a:spLocks/>
          </p:cNvSpPr>
          <p:nvPr/>
        </p:nvSpPr>
        <p:spPr>
          <a:xfrm>
            <a:off x="6899553" y="1030503"/>
            <a:ext cx="4959385" cy="461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lnSpc>
                <a:spcPts val="2240"/>
              </a:lnSpc>
              <a:spcBef>
                <a:spcPts val="600"/>
              </a:spcBef>
              <a:buClr>
                <a:srgbClr val="F16924"/>
              </a:buClr>
              <a:buFont typeface="Arial" panose="020B0604020202020204" pitchFamily="34" charset="0"/>
              <a:buChar char="•"/>
            </a:pPr>
            <a:r>
              <a:rPr lang="es" sz="2000" b="1" dirty="0">
                <a:solidFill>
                  <a:srgbClr val="B41F7A"/>
                </a:solidFill>
              </a:rPr>
              <a:t>Los socios </a:t>
            </a:r>
            <a:r>
              <a:rPr lang="es" sz="2000" dirty="0">
                <a:solidFill>
                  <a:srgbClr val="616161"/>
                </a:solidFill>
              </a:rPr>
              <a:t>son todas las entidades separadas, como compañías bancarias y de seguros, compañías de transporte, corredores, agencias de marketing, etc., que realizan negocios con la PYME.</a:t>
            </a:r>
          </a:p>
          <a:p>
            <a:pPr marL="342900" indent="-342900" algn="just">
              <a:lnSpc>
                <a:spcPts val="2240"/>
              </a:lnSpc>
              <a:spcBef>
                <a:spcPts val="600"/>
              </a:spcBef>
              <a:buClr>
                <a:srgbClr val="F16924"/>
              </a:buClr>
              <a:buFont typeface="Arial" panose="020B0604020202020204" pitchFamily="34" charset="0"/>
              <a:buChar char="•"/>
            </a:pPr>
            <a:r>
              <a:rPr lang="es" sz="2000" b="1" dirty="0">
                <a:solidFill>
                  <a:srgbClr val="B41F7A"/>
                </a:solidFill>
              </a:rPr>
              <a:t>Los clientes </a:t>
            </a:r>
            <a:r>
              <a:rPr lang="es" sz="2000" dirty="0">
                <a:solidFill>
                  <a:srgbClr val="616161"/>
                </a:solidFill>
              </a:rPr>
              <a:t>forman parte del grupo objetivo de la PYME.</a:t>
            </a:r>
          </a:p>
          <a:p>
            <a:pPr marL="342900" indent="-342900" algn="just">
              <a:lnSpc>
                <a:spcPts val="2240"/>
              </a:lnSpc>
              <a:spcBef>
                <a:spcPts val="600"/>
              </a:spcBef>
              <a:buClr>
                <a:srgbClr val="F16924"/>
              </a:buClr>
              <a:buFont typeface="Arial" panose="020B0604020202020204" pitchFamily="34" charset="0"/>
              <a:buChar char="•"/>
            </a:pPr>
            <a:r>
              <a:rPr lang="es" sz="2000" b="1" dirty="0">
                <a:solidFill>
                  <a:srgbClr val="B41F7A"/>
                </a:solidFill>
              </a:rPr>
              <a:t>Los competidores </a:t>
            </a:r>
            <a:r>
              <a:rPr lang="es" sz="2000" dirty="0">
                <a:solidFill>
                  <a:srgbClr val="616161"/>
                </a:solidFill>
              </a:rPr>
              <a:t>son los jugadores en el mismo mercado que se dirigen a clientes similares a los de la PYME.</a:t>
            </a:r>
          </a:p>
          <a:p>
            <a:pPr marL="342900" indent="-342900" algn="just">
              <a:lnSpc>
                <a:spcPts val="2240"/>
              </a:lnSpc>
              <a:spcBef>
                <a:spcPts val="600"/>
              </a:spcBef>
              <a:buClr>
                <a:srgbClr val="F16924"/>
              </a:buClr>
              <a:buFont typeface="Arial" panose="020B0604020202020204" pitchFamily="34" charset="0"/>
              <a:buChar char="•"/>
            </a:pPr>
            <a:r>
              <a:rPr lang="es" sz="2000" b="1" dirty="0">
                <a:solidFill>
                  <a:srgbClr val="B41F7A"/>
                </a:solidFill>
              </a:rPr>
              <a:t>Público </a:t>
            </a:r>
            <a:r>
              <a:rPr lang="es" sz="2000" dirty="0">
                <a:solidFill>
                  <a:srgbClr val="616161"/>
                </a:solidFill>
              </a:rPr>
              <a:t>se compone de cualquier otro grupo que tenga un interés real o potencial o que afecte la capacidad de la empresa para atender a sus clientes.</a:t>
            </a:r>
          </a:p>
          <a:p>
            <a:pPr algn="just">
              <a:lnSpc>
                <a:spcPts val="2240"/>
              </a:lnSpc>
              <a:spcBef>
                <a:spcPts val="600"/>
              </a:spcBef>
              <a:buClr>
                <a:srgbClr val="F16924"/>
              </a:buClr>
            </a:pPr>
            <a:endParaRPr lang="en-US" sz="2000" dirty="0">
              <a:solidFill>
                <a:srgbClr val="616161"/>
              </a:solidFill>
            </a:endParaRPr>
          </a:p>
        </p:txBody>
      </p:sp>
      <p:sp>
        <p:nvSpPr>
          <p:cNvPr id="7" name="Text Placeholder 6">
            <a:extLst>
              <a:ext uri="{FF2B5EF4-FFF2-40B4-BE49-F238E27FC236}">
                <a16:creationId xmlns:a16="http://schemas.microsoft.com/office/drawing/2014/main" id="{EED3B07A-32D0-929B-7C57-DD4398ACFFF4}"/>
              </a:ext>
            </a:extLst>
          </p:cNvPr>
          <p:cNvSpPr>
            <a:spLocks noGrp="1"/>
          </p:cNvSpPr>
          <p:nvPr>
            <p:ph type="body" sz="quarter" idx="16"/>
          </p:nvPr>
        </p:nvSpPr>
        <p:spPr>
          <a:xfrm>
            <a:off x="1379575" y="682112"/>
            <a:ext cx="5335550" cy="1561026"/>
          </a:xfrm>
        </p:spPr>
        <p:txBody>
          <a:bodyPr>
            <a:normAutofit/>
          </a:bodyPr>
          <a:lstStyle/>
          <a:p>
            <a:r>
              <a:rPr lang="es" dirty="0"/>
              <a:t>Entorno de micromercado</a:t>
            </a:r>
          </a:p>
          <a:p>
            <a:endParaRPr lang="en-US" dirty="0"/>
          </a:p>
        </p:txBody>
      </p:sp>
      <p:sp>
        <p:nvSpPr>
          <p:cNvPr id="9" name="Text Placeholder 8">
            <a:extLst>
              <a:ext uri="{FF2B5EF4-FFF2-40B4-BE49-F238E27FC236}">
                <a16:creationId xmlns:a16="http://schemas.microsoft.com/office/drawing/2014/main" id="{54B10710-E941-5E98-7592-78531CCF00BF}"/>
              </a:ext>
            </a:extLst>
          </p:cNvPr>
          <p:cNvSpPr>
            <a:spLocks noGrp="1"/>
          </p:cNvSpPr>
          <p:nvPr>
            <p:ph type="body" sz="quarter" idx="18"/>
          </p:nvPr>
        </p:nvSpPr>
        <p:spPr>
          <a:xfrm>
            <a:off x="1379575" y="1657823"/>
            <a:ext cx="5105121" cy="4998157"/>
          </a:xfrm>
        </p:spPr>
        <p:txBody>
          <a:bodyPr>
            <a:normAutofit/>
          </a:bodyPr>
          <a:lstStyle/>
          <a:p>
            <a:pPr marL="12700" indent="-12700" algn="just">
              <a:lnSpc>
                <a:spcPts val="2280"/>
              </a:lnSpc>
              <a:spcBef>
                <a:spcPts val="0"/>
              </a:spcBef>
            </a:pPr>
            <a:r>
              <a:rPr lang="es" sz="2000" dirty="0"/>
              <a:t>El microcomponente del entorno externo también se conoce como entorno de tareas. Comprende fuerzas y factores externos que están directamente relacionados con el negocio. Estos incluyen proveedores, intermediarios del mercado, clientes, socios, competidores y el público.</a:t>
            </a:r>
          </a:p>
          <a:p>
            <a:pPr marL="12700" indent="-12700" algn="just">
              <a:lnSpc>
                <a:spcPts val="2280"/>
              </a:lnSpc>
              <a:spcBef>
                <a:spcPts val="0"/>
              </a:spcBef>
            </a:pPr>
            <a:endParaRPr lang="en-US" sz="2000" dirty="0"/>
          </a:p>
          <a:p>
            <a:pPr marL="12700" indent="-12700" algn="just">
              <a:lnSpc>
                <a:spcPts val="2280"/>
              </a:lnSpc>
              <a:spcBef>
                <a:spcPts val="0"/>
              </a:spcBef>
            </a:pPr>
            <a:r>
              <a:rPr lang="es" sz="2000" dirty="0"/>
              <a:t>Los proveedores incluyen todas las partes que proporcionan los recursos que necesita la PYME.</a:t>
            </a:r>
          </a:p>
          <a:p>
            <a:pPr marL="12700" indent="-12700" algn="just">
              <a:lnSpc>
                <a:spcPts val="2280"/>
              </a:lnSpc>
              <a:spcBef>
                <a:spcPts val="0"/>
              </a:spcBef>
            </a:pPr>
            <a:r>
              <a:rPr lang="es" sz="2000" dirty="0">
                <a:solidFill>
                  <a:schemeClr val="bg2"/>
                </a:solidFill>
              </a:rPr>
              <a:t>Los intermediarios del mercado </a:t>
            </a:r>
            <a:r>
              <a:rPr lang="es" sz="2000" dirty="0"/>
              <a:t>incluyen a las partes involucradas en la distribución del producto o servicio de la organización.</a:t>
            </a:r>
          </a:p>
          <a:p>
            <a:pPr marL="12700" indent="-12700" algn="just">
              <a:lnSpc>
                <a:spcPts val="2280"/>
              </a:lnSpc>
              <a:spcBef>
                <a:spcPts val="0"/>
              </a:spcBef>
            </a:pPr>
            <a:endParaRPr lang="en-US" sz="2000" dirty="0"/>
          </a:p>
          <a:p>
            <a:pPr marL="12700" indent="-12700" algn="just">
              <a:lnSpc>
                <a:spcPts val="2280"/>
              </a:lnSpc>
              <a:spcBef>
                <a:spcPts val="0"/>
              </a:spcBef>
            </a:pPr>
            <a:endParaRPr lang="en-US" sz="2000" dirty="0"/>
          </a:p>
          <a:p>
            <a:pPr marL="12700" indent="-12700">
              <a:lnSpc>
                <a:spcPts val="2280"/>
              </a:lnSpc>
              <a:spcBef>
                <a:spcPts val="0"/>
              </a:spcBef>
            </a:pPr>
            <a:endParaRPr lang="en-US" sz="2000" dirty="0"/>
          </a:p>
        </p:txBody>
      </p:sp>
      <p:sp>
        <p:nvSpPr>
          <p:cNvPr id="10" name="Rectangle 9">
            <a:extLst>
              <a:ext uri="{FF2B5EF4-FFF2-40B4-BE49-F238E27FC236}">
                <a16:creationId xmlns:a16="http://schemas.microsoft.com/office/drawing/2014/main" id="{1AADB722-9338-EA35-474F-FE884947757B}"/>
              </a:ext>
            </a:extLst>
          </p:cNvPr>
          <p:cNvSpPr/>
          <p:nvPr/>
        </p:nvSpPr>
        <p:spPr>
          <a:xfrm>
            <a:off x="1463723" y="1462625"/>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6278109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346517" y="311618"/>
            <a:ext cx="11073661" cy="582221"/>
          </a:xfrm>
        </p:spPr>
        <p:txBody>
          <a:bodyPr>
            <a:normAutofit lnSpcReduction="10000"/>
          </a:bodyPr>
          <a:lstStyle/>
          <a:p>
            <a:r>
              <a:rPr lang="es" dirty="0"/>
              <a:t>ESTUDIO DE CASO – NAKED WINES, REINO UNIDO</a:t>
            </a:r>
          </a:p>
          <a:p>
            <a:endParaRPr lang="en-US" dirty="0"/>
          </a:p>
        </p:txBody>
      </p:sp>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346517" y="1520458"/>
            <a:ext cx="11551316" cy="6092454"/>
          </a:xfrm>
        </p:spPr>
        <p:txBody>
          <a:bodyPr>
            <a:normAutofit/>
          </a:bodyPr>
          <a:lstStyle/>
          <a:p>
            <a:pPr marL="0" indent="0">
              <a:lnSpc>
                <a:spcPct val="100000"/>
              </a:lnSpc>
            </a:pPr>
            <a:endParaRPr lang="en-GB" sz="1800" b="0" i="0" dirty="0">
              <a:solidFill>
                <a:srgbClr val="000000"/>
              </a:solidFill>
              <a:effectLst/>
              <a:latin typeface="Cambria" panose="02040503050406030204" pitchFamily="18" charset="0"/>
            </a:endParaRPr>
          </a:p>
          <a:p>
            <a:pPr marL="0" indent="0">
              <a:lnSpc>
                <a:spcPct val="100000"/>
              </a:lnSpc>
            </a:pPr>
            <a:endParaRPr lang="en-GB" sz="1800" dirty="0">
              <a:solidFill>
                <a:srgbClr val="000000"/>
              </a:solidFill>
              <a:latin typeface="Cambria" panose="02040503050406030204" pitchFamily="18" charset="0"/>
            </a:endParaRPr>
          </a:p>
        </p:txBody>
      </p:sp>
      <p:sp>
        <p:nvSpPr>
          <p:cNvPr id="7" name="TextBox 6">
            <a:extLst>
              <a:ext uri="{FF2B5EF4-FFF2-40B4-BE49-F238E27FC236}">
                <a16:creationId xmlns:a16="http://schemas.microsoft.com/office/drawing/2014/main" id="{C218340C-3DD4-2BE0-E56C-82F86AE15805}"/>
              </a:ext>
            </a:extLst>
          </p:cNvPr>
          <p:cNvSpPr txBox="1"/>
          <p:nvPr/>
        </p:nvSpPr>
        <p:spPr>
          <a:xfrm>
            <a:off x="137117" y="1418268"/>
            <a:ext cx="9868119" cy="4832092"/>
          </a:xfrm>
          <a:prstGeom prst="rect">
            <a:avLst/>
          </a:prstGeom>
          <a:noFill/>
        </p:spPr>
        <p:txBody>
          <a:bodyPr wrap="square">
            <a:spAutoFit/>
          </a:bodyPr>
          <a:lstStyle/>
          <a:p>
            <a:r>
              <a:rPr lang="es" sz="2000" dirty="0">
                <a:hlinkClick r:id="rId2"/>
              </a:rPr>
              <a:t>Naked Wines </a:t>
            </a:r>
            <a:r>
              <a:rPr lang="es" sz="2000" dirty="0"/>
              <a:t>es un minorista de vinos en línea fundado por Rowan Gormley en diciembre de 2008. En 2015, Majestic Wine, un minorista británico tradicional, compró la empresa. Los clientes de Naked Wines (llamados Ángeles) financian a enólogos independientes de todo el mundo, a cambio de vinos a "precios mayoristas" autodenominados. Sin embargo, el Financial Times señala que la mayoría de los vinos vendidos por Naked Wines no están disponibles en el mercado minorista, "lo que hace que las comparaciones directas de precios sean prácticamente imposibles", y la mayoría de los vinos tienen un precio "cercano al precio minorista habitual". Actualmente envían vino a todo el Reino Unido, Estados Unidos y Australia.</a:t>
            </a:r>
          </a:p>
          <a:p>
            <a:endParaRPr lang="en-GB" sz="2000" dirty="0"/>
          </a:p>
          <a:p>
            <a:r>
              <a:rPr lang="es" sz="2000" b="1" dirty="0">
                <a:solidFill>
                  <a:srgbClr val="F16924"/>
                </a:solidFill>
              </a:rPr>
              <a:t>RESPONDIENDO AL DESAFÍO</a:t>
            </a:r>
          </a:p>
          <a:p>
            <a:r>
              <a:rPr lang="es" sz="2000" dirty="0"/>
              <a:t>El negocio de Naked respondió a condiciones desafiantes y se desempeñó bien durante el año fiscal 2020, mejorando a medida que avanzaba el año. la captación más ambiciosa de nuevos clientes y la sólida propuesta impulsaron un crecimiento del 13,7 % en los ingresos del Grupo y un crecimiento del 14,7 % en la contribución de los clientes repetidos.</a:t>
            </a:r>
            <a:endParaRPr lang="en-IE" sz="2000" b="1" dirty="0"/>
          </a:p>
        </p:txBody>
      </p:sp>
      <p:pic>
        <p:nvPicPr>
          <p:cNvPr id="3" name="Picture 2">
            <a:extLst>
              <a:ext uri="{FF2B5EF4-FFF2-40B4-BE49-F238E27FC236}">
                <a16:creationId xmlns:a16="http://schemas.microsoft.com/office/drawing/2014/main" id="{09645608-C845-729D-B1CD-27AAD3A868D9}"/>
              </a:ext>
            </a:extLst>
          </p:cNvPr>
          <p:cNvPicPr>
            <a:picLocks noChangeAspect="1"/>
          </p:cNvPicPr>
          <p:nvPr/>
        </p:nvPicPr>
        <p:blipFill>
          <a:blip r:embed="rId3"/>
          <a:stretch>
            <a:fillRect/>
          </a:stretch>
        </p:blipFill>
        <p:spPr>
          <a:xfrm>
            <a:off x="9886617" y="2831982"/>
            <a:ext cx="2220615" cy="2505560"/>
          </a:xfrm>
          <a:prstGeom prst="rect">
            <a:avLst/>
          </a:prstGeom>
        </p:spPr>
      </p:pic>
    </p:spTree>
    <p:extLst>
      <p:ext uri="{BB962C8B-B14F-4D97-AF65-F5344CB8AC3E}">
        <p14:creationId xmlns:p14="http://schemas.microsoft.com/office/powerpoint/2010/main" val="35371031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346517" y="311618"/>
            <a:ext cx="11073661" cy="582221"/>
          </a:xfrm>
        </p:spPr>
        <p:txBody>
          <a:bodyPr>
            <a:normAutofit lnSpcReduction="10000"/>
          </a:bodyPr>
          <a:lstStyle/>
          <a:p>
            <a:r>
              <a:rPr lang="es" dirty="0"/>
              <a:t>ESTUDIO DE CASO – NAKED WINES, REINO UNIDO</a:t>
            </a:r>
          </a:p>
          <a:p>
            <a:endParaRPr lang="en-US" dirty="0"/>
          </a:p>
        </p:txBody>
      </p:sp>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346517" y="1520458"/>
            <a:ext cx="11551316" cy="6092454"/>
          </a:xfrm>
        </p:spPr>
        <p:txBody>
          <a:bodyPr>
            <a:normAutofit/>
          </a:bodyPr>
          <a:lstStyle/>
          <a:p>
            <a:pPr marL="0" indent="0">
              <a:lnSpc>
                <a:spcPct val="100000"/>
              </a:lnSpc>
            </a:pPr>
            <a:endParaRPr lang="en-GB" sz="1800" b="0" i="0" dirty="0">
              <a:solidFill>
                <a:srgbClr val="000000"/>
              </a:solidFill>
              <a:effectLst/>
              <a:latin typeface="Cambria" panose="02040503050406030204" pitchFamily="18" charset="0"/>
            </a:endParaRPr>
          </a:p>
          <a:p>
            <a:pPr marL="0" indent="0">
              <a:lnSpc>
                <a:spcPct val="100000"/>
              </a:lnSpc>
            </a:pPr>
            <a:endParaRPr lang="en-GB" sz="1800" dirty="0">
              <a:solidFill>
                <a:srgbClr val="000000"/>
              </a:solidFill>
              <a:latin typeface="Cambria" panose="02040503050406030204" pitchFamily="18" charset="0"/>
            </a:endParaRPr>
          </a:p>
        </p:txBody>
      </p:sp>
      <p:sp>
        <p:nvSpPr>
          <p:cNvPr id="7" name="TextBox 6">
            <a:extLst>
              <a:ext uri="{FF2B5EF4-FFF2-40B4-BE49-F238E27FC236}">
                <a16:creationId xmlns:a16="http://schemas.microsoft.com/office/drawing/2014/main" id="{C218340C-3DD4-2BE0-E56C-82F86AE15805}"/>
              </a:ext>
            </a:extLst>
          </p:cNvPr>
          <p:cNvSpPr txBox="1"/>
          <p:nvPr/>
        </p:nvSpPr>
        <p:spPr>
          <a:xfrm>
            <a:off x="346516" y="1520458"/>
            <a:ext cx="9903269" cy="5170646"/>
          </a:xfrm>
          <a:prstGeom prst="rect">
            <a:avLst/>
          </a:prstGeom>
          <a:noFill/>
        </p:spPr>
        <p:txBody>
          <a:bodyPr wrap="square">
            <a:spAutoFit/>
          </a:bodyPr>
          <a:lstStyle/>
          <a:p>
            <a:r>
              <a:rPr lang="es" dirty="0"/>
              <a:t>La crisis ha servido para demostrar la resiliencia y escalabilidad de la infraestructura central del negocio, con sus equipos reaccionando rápidamente para mantener una experiencia del cliente de alta calidad mientras modifican las operaciones y la cadena de suministro para salvaguardar el bienestar de su gente.</a:t>
            </a:r>
          </a:p>
          <a:p>
            <a:endParaRPr lang="en-GB" sz="600" b="1" dirty="0"/>
          </a:p>
          <a:p>
            <a:r>
              <a:rPr lang="es" b="1" dirty="0">
                <a:solidFill>
                  <a:srgbClr val="F16924"/>
                </a:solidFill>
              </a:rPr>
              <a:t>INTERVENCIÓN: GARANTIZAR UNA CADENA DE SUMINISTRO ROBUSTA</a:t>
            </a:r>
          </a:p>
          <a:p>
            <a:r>
              <a:rPr lang="es" dirty="0"/>
              <a:t>En</a:t>
            </a:r>
            <a:r>
              <a:rPr lang="es" b="1" dirty="0"/>
              <a:t> </a:t>
            </a:r>
            <a:r>
              <a:rPr lang="es" dirty="0"/>
              <a:t>En cada uno de los mercados en los que opera Naked Wines (Reino Unido, EE. UU. y Australia), el personal de la oficina comenzó a trabajar de forma remota, asegurándose de que sus socios de la cadena de suministro estén tomando las medidas adecuadas para proteger a su personal. Las cadenas de suministro estaban operando de manera eficiente, trabajando dentro de estas restricciones adicionales de salud y seguridad. Como los enólogos se consideran agrícolas, los procesos de cosecha de uva y producción de vino de los que dependen en todo el mundo han podido continuar en gran medida sin verse afectados.</a:t>
            </a:r>
          </a:p>
          <a:p>
            <a:endParaRPr lang="en-GB" dirty="0"/>
          </a:p>
          <a:p>
            <a:r>
              <a:rPr lang="es" b="1" dirty="0">
                <a:solidFill>
                  <a:srgbClr val="F16924"/>
                </a:solidFill>
              </a:rPr>
              <a:t>SALIR</a:t>
            </a:r>
          </a:p>
          <a:p>
            <a:r>
              <a:rPr lang="es" dirty="0"/>
              <a:t>Con la mayoría del personal trabajando en sus casas, tanto los costos fijos como los costos variables se han reducido.</a:t>
            </a:r>
          </a:p>
          <a:p>
            <a:pPr marL="342900" indent="-342900">
              <a:buFontTx/>
              <a:buChar char="-"/>
            </a:pPr>
            <a:r>
              <a:rPr lang="es" dirty="0"/>
              <a:t>Los costos fijos caen al 5,6 % de las ventas en el noroeste de EE. UU. (año fiscal 20, 8,2 %) –</a:t>
            </a:r>
          </a:p>
          <a:p>
            <a:pPr marL="342900" indent="-342900">
              <a:buFontTx/>
              <a:buChar char="-"/>
            </a:pPr>
            <a:r>
              <a:rPr lang="es" dirty="0"/>
              <a:t>Los costes variables por pedido cayeron un 18 % en comparación con el año fiscal 2020</a:t>
            </a:r>
            <a:endParaRPr lang="en-IE" b="1" dirty="0"/>
          </a:p>
        </p:txBody>
      </p:sp>
      <p:pic>
        <p:nvPicPr>
          <p:cNvPr id="3" name="Picture 2">
            <a:extLst>
              <a:ext uri="{FF2B5EF4-FFF2-40B4-BE49-F238E27FC236}">
                <a16:creationId xmlns:a16="http://schemas.microsoft.com/office/drawing/2014/main" id="{09645608-C845-729D-B1CD-27AAD3A868D9}"/>
              </a:ext>
            </a:extLst>
          </p:cNvPr>
          <p:cNvPicPr>
            <a:picLocks noChangeAspect="1"/>
          </p:cNvPicPr>
          <p:nvPr/>
        </p:nvPicPr>
        <p:blipFill>
          <a:blip r:embed="rId2"/>
          <a:stretch>
            <a:fillRect/>
          </a:stretch>
        </p:blipFill>
        <p:spPr>
          <a:xfrm>
            <a:off x="9886617" y="2831982"/>
            <a:ext cx="2220615" cy="2505560"/>
          </a:xfrm>
          <a:prstGeom prst="rect">
            <a:avLst/>
          </a:prstGeom>
        </p:spPr>
      </p:pic>
    </p:spTree>
    <p:extLst>
      <p:ext uri="{BB962C8B-B14F-4D97-AF65-F5344CB8AC3E}">
        <p14:creationId xmlns:p14="http://schemas.microsoft.com/office/powerpoint/2010/main" val="8525132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346517" y="311618"/>
            <a:ext cx="11073661" cy="582221"/>
          </a:xfrm>
        </p:spPr>
        <p:txBody>
          <a:bodyPr>
            <a:normAutofit lnSpcReduction="10000"/>
          </a:bodyPr>
          <a:lstStyle/>
          <a:p>
            <a:r>
              <a:rPr lang="es" dirty="0"/>
              <a:t>ESTUDIO DE CASO – NAKED WINES, REINO UNIDO</a:t>
            </a:r>
          </a:p>
          <a:p>
            <a:endParaRPr lang="en-US" dirty="0"/>
          </a:p>
        </p:txBody>
      </p:sp>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346517" y="1520458"/>
            <a:ext cx="11551316" cy="6092454"/>
          </a:xfrm>
        </p:spPr>
        <p:txBody>
          <a:bodyPr>
            <a:normAutofit/>
          </a:bodyPr>
          <a:lstStyle/>
          <a:p>
            <a:pPr marL="0" indent="0">
              <a:lnSpc>
                <a:spcPct val="100000"/>
              </a:lnSpc>
            </a:pPr>
            <a:endParaRPr lang="en-GB" sz="1800" b="0" i="0" dirty="0">
              <a:solidFill>
                <a:srgbClr val="000000"/>
              </a:solidFill>
              <a:effectLst/>
              <a:latin typeface="Cambria" panose="02040503050406030204" pitchFamily="18" charset="0"/>
            </a:endParaRPr>
          </a:p>
          <a:p>
            <a:pPr marL="0" indent="0">
              <a:lnSpc>
                <a:spcPct val="100000"/>
              </a:lnSpc>
            </a:pPr>
            <a:endParaRPr lang="en-GB" sz="1800" dirty="0">
              <a:solidFill>
                <a:srgbClr val="000000"/>
              </a:solidFill>
              <a:latin typeface="Cambria" panose="02040503050406030204" pitchFamily="18" charset="0"/>
            </a:endParaRPr>
          </a:p>
        </p:txBody>
      </p:sp>
      <p:sp>
        <p:nvSpPr>
          <p:cNvPr id="7" name="TextBox 6">
            <a:extLst>
              <a:ext uri="{FF2B5EF4-FFF2-40B4-BE49-F238E27FC236}">
                <a16:creationId xmlns:a16="http://schemas.microsoft.com/office/drawing/2014/main" id="{C218340C-3DD4-2BE0-E56C-82F86AE15805}"/>
              </a:ext>
            </a:extLst>
          </p:cNvPr>
          <p:cNvSpPr txBox="1"/>
          <p:nvPr/>
        </p:nvSpPr>
        <p:spPr>
          <a:xfrm>
            <a:off x="346517" y="1529850"/>
            <a:ext cx="9233418" cy="4708981"/>
          </a:xfrm>
          <a:prstGeom prst="rect">
            <a:avLst/>
          </a:prstGeom>
          <a:noFill/>
        </p:spPr>
        <p:txBody>
          <a:bodyPr wrap="square">
            <a:spAutoFit/>
          </a:bodyPr>
          <a:lstStyle/>
          <a:p>
            <a:r>
              <a:rPr lang="es" sz="2000" b="1" dirty="0">
                <a:solidFill>
                  <a:srgbClr val="F16924"/>
                </a:solidFill>
              </a:rPr>
              <a:t>INTERVENCIÓN</a:t>
            </a:r>
            <a:endParaRPr lang="en-GB" sz="2000" dirty="0"/>
          </a:p>
          <a:p>
            <a:r>
              <a:rPr lang="es" sz="2000" dirty="0"/>
              <a:t>Naked Wines cree en planificar para lo peor y apuntar a lo mejor y cree que las condiciones actuales, en particular el nivel de incertidumbre del consumidor a mediano plazo, los obliga a ser prudentes en el capital que retienen para hacer frente a circunstancias imprevistas o inversiones oportunistas.</a:t>
            </a:r>
          </a:p>
          <a:p>
            <a:endParaRPr lang="en-GB" sz="2000" dirty="0"/>
          </a:p>
          <a:p>
            <a:r>
              <a:rPr lang="es" sz="2000" dirty="0"/>
              <a:t>Han probado los planes de crecimiento acelerado y las inversiones en acciones en el peor de los casos para reducir el gasto de los clientes en el futuro y están satisfechos de que la empresa tiene suficientes recursos en caso de que no puedan vender las acciones en el cronograma planificado.</a:t>
            </a:r>
          </a:p>
          <a:p>
            <a:endParaRPr lang="en-GB" sz="2000" dirty="0"/>
          </a:p>
          <a:p>
            <a:r>
              <a:rPr lang="es" sz="2000" dirty="0"/>
              <a:t>Dada la incertidumbre inherente a las perspectivas alcistas y bajistas, no creen que la empresa tenga un exceso de capital para devolver a los accionistas en este momento, ya sea mediante una recompra o un dividendo, y continúan priorizando el capital hacia el crecimiento y el mantenimiento de un balance general sólido.</a:t>
            </a:r>
            <a:endParaRPr lang="en-IE" sz="2000" b="1" dirty="0"/>
          </a:p>
        </p:txBody>
      </p:sp>
      <p:pic>
        <p:nvPicPr>
          <p:cNvPr id="3" name="Picture 2">
            <a:extLst>
              <a:ext uri="{FF2B5EF4-FFF2-40B4-BE49-F238E27FC236}">
                <a16:creationId xmlns:a16="http://schemas.microsoft.com/office/drawing/2014/main" id="{09645608-C845-729D-B1CD-27AAD3A868D9}"/>
              </a:ext>
            </a:extLst>
          </p:cNvPr>
          <p:cNvPicPr>
            <a:picLocks noChangeAspect="1"/>
          </p:cNvPicPr>
          <p:nvPr/>
        </p:nvPicPr>
        <p:blipFill>
          <a:blip r:embed="rId2"/>
          <a:stretch>
            <a:fillRect/>
          </a:stretch>
        </p:blipFill>
        <p:spPr>
          <a:xfrm>
            <a:off x="9886617" y="2831982"/>
            <a:ext cx="2220615" cy="2505560"/>
          </a:xfrm>
          <a:prstGeom prst="rect">
            <a:avLst/>
          </a:prstGeom>
        </p:spPr>
      </p:pic>
    </p:spTree>
    <p:extLst>
      <p:ext uri="{BB962C8B-B14F-4D97-AF65-F5344CB8AC3E}">
        <p14:creationId xmlns:p14="http://schemas.microsoft.com/office/powerpoint/2010/main" val="2581002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7809C9F3-7300-02EB-CC8E-3AFB4F775186}"/>
              </a:ext>
            </a:extLst>
          </p:cNvPr>
          <p:cNvSpPr>
            <a:spLocks noGrp="1"/>
          </p:cNvSpPr>
          <p:nvPr>
            <p:ph type="body" sz="quarter" idx="16"/>
          </p:nvPr>
        </p:nvSpPr>
        <p:spPr/>
        <p:txBody>
          <a:bodyPr>
            <a:normAutofit/>
          </a:bodyPr>
          <a:lstStyle/>
          <a:p>
            <a:r>
              <a:rPr lang="es" dirty="0">
                <a:latin typeface="Calibri" panose="020F0502020204030204" pitchFamily="34" charset="0"/>
                <a:ea typeface="Calibri" panose="020F0502020204030204" pitchFamily="34" charset="0"/>
                <a:cs typeface="Calibri" panose="020F0502020204030204" pitchFamily="34" charset="0"/>
              </a:rPr>
              <a:t>¿Cuáles son los tipos de crisis que surgen de factores externos?</a:t>
            </a:r>
            <a:endParaRPr lang="en-US" dirty="0"/>
          </a:p>
        </p:txBody>
      </p:sp>
      <p:sp>
        <p:nvSpPr>
          <p:cNvPr id="2" name="Text Placeholder 1">
            <a:extLst>
              <a:ext uri="{FF2B5EF4-FFF2-40B4-BE49-F238E27FC236}">
                <a16:creationId xmlns:a16="http://schemas.microsoft.com/office/drawing/2014/main" id="{3D095246-F660-66FE-6CE5-7A99611C159B}"/>
              </a:ext>
            </a:extLst>
          </p:cNvPr>
          <p:cNvSpPr>
            <a:spLocks noGrp="1"/>
          </p:cNvSpPr>
          <p:nvPr>
            <p:ph type="body" sz="quarter" idx="17"/>
          </p:nvPr>
        </p:nvSpPr>
        <p:spPr/>
        <p:txBody>
          <a:bodyPr/>
          <a:lstStyle/>
          <a:p>
            <a:r>
              <a:rPr lang="es" dirty="0"/>
              <a:t>01</a:t>
            </a:r>
          </a:p>
        </p:txBody>
      </p:sp>
    </p:spTree>
    <p:extLst>
      <p:ext uri="{BB962C8B-B14F-4D97-AF65-F5344CB8AC3E}">
        <p14:creationId xmlns:p14="http://schemas.microsoft.com/office/powerpoint/2010/main" val="9455183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AAEA6AA-845B-0D2B-F724-772607113D9C}"/>
              </a:ext>
            </a:extLst>
          </p:cNvPr>
          <p:cNvSpPr>
            <a:spLocks noGrp="1"/>
          </p:cNvSpPr>
          <p:nvPr>
            <p:ph type="body" sz="quarter" idx="18"/>
          </p:nvPr>
        </p:nvSpPr>
        <p:spPr>
          <a:xfrm>
            <a:off x="529759" y="1757010"/>
            <a:ext cx="8028454" cy="4472339"/>
          </a:xfrm>
        </p:spPr>
        <p:txBody>
          <a:bodyPr>
            <a:normAutofit/>
          </a:bodyPr>
          <a:lstStyle/>
          <a:p>
            <a:pPr marL="12700" indent="-12700"/>
            <a:r>
              <a:rPr lang="es" sz="2000" dirty="0"/>
              <a:t>En 2022, la inflación y otras interrupciones han seguido desafiando las cadenas de suministro y el análisis muestra que ahora existe una correlación aún más fuerte entre las interrupciones de la cadena de suministro y la inflación que antes de la pandemia. Es importante comprender el ciclo de interrupción de la inflación para ayudar a mitigar estos efectos con una cadena de suministro resiliente basada en tecnologías flexibles basadas en la nube.</a:t>
            </a:r>
            <a:br>
              <a:rPr lang="en-US" sz="2000" dirty="0"/>
            </a:br>
            <a:endParaRPr lang="en-US" sz="2000" dirty="0"/>
          </a:p>
          <a:p>
            <a:pPr marL="12700" indent="-12700"/>
            <a:endParaRPr lang="en-US" sz="2000" dirty="0"/>
          </a:p>
          <a:p>
            <a:pPr marL="12700" indent="-12700"/>
            <a:r>
              <a:rPr lang="es" sz="2000" b="1" dirty="0">
                <a:solidFill>
                  <a:srgbClr val="F16924"/>
                </a:solidFill>
              </a:rPr>
              <a:t>La cadena de suministro impulsa la inflación... la inflación impulsa el cambio en la cadena de suministro</a:t>
            </a:r>
            <a:endParaRPr lang="en-US" sz="2000" dirty="0">
              <a:solidFill>
                <a:srgbClr val="F16924"/>
              </a:solidFill>
            </a:endParaRPr>
          </a:p>
          <a:p>
            <a:pPr marL="12700" indent="-12700"/>
            <a:r>
              <a:rPr lang="es" sz="2000" dirty="0"/>
              <a:t>Europa ha experimentado una inflación baja durante décadas. El nuevo entorno inflacionario de hoy está afectando el panorama económico, social y político.</a:t>
            </a:r>
          </a:p>
          <a:p>
            <a:pPr algn="just"/>
            <a:endParaRPr lang="en-US" sz="2000" dirty="0"/>
          </a:p>
          <a:p>
            <a:pPr algn="just"/>
            <a:endParaRPr lang="en-US" sz="2000" dirty="0"/>
          </a:p>
          <a:p>
            <a:pPr algn="just"/>
            <a:endParaRPr lang="en-US" sz="2000" dirty="0"/>
          </a:p>
          <a:p>
            <a:endParaRPr lang="en-US" sz="2000" dirty="0"/>
          </a:p>
        </p:txBody>
      </p:sp>
      <p:sp>
        <p:nvSpPr>
          <p:cNvPr id="6" name="Text Placeholder 5">
            <a:extLst>
              <a:ext uri="{FF2B5EF4-FFF2-40B4-BE49-F238E27FC236}">
                <a16:creationId xmlns:a16="http://schemas.microsoft.com/office/drawing/2014/main" id="{E5A26F0C-B466-5913-9081-C2BB95D39A57}"/>
              </a:ext>
            </a:extLst>
          </p:cNvPr>
          <p:cNvSpPr>
            <a:spLocks noGrp="1"/>
          </p:cNvSpPr>
          <p:nvPr>
            <p:ph type="body" sz="quarter" idx="16"/>
          </p:nvPr>
        </p:nvSpPr>
        <p:spPr/>
        <p:txBody>
          <a:bodyPr>
            <a:normAutofit lnSpcReduction="10000"/>
          </a:bodyPr>
          <a:lstStyle/>
          <a:p>
            <a:r>
              <a:rPr lang="es" dirty="0"/>
              <a:t>Inflación, disrupción y cadenas de suministro</a:t>
            </a:r>
          </a:p>
          <a:p>
            <a:endParaRPr lang="en-US" dirty="0"/>
          </a:p>
        </p:txBody>
      </p:sp>
      <p:grpSp>
        <p:nvGrpSpPr>
          <p:cNvPr id="7" name="Graphic 3">
            <a:extLst>
              <a:ext uri="{FF2B5EF4-FFF2-40B4-BE49-F238E27FC236}">
                <a16:creationId xmlns:a16="http://schemas.microsoft.com/office/drawing/2014/main" id="{CCADF73D-D2F9-F8E1-A523-87370D5CA648}"/>
              </a:ext>
            </a:extLst>
          </p:cNvPr>
          <p:cNvGrpSpPr/>
          <p:nvPr/>
        </p:nvGrpSpPr>
        <p:grpSpPr>
          <a:xfrm>
            <a:off x="9472615" y="3726918"/>
            <a:ext cx="1800223" cy="1972044"/>
            <a:chOff x="662657" y="410457"/>
            <a:chExt cx="888845" cy="973680"/>
          </a:xfrm>
          <a:solidFill>
            <a:srgbClr val="616161"/>
          </a:solidFill>
        </p:grpSpPr>
        <p:sp>
          <p:nvSpPr>
            <p:cNvPr id="8" name="Freeform 7">
              <a:extLst>
                <a:ext uri="{FF2B5EF4-FFF2-40B4-BE49-F238E27FC236}">
                  <a16:creationId xmlns:a16="http://schemas.microsoft.com/office/drawing/2014/main" id="{69B6AE03-95CD-84C4-AA18-4EC6845C0483}"/>
                </a:ext>
              </a:extLst>
            </p:cNvPr>
            <p:cNvSpPr/>
            <p:nvPr/>
          </p:nvSpPr>
          <p:spPr>
            <a:xfrm>
              <a:off x="857393" y="410457"/>
              <a:ext cx="486688" cy="485468"/>
            </a:xfrm>
            <a:custGeom>
              <a:avLst/>
              <a:gdLst>
                <a:gd name="connsiteX0" fmla="*/ 485470 w 486688"/>
                <a:gd name="connsiteY0" fmla="*/ 104225 h 485468"/>
                <a:gd name="connsiteX1" fmla="*/ 419644 w 486688"/>
                <a:gd name="connsiteY1" fmla="*/ 8228 h 485468"/>
                <a:gd name="connsiteX2" fmla="*/ 405930 w 486688"/>
                <a:gd name="connsiteY2" fmla="*/ 0 h 485468"/>
                <a:gd name="connsiteX3" fmla="*/ 82283 w 486688"/>
                <a:gd name="connsiteY3" fmla="*/ 0 h 485468"/>
                <a:gd name="connsiteX4" fmla="*/ 68569 w 486688"/>
                <a:gd name="connsiteY4" fmla="*/ 8228 h 485468"/>
                <a:gd name="connsiteX5" fmla="*/ 2743 w 486688"/>
                <a:gd name="connsiteY5" fmla="*/ 104225 h 485468"/>
                <a:gd name="connsiteX6" fmla="*/ 0 w 486688"/>
                <a:gd name="connsiteY6" fmla="*/ 112453 h 485468"/>
                <a:gd name="connsiteX7" fmla="*/ 0 w 486688"/>
                <a:gd name="connsiteY7" fmla="*/ 436099 h 485468"/>
                <a:gd name="connsiteX8" fmla="*/ 49370 w 486688"/>
                <a:gd name="connsiteY8" fmla="*/ 485469 h 485468"/>
                <a:gd name="connsiteX9" fmla="*/ 436100 w 486688"/>
                <a:gd name="connsiteY9" fmla="*/ 485469 h 485468"/>
                <a:gd name="connsiteX10" fmla="*/ 485470 w 486688"/>
                <a:gd name="connsiteY10" fmla="*/ 436099 h 485468"/>
                <a:gd name="connsiteX11" fmla="*/ 485470 w 486688"/>
                <a:gd name="connsiteY11" fmla="*/ 112453 h 485468"/>
                <a:gd name="connsiteX12" fmla="*/ 485470 w 486688"/>
                <a:gd name="connsiteY12" fmla="*/ 104225 h 485468"/>
                <a:gd name="connsiteX13" fmla="*/ 485470 w 486688"/>
                <a:gd name="connsiteY13" fmla="*/ 104225 h 485468"/>
                <a:gd name="connsiteX14" fmla="*/ 93254 w 486688"/>
                <a:gd name="connsiteY14" fmla="*/ 32913 h 485468"/>
                <a:gd name="connsiteX15" fmla="*/ 397701 w 486688"/>
                <a:gd name="connsiteY15" fmla="*/ 32913 h 485468"/>
                <a:gd name="connsiteX16" fmla="*/ 441586 w 486688"/>
                <a:gd name="connsiteY16" fmla="*/ 98739 h 485468"/>
                <a:gd name="connsiteX17" fmla="*/ 49370 w 486688"/>
                <a:gd name="connsiteY17" fmla="*/ 98739 h 485468"/>
                <a:gd name="connsiteX18" fmla="*/ 93254 w 486688"/>
                <a:gd name="connsiteY18" fmla="*/ 32913 h 485468"/>
                <a:gd name="connsiteX19" fmla="*/ 277020 w 486688"/>
                <a:gd name="connsiteY19" fmla="*/ 128910 h 485468"/>
                <a:gd name="connsiteX20" fmla="*/ 277020 w 486688"/>
                <a:gd name="connsiteY20" fmla="*/ 244106 h 485468"/>
                <a:gd name="connsiteX21" fmla="*/ 252335 w 486688"/>
                <a:gd name="connsiteY21" fmla="*/ 227649 h 485468"/>
                <a:gd name="connsiteX22" fmla="*/ 235878 w 486688"/>
                <a:gd name="connsiteY22" fmla="*/ 227649 h 485468"/>
                <a:gd name="connsiteX23" fmla="*/ 211193 w 486688"/>
                <a:gd name="connsiteY23" fmla="*/ 244106 h 485468"/>
                <a:gd name="connsiteX24" fmla="*/ 211193 w 486688"/>
                <a:gd name="connsiteY24" fmla="*/ 128910 h 485468"/>
                <a:gd name="connsiteX25" fmla="*/ 277020 w 486688"/>
                <a:gd name="connsiteY25" fmla="*/ 128910 h 485468"/>
                <a:gd name="connsiteX26" fmla="*/ 35656 w 486688"/>
                <a:gd name="connsiteY26" fmla="*/ 128910 h 485468"/>
                <a:gd name="connsiteX27" fmla="*/ 181023 w 486688"/>
                <a:gd name="connsiteY27" fmla="*/ 128910 h 485468"/>
                <a:gd name="connsiteX28" fmla="*/ 181023 w 486688"/>
                <a:gd name="connsiteY28" fmla="*/ 194736 h 485468"/>
                <a:gd name="connsiteX29" fmla="*/ 35656 w 486688"/>
                <a:gd name="connsiteY29" fmla="*/ 194736 h 485468"/>
                <a:gd name="connsiteX30" fmla="*/ 35656 w 486688"/>
                <a:gd name="connsiteY30" fmla="*/ 128910 h 485468"/>
                <a:gd name="connsiteX31" fmla="*/ 455300 w 486688"/>
                <a:gd name="connsiteY31" fmla="*/ 436099 h 485468"/>
                <a:gd name="connsiteX32" fmla="*/ 438843 w 486688"/>
                <a:gd name="connsiteY32" fmla="*/ 452556 h 485468"/>
                <a:gd name="connsiteX33" fmla="*/ 52113 w 486688"/>
                <a:gd name="connsiteY33" fmla="*/ 452556 h 485468"/>
                <a:gd name="connsiteX34" fmla="*/ 35656 w 486688"/>
                <a:gd name="connsiteY34" fmla="*/ 436099 h 485468"/>
                <a:gd name="connsiteX35" fmla="*/ 35656 w 486688"/>
                <a:gd name="connsiteY35" fmla="*/ 224906 h 485468"/>
                <a:gd name="connsiteX36" fmla="*/ 181023 w 486688"/>
                <a:gd name="connsiteY36" fmla="*/ 224906 h 485468"/>
                <a:gd name="connsiteX37" fmla="*/ 181023 w 486688"/>
                <a:gd name="connsiteY37" fmla="*/ 274276 h 485468"/>
                <a:gd name="connsiteX38" fmla="*/ 189251 w 486688"/>
                <a:gd name="connsiteY38" fmla="*/ 287990 h 485468"/>
                <a:gd name="connsiteX39" fmla="*/ 205708 w 486688"/>
                <a:gd name="connsiteY39" fmla="*/ 287990 h 485468"/>
                <a:gd name="connsiteX40" fmla="*/ 244106 w 486688"/>
                <a:gd name="connsiteY40" fmla="*/ 260562 h 485468"/>
                <a:gd name="connsiteX41" fmla="*/ 282505 w 486688"/>
                <a:gd name="connsiteY41" fmla="*/ 287990 h 485468"/>
                <a:gd name="connsiteX42" fmla="*/ 298962 w 486688"/>
                <a:gd name="connsiteY42" fmla="*/ 287990 h 485468"/>
                <a:gd name="connsiteX43" fmla="*/ 307190 w 486688"/>
                <a:gd name="connsiteY43" fmla="*/ 274276 h 485468"/>
                <a:gd name="connsiteX44" fmla="*/ 307190 w 486688"/>
                <a:gd name="connsiteY44" fmla="*/ 224906 h 485468"/>
                <a:gd name="connsiteX45" fmla="*/ 452557 w 486688"/>
                <a:gd name="connsiteY45" fmla="*/ 224906 h 485468"/>
                <a:gd name="connsiteX46" fmla="*/ 452557 w 486688"/>
                <a:gd name="connsiteY46" fmla="*/ 436099 h 485468"/>
                <a:gd name="connsiteX47" fmla="*/ 455300 w 486688"/>
                <a:gd name="connsiteY47" fmla="*/ 194736 h 485468"/>
                <a:gd name="connsiteX48" fmla="*/ 309933 w 486688"/>
                <a:gd name="connsiteY48" fmla="*/ 194736 h 485468"/>
                <a:gd name="connsiteX49" fmla="*/ 309933 w 486688"/>
                <a:gd name="connsiteY49" fmla="*/ 128910 h 485468"/>
                <a:gd name="connsiteX50" fmla="*/ 455300 w 486688"/>
                <a:gd name="connsiteY50" fmla="*/ 128910 h 485468"/>
                <a:gd name="connsiteX51" fmla="*/ 455300 w 486688"/>
                <a:gd name="connsiteY51" fmla="*/ 194736 h 48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688" h="485468">
                  <a:moveTo>
                    <a:pt x="485470" y="104225"/>
                  </a:moveTo>
                  <a:lnTo>
                    <a:pt x="419644" y="8228"/>
                  </a:lnTo>
                  <a:cubicBezTo>
                    <a:pt x="416901" y="2743"/>
                    <a:pt x="411415" y="0"/>
                    <a:pt x="405930" y="0"/>
                  </a:cubicBezTo>
                  <a:lnTo>
                    <a:pt x="82283" y="0"/>
                  </a:lnTo>
                  <a:cubicBezTo>
                    <a:pt x="76798" y="0"/>
                    <a:pt x="71312" y="2743"/>
                    <a:pt x="68569" y="8228"/>
                  </a:cubicBezTo>
                  <a:lnTo>
                    <a:pt x="2743" y="104225"/>
                  </a:lnTo>
                  <a:cubicBezTo>
                    <a:pt x="0" y="106968"/>
                    <a:pt x="0" y="109710"/>
                    <a:pt x="0" y="112453"/>
                  </a:cubicBezTo>
                  <a:lnTo>
                    <a:pt x="0" y="436099"/>
                  </a:lnTo>
                  <a:cubicBezTo>
                    <a:pt x="0" y="463527"/>
                    <a:pt x="21942" y="485469"/>
                    <a:pt x="49370" y="485469"/>
                  </a:cubicBezTo>
                  <a:lnTo>
                    <a:pt x="436100" y="485469"/>
                  </a:lnTo>
                  <a:cubicBezTo>
                    <a:pt x="463528" y="485469"/>
                    <a:pt x="485470" y="463527"/>
                    <a:pt x="485470" y="436099"/>
                  </a:cubicBezTo>
                  <a:lnTo>
                    <a:pt x="485470" y="112453"/>
                  </a:lnTo>
                  <a:cubicBezTo>
                    <a:pt x="488213" y="109710"/>
                    <a:pt x="485470" y="106968"/>
                    <a:pt x="485470" y="104225"/>
                  </a:cubicBezTo>
                  <a:lnTo>
                    <a:pt x="485470" y="104225"/>
                  </a:lnTo>
                  <a:close/>
                  <a:moveTo>
                    <a:pt x="93254" y="32913"/>
                  </a:moveTo>
                  <a:lnTo>
                    <a:pt x="397701" y="32913"/>
                  </a:lnTo>
                  <a:lnTo>
                    <a:pt x="441586" y="98739"/>
                  </a:lnTo>
                  <a:lnTo>
                    <a:pt x="49370" y="98739"/>
                  </a:lnTo>
                  <a:lnTo>
                    <a:pt x="93254" y="32913"/>
                  </a:lnTo>
                  <a:close/>
                  <a:moveTo>
                    <a:pt x="277020" y="128910"/>
                  </a:moveTo>
                  <a:lnTo>
                    <a:pt x="277020" y="244106"/>
                  </a:lnTo>
                  <a:lnTo>
                    <a:pt x="252335" y="227649"/>
                  </a:lnTo>
                  <a:cubicBezTo>
                    <a:pt x="246849" y="224906"/>
                    <a:pt x="238621" y="224906"/>
                    <a:pt x="235878" y="227649"/>
                  </a:cubicBezTo>
                  <a:lnTo>
                    <a:pt x="211193" y="244106"/>
                  </a:lnTo>
                  <a:lnTo>
                    <a:pt x="211193" y="128910"/>
                  </a:lnTo>
                  <a:lnTo>
                    <a:pt x="277020" y="128910"/>
                  </a:lnTo>
                  <a:close/>
                  <a:moveTo>
                    <a:pt x="35656" y="128910"/>
                  </a:moveTo>
                  <a:lnTo>
                    <a:pt x="181023" y="128910"/>
                  </a:lnTo>
                  <a:lnTo>
                    <a:pt x="181023" y="194736"/>
                  </a:lnTo>
                  <a:lnTo>
                    <a:pt x="35656" y="194736"/>
                  </a:lnTo>
                  <a:lnTo>
                    <a:pt x="35656" y="128910"/>
                  </a:lnTo>
                  <a:close/>
                  <a:moveTo>
                    <a:pt x="455300" y="436099"/>
                  </a:moveTo>
                  <a:cubicBezTo>
                    <a:pt x="455300" y="444327"/>
                    <a:pt x="447071" y="452556"/>
                    <a:pt x="438843" y="452556"/>
                  </a:cubicBezTo>
                  <a:lnTo>
                    <a:pt x="52113" y="452556"/>
                  </a:lnTo>
                  <a:cubicBezTo>
                    <a:pt x="43884" y="452556"/>
                    <a:pt x="35656" y="444327"/>
                    <a:pt x="35656" y="436099"/>
                  </a:cubicBezTo>
                  <a:lnTo>
                    <a:pt x="35656" y="224906"/>
                  </a:lnTo>
                  <a:lnTo>
                    <a:pt x="181023" y="224906"/>
                  </a:lnTo>
                  <a:lnTo>
                    <a:pt x="181023" y="274276"/>
                  </a:lnTo>
                  <a:cubicBezTo>
                    <a:pt x="181023" y="279762"/>
                    <a:pt x="183766" y="285247"/>
                    <a:pt x="189251" y="287990"/>
                  </a:cubicBezTo>
                  <a:cubicBezTo>
                    <a:pt x="194737" y="290733"/>
                    <a:pt x="200222" y="290733"/>
                    <a:pt x="205708" y="287990"/>
                  </a:cubicBezTo>
                  <a:lnTo>
                    <a:pt x="244106" y="260562"/>
                  </a:lnTo>
                  <a:lnTo>
                    <a:pt x="282505" y="287990"/>
                  </a:lnTo>
                  <a:cubicBezTo>
                    <a:pt x="287991" y="290733"/>
                    <a:pt x="293476" y="290733"/>
                    <a:pt x="298962" y="287990"/>
                  </a:cubicBezTo>
                  <a:cubicBezTo>
                    <a:pt x="304447" y="285247"/>
                    <a:pt x="307190" y="279762"/>
                    <a:pt x="307190" y="274276"/>
                  </a:cubicBezTo>
                  <a:lnTo>
                    <a:pt x="307190" y="224906"/>
                  </a:lnTo>
                  <a:lnTo>
                    <a:pt x="452557" y="224906"/>
                  </a:lnTo>
                  <a:lnTo>
                    <a:pt x="452557" y="436099"/>
                  </a:lnTo>
                  <a:close/>
                  <a:moveTo>
                    <a:pt x="455300" y="194736"/>
                  </a:moveTo>
                  <a:lnTo>
                    <a:pt x="309933" y="194736"/>
                  </a:lnTo>
                  <a:lnTo>
                    <a:pt x="309933" y="128910"/>
                  </a:lnTo>
                  <a:lnTo>
                    <a:pt x="455300" y="128910"/>
                  </a:lnTo>
                  <a:lnTo>
                    <a:pt x="455300" y="194736"/>
                  </a:lnTo>
                  <a:close/>
                </a:path>
              </a:pathLst>
            </a:custGeom>
            <a:solidFill>
              <a:srgbClr val="F16924"/>
            </a:solidFill>
            <a:ln w="27426" cap="flat">
              <a:noFill/>
              <a:prstDash val="solid"/>
              <a:miter/>
            </a:ln>
          </p:spPr>
          <p:txBody>
            <a:bodyPr rtlCol="0" anchor="ctr"/>
            <a:lstStyle/>
            <a:p>
              <a:endParaRPr lang="en-US"/>
            </a:p>
          </p:txBody>
        </p:sp>
        <p:grpSp>
          <p:nvGrpSpPr>
            <p:cNvPr id="9" name="Graphic 3">
              <a:extLst>
                <a:ext uri="{FF2B5EF4-FFF2-40B4-BE49-F238E27FC236}">
                  <a16:creationId xmlns:a16="http://schemas.microsoft.com/office/drawing/2014/main" id="{031FD0C3-E49C-3110-D297-BDBE06050CEC}"/>
                </a:ext>
              </a:extLst>
            </p:cNvPr>
            <p:cNvGrpSpPr/>
            <p:nvPr/>
          </p:nvGrpSpPr>
          <p:grpSpPr>
            <a:xfrm>
              <a:off x="662657" y="443370"/>
              <a:ext cx="888845" cy="940767"/>
              <a:chOff x="662657" y="443370"/>
              <a:chExt cx="888845" cy="940767"/>
            </a:xfrm>
            <a:grpFill/>
          </p:grpSpPr>
          <p:sp>
            <p:nvSpPr>
              <p:cNvPr id="10" name="Freeform 9">
                <a:extLst>
                  <a:ext uri="{FF2B5EF4-FFF2-40B4-BE49-F238E27FC236}">
                    <a16:creationId xmlns:a16="http://schemas.microsoft.com/office/drawing/2014/main" id="{4DEF1398-931D-6796-BF1D-4112F3155DE0}"/>
                  </a:ext>
                </a:extLst>
              </p:cNvPr>
              <p:cNvSpPr/>
              <p:nvPr/>
            </p:nvSpPr>
            <p:spPr>
              <a:xfrm>
                <a:off x="989988" y="960381"/>
                <a:ext cx="227844" cy="305817"/>
              </a:xfrm>
              <a:custGeom>
                <a:avLst/>
                <a:gdLst>
                  <a:gd name="connsiteX0" fmla="*/ 122483 w 227844"/>
                  <a:gd name="connsiteY0" fmla="*/ 4114 h 305817"/>
                  <a:gd name="connsiteX1" fmla="*/ 100541 w 227844"/>
                  <a:gd name="connsiteY1" fmla="*/ 4114 h 305817"/>
                  <a:gd name="connsiteX2" fmla="*/ 4544 w 227844"/>
                  <a:gd name="connsiteY2" fmla="*/ 100111 h 305817"/>
                  <a:gd name="connsiteX3" fmla="*/ 1802 w 227844"/>
                  <a:gd name="connsiteY3" fmla="*/ 116568 h 305817"/>
                  <a:gd name="connsiteX4" fmla="*/ 15515 w 227844"/>
                  <a:gd name="connsiteY4" fmla="*/ 127538 h 305817"/>
                  <a:gd name="connsiteX5" fmla="*/ 48429 w 227844"/>
                  <a:gd name="connsiteY5" fmla="*/ 127538 h 305817"/>
                  <a:gd name="connsiteX6" fmla="*/ 48429 w 227844"/>
                  <a:gd name="connsiteY6" fmla="*/ 239992 h 305817"/>
                  <a:gd name="connsiteX7" fmla="*/ 81342 w 227844"/>
                  <a:gd name="connsiteY7" fmla="*/ 239992 h 305817"/>
                  <a:gd name="connsiteX8" fmla="*/ 81342 w 227844"/>
                  <a:gd name="connsiteY8" fmla="*/ 111082 h 305817"/>
                  <a:gd name="connsiteX9" fmla="*/ 64885 w 227844"/>
                  <a:gd name="connsiteY9" fmla="*/ 94625 h 305817"/>
                  <a:gd name="connsiteX10" fmla="*/ 56657 w 227844"/>
                  <a:gd name="connsiteY10" fmla="*/ 94625 h 305817"/>
                  <a:gd name="connsiteX11" fmla="*/ 114255 w 227844"/>
                  <a:gd name="connsiteY11" fmla="*/ 37027 h 305817"/>
                  <a:gd name="connsiteX12" fmla="*/ 171853 w 227844"/>
                  <a:gd name="connsiteY12" fmla="*/ 94625 h 305817"/>
                  <a:gd name="connsiteX13" fmla="*/ 163625 w 227844"/>
                  <a:gd name="connsiteY13" fmla="*/ 94625 h 305817"/>
                  <a:gd name="connsiteX14" fmla="*/ 147168 w 227844"/>
                  <a:gd name="connsiteY14" fmla="*/ 111082 h 305817"/>
                  <a:gd name="connsiteX15" fmla="*/ 147168 w 227844"/>
                  <a:gd name="connsiteY15" fmla="*/ 305818 h 305817"/>
                  <a:gd name="connsiteX16" fmla="*/ 180081 w 227844"/>
                  <a:gd name="connsiteY16" fmla="*/ 305818 h 305817"/>
                  <a:gd name="connsiteX17" fmla="*/ 180081 w 227844"/>
                  <a:gd name="connsiteY17" fmla="*/ 127538 h 305817"/>
                  <a:gd name="connsiteX18" fmla="*/ 212995 w 227844"/>
                  <a:gd name="connsiteY18" fmla="*/ 127538 h 305817"/>
                  <a:gd name="connsiteX19" fmla="*/ 226709 w 227844"/>
                  <a:gd name="connsiteY19" fmla="*/ 116568 h 305817"/>
                  <a:gd name="connsiteX20" fmla="*/ 223966 w 227844"/>
                  <a:gd name="connsiteY20" fmla="*/ 100111 h 305817"/>
                  <a:gd name="connsiteX21" fmla="*/ 122483 w 227844"/>
                  <a:gd name="connsiteY21" fmla="*/ 4114 h 30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844" h="305817">
                    <a:moveTo>
                      <a:pt x="122483" y="4114"/>
                    </a:moveTo>
                    <a:cubicBezTo>
                      <a:pt x="116998" y="-1371"/>
                      <a:pt x="106027" y="-1371"/>
                      <a:pt x="100541" y="4114"/>
                    </a:cubicBezTo>
                    <a:lnTo>
                      <a:pt x="4544" y="100111"/>
                    </a:lnTo>
                    <a:cubicBezTo>
                      <a:pt x="-941" y="105596"/>
                      <a:pt x="-941" y="111082"/>
                      <a:pt x="1802" y="116568"/>
                    </a:cubicBezTo>
                    <a:cubicBezTo>
                      <a:pt x="4544" y="122053"/>
                      <a:pt x="10030" y="127538"/>
                      <a:pt x="15515" y="127538"/>
                    </a:cubicBezTo>
                    <a:lnTo>
                      <a:pt x="48429" y="127538"/>
                    </a:lnTo>
                    <a:lnTo>
                      <a:pt x="48429" y="239992"/>
                    </a:lnTo>
                    <a:lnTo>
                      <a:pt x="81342" y="239992"/>
                    </a:lnTo>
                    <a:lnTo>
                      <a:pt x="81342" y="111082"/>
                    </a:lnTo>
                    <a:cubicBezTo>
                      <a:pt x="81342" y="102854"/>
                      <a:pt x="73113" y="94625"/>
                      <a:pt x="64885" y="94625"/>
                    </a:cubicBezTo>
                    <a:lnTo>
                      <a:pt x="56657" y="94625"/>
                    </a:lnTo>
                    <a:lnTo>
                      <a:pt x="114255" y="37027"/>
                    </a:lnTo>
                    <a:lnTo>
                      <a:pt x="171853" y="94625"/>
                    </a:lnTo>
                    <a:lnTo>
                      <a:pt x="163625" y="94625"/>
                    </a:lnTo>
                    <a:cubicBezTo>
                      <a:pt x="155397" y="94625"/>
                      <a:pt x="147168" y="102854"/>
                      <a:pt x="147168" y="111082"/>
                    </a:cubicBezTo>
                    <a:lnTo>
                      <a:pt x="147168" y="305818"/>
                    </a:lnTo>
                    <a:lnTo>
                      <a:pt x="180081" y="305818"/>
                    </a:lnTo>
                    <a:lnTo>
                      <a:pt x="180081" y="127538"/>
                    </a:lnTo>
                    <a:lnTo>
                      <a:pt x="212995" y="127538"/>
                    </a:lnTo>
                    <a:cubicBezTo>
                      <a:pt x="218480" y="127538"/>
                      <a:pt x="226709" y="124796"/>
                      <a:pt x="226709" y="116568"/>
                    </a:cubicBezTo>
                    <a:cubicBezTo>
                      <a:pt x="229451" y="111082"/>
                      <a:pt x="226709" y="102854"/>
                      <a:pt x="223966" y="100111"/>
                    </a:cubicBezTo>
                    <a:lnTo>
                      <a:pt x="122483" y="4114"/>
                    </a:lnTo>
                    <a:close/>
                  </a:path>
                </a:pathLst>
              </a:custGeom>
              <a:grpFill/>
              <a:ln w="2742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141814F-F30E-A050-BABB-1B769730D00A}"/>
                  </a:ext>
                </a:extLst>
              </p:cNvPr>
              <p:cNvSpPr/>
              <p:nvPr/>
            </p:nvSpPr>
            <p:spPr>
              <a:xfrm>
                <a:off x="1408690" y="443370"/>
                <a:ext cx="32913" cy="95996"/>
              </a:xfrm>
              <a:custGeom>
                <a:avLst/>
                <a:gdLst>
                  <a:gd name="connsiteX0" fmla="*/ 0 w 32913"/>
                  <a:gd name="connsiteY0" fmla="*/ 0 h 95996"/>
                  <a:gd name="connsiteX1" fmla="*/ 32913 w 32913"/>
                  <a:gd name="connsiteY1" fmla="*/ 0 h 95996"/>
                  <a:gd name="connsiteX2" fmla="*/ 32913 w 32913"/>
                  <a:gd name="connsiteY2" fmla="*/ 95997 h 95996"/>
                  <a:gd name="connsiteX3" fmla="*/ 0 w 32913"/>
                  <a:gd name="connsiteY3" fmla="*/ 95997 h 95996"/>
                </a:gdLst>
                <a:ahLst/>
                <a:cxnLst>
                  <a:cxn ang="0">
                    <a:pos x="connsiteX0" y="connsiteY0"/>
                  </a:cxn>
                  <a:cxn ang="0">
                    <a:pos x="connsiteX1" y="connsiteY1"/>
                  </a:cxn>
                  <a:cxn ang="0">
                    <a:pos x="connsiteX2" y="connsiteY2"/>
                  </a:cxn>
                  <a:cxn ang="0">
                    <a:pos x="connsiteX3" y="connsiteY3"/>
                  </a:cxn>
                </a:cxnLst>
                <a:rect l="l" t="t" r="r" b="b"/>
                <a:pathLst>
                  <a:path w="32913" h="95996">
                    <a:moveTo>
                      <a:pt x="0" y="0"/>
                    </a:moveTo>
                    <a:lnTo>
                      <a:pt x="32913" y="0"/>
                    </a:lnTo>
                    <a:lnTo>
                      <a:pt x="32913" y="95997"/>
                    </a:lnTo>
                    <a:lnTo>
                      <a:pt x="0" y="95997"/>
                    </a:lnTo>
                    <a:close/>
                  </a:path>
                </a:pathLst>
              </a:custGeom>
              <a:grpFill/>
              <a:ln w="27426"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05AEB84-B3FE-E947-6682-3447C27E4F85}"/>
                  </a:ext>
                </a:extLst>
              </p:cNvPr>
              <p:cNvSpPr/>
              <p:nvPr/>
            </p:nvSpPr>
            <p:spPr>
              <a:xfrm>
                <a:off x="1408690" y="572280"/>
                <a:ext cx="32913" cy="32913"/>
              </a:xfrm>
              <a:custGeom>
                <a:avLst/>
                <a:gdLst>
                  <a:gd name="connsiteX0" fmla="*/ 0 w 32913"/>
                  <a:gd name="connsiteY0" fmla="*/ 0 h 32913"/>
                  <a:gd name="connsiteX1" fmla="*/ 32913 w 32913"/>
                  <a:gd name="connsiteY1" fmla="*/ 0 h 32913"/>
                  <a:gd name="connsiteX2" fmla="*/ 32913 w 32913"/>
                  <a:gd name="connsiteY2" fmla="*/ 32913 h 32913"/>
                  <a:gd name="connsiteX3" fmla="*/ 0 w 3291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32913" h="32913">
                    <a:moveTo>
                      <a:pt x="0" y="0"/>
                    </a:moveTo>
                    <a:lnTo>
                      <a:pt x="32913" y="0"/>
                    </a:lnTo>
                    <a:lnTo>
                      <a:pt x="32913" y="32913"/>
                    </a:lnTo>
                    <a:lnTo>
                      <a:pt x="0" y="32913"/>
                    </a:lnTo>
                    <a:close/>
                  </a:path>
                </a:pathLst>
              </a:custGeom>
              <a:grpFill/>
              <a:ln w="27426"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9971461-745F-DB0A-D9AA-893BDFB0A7BB}"/>
                  </a:ext>
                </a:extLst>
              </p:cNvPr>
              <p:cNvSpPr/>
              <p:nvPr/>
            </p:nvSpPr>
            <p:spPr>
              <a:xfrm>
                <a:off x="1507429" y="492740"/>
                <a:ext cx="32913" cy="65826"/>
              </a:xfrm>
              <a:custGeom>
                <a:avLst/>
                <a:gdLst>
                  <a:gd name="connsiteX0" fmla="*/ 0 w 32913"/>
                  <a:gd name="connsiteY0" fmla="*/ 0 h 65826"/>
                  <a:gd name="connsiteX1" fmla="*/ 32913 w 32913"/>
                  <a:gd name="connsiteY1" fmla="*/ 0 h 65826"/>
                  <a:gd name="connsiteX2" fmla="*/ 32913 w 32913"/>
                  <a:gd name="connsiteY2" fmla="*/ 65826 h 65826"/>
                  <a:gd name="connsiteX3" fmla="*/ 0 w 32913"/>
                  <a:gd name="connsiteY3" fmla="*/ 65826 h 65826"/>
                </a:gdLst>
                <a:ahLst/>
                <a:cxnLst>
                  <a:cxn ang="0">
                    <a:pos x="connsiteX0" y="connsiteY0"/>
                  </a:cxn>
                  <a:cxn ang="0">
                    <a:pos x="connsiteX1" y="connsiteY1"/>
                  </a:cxn>
                  <a:cxn ang="0">
                    <a:pos x="connsiteX2" y="connsiteY2"/>
                  </a:cxn>
                  <a:cxn ang="0">
                    <a:pos x="connsiteX3" y="connsiteY3"/>
                  </a:cxn>
                </a:cxnLst>
                <a:rect l="l" t="t" r="r" b="b"/>
                <a:pathLst>
                  <a:path w="32913" h="65826">
                    <a:moveTo>
                      <a:pt x="0" y="0"/>
                    </a:moveTo>
                    <a:lnTo>
                      <a:pt x="32913" y="0"/>
                    </a:lnTo>
                    <a:lnTo>
                      <a:pt x="32913" y="65826"/>
                    </a:lnTo>
                    <a:lnTo>
                      <a:pt x="0" y="65826"/>
                    </a:lnTo>
                    <a:close/>
                  </a:path>
                </a:pathLst>
              </a:custGeom>
              <a:grpFill/>
              <a:ln w="27426"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3098814-0833-EA38-2C98-44341A860510}"/>
                  </a:ext>
                </a:extLst>
              </p:cNvPr>
              <p:cNvSpPr/>
              <p:nvPr/>
            </p:nvSpPr>
            <p:spPr>
              <a:xfrm>
                <a:off x="1507429" y="588737"/>
                <a:ext cx="32913" cy="32913"/>
              </a:xfrm>
              <a:custGeom>
                <a:avLst/>
                <a:gdLst>
                  <a:gd name="connsiteX0" fmla="*/ 0 w 32913"/>
                  <a:gd name="connsiteY0" fmla="*/ 0 h 32913"/>
                  <a:gd name="connsiteX1" fmla="*/ 32913 w 32913"/>
                  <a:gd name="connsiteY1" fmla="*/ 0 h 32913"/>
                  <a:gd name="connsiteX2" fmla="*/ 32913 w 32913"/>
                  <a:gd name="connsiteY2" fmla="*/ 32913 h 32913"/>
                  <a:gd name="connsiteX3" fmla="*/ 0 w 3291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32913" h="32913">
                    <a:moveTo>
                      <a:pt x="0" y="0"/>
                    </a:moveTo>
                    <a:lnTo>
                      <a:pt x="32913" y="0"/>
                    </a:lnTo>
                    <a:lnTo>
                      <a:pt x="32913" y="32913"/>
                    </a:lnTo>
                    <a:lnTo>
                      <a:pt x="0" y="32913"/>
                    </a:lnTo>
                    <a:close/>
                  </a:path>
                </a:pathLst>
              </a:custGeom>
              <a:grpFill/>
              <a:ln w="27426"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50899FF-FE1F-D804-E159-537F3B3EA42F}"/>
                  </a:ext>
                </a:extLst>
              </p:cNvPr>
              <p:cNvSpPr/>
              <p:nvPr/>
            </p:nvSpPr>
            <p:spPr>
              <a:xfrm>
                <a:off x="764139" y="443370"/>
                <a:ext cx="32913" cy="95996"/>
              </a:xfrm>
              <a:custGeom>
                <a:avLst/>
                <a:gdLst>
                  <a:gd name="connsiteX0" fmla="*/ 0 w 32913"/>
                  <a:gd name="connsiteY0" fmla="*/ 0 h 95996"/>
                  <a:gd name="connsiteX1" fmla="*/ 32913 w 32913"/>
                  <a:gd name="connsiteY1" fmla="*/ 0 h 95996"/>
                  <a:gd name="connsiteX2" fmla="*/ 32913 w 32913"/>
                  <a:gd name="connsiteY2" fmla="*/ 95997 h 95996"/>
                  <a:gd name="connsiteX3" fmla="*/ 0 w 32913"/>
                  <a:gd name="connsiteY3" fmla="*/ 95997 h 95996"/>
                </a:gdLst>
                <a:ahLst/>
                <a:cxnLst>
                  <a:cxn ang="0">
                    <a:pos x="connsiteX0" y="connsiteY0"/>
                  </a:cxn>
                  <a:cxn ang="0">
                    <a:pos x="connsiteX1" y="connsiteY1"/>
                  </a:cxn>
                  <a:cxn ang="0">
                    <a:pos x="connsiteX2" y="connsiteY2"/>
                  </a:cxn>
                  <a:cxn ang="0">
                    <a:pos x="connsiteX3" y="connsiteY3"/>
                  </a:cxn>
                </a:cxnLst>
                <a:rect l="l" t="t" r="r" b="b"/>
                <a:pathLst>
                  <a:path w="32913" h="95996">
                    <a:moveTo>
                      <a:pt x="0" y="0"/>
                    </a:moveTo>
                    <a:lnTo>
                      <a:pt x="32913" y="0"/>
                    </a:lnTo>
                    <a:lnTo>
                      <a:pt x="32913" y="95997"/>
                    </a:lnTo>
                    <a:lnTo>
                      <a:pt x="0" y="95997"/>
                    </a:lnTo>
                    <a:close/>
                  </a:path>
                </a:pathLst>
              </a:custGeom>
              <a:grpFill/>
              <a:ln w="27426"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43A5F3A-3688-2F48-A53A-E7C6F80F7A08}"/>
                  </a:ext>
                </a:extLst>
              </p:cNvPr>
              <p:cNvSpPr/>
              <p:nvPr/>
            </p:nvSpPr>
            <p:spPr>
              <a:xfrm>
                <a:off x="764139" y="572280"/>
                <a:ext cx="32913" cy="32913"/>
              </a:xfrm>
              <a:custGeom>
                <a:avLst/>
                <a:gdLst>
                  <a:gd name="connsiteX0" fmla="*/ 0 w 32913"/>
                  <a:gd name="connsiteY0" fmla="*/ 0 h 32913"/>
                  <a:gd name="connsiteX1" fmla="*/ 32913 w 32913"/>
                  <a:gd name="connsiteY1" fmla="*/ 0 h 32913"/>
                  <a:gd name="connsiteX2" fmla="*/ 32913 w 32913"/>
                  <a:gd name="connsiteY2" fmla="*/ 32913 h 32913"/>
                  <a:gd name="connsiteX3" fmla="*/ 0 w 3291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32913" h="32913">
                    <a:moveTo>
                      <a:pt x="0" y="0"/>
                    </a:moveTo>
                    <a:lnTo>
                      <a:pt x="32913" y="0"/>
                    </a:lnTo>
                    <a:lnTo>
                      <a:pt x="32913" y="32913"/>
                    </a:lnTo>
                    <a:lnTo>
                      <a:pt x="0" y="32913"/>
                    </a:lnTo>
                    <a:close/>
                  </a:path>
                </a:pathLst>
              </a:custGeom>
              <a:grpFill/>
              <a:ln w="27426"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CBAD74E-BD6F-F862-DF43-882ACF260EB4}"/>
                  </a:ext>
                </a:extLst>
              </p:cNvPr>
              <p:cNvSpPr/>
              <p:nvPr/>
            </p:nvSpPr>
            <p:spPr>
              <a:xfrm>
                <a:off x="665400" y="492740"/>
                <a:ext cx="32913" cy="65826"/>
              </a:xfrm>
              <a:custGeom>
                <a:avLst/>
                <a:gdLst>
                  <a:gd name="connsiteX0" fmla="*/ 0 w 32913"/>
                  <a:gd name="connsiteY0" fmla="*/ 0 h 65826"/>
                  <a:gd name="connsiteX1" fmla="*/ 32913 w 32913"/>
                  <a:gd name="connsiteY1" fmla="*/ 0 h 65826"/>
                  <a:gd name="connsiteX2" fmla="*/ 32913 w 32913"/>
                  <a:gd name="connsiteY2" fmla="*/ 65826 h 65826"/>
                  <a:gd name="connsiteX3" fmla="*/ 0 w 32913"/>
                  <a:gd name="connsiteY3" fmla="*/ 65826 h 65826"/>
                </a:gdLst>
                <a:ahLst/>
                <a:cxnLst>
                  <a:cxn ang="0">
                    <a:pos x="connsiteX0" y="connsiteY0"/>
                  </a:cxn>
                  <a:cxn ang="0">
                    <a:pos x="connsiteX1" y="connsiteY1"/>
                  </a:cxn>
                  <a:cxn ang="0">
                    <a:pos x="connsiteX2" y="connsiteY2"/>
                  </a:cxn>
                  <a:cxn ang="0">
                    <a:pos x="connsiteX3" y="connsiteY3"/>
                  </a:cxn>
                </a:cxnLst>
                <a:rect l="l" t="t" r="r" b="b"/>
                <a:pathLst>
                  <a:path w="32913" h="65826">
                    <a:moveTo>
                      <a:pt x="0" y="0"/>
                    </a:moveTo>
                    <a:lnTo>
                      <a:pt x="32913" y="0"/>
                    </a:lnTo>
                    <a:lnTo>
                      <a:pt x="32913" y="65826"/>
                    </a:lnTo>
                    <a:lnTo>
                      <a:pt x="0" y="65826"/>
                    </a:lnTo>
                    <a:close/>
                  </a:path>
                </a:pathLst>
              </a:custGeom>
              <a:grpFill/>
              <a:ln w="27426"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A305B3F-D836-6AE2-0039-C89494D5899F}"/>
                  </a:ext>
                </a:extLst>
              </p:cNvPr>
              <p:cNvSpPr/>
              <p:nvPr/>
            </p:nvSpPr>
            <p:spPr>
              <a:xfrm>
                <a:off x="665400" y="588737"/>
                <a:ext cx="32913" cy="32913"/>
              </a:xfrm>
              <a:custGeom>
                <a:avLst/>
                <a:gdLst>
                  <a:gd name="connsiteX0" fmla="*/ 0 w 32913"/>
                  <a:gd name="connsiteY0" fmla="*/ 0 h 32913"/>
                  <a:gd name="connsiteX1" fmla="*/ 32913 w 32913"/>
                  <a:gd name="connsiteY1" fmla="*/ 0 h 32913"/>
                  <a:gd name="connsiteX2" fmla="*/ 32913 w 32913"/>
                  <a:gd name="connsiteY2" fmla="*/ 32913 h 32913"/>
                  <a:gd name="connsiteX3" fmla="*/ 0 w 3291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32913" h="32913">
                    <a:moveTo>
                      <a:pt x="0" y="0"/>
                    </a:moveTo>
                    <a:lnTo>
                      <a:pt x="32913" y="0"/>
                    </a:lnTo>
                    <a:lnTo>
                      <a:pt x="32913" y="32913"/>
                    </a:lnTo>
                    <a:lnTo>
                      <a:pt x="0" y="32913"/>
                    </a:lnTo>
                    <a:close/>
                  </a:path>
                </a:pathLst>
              </a:custGeom>
              <a:grpFill/>
              <a:ln w="27426" cap="flat">
                <a:noFill/>
                <a:prstDash val="solid"/>
                <a:miter/>
              </a:ln>
            </p:spPr>
            <p:txBody>
              <a:bodyPr rtlCol="0" anchor="ctr"/>
              <a:lstStyle/>
              <a:p>
                <a:endParaRPr lang="en-US"/>
              </a:p>
            </p:txBody>
          </p:sp>
          <p:grpSp>
            <p:nvGrpSpPr>
              <p:cNvPr id="19" name="Graphic 3">
                <a:extLst>
                  <a:ext uri="{FF2B5EF4-FFF2-40B4-BE49-F238E27FC236}">
                    <a16:creationId xmlns:a16="http://schemas.microsoft.com/office/drawing/2014/main" id="{C8493191-3DA7-1670-55A9-06D576EA870F}"/>
                  </a:ext>
                </a:extLst>
              </p:cNvPr>
              <p:cNvGrpSpPr/>
              <p:nvPr/>
            </p:nvGrpSpPr>
            <p:grpSpPr>
              <a:xfrm>
                <a:off x="662657" y="668277"/>
                <a:ext cx="888845" cy="715860"/>
                <a:chOff x="662657" y="668277"/>
                <a:chExt cx="888845" cy="715860"/>
              </a:xfrm>
              <a:grpFill/>
            </p:grpSpPr>
            <p:sp>
              <p:nvSpPr>
                <p:cNvPr id="21" name="Freeform 20">
                  <a:extLst>
                    <a:ext uri="{FF2B5EF4-FFF2-40B4-BE49-F238E27FC236}">
                      <a16:creationId xmlns:a16="http://schemas.microsoft.com/office/drawing/2014/main" id="{3DDC5B4A-2D19-EF54-A0BB-85AF2E79CE14}"/>
                    </a:ext>
                  </a:extLst>
                </p:cNvPr>
                <p:cNvSpPr/>
                <p:nvPr/>
              </p:nvSpPr>
              <p:spPr>
                <a:xfrm>
                  <a:off x="1296236" y="1282656"/>
                  <a:ext cx="32913" cy="32913"/>
                </a:xfrm>
                <a:custGeom>
                  <a:avLst/>
                  <a:gdLst>
                    <a:gd name="connsiteX0" fmla="*/ 0 w 32913"/>
                    <a:gd name="connsiteY0" fmla="*/ 0 h 32913"/>
                    <a:gd name="connsiteX1" fmla="*/ 32913 w 32913"/>
                    <a:gd name="connsiteY1" fmla="*/ 0 h 32913"/>
                    <a:gd name="connsiteX2" fmla="*/ 32913 w 32913"/>
                    <a:gd name="connsiteY2" fmla="*/ 32913 h 32913"/>
                    <a:gd name="connsiteX3" fmla="*/ 0 w 3291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32913" h="32913">
                      <a:moveTo>
                        <a:pt x="0" y="0"/>
                      </a:moveTo>
                      <a:lnTo>
                        <a:pt x="32913" y="0"/>
                      </a:lnTo>
                      <a:lnTo>
                        <a:pt x="32913" y="32913"/>
                      </a:lnTo>
                      <a:lnTo>
                        <a:pt x="0" y="32913"/>
                      </a:lnTo>
                      <a:close/>
                    </a:path>
                  </a:pathLst>
                </a:custGeom>
                <a:grpFill/>
                <a:ln w="27426"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0148887A-921D-F94B-0203-ACEE2A651065}"/>
                    </a:ext>
                  </a:extLst>
                </p:cNvPr>
                <p:cNvSpPr/>
                <p:nvPr/>
              </p:nvSpPr>
              <p:spPr>
                <a:xfrm>
                  <a:off x="1230410" y="668277"/>
                  <a:ext cx="321092" cy="710375"/>
                </a:xfrm>
                <a:custGeom>
                  <a:avLst/>
                  <a:gdLst>
                    <a:gd name="connsiteX0" fmla="*/ 260563 w 321092"/>
                    <a:gd name="connsiteY0" fmla="*/ 0 h 710375"/>
                    <a:gd name="connsiteX1" fmla="*/ 194736 w 321092"/>
                    <a:gd name="connsiteY1" fmla="*/ 65826 h 710375"/>
                    <a:gd name="connsiteX2" fmla="*/ 194736 w 321092"/>
                    <a:gd name="connsiteY2" fmla="*/ 202964 h 710375"/>
                    <a:gd name="connsiteX3" fmla="*/ 186508 w 321092"/>
                    <a:gd name="connsiteY3" fmla="*/ 202964 h 710375"/>
                    <a:gd name="connsiteX4" fmla="*/ 148109 w 321092"/>
                    <a:gd name="connsiteY4" fmla="*/ 233135 h 710375"/>
                    <a:gd name="connsiteX5" fmla="*/ 35656 w 321092"/>
                    <a:gd name="connsiteY5" fmla="*/ 427871 h 710375"/>
                    <a:gd name="connsiteX6" fmla="*/ 32913 w 321092"/>
                    <a:gd name="connsiteY6" fmla="*/ 436099 h 710375"/>
                    <a:gd name="connsiteX7" fmla="*/ 32913 w 321092"/>
                    <a:gd name="connsiteY7" fmla="*/ 548552 h 710375"/>
                    <a:gd name="connsiteX8" fmla="*/ 16457 w 321092"/>
                    <a:gd name="connsiteY8" fmla="*/ 548552 h 710375"/>
                    <a:gd name="connsiteX9" fmla="*/ 0 w 321092"/>
                    <a:gd name="connsiteY9" fmla="*/ 565009 h 710375"/>
                    <a:gd name="connsiteX10" fmla="*/ 0 w 321092"/>
                    <a:gd name="connsiteY10" fmla="*/ 693919 h 710375"/>
                    <a:gd name="connsiteX11" fmla="*/ 16457 w 321092"/>
                    <a:gd name="connsiteY11" fmla="*/ 710375 h 710375"/>
                    <a:gd name="connsiteX12" fmla="*/ 274277 w 321092"/>
                    <a:gd name="connsiteY12" fmla="*/ 710375 h 710375"/>
                    <a:gd name="connsiteX13" fmla="*/ 290733 w 321092"/>
                    <a:gd name="connsiteY13" fmla="*/ 693919 h 710375"/>
                    <a:gd name="connsiteX14" fmla="*/ 290733 w 321092"/>
                    <a:gd name="connsiteY14" fmla="*/ 565009 h 710375"/>
                    <a:gd name="connsiteX15" fmla="*/ 274277 w 321092"/>
                    <a:gd name="connsiteY15" fmla="*/ 548552 h 710375"/>
                    <a:gd name="connsiteX16" fmla="*/ 257820 w 321092"/>
                    <a:gd name="connsiteY16" fmla="*/ 548552 h 710375"/>
                    <a:gd name="connsiteX17" fmla="*/ 257820 w 321092"/>
                    <a:gd name="connsiteY17" fmla="*/ 537581 h 710375"/>
                    <a:gd name="connsiteX18" fmla="*/ 318161 w 321092"/>
                    <a:gd name="connsiteY18" fmla="*/ 460784 h 710375"/>
                    <a:gd name="connsiteX19" fmla="*/ 320904 w 321092"/>
                    <a:gd name="connsiteY19" fmla="*/ 449813 h 710375"/>
                    <a:gd name="connsiteX20" fmla="*/ 320904 w 321092"/>
                    <a:gd name="connsiteY20" fmla="*/ 65826 h 710375"/>
                    <a:gd name="connsiteX21" fmla="*/ 260563 w 321092"/>
                    <a:gd name="connsiteY21" fmla="*/ 0 h 710375"/>
                    <a:gd name="connsiteX22" fmla="*/ 260563 w 321092"/>
                    <a:gd name="connsiteY22" fmla="*/ 0 h 710375"/>
                    <a:gd name="connsiteX23" fmla="*/ 260563 w 321092"/>
                    <a:gd name="connsiteY23" fmla="*/ 680205 h 710375"/>
                    <a:gd name="connsiteX24" fmla="*/ 35656 w 321092"/>
                    <a:gd name="connsiteY24" fmla="*/ 680205 h 710375"/>
                    <a:gd name="connsiteX25" fmla="*/ 35656 w 321092"/>
                    <a:gd name="connsiteY25" fmla="*/ 584208 h 710375"/>
                    <a:gd name="connsiteX26" fmla="*/ 260563 w 321092"/>
                    <a:gd name="connsiteY26" fmla="*/ 584208 h 710375"/>
                    <a:gd name="connsiteX27" fmla="*/ 260563 w 321092"/>
                    <a:gd name="connsiteY27" fmla="*/ 680205 h 710375"/>
                    <a:gd name="connsiteX28" fmla="*/ 290733 w 321092"/>
                    <a:gd name="connsiteY28" fmla="*/ 447070 h 710375"/>
                    <a:gd name="connsiteX29" fmla="*/ 230392 w 321092"/>
                    <a:gd name="connsiteY29" fmla="*/ 523868 h 710375"/>
                    <a:gd name="connsiteX30" fmla="*/ 227650 w 321092"/>
                    <a:gd name="connsiteY30" fmla="*/ 534839 h 710375"/>
                    <a:gd name="connsiteX31" fmla="*/ 227650 w 321092"/>
                    <a:gd name="connsiteY31" fmla="*/ 551295 h 710375"/>
                    <a:gd name="connsiteX32" fmla="*/ 65826 w 321092"/>
                    <a:gd name="connsiteY32" fmla="*/ 551295 h 710375"/>
                    <a:gd name="connsiteX33" fmla="*/ 65826 w 321092"/>
                    <a:gd name="connsiteY33" fmla="*/ 441585 h 710375"/>
                    <a:gd name="connsiteX34" fmla="*/ 175537 w 321092"/>
                    <a:gd name="connsiteY34" fmla="*/ 249591 h 710375"/>
                    <a:gd name="connsiteX35" fmla="*/ 194736 w 321092"/>
                    <a:gd name="connsiteY35" fmla="*/ 233135 h 710375"/>
                    <a:gd name="connsiteX36" fmla="*/ 219421 w 321092"/>
                    <a:gd name="connsiteY36" fmla="*/ 235878 h 710375"/>
                    <a:gd name="connsiteX37" fmla="*/ 235878 w 321092"/>
                    <a:gd name="connsiteY37" fmla="*/ 255077 h 710375"/>
                    <a:gd name="connsiteX38" fmla="*/ 230392 w 321092"/>
                    <a:gd name="connsiteY38" fmla="*/ 279762 h 710375"/>
                    <a:gd name="connsiteX39" fmla="*/ 150852 w 321092"/>
                    <a:gd name="connsiteY39" fmla="*/ 419643 h 710375"/>
                    <a:gd name="connsiteX40" fmla="*/ 178280 w 321092"/>
                    <a:gd name="connsiteY40" fmla="*/ 436099 h 710375"/>
                    <a:gd name="connsiteX41" fmla="*/ 257820 w 321092"/>
                    <a:gd name="connsiteY41" fmla="*/ 296218 h 710375"/>
                    <a:gd name="connsiteX42" fmla="*/ 233135 w 321092"/>
                    <a:gd name="connsiteY42" fmla="*/ 208450 h 710375"/>
                    <a:gd name="connsiteX43" fmla="*/ 222164 w 321092"/>
                    <a:gd name="connsiteY43" fmla="*/ 202964 h 710375"/>
                    <a:gd name="connsiteX44" fmla="*/ 222164 w 321092"/>
                    <a:gd name="connsiteY44" fmla="*/ 63083 h 710375"/>
                    <a:gd name="connsiteX45" fmla="*/ 255077 w 321092"/>
                    <a:gd name="connsiteY45" fmla="*/ 30170 h 710375"/>
                    <a:gd name="connsiteX46" fmla="*/ 287991 w 321092"/>
                    <a:gd name="connsiteY46" fmla="*/ 63083 h 710375"/>
                    <a:gd name="connsiteX47" fmla="*/ 287991 w 321092"/>
                    <a:gd name="connsiteY47" fmla="*/ 447070 h 71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21092" h="710375">
                      <a:moveTo>
                        <a:pt x="260563" y="0"/>
                      </a:moveTo>
                      <a:cubicBezTo>
                        <a:pt x="224907" y="0"/>
                        <a:pt x="194736" y="30170"/>
                        <a:pt x="194736" y="65826"/>
                      </a:cubicBezTo>
                      <a:lnTo>
                        <a:pt x="194736" y="202964"/>
                      </a:lnTo>
                      <a:cubicBezTo>
                        <a:pt x="191994" y="202964"/>
                        <a:pt x="189251" y="202964"/>
                        <a:pt x="186508" y="202964"/>
                      </a:cubicBezTo>
                      <a:cubicBezTo>
                        <a:pt x="170051" y="208450"/>
                        <a:pt x="156338" y="219421"/>
                        <a:pt x="148109" y="233135"/>
                      </a:cubicBezTo>
                      <a:lnTo>
                        <a:pt x="35656" y="427871"/>
                      </a:lnTo>
                      <a:cubicBezTo>
                        <a:pt x="35656" y="430614"/>
                        <a:pt x="32913" y="433356"/>
                        <a:pt x="32913" y="436099"/>
                      </a:cubicBezTo>
                      <a:lnTo>
                        <a:pt x="32913" y="548552"/>
                      </a:lnTo>
                      <a:lnTo>
                        <a:pt x="16457" y="548552"/>
                      </a:lnTo>
                      <a:cubicBezTo>
                        <a:pt x="8228" y="548552"/>
                        <a:pt x="0" y="556781"/>
                        <a:pt x="0" y="565009"/>
                      </a:cubicBezTo>
                      <a:lnTo>
                        <a:pt x="0" y="693919"/>
                      </a:lnTo>
                      <a:cubicBezTo>
                        <a:pt x="0" y="702147"/>
                        <a:pt x="8228" y="710375"/>
                        <a:pt x="16457" y="710375"/>
                      </a:cubicBezTo>
                      <a:lnTo>
                        <a:pt x="274277" y="710375"/>
                      </a:lnTo>
                      <a:cubicBezTo>
                        <a:pt x="282505" y="710375"/>
                        <a:pt x="290733" y="702147"/>
                        <a:pt x="290733" y="693919"/>
                      </a:cubicBezTo>
                      <a:lnTo>
                        <a:pt x="290733" y="565009"/>
                      </a:lnTo>
                      <a:cubicBezTo>
                        <a:pt x="290733" y="556781"/>
                        <a:pt x="282505" y="548552"/>
                        <a:pt x="274277" y="548552"/>
                      </a:cubicBezTo>
                      <a:lnTo>
                        <a:pt x="257820" y="548552"/>
                      </a:lnTo>
                      <a:lnTo>
                        <a:pt x="257820" y="537581"/>
                      </a:lnTo>
                      <a:lnTo>
                        <a:pt x="318161" y="460784"/>
                      </a:lnTo>
                      <a:cubicBezTo>
                        <a:pt x="320904" y="458041"/>
                        <a:pt x="320904" y="455298"/>
                        <a:pt x="320904" y="449813"/>
                      </a:cubicBezTo>
                      <a:lnTo>
                        <a:pt x="320904" y="65826"/>
                      </a:lnTo>
                      <a:cubicBezTo>
                        <a:pt x="323647" y="30170"/>
                        <a:pt x="296219" y="0"/>
                        <a:pt x="260563" y="0"/>
                      </a:cubicBezTo>
                      <a:lnTo>
                        <a:pt x="260563" y="0"/>
                      </a:lnTo>
                      <a:close/>
                      <a:moveTo>
                        <a:pt x="260563" y="680205"/>
                      </a:moveTo>
                      <a:lnTo>
                        <a:pt x="35656" y="680205"/>
                      </a:lnTo>
                      <a:lnTo>
                        <a:pt x="35656" y="584208"/>
                      </a:lnTo>
                      <a:lnTo>
                        <a:pt x="260563" y="584208"/>
                      </a:lnTo>
                      <a:lnTo>
                        <a:pt x="260563" y="680205"/>
                      </a:lnTo>
                      <a:close/>
                      <a:moveTo>
                        <a:pt x="290733" y="447070"/>
                      </a:moveTo>
                      <a:lnTo>
                        <a:pt x="230392" y="523868"/>
                      </a:lnTo>
                      <a:cubicBezTo>
                        <a:pt x="227650" y="526610"/>
                        <a:pt x="227650" y="529353"/>
                        <a:pt x="227650" y="534839"/>
                      </a:cubicBezTo>
                      <a:lnTo>
                        <a:pt x="227650" y="551295"/>
                      </a:lnTo>
                      <a:lnTo>
                        <a:pt x="65826" y="551295"/>
                      </a:lnTo>
                      <a:lnTo>
                        <a:pt x="65826" y="441585"/>
                      </a:lnTo>
                      <a:lnTo>
                        <a:pt x="175537" y="249591"/>
                      </a:lnTo>
                      <a:cubicBezTo>
                        <a:pt x="178280" y="241363"/>
                        <a:pt x="186508" y="235878"/>
                        <a:pt x="194736" y="233135"/>
                      </a:cubicBezTo>
                      <a:cubicBezTo>
                        <a:pt x="202965" y="230392"/>
                        <a:pt x="211193" y="233135"/>
                        <a:pt x="219421" y="235878"/>
                      </a:cubicBezTo>
                      <a:cubicBezTo>
                        <a:pt x="227650" y="241363"/>
                        <a:pt x="233135" y="246849"/>
                        <a:pt x="235878" y="255077"/>
                      </a:cubicBezTo>
                      <a:cubicBezTo>
                        <a:pt x="238621" y="263305"/>
                        <a:pt x="235878" y="271534"/>
                        <a:pt x="230392" y="279762"/>
                      </a:cubicBezTo>
                      <a:lnTo>
                        <a:pt x="150852" y="419643"/>
                      </a:lnTo>
                      <a:lnTo>
                        <a:pt x="178280" y="436099"/>
                      </a:lnTo>
                      <a:lnTo>
                        <a:pt x="257820" y="296218"/>
                      </a:lnTo>
                      <a:cubicBezTo>
                        <a:pt x="277019" y="266048"/>
                        <a:pt x="266048" y="224906"/>
                        <a:pt x="233135" y="208450"/>
                      </a:cubicBezTo>
                      <a:cubicBezTo>
                        <a:pt x="230392" y="205707"/>
                        <a:pt x="227650" y="205707"/>
                        <a:pt x="222164" y="202964"/>
                      </a:cubicBezTo>
                      <a:lnTo>
                        <a:pt x="222164" y="63083"/>
                      </a:lnTo>
                      <a:cubicBezTo>
                        <a:pt x="222164" y="43884"/>
                        <a:pt x="235878" y="30170"/>
                        <a:pt x="255077" y="30170"/>
                      </a:cubicBezTo>
                      <a:cubicBezTo>
                        <a:pt x="274277" y="30170"/>
                        <a:pt x="287991" y="43884"/>
                        <a:pt x="287991" y="63083"/>
                      </a:cubicBezTo>
                      <a:lnTo>
                        <a:pt x="287991" y="447070"/>
                      </a:lnTo>
                      <a:close/>
                    </a:path>
                  </a:pathLst>
                </a:custGeom>
                <a:grpFill/>
                <a:ln w="2742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71C31A2-23A4-982F-E318-1185A863E6E2}"/>
                    </a:ext>
                  </a:extLst>
                </p:cNvPr>
                <p:cNvSpPr/>
                <p:nvPr/>
              </p:nvSpPr>
              <p:spPr>
                <a:xfrm>
                  <a:off x="662657" y="671020"/>
                  <a:ext cx="322680" cy="713118"/>
                </a:xfrm>
                <a:custGeom>
                  <a:avLst/>
                  <a:gdLst>
                    <a:gd name="connsiteX0" fmla="*/ 309933 w 322680"/>
                    <a:gd name="connsiteY0" fmla="*/ 548552 h 713118"/>
                    <a:gd name="connsiteX1" fmla="*/ 293476 w 322680"/>
                    <a:gd name="connsiteY1" fmla="*/ 548552 h 713118"/>
                    <a:gd name="connsiteX2" fmla="*/ 293476 w 322680"/>
                    <a:gd name="connsiteY2" fmla="*/ 436099 h 713118"/>
                    <a:gd name="connsiteX3" fmla="*/ 290733 w 322680"/>
                    <a:gd name="connsiteY3" fmla="*/ 427871 h 713118"/>
                    <a:gd name="connsiteX4" fmla="*/ 178280 w 322680"/>
                    <a:gd name="connsiteY4" fmla="*/ 233135 h 713118"/>
                    <a:gd name="connsiteX5" fmla="*/ 131653 w 322680"/>
                    <a:gd name="connsiteY5" fmla="*/ 202964 h 713118"/>
                    <a:gd name="connsiteX6" fmla="*/ 131653 w 322680"/>
                    <a:gd name="connsiteY6" fmla="*/ 65826 h 713118"/>
                    <a:gd name="connsiteX7" fmla="*/ 65826 w 322680"/>
                    <a:gd name="connsiteY7" fmla="*/ 0 h 713118"/>
                    <a:gd name="connsiteX8" fmla="*/ 0 w 322680"/>
                    <a:gd name="connsiteY8" fmla="*/ 65826 h 713118"/>
                    <a:gd name="connsiteX9" fmla="*/ 0 w 322680"/>
                    <a:gd name="connsiteY9" fmla="*/ 452556 h 713118"/>
                    <a:gd name="connsiteX10" fmla="*/ 2743 w 322680"/>
                    <a:gd name="connsiteY10" fmla="*/ 463527 h 713118"/>
                    <a:gd name="connsiteX11" fmla="*/ 63084 w 322680"/>
                    <a:gd name="connsiteY11" fmla="*/ 540324 h 713118"/>
                    <a:gd name="connsiteX12" fmla="*/ 63084 w 322680"/>
                    <a:gd name="connsiteY12" fmla="*/ 551295 h 713118"/>
                    <a:gd name="connsiteX13" fmla="*/ 46627 w 322680"/>
                    <a:gd name="connsiteY13" fmla="*/ 551295 h 713118"/>
                    <a:gd name="connsiteX14" fmla="*/ 30170 w 322680"/>
                    <a:gd name="connsiteY14" fmla="*/ 567752 h 713118"/>
                    <a:gd name="connsiteX15" fmla="*/ 30170 w 322680"/>
                    <a:gd name="connsiteY15" fmla="*/ 696662 h 713118"/>
                    <a:gd name="connsiteX16" fmla="*/ 46627 w 322680"/>
                    <a:gd name="connsiteY16" fmla="*/ 713118 h 713118"/>
                    <a:gd name="connsiteX17" fmla="*/ 304447 w 322680"/>
                    <a:gd name="connsiteY17" fmla="*/ 713118 h 713118"/>
                    <a:gd name="connsiteX18" fmla="*/ 320904 w 322680"/>
                    <a:gd name="connsiteY18" fmla="*/ 696662 h 713118"/>
                    <a:gd name="connsiteX19" fmla="*/ 320904 w 322680"/>
                    <a:gd name="connsiteY19" fmla="*/ 567752 h 713118"/>
                    <a:gd name="connsiteX20" fmla="*/ 309933 w 322680"/>
                    <a:gd name="connsiteY20" fmla="*/ 548552 h 713118"/>
                    <a:gd name="connsiteX21" fmla="*/ 309933 w 322680"/>
                    <a:gd name="connsiteY21" fmla="*/ 548552 h 713118"/>
                    <a:gd name="connsiteX22" fmla="*/ 35656 w 322680"/>
                    <a:gd name="connsiteY22" fmla="*/ 444327 h 713118"/>
                    <a:gd name="connsiteX23" fmla="*/ 35656 w 322680"/>
                    <a:gd name="connsiteY23" fmla="*/ 63084 h 713118"/>
                    <a:gd name="connsiteX24" fmla="*/ 68569 w 322680"/>
                    <a:gd name="connsiteY24" fmla="*/ 30170 h 713118"/>
                    <a:gd name="connsiteX25" fmla="*/ 101483 w 322680"/>
                    <a:gd name="connsiteY25" fmla="*/ 63084 h 713118"/>
                    <a:gd name="connsiteX26" fmla="*/ 101483 w 322680"/>
                    <a:gd name="connsiteY26" fmla="*/ 202964 h 713118"/>
                    <a:gd name="connsiteX27" fmla="*/ 90511 w 322680"/>
                    <a:gd name="connsiteY27" fmla="*/ 208450 h 713118"/>
                    <a:gd name="connsiteX28" fmla="*/ 60341 w 322680"/>
                    <a:gd name="connsiteY28" fmla="*/ 246849 h 713118"/>
                    <a:gd name="connsiteX29" fmla="*/ 65826 w 322680"/>
                    <a:gd name="connsiteY29" fmla="*/ 296218 h 713118"/>
                    <a:gd name="connsiteX30" fmla="*/ 145367 w 322680"/>
                    <a:gd name="connsiteY30" fmla="*/ 436099 h 713118"/>
                    <a:gd name="connsiteX31" fmla="*/ 172794 w 322680"/>
                    <a:gd name="connsiteY31" fmla="*/ 419643 h 713118"/>
                    <a:gd name="connsiteX32" fmla="*/ 93254 w 322680"/>
                    <a:gd name="connsiteY32" fmla="*/ 279762 h 713118"/>
                    <a:gd name="connsiteX33" fmla="*/ 87769 w 322680"/>
                    <a:gd name="connsiteY33" fmla="*/ 255077 h 713118"/>
                    <a:gd name="connsiteX34" fmla="*/ 104225 w 322680"/>
                    <a:gd name="connsiteY34" fmla="*/ 235878 h 713118"/>
                    <a:gd name="connsiteX35" fmla="*/ 128910 w 322680"/>
                    <a:gd name="connsiteY35" fmla="*/ 233135 h 713118"/>
                    <a:gd name="connsiteX36" fmla="*/ 148109 w 322680"/>
                    <a:gd name="connsiteY36" fmla="*/ 249591 h 713118"/>
                    <a:gd name="connsiteX37" fmla="*/ 257820 w 322680"/>
                    <a:gd name="connsiteY37" fmla="*/ 441585 h 713118"/>
                    <a:gd name="connsiteX38" fmla="*/ 257820 w 322680"/>
                    <a:gd name="connsiteY38" fmla="*/ 551295 h 713118"/>
                    <a:gd name="connsiteX39" fmla="*/ 95997 w 322680"/>
                    <a:gd name="connsiteY39" fmla="*/ 551295 h 713118"/>
                    <a:gd name="connsiteX40" fmla="*/ 95997 w 322680"/>
                    <a:gd name="connsiteY40" fmla="*/ 534839 h 713118"/>
                    <a:gd name="connsiteX41" fmla="*/ 93254 w 322680"/>
                    <a:gd name="connsiteY41" fmla="*/ 523868 h 713118"/>
                    <a:gd name="connsiteX42" fmla="*/ 35656 w 322680"/>
                    <a:gd name="connsiteY42" fmla="*/ 444327 h 713118"/>
                    <a:gd name="connsiteX43" fmla="*/ 293476 w 322680"/>
                    <a:gd name="connsiteY43" fmla="*/ 677462 h 713118"/>
                    <a:gd name="connsiteX44" fmla="*/ 68569 w 322680"/>
                    <a:gd name="connsiteY44" fmla="*/ 677462 h 713118"/>
                    <a:gd name="connsiteX45" fmla="*/ 68569 w 322680"/>
                    <a:gd name="connsiteY45" fmla="*/ 581466 h 713118"/>
                    <a:gd name="connsiteX46" fmla="*/ 293476 w 322680"/>
                    <a:gd name="connsiteY46" fmla="*/ 581466 h 713118"/>
                    <a:gd name="connsiteX47" fmla="*/ 293476 w 322680"/>
                    <a:gd name="connsiteY47" fmla="*/ 677462 h 71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22680" h="713118">
                      <a:moveTo>
                        <a:pt x="309933" y="548552"/>
                      </a:moveTo>
                      <a:lnTo>
                        <a:pt x="293476" y="548552"/>
                      </a:lnTo>
                      <a:lnTo>
                        <a:pt x="293476" y="436099"/>
                      </a:lnTo>
                      <a:cubicBezTo>
                        <a:pt x="293476" y="433357"/>
                        <a:pt x="293476" y="430614"/>
                        <a:pt x="290733" y="427871"/>
                      </a:cubicBezTo>
                      <a:lnTo>
                        <a:pt x="178280" y="233135"/>
                      </a:lnTo>
                      <a:cubicBezTo>
                        <a:pt x="167309" y="216678"/>
                        <a:pt x="150852" y="205707"/>
                        <a:pt x="131653" y="202964"/>
                      </a:cubicBezTo>
                      <a:lnTo>
                        <a:pt x="131653" y="65826"/>
                      </a:lnTo>
                      <a:cubicBezTo>
                        <a:pt x="131653" y="30170"/>
                        <a:pt x="101483" y="0"/>
                        <a:pt x="65826" y="0"/>
                      </a:cubicBezTo>
                      <a:cubicBezTo>
                        <a:pt x="30170" y="0"/>
                        <a:pt x="0" y="30170"/>
                        <a:pt x="0" y="65826"/>
                      </a:cubicBezTo>
                      <a:lnTo>
                        <a:pt x="0" y="452556"/>
                      </a:lnTo>
                      <a:cubicBezTo>
                        <a:pt x="0" y="455298"/>
                        <a:pt x="0" y="460784"/>
                        <a:pt x="2743" y="463527"/>
                      </a:cubicBezTo>
                      <a:lnTo>
                        <a:pt x="63084" y="540324"/>
                      </a:lnTo>
                      <a:lnTo>
                        <a:pt x="63084" y="551295"/>
                      </a:lnTo>
                      <a:lnTo>
                        <a:pt x="46627" y="551295"/>
                      </a:lnTo>
                      <a:cubicBezTo>
                        <a:pt x="38399" y="551295"/>
                        <a:pt x="30170" y="559524"/>
                        <a:pt x="30170" y="567752"/>
                      </a:cubicBezTo>
                      <a:lnTo>
                        <a:pt x="30170" y="696662"/>
                      </a:lnTo>
                      <a:cubicBezTo>
                        <a:pt x="30170" y="704890"/>
                        <a:pt x="38399" y="713118"/>
                        <a:pt x="46627" y="713118"/>
                      </a:cubicBezTo>
                      <a:lnTo>
                        <a:pt x="304447" y="713118"/>
                      </a:lnTo>
                      <a:cubicBezTo>
                        <a:pt x="312676" y="713118"/>
                        <a:pt x="320904" y="704890"/>
                        <a:pt x="320904" y="696662"/>
                      </a:cubicBezTo>
                      <a:lnTo>
                        <a:pt x="320904" y="567752"/>
                      </a:lnTo>
                      <a:cubicBezTo>
                        <a:pt x="326389" y="554038"/>
                        <a:pt x="318161" y="548552"/>
                        <a:pt x="309933" y="548552"/>
                      </a:cubicBezTo>
                      <a:lnTo>
                        <a:pt x="309933" y="548552"/>
                      </a:lnTo>
                      <a:close/>
                      <a:moveTo>
                        <a:pt x="35656" y="444327"/>
                      </a:moveTo>
                      <a:lnTo>
                        <a:pt x="35656" y="63084"/>
                      </a:lnTo>
                      <a:cubicBezTo>
                        <a:pt x="35656" y="43884"/>
                        <a:pt x="49370" y="30170"/>
                        <a:pt x="68569" y="30170"/>
                      </a:cubicBezTo>
                      <a:cubicBezTo>
                        <a:pt x="87769" y="30170"/>
                        <a:pt x="101483" y="43884"/>
                        <a:pt x="101483" y="63084"/>
                      </a:cubicBezTo>
                      <a:lnTo>
                        <a:pt x="101483" y="202964"/>
                      </a:lnTo>
                      <a:cubicBezTo>
                        <a:pt x="98740" y="202964"/>
                        <a:pt x="95997" y="205707"/>
                        <a:pt x="90511" y="208450"/>
                      </a:cubicBezTo>
                      <a:cubicBezTo>
                        <a:pt x="76798" y="216678"/>
                        <a:pt x="65826" y="230392"/>
                        <a:pt x="60341" y="246849"/>
                      </a:cubicBezTo>
                      <a:cubicBezTo>
                        <a:pt x="54855" y="263305"/>
                        <a:pt x="57598" y="279762"/>
                        <a:pt x="65826" y="296218"/>
                      </a:cubicBezTo>
                      <a:lnTo>
                        <a:pt x="145367" y="436099"/>
                      </a:lnTo>
                      <a:lnTo>
                        <a:pt x="172794" y="419643"/>
                      </a:lnTo>
                      <a:lnTo>
                        <a:pt x="93254" y="279762"/>
                      </a:lnTo>
                      <a:cubicBezTo>
                        <a:pt x="87769" y="271534"/>
                        <a:pt x="87769" y="263305"/>
                        <a:pt x="87769" y="255077"/>
                      </a:cubicBezTo>
                      <a:cubicBezTo>
                        <a:pt x="90511" y="246849"/>
                        <a:pt x="95997" y="238620"/>
                        <a:pt x="104225" y="235878"/>
                      </a:cubicBezTo>
                      <a:cubicBezTo>
                        <a:pt x="112453" y="233135"/>
                        <a:pt x="120682" y="230392"/>
                        <a:pt x="128910" y="233135"/>
                      </a:cubicBezTo>
                      <a:cubicBezTo>
                        <a:pt x="137138" y="235878"/>
                        <a:pt x="145367" y="241363"/>
                        <a:pt x="148109" y="249591"/>
                      </a:cubicBezTo>
                      <a:lnTo>
                        <a:pt x="257820" y="441585"/>
                      </a:lnTo>
                      <a:lnTo>
                        <a:pt x="257820" y="551295"/>
                      </a:lnTo>
                      <a:lnTo>
                        <a:pt x="95997" y="551295"/>
                      </a:lnTo>
                      <a:lnTo>
                        <a:pt x="95997" y="534839"/>
                      </a:lnTo>
                      <a:cubicBezTo>
                        <a:pt x="95997" y="532096"/>
                        <a:pt x="95997" y="526610"/>
                        <a:pt x="93254" y="523868"/>
                      </a:cubicBezTo>
                      <a:lnTo>
                        <a:pt x="35656" y="444327"/>
                      </a:lnTo>
                      <a:close/>
                      <a:moveTo>
                        <a:pt x="293476" y="677462"/>
                      </a:moveTo>
                      <a:lnTo>
                        <a:pt x="68569" y="677462"/>
                      </a:lnTo>
                      <a:lnTo>
                        <a:pt x="68569" y="581466"/>
                      </a:lnTo>
                      <a:lnTo>
                        <a:pt x="293476" y="581466"/>
                      </a:lnTo>
                      <a:lnTo>
                        <a:pt x="293476" y="677462"/>
                      </a:lnTo>
                      <a:close/>
                    </a:path>
                  </a:pathLst>
                </a:custGeom>
                <a:grpFill/>
                <a:ln w="27426" cap="flat">
                  <a:noFill/>
                  <a:prstDash val="solid"/>
                  <a:miter/>
                </a:ln>
              </p:spPr>
              <p:txBody>
                <a:bodyPr rtlCol="0" anchor="ctr"/>
                <a:lstStyle/>
                <a:p>
                  <a:endParaRPr lang="en-US"/>
                </a:p>
              </p:txBody>
            </p:sp>
          </p:grpSp>
          <p:sp>
            <p:nvSpPr>
              <p:cNvPr id="20" name="Freeform 19">
                <a:extLst>
                  <a:ext uri="{FF2B5EF4-FFF2-40B4-BE49-F238E27FC236}">
                    <a16:creationId xmlns:a16="http://schemas.microsoft.com/office/drawing/2014/main" id="{26D91C9E-E1DC-98B5-91E4-3AB676745C75}"/>
                  </a:ext>
                </a:extLst>
              </p:cNvPr>
              <p:cNvSpPr/>
              <p:nvPr/>
            </p:nvSpPr>
            <p:spPr>
              <a:xfrm>
                <a:off x="893050" y="1282656"/>
                <a:ext cx="32913" cy="32913"/>
              </a:xfrm>
              <a:custGeom>
                <a:avLst/>
                <a:gdLst>
                  <a:gd name="connsiteX0" fmla="*/ 0 w 32913"/>
                  <a:gd name="connsiteY0" fmla="*/ 0 h 32913"/>
                  <a:gd name="connsiteX1" fmla="*/ 32913 w 32913"/>
                  <a:gd name="connsiteY1" fmla="*/ 0 h 32913"/>
                  <a:gd name="connsiteX2" fmla="*/ 32913 w 32913"/>
                  <a:gd name="connsiteY2" fmla="*/ 32913 h 32913"/>
                  <a:gd name="connsiteX3" fmla="*/ 0 w 3291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32913" h="32913">
                    <a:moveTo>
                      <a:pt x="0" y="0"/>
                    </a:moveTo>
                    <a:lnTo>
                      <a:pt x="32913" y="0"/>
                    </a:lnTo>
                    <a:lnTo>
                      <a:pt x="32913" y="32913"/>
                    </a:lnTo>
                    <a:lnTo>
                      <a:pt x="0" y="32913"/>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76940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Rectangle 331">
            <a:extLst>
              <a:ext uri="{FF2B5EF4-FFF2-40B4-BE49-F238E27FC236}">
                <a16:creationId xmlns:a16="http://schemas.microsoft.com/office/drawing/2014/main" id="{4AD1CC34-EF04-776A-97D1-6B2C495C81FB}"/>
              </a:ext>
            </a:extLst>
          </p:cNvPr>
          <p:cNvSpPr/>
          <p:nvPr/>
        </p:nvSpPr>
        <p:spPr>
          <a:xfrm>
            <a:off x="0" y="0"/>
            <a:ext cx="4029075" cy="6857999"/>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Text Placeholder 10">
            <a:extLst>
              <a:ext uri="{FF2B5EF4-FFF2-40B4-BE49-F238E27FC236}">
                <a16:creationId xmlns:a16="http://schemas.microsoft.com/office/drawing/2014/main" id="{C8794C74-43AD-DC52-6829-2ABE1D3D0969}"/>
              </a:ext>
            </a:extLst>
          </p:cNvPr>
          <p:cNvSpPr txBox="1">
            <a:spLocks/>
          </p:cNvSpPr>
          <p:nvPr/>
        </p:nvSpPr>
        <p:spPr>
          <a:xfrm>
            <a:off x="285129" y="724696"/>
            <a:ext cx="3458816" cy="23793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solidFill>
                  <a:schemeClr val="bg1"/>
                </a:solidFill>
              </a:rPr>
              <a:t>¿Cómo se correlaciona la cadena de suministro con la inflación?</a:t>
            </a:r>
          </a:p>
          <a:p>
            <a:endParaRPr lang="en-US" dirty="0">
              <a:solidFill>
                <a:schemeClr val="bg1"/>
              </a:solidFill>
            </a:endParaRPr>
          </a:p>
          <a:p>
            <a:endParaRPr lang="en-US" dirty="0">
              <a:solidFill>
                <a:schemeClr val="bg1"/>
              </a:solidFill>
            </a:endParaRPr>
          </a:p>
          <a:p>
            <a:r>
              <a:rPr lang="es" sz="2400" dirty="0">
                <a:solidFill>
                  <a:schemeClr val="bg1"/>
                </a:solidFill>
              </a:rPr>
              <a:t>La correlación entre las cadenas de suministro y la inflación es </a:t>
            </a:r>
            <a:r>
              <a:rPr lang="es" sz="2400" b="1" dirty="0">
                <a:solidFill>
                  <a:schemeClr val="bg1"/>
                </a:solidFill>
              </a:rPr>
              <a:t>triple </a:t>
            </a:r>
            <a:r>
              <a:rPr lang="es" sz="2400" dirty="0">
                <a:solidFill>
                  <a:schemeClr val="bg1"/>
                </a:solidFill>
              </a:rPr>
              <a:t>:</a:t>
            </a:r>
          </a:p>
          <a:p>
            <a:r>
              <a:rPr lang="es" dirty="0">
                <a:solidFill>
                  <a:schemeClr val="bg1"/>
                </a:solidFill>
              </a:rPr>
              <a:t> </a:t>
            </a:r>
          </a:p>
        </p:txBody>
      </p:sp>
      <p:grpSp>
        <p:nvGrpSpPr>
          <p:cNvPr id="28" name="Graphic 8">
            <a:extLst>
              <a:ext uri="{FF2B5EF4-FFF2-40B4-BE49-F238E27FC236}">
                <a16:creationId xmlns:a16="http://schemas.microsoft.com/office/drawing/2014/main" id="{6277ADBA-95AB-A9D1-3A9B-09C2255C4AA7}"/>
              </a:ext>
            </a:extLst>
          </p:cNvPr>
          <p:cNvGrpSpPr/>
          <p:nvPr/>
        </p:nvGrpSpPr>
        <p:grpSpPr>
          <a:xfrm>
            <a:off x="5332595" y="488681"/>
            <a:ext cx="1446392" cy="1445841"/>
            <a:chOff x="4817897" y="694433"/>
            <a:chExt cx="1446392" cy="1445841"/>
          </a:xfrm>
        </p:grpSpPr>
        <p:sp>
          <p:nvSpPr>
            <p:cNvPr id="30" name="Freeform 29">
              <a:extLst>
                <a:ext uri="{FF2B5EF4-FFF2-40B4-BE49-F238E27FC236}">
                  <a16:creationId xmlns:a16="http://schemas.microsoft.com/office/drawing/2014/main" id="{0AC2DF08-7FDA-B469-97DB-6049575453EC}"/>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7F1C58"/>
            </a:solidFill>
            <a:ln w="4233"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F3E6835E-B664-9547-B9FC-00A2A9F7ED61}"/>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34" name="Freeform 33">
            <a:extLst>
              <a:ext uri="{FF2B5EF4-FFF2-40B4-BE49-F238E27FC236}">
                <a16:creationId xmlns:a16="http://schemas.microsoft.com/office/drawing/2014/main" id="{BAE7D363-F4C4-37A2-8C66-8AC26CA755A5}"/>
              </a:ext>
            </a:extLst>
          </p:cNvPr>
          <p:cNvSpPr/>
          <p:nvPr/>
        </p:nvSpPr>
        <p:spPr>
          <a:xfrm>
            <a:off x="3914231" y="4406768"/>
            <a:ext cx="1530922" cy="815465"/>
          </a:xfrm>
          <a:custGeom>
            <a:avLst/>
            <a:gdLst>
              <a:gd name="connsiteX0" fmla="*/ 0 w 1530922"/>
              <a:gd name="connsiteY0" fmla="*/ 740505 h 815465"/>
              <a:gd name="connsiteX1" fmla="*/ 74989 w 1530922"/>
              <a:gd name="connsiteY1" fmla="*/ 665545 h 815465"/>
              <a:gd name="connsiteX2" fmla="*/ 74989 w 1530922"/>
              <a:gd name="connsiteY2" fmla="*/ 665545 h 815465"/>
              <a:gd name="connsiteX3" fmla="*/ 1397247 w 1530922"/>
              <a:gd name="connsiteY3" fmla="*/ 28172 h 815465"/>
              <a:gd name="connsiteX4" fmla="*/ 1397247 w 1530922"/>
              <a:gd name="connsiteY4" fmla="*/ 28172 h 815465"/>
              <a:gd name="connsiteX5" fmla="*/ 1502740 w 1530922"/>
              <a:gd name="connsiteY5" fmla="*/ 16314 h 815465"/>
              <a:gd name="connsiteX6" fmla="*/ 1502740 w 1530922"/>
              <a:gd name="connsiteY6" fmla="*/ 16314 h 815465"/>
              <a:gd name="connsiteX7" fmla="*/ 1514603 w 1530922"/>
              <a:gd name="connsiteY7" fmla="*/ 121766 h 815465"/>
              <a:gd name="connsiteX8" fmla="*/ 1514603 w 1530922"/>
              <a:gd name="connsiteY8" fmla="*/ 121766 h 815465"/>
              <a:gd name="connsiteX9" fmla="*/ 74989 w 1530922"/>
              <a:gd name="connsiteY9" fmla="*/ 815465 h 815465"/>
              <a:gd name="connsiteX10" fmla="*/ 74989 w 1530922"/>
              <a:gd name="connsiteY10" fmla="*/ 815465 h 815465"/>
              <a:gd name="connsiteX11" fmla="*/ 0 w 1530922"/>
              <a:gd name="connsiteY11" fmla="*/ 740505 h 815465"/>
              <a:gd name="connsiteX12" fmla="*/ 0 w 1530922"/>
              <a:gd name="connsiteY12" fmla="*/ 740505 h 8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0922" h="815465">
                <a:moveTo>
                  <a:pt x="0" y="740505"/>
                </a:moveTo>
                <a:cubicBezTo>
                  <a:pt x="0" y="699002"/>
                  <a:pt x="33470" y="665545"/>
                  <a:pt x="74989" y="665545"/>
                </a:cubicBezTo>
                <a:lnTo>
                  <a:pt x="74989" y="665545"/>
                </a:lnTo>
                <a:cubicBezTo>
                  <a:pt x="610502" y="665545"/>
                  <a:pt x="1087548" y="416948"/>
                  <a:pt x="1397247" y="28172"/>
                </a:cubicBezTo>
                <a:lnTo>
                  <a:pt x="1397247" y="28172"/>
                </a:lnTo>
                <a:cubicBezTo>
                  <a:pt x="1423091" y="-4014"/>
                  <a:pt x="1470118" y="-9520"/>
                  <a:pt x="1502740" y="16314"/>
                </a:cubicBezTo>
                <a:lnTo>
                  <a:pt x="1502740" y="16314"/>
                </a:lnTo>
                <a:cubicBezTo>
                  <a:pt x="1534939" y="42148"/>
                  <a:pt x="1540446" y="89156"/>
                  <a:pt x="1514603" y="121766"/>
                </a:cubicBezTo>
                <a:lnTo>
                  <a:pt x="1514603" y="121766"/>
                </a:lnTo>
                <a:cubicBezTo>
                  <a:pt x="1177789" y="544423"/>
                  <a:pt x="657528" y="815465"/>
                  <a:pt x="74989" y="815465"/>
                </a:cubicBezTo>
                <a:lnTo>
                  <a:pt x="74989" y="815465"/>
                </a:lnTo>
                <a:cubicBezTo>
                  <a:pt x="33470" y="815465"/>
                  <a:pt x="0" y="781585"/>
                  <a:pt x="0" y="740505"/>
                </a:cubicBezTo>
                <a:lnTo>
                  <a:pt x="0" y="740505"/>
                </a:lnTo>
                <a:close/>
              </a:path>
            </a:pathLst>
          </a:custGeom>
          <a:solidFill>
            <a:srgbClr val="B41F7A"/>
          </a:solidFill>
          <a:ln w="423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E2A9343-463C-D8FF-A890-DF344544AA0E}"/>
              </a:ext>
            </a:extLst>
          </p:cNvPr>
          <p:cNvSpPr/>
          <p:nvPr/>
        </p:nvSpPr>
        <p:spPr>
          <a:xfrm>
            <a:off x="5295159" y="2209207"/>
            <a:ext cx="534038" cy="2347701"/>
          </a:xfrm>
          <a:custGeom>
            <a:avLst/>
            <a:gdLst>
              <a:gd name="connsiteX0" fmla="*/ 534039 w 534038"/>
              <a:gd name="connsiteY0" fmla="*/ 1173749 h 2347701"/>
              <a:gd name="connsiteX1" fmla="*/ 534039 w 534038"/>
              <a:gd name="connsiteY1" fmla="*/ 1173749 h 2347701"/>
              <a:gd name="connsiteX2" fmla="*/ 133675 w 534038"/>
              <a:gd name="connsiteY2" fmla="*/ 28172 h 2347701"/>
              <a:gd name="connsiteX3" fmla="*/ 28183 w 534038"/>
              <a:gd name="connsiteY3" fmla="*/ 16314 h 2347701"/>
              <a:gd name="connsiteX4" fmla="*/ 16320 w 534038"/>
              <a:gd name="connsiteY4" fmla="*/ 121766 h 2347701"/>
              <a:gd name="connsiteX5" fmla="*/ 384061 w 534038"/>
              <a:gd name="connsiteY5" fmla="*/ 1173749 h 2347701"/>
              <a:gd name="connsiteX6" fmla="*/ 384061 w 534038"/>
              <a:gd name="connsiteY6" fmla="*/ 1174173 h 2347701"/>
              <a:gd name="connsiteX7" fmla="*/ 16320 w 534038"/>
              <a:gd name="connsiteY7" fmla="*/ 2225732 h 2347701"/>
              <a:gd name="connsiteX8" fmla="*/ 28183 w 534038"/>
              <a:gd name="connsiteY8" fmla="*/ 2331185 h 2347701"/>
              <a:gd name="connsiteX9" fmla="*/ 74786 w 534038"/>
              <a:gd name="connsiteY9" fmla="*/ 2347702 h 2347701"/>
              <a:gd name="connsiteX10" fmla="*/ 133675 w 534038"/>
              <a:gd name="connsiteY10" fmla="*/ 2319327 h 2347701"/>
              <a:gd name="connsiteX11" fmla="*/ 133675 w 534038"/>
              <a:gd name="connsiteY11" fmla="*/ 2319327 h 2347701"/>
              <a:gd name="connsiteX12" fmla="*/ 534039 w 534038"/>
              <a:gd name="connsiteY12" fmla="*/ 1173749 h 234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4038" h="2347701">
                <a:moveTo>
                  <a:pt x="534039" y="1173749"/>
                </a:moveTo>
                <a:cubicBezTo>
                  <a:pt x="534039" y="1173749"/>
                  <a:pt x="534039" y="1173326"/>
                  <a:pt x="534039" y="1173749"/>
                </a:cubicBezTo>
                <a:cubicBezTo>
                  <a:pt x="534039" y="740505"/>
                  <a:pt x="384061" y="342411"/>
                  <a:pt x="133675" y="28172"/>
                </a:cubicBezTo>
                <a:cubicBezTo>
                  <a:pt x="107832" y="-4014"/>
                  <a:pt x="60805" y="-9520"/>
                  <a:pt x="28183" y="16314"/>
                </a:cubicBezTo>
                <a:cubicBezTo>
                  <a:pt x="-4016" y="42148"/>
                  <a:pt x="-9524" y="89156"/>
                  <a:pt x="16320" y="121766"/>
                </a:cubicBezTo>
                <a:cubicBezTo>
                  <a:pt x="246370" y="410596"/>
                  <a:pt x="384061" y="775656"/>
                  <a:pt x="384061" y="1173749"/>
                </a:cubicBezTo>
                <a:cubicBezTo>
                  <a:pt x="384061" y="1173749"/>
                  <a:pt x="384061" y="1174173"/>
                  <a:pt x="384061" y="1174173"/>
                </a:cubicBezTo>
                <a:cubicBezTo>
                  <a:pt x="384061" y="1572266"/>
                  <a:pt x="246370" y="1936903"/>
                  <a:pt x="16320" y="2225732"/>
                </a:cubicBezTo>
                <a:cubicBezTo>
                  <a:pt x="-9524" y="2257919"/>
                  <a:pt x="-4016" y="2305351"/>
                  <a:pt x="28183" y="2331185"/>
                </a:cubicBezTo>
                <a:cubicBezTo>
                  <a:pt x="42164" y="2342196"/>
                  <a:pt x="58686" y="2347702"/>
                  <a:pt x="74786" y="2347702"/>
                </a:cubicBezTo>
                <a:cubicBezTo>
                  <a:pt x="96816" y="2347702"/>
                  <a:pt x="118847" y="2337961"/>
                  <a:pt x="133675" y="2319327"/>
                </a:cubicBezTo>
                <a:lnTo>
                  <a:pt x="133675" y="2319327"/>
                </a:lnTo>
                <a:cubicBezTo>
                  <a:pt x="384061" y="2005087"/>
                  <a:pt x="534039" y="1606570"/>
                  <a:pt x="534039" y="1173749"/>
                </a:cubicBezTo>
                <a:close/>
              </a:path>
            </a:pathLst>
          </a:custGeom>
          <a:solidFill>
            <a:srgbClr val="F16924"/>
          </a:solidFill>
          <a:ln w="423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C12AB2A-3AA2-F7F1-76BC-0FA416FAAD7F}"/>
              </a:ext>
            </a:extLst>
          </p:cNvPr>
          <p:cNvSpPr/>
          <p:nvPr/>
        </p:nvSpPr>
        <p:spPr>
          <a:xfrm>
            <a:off x="3914231" y="1543680"/>
            <a:ext cx="1530922" cy="815668"/>
          </a:xfrm>
          <a:custGeom>
            <a:avLst/>
            <a:gdLst>
              <a:gd name="connsiteX0" fmla="*/ 1397247 w 1530922"/>
              <a:gd name="connsiteY0" fmla="*/ 787293 h 815668"/>
              <a:gd name="connsiteX1" fmla="*/ 74989 w 1530922"/>
              <a:gd name="connsiteY1" fmla="*/ 149920 h 815668"/>
              <a:gd name="connsiteX2" fmla="*/ 74989 w 1530922"/>
              <a:gd name="connsiteY2" fmla="*/ 149920 h 815668"/>
              <a:gd name="connsiteX3" fmla="*/ 0 w 1530922"/>
              <a:gd name="connsiteY3" fmla="*/ 74960 h 815668"/>
              <a:gd name="connsiteX4" fmla="*/ 0 w 1530922"/>
              <a:gd name="connsiteY4" fmla="*/ 74960 h 815668"/>
              <a:gd name="connsiteX5" fmla="*/ 74989 w 1530922"/>
              <a:gd name="connsiteY5" fmla="*/ 0 h 815668"/>
              <a:gd name="connsiteX6" fmla="*/ 74989 w 1530922"/>
              <a:gd name="connsiteY6" fmla="*/ 0 h 815668"/>
              <a:gd name="connsiteX7" fmla="*/ 1514603 w 1530922"/>
              <a:gd name="connsiteY7" fmla="*/ 693699 h 815668"/>
              <a:gd name="connsiteX8" fmla="*/ 1514603 w 1530922"/>
              <a:gd name="connsiteY8" fmla="*/ 693699 h 815668"/>
              <a:gd name="connsiteX9" fmla="*/ 1502740 w 1530922"/>
              <a:gd name="connsiteY9" fmla="*/ 799151 h 815668"/>
              <a:gd name="connsiteX10" fmla="*/ 1502740 w 1530922"/>
              <a:gd name="connsiteY10" fmla="*/ 799151 h 815668"/>
              <a:gd name="connsiteX11" fmla="*/ 1456137 w 1530922"/>
              <a:gd name="connsiteY11" fmla="*/ 815668 h 815668"/>
              <a:gd name="connsiteX12" fmla="*/ 1456137 w 1530922"/>
              <a:gd name="connsiteY12" fmla="*/ 815668 h 815668"/>
              <a:gd name="connsiteX13" fmla="*/ 1397247 w 1530922"/>
              <a:gd name="connsiteY13" fmla="*/ 787293 h 815668"/>
              <a:gd name="connsiteX14" fmla="*/ 1397247 w 1530922"/>
              <a:gd name="connsiteY14" fmla="*/ 787293 h 81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0922" h="815668">
                <a:moveTo>
                  <a:pt x="1397247" y="787293"/>
                </a:moveTo>
                <a:cubicBezTo>
                  <a:pt x="1087125" y="398517"/>
                  <a:pt x="610502" y="149920"/>
                  <a:pt x="74989" y="149920"/>
                </a:cubicBezTo>
                <a:lnTo>
                  <a:pt x="74989" y="149920"/>
                </a:lnTo>
                <a:cubicBezTo>
                  <a:pt x="33470" y="149920"/>
                  <a:pt x="0" y="116464"/>
                  <a:pt x="0" y="74960"/>
                </a:cubicBezTo>
                <a:lnTo>
                  <a:pt x="0" y="74960"/>
                </a:lnTo>
                <a:cubicBezTo>
                  <a:pt x="0" y="33457"/>
                  <a:pt x="33470" y="0"/>
                  <a:pt x="74989" y="0"/>
                </a:cubicBezTo>
                <a:lnTo>
                  <a:pt x="74989" y="0"/>
                </a:lnTo>
                <a:cubicBezTo>
                  <a:pt x="657528" y="0"/>
                  <a:pt x="1177789" y="271042"/>
                  <a:pt x="1514603" y="693699"/>
                </a:cubicBezTo>
                <a:lnTo>
                  <a:pt x="1514603" y="693699"/>
                </a:lnTo>
                <a:cubicBezTo>
                  <a:pt x="1540446" y="725885"/>
                  <a:pt x="1534939" y="773318"/>
                  <a:pt x="1502740" y="799151"/>
                </a:cubicBezTo>
                <a:lnTo>
                  <a:pt x="1502740" y="799151"/>
                </a:lnTo>
                <a:cubicBezTo>
                  <a:pt x="1488759" y="810162"/>
                  <a:pt x="1472236" y="815668"/>
                  <a:pt x="1456137" y="815668"/>
                </a:cubicBezTo>
                <a:lnTo>
                  <a:pt x="1456137" y="815668"/>
                </a:lnTo>
                <a:cubicBezTo>
                  <a:pt x="1433683" y="815245"/>
                  <a:pt x="1412076" y="805504"/>
                  <a:pt x="1397247" y="787293"/>
                </a:cubicBezTo>
                <a:lnTo>
                  <a:pt x="1397247" y="787293"/>
                </a:lnTo>
                <a:close/>
              </a:path>
            </a:pathLst>
          </a:custGeom>
          <a:solidFill>
            <a:srgbClr val="7F1C58"/>
          </a:solidFill>
          <a:ln w="4233" cap="flat">
            <a:noFill/>
            <a:prstDash val="solid"/>
            <a:miter/>
          </a:ln>
        </p:spPr>
        <p:txBody>
          <a:bodyPr rtlCol="0" anchor="ctr"/>
          <a:lstStyle/>
          <a:p>
            <a:endParaRPr lang="en-US"/>
          </a:p>
        </p:txBody>
      </p:sp>
      <p:grpSp>
        <p:nvGrpSpPr>
          <p:cNvPr id="251" name="Graphic 8">
            <a:extLst>
              <a:ext uri="{FF2B5EF4-FFF2-40B4-BE49-F238E27FC236}">
                <a16:creationId xmlns:a16="http://schemas.microsoft.com/office/drawing/2014/main" id="{117196E4-382F-B327-ECBE-841D5AEC8E2B}"/>
              </a:ext>
            </a:extLst>
          </p:cNvPr>
          <p:cNvGrpSpPr/>
          <p:nvPr/>
        </p:nvGrpSpPr>
        <p:grpSpPr>
          <a:xfrm>
            <a:off x="6524733" y="2658103"/>
            <a:ext cx="1446392" cy="1445841"/>
            <a:chOff x="4817897" y="694433"/>
            <a:chExt cx="1446392" cy="1445841"/>
          </a:xfrm>
        </p:grpSpPr>
        <p:sp>
          <p:nvSpPr>
            <p:cNvPr id="252" name="Freeform 251">
              <a:extLst>
                <a:ext uri="{FF2B5EF4-FFF2-40B4-BE49-F238E27FC236}">
                  <a16:creationId xmlns:a16="http://schemas.microsoft.com/office/drawing/2014/main" id="{464517B5-2BA2-951B-781F-ABBF98CB6EA3}"/>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253" name="Freeform 252">
              <a:extLst>
                <a:ext uri="{FF2B5EF4-FFF2-40B4-BE49-F238E27FC236}">
                  <a16:creationId xmlns:a16="http://schemas.microsoft.com/office/drawing/2014/main" id="{903E186A-A89C-DB0B-A0E0-4441AA02DB96}"/>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254" name="Graphic 8">
            <a:extLst>
              <a:ext uri="{FF2B5EF4-FFF2-40B4-BE49-F238E27FC236}">
                <a16:creationId xmlns:a16="http://schemas.microsoft.com/office/drawing/2014/main" id="{15A5C673-CC86-BF23-26C5-EFD07711BD2D}"/>
              </a:ext>
            </a:extLst>
          </p:cNvPr>
          <p:cNvGrpSpPr/>
          <p:nvPr/>
        </p:nvGrpSpPr>
        <p:grpSpPr>
          <a:xfrm>
            <a:off x="5471461" y="4802653"/>
            <a:ext cx="1446392" cy="1445841"/>
            <a:chOff x="4817897" y="694433"/>
            <a:chExt cx="1446392" cy="1445841"/>
          </a:xfrm>
        </p:grpSpPr>
        <p:sp>
          <p:nvSpPr>
            <p:cNvPr id="255" name="Freeform 254">
              <a:extLst>
                <a:ext uri="{FF2B5EF4-FFF2-40B4-BE49-F238E27FC236}">
                  <a16:creationId xmlns:a16="http://schemas.microsoft.com/office/drawing/2014/main" id="{EDE01515-A71E-91F7-2E9C-CE2C377F3CD4}"/>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B41F7A"/>
            </a:solidFill>
            <a:ln w="4233" cap="flat">
              <a:noFill/>
              <a:prstDash val="solid"/>
              <a:miter/>
            </a:ln>
          </p:spPr>
          <p:txBody>
            <a:bodyPr rtlCol="0" anchor="ctr"/>
            <a:lstStyle/>
            <a:p>
              <a:endParaRPr lang="en-US" dirty="0"/>
            </a:p>
          </p:txBody>
        </p:sp>
        <p:sp>
          <p:nvSpPr>
            <p:cNvPr id="256" name="Freeform 255">
              <a:extLst>
                <a:ext uri="{FF2B5EF4-FFF2-40B4-BE49-F238E27FC236}">
                  <a16:creationId xmlns:a16="http://schemas.microsoft.com/office/drawing/2014/main" id="{3E7722AC-53AD-B2CE-CA51-C9E938225597}"/>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259" name="Text Placeholder 2">
            <a:extLst>
              <a:ext uri="{FF2B5EF4-FFF2-40B4-BE49-F238E27FC236}">
                <a16:creationId xmlns:a16="http://schemas.microsoft.com/office/drawing/2014/main" id="{3C88786D-B5E6-9C48-4E9F-89AD1DCF6F50}"/>
              </a:ext>
            </a:extLst>
          </p:cNvPr>
          <p:cNvSpPr txBox="1">
            <a:spLocks/>
          </p:cNvSpPr>
          <p:nvPr/>
        </p:nvSpPr>
        <p:spPr>
          <a:xfrm>
            <a:off x="6917853" y="944467"/>
            <a:ext cx="4957908" cy="5822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s" sz="3000" dirty="0">
                <a:solidFill>
                  <a:srgbClr val="616161"/>
                </a:solidFill>
              </a:rPr>
              <a:t>Aumento de costos</a:t>
            </a:r>
          </a:p>
        </p:txBody>
      </p:sp>
      <p:sp>
        <p:nvSpPr>
          <p:cNvPr id="260" name="Text Placeholder 2">
            <a:extLst>
              <a:ext uri="{FF2B5EF4-FFF2-40B4-BE49-F238E27FC236}">
                <a16:creationId xmlns:a16="http://schemas.microsoft.com/office/drawing/2014/main" id="{0E20A38A-941B-7209-A315-1A990444A6D1}"/>
              </a:ext>
            </a:extLst>
          </p:cNvPr>
          <p:cNvSpPr>
            <a:spLocks noGrp="1"/>
          </p:cNvSpPr>
          <p:nvPr>
            <p:ph type="body" sz="quarter" idx="16"/>
          </p:nvPr>
        </p:nvSpPr>
        <p:spPr>
          <a:xfrm>
            <a:off x="8128305" y="2948318"/>
            <a:ext cx="3778566" cy="1157102"/>
          </a:xfrm>
        </p:spPr>
        <p:txBody>
          <a:bodyPr>
            <a:noAutofit/>
          </a:bodyPr>
          <a:lstStyle/>
          <a:p>
            <a:pPr algn="l">
              <a:lnSpc>
                <a:spcPts val="3000"/>
              </a:lnSpc>
              <a:spcBef>
                <a:spcPts val="0"/>
              </a:spcBef>
            </a:pPr>
            <a:r>
              <a:rPr lang="es" sz="3000" dirty="0">
                <a:solidFill>
                  <a:srgbClr val="616161"/>
                </a:solidFill>
              </a:rPr>
              <a:t>Escasez de materiales y servicios.</a:t>
            </a:r>
          </a:p>
        </p:txBody>
      </p:sp>
      <p:sp>
        <p:nvSpPr>
          <p:cNvPr id="261" name="Text Placeholder 2">
            <a:extLst>
              <a:ext uri="{FF2B5EF4-FFF2-40B4-BE49-F238E27FC236}">
                <a16:creationId xmlns:a16="http://schemas.microsoft.com/office/drawing/2014/main" id="{39F7FFF2-3249-5EA0-933F-5934F974780D}"/>
              </a:ext>
            </a:extLst>
          </p:cNvPr>
          <p:cNvSpPr txBox="1">
            <a:spLocks/>
          </p:cNvSpPr>
          <p:nvPr/>
        </p:nvSpPr>
        <p:spPr>
          <a:xfrm>
            <a:off x="6948963" y="5381967"/>
            <a:ext cx="4957908" cy="5822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s" sz="3000" dirty="0" err="1">
                <a:solidFill>
                  <a:srgbClr val="616161"/>
                </a:solidFill>
              </a:rPr>
              <a:t>inflación verde</a:t>
            </a:r>
            <a:endParaRPr lang="en-US" sz="3000" dirty="0">
              <a:solidFill>
                <a:srgbClr val="616161"/>
              </a:solidFill>
            </a:endParaRPr>
          </a:p>
        </p:txBody>
      </p:sp>
      <p:grpSp>
        <p:nvGrpSpPr>
          <p:cNvPr id="267" name="Group 266">
            <a:extLst>
              <a:ext uri="{FF2B5EF4-FFF2-40B4-BE49-F238E27FC236}">
                <a16:creationId xmlns:a16="http://schemas.microsoft.com/office/drawing/2014/main" id="{5701116A-9965-FE42-C27F-BFAD8F0259BF}"/>
              </a:ext>
            </a:extLst>
          </p:cNvPr>
          <p:cNvGrpSpPr/>
          <p:nvPr/>
        </p:nvGrpSpPr>
        <p:grpSpPr>
          <a:xfrm>
            <a:off x="5816507" y="5136480"/>
            <a:ext cx="780135" cy="780149"/>
            <a:chOff x="8736336" y="773976"/>
            <a:chExt cx="925001" cy="925018"/>
          </a:xfrm>
          <a:solidFill>
            <a:srgbClr val="616161"/>
          </a:solidFill>
        </p:grpSpPr>
        <p:grpSp>
          <p:nvGrpSpPr>
            <p:cNvPr id="268" name="Graphic 2">
              <a:extLst>
                <a:ext uri="{FF2B5EF4-FFF2-40B4-BE49-F238E27FC236}">
                  <a16:creationId xmlns:a16="http://schemas.microsoft.com/office/drawing/2014/main" id="{16730F0F-4043-D0C3-3269-3E22EC767322}"/>
                </a:ext>
              </a:extLst>
            </p:cNvPr>
            <p:cNvGrpSpPr/>
            <p:nvPr/>
          </p:nvGrpSpPr>
          <p:grpSpPr>
            <a:xfrm>
              <a:off x="8736336" y="773976"/>
              <a:ext cx="925001" cy="925018"/>
              <a:chOff x="8736336" y="773976"/>
              <a:chExt cx="925001" cy="925018"/>
            </a:xfrm>
            <a:grpFill/>
          </p:grpSpPr>
          <p:sp>
            <p:nvSpPr>
              <p:cNvPr id="271" name="Freeform 270">
                <a:extLst>
                  <a:ext uri="{FF2B5EF4-FFF2-40B4-BE49-F238E27FC236}">
                    <a16:creationId xmlns:a16="http://schemas.microsoft.com/office/drawing/2014/main" id="{3A7B6D44-1254-0A0B-97EC-1EBF5FA6B016}"/>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2" name="Freeform 271">
                <a:extLst>
                  <a:ext uri="{FF2B5EF4-FFF2-40B4-BE49-F238E27FC236}">
                    <a16:creationId xmlns:a16="http://schemas.microsoft.com/office/drawing/2014/main" id="{81401B00-5B38-735E-6D83-BA16944A6CDD}"/>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3" name="Freeform 272">
                <a:extLst>
                  <a:ext uri="{FF2B5EF4-FFF2-40B4-BE49-F238E27FC236}">
                    <a16:creationId xmlns:a16="http://schemas.microsoft.com/office/drawing/2014/main" id="{190D5A93-E923-8EB5-CD86-3B7548DD5AE3}"/>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4" name="Freeform 273">
                <a:extLst>
                  <a:ext uri="{FF2B5EF4-FFF2-40B4-BE49-F238E27FC236}">
                    <a16:creationId xmlns:a16="http://schemas.microsoft.com/office/drawing/2014/main" id="{0757A638-9E7E-4AB9-9FA9-8377965728F1}"/>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5" name="Freeform 274">
                <a:extLst>
                  <a:ext uri="{FF2B5EF4-FFF2-40B4-BE49-F238E27FC236}">
                    <a16:creationId xmlns:a16="http://schemas.microsoft.com/office/drawing/2014/main" id="{DA3844A7-F451-7CF5-6F8D-2747F1E1DAD9}"/>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6" name="Freeform 275">
                <a:extLst>
                  <a:ext uri="{FF2B5EF4-FFF2-40B4-BE49-F238E27FC236}">
                    <a16:creationId xmlns:a16="http://schemas.microsoft.com/office/drawing/2014/main" id="{D5FE120F-9BC6-6E97-69AF-3E6E3DD9F66B}"/>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7" name="Freeform 276">
                <a:extLst>
                  <a:ext uri="{FF2B5EF4-FFF2-40B4-BE49-F238E27FC236}">
                    <a16:creationId xmlns:a16="http://schemas.microsoft.com/office/drawing/2014/main" id="{A4B153C8-9E1B-EAB4-3B2C-850A6AC96B8A}"/>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69" name="Freeform 268">
              <a:extLst>
                <a:ext uri="{FF2B5EF4-FFF2-40B4-BE49-F238E27FC236}">
                  <a16:creationId xmlns:a16="http://schemas.microsoft.com/office/drawing/2014/main" id="{61A50487-00E9-2468-C3C8-AA704C3BF8DD}"/>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rgbClr val="7F1C58"/>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0" name="Freeform 269">
              <a:extLst>
                <a:ext uri="{FF2B5EF4-FFF2-40B4-BE49-F238E27FC236}">
                  <a16:creationId xmlns:a16="http://schemas.microsoft.com/office/drawing/2014/main" id="{D5FA5642-9CCC-75BD-B689-6D4BFA05B10B}"/>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rgbClr val="7F1C58"/>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78" name="Group 277">
            <a:extLst>
              <a:ext uri="{FF2B5EF4-FFF2-40B4-BE49-F238E27FC236}">
                <a16:creationId xmlns:a16="http://schemas.microsoft.com/office/drawing/2014/main" id="{7E091859-4308-BD43-CD56-BFE712327EDF}"/>
              </a:ext>
            </a:extLst>
          </p:cNvPr>
          <p:cNvGrpSpPr/>
          <p:nvPr/>
        </p:nvGrpSpPr>
        <p:grpSpPr>
          <a:xfrm>
            <a:off x="5710590" y="878358"/>
            <a:ext cx="733094" cy="632040"/>
            <a:chOff x="4417506" y="446113"/>
            <a:chExt cx="1094363" cy="943510"/>
          </a:xfrm>
          <a:solidFill>
            <a:srgbClr val="616161"/>
          </a:solidFill>
        </p:grpSpPr>
        <p:sp>
          <p:nvSpPr>
            <p:cNvPr id="279" name="Freeform 278">
              <a:extLst>
                <a:ext uri="{FF2B5EF4-FFF2-40B4-BE49-F238E27FC236}">
                  <a16:creationId xmlns:a16="http://schemas.microsoft.com/office/drawing/2014/main" id="{9E697DB5-33EE-26E2-FDCB-36A1E557892F}"/>
                </a:ext>
              </a:extLst>
            </p:cNvPr>
            <p:cNvSpPr/>
            <p:nvPr/>
          </p:nvSpPr>
          <p:spPr>
            <a:xfrm>
              <a:off x="5163539" y="720390"/>
              <a:ext cx="348330" cy="663748"/>
            </a:xfrm>
            <a:custGeom>
              <a:avLst/>
              <a:gdLst>
                <a:gd name="connsiteX0" fmla="*/ 296219 w 348330"/>
                <a:gd name="connsiteY0" fmla="*/ 0 h 663748"/>
                <a:gd name="connsiteX1" fmla="*/ 52112 w 348330"/>
                <a:gd name="connsiteY1" fmla="*/ 0 h 663748"/>
                <a:gd name="connsiteX2" fmla="*/ 0 w 348330"/>
                <a:gd name="connsiteY2" fmla="*/ 52112 h 663748"/>
                <a:gd name="connsiteX3" fmla="*/ 0 w 348330"/>
                <a:gd name="connsiteY3" fmla="*/ 54855 h 663748"/>
                <a:gd name="connsiteX4" fmla="*/ 16456 w 348330"/>
                <a:gd name="connsiteY4" fmla="*/ 93254 h 663748"/>
                <a:gd name="connsiteX5" fmla="*/ 0 w 348330"/>
                <a:gd name="connsiteY5" fmla="*/ 131652 h 663748"/>
                <a:gd name="connsiteX6" fmla="*/ 0 w 348330"/>
                <a:gd name="connsiteY6" fmla="*/ 134395 h 663748"/>
                <a:gd name="connsiteX7" fmla="*/ 16456 w 348330"/>
                <a:gd name="connsiteY7" fmla="*/ 172794 h 663748"/>
                <a:gd name="connsiteX8" fmla="*/ 0 w 348330"/>
                <a:gd name="connsiteY8" fmla="*/ 211193 h 663748"/>
                <a:gd name="connsiteX9" fmla="*/ 0 w 348330"/>
                <a:gd name="connsiteY9" fmla="*/ 213935 h 663748"/>
                <a:gd name="connsiteX10" fmla="*/ 16456 w 348330"/>
                <a:gd name="connsiteY10" fmla="*/ 252334 h 663748"/>
                <a:gd name="connsiteX11" fmla="*/ 0 w 348330"/>
                <a:gd name="connsiteY11" fmla="*/ 290733 h 663748"/>
                <a:gd name="connsiteX12" fmla="*/ 0 w 348330"/>
                <a:gd name="connsiteY12" fmla="*/ 293475 h 663748"/>
                <a:gd name="connsiteX13" fmla="*/ 16456 w 348330"/>
                <a:gd name="connsiteY13" fmla="*/ 331874 h 663748"/>
                <a:gd name="connsiteX14" fmla="*/ 0 w 348330"/>
                <a:gd name="connsiteY14" fmla="*/ 370273 h 663748"/>
                <a:gd name="connsiteX15" fmla="*/ 0 w 348330"/>
                <a:gd name="connsiteY15" fmla="*/ 373016 h 663748"/>
                <a:gd name="connsiteX16" fmla="*/ 16456 w 348330"/>
                <a:gd name="connsiteY16" fmla="*/ 411414 h 663748"/>
                <a:gd name="connsiteX17" fmla="*/ 0 w 348330"/>
                <a:gd name="connsiteY17" fmla="*/ 449813 h 663748"/>
                <a:gd name="connsiteX18" fmla="*/ 0 w 348330"/>
                <a:gd name="connsiteY18" fmla="*/ 452556 h 663748"/>
                <a:gd name="connsiteX19" fmla="*/ 16456 w 348330"/>
                <a:gd name="connsiteY19" fmla="*/ 490954 h 663748"/>
                <a:gd name="connsiteX20" fmla="*/ 0 w 348330"/>
                <a:gd name="connsiteY20" fmla="*/ 529353 h 663748"/>
                <a:gd name="connsiteX21" fmla="*/ 0 w 348330"/>
                <a:gd name="connsiteY21" fmla="*/ 532096 h 663748"/>
                <a:gd name="connsiteX22" fmla="*/ 16456 w 348330"/>
                <a:gd name="connsiteY22" fmla="*/ 570494 h 663748"/>
                <a:gd name="connsiteX23" fmla="*/ 0 w 348330"/>
                <a:gd name="connsiteY23" fmla="*/ 608893 h 663748"/>
                <a:gd name="connsiteX24" fmla="*/ 0 w 348330"/>
                <a:gd name="connsiteY24" fmla="*/ 611636 h 663748"/>
                <a:gd name="connsiteX25" fmla="*/ 52112 w 348330"/>
                <a:gd name="connsiteY25" fmla="*/ 663748 h 663748"/>
                <a:gd name="connsiteX26" fmla="*/ 296219 w 348330"/>
                <a:gd name="connsiteY26" fmla="*/ 663748 h 663748"/>
                <a:gd name="connsiteX27" fmla="*/ 348331 w 348330"/>
                <a:gd name="connsiteY27" fmla="*/ 611636 h 663748"/>
                <a:gd name="connsiteX28" fmla="*/ 348331 w 348330"/>
                <a:gd name="connsiteY28" fmla="*/ 608893 h 663748"/>
                <a:gd name="connsiteX29" fmla="*/ 331874 w 348330"/>
                <a:gd name="connsiteY29" fmla="*/ 570494 h 663748"/>
                <a:gd name="connsiteX30" fmla="*/ 348331 w 348330"/>
                <a:gd name="connsiteY30" fmla="*/ 532096 h 663748"/>
                <a:gd name="connsiteX31" fmla="*/ 348331 w 348330"/>
                <a:gd name="connsiteY31" fmla="*/ 529353 h 663748"/>
                <a:gd name="connsiteX32" fmla="*/ 331874 w 348330"/>
                <a:gd name="connsiteY32" fmla="*/ 490954 h 663748"/>
                <a:gd name="connsiteX33" fmla="*/ 348331 w 348330"/>
                <a:gd name="connsiteY33" fmla="*/ 452556 h 663748"/>
                <a:gd name="connsiteX34" fmla="*/ 348331 w 348330"/>
                <a:gd name="connsiteY34" fmla="*/ 449813 h 663748"/>
                <a:gd name="connsiteX35" fmla="*/ 331874 w 348330"/>
                <a:gd name="connsiteY35" fmla="*/ 411414 h 663748"/>
                <a:gd name="connsiteX36" fmla="*/ 348331 w 348330"/>
                <a:gd name="connsiteY36" fmla="*/ 373016 h 663748"/>
                <a:gd name="connsiteX37" fmla="*/ 348331 w 348330"/>
                <a:gd name="connsiteY37" fmla="*/ 370273 h 663748"/>
                <a:gd name="connsiteX38" fmla="*/ 331874 w 348330"/>
                <a:gd name="connsiteY38" fmla="*/ 331874 h 663748"/>
                <a:gd name="connsiteX39" fmla="*/ 348331 w 348330"/>
                <a:gd name="connsiteY39" fmla="*/ 293475 h 663748"/>
                <a:gd name="connsiteX40" fmla="*/ 348331 w 348330"/>
                <a:gd name="connsiteY40" fmla="*/ 290733 h 663748"/>
                <a:gd name="connsiteX41" fmla="*/ 331874 w 348330"/>
                <a:gd name="connsiteY41" fmla="*/ 252334 h 663748"/>
                <a:gd name="connsiteX42" fmla="*/ 348331 w 348330"/>
                <a:gd name="connsiteY42" fmla="*/ 213935 h 663748"/>
                <a:gd name="connsiteX43" fmla="*/ 348331 w 348330"/>
                <a:gd name="connsiteY43" fmla="*/ 211193 h 663748"/>
                <a:gd name="connsiteX44" fmla="*/ 331874 w 348330"/>
                <a:gd name="connsiteY44" fmla="*/ 172794 h 663748"/>
                <a:gd name="connsiteX45" fmla="*/ 348331 w 348330"/>
                <a:gd name="connsiteY45" fmla="*/ 134395 h 663748"/>
                <a:gd name="connsiteX46" fmla="*/ 348331 w 348330"/>
                <a:gd name="connsiteY46" fmla="*/ 131652 h 663748"/>
                <a:gd name="connsiteX47" fmla="*/ 331874 w 348330"/>
                <a:gd name="connsiteY47" fmla="*/ 93254 h 663748"/>
                <a:gd name="connsiteX48" fmla="*/ 348331 w 348330"/>
                <a:gd name="connsiteY48" fmla="*/ 54855 h 663748"/>
                <a:gd name="connsiteX49" fmla="*/ 348331 w 348330"/>
                <a:gd name="connsiteY49" fmla="*/ 52112 h 663748"/>
                <a:gd name="connsiteX50" fmla="*/ 296219 w 348330"/>
                <a:gd name="connsiteY50" fmla="*/ 0 h 663748"/>
                <a:gd name="connsiteX51" fmla="*/ 296219 w 348330"/>
                <a:gd name="connsiteY51" fmla="*/ 0 h 663748"/>
                <a:gd name="connsiteX52" fmla="*/ 320903 w 348330"/>
                <a:gd name="connsiteY52" fmla="*/ 619864 h 663748"/>
                <a:gd name="connsiteX53" fmla="*/ 296219 w 348330"/>
                <a:gd name="connsiteY53" fmla="*/ 644549 h 663748"/>
                <a:gd name="connsiteX54" fmla="*/ 52112 w 348330"/>
                <a:gd name="connsiteY54" fmla="*/ 644549 h 663748"/>
                <a:gd name="connsiteX55" fmla="*/ 27428 w 348330"/>
                <a:gd name="connsiteY55" fmla="*/ 619864 h 663748"/>
                <a:gd name="connsiteX56" fmla="*/ 27428 w 348330"/>
                <a:gd name="connsiteY56" fmla="*/ 617122 h 663748"/>
                <a:gd name="connsiteX57" fmla="*/ 52112 w 348330"/>
                <a:gd name="connsiteY57" fmla="*/ 592437 h 663748"/>
                <a:gd name="connsiteX58" fmla="*/ 296219 w 348330"/>
                <a:gd name="connsiteY58" fmla="*/ 592437 h 663748"/>
                <a:gd name="connsiteX59" fmla="*/ 320903 w 348330"/>
                <a:gd name="connsiteY59" fmla="*/ 617122 h 663748"/>
                <a:gd name="connsiteX60" fmla="*/ 320903 w 348330"/>
                <a:gd name="connsiteY60" fmla="*/ 619864 h 663748"/>
                <a:gd name="connsiteX61" fmla="*/ 320903 w 348330"/>
                <a:gd name="connsiteY61" fmla="*/ 537581 h 663748"/>
                <a:gd name="connsiteX62" fmla="*/ 296219 w 348330"/>
                <a:gd name="connsiteY62" fmla="*/ 562266 h 663748"/>
                <a:gd name="connsiteX63" fmla="*/ 52112 w 348330"/>
                <a:gd name="connsiteY63" fmla="*/ 562266 h 663748"/>
                <a:gd name="connsiteX64" fmla="*/ 27428 w 348330"/>
                <a:gd name="connsiteY64" fmla="*/ 537581 h 663748"/>
                <a:gd name="connsiteX65" fmla="*/ 27428 w 348330"/>
                <a:gd name="connsiteY65" fmla="*/ 534839 h 663748"/>
                <a:gd name="connsiteX66" fmla="*/ 52112 w 348330"/>
                <a:gd name="connsiteY66" fmla="*/ 510154 h 663748"/>
                <a:gd name="connsiteX67" fmla="*/ 298961 w 348330"/>
                <a:gd name="connsiteY67" fmla="*/ 510154 h 663748"/>
                <a:gd name="connsiteX68" fmla="*/ 323646 w 348330"/>
                <a:gd name="connsiteY68" fmla="*/ 534839 h 663748"/>
                <a:gd name="connsiteX69" fmla="*/ 323646 w 348330"/>
                <a:gd name="connsiteY69" fmla="*/ 537581 h 663748"/>
                <a:gd name="connsiteX70" fmla="*/ 320903 w 348330"/>
                <a:gd name="connsiteY70" fmla="*/ 458041 h 663748"/>
                <a:gd name="connsiteX71" fmla="*/ 296219 w 348330"/>
                <a:gd name="connsiteY71" fmla="*/ 482726 h 663748"/>
                <a:gd name="connsiteX72" fmla="*/ 49369 w 348330"/>
                <a:gd name="connsiteY72" fmla="*/ 482726 h 663748"/>
                <a:gd name="connsiteX73" fmla="*/ 24685 w 348330"/>
                <a:gd name="connsiteY73" fmla="*/ 458041 h 663748"/>
                <a:gd name="connsiteX74" fmla="*/ 24685 w 348330"/>
                <a:gd name="connsiteY74" fmla="*/ 455298 h 663748"/>
                <a:gd name="connsiteX75" fmla="*/ 49369 w 348330"/>
                <a:gd name="connsiteY75" fmla="*/ 430614 h 663748"/>
                <a:gd name="connsiteX76" fmla="*/ 293476 w 348330"/>
                <a:gd name="connsiteY76" fmla="*/ 430614 h 663748"/>
                <a:gd name="connsiteX77" fmla="*/ 318160 w 348330"/>
                <a:gd name="connsiteY77" fmla="*/ 455298 h 663748"/>
                <a:gd name="connsiteX78" fmla="*/ 318160 w 348330"/>
                <a:gd name="connsiteY78" fmla="*/ 458041 h 663748"/>
                <a:gd name="connsiteX79" fmla="*/ 320903 w 348330"/>
                <a:gd name="connsiteY79" fmla="*/ 378501 h 663748"/>
                <a:gd name="connsiteX80" fmla="*/ 296219 w 348330"/>
                <a:gd name="connsiteY80" fmla="*/ 403186 h 663748"/>
                <a:gd name="connsiteX81" fmla="*/ 52112 w 348330"/>
                <a:gd name="connsiteY81" fmla="*/ 403186 h 663748"/>
                <a:gd name="connsiteX82" fmla="*/ 27428 w 348330"/>
                <a:gd name="connsiteY82" fmla="*/ 378501 h 663748"/>
                <a:gd name="connsiteX83" fmla="*/ 27428 w 348330"/>
                <a:gd name="connsiteY83" fmla="*/ 375758 h 663748"/>
                <a:gd name="connsiteX84" fmla="*/ 52112 w 348330"/>
                <a:gd name="connsiteY84" fmla="*/ 351073 h 663748"/>
                <a:gd name="connsiteX85" fmla="*/ 298961 w 348330"/>
                <a:gd name="connsiteY85" fmla="*/ 351073 h 663748"/>
                <a:gd name="connsiteX86" fmla="*/ 323646 w 348330"/>
                <a:gd name="connsiteY86" fmla="*/ 375758 h 663748"/>
                <a:gd name="connsiteX87" fmla="*/ 323646 w 348330"/>
                <a:gd name="connsiteY87" fmla="*/ 378501 h 663748"/>
                <a:gd name="connsiteX88" fmla="*/ 320903 w 348330"/>
                <a:gd name="connsiteY88" fmla="*/ 296218 h 663748"/>
                <a:gd name="connsiteX89" fmla="*/ 296219 w 348330"/>
                <a:gd name="connsiteY89" fmla="*/ 320903 h 663748"/>
                <a:gd name="connsiteX90" fmla="*/ 49369 w 348330"/>
                <a:gd name="connsiteY90" fmla="*/ 320903 h 663748"/>
                <a:gd name="connsiteX91" fmla="*/ 24685 w 348330"/>
                <a:gd name="connsiteY91" fmla="*/ 296218 h 663748"/>
                <a:gd name="connsiteX92" fmla="*/ 24685 w 348330"/>
                <a:gd name="connsiteY92" fmla="*/ 293475 h 663748"/>
                <a:gd name="connsiteX93" fmla="*/ 49369 w 348330"/>
                <a:gd name="connsiteY93" fmla="*/ 268791 h 663748"/>
                <a:gd name="connsiteX94" fmla="*/ 296219 w 348330"/>
                <a:gd name="connsiteY94" fmla="*/ 268791 h 663748"/>
                <a:gd name="connsiteX95" fmla="*/ 320903 w 348330"/>
                <a:gd name="connsiteY95" fmla="*/ 293475 h 663748"/>
                <a:gd name="connsiteX96" fmla="*/ 320903 w 348330"/>
                <a:gd name="connsiteY96" fmla="*/ 296218 h 663748"/>
                <a:gd name="connsiteX97" fmla="*/ 320903 w 348330"/>
                <a:gd name="connsiteY97" fmla="*/ 216678 h 663748"/>
                <a:gd name="connsiteX98" fmla="*/ 296219 w 348330"/>
                <a:gd name="connsiteY98" fmla="*/ 241363 h 663748"/>
                <a:gd name="connsiteX99" fmla="*/ 49369 w 348330"/>
                <a:gd name="connsiteY99" fmla="*/ 241363 h 663748"/>
                <a:gd name="connsiteX100" fmla="*/ 24685 w 348330"/>
                <a:gd name="connsiteY100" fmla="*/ 216678 h 663748"/>
                <a:gd name="connsiteX101" fmla="*/ 24685 w 348330"/>
                <a:gd name="connsiteY101" fmla="*/ 213935 h 663748"/>
                <a:gd name="connsiteX102" fmla="*/ 49369 w 348330"/>
                <a:gd name="connsiteY102" fmla="*/ 189250 h 663748"/>
                <a:gd name="connsiteX103" fmla="*/ 296219 w 348330"/>
                <a:gd name="connsiteY103" fmla="*/ 189250 h 663748"/>
                <a:gd name="connsiteX104" fmla="*/ 320903 w 348330"/>
                <a:gd name="connsiteY104" fmla="*/ 213935 h 663748"/>
                <a:gd name="connsiteX105" fmla="*/ 320903 w 348330"/>
                <a:gd name="connsiteY105" fmla="*/ 216678 h 663748"/>
                <a:gd name="connsiteX106" fmla="*/ 320903 w 348330"/>
                <a:gd name="connsiteY106" fmla="*/ 137138 h 663748"/>
                <a:gd name="connsiteX107" fmla="*/ 296219 w 348330"/>
                <a:gd name="connsiteY107" fmla="*/ 161823 h 663748"/>
                <a:gd name="connsiteX108" fmla="*/ 49369 w 348330"/>
                <a:gd name="connsiteY108" fmla="*/ 161823 h 663748"/>
                <a:gd name="connsiteX109" fmla="*/ 24685 w 348330"/>
                <a:gd name="connsiteY109" fmla="*/ 137138 h 663748"/>
                <a:gd name="connsiteX110" fmla="*/ 24685 w 348330"/>
                <a:gd name="connsiteY110" fmla="*/ 134395 h 663748"/>
                <a:gd name="connsiteX111" fmla="*/ 49369 w 348330"/>
                <a:gd name="connsiteY111" fmla="*/ 109710 h 663748"/>
                <a:gd name="connsiteX112" fmla="*/ 293476 w 348330"/>
                <a:gd name="connsiteY112" fmla="*/ 109710 h 663748"/>
                <a:gd name="connsiteX113" fmla="*/ 318160 w 348330"/>
                <a:gd name="connsiteY113" fmla="*/ 134395 h 663748"/>
                <a:gd name="connsiteX114" fmla="*/ 318160 w 348330"/>
                <a:gd name="connsiteY114" fmla="*/ 137138 h 663748"/>
                <a:gd name="connsiteX115" fmla="*/ 320903 w 348330"/>
                <a:gd name="connsiteY115" fmla="*/ 54855 h 663748"/>
                <a:gd name="connsiteX116" fmla="*/ 296219 w 348330"/>
                <a:gd name="connsiteY116" fmla="*/ 79540 h 663748"/>
                <a:gd name="connsiteX117" fmla="*/ 52112 w 348330"/>
                <a:gd name="connsiteY117" fmla="*/ 79540 h 663748"/>
                <a:gd name="connsiteX118" fmla="*/ 27428 w 348330"/>
                <a:gd name="connsiteY118" fmla="*/ 54855 h 663748"/>
                <a:gd name="connsiteX119" fmla="*/ 27428 w 348330"/>
                <a:gd name="connsiteY119" fmla="*/ 52112 h 663748"/>
                <a:gd name="connsiteX120" fmla="*/ 52112 w 348330"/>
                <a:gd name="connsiteY120" fmla="*/ 27428 h 663748"/>
                <a:gd name="connsiteX121" fmla="*/ 296219 w 348330"/>
                <a:gd name="connsiteY121" fmla="*/ 27428 h 663748"/>
                <a:gd name="connsiteX122" fmla="*/ 320903 w 348330"/>
                <a:gd name="connsiteY122" fmla="*/ 52112 h 663748"/>
                <a:gd name="connsiteX123" fmla="*/ 320903 w 348330"/>
                <a:gd name="connsiteY123" fmla="*/ 54855 h 66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48330" h="663748">
                  <a:moveTo>
                    <a:pt x="296219" y="0"/>
                  </a:moveTo>
                  <a:lnTo>
                    <a:pt x="52112" y="0"/>
                  </a:lnTo>
                  <a:cubicBezTo>
                    <a:pt x="24685" y="0"/>
                    <a:pt x="0" y="21942"/>
                    <a:pt x="0" y="52112"/>
                  </a:cubicBezTo>
                  <a:lnTo>
                    <a:pt x="0" y="54855"/>
                  </a:lnTo>
                  <a:cubicBezTo>
                    <a:pt x="0" y="68569"/>
                    <a:pt x="5485" y="85026"/>
                    <a:pt x="16456" y="93254"/>
                  </a:cubicBezTo>
                  <a:cubicBezTo>
                    <a:pt x="5485" y="104225"/>
                    <a:pt x="0" y="117939"/>
                    <a:pt x="0" y="131652"/>
                  </a:cubicBezTo>
                  <a:lnTo>
                    <a:pt x="0" y="134395"/>
                  </a:lnTo>
                  <a:cubicBezTo>
                    <a:pt x="0" y="148109"/>
                    <a:pt x="5485" y="164566"/>
                    <a:pt x="16456" y="172794"/>
                  </a:cubicBezTo>
                  <a:cubicBezTo>
                    <a:pt x="5485" y="183765"/>
                    <a:pt x="0" y="197479"/>
                    <a:pt x="0" y="211193"/>
                  </a:cubicBezTo>
                  <a:lnTo>
                    <a:pt x="0" y="213935"/>
                  </a:lnTo>
                  <a:cubicBezTo>
                    <a:pt x="0" y="227649"/>
                    <a:pt x="5485" y="244106"/>
                    <a:pt x="16456" y="252334"/>
                  </a:cubicBezTo>
                  <a:cubicBezTo>
                    <a:pt x="5485" y="263305"/>
                    <a:pt x="0" y="277019"/>
                    <a:pt x="0" y="290733"/>
                  </a:cubicBezTo>
                  <a:lnTo>
                    <a:pt x="0" y="293475"/>
                  </a:lnTo>
                  <a:cubicBezTo>
                    <a:pt x="0" y="307189"/>
                    <a:pt x="5485" y="323646"/>
                    <a:pt x="16456" y="331874"/>
                  </a:cubicBezTo>
                  <a:cubicBezTo>
                    <a:pt x="5485" y="342845"/>
                    <a:pt x="0" y="356559"/>
                    <a:pt x="0" y="370273"/>
                  </a:cubicBezTo>
                  <a:lnTo>
                    <a:pt x="0" y="373016"/>
                  </a:lnTo>
                  <a:cubicBezTo>
                    <a:pt x="0" y="386729"/>
                    <a:pt x="5485" y="403186"/>
                    <a:pt x="16456" y="411414"/>
                  </a:cubicBezTo>
                  <a:cubicBezTo>
                    <a:pt x="5485" y="422385"/>
                    <a:pt x="0" y="436099"/>
                    <a:pt x="0" y="449813"/>
                  </a:cubicBezTo>
                  <a:lnTo>
                    <a:pt x="0" y="452556"/>
                  </a:lnTo>
                  <a:cubicBezTo>
                    <a:pt x="0" y="466270"/>
                    <a:pt x="5485" y="482726"/>
                    <a:pt x="16456" y="490954"/>
                  </a:cubicBezTo>
                  <a:cubicBezTo>
                    <a:pt x="5485" y="501925"/>
                    <a:pt x="0" y="515639"/>
                    <a:pt x="0" y="529353"/>
                  </a:cubicBezTo>
                  <a:lnTo>
                    <a:pt x="0" y="532096"/>
                  </a:lnTo>
                  <a:cubicBezTo>
                    <a:pt x="0" y="545810"/>
                    <a:pt x="5485" y="562266"/>
                    <a:pt x="16456" y="570494"/>
                  </a:cubicBezTo>
                  <a:cubicBezTo>
                    <a:pt x="5485" y="581466"/>
                    <a:pt x="0" y="595179"/>
                    <a:pt x="0" y="608893"/>
                  </a:cubicBezTo>
                  <a:lnTo>
                    <a:pt x="0" y="611636"/>
                  </a:lnTo>
                  <a:cubicBezTo>
                    <a:pt x="0" y="639063"/>
                    <a:pt x="21942" y="663748"/>
                    <a:pt x="52112" y="663748"/>
                  </a:cubicBezTo>
                  <a:lnTo>
                    <a:pt x="296219" y="663748"/>
                  </a:lnTo>
                  <a:cubicBezTo>
                    <a:pt x="323646" y="663748"/>
                    <a:pt x="348331" y="641806"/>
                    <a:pt x="348331" y="611636"/>
                  </a:cubicBezTo>
                  <a:lnTo>
                    <a:pt x="348331" y="608893"/>
                  </a:lnTo>
                  <a:cubicBezTo>
                    <a:pt x="348331" y="595179"/>
                    <a:pt x="342846" y="578723"/>
                    <a:pt x="331874" y="570494"/>
                  </a:cubicBezTo>
                  <a:cubicBezTo>
                    <a:pt x="342846" y="559523"/>
                    <a:pt x="348331" y="545810"/>
                    <a:pt x="348331" y="532096"/>
                  </a:cubicBezTo>
                  <a:lnTo>
                    <a:pt x="348331" y="529353"/>
                  </a:lnTo>
                  <a:cubicBezTo>
                    <a:pt x="348331" y="515639"/>
                    <a:pt x="342846" y="499183"/>
                    <a:pt x="331874" y="490954"/>
                  </a:cubicBezTo>
                  <a:cubicBezTo>
                    <a:pt x="342846" y="479983"/>
                    <a:pt x="348331" y="466270"/>
                    <a:pt x="348331" y="452556"/>
                  </a:cubicBezTo>
                  <a:lnTo>
                    <a:pt x="348331" y="449813"/>
                  </a:lnTo>
                  <a:cubicBezTo>
                    <a:pt x="348331" y="436099"/>
                    <a:pt x="342846" y="419643"/>
                    <a:pt x="331874" y="411414"/>
                  </a:cubicBezTo>
                  <a:cubicBezTo>
                    <a:pt x="342846" y="400443"/>
                    <a:pt x="348331" y="386729"/>
                    <a:pt x="348331" y="373016"/>
                  </a:cubicBezTo>
                  <a:lnTo>
                    <a:pt x="348331" y="370273"/>
                  </a:lnTo>
                  <a:cubicBezTo>
                    <a:pt x="348331" y="356559"/>
                    <a:pt x="342846" y="340102"/>
                    <a:pt x="331874" y="331874"/>
                  </a:cubicBezTo>
                  <a:cubicBezTo>
                    <a:pt x="342846" y="320903"/>
                    <a:pt x="348331" y="307189"/>
                    <a:pt x="348331" y="293475"/>
                  </a:cubicBezTo>
                  <a:lnTo>
                    <a:pt x="348331" y="290733"/>
                  </a:lnTo>
                  <a:cubicBezTo>
                    <a:pt x="348331" y="277019"/>
                    <a:pt x="342846" y="260562"/>
                    <a:pt x="331874" y="252334"/>
                  </a:cubicBezTo>
                  <a:cubicBezTo>
                    <a:pt x="342846" y="241363"/>
                    <a:pt x="348331" y="227649"/>
                    <a:pt x="348331" y="213935"/>
                  </a:cubicBezTo>
                  <a:lnTo>
                    <a:pt x="348331" y="211193"/>
                  </a:lnTo>
                  <a:cubicBezTo>
                    <a:pt x="348331" y="197479"/>
                    <a:pt x="342846" y="181022"/>
                    <a:pt x="331874" y="172794"/>
                  </a:cubicBezTo>
                  <a:cubicBezTo>
                    <a:pt x="342846" y="161823"/>
                    <a:pt x="348331" y="148109"/>
                    <a:pt x="348331" y="134395"/>
                  </a:cubicBezTo>
                  <a:lnTo>
                    <a:pt x="348331" y="131652"/>
                  </a:lnTo>
                  <a:cubicBezTo>
                    <a:pt x="348331" y="117939"/>
                    <a:pt x="342846" y="101482"/>
                    <a:pt x="331874" y="93254"/>
                  </a:cubicBezTo>
                  <a:cubicBezTo>
                    <a:pt x="342846" y="82283"/>
                    <a:pt x="348331" y="68569"/>
                    <a:pt x="348331" y="54855"/>
                  </a:cubicBezTo>
                  <a:lnTo>
                    <a:pt x="348331" y="52112"/>
                  </a:lnTo>
                  <a:cubicBezTo>
                    <a:pt x="348331" y="24685"/>
                    <a:pt x="323646" y="0"/>
                    <a:pt x="296219" y="0"/>
                  </a:cubicBezTo>
                  <a:lnTo>
                    <a:pt x="296219" y="0"/>
                  </a:lnTo>
                  <a:close/>
                  <a:moveTo>
                    <a:pt x="320903" y="619864"/>
                  </a:moveTo>
                  <a:cubicBezTo>
                    <a:pt x="320903" y="633578"/>
                    <a:pt x="309932" y="644549"/>
                    <a:pt x="296219" y="644549"/>
                  </a:cubicBezTo>
                  <a:lnTo>
                    <a:pt x="52112" y="644549"/>
                  </a:lnTo>
                  <a:cubicBezTo>
                    <a:pt x="38399" y="644549"/>
                    <a:pt x="27428" y="633578"/>
                    <a:pt x="27428" y="619864"/>
                  </a:cubicBezTo>
                  <a:lnTo>
                    <a:pt x="27428" y="617122"/>
                  </a:lnTo>
                  <a:cubicBezTo>
                    <a:pt x="27428" y="603408"/>
                    <a:pt x="38399" y="592437"/>
                    <a:pt x="52112" y="592437"/>
                  </a:cubicBezTo>
                  <a:lnTo>
                    <a:pt x="296219" y="592437"/>
                  </a:lnTo>
                  <a:cubicBezTo>
                    <a:pt x="309932" y="592437"/>
                    <a:pt x="320903" y="603408"/>
                    <a:pt x="320903" y="617122"/>
                  </a:cubicBezTo>
                  <a:lnTo>
                    <a:pt x="320903" y="619864"/>
                  </a:lnTo>
                  <a:close/>
                  <a:moveTo>
                    <a:pt x="320903" y="537581"/>
                  </a:moveTo>
                  <a:cubicBezTo>
                    <a:pt x="320903" y="551295"/>
                    <a:pt x="309932" y="562266"/>
                    <a:pt x="296219" y="562266"/>
                  </a:cubicBezTo>
                  <a:lnTo>
                    <a:pt x="52112" y="562266"/>
                  </a:lnTo>
                  <a:cubicBezTo>
                    <a:pt x="38399" y="562266"/>
                    <a:pt x="27428" y="551295"/>
                    <a:pt x="27428" y="537581"/>
                  </a:cubicBezTo>
                  <a:lnTo>
                    <a:pt x="27428" y="534839"/>
                  </a:lnTo>
                  <a:cubicBezTo>
                    <a:pt x="27428" y="521125"/>
                    <a:pt x="38399" y="510154"/>
                    <a:pt x="52112" y="510154"/>
                  </a:cubicBezTo>
                  <a:lnTo>
                    <a:pt x="298961" y="510154"/>
                  </a:lnTo>
                  <a:cubicBezTo>
                    <a:pt x="312675" y="510154"/>
                    <a:pt x="323646" y="521125"/>
                    <a:pt x="323646" y="534839"/>
                  </a:cubicBezTo>
                  <a:lnTo>
                    <a:pt x="323646" y="537581"/>
                  </a:lnTo>
                  <a:close/>
                  <a:moveTo>
                    <a:pt x="320903" y="458041"/>
                  </a:moveTo>
                  <a:cubicBezTo>
                    <a:pt x="320903" y="471755"/>
                    <a:pt x="309932" y="482726"/>
                    <a:pt x="296219" y="482726"/>
                  </a:cubicBezTo>
                  <a:lnTo>
                    <a:pt x="49369" y="482726"/>
                  </a:lnTo>
                  <a:cubicBezTo>
                    <a:pt x="35656" y="482726"/>
                    <a:pt x="24685" y="471755"/>
                    <a:pt x="24685" y="458041"/>
                  </a:cubicBezTo>
                  <a:lnTo>
                    <a:pt x="24685" y="455298"/>
                  </a:lnTo>
                  <a:cubicBezTo>
                    <a:pt x="24685" y="441585"/>
                    <a:pt x="35656" y="430614"/>
                    <a:pt x="49369" y="430614"/>
                  </a:cubicBezTo>
                  <a:lnTo>
                    <a:pt x="293476" y="430614"/>
                  </a:lnTo>
                  <a:cubicBezTo>
                    <a:pt x="307189" y="430614"/>
                    <a:pt x="318160" y="441585"/>
                    <a:pt x="318160" y="455298"/>
                  </a:cubicBezTo>
                  <a:lnTo>
                    <a:pt x="318160" y="458041"/>
                  </a:lnTo>
                  <a:close/>
                  <a:moveTo>
                    <a:pt x="320903" y="378501"/>
                  </a:moveTo>
                  <a:cubicBezTo>
                    <a:pt x="320903" y="392215"/>
                    <a:pt x="309932" y="403186"/>
                    <a:pt x="296219" y="403186"/>
                  </a:cubicBezTo>
                  <a:lnTo>
                    <a:pt x="52112" y="403186"/>
                  </a:lnTo>
                  <a:cubicBezTo>
                    <a:pt x="38399" y="403186"/>
                    <a:pt x="27428" y="392215"/>
                    <a:pt x="27428" y="378501"/>
                  </a:cubicBezTo>
                  <a:lnTo>
                    <a:pt x="27428" y="375758"/>
                  </a:lnTo>
                  <a:cubicBezTo>
                    <a:pt x="27428" y="362045"/>
                    <a:pt x="38399" y="351073"/>
                    <a:pt x="52112" y="351073"/>
                  </a:cubicBezTo>
                  <a:lnTo>
                    <a:pt x="298961" y="351073"/>
                  </a:lnTo>
                  <a:cubicBezTo>
                    <a:pt x="312675" y="351073"/>
                    <a:pt x="323646" y="362045"/>
                    <a:pt x="323646" y="375758"/>
                  </a:cubicBezTo>
                  <a:lnTo>
                    <a:pt x="323646" y="378501"/>
                  </a:lnTo>
                  <a:close/>
                  <a:moveTo>
                    <a:pt x="320903" y="296218"/>
                  </a:moveTo>
                  <a:cubicBezTo>
                    <a:pt x="320903" y="309932"/>
                    <a:pt x="309932" y="320903"/>
                    <a:pt x="296219" y="320903"/>
                  </a:cubicBezTo>
                  <a:lnTo>
                    <a:pt x="49369" y="320903"/>
                  </a:lnTo>
                  <a:cubicBezTo>
                    <a:pt x="35656" y="320903"/>
                    <a:pt x="24685" y="309932"/>
                    <a:pt x="24685" y="296218"/>
                  </a:cubicBezTo>
                  <a:lnTo>
                    <a:pt x="24685" y="293475"/>
                  </a:lnTo>
                  <a:cubicBezTo>
                    <a:pt x="24685" y="279762"/>
                    <a:pt x="35656" y="268791"/>
                    <a:pt x="49369" y="268791"/>
                  </a:cubicBezTo>
                  <a:lnTo>
                    <a:pt x="296219" y="268791"/>
                  </a:lnTo>
                  <a:cubicBezTo>
                    <a:pt x="309932" y="268791"/>
                    <a:pt x="320903" y="279762"/>
                    <a:pt x="320903" y="293475"/>
                  </a:cubicBezTo>
                  <a:lnTo>
                    <a:pt x="320903" y="296218"/>
                  </a:lnTo>
                  <a:close/>
                  <a:moveTo>
                    <a:pt x="320903" y="216678"/>
                  </a:moveTo>
                  <a:cubicBezTo>
                    <a:pt x="320903" y="230392"/>
                    <a:pt x="309932" y="241363"/>
                    <a:pt x="296219" y="241363"/>
                  </a:cubicBezTo>
                  <a:lnTo>
                    <a:pt x="49369" y="241363"/>
                  </a:lnTo>
                  <a:cubicBezTo>
                    <a:pt x="35656" y="241363"/>
                    <a:pt x="24685" y="230392"/>
                    <a:pt x="24685" y="216678"/>
                  </a:cubicBezTo>
                  <a:lnTo>
                    <a:pt x="24685" y="213935"/>
                  </a:lnTo>
                  <a:cubicBezTo>
                    <a:pt x="24685" y="200222"/>
                    <a:pt x="35656" y="189250"/>
                    <a:pt x="49369" y="189250"/>
                  </a:cubicBezTo>
                  <a:lnTo>
                    <a:pt x="296219" y="189250"/>
                  </a:lnTo>
                  <a:cubicBezTo>
                    <a:pt x="309932" y="189250"/>
                    <a:pt x="320903" y="200222"/>
                    <a:pt x="320903" y="213935"/>
                  </a:cubicBezTo>
                  <a:lnTo>
                    <a:pt x="320903" y="216678"/>
                  </a:lnTo>
                  <a:close/>
                  <a:moveTo>
                    <a:pt x="320903" y="137138"/>
                  </a:moveTo>
                  <a:cubicBezTo>
                    <a:pt x="320903" y="150852"/>
                    <a:pt x="309932" y="161823"/>
                    <a:pt x="296219" y="161823"/>
                  </a:cubicBezTo>
                  <a:lnTo>
                    <a:pt x="49369" y="161823"/>
                  </a:lnTo>
                  <a:cubicBezTo>
                    <a:pt x="35656" y="161823"/>
                    <a:pt x="24685" y="150852"/>
                    <a:pt x="24685" y="137138"/>
                  </a:cubicBezTo>
                  <a:lnTo>
                    <a:pt x="24685" y="134395"/>
                  </a:lnTo>
                  <a:cubicBezTo>
                    <a:pt x="24685" y="120681"/>
                    <a:pt x="35656" y="109710"/>
                    <a:pt x="49369" y="109710"/>
                  </a:cubicBezTo>
                  <a:lnTo>
                    <a:pt x="293476" y="109710"/>
                  </a:lnTo>
                  <a:cubicBezTo>
                    <a:pt x="307189" y="109710"/>
                    <a:pt x="318160" y="120681"/>
                    <a:pt x="318160" y="134395"/>
                  </a:cubicBezTo>
                  <a:lnTo>
                    <a:pt x="318160" y="137138"/>
                  </a:lnTo>
                  <a:close/>
                  <a:moveTo>
                    <a:pt x="320903" y="54855"/>
                  </a:moveTo>
                  <a:cubicBezTo>
                    <a:pt x="320903" y="68569"/>
                    <a:pt x="309932" y="79540"/>
                    <a:pt x="296219" y="79540"/>
                  </a:cubicBezTo>
                  <a:lnTo>
                    <a:pt x="52112" y="79540"/>
                  </a:lnTo>
                  <a:cubicBezTo>
                    <a:pt x="38399" y="79540"/>
                    <a:pt x="27428" y="68569"/>
                    <a:pt x="27428" y="54855"/>
                  </a:cubicBezTo>
                  <a:lnTo>
                    <a:pt x="27428" y="52112"/>
                  </a:lnTo>
                  <a:cubicBezTo>
                    <a:pt x="27428" y="38399"/>
                    <a:pt x="38399" y="27428"/>
                    <a:pt x="52112" y="27428"/>
                  </a:cubicBezTo>
                  <a:lnTo>
                    <a:pt x="296219" y="27428"/>
                  </a:lnTo>
                  <a:cubicBezTo>
                    <a:pt x="309932" y="27428"/>
                    <a:pt x="320903" y="38399"/>
                    <a:pt x="320903" y="52112"/>
                  </a:cubicBezTo>
                  <a:lnTo>
                    <a:pt x="320903" y="54855"/>
                  </a:lnTo>
                  <a:close/>
                </a:path>
              </a:pathLst>
            </a:custGeom>
            <a:grpFill/>
            <a:ln w="27426" cap="flat">
              <a:noFill/>
              <a:prstDash val="solid"/>
              <a:miter/>
            </a:ln>
          </p:spPr>
          <p:txBody>
            <a:bodyPr rtlCol="0" anchor="ctr"/>
            <a:lstStyle/>
            <a:p>
              <a:endParaRPr lang="en-US"/>
            </a:p>
          </p:txBody>
        </p:sp>
        <p:grpSp>
          <p:nvGrpSpPr>
            <p:cNvPr id="280" name="Graphic 3">
              <a:extLst>
                <a:ext uri="{FF2B5EF4-FFF2-40B4-BE49-F238E27FC236}">
                  <a16:creationId xmlns:a16="http://schemas.microsoft.com/office/drawing/2014/main" id="{2DE60CBD-F9EF-E2CE-9669-E50CBE0E1ED9}"/>
                </a:ext>
              </a:extLst>
            </p:cNvPr>
            <p:cNvGrpSpPr/>
            <p:nvPr/>
          </p:nvGrpSpPr>
          <p:grpSpPr>
            <a:xfrm>
              <a:off x="4417506" y="446113"/>
              <a:ext cx="1023051" cy="943510"/>
              <a:chOff x="4417506" y="446113"/>
              <a:chExt cx="1023051" cy="943510"/>
            </a:xfrm>
            <a:grpFill/>
          </p:grpSpPr>
          <p:sp>
            <p:nvSpPr>
              <p:cNvPr id="282" name="Freeform 281">
                <a:extLst>
                  <a:ext uri="{FF2B5EF4-FFF2-40B4-BE49-F238E27FC236}">
                    <a16:creationId xmlns:a16="http://schemas.microsoft.com/office/drawing/2014/main" id="{0A50E8B3-19C8-283C-F91A-37330CC337E7}"/>
                  </a:ext>
                </a:extLst>
              </p:cNvPr>
              <p:cNvSpPr/>
              <p:nvPr/>
            </p:nvSpPr>
            <p:spPr>
              <a:xfrm>
                <a:off x="4516117" y="446113"/>
                <a:ext cx="924440" cy="455545"/>
              </a:xfrm>
              <a:custGeom>
                <a:avLst/>
                <a:gdLst>
                  <a:gd name="connsiteX0" fmla="*/ 411543 w 924440"/>
                  <a:gd name="connsiteY0" fmla="*/ 156337 h 455545"/>
                  <a:gd name="connsiteX1" fmla="*/ 392344 w 924440"/>
                  <a:gd name="connsiteY1" fmla="*/ 153595 h 455545"/>
                  <a:gd name="connsiteX2" fmla="*/ 5614 w 924440"/>
                  <a:gd name="connsiteY2" fmla="*/ 430614 h 455545"/>
                  <a:gd name="connsiteX3" fmla="*/ 22070 w 924440"/>
                  <a:gd name="connsiteY3" fmla="*/ 452556 h 455545"/>
                  <a:gd name="connsiteX4" fmla="*/ 397829 w 924440"/>
                  <a:gd name="connsiteY4" fmla="*/ 181022 h 455545"/>
                  <a:gd name="connsiteX5" fmla="*/ 523996 w 924440"/>
                  <a:gd name="connsiteY5" fmla="*/ 329131 h 455545"/>
                  <a:gd name="connsiteX6" fmla="*/ 543196 w 924440"/>
                  <a:gd name="connsiteY6" fmla="*/ 331874 h 455545"/>
                  <a:gd name="connsiteX7" fmla="*/ 853129 w 924440"/>
                  <a:gd name="connsiteY7" fmla="*/ 93254 h 455545"/>
                  <a:gd name="connsiteX8" fmla="*/ 894270 w 924440"/>
                  <a:gd name="connsiteY8" fmla="*/ 142624 h 455545"/>
                  <a:gd name="connsiteX9" fmla="*/ 916212 w 924440"/>
                  <a:gd name="connsiteY9" fmla="*/ 134395 h 455545"/>
                  <a:gd name="connsiteX10" fmla="*/ 924440 w 924440"/>
                  <a:gd name="connsiteY10" fmla="*/ 21942 h 455545"/>
                  <a:gd name="connsiteX11" fmla="*/ 913469 w 924440"/>
                  <a:gd name="connsiteY11" fmla="*/ 8228 h 455545"/>
                  <a:gd name="connsiteX12" fmla="*/ 801016 w 924440"/>
                  <a:gd name="connsiteY12" fmla="*/ 0 h 455545"/>
                  <a:gd name="connsiteX13" fmla="*/ 790045 w 924440"/>
                  <a:gd name="connsiteY13" fmla="*/ 21942 h 455545"/>
                  <a:gd name="connsiteX14" fmla="*/ 833929 w 924440"/>
                  <a:gd name="connsiteY14" fmla="*/ 74054 h 455545"/>
                  <a:gd name="connsiteX15" fmla="*/ 534968 w 924440"/>
                  <a:gd name="connsiteY15" fmla="*/ 304447 h 455545"/>
                  <a:gd name="connsiteX16" fmla="*/ 411543 w 924440"/>
                  <a:gd name="connsiteY16" fmla="*/ 156337 h 455545"/>
                  <a:gd name="connsiteX17" fmla="*/ 831186 w 924440"/>
                  <a:gd name="connsiteY17" fmla="*/ 30170 h 455545"/>
                  <a:gd name="connsiteX18" fmla="*/ 899756 w 924440"/>
                  <a:gd name="connsiteY18" fmla="*/ 35656 h 455545"/>
                  <a:gd name="connsiteX19" fmla="*/ 894270 w 924440"/>
                  <a:gd name="connsiteY19" fmla="*/ 104225 h 455545"/>
                  <a:gd name="connsiteX20" fmla="*/ 831186 w 924440"/>
                  <a:gd name="connsiteY20" fmla="*/ 30170 h 45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4440" h="455545">
                    <a:moveTo>
                      <a:pt x="411543" y="156337"/>
                    </a:moveTo>
                    <a:cubicBezTo>
                      <a:pt x="406057" y="150852"/>
                      <a:pt x="400572" y="150852"/>
                      <a:pt x="392344" y="153595"/>
                    </a:cubicBezTo>
                    <a:lnTo>
                      <a:pt x="5614" y="430614"/>
                    </a:lnTo>
                    <a:cubicBezTo>
                      <a:pt x="-8100" y="441585"/>
                      <a:pt x="5614" y="463527"/>
                      <a:pt x="22070" y="452556"/>
                    </a:cubicBezTo>
                    <a:lnTo>
                      <a:pt x="397829" y="181022"/>
                    </a:lnTo>
                    <a:lnTo>
                      <a:pt x="523996" y="329131"/>
                    </a:lnTo>
                    <a:cubicBezTo>
                      <a:pt x="529482" y="334617"/>
                      <a:pt x="537710" y="334617"/>
                      <a:pt x="543196" y="331874"/>
                    </a:cubicBezTo>
                    <a:lnTo>
                      <a:pt x="853129" y="93254"/>
                    </a:lnTo>
                    <a:lnTo>
                      <a:pt x="894270" y="142624"/>
                    </a:lnTo>
                    <a:cubicBezTo>
                      <a:pt x="902498" y="150852"/>
                      <a:pt x="916212" y="145366"/>
                      <a:pt x="916212" y="134395"/>
                    </a:cubicBezTo>
                    <a:lnTo>
                      <a:pt x="924440" y="21942"/>
                    </a:lnTo>
                    <a:cubicBezTo>
                      <a:pt x="924440" y="13714"/>
                      <a:pt x="918955" y="8228"/>
                      <a:pt x="913469" y="8228"/>
                    </a:cubicBezTo>
                    <a:lnTo>
                      <a:pt x="801016" y="0"/>
                    </a:lnTo>
                    <a:cubicBezTo>
                      <a:pt x="790045" y="0"/>
                      <a:pt x="781817" y="13714"/>
                      <a:pt x="790045" y="21942"/>
                    </a:cubicBezTo>
                    <a:lnTo>
                      <a:pt x="833929" y="74054"/>
                    </a:lnTo>
                    <a:lnTo>
                      <a:pt x="534968" y="304447"/>
                    </a:lnTo>
                    <a:lnTo>
                      <a:pt x="411543" y="156337"/>
                    </a:lnTo>
                    <a:close/>
                    <a:moveTo>
                      <a:pt x="831186" y="30170"/>
                    </a:moveTo>
                    <a:lnTo>
                      <a:pt x="899756" y="35656"/>
                    </a:lnTo>
                    <a:lnTo>
                      <a:pt x="894270" y="104225"/>
                    </a:lnTo>
                    <a:lnTo>
                      <a:pt x="831186" y="30170"/>
                    </a:lnTo>
                    <a:close/>
                  </a:path>
                </a:pathLst>
              </a:custGeom>
              <a:solidFill>
                <a:srgbClr val="7F1C58"/>
              </a:solidFill>
              <a:ln w="27426" cap="flat">
                <a:noFill/>
                <a:prstDash val="solid"/>
                <a:miter/>
              </a:ln>
            </p:spPr>
            <p:txBody>
              <a:bodyPr rtlCol="0" anchor="ctr"/>
              <a:lstStyle/>
              <a:p>
                <a:endParaRPr lang="en-US"/>
              </a:p>
            </p:txBody>
          </p:sp>
          <p:sp>
            <p:nvSpPr>
              <p:cNvPr id="283" name="Freeform 282">
                <a:extLst>
                  <a:ext uri="{FF2B5EF4-FFF2-40B4-BE49-F238E27FC236}">
                    <a16:creationId xmlns:a16="http://schemas.microsoft.com/office/drawing/2014/main" id="{ECD56555-B204-8F34-9F3C-5EBBDAA2C4F8}"/>
                  </a:ext>
                </a:extLst>
              </p:cNvPr>
              <p:cNvSpPr/>
              <p:nvPr/>
            </p:nvSpPr>
            <p:spPr>
              <a:xfrm>
                <a:off x="4417506" y="873984"/>
                <a:ext cx="721347" cy="515639"/>
              </a:xfrm>
              <a:custGeom>
                <a:avLst/>
                <a:gdLst>
                  <a:gd name="connsiteX0" fmla="*/ 57598 w 721347"/>
                  <a:gd name="connsiteY0" fmla="*/ 515639 h 515639"/>
                  <a:gd name="connsiteX1" fmla="*/ 301704 w 721347"/>
                  <a:gd name="connsiteY1" fmla="*/ 515639 h 515639"/>
                  <a:gd name="connsiteX2" fmla="*/ 353817 w 721347"/>
                  <a:gd name="connsiteY2" fmla="*/ 463527 h 515639"/>
                  <a:gd name="connsiteX3" fmla="*/ 353817 w 721347"/>
                  <a:gd name="connsiteY3" fmla="*/ 460784 h 515639"/>
                  <a:gd name="connsiteX4" fmla="*/ 337360 w 721347"/>
                  <a:gd name="connsiteY4" fmla="*/ 422385 h 515639"/>
                  <a:gd name="connsiteX5" fmla="*/ 348331 w 721347"/>
                  <a:gd name="connsiteY5" fmla="*/ 408672 h 515639"/>
                  <a:gd name="connsiteX6" fmla="*/ 381245 w 721347"/>
                  <a:gd name="connsiteY6" fmla="*/ 408672 h 515639"/>
                  <a:gd name="connsiteX7" fmla="*/ 392216 w 721347"/>
                  <a:gd name="connsiteY7" fmla="*/ 422385 h 515639"/>
                  <a:gd name="connsiteX8" fmla="*/ 373017 w 721347"/>
                  <a:gd name="connsiteY8" fmla="*/ 460784 h 515639"/>
                  <a:gd name="connsiteX9" fmla="*/ 373017 w 721347"/>
                  <a:gd name="connsiteY9" fmla="*/ 463527 h 515639"/>
                  <a:gd name="connsiteX10" fmla="*/ 425129 w 721347"/>
                  <a:gd name="connsiteY10" fmla="*/ 515639 h 515639"/>
                  <a:gd name="connsiteX11" fmla="*/ 669235 w 721347"/>
                  <a:gd name="connsiteY11" fmla="*/ 515639 h 515639"/>
                  <a:gd name="connsiteX12" fmla="*/ 721348 w 721347"/>
                  <a:gd name="connsiteY12" fmla="*/ 463527 h 515639"/>
                  <a:gd name="connsiteX13" fmla="*/ 721348 w 721347"/>
                  <a:gd name="connsiteY13" fmla="*/ 460784 h 515639"/>
                  <a:gd name="connsiteX14" fmla="*/ 702149 w 721347"/>
                  <a:gd name="connsiteY14" fmla="*/ 422385 h 515639"/>
                  <a:gd name="connsiteX15" fmla="*/ 721348 w 721347"/>
                  <a:gd name="connsiteY15" fmla="*/ 381244 h 515639"/>
                  <a:gd name="connsiteX16" fmla="*/ 702149 w 721347"/>
                  <a:gd name="connsiteY16" fmla="*/ 340103 h 515639"/>
                  <a:gd name="connsiteX17" fmla="*/ 721348 w 721347"/>
                  <a:gd name="connsiteY17" fmla="*/ 298961 h 515639"/>
                  <a:gd name="connsiteX18" fmla="*/ 702149 w 721347"/>
                  <a:gd name="connsiteY18" fmla="*/ 257820 h 515639"/>
                  <a:gd name="connsiteX19" fmla="*/ 721348 w 721347"/>
                  <a:gd name="connsiteY19" fmla="*/ 216678 h 515639"/>
                  <a:gd name="connsiteX20" fmla="*/ 702149 w 721347"/>
                  <a:gd name="connsiteY20" fmla="*/ 175537 h 515639"/>
                  <a:gd name="connsiteX21" fmla="*/ 721348 w 721347"/>
                  <a:gd name="connsiteY21" fmla="*/ 134395 h 515639"/>
                  <a:gd name="connsiteX22" fmla="*/ 704892 w 721347"/>
                  <a:gd name="connsiteY22" fmla="*/ 93254 h 515639"/>
                  <a:gd name="connsiteX23" fmla="*/ 721348 w 721347"/>
                  <a:gd name="connsiteY23" fmla="*/ 54855 h 515639"/>
                  <a:gd name="connsiteX24" fmla="*/ 721348 w 721347"/>
                  <a:gd name="connsiteY24" fmla="*/ 52113 h 515639"/>
                  <a:gd name="connsiteX25" fmla="*/ 669235 w 721347"/>
                  <a:gd name="connsiteY25" fmla="*/ 0 h 515639"/>
                  <a:gd name="connsiteX26" fmla="*/ 425129 w 721347"/>
                  <a:gd name="connsiteY26" fmla="*/ 0 h 515639"/>
                  <a:gd name="connsiteX27" fmla="*/ 373017 w 721347"/>
                  <a:gd name="connsiteY27" fmla="*/ 52113 h 515639"/>
                  <a:gd name="connsiteX28" fmla="*/ 373017 w 721347"/>
                  <a:gd name="connsiteY28" fmla="*/ 54855 h 515639"/>
                  <a:gd name="connsiteX29" fmla="*/ 389473 w 721347"/>
                  <a:gd name="connsiteY29" fmla="*/ 93254 h 515639"/>
                  <a:gd name="connsiteX30" fmla="*/ 378502 w 721347"/>
                  <a:gd name="connsiteY30" fmla="*/ 106968 h 515639"/>
                  <a:gd name="connsiteX31" fmla="*/ 266048 w 721347"/>
                  <a:gd name="connsiteY31" fmla="*/ 139881 h 515639"/>
                  <a:gd name="connsiteX32" fmla="*/ 211193 w 721347"/>
                  <a:gd name="connsiteY32" fmla="*/ 241363 h 515639"/>
                  <a:gd name="connsiteX33" fmla="*/ 54855 w 721347"/>
                  <a:gd name="connsiteY33" fmla="*/ 241363 h 515639"/>
                  <a:gd name="connsiteX34" fmla="*/ 5485 w 721347"/>
                  <a:gd name="connsiteY34" fmla="*/ 277019 h 515639"/>
                  <a:gd name="connsiteX35" fmla="*/ 19199 w 721347"/>
                  <a:gd name="connsiteY35" fmla="*/ 337360 h 515639"/>
                  <a:gd name="connsiteX36" fmla="*/ 0 w 721347"/>
                  <a:gd name="connsiteY36" fmla="*/ 375758 h 515639"/>
                  <a:gd name="connsiteX37" fmla="*/ 16457 w 721347"/>
                  <a:gd name="connsiteY37" fmla="*/ 416900 h 515639"/>
                  <a:gd name="connsiteX38" fmla="*/ 0 w 721347"/>
                  <a:gd name="connsiteY38" fmla="*/ 455298 h 515639"/>
                  <a:gd name="connsiteX39" fmla="*/ 0 w 721347"/>
                  <a:gd name="connsiteY39" fmla="*/ 458041 h 515639"/>
                  <a:gd name="connsiteX40" fmla="*/ 57598 w 721347"/>
                  <a:gd name="connsiteY40" fmla="*/ 515639 h 515639"/>
                  <a:gd name="connsiteX41" fmla="*/ 57598 w 721347"/>
                  <a:gd name="connsiteY41" fmla="*/ 515639 h 515639"/>
                  <a:gd name="connsiteX42" fmla="*/ 693920 w 721347"/>
                  <a:gd name="connsiteY42" fmla="*/ 466270 h 515639"/>
                  <a:gd name="connsiteX43" fmla="*/ 669235 w 721347"/>
                  <a:gd name="connsiteY43" fmla="*/ 490954 h 515639"/>
                  <a:gd name="connsiteX44" fmla="*/ 425129 w 721347"/>
                  <a:gd name="connsiteY44" fmla="*/ 490954 h 515639"/>
                  <a:gd name="connsiteX45" fmla="*/ 400444 w 721347"/>
                  <a:gd name="connsiteY45" fmla="*/ 466270 h 515639"/>
                  <a:gd name="connsiteX46" fmla="*/ 400444 w 721347"/>
                  <a:gd name="connsiteY46" fmla="*/ 463527 h 515639"/>
                  <a:gd name="connsiteX47" fmla="*/ 425129 w 721347"/>
                  <a:gd name="connsiteY47" fmla="*/ 438842 h 515639"/>
                  <a:gd name="connsiteX48" fmla="*/ 669235 w 721347"/>
                  <a:gd name="connsiteY48" fmla="*/ 438842 h 515639"/>
                  <a:gd name="connsiteX49" fmla="*/ 693920 w 721347"/>
                  <a:gd name="connsiteY49" fmla="*/ 463527 h 515639"/>
                  <a:gd name="connsiteX50" fmla="*/ 693920 w 721347"/>
                  <a:gd name="connsiteY50" fmla="*/ 466270 h 515639"/>
                  <a:gd name="connsiteX51" fmla="*/ 666492 w 721347"/>
                  <a:gd name="connsiteY51" fmla="*/ 408672 h 515639"/>
                  <a:gd name="connsiteX52" fmla="*/ 425129 w 721347"/>
                  <a:gd name="connsiteY52" fmla="*/ 408672 h 515639"/>
                  <a:gd name="connsiteX53" fmla="*/ 408672 w 721347"/>
                  <a:gd name="connsiteY53" fmla="*/ 403186 h 515639"/>
                  <a:gd name="connsiteX54" fmla="*/ 477241 w 721347"/>
                  <a:gd name="connsiteY54" fmla="*/ 356559 h 515639"/>
                  <a:gd name="connsiteX55" fmla="*/ 666492 w 721347"/>
                  <a:gd name="connsiteY55" fmla="*/ 356559 h 515639"/>
                  <a:gd name="connsiteX56" fmla="*/ 693920 w 721347"/>
                  <a:gd name="connsiteY56" fmla="*/ 383987 h 515639"/>
                  <a:gd name="connsiteX57" fmla="*/ 666492 w 721347"/>
                  <a:gd name="connsiteY57" fmla="*/ 408672 h 515639"/>
                  <a:gd name="connsiteX58" fmla="*/ 666492 w 721347"/>
                  <a:gd name="connsiteY58" fmla="*/ 408672 h 515639"/>
                  <a:gd name="connsiteX59" fmla="*/ 666492 w 721347"/>
                  <a:gd name="connsiteY59" fmla="*/ 329131 h 515639"/>
                  <a:gd name="connsiteX60" fmla="*/ 493698 w 721347"/>
                  <a:gd name="connsiteY60" fmla="*/ 329131 h 515639"/>
                  <a:gd name="connsiteX61" fmla="*/ 510155 w 721347"/>
                  <a:gd name="connsiteY61" fmla="*/ 274276 h 515639"/>
                  <a:gd name="connsiteX62" fmla="*/ 666492 w 721347"/>
                  <a:gd name="connsiteY62" fmla="*/ 274276 h 515639"/>
                  <a:gd name="connsiteX63" fmla="*/ 693920 w 721347"/>
                  <a:gd name="connsiteY63" fmla="*/ 301704 h 515639"/>
                  <a:gd name="connsiteX64" fmla="*/ 666492 w 721347"/>
                  <a:gd name="connsiteY64" fmla="*/ 329131 h 515639"/>
                  <a:gd name="connsiteX65" fmla="*/ 666492 w 721347"/>
                  <a:gd name="connsiteY65" fmla="*/ 329131 h 515639"/>
                  <a:gd name="connsiteX66" fmla="*/ 666492 w 721347"/>
                  <a:gd name="connsiteY66" fmla="*/ 246849 h 515639"/>
                  <a:gd name="connsiteX67" fmla="*/ 510155 w 721347"/>
                  <a:gd name="connsiteY67" fmla="*/ 246849 h 515639"/>
                  <a:gd name="connsiteX68" fmla="*/ 493698 w 721347"/>
                  <a:gd name="connsiteY68" fmla="*/ 191993 h 515639"/>
                  <a:gd name="connsiteX69" fmla="*/ 663750 w 721347"/>
                  <a:gd name="connsiteY69" fmla="*/ 191993 h 515639"/>
                  <a:gd name="connsiteX70" fmla="*/ 691178 w 721347"/>
                  <a:gd name="connsiteY70" fmla="*/ 219421 h 515639"/>
                  <a:gd name="connsiteX71" fmla="*/ 666492 w 721347"/>
                  <a:gd name="connsiteY71" fmla="*/ 246849 h 515639"/>
                  <a:gd name="connsiteX72" fmla="*/ 666492 w 721347"/>
                  <a:gd name="connsiteY72" fmla="*/ 246849 h 515639"/>
                  <a:gd name="connsiteX73" fmla="*/ 666492 w 721347"/>
                  <a:gd name="connsiteY73" fmla="*/ 167308 h 515639"/>
                  <a:gd name="connsiteX74" fmla="*/ 479984 w 721347"/>
                  <a:gd name="connsiteY74" fmla="*/ 167308 h 515639"/>
                  <a:gd name="connsiteX75" fmla="*/ 411415 w 721347"/>
                  <a:gd name="connsiteY75" fmla="*/ 117939 h 515639"/>
                  <a:gd name="connsiteX76" fmla="*/ 427872 w 721347"/>
                  <a:gd name="connsiteY76" fmla="*/ 112453 h 515639"/>
                  <a:gd name="connsiteX77" fmla="*/ 669235 w 721347"/>
                  <a:gd name="connsiteY77" fmla="*/ 112453 h 515639"/>
                  <a:gd name="connsiteX78" fmla="*/ 696663 w 721347"/>
                  <a:gd name="connsiteY78" fmla="*/ 139881 h 515639"/>
                  <a:gd name="connsiteX79" fmla="*/ 666492 w 721347"/>
                  <a:gd name="connsiteY79" fmla="*/ 167308 h 515639"/>
                  <a:gd name="connsiteX80" fmla="*/ 666492 w 721347"/>
                  <a:gd name="connsiteY80" fmla="*/ 167308 h 515639"/>
                  <a:gd name="connsiteX81" fmla="*/ 397701 w 721347"/>
                  <a:gd name="connsiteY81" fmla="*/ 57598 h 515639"/>
                  <a:gd name="connsiteX82" fmla="*/ 422386 w 721347"/>
                  <a:gd name="connsiteY82" fmla="*/ 32913 h 515639"/>
                  <a:gd name="connsiteX83" fmla="*/ 666492 w 721347"/>
                  <a:gd name="connsiteY83" fmla="*/ 32913 h 515639"/>
                  <a:gd name="connsiteX84" fmla="*/ 691178 w 721347"/>
                  <a:gd name="connsiteY84" fmla="*/ 57598 h 515639"/>
                  <a:gd name="connsiteX85" fmla="*/ 691178 w 721347"/>
                  <a:gd name="connsiteY85" fmla="*/ 60341 h 515639"/>
                  <a:gd name="connsiteX86" fmla="*/ 666492 w 721347"/>
                  <a:gd name="connsiteY86" fmla="*/ 85026 h 515639"/>
                  <a:gd name="connsiteX87" fmla="*/ 425129 w 721347"/>
                  <a:gd name="connsiteY87" fmla="*/ 85026 h 515639"/>
                  <a:gd name="connsiteX88" fmla="*/ 400444 w 721347"/>
                  <a:gd name="connsiteY88" fmla="*/ 60341 h 515639"/>
                  <a:gd name="connsiteX89" fmla="*/ 400444 w 721347"/>
                  <a:gd name="connsiteY89" fmla="*/ 57598 h 515639"/>
                  <a:gd name="connsiteX90" fmla="*/ 362045 w 721347"/>
                  <a:gd name="connsiteY90" fmla="*/ 139881 h 515639"/>
                  <a:gd name="connsiteX91" fmla="*/ 474499 w 721347"/>
                  <a:gd name="connsiteY91" fmla="*/ 216678 h 515639"/>
                  <a:gd name="connsiteX92" fmla="*/ 447071 w 721347"/>
                  <a:gd name="connsiteY92" fmla="*/ 351073 h 515639"/>
                  <a:gd name="connsiteX93" fmla="*/ 312675 w 721347"/>
                  <a:gd name="connsiteY93" fmla="*/ 378501 h 515639"/>
                  <a:gd name="connsiteX94" fmla="*/ 235878 w 721347"/>
                  <a:gd name="connsiteY94" fmla="*/ 266048 h 515639"/>
                  <a:gd name="connsiteX95" fmla="*/ 362045 w 721347"/>
                  <a:gd name="connsiteY95" fmla="*/ 139881 h 515639"/>
                  <a:gd name="connsiteX96" fmla="*/ 362045 w 721347"/>
                  <a:gd name="connsiteY96" fmla="*/ 139881 h 515639"/>
                  <a:gd name="connsiteX97" fmla="*/ 57598 w 721347"/>
                  <a:gd name="connsiteY97" fmla="*/ 274276 h 515639"/>
                  <a:gd name="connsiteX98" fmla="*/ 213936 w 721347"/>
                  <a:gd name="connsiteY98" fmla="*/ 274276 h 515639"/>
                  <a:gd name="connsiteX99" fmla="*/ 230392 w 721347"/>
                  <a:gd name="connsiteY99" fmla="*/ 329131 h 515639"/>
                  <a:gd name="connsiteX100" fmla="*/ 57598 w 721347"/>
                  <a:gd name="connsiteY100" fmla="*/ 329131 h 515639"/>
                  <a:gd name="connsiteX101" fmla="*/ 30171 w 721347"/>
                  <a:gd name="connsiteY101" fmla="*/ 301704 h 515639"/>
                  <a:gd name="connsiteX102" fmla="*/ 57598 w 721347"/>
                  <a:gd name="connsiteY102" fmla="*/ 274276 h 515639"/>
                  <a:gd name="connsiteX103" fmla="*/ 57598 w 721347"/>
                  <a:gd name="connsiteY103" fmla="*/ 274276 h 515639"/>
                  <a:gd name="connsiteX104" fmla="*/ 57598 w 721347"/>
                  <a:gd name="connsiteY104" fmla="*/ 356559 h 515639"/>
                  <a:gd name="connsiteX105" fmla="*/ 246849 w 721347"/>
                  <a:gd name="connsiteY105" fmla="*/ 356559 h 515639"/>
                  <a:gd name="connsiteX106" fmla="*/ 315418 w 721347"/>
                  <a:gd name="connsiteY106" fmla="*/ 403186 h 515639"/>
                  <a:gd name="connsiteX107" fmla="*/ 304447 w 721347"/>
                  <a:gd name="connsiteY107" fmla="*/ 408672 h 515639"/>
                  <a:gd name="connsiteX108" fmla="*/ 52112 w 721347"/>
                  <a:gd name="connsiteY108" fmla="*/ 408672 h 515639"/>
                  <a:gd name="connsiteX109" fmla="*/ 30171 w 721347"/>
                  <a:gd name="connsiteY109" fmla="*/ 378501 h 515639"/>
                  <a:gd name="connsiteX110" fmla="*/ 57598 w 721347"/>
                  <a:gd name="connsiteY110" fmla="*/ 356559 h 515639"/>
                  <a:gd name="connsiteX111" fmla="*/ 57598 w 721347"/>
                  <a:gd name="connsiteY111" fmla="*/ 356559 h 515639"/>
                  <a:gd name="connsiteX112" fmla="*/ 30171 w 721347"/>
                  <a:gd name="connsiteY112" fmla="*/ 460784 h 515639"/>
                  <a:gd name="connsiteX113" fmla="*/ 52112 w 721347"/>
                  <a:gd name="connsiteY113" fmla="*/ 436099 h 515639"/>
                  <a:gd name="connsiteX114" fmla="*/ 307190 w 721347"/>
                  <a:gd name="connsiteY114" fmla="*/ 436099 h 515639"/>
                  <a:gd name="connsiteX115" fmla="*/ 329132 w 721347"/>
                  <a:gd name="connsiteY115" fmla="*/ 460784 h 515639"/>
                  <a:gd name="connsiteX116" fmla="*/ 329132 w 721347"/>
                  <a:gd name="connsiteY116" fmla="*/ 463527 h 515639"/>
                  <a:gd name="connsiteX117" fmla="*/ 304447 w 721347"/>
                  <a:gd name="connsiteY117" fmla="*/ 488212 h 515639"/>
                  <a:gd name="connsiteX118" fmla="*/ 60341 w 721347"/>
                  <a:gd name="connsiteY118" fmla="*/ 488212 h 515639"/>
                  <a:gd name="connsiteX119" fmla="*/ 35656 w 721347"/>
                  <a:gd name="connsiteY119" fmla="*/ 463527 h 515639"/>
                  <a:gd name="connsiteX120" fmla="*/ 35656 w 721347"/>
                  <a:gd name="connsiteY120" fmla="*/ 460784 h 51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21347" h="515639">
                    <a:moveTo>
                      <a:pt x="57598" y="515639"/>
                    </a:moveTo>
                    <a:lnTo>
                      <a:pt x="301704" y="515639"/>
                    </a:lnTo>
                    <a:cubicBezTo>
                      <a:pt x="329132" y="515639"/>
                      <a:pt x="353817" y="493697"/>
                      <a:pt x="353817" y="463527"/>
                    </a:cubicBezTo>
                    <a:lnTo>
                      <a:pt x="353817" y="460784"/>
                    </a:lnTo>
                    <a:cubicBezTo>
                      <a:pt x="353817" y="447070"/>
                      <a:pt x="348331" y="430614"/>
                      <a:pt x="337360" y="422385"/>
                    </a:cubicBezTo>
                    <a:cubicBezTo>
                      <a:pt x="340103" y="419643"/>
                      <a:pt x="345589" y="414157"/>
                      <a:pt x="348331" y="408672"/>
                    </a:cubicBezTo>
                    <a:cubicBezTo>
                      <a:pt x="359303" y="408672"/>
                      <a:pt x="370274" y="408672"/>
                      <a:pt x="381245" y="408672"/>
                    </a:cubicBezTo>
                    <a:cubicBezTo>
                      <a:pt x="383987" y="414157"/>
                      <a:pt x="386730" y="419643"/>
                      <a:pt x="392216" y="422385"/>
                    </a:cubicBezTo>
                    <a:cubicBezTo>
                      <a:pt x="381245" y="433356"/>
                      <a:pt x="373017" y="447070"/>
                      <a:pt x="373017" y="460784"/>
                    </a:cubicBezTo>
                    <a:lnTo>
                      <a:pt x="373017" y="463527"/>
                    </a:lnTo>
                    <a:cubicBezTo>
                      <a:pt x="373017" y="490954"/>
                      <a:pt x="394958" y="515639"/>
                      <a:pt x="425129" y="515639"/>
                    </a:cubicBezTo>
                    <a:lnTo>
                      <a:pt x="669235" y="515639"/>
                    </a:lnTo>
                    <a:cubicBezTo>
                      <a:pt x="696663" y="515639"/>
                      <a:pt x="721348" y="493697"/>
                      <a:pt x="721348" y="463527"/>
                    </a:cubicBezTo>
                    <a:lnTo>
                      <a:pt x="721348" y="460784"/>
                    </a:lnTo>
                    <a:cubicBezTo>
                      <a:pt x="721348" y="444327"/>
                      <a:pt x="715862" y="430614"/>
                      <a:pt x="702149" y="422385"/>
                    </a:cubicBezTo>
                    <a:cubicBezTo>
                      <a:pt x="713120" y="411414"/>
                      <a:pt x="721348" y="397701"/>
                      <a:pt x="721348" y="381244"/>
                    </a:cubicBezTo>
                    <a:cubicBezTo>
                      <a:pt x="721348" y="364787"/>
                      <a:pt x="715862" y="351073"/>
                      <a:pt x="702149" y="340103"/>
                    </a:cubicBezTo>
                    <a:cubicBezTo>
                      <a:pt x="713120" y="329131"/>
                      <a:pt x="721348" y="315418"/>
                      <a:pt x="721348" y="298961"/>
                    </a:cubicBezTo>
                    <a:cubicBezTo>
                      <a:pt x="721348" y="282504"/>
                      <a:pt x="715862" y="268791"/>
                      <a:pt x="702149" y="257820"/>
                    </a:cubicBezTo>
                    <a:cubicBezTo>
                      <a:pt x="713120" y="246849"/>
                      <a:pt x="721348" y="233135"/>
                      <a:pt x="721348" y="216678"/>
                    </a:cubicBezTo>
                    <a:cubicBezTo>
                      <a:pt x="721348" y="200222"/>
                      <a:pt x="715862" y="186508"/>
                      <a:pt x="702149" y="175537"/>
                    </a:cubicBezTo>
                    <a:cubicBezTo>
                      <a:pt x="713120" y="164566"/>
                      <a:pt x="721348" y="150852"/>
                      <a:pt x="721348" y="134395"/>
                    </a:cubicBezTo>
                    <a:cubicBezTo>
                      <a:pt x="721348" y="117939"/>
                      <a:pt x="715862" y="104225"/>
                      <a:pt x="704892" y="93254"/>
                    </a:cubicBezTo>
                    <a:cubicBezTo>
                      <a:pt x="715862" y="82283"/>
                      <a:pt x="721348" y="68569"/>
                      <a:pt x="721348" y="54855"/>
                    </a:cubicBezTo>
                    <a:lnTo>
                      <a:pt x="721348" y="52113"/>
                    </a:lnTo>
                    <a:cubicBezTo>
                      <a:pt x="721348" y="24685"/>
                      <a:pt x="699406" y="0"/>
                      <a:pt x="669235" y="0"/>
                    </a:cubicBezTo>
                    <a:lnTo>
                      <a:pt x="425129" y="0"/>
                    </a:lnTo>
                    <a:cubicBezTo>
                      <a:pt x="397701" y="0"/>
                      <a:pt x="373017" y="21942"/>
                      <a:pt x="373017" y="52113"/>
                    </a:cubicBezTo>
                    <a:lnTo>
                      <a:pt x="373017" y="54855"/>
                    </a:lnTo>
                    <a:cubicBezTo>
                      <a:pt x="373017" y="68569"/>
                      <a:pt x="378502" y="85026"/>
                      <a:pt x="389473" y="93254"/>
                    </a:cubicBezTo>
                    <a:cubicBezTo>
                      <a:pt x="386730" y="95997"/>
                      <a:pt x="381245" y="101482"/>
                      <a:pt x="378502" y="106968"/>
                    </a:cubicBezTo>
                    <a:cubicBezTo>
                      <a:pt x="337360" y="101482"/>
                      <a:pt x="298961" y="115196"/>
                      <a:pt x="266048" y="139881"/>
                    </a:cubicBezTo>
                    <a:cubicBezTo>
                      <a:pt x="235878" y="164566"/>
                      <a:pt x="213936" y="202964"/>
                      <a:pt x="211193" y="241363"/>
                    </a:cubicBezTo>
                    <a:lnTo>
                      <a:pt x="54855" y="241363"/>
                    </a:lnTo>
                    <a:cubicBezTo>
                      <a:pt x="32913" y="241363"/>
                      <a:pt x="13714" y="255077"/>
                      <a:pt x="5485" y="277019"/>
                    </a:cubicBezTo>
                    <a:cubicBezTo>
                      <a:pt x="-2743" y="298961"/>
                      <a:pt x="2743" y="320903"/>
                      <a:pt x="19199" y="337360"/>
                    </a:cubicBezTo>
                    <a:cubicBezTo>
                      <a:pt x="8228" y="348331"/>
                      <a:pt x="0" y="362045"/>
                      <a:pt x="0" y="375758"/>
                    </a:cubicBezTo>
                    <a:cubicBezTo>
                      <a:pt x="0" y="392215"/>
                      <a:pt x="5485" y="405929"/>
                      <a:pt x="16457" y="416900"/>
                    </a:cubicBezTo>
                    <a:cubicBezTo>
                      <a:pt x="5485" y="427871"/>
                      <a:pt x="0" y="441585"/>
                      <a:pt x="0" y="455298"/>
                    </a:cubicBezTo>
                    <a:lnTo>
                      <a:pt x="0" y="458041"/>
                    </a:lnTo>
                    <a:cubicBezTo>
                      <a:pt x="5485" y="493697"/>
                      <a:pt x="27428" y="515639"/>
                      <a:pt x="57598" y="515639"/>
                    </a:cubicBezTo>
                    <a:lnTo>
                      <a:pt x="57598" y="515639"/>
                    </a:lnTo>
                    <a:close/>
                    <a:moveTo>
                      <a:pt x="693920" y="466270"/>
                    </a:moveTo>
                    <a:cubicBezTo>
                      <a:pt x="693920" y="479983"/>
                      <a:pt x="682949" y="490954"/>
                      <a:pt x="669235" y="490954"/>
                    </a:cubicBezTo>
                    <a:lnTo>
                      <a:pt x="425129" y="490954"/>
                    </a:lnTo>
                    <a:cubicBezTo>
                      <a:pt x="411415" y="490954"/>
                      <a:pt x="400444" y="479983"/>
                      <a:pt x="400444" y="466270"/>
                    </a:cubicBezTo>
                    <a:lnTo>
                      <a:pt x="400444" y="463527"/>
                    </a:lnTo>
                    <a:cubicBezTo>
                      <a:pt x="400444" y="449813"/>
                      <a:pt x="411415" y="438842"/>
                      <a:pt x="425129" y="438842"/>
                    </a:cubicBezTo>
                    <a:lnTo>
                      <a:pt x="669235" y="438842"/>
                    </a:lnTo>
                    <a:cubicBezTo>
                      <a:pt x="682949" y="438842"/>
                      <a:pt x="693920" y="449813"/>
                      <a:pt x="693920" y="463527"/>
                    </a:cubicBezTo>
                    <a:lnTo>
                      <a:pt x="693920" y="466270"/>
                    </a:lnTo>
                    <a:close/>
                    <a:moveTo>
                      <a:pt x="666492" y="408672"/>
                    </a:moveTo>
                    <a:lnTo>
                      <a:pt x="425129" y="408672"/>
                    </a:lnTo>
                    <a:cubicBezTo>
                      <a:pt x="419644" y="408672"/>
                      <a:pt x="411415" y="405929"/>
                      <a:pt x="408672" y="403186"/>
                    </a:cubicBezTo>
                    <a:cubicBezTo>
                      <a:pt x="436100" y="394958"/>
                      <a:pt x="460785" y="378501"/>
                      <a:pt x="477241" y="356559"/>
                    </a:cubicBezTo>
                    <a:lnTo>
                      <a:pt x="666492" y="356559"/>
                    </a:lnTo>
                    <a:cubicBezTo>
                      <a:pt x="680206" y="356559"/>
                      <a:pt x="693920" y="367530"/>
                      <a:pt x="693920" y="383987"/>
                    </a:cubicBezTo>
                    <a:cubicBezTo>
                      <a:pt x="693920" y="397701"/>
                      <a:pt x="682949" y="408672"/>
                      <a:pt x="666492" y="408672"/>
                    </a:cubicBezTo>
                    <a:lnTo>
                      <a:pt x="666492" y="408672"/>
                    </a:lnTo>
                    <a:close/>
                    <a:moveTo>
                      <a:pt x="666492" y="329131"/>
                    </a:moveTo>
                    <a:lnTo>
                      <a:pt x="493698" y="329131"/>
                    </a:lnTo>
                    <a:cubicBezTo>
                      <a:pt x="501927" y="312675"/>
                      <a:pt x="507412" y="293475"/>
                      <a:pt x="510155" y="274276"/>
                    </a:cubicBezTo>
                    <a:lnTo>
                      <a:pt x="666492" y="274276"/>
                    </a:lnTo>
                    <a:cubicBezTo>
                      <a:pt x="680206" y="274276"/>
                      <a:pt x="693920" y="285247"/>
                      <a:pt x="693920" y="301704"/>
                    </a:cubicBezTo>
                    <a:cubicBezTo>
                      <a:pt x="693920" y="315418"/>
                      <a:pt x="682949" y="329131"/>
                      <a:pt x="666492" y="329131"/>
                    </a:cubicBezTo>
                    <a:lnTo>
                      <a:pt x="666492" y="329131"/>
                    </a:lnTo>
                    <a:close/>
                    <a:moveTo>
                      <a:pt x="666492" y="246849"/>
                    </a:moveTo>
                    <a:lnTo>
                      <a:pt x="510155" y="246849"/>
                    </a:lnTo>
                    <a:cubicBezTo>
                      <a:pt x="507412" y="227649"/>
                      <a:pt x="504669" y="208450"/>
                      <a:pt x="493698" y="191993"/>
                    </a:cubicBezTo>
                    <a:lnTo>
                      <a:pt x="663750" y="191993"/>
                    </a:lnTo>
                    <a:cubicBezTo>
                      <a:pt x="677464" y="191993"/>
                      <a:pt x="691178" y="202964"/>
                      <a:pt x="691178" y="219421"/>
                    </a:cubicBezTo>
                    <a:cubicBezTo>
                      <a:pt x="693920" y="235878"/>
                      <a:pt x="682949" y="246849"/>
                      <a:pt x="666492" y="246849"/>
                    </a:cubicBezTo>
                    <a:lnTo>
                      <a:pt x="666492" y="246849"/>
                    </a:lnTo>
                    <a:close/>
                    <a:moveTo>
                      <a:pt x="666492" y="167308"/>
                    </a:moveTo>
                    <a:lnTo>
                      <a:pt x="479984" y="167308"/>
                    </a:lnTo>
                    <a:cubicBezTo>
                      <a:pt x="460785" y="145366"/>
                      <a:pt x="438843" y="128910"/>
                      <a:pt x="411415" y="117939"/>
                    </a:cubicBezTo>
                    <a:cubicBezTo>
                      <a:pt x="416901" y="115196"/>
                      <a:pt x="422386" y="112453"/>
                      <a:pt x="427872" y="112453"/>
                    </a:cubicBezTo>
                    <a:lnTo>
                      <a:pt x="669235" y="112453"/>
                    </a:lnTo>
                    <a:cubicBezTo>
                      <a:pt x="682949" y="112453"/>
                      <a:pt x="696663" y="123424"/>
                      <a:pt x="696663" y="139881"/>
                    </a:cubicBezTo>
                    <a:cubicBezTo>
                      <a:pt x="693920" y="156337"/>
                      <a:pt x="682949" y="167308"/>
                      <a:pt x="666492" y="167308"/>
                    </a:cubicBezTo>
                    <a:lnTo>
                      <a:pt x="666492" y="167308"/>
                    </a:lnTo>
                    <a:close/>
                    <a:moveTo>
                      <a:pt x="397701" y="57598"/>
                    </a:moveTo>
                    <a:cubicBezTo>
                      <a:pt x="397701" y="43884"/>
                      <a:pt x="408672" y="32913"/>
                      <a:pt x="422386" y="32913"/>
                    </a:cubicBezTo>
                    <a:lnTo>
                      <a:pt x="666492" y="32913"/>
                    </a:lnTo>
                    <a:cubicBezTo>
                      <a:pt x="680206" y="32913"/>
                      <a:pt x="691178" y="43884"/>
                      <a:pt x="691178" y="57598"/>
                    </a:cubicBezTo>
                    <a:lnTo>
                      <a:pt x="691178" y="60341"/>
                    </a:lnTo>
                    <a:cubicBezTo>
                      <a:pt x="691178" y="74054"/>
                      <a:pt x="680206" y="85026"/>
                      <a:pt x="666492" y="85026"/>
                    </a:cubicBezTo>
                    <a:lnTo>
                      <a:pt x="425129" y="85026"/>
                    </a:lnTo>
                    <a:cubicBezTo>
                      <a:pt x="411415" y="85026"/>
                      <a:pt x="400444" y="74054"/>
                      <a:pt x="400444" y="60341"/>
                    </a:cubicBezTo>
                    <a:lnTo>
                      <a:pt x="400444" y="57598"/>
                    </a:lnTo>
                    <a:close/>
                    <a:moveTo>
                      <a:pt x="362045" y="139881"/>
                    </a:moveTo>
                    <a:cubicBezTo>
                      <a:pt x="411415" y="139881"/>
                      <a:pt x="455300" y="170051"/>
                      <a:pt x="474499" y="216678"/>
                    </a:cubicBezTo>
                    <a:cubicBezTo>
                      <a:pt x="493698" y="263305"/>
                      <a:pt x="482727" y="315418"/>
                      <a:pt x="447071" y="351073"/>
                    </a:cubicBezTo>
                    <a:cubicBezTo>
                      <a:pt x="411415" y="386729"/>
                      <a:pt x="359303" y="397701"/>
                      <a:pt x="312675" y="378501"/>
                    </a:cubicBezTo>
                    <a:cubicBezTo>
                      <a:pt x="266048" y="359302"/>
                      <a:pt x="235878" y="315418"/>
                      <a:pt x="235878" y="266048"/>
                    </a:cubicBezTo>
                    <a:cubicBezTo>
                      <a:pt x="241364" y="194736"/>
                      <a:pt x="296219" y="139881"/>
                      <a:pt x="362045" y="139881"/>
                    </a:cubicBezTo>
                    <a:lnTo>
                      <a:pt x="362045" y="139881"/>
                    </a:lnTo>
                    <a:close/>
                    <a:moveTo>
                      <a:pt x="57598" y="274276"/>
                    </a:moveTo>
                    <a:lnTo>
                      <a:pt x="213936" y="274276"/>
                    </a:lnTo>
                    <a:cubicBezTo>
                      <a:pt x="216678" y="293475"/>
                      <a:pt x="222164" y="312675"/>
                      <a:pt x="230392" y="329131"/>
                    </a:cubicBezTo>
                    <a:lnTo>
                      <a:pt x="57598" y="329131"/>
                    </a:lnTo>
                    <a:cubicBezTo>
                      <a:pt x="43884" y="329131"/>
                      <a:pt x="30171" y="318160"/>
                      <a:pt x="30171" y="301704"/>
                    </a:cubicBezTo>
                    <a:cubicBezTo>
                      <a:pt x="32913" y="287990"/>
                      <a:pt x="43884" y="274276"/>
                      <a:pt x="57598" y="274276"/>
                    </a:cubicBezTo>
                    <a:lnTo>
                      <a:pt x="57598" y="274276"/>
                    </a:lnTo>
                    <a:close/>
                    <a:moveTo>
                      <a:pt x="57598" y="356559"/>
                    </a:moveTo>
                    <a:lnTo>
                      <a:pt x="246849" y="356559"/>
                    </a:lnTo>
                    <a:cubicBezTo>
                      <a:pt x="266048" y="378501"/>
                      <a:pt x="287991" y="394958"/>
                      <a:pt x="315418" y="403186"/>
                    </a:cubicBezTo>
                    <a:cubicBezTo>
                      <a:pt x="312675" y="405929"/>
                      <a:pt x="307190" y="408672"/>
                      <a:pt x="304447" y="408672"/>
                    </a:cubicBezTo>
                    <a:lnTo>
                      <a:pt x="52112" y="408672"/>
                    </a:lnTo>
                    <a:cubicBezTo>
                      <a:pt x="38399" y="405929"/>
                      <a:pt x="30171" y="392215"/>
                      <a:pt x="30171" y="378501"/>
                    </a:cubicBezTo>
                    <a:cubicBezTo>
                      <a:pt x="32913" y="364787"/>
                      <a:pt x="43884" y="356559"/>
                      <a:pt x="57598" y="356559"/>
                    </a:cubicBezTo>
                    <a:lnTo>
                      <a:pt x="57598" y="356559"/>
                    </a:lnTo>
                    <a:close/>
                    <a:moveTo>
                      <a:pt x="30171" y="460784"/>
                    </a:moveTo>
                    <a:cubicBezTo>
                      <a:pt x="30171" y="449813"/>
                      <a:pt x="38399" y="438842"/>
                      <a:pt x="52112" y="436099"/>
                    </a:cubicBezTo>
                    <a:lnTo>
                      <a:pt x="307190" y="436099"/>
                    </a:lnTo>
                    <a:cubicBezTo>
                      <a:pt x="318161" y="438842"/>
                      <a:pt x="329132" y="449813"/>
                      <a:pt x="329132" y="460784"/>
                    </a:cubicBezTo>
                    <a:lnTo>
                      <a:pt x="329132" y="463527"/>
                    </a:lnTo>
                    <a:cubicBezTo>
                      <a:pt x="329132" y="477241"/>
                      <a:pt x="318161" y="488212"/>
                      <a:pt x="304447" y="488212"/>
                    </a:cubicBezTo>
                    <a:lnTo>
                      <a:pt x="60341" y="488212"/>
                    </a:lnTo>
                    <a:cubicBezTo>
                      <a:pt x="46627" y="488212"/>
                      <a:pt x="35656" y="477241"/>
                      <a:pt x="35656" y="463527"/>
                    </a:cubicBezTo>
                    <a:lnTo>
                      <a:pt x="35656" y="460784"/>
                    </a:lnTo>
                    <a:close/>
                  </a:path>
                </a:pathLst>
              </a:custGeom>
              <a:grpFill/>
              <a:ln w="27426" cap="flat">
                <a:noFill/>
                <a:prstDash val="solid"/>
                <a:miter/>
              </a:ln>
            </p:spPr>
            <p:txBody>
              <a:bodyPr rtlCol="0" anchor="ctr"/>
              <a:lstStyle/>
              <a:p>
                <a:endParaRPr lang="en-US"/>
              </a:p>
            </p:txBody>
          </p:sp>
        </p:grpSp>
        <p:sp>
          <p:nvSpPr>
            <p:cNvPr id="281" name="Freeform 280">
              <a:extLst>
                <a:ext uri="{FF2B5EF4-FFF2-40B4-BE49-F238E27FC236}">
                  <a16:creationId xmlns:a16="http://schemas.microsoft.com/office/drawing/2014/main" id="{F3303B09-55AB-7718-B9E1-D3C0247D87BB}"/>
                </a:ext>
              </a:extLst>
            </p:cNvPr>
            <p:cNvSpPr/>
            <p:nvPr/>
          </p:nvSpPr>
          <p:spPr>
            <a:xfrm>
              <a:off x="4697268" y="1044035"/>
              <a:ext cx="139881" cy="189250"/>
            </a:xfrm>
            <a:custGeom>
              <a:avLst/>
              <a:gdLst>
                <a:gd name="connsiteX0" fmla="*/ 0 w 139881"/>
                <a:gd name="connsiteY0" fmla="*/ 71312 h 189250"/>
                <a:gd name="connsiteX1" fmla="*/ 21942 w 139881"/>
                <a:gd name="connsiteY1" fmla="*/ 68569 h 189250"/>
                <a:gd name="connsiteX2" fmla="*/ 120682 w 139881"/>
                <a:gd name="connsiteY2" fmla="*/ 68569 h 189250"/>
                <a:gd name="connsiteX3" fmla="*/ 120682 w 139881"/>
                <a:gd name="connsiteY3" fmla="*/ 85026 h 189250"/>
                <a:gd name="connsiteX4" fmla="*/ 0 w 139881"/>
                <a:gd name="connsiteY4" fmla="*/ 85026 h 189250"/>
                <a:gd name="connsiteX5" fmla="*/ 0 w 139881"/>
                <a:gd name="connsiteY5" fmla="*/ 71312 h 189250"/>
                <a:gd name="connsiteX6" fmla="*/ 0 w 139881"/>
                <a:gd name="connsiteY6" fmla="*/ 104225 h 189250"/>
                <a:gd name="connsiteX7" fmla="*/ 21942 w 139881"/>
                <a:gd name="connsiteY7" fmla="*/ 101482 h 189250"/>
                <a:gd name="connsiteX8" fmla="*/ 109711 w 139881"/>
                <a:gd name="connsiteY8" fmla="*/ 101482 h 189250"/>
                <a:gd name="connsiteX9" fmla="*/ 109711 w 139881"/>
                <a:gd name="connsiteY9" fmla="*/ 117939 h 189250"/>
                <a:gd name="connsiteX10" fmla="*/ 2743 w 139881"/>
                <a:gd name="connsiteY10" fmla="*/ 117939 h 189250"/>
                <a:gd name="connsiteX11" fmla="*/ 2743 w 139881"/>
                <a:gd name="connsiteY11" fmla="*/ 104225 h 189250"/>
                <a:gd name="connsiteX12" fmla="*/ 16457 w 139881"/>
                <a:gd name="connsiteY12" fmla="*/ 95997 h 189250"/>
                <a:gd name="connsiteX13" fmla="*/ 93254 w 139881"/>
                <a:gd name="connsiteY13" fmla="*/ 0 h 189250"/>
                <a:gd name="connsiteX14" fmla="*/ 137138 w 139881"/>
                <a:gd name="connsiteY14" fmla="*/ 21942 h 189250"/>
                <a:gd name="connsiteX15" fmla="*/ 117939 w 139881"/>
                <a:gd name="connsiteY15" fmla="*/ 41141 h 189250"/>
                <a:gd name="connsiteX16" fmla="*/ 90511 w 139881"/>
                <a:gd name="connsiteY16" fmla="*/ 27428 h 189250"/>
                <a:gd name="connsiteX17" fmla="*/ 49370 w 139881"/>
                <a:gd name="connsiteY17" fmla="*/ 95997 h 189250"/>
                <a:gd name="connsiteX18" fmla="*/ 90511 w 139881"/>
                <a:gd name="connsiteY18" fmla="*/ 164566 h 189250"/>
                <a:gd name="connsiteX19" fmla="*/ 120682 w 139881"/>
                <a:gd name="connsiteY19" fmla="*/ 145366 h 189250"/>
                <a:gd name="connsiteX20" fmla="*/ 139881 w 139881"/>
                <a:gd name="connsiteY20" fmla="*/ 161823 h 189250"/>
                <a:gd name="connsiteX21" fmla="*/ 87768 w 139881"/>
                <a:gd name="connsiteY21" fmla="*/ 189251 h 189250"/>
                <a:gd name="connsiteX22" fmla="*/ 16457 w 139881"/>
                <a:gd name="connsiteY22" fmla="*/ 95997 h 18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881" h="189250">
                  <a:moveTo>
                    <a:pt x="0" y="71312"/>
                  </a:moveTo>
                  <a:lnTo>
                    <a:pt x="21942" y="68569"/>
                  </a:lnTo>
                  <a:lnTo>
                    <a:pt x="120682" y="68569"/>
                  </a:lnTo>
                  <a:lnTo>
                    <a:pt x="120682" y="85026"/>
                  </a:lnTo>
                  <a:lnTo>
                    <a:pt x="0" y="85026"/>
                  </a:lnTo>
                  <a:lnTo>
                    <a:pt x="0" y="71312"/>
                  </a:lnTo>
                  <a:close/>
                  <a:moveTo>
                    <a:pt x="0" y="104225"/>
                  </a:moveTo>
                  <a:lnTo>
                    <a:pt x="21942" y="101482"/>
                  </a:lnTo>
                  <a:lnTo>
                    <a:pt x="109711" y="101482"/>
                  </a:lnTo>
                  <a:lnTo>
                    <a:pt x="109711" y="117939"/>
                  </a:lnTo>
                  <a:lnTo>
                    <a:pt x="2743" y="117939"/>
                  </a:lnTo>
                  <a:lnTo>
                    <a:pt x="2743" y="104225"/>
                  </a:lnTo>
                  <a:close/>
                  <a:moveTo>
                    <a:pt x="16457" y="95997"/>
                  </a:moveTo>
                  <a:cubicBezTo>
                    <a:pt x="16457" y="35656"/>
                    <a:pt x="46627" y="0"/>
                    <a:pt x="93254" y="0"/>
                  </a:cubicBezTo>
                  <a:cubicBezTo>
                    <a:pt x="109711" y="0"/>
                    <a:pt x="126167" y="8228"/>
                    <a:pt x="137138" y="21942"/>
                  </a:cubicBezTo>
                  <a:lnTo>
                    <a:pt x="117939" y="41141"/>
                  </a:lnTo>
                  <a:cubicBezTo>
                    <a:pt x="109711" y="32913"/>
                    <a:pt x="101482" y="27428"/>
                    <a:pt x="90511" y="27428"/>
                  </a:cubicBezTo>
                  <a:cubicBezTo>
                    <a:pt x="63084" y="27428"/>
                    <a:pt x="49370" y="54855"/>
                    <a:pt x="49370" y="95997"/>
                  </a:cubicBezTo>
                  <a:cubicBezTo>
                    <a:pt x="49370" y="139881"/>
                    <a:pt x="63084" y="164566"/>
                    <a:pt x="90511" y="164566"/>
                  </a:cubicBezTo>
                  <a:cubicBezTo>
                    <a:pt x="104225" y="164566"/>
                    <a:pt x="112454" y="159080"/>
                    <a:pt x="120682" y="145366"/>
                  </a:cubicBezTo>
                  <a:lnTo>
                    <a:pt x="139881" y="161823"/>
                  </a:lnTo>
                  <a:cubicBezTo>
                    <a:pt x="126167" y="178280"/>
                    <a:pt x="109711" y="189251"/>
                    <a:pt x="87768" y="189251"/>
                  </a:cubicBezTo>
                  <a:cubicBezTo>
                    <a:pt x="46627" y="189251"/>
                    <a:pt x="16457" y="156338"/>
                    <a:pt x="16457" y="95997"/>
                  </a:cubicBezTo>
                  <a:close/>
                </a:path>
              </a:pathLst>
            </a:custGeom>
            <a:solidFill>
              <a:srgbClr val="7F1C58"/>
            </a:solidFill>
            <a:ln w="27426" cap="flat">
              <a:noFill/>
              <a:prstDash val="solid"/>
              <a:miter/>
            </a:ln>
          </p:spPr>
          <p:txBody>
            <a:bodyPr rtlCol="0" anchor="ctr"/>
            <a:lstStyle/>
            <a:p>
              <a:endParaRPr lang="en-US"/>
            </a:p>
          </p:txBody>
        </p:sp>
      </p:grpSp>
      <p:grpSp>
        <p:nvGrpSpPr>
          <p:cNvPr id="291" name="Graphic 3">
            <a:extLst>
              <a:ext uri="{FF2B5EF4-FFF2-40B4-BE49-F238E27FC236}">
                <a16:creationId xmlns:a16="http://schemas.microsoft.com/office/drawing/2014/main" id="{3B60430A-F91C-4B0E-E589-E52CD9579207}"/>
              </a:ext>
            </a:extLst>
          </p:cNvPr>
          <p:cNvGrpSpPr/>
          <p:nvPr/>
        </p:nvGrpSpPr>
        <p:grpSpPr>
          <a:xfrm>
            <a:off x="6888215" y="3032628"/>
            <a:ext cx="756980" cy="764327"/>
            <a:chOff x="8626076" y="3737866"/>
            <a:chExt cx="1130020" cy="1140988"/>
          </a:xfrm>
          <a:solidFill>
            <a:srgbClr val="616161"/>
          </a:solidFill>
        </p:grpSpPr>
        <p:grpSp>
          <p:nvGrpSpPr>
            <p:cNvPr id="292" name="Graphic 3">
              <a:extLst>
                <a:ext uri="{FF2B5EF4-FFF2-40B4-BE49-F238E27FC236}">
                  <a16:creationId xmlns:a16="http://schemas.microsoft.com/office/drawing/2014/main" id="{75658338-79EA-775F-20AF-F37032EE9800}"/>
                </a:ext>
              </a:extLst>
            </p:cNvPr>
            <p:cNvGrpSpPr/>
            <p:nvPr/>
          </p:nvGrpSpPr>
          <p:grpSpPr>
            <a:xfrm>
              <a:off x="8626076" y="4097168"/>
              <a:ext cx="907855" cy="521124"/>
              <a:chOff x="8626076" y="4097168"/>
              <a:chExt cx="907855" cy="521124"/>
            </a:xfrm>
            <a:grpFill/>
          </p:grpSpPr>
          <p:sp>
            <p:nvSpPr>
              <p:cNvPr id="301" name="Freeform 300">
                <a:extLst>
                  <a:ext uri="{FF2B5EF4-FFF2-40B4-BE49-F238E27FC236}">
                    <a16:creationId xmlns:a16="http://schemas.microsoft.com/office/drawing/2014/main" id="{63B46A6E-C30D-584F-7DCD-5BBBEB31B7DF}"/>
                  </a:ext>
                </a:extLst>
              </p:cNvPr>
              <p:cNvSpPr/>
              <p:nvPr/>
            </p:nvSpPr>
            <p:spPr>
              <a:xfrm>
                <a:off x="8626076" y="4097168"/>
                <a:ext cx="543067" cy="521124"/>
              </a:xfrm>
              <a:custGeom>
                <a:avLst/>
                <a:gdLst>
                  <a:gd name="connsiteX0" fmla="*/ 381245 w 543067"/>
                  <a:gd name="connsiteY0" fmla="*/ 0 h 521124"/>
                  <a:gd name="connsiteX1" fmla="*/ 342846 w 543067"/>
                  <a:gd name="connsiteY1" fmla="*/ 65827 h 521124"/>
                  <a:gd name="connsiteX2" fmla="*/ 342846 w 543067"/>
                  <a:gd name="connsiteY2" fmla="*/ 82283 h 521124"/>
                  <a:gd name="connsiteX3" fmla="*/ 452557 w 543067"/>
                  <a:gd name="connsiteY3" fmla="*/ 249592 h 521124"/>
                  <a:gd name="connsiteX4" fmla="*/ 271535 w 543067"/>
                  <a:gd name="connsiteY4" fmla="*/ 430614 h 521124"/>
                  <a:gd name="connsiteX5" fmla="*/ 90511 w 543067"/>
                  <a:gd name="connsiteY5" fmla="*/ 249592 h 521124"/>
                  <a:gd name="connsiteX6" fmla="*/ 200222 w 543067"/>
                  <a:gd name="connsiteY6" fmla="*/ 82283 h 521124"/>
                  <a:gd name="connsiteX7" fmla="*/ 200222 w 543067"/>
                  <a:gd name="connsiteY7" fmla="*/ 65827 h 521124"/>
                  <a:gd name="connsiteX8" fmla="*/ 161824 w 543067"/>
                  <a:gd name="connsiteY8" fmla="*/ 0 h 521124"/>
                  <a:gd name="connsiteX9" fmla="*/ 0 w 543067"/>
                  <a:gd name="connsiteY9" fmla="*/ 249592 h 521124"/>
                  <a:gd name="connsiteX10" fmla="*/ 271535 w 543067"/>
                  <a:gd name="connsiteY10" fmla="*/ 521125 h 521124"/>
                  <a:gd name="connsiteX11" fmla="*/ 543068 w 543067"/>
                  <a:gd name="connsiteY11" fmla="*/ 249592 h 521124"/>
                  <a:gd name="connsiteX12" fmla="*/ 381245 w 543067"/>
                  <a:gd name="connsiteY12" fmla="*/ 0 h 521124"/>
                  <a:gd name="connsiteX13" fmla="*/ 381245 w 543067"/>
                  <a:gd name="connsiteY13" fmla="*/ 0 h 5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067" h="521124">
                    <a:moveTo>
                      <a:pt x="381245" y="0"/>
                    </a:moveTo>
                    <a:cubicBezTo>
                      <a:pt x="364788" y="21942"/>
                      <a:pt x="348332" y="41141"/>
                      <a:pt x="342846" y="65827"/>
                    </a:cubicBezTo>
                    <a:lnTo>
                      <a:pt x="342846" y="82283"/>
                    </a:lnTo>
                    <a:cubicBezTo>
                      <a:pt x="405929" y="109710"/>
                      <a:pt x="452557" y="175537"/>
                      <a:pt x="452557" y="249592"/>
                    </a:cubicBezTo>
                    <a:cubicBezTo>
                      <a:pt x="452557" y="351074"/>
                      <a:pt x="370274" y="430614"/>
                      <a:pt x="271535" y="430614"/>
                    </a:cubicBezTo>
                    <a:cubicBezTo>
                      <a:pt x="172794" y="430614"/>
                      <a:pt x="90511" y="348331"/>
                      <a:pt x="90511" y="249592"/>
                    </a:cubicBezTo>
                    <a:cubicBezTo>
                      <a:pt x="90511" y="175537"/>
                      <a:pt x="134396" y="109710"/>
                      <a:pt x="200222" y="82283"/>
                    </a:cubicBezTo>
                    <a:lnTo>
                      <a:pt x="200222" y="65827"/>
                    </a:lnTo>
                    <a:cubicBezTo>
                      <a:pt x="194736" y="41141"/>
                      <a:pt x="178280" y="19199"/>
                      <a:pt x="161824" y="0"/>
                    </a:cubicBezTo>
                    <a:cubicBezTo>
                      <a:pt x="63083" y="43884"/>
                      <a:pt x="0" y="139881"/>
                      <a:pt x="0" y="249592"/>
                    </a:cubicBezTo>
                    <a:cubicBezTo>
                      <a:pt x="0" y="400443"/>
                      <a:pt x="123425" y="521125"/>
                      <a:pt x="271535" y="521125"/>
                    </a:cubicBezTo>
                    <a:cubicBezTo>
                      <a:pt x="419643" y="521125"/>
                      <a:pt x="543068" y="397701"/>
                      <a:pt x="543068" y="249592"/>
                    </a:cubicBezTo>
                    <a:cubicBezTo>
                      <a:pt x="543068" y="142624"/>
                      <a:pt x="479984" y="43884"/>
                      <a:pt x="381245" y="0"/>
                    </a:cubicBezTo>
                    <a:lnTo>
                      <a:pt x="381245" y="0"/>
                    </a:lnTo>
                    <a:close/>
                  </a:path>
                </a:pathLst>
              </a:custGeom>
              <a:solidFill>
                <a:srgbClr val="F16924"/>
              </a:solidFill>
              <a:ln w="27426" cap="flat">
                <a:noFill/>
                <a:prstDash val="solid"/>
                <a:miter/>
              </a:ln>
            </p:spPr>
            <p:txBody>
              <a:bodyPr rtlCol="0" anchor="ctr"/>
              <a:lstStyle/>
              <a:p>
                <a:endParaRPr lang="en-US"/>
              </a:p>
            </p:txBody>
          </p:sp>
          <p:sp>
            <p:nvSpPr>
              <p:cNvPr id="302" name="Freeform 301">
                <a:extLst>
                  <a:ext uri="{FF2B5EF4-FFF2-40B4-BE49-F238E27FC236}">
                    <a16:creationId xmlns:a16="http://schemas.microsoft.com/office/drawing/2014/main" id="{0078DEFF-9680-8030-5FD5-88A6292E3118}"/>
                  </a:ext>
                </a:extLst>
              </p:cNvPr>
              <p:cNvSpPr/>
              <p:nvPr/>
            </p:nvSpPr>
            <p:spPr>
              <a:xfrm>
                <a:off x="9278854" y="4275448"/>
                <a:ext cx="255077" cy="219420"/>
              </a:xfrm>
              <a:custGeom>
                <a:avLst/>
                <a:gdLst>
                  <a:gd name="connsiteX0" fmla="*/ 181024 w 255077"/>
                  <a:gd name="connsiteY0" fmla="*/ 145366 h 219420"/>
                  <a:gd name="connsiteX1" fmla="*/ 181024 w 255077"/>
                  <a:gd name="connsiteY1" fmla="*/ 0 h 219420"/>
                  <a:gd name="connsiteX2" fmla="*/ 0 w 255077"/>
                  <a:gd name="connsiteY2" fmla="*/ 0 h 219420"/>
                  <a:gd name="connsiteX3" fmla="*/ 0 w 255077"/>
                  <a:gd name="connsiteY3" fmla="*/ 219421 h 219420"/>
                  <a:gd name="connsiteX4" fmla="*/ 255077 w 255077"/>
                  <a:gd name="connsiteY4" fmla="*/ 219421 h 219420"/>
                  <a:gd name="connsiteX5" fmla="*/ 255077 w 255077"/>
                  <a:gd name="connsiteY5" fmla="*/ 145366 h 219420"/>
                  <a:gd name="connsiteX6" fmla="*/ 181024 w 255077"/>
                  <a:gd name="connsiteY6" fmla="*/ 145366 h 2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77" h="219420">
                    <a:moveTo>
                      <a:pt x="181024" y="145366"/>
                    </a:moveTo>
                    <a:lnTo>
                      <a:pt x="181024" y="0"/>
                    </a:lnTo>
                    <a:lnTo>
                      <a:pt x="0" y="0"/>
                    </a:lnTo>
                    <a:lnTo>
                      <a:pt x="0" y="219421"/>
                    </a:lnTo>
                    <a:lnTo>
                      <a:pt x="255077" y="219421"/>
                    </a:lnTo>
                    <a:lnTo>
                      <a:pt x="255077" y="145366"/>
                    </a:lnTo>
                    <a:lnTo>
                      <a:pt x="181024" y="145366"/>
                    </a:lnTo>
                    <a:close/>
                  </a:path>
                </a:pathLst>
              </a:custGeom>
              <a:solidFill>
                <a:srgbClr val="F16924"/>
              </a:solidFill>
              <a:ln w="27426" cap="flat">
                <a:noFill/>
                <a:prstDash val="solid"/>
                <a:miter/>
              </a:ln>
            </p:spPr>
            <p:txBody>
              <a:bodyPr rtlCol="0" anchor="ctr"/>
              <a:lstStyle/>
              <a:p>
                <a:endParaRPr lang="en-US"/>
              </a:p>
            </p:txBody>
          </p:sp>
        </p:grpSp>
        <p:sp>
          <p:nvSpPr>
            <p:cNvPr id="293" name="Freeform 292">
              <a:extLst>
                <a:ext uri="{FF2B5EF4-FFF2-40B4-BE49-F238E27FC236}">
                  <a16:creationId xmlns:a16="http://schemas.microsoft.com/office/drawing/2014/main" id="{185472D8-0D19-3550-9CDA-321D6A4D0213}"/>
                </a:ext>
              </a:extLst>
            </p:cNvPr>
            <p:cNvSpPr/>
            <p:nvPr/>
          </p:nvSpPr>
          <p:spPr>
            <a:xfrm>
              <a:off x="8697387" y="3737866"/>
              <a:ext cx="1058709" cy="1140988"/>
            </a:xfrm>
            <a:custGeom>
              <a:avLst/>
              <a:gdLst>
                <a:gd name="connsiteX0" fmla="*/ 1058709 w 1058709"/>
                <a:gd name="connsiteY0" fmla="*/ 447070 h 1140988"/>
                <a:gd name="connsiteX1" fmla="*/ 1044995 w 1058709"/>
                <a:gd name="connsiteY1" fmla="*/ 386729 h 1140988"/>
                <a:gd name="connsiteX2" fmla="*/ 1003854 w 1058709"/>
                <a:gd name="connsiteY2" fmla="*/ 342845 h 1140988"/>
                <a:gd name="connsiteX3" fmla="*/ 1017568 w 1058709"/>
                <a:gd name="connsiteY3" fmla="*/ 260562 h 1140988"/>
                <a:gd name="connsiteX4" fmla="*/ 962712 w 1058709"/>
                <a:gd name="connsiteY4" fmla="*/ 95997 h 1140988"/>
                <a:gd name="connsiteX5" fmla="*/ 891399 w 1058709"/>
                <a:gd name="connsiteY5" fmla="*/ 0 h 1140988"/>
                <a:gd name="connsiteX6" fmla="*/ 820088 w 1058709"/>
                <a:gd name="connsiteY6" fmla="*/ 95997 h 1140988"/>
                <a:gd name="connsiteX7" fmla="*/ 765233 w 1058709"/>
                <a:gd name="connsiteY7" fmla="*/ 260562 h 1140988"/>
                <a:gd name="connsiteX8" fmla="*/ 765233 w 1058709"/>
                <a:gd name="connsiteY8" fmla="*/ 266048 h 1140988"/>
                <a:gd name="connsiteX9" fmla="*/ 691178 w 1058709"/>
                <a:gd name="connsiteY9" fmla="*/ 266048 h 1140988"/>
                <a:gd name="connsiteX10" fmla="*/ 526612 w 1058709"/>
                <a:gd name="connsiteY10" fmla="*/ 315418 h 1140988"/>
                <a:gd name="connsiteX11" fmla="*/ 392217 w 1058709"/>
                <a:gd name="connsiteY11" fmla="*/ 266048 h 1140988"/>
                <a:gd name="connsiteX12" fmla="*/ 400445 w 1058709"/>
                <a:gd name="connsiteY12" fmla="*/ 211193 h 1140988"/>
                <a:gd name="connsiteX13" fmla="*/ 200223 w 1058709"/>
                <a:gd name="connsiteY13" fmla="*/ 10971 h 1140988"/>
                <a:gd name="connsiteX14" fmla="*/ 0 w 1058709"/>
                <a:gd name="connsiteY14" fmla="*/ 211193 h 1140988"/>
                <a:gd name="connsiteX15" fmla="*/ 65827 w 1058709"/>
                <a:gd name="connsiteY15" fmla="*/ 362045 h 1140988"/>
                <a:gd name="connsiteX16" fmla="*/ 109711 w 1058709"/>
                <a:gd name="connsiteY16" fmla="*/ 430614 h 1140988"/>
                <a:gd name="connsiteX17" fmla="*/ 109711 w 1058709"/>
                <a:gd name="connsiteY17" fmla="*/ 430614 h 1140988"/>
                <a:gd name="connsiteX18" fmla="*/ 0 w 1058709"/>
                <a:gd name="connsiteY18" fmla="*/ 608893 h 1140988"/>
                <a:gd name="connsiteX19" fmla="*/ 200223 w 1058709"/>
                <a:gd name="connsiteY19" fmla="*/ 809115 h 1140988"/>
                <a:gd name="connsiteX20" fmla="*/ 400445 w 1058709"/>
                <a:gd name="connsiteY20" fmla="*/ 608893 h 1140988"/>
                <a:gd name="connsiteX21" fmla="*/ 290734 w 1058709"/>
                <a:gd name="connsiteY21" fmla="*/ 430614 h 1140988"/>
                <a:gd name="connsiteX22" fmla="*/ 290734 w 1058709"/>
                <a:gd name="connsiteY22" fmla="*/ 430614 h 1140988"/>
                <a:gd name="connsiteX23" fmla="*/ 334618 w 1058709"/>
                <a:gd name="connsiteY23" fmla="*/ 362045 h 1140988"/>
                <a:gd name="connsiteX24" fmla="*/ 378503 w 1058709"/>
                <a:gd name="connsiteY24" fmla="*/ 301704 h 1140988"/>
                <a:gd name="connsiteX25" fmla="*/ 510156 w 1058709"/>
                <a:gd name="connsiteY25" fmla="*/ 348331 h 1140988"/>
                <a:gd name="connsiteX26" fmla="*/ 510156 w 1058709"/>
                <a:gd name="connsiteY26" fmla="*/ 811857 h 1140988"/>
                <a:gd name="connsiteX27" fmla="*/ 386731 w 1058709"/>
                <a:gd name="connsiteY27" fmla="*/ 811857 h 1140988"/>
                <a:gd name="connsiteX28" fmla="*/ 337362 w 1058709"/>
                <a:gd name="connsiteY28" fmla="*/ 847513 h 1140988"/>
                <a:gd name="connsiteX29" fmla="*/ 910599 w 1058709"/>
                <a:gd name="connsiteY29" fmla="*/ 847513 h 1140988"/>
                <a:gd name="connsiteX30" fmla="*/ 910599 w 1058709"/>
                <a:gd name="connsiteY30" fmla="*/ 617122 h 1140988"/>
                <a:gd name="connsiteX31" fmla="*/ 946255 w 1058709"/>
                <a:gd name="connsiteY31" fmla="*/ 567752 h 1140988"/>
                <a:gd name="connsiteX32" fmla="*/ 946255 w 1058709"/>
                <a:gd name="connsiteY32" fmla="*/ 885912 h 1140988"/>
                <a:gd name="connsiteX33" fmla="*/ 581467 w 1058709"/>
                <a:gd name="connsiteY33" fmla="*/ 885912 h 1140988"/>
                <a:gd name="connsiteX34" fmla="*/ 581467 w 1058709"/>
                <a:gd name="connsiteY34" fmla="*/ 905112 h 1140988"/>
                <a:gd name="connsiteX35" fmla="*/ 526612 w 1058709"/>
                <a:gd name="connsiteY35" fmla="*/ 959967 h 1140988"/>
                <a:gd name="connsiteX36" fmla="*/ 471756 w 1058709"/>
                <a:gd name="connsiteY36" fmla="*/ 905112 h 1140988"/>
                <a:gd name="connsiteX37" fmla="*/ 471756 w 1058709"/>
                <a:gd name="connsiteY37" fmla="*/ 885912 h 1140988"/>
                <a:gd name="connsiteX38" fmla="*/ 271535 w 1058709"/>
                <a:gd name="connsiteY38" fmla="*/ 885912 h 1140988"/>
                <a:gd name="connsiteX39" fmla="*/ 271535 w 1058709"/>
                <a:gd name="connsiteY39" fmla="*/ 874941 h 1140988"/>
                <a:gd name="connsiteX40" fmla="*/ 235879 w 1058709"/>
                <a:gd name="connsiteY40" fmla="*/ 883169 h 1140988"/>
                <a:gd name="connsiteX41" fmla="*/ 235879 w 1058709"/>
                <a:gd name="connsiteY41" fmla="*/ 1066934 h 1140988"/>
                <a:gd name="connsiteX42" fmla="*/ 200223 w 1058709"/>
                <a:gd name="connsiteY42" fmla="*/ 1102590 h 1140988"/>
                <a:gd name="connsiteX43" fmla="*/ 164566 w 1058709"/>
                <a:gd name="connsiteY43" fmla="*/ 1066934 h 1140988"/>
                <a:gd name="connsiteX44" fmla="*/ 164566 w 1058709"/>
                <a:gd name="connsiteY44" fmla="*/ 883169 h 1140988"/>
                <a:gd name="connsiteX45" fmla="*/ 128910 w 1058709"/>
                <a:gd name="connsiteY45" fmla="*/ 874941 h 1140988"/>
                <a:gd name="connsiteX46" fmla="*/ 128910 w 1058709"/>
                <a:gd name="connsiteY46" fmla="*/ 1066934 h 1140988"/>
                <a:gd name="connsiteX47" fmla="*/ 202965 w 1058709"/>
                <a:gd name="connsiteY47" fmla="*/ 1140989 h 1140988"/>
                <a:gd name="connsiteX48" fmla="*/ 277021 w 1058709"/>
                <a:gd name="connsiteY48" fmla="*/ 1066934 h 1140988"/>
                <a:gd name="connsiteX49" fmla="*/ 277021 w 1058709"/>
                <a:gd name="connsiteY49" fmla="*/ 921568 h 1140988"/>
                <a:gd name="connsiteX50" fmla="*/ 441587 w 1058709"/>
                <a:gd name="connsiteY50" fmla="*/ 921568 h 1140988"/>
                <a:gd name="connsiteX51" fmla="*/ 529355 w 1058709"/>
                <a:gd name="connsiteY51" fmla="*/ 995622 h 1140988"/>
                <a:gd name="connsiteX52" fmla="*/ 617123 w 1058709"/>
                <a:gd name="connsiteY52" fmla="*/ 921568 h 1140988"/>
                <a:gd name="connsiteX53" fmla="*/ 946255 w 1058709"/>
                <a:gd name="connsiteY53" fmla="*/ 921568 h 1140988"/>
                <a:gd name="connsiteX54" fmla="*/ 981912 w 1058709"/>
                <a:gd name="connsiteY54" fmla="*/ 885912 h 1140988"/>
                <a:gd name="connsiteX55" fmla="*/ 981912 w 1058709"/>
                <a:gd name="connsiteY55" fmla="*/ 490954 h 1140988"/>
                <a:gd name="connsiteX56" fmla="*/ 968198 w 1058709"/>
                <a:gd name="connsiteY56" fmla="*/ 444327 h 1140988"/>
                <a:gd name="connsiteX57" fmla="*/ 1058709 w 1058709"/>
                <a:gd name="connsiteY57" fmla="*/ 444327 h 1140988"/>
                <a:gd name="connsiteX58" fmla="*/ 145368 w 1058709"/>
                <a:gd name="connsiteY58" fmla="*/ 227649 h 1140988"/>
                <a:gd name="connsiteX59" fmla="*/ 126168 w 1058709"/>
                <a:gd name="connsiteY59" fmla="*/ 227649 h 1140988"/>
                <a:gd name="connsiteX60" fmla="*/ 106969 w 1058709"/>
                <a:gd name="connsiteY60" fmla="*/ 208450 h 1140988"/>
                <a:gd name="connsiteX61" fmla="*/ 126168 w 1058709"/>
                <a:gd name="connsiteY61" fmla="*/ 189250 h 1140988"/>
                <a:gd name="connsiteX62" fmla="*/ 145368 w 1058709"/>
                <a:gd name="connsiteY62" fmla="*/ 208450 h 1140988"/>
                <a:gd name="connsiteX63" fmla="*/ 145368 w 1058709"/>
                <a:gd name="connsiteY63" fmla="*/ 227649 h 1140988"/>
                <a:gd name="connsiteX64" fmla="*/ 216679 w 1058709"/>
                <a:gd name="connsiteY64" fmla="*/ 408671 h 1140988"/>
                <a:gd name="connsiteX65" fmla="*/ 181024 w 1058709"/>
                <a:gd name="connsiteY65" fmla="*/ 408671 h 1140988"/>
                <a:gd name="connsiteX66" fmla="*/ 181024 w 1058709"/>
                <a:gd name="connsiteY66" fmla="*/ 263305 h 1140988"/>
                <a:gd name="connsiteX67" fmla="*/ 216679 w 1058709"/>
                <a:gd name="connsiteY67" fmla="*/ 263305 h 1140988"/>
                <a:gd name="connsiteX68" fmla="*/ 216679 w 1058709"/>
                <a:gd name="connsiteY68" fmla="*/ 408671 h 1140988"/>
                <a:gd name="connsiteX69" fmla="*/ 255079 w 1058709"/>
                <a:gd name="connsiteY69" fmla="*/ 447070 h 1140988"/>
                <a:gd name="connsiteX70" fmla="*/ 255079 w 1058709"/>
                <a:gd name="connsiteY70" fmla="*/ 482726 h 1140988"/>
                <a:gd name="connsiteX71" fmla="*/ 145368 w 1058709"/>
                <a:gd name="connsiteY71" fmla="*/ 482726 h 1140988"/>
                <a:gd name="connsiteX72" fmla="*/ 145368 w 1058709"/>
                <a:gd name="connsiteY72" fmla="*/ 447070 h 1140988"/>
                <a:gd name="connsiteX73" fmla="*/ 255079 w 1058709"/>
                <a:gd name="connsiteY73" fmla="*/ 447070 h 1140988"/>
                <a:gd name="connsiteX74" fmla="*/ 249593 w 1058709"/>
                <a:gd name="connsiteY74" fmla="*/ 518382 h 1140988"/>
                <a:gd name="connsiteX75" fmla="*/ 197480 w 1058709"/>
                <a:gd name="connsiteY75" fmla="*/ 554038 h 1140988"/>
                <a:gd name="connsiteX76" fmla="*/ 145368 w 1058709"/>
                <a:gd name="connsiteY76" fmla="*/ 518382 h 1140988"/>
                <a:gd name="connsiteX77" fmla="*/ 249593 w 1058709"/>
                <a:gd name="connsiteY77" fmla="*/ 518382 h 1140988"/>
                <a:gd name="connsiteX78" fmla="*/ 362046 w 1058709"/>
                <a:gd name="connsiteY78" fmla="*/ 608893 h 1140988"/>
                <a:gd name="connsiteX79" fmla="*/ 197480 w 1058709"/>
                <a:gd name="connsiteY79" fmla="*/ 773459 h 1140988"/>
                <a:gd name="connsiteX80" fmla="*/ 32914 w 1058709"/>
                <a:gd name="connsiteY80" fmla="*/ 608893 h 1140988"/>
                <a:gd name="connsiteX81" fmla="*/ 106969 w 1058709"/>
                <a:gd name="connsiteY81" fmla="*/ 471755 h 1140988"/>
                <a:gd name="connsiteX82" fmla="*/ 106969 w 1058709"/>
                <a:gd name="connsiteY82" fmla="*/ 499183 h 1140988"/>
                <a:gd name="connsiteX83" fmla="*/ 197480 w 1058709"/>
                <a:gd name="connsiteY83" fmla="*/ 589694 h 1140988"/>
                <a:gd name="connsiteX84" fmla="*/ 287991 w 1058709"/>
                <a:gd name="connsiteY84" fmla="*/ 499183 h 1140988"/>
                <a:gd name="connsiteX85" fmla="*/ 287991 w 1058709"/>
                <a:gd name="connsiteY85" fmla="*/ 471755 h 1140988"/>
                <a:gd name="connsiteX86" fmla="*/ 362046 w 1058709"/>
                <a:gd name="connsiteY86" fmla="*/ 608893 h 1140988"/>
                <a:gd name="connsiteX87" fmla="*/ 362046 w 1058709"/>
                <a:gd name="connsiteY87" fmla="*/ 608893 h 1140988"/>
                <a:gd name="connsiteX88" fmla="*/ 304448 w 1058709"/>
                <a:gd name="connsiteY88" fmla="*/ 337359 h 1140988"/>
                <a:gd name="connsiteX89" fmla="*/ 257821 w 1058709"/>
                <a:gd name="connsiteY89" fmla="*/ 408671 h 1140988"/>
                <a:gd name="connsiteX90" fmla="*/ 252335 w 1058709"/>
                <a:gd name="connsiteY90" fmla="*/ 408671 h 1140988"/>
                <a:gd name="connsiteX91" fmla="*/ 252335 w 1058709"/>
                <a:gd name="connsiteY91" fmla="*/ 263305 h 1140988"/>
                <a:gd name="connsiteX92" fmla="*/ 271535 w 1058709"/>
                <a:gd name="connsiteY92" fmla="*/ 263305 h 1140988"/>
                <a:gd name="connsiteX93" fmla="*/ 326390 w 1058709"/>
                <a:gd name="connsiteY93" fmla="*/ 208450 h 1140988"/>
                <a:gd name="connsiteX94" fmla="*/ 271535 w 1058709"/>
                <a:gd name="connsiteY94" fmla="*/ 153594 h 1140988"/>
                <a:gd name="connsiteX95" fmla="*/ 216679 w 1058709"/>
                <a:gd name="connsiteY95" fmla="*/ 208450 h 1140988"/>
                <a:gd name="connsiteX96" fmla="*/ 216679 w 1058709"/>
                <a:gd name="connsiteY96" fmla="*/ 227649 h 1140988"/>
                <a:gd name="connsiteX97" fmla="*/ 181024 w 1058709"/>
                <a:gd name="connsiteY97" fmla="*/ 227649 h 1140988"/>
                <a:gd name="connsiteX98" fmla="*/ 181024 w 1058709"/>
                <a:gd name="connsiteY98" fmla="*/ 208450 h 1140988"/>
                <a:gd name="connsiteX99" fmla="*/ 126168 w 1058709"/>
                <a:gd name="connsiteY99" fmla="*/ 153594 h 1140988"/>
                <a:gd name="connsiteX100" fmla="*/ 71313 w 1058709"/>
                <a:gd name="connsiteY100" fmla="*/ 208450 h 1140988"/>
                <a:gd name="connsiteX101" fmla="*/ 126168 w 1058709"/>
                <a:gd name="connsiteY101" fmla="*/ 263305 h 1140988"/>
                <a:gd name="connsiteX102" fmla="*/ 145368 w 1058709"/>
                <a:gd name="connsiteY102" fmla="*/ 263305 h 1140988"/>
                <a:gd name="connsiteX103" fmla="*/ 145368 w 1058709"/>
                <a:gd name="connsiteY103" fmla="*/ 408671 h 1140988"/>
                <a:gd name="connsiteX104" fmla="*/ 139882 w 1058709"/>
                <a:gd name="connsiteY104" fmla="*/ 408671 h 1140988"/>
                <a:gd name="connsiteX105" fmla="*/ 93255 w 1058709"/>
                <a:gd name="connsiteY105" fmla="*/ 337359 h 1140988"/>
                <a:gd name="connsiteX106" fmla="*/ 35657 w 1058709"/>
                <a:gd name="connsiteY106" fmla="*/ 208450 h 1140988"/>
                <a:gd name="connsiteX107" fmla="*/ 200223 w 1058709"/>
                <a:gd name="connsiteY107" fmla="*/ 43884 h 1140988"/>
                <a:gd name="connsiteX108" fmla="*/ 364789 w 1058709"/>
                <a:gd name="connsiteY108" fmla="*/ 208450 h 1140988"/>
                <a:gd name="connsiteX109" fmla="*/ 304448 w 1058709"/>
                <a:gd name="connsiteY109" fmla="*/ 337359 h 1140988"/>
                <a:gd name="connsiteX110" fmla="*/ 304448 w 1058709"/>
                <a:gd name="connsiteY110" fmla="*/ 337359 h 1140988"/>
                <a:gd name="connsiteX111" fmla="*/ 255079 w 1058709"/>
                <a:gd name="connsiteY111" fmla="*/ 227649 h 1140988"/>
                <a:gd name="connsiteX112" fmla="*/ 255079 w 1058709"/>
                <a:gd name="connsiteY112" fmla="*/ 208450 h 1140988"/>
                <a:gd name="connsiteX113" fmla="*/ 274277 w 1058709"/>
                <a:gd name="connsiteY113" fmla="*/ 189250 h 1140988"/>
                <a:gd name="connsiteX114" fmla="*/ 293476 w 1058709"/>
                <a:gd name="connsiteY114" fmla="*/ 208450 h 1140988"/>
                <a:gd name="connsiteX115" fmla="*/ 274277 w 1058709"/>
                <a:gd name="connsiteY115" fmla="*/ 227649 h 1140988"/>
                <a:gd name="connsiteX116" fmla="*/ 255079 w 1058709"/>
                <a:gd name="connsiteY116" fmla="*/ 227649 h 1140988"/>
                <a:gd name="connsiteX117" fmla="*/ 872201 w 1058709"/>
                <a:gd name="connsiteY117" fmla="*/ 373015 h 1140988"/>
                <a:gd name="connsiteX118" fmla="*/ 872201 w 1058709"/>
                <a:gd name="connsiteY118" fmla="*/ 408671 h 1140988"/>
                <a:gd name="connsiteX119" fmla="*/ 847516 w 1058709"/>
                <a:gd name="connsiteY119" fmla="*/ 408671 h 1140988"/>
                <a:gd name="connsiteX120" fmla="*/ 825574 w 1058709"/>
                <a:gd name="connsiteY120" fmla="*/ 364787 h 1140988"/>
                <a:gd name="connsiteX121" fmla="*/ 800888 w 1058709"/>
                <a:gd name="connsiteY121" fmla="*/ 257819 h 1140988"/>
                <a:gd name="connsiteX122" fmla="*/ 811860 w 1058709"/>
                <a:gd name="connsiteY122" fmla="*/ 191993 h 1140988"/>
                <a:gd name="connsiteX123" fmla="*/ 973682 w 1058709"/>
                <a:gd name="connsiteY123" fmla="*/ 191993 h 1140988"/>
                <a:gd name="connsiteX124" fmla="*/ 984654 w 1058709"/>
                <a:gd name="connsiteY124" fmla="*/ 257819 h 1140988"/>
                <a:gd name="connsiteX125" fmla="*/ 959969 w 1058709"/>
                <a:gd name="connsiteY125" fmla="*/ 364787 h 1140988"/>
                <a:gd name="connsiteX126" fmla="*/ 938027 w 1058709"/>
                <a:gd name="connsiteY126" fmla="*/ 408671 h 1140988"/>
                <a:gd name="connsiteX127" fmla="*/ 913343 w 1058709"/>
                <a:gd name="connsiteY127" fmla="*/ 408671 h 1140988"/>
                <a:gd name="connsiteX128" fmla="*/ 913343 w 1058709"/>
                <a:gd name="connsiteY128" fmla="*/ 373015 h 1140988"/>
                <a:gd name="connsiteX129" fmla="*/ 872201 w 1058709"/>
                <a:gd name="connsiteY129" fmla="*/ 373015 h 1140988"/>
                <a:gd name="connsiteX130" fmla="*/ 789918 w 1058709"/>
                <a:gd name="connsiteY130" fmla="*/ 375758 h 1140988"/>
                <a:gd name="connsiteX131" fmla="*/ 792660 w 1058709"/>
                <a:gd name="connsiteY131" fmla="*/ 381244 h 1140988"/>
                <a:gd name="connsiteX132" fmla="*/ 806374 w 1058709"/>
                <a:gd name="connsiteY132" fmla="*/ 411414 h 1140988"/>
                <a:gd name="connsiteX133" fmla="*/ 767975 w 1058709"/>
                <a:gd name="connsiteY133" fmla="*/ 411414 h 1140988"/>
                <a:gd name="connsiteX134" fmla="*/ 770719 w 1058709"/>
                <a:gd name="connsiteY134" fmla="*/ 397701 h 1140988"/>
                <a:gd name="connsiteX135" fmla="*/ 789918 w 1058709"/>
                <a:gd name="connsiteY135" fmla="*/ 375758 h 1140988"/>
                <a:gd name="connsiteX136" fmla="*/ 789918 w 1058709"/>
                <a:gd name="connsiteY136" fmla="*/ 375758 h 1140988"/>
                <a:gd name="connsiteX137" fmla="*/ 1009340 w 1058709"/>
                <a:gd name="connsiteY137" fmla="*/ 394958 h 1140988"/>
                <a:gd name="connsiteX138" fmla="*/ 1012082 w 1058709"/>
                <a:gd name="connsiteY138" fmla="*/ 408671 h 1140988"/>
                <a:gd name="connsiteX139" fmla="*/ 973682 w 1058709"/>
                <a:gd name="connsiteY139" fmla="*/ 408671 h 1140988"/>
                <a:gd name="connsiteX140" fmla="*/ 987396 w 1058709"/>
                <a:gd name="connsiteY140" fmla="*/ 378501 h 1140988"/>
                <a:gd name="connsiteX141" fmla="*/ 990140 w 1058709"/>
                <a:gd name="connsiteY141" fmla="*/ 373015 h 1140988"/>
                <a:gd name="connsiteX142" fmla="*/ 1009340 w 1058709"/>
                <a:gd name="connsiteY142" fmla="*/ 394958 h 1140988"/>
                <a:gd name="connsiteX143" fmla="*/ 1009340 w 1058709"/>
                <a:gd name="connsiteY143" fmla="*/ 394958 h 1140988"/>
                <a:gd name="connsiteX144" fmla="*/ 891399 w 1058709"/>
                <a:gd name="connsiteY144" fmla="*/ 57598 h 1140988"/>
                <a:gd name="connsiteX145" fmla="*/ 935285 w 1058709"/>
                <a:gd name="connsiteY145" fmla="*/ 115196 h 1140988"/>
                <a:gd name="connsiteX146" fmla="*/ 959969 w 1058709"/>
                <a:gd name="connsiteY146" fmla="*/ 153594 h 1140988"/>
                <a:gd name="connsiteX147" fmla="*/ 825574 w 1058709"/>
                <a:gd name="connsiteY147" fmla="*/ 153594 h 1140988"/>
                <a:gd name="connsiteX148" fmla="*/ 850258 w 1058709"/>
                <a:gd name="connsiteY148" fmla="*/ 115196 h 1140988"/>
                <a:gd name="connsiteX149" fmla="*/ 891399 w 1058709"/>
                <a:gd name="connsiteY149" fmla="*/ 57598 h 1140988"/>
                <a:gd name="connsiteX150" fmla="*/ 872201 w 1058709"/>
                <a:gd name="connsiteY150" fmla="*/ 809115 h 1140988"/>
                <a:gd name="connsiteX151" fmla="*/ 545811 w 1058709"/>
                <a:gd name="connsiteY151" fmla="*/ 809115 h 1140988"/>
                <a:gd name="connsiteX152" fmla="*/ 545811 w 1058709"/>
                <a:gd name="connsiteY152" fmla="*/ 345588 h 1140988"/>
                <a:gd name="connsiteX153" fmla="*/ 691178 w 1058709"/>
                <a:gd name="connsiteY153" fmla="*/ 298961 h 1140988"/>
                <a:gd name="connsiteX154" fmla="*/ 767975 w 1058709"/>
                <a:gd name="connsiteY154" fmla="*/ 298961 h 1140988"/>
                <a:gd name="connsiteX155" fmla="*/ 778947 w 1058709"/>
                <a:gd name="connsiteY155" fmla="*/ 340102 h 1140988"/>
                <a:gd name="connsiteX156" fmla="*/ 737805 w 1058709"/>
                <a:gd name="connsiteY156" fmla="*/ 383987 h 1140988"/>
                <a:gd name="connsiteX157" fmla="*/ 724091 w 1058709"/>
                <a:gd name="connsiteY157" fmla="*/ 444327 h 1140988"/>
                <a:gd name="connsiteX158" fmla="*/ 814602 w 1058709"/>
                <a:gd name="connsiteY158" fmla="*/ 444327 h 1140988"/>
                <a:gd name="connsiteX159" fmla="*/ 800888 w 1058709"/>
                <a:gd name="connsiteY159" fmla="*/ 490954 h 1140988"/>
                <a:gd name="connsiteX160" fmla="*/ 822830 w 1058709"/>
                <a:gd name="connsiteY160" fmla="*/ 548552 h 1140988"/>
                <a:gd name="connsiteX161" fmla="*/ 872201 w 1058709"/>
                <a:gd name="connsiteY161" fmla="*/ 614379 h 1140988"/>
                <a:gd name="connsiteX162" fmla="*/ 872201 w 1058709"/>
                <a:gd name="connsiteY162" fmla="*/ 809115 h 1140988"/>
                <a:gd name="connsiteX163" fmla="*/ 929799 w 1058709"/>
                <a:gd name="connsiteY163" fmla="*/ 458041 h 1140988"/>
                <a:gd name="connsiteX164" fmla="*/ 943513 w 1058709"/>
                <a:gd name="connsiteY164" fmla="*/ 493697 h 1140988"/>
                <a:gd name="connsiteX165" fmla="*/ 929799 w 1058709"/>
                <a:gd name="connsiteY165" fmla="*/ 526610 h 1140988"/>
                <a:gd name="connsiteX166" fmla="*/ 888657 w 1058709"/>
                <a:gd name="connsiteY166" fmla="*/ 575980 h 1140988"/>
                <a:gd name="connsiteX167" fmla="*/ 847516 w 1058709"/>
                <a:gd name="connsiteY167" fmla="*/ 526610 h 1140988"/>
                <a:gd name="connsiteX168" fmla="*/ 833802 w 1058709"/>
                <a:gd name="connsiteY168" fmla="*/ 493697 h 1140988"/>
                <a:gd name="connsiteX169" fmla="*/ 847516 w 1058709"/>
                <a:gd name="connsiteY169" fmla="*/ 458041 h 1140988"/>
                <a:gd name="connsiteX170" fmla="*/ 858488 w 1058709"/>
                <a:gd name="connsiteY170" fmla="*/ 447070 h 1140988"/>
                <a:gd name="connsiteX171" fmla="*/ 869458 w 1058709"/>
                <a:gd name="connsiteY171" fmla="*/ 447070 h 1140988"/>
                <a:gd name="connsiteX172" fmla="*/ 869458 w 1058709"/>
                <a:gd name="connsiteY172" fmla="*/ 482726 h 1140988"/>
                <a:gd name="connsiteX173" fmla="*/ 905113 w 1058709"/>
                <a:gd name="connsiteY173" fmla="*/ 482726 h 1140988"/>
                <a:gd name="connsiteX174" fmla="*/ 905113 w 1058709"/>
                <a:gd name="connsiteY174" fmla="*/ 447070 h 1140988"/>
                <a:gd name="connsiteX175" fmla="*/ 916085 w 1058709"/>
                <a:gd name="connsiteY175" fmla="*/ 447070 h 1140988"/>
                <a:gd name="connsiteX176" fmla="*/ 929799 w 1058709"/>
                <a:gd name="connsiteY176" fmla="*/ 458041 h 114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058709" h="1140988">
                  <a:moveTo>
                    <a:pt x="1058709" y="447070"/>
                  </a:moveTo>
                  <a:lnTo>
                    <a:pt x="1044995" y="386729"/>
                  </a:lnTo>
                  <a:cubicBezTo>
                    <a:pt x="1039510" y="364787"/>
                    <a:pt x="1025796" y="348331"/>
                    <a:pt x="1003854" y="342845"/>
                  </a:cubicBezTo>
                  <a:cubicBezTo>
                    <a:pt x="1012082" y="315418"/>
                    <a:pt x="1017568" y="287990"/>
                    <a:pt x="1017568" y="260562"/>
                  </a:cubicBezTo>
                  <a:cubicBezTo>
                    <a:pt x="1017568" y="202964"/>
                    <a:pt x="998368" y="142624"/>
                    <a:pt x="962712" y="95997"/>
                  </a:cubicBezTo>
                  <a:lnTo>
                    <a:pt x="891399" y="0"/>
                  </a:lnTo>
                  <a:lnTo>
                    <a:pt x="820088" y="95997"/>
                  </a:lnTo>
                  <a:cubicBezTo>
                    <a:pt x="784432" y="142624"/>
                    <a:pt x="765233" y="200221"/>
                    <a:pt x="765233" y="260562"/>
                  </a:cubicBezTo>
                  <a:cubicBezTo>
                    <a:pt x="765233" y="263305"/>
                    <a:pt x="765233" y="263305"/>
                    <a:pt x="765233" y="266048"/>
                  </a:cubicBezTo>
                  <a:lnTo>
                    <a:pt x="691178" y="266048"/>
                  </a:lnTo>
                  <a:cubicBezTo>
                    <a:pt x="633580" y="266048"/>
                    <a:pt x="575981" y="282504"/>
                    <a:pt x="526612" y="315418"/>
                  </a:cubicBezTo>
                  <a:cubicBezTo>
                    <a:pt x="485470" y="287990"/>
                    <a:pt x="438843" y="271533"/>
                    <a:pt x="392217" y="266048"/>
                  </a:cubicBezTo>
                  <a:cubicBezTo>
                    <a:pt x="397701" y="249591"/>
                    <a:pt x="400445" y="230392"/>
                    <a:pt x="400445" y="211193"/>
                  </a:cubicBezTo>
                  <a:cubicBezTo>
                    <a:pt x="400445" y="101482"/>
                    <a:pt x="309934" y="10971"/>
                    <a:pt x="200223" y="10971"/>
                  </a:cubicBezTo>
                  <a:cubicBezTo>
                    <a:pt x="90513" y="10971"/>
                    <a:pt x="0" y="101482"/>
                    <a:pt x="0" y="211193"/>
                  </a:cubicBezTo>
                  <a:cubicBezTo>
                    <a:pt x="0" y="282504"/>
                    <a:pt x="35657" y="326389"/>
                    <a:pt x="65827" y="362045"/>
                  </a:cubicBezTo>
                  <a:cubicBezTo>
                    <a:pt x="85027" y="386729"/>
                    <a:pt x="101483" y="405928"/>
                    <a:pt x="109711" y="430614"/>
                  </a:cubicBezTo>
                  <a:lnTo>
                    <a:pt x="109711" y="430614"/>
                  </a:lnTo>
                  <a:cubicBezTo>
                    <a:pt x="43885" y="463527"/>
                    <a:pt x="0" y="532096"/>
                    <a:pt x="0" y="608893"/>
                  </a:cubicBezTo>
                  <a:cubicBezTo>
                    <a:pt x="0" y="718604"/>
                    <a:pt x="90513" y="809115"/>
                    <a:pt x="200223" y="809115"/>
                  </a:cubicBezTo>
                  <a:cubicBezTo>
                    <a:pt x="309934" y="809115"/>
                    <a:pt x="400445" y="718604"/>
                    <a:pt x="400445" y="608893"/>
                  </a:cubicBezTo>
                  <a:cubicBezTo>
                    <a:pt x="400445" y="532096"/>
                    <a:pt x="359304" y="463527"/>
                    <a:pt x="290734" y="430614"/>
                  </a:cubicBezTo>
                  <a:lnTo>
                    <a:pt x="290734" y="430614"/>
                  </a:lnTo>
                  <a:cubicBezTo>
                    <a:pt x="296220" y="405928"/>
                    <a:pt x="315418" y="383987"/>
                    <a:pt x="334618" y="362045"/>
                  </a:cubicBezTo>
                  <a:cubicBezTo>
                    <a:pt x="348332" y="342845"/>
                    <a:pt x="364789" y="323646"/>
                    <a:pt x="378503" y="301704"/>
                  </a:cubicBezTo>
                  <a:cubicBezTo>
                    <a:pt x="425129" y="304446"/>
                    <a:pt x="471756" y="320903"/>
                    <a:pt x="510156" y="348331"/>
                  </a:cubicBezTo>
                  <a:lnTo>
                    <a:pt x="510156" y="811857"/>
                  </a:lnTo>
                  <a:lnTo>
                    <a:pt x="386731" y="811857"/>
                  </a:lnTo>
                  <a:cubicBezTo>
                    <a:pt x="373017" y="825571"/>
                    <a:pt x="356560" y="839285"/>
                    <a:pt x="337362" y="847513"/>
                  </a:cubicBezTo>
                  <a:lnTo>
                    <a:pt x="910599" y="847513"/>
                  </a:lnTo>
                  <a:lnTo>
                    <a:pt x="910599" y="617122"/>
                  </a:lnTo>
                  <a:cubicBezTo>
                    <a:pt x="918827" y="603408"/>
                    <a:pt x="929799" y="586951"/>
                    <a:pt x="946255" y="567752"/>
                  </a:cubicBezTo>
                  <a:lnTo>
                    <a:pt x="946255" y="885912"/>
                  </a:lnTo>
                  <a:lnTo>
                    <a:pt x="581467" y="885912"/>
                  </a:lnTo>
                  <a:lnTo>
                    <a:pt x="581467" y="905112"/>
                  </a:lnTo>
                  <a:cubicBezTo>
                    <a:pt x="581467" y="935282"/>
                    <a:pt x="556783" y="959967"/>
                    <a:pt x="526612" y="959967"/>
                  </a:cubicBezTo>
                  <a:cubicBezTo>
                    <a:pt x="496442" y="959967"/>
                    <a:pt x="471756" y="935282"/>
                    <a:pt x="471756" y="905112"/>
                  </a:cubicBezTo>
                  <a:lnTo>
                    <a:pt x="471756" y="885912"/>
                  </a:lnTo>
                  <a:lnTo>
                    <a:pt x="271535" y="885912"/>
                  </a:lnTo>
                  <a:lnTo>
                    <a:pt x="271535" y="874941"/>
                  </a:lnTo>
                  <a:cubicBezTo>
                    <a:pt x="260563" y="877684"/>
                    <a:pt x="246849" y="880426"/>
                    <a:pt x="235879" y="883169"/>
                  </a:cubicBezTo>
                  <a:lnTo>
                    <a:pt x="235879" y="1066934"/>
                  </a:lnTo>
                  <a:cubicBezTo>
                    <a:pt x="235879" y="1086134"/>
                    <a:pt x="219421" y="1102590"/>
                    <a:pt x="200223" y="1102590"/>
                  </a:cubicBezTo>
                  <a:cubicBezTo>
                    <a:pt x="181024" y="1102590"/>
                    <a:pt x="164566" y="1086134"/>
                    <a:pt x="164566" y="1066934"/>
                  </a:cubicBezTo>
                  <a:lnTo>
                    <a:pt x="164566" y="883169"/>
                  </a:lnTo>
                  <a:cubicBezTo>
                    <a:pt x="150852" y="880426"/>
                    <a:pt x="139882" y="877684"/>
                    <a:pt x="128910" y="874941"/>
                  </a:cubicBezTo>
                  <a:lnTo>
                    <a:pt x="128910" y="1066934"/>
                  </a:lnTo>
                  <a:cubicBezTo>
                    <a:pt x="128910" y="1108076"/>
                    <a:pt x="161824" y="1140989"/>
                    <a:pt x="202965" y="1140989"/>
                  </a:cubicBezTo>
                  <a:cubicBezTo>
                    <a:pt x="244107" y="1140989"/>
                    <a:pt x="277021" y="1108076"/>
                    <a:pt x="277021" y="1066934"/>
                  </a:cubicBezTo>
                  <a:lnTo>
                    <a:pt x="277021" y="921568"/>
                  </a:lnTo>
                  <a:lnTo>
                    <a:pt x="441587" y="921568"/>
                  </a:lnTo>
                  <a:cubicBezTo>
                    <a:pt x="449815" y="962709"/>
                    <a:pt x="485470" y="995622"/>
                    <a:pt x="529355" y="995622"/>
                  </a:cubicBezTo>
                  <a:cubicBezTo>
                    <a:pt x="573239" y="995622"/>
                    <a:pt x="608895" y="965452"/>
                    <a:pt x="617123" y="921568"/>
                  </a:cubicBezTo>
                  <a:lnTo>
                    <a:pt x="946255" y="921568"/>
                  </a:lnTo>
                  <a:cubicBezTo>
                    <a:pt x="965454" y="921568"/>
                    <a:pt x="981912" y="905112"/>
                    <a:pt x="981912" y="885912"/>
                  </a:cubicBezTo>
                  <a:lnTo>
                    <a:pt x="981912" y="490954"/>
                  </a:lnTo>
                  <a:cubicBezTo>
                    <a:pt x="981912" y="474498"/>
                    <a:pt x="976426" y="458041"/>
                    <a:pt x="968198" y="444327"/>
                  </a:cubicBezTo>
                  <a:lnTo>
                    <a:pt x="1058709" y="444327"/>
                  </a:lnTo>
                  <a:close/>
                  <a:moveTo>
                    <a:pt x="145368" y="227649"/>
                  </a:moveTo>
                  <a:lnTo>
                    <a:pt x="126168" y="227649"/>
                  </a:lnTo>
                  <a:cubicBezTo>
                    <a:pt x="115197" y="227649"/>
                    <a:pt x="106969" y="219421"/>
                    <a:pt x="106969" y="208450"/>
                  </a:cubicBezTo>
                  <a:cubicBezTo>
                    <a:pt x="106969" y="197479"/>
                    <a:pt x="115197" y="189250"/>
                    <a:pt x="126168" y="189250"/>
                  </a:cubicBezTo>
                  <a:cubicBezTo>
                    <a:pt x="137138" y="189250"/>
                    <a:pt x="145368" y="197479"/>
                    <a:pt x="145368" y="208450"/>
                  </a:cubicBezTo>
                  <a:lnTo>
                    <a:pt x="145368" y="227649"/>
                  </a:lnTo>
                  <a:close/>
                  <a:moveTo>
                    <a:pt x="216679" y="408671"/>
                  </a:moveTo>
                  <a:lnTo>
                    <a:pt x="181024" y="408671"/>
                  </a:lnTo>
                  <a:lnTo>
                    <a:pt x="181024" y="263305"/>
                  </a:lnTo>
                  <a:lnTo>
                    <a:pt x="216679" y="263305"/>
                  </a:lnTo>
                  <a:lnTo>
                    <a:pt x="216679" y="408671"/>
                  </a:lnTo>
                  <a:close/>
                  <a:moveTo>
                    <a:pt x="255079" y="447070"/>
                  </a:moveTo>
                  <a:lnTo>
                    <a:pt x="255079" y="482726"/>
                  </a:lnTo>
                  <a:lnTo>
                    <a:pt x="145368" y="482726"/>
                  </a:lnTo>
                  <a:lnTo>
                    <a:pt x="145368" y="447070"/>
                  </a:lnTo>
                  <a:lnTo>
                    <a:pt x="255079" y="447070"/>
                  </a:lnTo>
                  <a:close/>
                  <a:moveTo>
                    <a:pt x="249593" y="518382"/>
                  </a:moveTo>
                  <a:cubicBezTo>
                    <a:pt x="241365" y="540324"/>
                    <a:pt x="222165" y="554038"/>
                    <a:pt x="197480" y="554038"/>
                  </a:cubicBezTo>
                  <a:cubicBezTo>
                    <a:pt x="172796" y="554038"/>
                    <a:pt x="153596" y="537581"/>
                    <a:pt x="145368" y="518382"/>
                  </a:cubicBezTo>
                  <a:lnTo>
                    <a:pt x="249593" y="518382"/>
                  </a:lnTo>
                  <a:close/>
                  <a:moveTo>
                    <a:pt x="362046" y="608893"/>
                  </a:moveTo>
                  <a:cubicBezTo>
                    <a:pt x="362046" y="699404"/>
                    <a:pt x="287991" y="773459"/>
                    <a:pt x="197480" y="773459"/>
                  </a:cubicBezTo>
                  <a:cubicBezTo>
                    <a:pt x="106969" y="773459"/>
                    <a:pt x="32914" y="699404"/>
                    <a:pt x="32914" y="608893"/>
                  </a:cubicBezTo>
                  <a:cubicBezTo>
                    <a:pt x="32914" y="554038"/>
                    <a:pt x="60341" y="501925"/>
                    <a:pt x="106969" y="471755"/>
                  </a:cubicBezTo>
                  <a:lnTo>
                    <a:pt x="106969" y="499183"/>
                  </a:lnTo>
                  <a:cubicBezTo>
                    <a:pt x="106969" y="548552"/>
                    <a:pt x="148110" y="589694"/>
                    <a:pt x="197480" y="589694"/>
                  </a:cubicBezTo>
                  <a:cubicBezTo>
                    <a:pt x="246849" y="589694"/>
                    <a:pt x="287991" y="548552"/>
                    <a:pt x="287991" y="499183"/>
                  </a:cubicBezTo>
                  <a:lnTo>
                    <a:pt x="287991" y="471755"/>
                  </a:lnTo>
                  <a:cubicBezTo>
                    <a:pt x="334618" y="504668"/>
                    <a:pt x="362046" y="554038"/>
                    <a:pt x="362046" y="608893"/>
                  </a:cubicBezTo>
                  <a:lnTo>
                    <a:pt x="362046" y="608893"/>
                  </a:lnTo>
                  <a:close/>
                  <a:moveTo>
                    <a:pt x="304448" y="337359"/>
                  </a:moveTo>
                  <a:cubicBezTo>
                    <a:pt x="285248" y="359302"/>
                    <a:pt x="268793" y="381244"/>
                    <a:pt x="257821" y="408671"/>
                  </a:cubicBezTo>
                  <a:lnTo>
                    <a:pt x="252335" y="408671"/>
                  </a:lnTo>
                  <a:lnTo>
                    <a:pt x="252335" y="263305"/>
                  </a:lnTo>
                  <a:lnTo>
                    <a:pt x="271535" y="263305"/>
                  </a:lnTo>
                  <a:cubicBezTo>
                    <a:pt x="301704" y="263305"/>
                    <a:pt x="326390" y="238620"/>
                    <a:pt x="326390" y="208450"/>
                  </a:cubicBezTo>
                  <a:cubicBezTo>
                    <a:pt x="326390" y="178280"/>
                    <a:pt x="301704" y="153594"/>
                    <a:pt x="271535" y="153594"/>
                  </a:cubicBezTo>
                  <a:cubicBezTo>
                    <a:pt x="241365" y="153594"/>
                    <a:pt x="216679" y="178280"/>
                    <a:pt x="216679" y="208450"/>
                  </a:cubicBezTo>
                  <a:lnTo>
                    <a:pt x="216679" y="227649"/>
                  </a:lnTo>
                  <a:lnTo>
                    <a:pt x="181024" y="227649"/>
                  </a:lnTo>
                  <a:lnTo>
                    <a:pt x="181024" y="208450"/>
                  </a:lnTo>
                  <a:cubicBezTo>
                    <a:pt x="181024" y="178280"/>
                    <a:pt x="156338" y="153594"/>
                    <a:pt x="126168" y="153594"/>
                  </a:cubicBezTo>
                  <a:cubicBezTo>
                    <a:pt x="95997" y="153594"/>
                    <a:pt x="71313" y="178280"/>
                    <a:pt x="71313" y="208450"/>
                  </a:cubicBezTo>
                  <a:cubicBezTo>
                    <a:pt x="71313" y="238620"/>
                    <a:pt x="95997" y="263305"/>
                    <a:pt x="126168" y="263305"/>
                  </a:cubicBezTo>
                  <a:lnTo>
                    <a:pt x="145368" y="263305"/>
                  </a:lnTo>
                  <a:lnTo>
                    <a:pt x="145368" y="408671"/>
                  </a:lnTo>
                  <a:lnTo>
                    <a:pt x="139882" y="408671"/>
                  </a:lnTo>
                  <a:cubicBezTo>
                    <a:pt x="128910" y="381244"/>
                    <a:pt x="112454" y="359302"/>
                    <a:pt x="93255" y="337359"/>
                  </a:cubicBezTo>
                  <a:cubicBezTo>
                    <a:pt x="65827" y="301704"/>
                    <a:pt x="35657" y="266048"/>
                    <a:pt x="35657" y="208450"/>
                  </a:cubicBezTo>
                  <a:cubicBezTo>
                    <a:pt x="35657" y="117938"/>
                    <a:pt x="109711" y="43884"/>
                    <a:pt x="200223" y="43884"/>
                  </a:cubicBezTo>
                  <a:cubicBezTo>
                    <a:pt x="290734" y="43884"/>
                    <a:pt x="364789" y="117938"/>
                    <a:pt x="364789" y="208450"/>
                  </a:cubicBezTo>
                  <a:cubicBezTo>
                    <a:pt x="362046" y="268790"/>
                    <a:pt x="334618" y="304446"/>
                    <a:pt x="304448" y="337359"/>
                  </a:cubicBezTo>
                  <a:lnTo>
                    <a:pt x="304448" y="337359"/>
                  </a:lnTo>
                  <a:close/>
                  <a:moveTo>
                    <a:pt x="255079" y="227649"/>
                  </a:moveTo>
                  <a:lnTo>
                    <a:pt x="255079" y="208450"/>
                  </a:lnTo>
                  <a:cubicBezTo>
                    <a:pt x="255079" y="197479"/>
                    <a:pt x="263307" y="189250"/>
                    <a:pt x="274277" y="189250"/>
                  </a:cubicBezTo>
                  <a:cubicBezTo>
                    <a:pt x="285248" y="189250"/>
                    <a:pt x="293476" y="197479"/>
                    <a:pt x="293476" y="208450"/>
                  </a:cubicBezTo>
                  <a:cubicBezTo>
                    <a:pt x="293476" y="219421"/>
                    <a:pt x="285248" y="227649"/>
                    <a:pt x="274277" y="227649"/>
                  </a:cubicBezTo>
                  <a:lnTo>
                    <a:pt x="255079" y="227649"/>
                  </a:lnTo>
                  <a:close/>
                  <a:moveTo>
                    <a:pt x="872201" y="373015"/>
                  </a:moveTo>
                  <a:lnTo>
                    <a:pt x="872201" y="408671"/>
                  </a:lnTo>
                  <a:lnTo>
                    <a:pt x="847516" y="408671"/>
                  </a:lnTo>
                  <a:lnTo>
                    <a:pt x="825574" y="364787"/>
                  </a:lnTo>
                  <a:cubicBezTo>
                    <a:pt x="809116" y="331874"/>
                    <a:pt x="800888" y="296218"/>
                    <a:pt x="800888" y="257819"/>
                  </a:cubicBezTo>
                  <a:cubicBezTo>
                    <a:pt x="800888" y="235877"/>
                    <a:pt x="803632" y="211193"/>
                    <a:pt x="811860" y="191993"/>
                  </a:cubicBezTo>
                  <a:lnTo>
                    <a:pt x="973682" y="191993"/>
                  </a:lnTo>
                  <a:cubicBezTo>
                    <a:pt x="979168" y="213935"/>
                    <a:pt x="984654" y="235877"/>
                    <a:pt x="984654" y="257819"/>
                  </a:cubicBezTo>
                  <a:cubicBezTo>
                    <a:pt x="984654" y="293475"/>
                    <a:pt x="976426" y="331874"/>
                    <a:pt x="959969" y="364787"/>
                  </a:cubicBezTo>
                  <a:lnTo>
                    <a:pt x="938027" y="408671"/>
                  </a:lnTo>
                  <a:lnTo>
                    <a:pt x="913343" y="408671"/>
                  </a:lnTo>
                  <a:lnTo>
                    <a:pt x="913343" y="373015"/>
                  </a:lnTo>
                  <a:lnTo>
                    <a:pt x="872201" y="373015"/>
                  </a:lnTo>
                  <a:close/>
                  <a:moveTo>
                    <a:pt x="789918" y="375758"/>
                  </a:moveTo>
                  <a:cubicBezTo>
                    <a:pt x="789918" y="378501"/>
                    <a:pt x="792660" y="378501"/>
                    <a:pt x="792660" y="381244"/>
                  </a:cubicBezTo>
                  <a:lnTo>
                    <a:pt x="806374" y="411414"/>
                  </a:lnTo>
                  <a:lnTo>
                    <a:pt x="767975" y="411414"/>
                  </a:lnTo>
                  <a:lnTo>
                    <a:pt x="770719" y="397701"/>
                  </a:lnTo>
                  <a:cubicBezTo>
                    <a:pt x="773461" y="383987"/>
                    <a:pt x="781689" y="378501"/>
                    <a:pt x="789918" y="375758"/>
                  </a:cubicBezTo>
                  <a:lnTo>
                    <a:pt x="789918" y="375758"/>
                  </a:lnTo>
                  <a:close/>
                  <a:moveTo>
                    <a:pt x="1009340" y="394958"/>
                  </a:moveTo>
                  <a:lnTo>
                    <a:pt x="1012082" y="408671"/>
                  </a:lnTo>
                  <a:lnTo>
                    <a:pt x="973682" y="408671"/>
                  </a:lnTo>
                  <a:lnTo>
                    <a:pt x="987396" y="378501"/>
                  </a:lnTo>
                  <a:cubicBezTo>
                    <a:pt x="987396" y="375758"/>
                    <a:pt x="990140" y="375758"/>
                    <a:pt x="990140" y="373015"/>
                  </a:cubicBezTo>
                  <a:cubicBezTo>
                    <a:pt x="1001110" y="378501"/>
                    <a:pt x="1006596" y="383987"/>
                    <a:pt x="1009340" y="394958"/>
                  </a:cubicBezTo>
                  <a:lnTo>
                    <a:pt x="1009340" y="394958"/>
                  </a:lnTo>
                  <a:close/>
                  <a:moveTo>
                    <a:pt x="891399" y="57598"/>
                  </a:moveTo>
                  <a:lnTo>
                    <a:pt x="935285" y="115196"/>
                  </a:lnTo>
                  <a:cubicBezTo>
                    <a:pt x="943513" y="126167"/>
                    <a:pt x="951741" y="139881"/>
                    <a:pt x="959969" y="153594"/>
                  </a:cubicBezTo>
                  <a:lnTo>
                    <a:pt x="825574" y="153594"/>
                  </a:lnTo>
                  <a:cubicBezTo>
                    <a:pt x="831060" y="139881"/>
                    <a:pt x="839288" y="126167"/>
                    <a:pt x="850258" y="115196"/>
                  </a:cubicBezTo>
                  <a:lnTo>
                    <a:pt x="891399" y="57598"/>
                  </a:lnTo>
                  <a:close/>
                  <a:moveTo>
                    <a:pt x="872201" y="809115"/>
                  </a:moveTo>
                  <a:lnTo>
                    <a:pt x="545811" y="809115"/>
                  </a:lnTo>
                  <a:lnTo>
                    <a:pt x="545811" y="345588"/>
                  </a:lnTo>
                  <a:cubicBezTo>
                    <a:pt x="586953" y="315418"/>
                    <a:pt x="639066" y="298961"/>
                    <a:pt x="691178" y="298961"/>
                  </a:cubicBezTo>
                  <a:lnTo>
                    <a:pt x="767975" y="298961"/>
                  </a:lnTo>
                  <a:cubicBezTo>
                    <a:pt x="770719" y="312675"/>
                    <a:pt x="773461" y="326389"/>
                    <a:pt x="778947" y="340102"/>
                  </a:cubicBezTo>
                  <a:cubicBezTo>
                    <a:pt x="759747" y="348331"/>
                    <a:pt x="743291" y="364787"/>
                    <a:pt x="737805" y="383987"/>
                  </a:cubicBezTo>
                  <a:lnTo>
                    <a:pt x="724091" y="444327"/>
                  </a:lnTo>
                  <a:lnTo>
                    <a:pt x="814602" y="444327"/>
                  </a:lnTo>
                  <a:cubicBezTo>
                    <a:pt x="806374" y="458041"/>
                    <a:pt x="800888" y="474498"/>
                    <a:pt x="800888" y="490954"/>
                  </a:cubicBezTo>
                  <a:cubicBezTo>
                    <a:pt x="800888" y="512896"/>
                    <a:pt x="809116" y="532096"/>
                    <a:pt x="822830" y="548552"/>
                  </a:cubicBezTo>
                  <a:cubicBezTo>
                    <a:pt x="847516" y="575980"/>
                    <a:pt x="863972" y="597922"/>
                    <a:pt x="872201" y="614379"/>
                  </a:cubicBezTo>
                  <a:lnTo>
                    <a:pt x="872201" y="809115"/>
                  </a:lnTo>
                  <a:close/>
                  <a:moveTo>
                    <a:pt x="929799" y="458041"/>
                  </a:moveTo>
                  <a:cubicBezTo>
                    <a:pt x="938027" y="466270"/>
                    <a:pt x="943513" y="479983"/>
                    <a:pt x="943513" y="493697"/>
                  </a:cubicBezTo>
                  <a:cubicBezTo>
                    <a:pt x="943513" y="504668"/>
                    <a:pt x="938027" y="518382"/>
                    <a:pt x="929799" y="526610"/>
                  </a:cubicBezTo>
                  <a:cubicBezTo>
                    <a:pt x="916085" y="540324"/>
                    <a:pt x="899629" y="559523"/>
                    <a:pt x="888657" y="575980"/>
                  </a:cubicBezTo>
                  <a:cubicBezTo>
                    <a:pt x="874943" y="559523"/>
                    <a:pt x="861230" y="540324"/>
                    <a:pt x="847516" y="526610"/>
                  </a:cubicBezTo>
                  <a:cubicBezTo>
                    <a:pt x="839288" y="518382"/>
                    <a:pt x="833802" y="504668"/>
                    <a:pt x="833802" y="493697"/>
                  </a:cubicBezTo>
                  <a:cubicBezTo>
                    <a:pt x="833802" y="479983"/>
                    <a:pt x="839288" y="469012"/>
                    <a:pt x="847516" y="458041"/>
                  </a:cubicBezTo>
                  <a:lnTo>
                    <a:pt x="858488" y="447070"/>
                  </a:lnTo>
                  <a:lnTo>
                    <a:pt x="869458" y="447070"/>
                  </a:lnTo>
                  <a:lnTo>
                    <a:pt x="869458" y="482726"/>
                  </a:lnTo>
                  <a:lnTo>
                    <a:pt x="905113" y="482726"/>
                  </a:lnTo>
                  <a:lnTo>
                    <a:pt x="905113" y="447070"/>
                  </a:lnTo>
                  <a:lnTo>
                    <a:pt x="916085" y="447070"/>
                  </a:lnTo>
                  <a:lnTo>
                    <a:pt x="929799" y="458041"/>
                  </a:lnTo>
                  <a:close/>
                </a:path>
              </a:pathLst>
            </a:custGeom>
            <a:grpFill/>
            <a:ln w="27426" cap="flat">
              <a:noFill/>
              <a:prstDash val="solid"/>
              <a:miter/>
            </a:ln>
          </p:spPr>
          <p:txBody>
            <a:bodyPr rtlCol="0" anchor="ctr"/>
            <a:lstStyle/>
            <a:p>
              <a:endParaRPr lang="en-US"/>
            </a:p>
          </p:txBody>
        </p:sp>
        <p:sp>
          <p:nvSpPr>
            <p:cNvPr id="294" name="Freeform 293">
              <a:extLst>
                <a:ext uri="{FF2B5EF4-FFF2-40B4-BE49-F238E27FC236}">
                  <a16:creationId xmlns:a16="http://schemas.microsoft.com/office/drawing/2014/main" id="{12FB7927-46D1-81E0-44A3-E41D6C570977}"/>
                </a:ext>
              </a:extLst>
            </p:cNvPr>
            <p:cNvSpPr/>
            <p:nvPr/>
          </p:nvSpPr>
          <p:spPr>
            <a:xfrm>
              <a:off x="8878411" y="436595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95" name="Freeform 294">
              <a:extLst>
                <a:ext uri="{FF2B5EF4-FFF2-40B4-BE49-F238E27FC236}">
                  <a16:creationId xmlns:a16="http://schemas.microsoft.com/office/drawing/2014/main" id="{12A143E5-3F3E-AD68-613A-031D444227C0}"/>
                </a:ext>
              </a:extLst>
            </p:cNvPr>
            <p:cNvSpPr/>
            <p:nvPr/>
          </p:nvSpPr>
          <p:spPr>
            <a:xfrm>
              <a:off x="8952465" y="4365959"/>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grpFill/>
            <a:ln w="27426" cap="flat">
              <a:noFill/>
              <a:prstDash val="solid"/>
              <a:miter/>
            </a:ln>
          </p:spPr>
          <p:txBody>
            <a:bodyPr rtlCol="0" anchor="ctr"/>
            <a:lstStyle/>
            <a:p>
              <a:endParaRPr lang="en-US"/>
            </a:p>
          </p:txBody>
        </p:sp>
        <p:sp>
          <p:nvSpPr>
            <p:cNvPr id="296" name="Freeform 295">
              <a:extLst>
                <a:ext uri="{FF2B5EF4-FFF2-40B4-BE49-F238E27FC236}">
                  <a16:creationId xmlns:a16="http://schemas.microsoft.com/office/drawing/2014/main" id="{3C3B4C63-EB53-D6DD-0DEA-68AE928CBCBC}"/>
                </a:ext>
              </a:extLst>
            </p:cNvPr>
            <p:cNvSpPr/>
            <p:nvPr/>
          </p:nvSpPr>
          <p:spPr>
            <a:xfrm>
              <a:off x="8807099" y="4365959"/>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297" name="Freeform 296">
              <a:extLst>
                <a:ext uri="{FF2B5EF4-FFF2-40B4-BE49-F238E27FC236}">
                  <a16:creationId xmlns:a16="http://schemas.microsoft.com/office/drawing/2014/main" id="{52F65D77-14D0-4892-DA2E-0D445BB1CC57}"/>
                </a:ext>
              </a:extLst>
            </p:cNvPr>
            <p:cNvSpPr/>
            <p:nvPr/>
          </p:nvSpPr>
          <p:spPr>
            <a:xfrm>
              <a:off x="9278855" y="4475669"/>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298" name="Freeform 297">
              <a:extLst>
                <a:ext uri="{FF2B5EF4-FFF2-40B4-BE49-F238E27FC236}">
                  <a16:creationId xmlns:a16="http://schemas.microsoft.com/office/drawing/2014/main" id="{1456A7C8-CFF9-8932-AE7E-E2DD654D5073}"/>
                </a:ext>
              </a:extLst>
            </p:cNvPr>
            <p:cNvSpPr/>
            <p:nvPr/>
          </p:nvSpPr>
          <p:spPr>
            <a:xfrm>
              <a:off x="9278855" y="4401615"/>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299" name="Freeform 298">
              <a:extLst>
                <a:ext uri="{FF2B5EF4-FFF2-40B4-BE49-F238E27FC236}">
                  <a16:creationId xmlns:a16="http://schemas.microsoft.com/office/drawing/2014/main" id="{82A9F35E-7750-9C64-1219-4A9DAE4437A1}"/>
                </a:ext>
              </a:extLst>
            </p:cNvPr>
            <p:cNvSpPr/>
            <p:nvPr/>
          </p:nvSpPr>
          <p:spPr>
            <a:xfrm>
              <a:off x="9278855" y="4330303"/>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sp>
          <p:nvSpPr>
            <p:cNvPr id="300" name="Freeform 299">
              <a:extLst>
                <a:ext uri="{FF2B5EF4-FFF2-40B4-BE49-F238E27FC236}">
                  <a16:creationId xmlns:a16="http://schemas.microsoft.com/office/drawing/2014/main" id="{0B8EEECB-9709-CEC3-D4C3-845BE50781E0}"/>
                </a:ext>
              </a:extLst>
            </p:cNvPr>
            <p:cNvSpPr/>
            <p:nvPr/>
          </p:nvSpPr>
          <p:spPr>
            <a:xfrm>
              <a:off x="9278855" y="4256248"/>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grpSp>
      <p:cxnSp>
        <p:nvCxnSpPr>
          <p:cNvPr id="335" name="Straight Connector 334">
            <a:extLst>
              <a:ext uri="{FF2B5EF4-FFF2-40B4-BE49-F238E27FC236}">
                <a16:creationId xmlns:a16="http://schemas.microsoft.com/office/drawing/2014/main" id="{14E612F2-A778-E5F3-FFC9-2F95B5D8B4CC}"/>
              </a:ext>
            </a:extLst>
          </p:cNvPr>
          <p:cNvCxnSpPr>
            <a:cxnSpLocks/>
          </p:cNvCxnSpPr>
          <p:nvPr/>
        </p:nvCxnSpPr>
        <p:spPr>
          <a:xfrm>
            <a:off x="5043911" y="4799192"/>
            <a:ext cx="524937" cy="423041"/>
          </a:xfrm>
          <a:prstGeom prst="line">
            <a:avLst/>
          </a:prstGeom>
          <a:ln w="38100">
            <a:solidFill>
              <a:srgbClr val="B41F7A"/>
            </a:solidFill>
            <a:prstDash val="sysDot"/>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656E9FF6-AEC7-3AFB-A299-C2A8E7C89D3F}"/>
              </a:ext>
            </a:extLst>
          </p:cNvPr>
          <p:cNvCxnSpPr>
            <a:cxnSpLocks/>
          </p:cNvCxnSpPr>
          <p:nvPr/>
        </p:nvCxnSpPr>
        <p:spPr>
          <a:xfrm flipV="1">
            <a:off x="4843956" y="1341844"/>
            <a:ext cx="524937" cy="423041"/>
          </a:xfrm>
          <a:prstGeom prst="line">
            <a:avLst/>
          </a:prstGeom>
          <a:ln w="38100">
            <a:solidFill>
              <a:srgbClr val="7F1C58"/>
            </a:solidFill>
            <a:prstDash val="sysDot"/>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CAD7B213-842D-81D5-4F18-438705378ED2}"/>
              </a:ext>
            </a:extLst>
          </p:cNvPr>
          <p:cNvCxnSpPr>
            <a:cxnSpLocks/>
          </p:cNvCxnSpPr>
          <p:nvPr/>
        </p:nvCxnSpPr>
        <p:spPr>
          <a:xfrm>
            <a:off x="5830989" y="3376394"/>
            <a:ext cx="817902" cy="6663"/>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98214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518611" y="803392"/>
            <a:ext cx="9084808" cy="582221"/>
          </a:xfrm>
        </p:spPr>
        <p:txBody>
          <a:bodyPr>
            <a:normAutofit lnSpcReduction="10000"/>
          </a:bodyPr>
          <a:lstStyle/>
          <a:p>
            <a:r>
              <a:rPr lang="es" dirty="0">
                <a:solidFill>
                  <a:srgbClr val="7F1C58"/>
                </a:solidFill>
              </a:rPr>
              <a:t>Aumento de costos</a:t>
            </a: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518611" y="1973177"/>
            <a:ext cx="9084810" cy="3811957"/>
          </a:xfrm>
        </p:spPr>
        <p:txBody>
          <a:bodyPr>
            <a:normAutofit fontScale="92500"/>
          </a:bodyPr>
          <a:lstStyle/>
          <a:p>
            <a:pPr marL="15875" indent="-15875"/>
            <a:r>
              <a:rPr lang="es" dirty="0"/>
              <a:t>Los precios más altos de la energía están transfiriendo valor en la economía de los “consumidores de energía” a los “productores de energía”. Yara, una empresa noruega de </a:t>
            </a:r>
            <a:r>
              <a:rPr lang="es" dirty="0" err="1"/>
              <a:t>fertilizantes </a:t>
            </a:r>
            <a:r>
              <a:rPr lang="es" dirty="0"/>
              <a:t>y líder de la industria, redujo las operaciones en dos de sus instalaciones debido al precio del gas natural. Muchas empresas de alimentos y bebidas se enfrentan a enormes aumentos en el costo de los bienes vendidos.</a:t>
            </a:r>
          </a:p>
          <a:p>
            <a:pPr marL="15875" indent="-15875"/>
            <a:endParaRPr lang="en-US" dirty="0"/>
          </a:p>
          <a:p>
            <a:pPr marL="15875" indent="-15875"/>
            <a:r>
              <a:rPr lang="es" dirty="0"/>
              <a:t>Estos son el resultado de aumentos de dos dígitos en los precios de los productos básicos agrícolas. El índice de precios de los alimentos de la FAO alcanzó un máximo histórico de 159,3 puntos en marzo. El índice rastrea los cambios mensuales en los precios internacionales de una canasta de productos alimenticios comúnmente comercializados. Cayó ligeramente en abril, pero se mantuvo un 29,8% más alto que en abril de 2021.</a:t>
            </a:r>
          </a:p>
          <a:p>
            <a:pPr marL="15875" indent="-15875"/>
            <a:endParaRPr lang="en-US" dirty="0"/>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7F1C58"/>
            </a:solidFill>
            <a:prstDash val="sysDot"/>
          </a:ln>
        </p:spPr>
        <p:style>
          <a:lnRef idx="1">
            <a:schemeClr val="accent1"/>
          </a:lnRef>
          <a:fillRef idx="0">
            <a:schemeClr val="accent1"/>
          </a:fillRef>
          <a:effectRef idx="0">
            <a:schemeClr val="accent1"/>
          </a:effectRef>
          <a:fontRef idx="minor">
            <a:schemeClr val="tx1"/>
          </a:fontRef>
        </p:style>
      </p:cxnSp>
      <p:grpSp>
        <p:nvGrpSpPr>
          <p:cNvPr id="9" name="Graphic 8">
            <a:extLst>
              <a:ext uri="{FF2B5EF4-FFF2-40B4-BE49-F238E27FC236}">
                <a16:creationId xmlns:a16="http://schemas.microsoft.com/office/drawing/2014/main" id="{F0603195-36C1-995D-7B21-23C737946567}"/>
              </a:ext>
            </a:extLst>
          </p:cNvPr>
          <p:cNvGrpSpPr/>
          <p:nvPr/>
        </p:nvGrpSpPr>
        <p:grpSpPr>
          <a:xfrm>
            <a:off x="588581" y="399655"/>
            <a:ext cx="1446392" cy="1445841"/>
            <a:chOff x="4817897" y="694433"/>
            <a:chExt cx="1446392" cy="1445841"/>
          </a:xfrm>
        </p:grpSpPr>
        <p:sp>
          <p:nvSpPr>
            <p:cNvPr id="10" name="Freeform 9">
              <a:extLst>
                <a:ext uri="{FF2B5EF4-FFF2-40B4-BE49-F238E27FC236}">
                  <a16:creationId xmlns:a16="http://schemas.microsoft.com/office/drawing/2014/main" id="{B77CF882-58AD-47A1-4FA3-2A6C34D5EC87}"/>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7F1C58"/>
            </a:solidFill>
            <a:ln w="4233"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11754472-83C1-8E95-1D86-4491BDAEE57E}"/>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13" name="Group 12">
            <a:extLst>
              <a:ext uri="{FF2B5EF4-FFF2-40B4-BE49-F238E27FC236}">
                <a16:creationId xmlns:a16="http://schemas.microsoft.com/office/drawing/2014/main" id="{85E27DFF-EC98-51E6-217A-D027F8E1DA2A}"/>
              </a:ext>
            </a:extLst>
          </p:cNvPr>
          <p:cNvGrpSpPr/>
          <p:nvPr/>
        </p:nvGrpSpPr>
        <p:grpSpPr>
          <a:xfrm>
            <a:off x="966576" y="789332"/>
            <a:ext cx="733094" cy="632040"/>
            <a:chOff x="4417506" y="446113"/>
            <a:chExt cx="1094363" cy="943510"/>
          </a:xfrm>
          <a:solidFill>
            <a:srgbClr val="616161"/>
          </a:solidFill>
        </p:grpSpPr>
        <p:sp>
          <p:nvSpPr>
            <p:cNvPr id="14" name="Freeform 13">
              <a:extLst>
                <a:ext uri="{FF2B5EF4-FFF2-40B4-BE49-F238E27FC236}">
                  <a16:creationId xmlns:a16="http://schemas.microsoft.com/office/drawing/2014/main" id="{4823E95A-4084-174D-9EF7-D94E90784453}"/>
                </a:ext>
              </a:extLst>
            </p:cNvPr>
            <p:cNvSpPr/>
            <p:nvPr/>
          </p:nvSpPr>
          <p:spPr>
            <a:xfrm>
              <a:off x="5163539" y="720390"/>
              <a:ext cx="348330" cy="663748"/>
            </a:xfrm>
            <a:custGeom>
              <a:avLst/>
              <a:gdLst>
                <a:gd name="connsiteX0" fmla="*/ 296219 w 348330"/>
                <a:gd name="connsiteY0" fmla="*/ 0 h 663748"/>
                <a:gd name="connsiteX1" fmla="*/ 52112 w 348330"/>
                <a:gd name="connsiteY1" fmla="*/ 0 h 663748"/>
                <a:gd name="connsiteX2" fmla="*/ 0 w 348330"/>
                <a:gd name="connsiteY2" fmla="*/ 52112 h 663748"/>
                <a:gd name="connsiteX3" fmla="*/ 0 w 348330"/>
                <a:gd name="connsiteY3" fmla="*/ 54855 h 663748"/>
                <a:gd name="connsiteX4" fmla="*/ 16456 w 348330"/>
                <a:gd name="connsiteY4" fmla="*/ 93254 h 663748"/>
                <a:gd name="connsiteX5" fmla="*/ 0 w 348330"/>
                <a:gd name="connsiteY5" fmla="*/ 131652 h 663748"/>
                <a:gd name="connsiteX6" fmla="*/ 0 w 348330"/>
                <a:gd name="connsiteY6" fmla="*/ 134395 h 663748"/>
                <a:gd name="connsiteX7" fmla="*/ 16456 w 348330"/>
                <a:gd name="connsiteY7" fmla="*/ 172794 h 663748"/>
                <a:gd name="connsiteX8" fmla="*/ 0 w 348330"/>
                <a:gd name="connsiteY8" fmla="*/ 211193 h 663748"/>
                <a:gd name="connsiteX9" fmla="*/ 0 w 348330"/>
                <a:gd name="connsiteY9" fmla="*/ 213935 h 663748"/>
                <a:gd name="connsiteX10" fmla="*/ 16456 w 348330"/>
                <a:gd name="connsiteY10" fmla="*/ 252334 h 663748"/>
                <a:gd name="connsiteX11" fmla="*/ 0 w 348330"/>
                <a:gd name="connsiteY11" fmla="*/ 290733 h 663748"/>
                <a:gd name="connsiteX12" fmla="*/ 0 w 348330"/>
                <a:gd name="connsiteY12" fmla="*/ 293475 h 663748"/>
                <a:gd name="connsiteX13" fmla="*/ 16456 w 348330"/>
                <a:gd name="connsiteY13" fmla="*/ 331874 h 663748"/>
                <a:gd name="connsiteX14" fmla="*/ 0 w 348330"/>
                <a:gd name="connsiteY14" fmla="*/ 370273 h 663748"/>
                <a:gd name="connsiteX15" fmla="*/ 0 w 348330"/>
                <a:gd name="connsiteY15" fmla="*/ 373016 h 663748"/>
                <a:gd name="connsiteX16" fmla="*/ 16456 w 348330"/>
                <a:gd name="connsiteY16" fmla="*/ 411414 h 663748"/>
                <a:gd name="connsiteX17" fmla="*/ 0 w 348330"/>
                <a:gd name="connsiteY17" fmla="*/ 449813 h 663748"/>
                <a:gd name="connsiteX18" fmla="*/ 0 w 348330"/>
                <a:gd name="connsiteY18" fmla="*/ 452556 h 663748"/>
                <a:gd name="connsiteX19" fmla="*/ 16456 w 348330"/>
                <a:gd name="connsiteY19" fmla="*/ 490954 h 663748"/>
                <a:gd name="connsiteX20" fmla="*/ 0 w 348330"/>
                <a:gd name="connsiteY20" fmla="*/ 529353 h 663748"/>
                <a:gd name="connsiteX21" fmla="*/ 0 w 348330"/>
                <a:gd name="connsiteY21" fmla="*/ 532096 h 663748"/>
                <a:gd name="connsiteX22" fmla="*/ 16456 w 348330"/>
                <a:gd name="connsiteY22" fmla="*/ 570494 h 663748"/>
                <a:gd name="connsiteX23" fmla="*/ 0 w 348330"/>
                <a:gd name="connsiteY23" fmla="*/ 608893 h 663748"/>
                <a:gd name="connsiteX24" fmla="*/ 0 w 348330"/>
                <a:gd name="connsiteY24" fmla="*/ 611636 h 663748"/>
                <a:gd name="connsiteX25" fmla="*/ 52112 w 348330"/>
                <a:gd name="connsiteY25" fmla="*/ 663748 h 663748"/>
                <a:gd name="connsiteX26" fmla="*/ 296219 w 348330"/>
                <a:gd name="connsiteY26" fmla="*/ 663748 h 663748"/>
                <a:gd name="connsiteX27" fmla="*/ 348331 w 348330"/>
                <a:gd name="connsiteY27" fmla="*/ 611636 h 663748"/>
                <a:gd name="connsiteX28" fmla="*/ 348331 w 348330"/>
                <a:gd name="connsiteY28" fmla="*/ 608893 h 663748"/>
                <a:gd name="connsiteX29" fmla="*/ 331874 w 348330"/>
                <a:gd name="connsiteY29" fmla="*/ 570494 h 663748"/>
                <a:gd name="connsiteX30" fmla="*/ 348331 w 348330"/>
                <a:gd name="connsiteY30" fmla="*/ 532096 h 663748"/>
                <a:gd name="connsiteX31" fmla="*/ 348331 w 348330"/>
                <a:gd name="connsiteY31" fmla="*/ 529353 h 663748"/>
                <a:gd name="connsiteX32" fmla="*/ 331874 w 348330"/>
                <a:gd name="connsiteY32" fmla="*/ 490954 h 663748"/>
                <a:gd name="connsiteX33" fmla="*/ 348331 w 348330"/>
                <a:gd name="connsiteY33" fmla="*/ 452556 h 663748"/>
                <a:gd name="connsiteX34" fmla="*/ 348331 w 348330"/>
                <a:gd name="connsiteY34" fmla="*/ 449813 h 663748"/>
                <a:gd name="connsiteX35" fmla="*/ 331874 w 348330"/>
                <a:gd name="connsiteY35" fmla="*/ 411414 h 663748"/>
                <a:gd name="connsiteX36" fmla="*/ 348331 w 348330"/>
                <a:gd name="connsiteY36" fmla="*/ 373016 h 663748"/>
                <a:gd name="connsiteX37" fmla="*/ 348331 w 348330"/>
                <a:gd name="connsiteY37" fmla="*/ 370273 h 663748"/>
                <a:gd name="connsiteX38" fmla="*/ 331874 w 348330"/>
                <a:gd name="connsiteY38" fmla="*/ 331874 h 663748"/>
                <a:gd name="connsiteX39" fmla="*/ 348331 w 348330"/>
                <a:gd name="connsiteY39" fmla="*/ 293475 h 663748"/>
                <a:gd name="connsiteX40" fmla="*/ 348331 w 348330"/>
                <a:gd name="connsiteY40" fmla="*/ 290733 h 663748"/>
                <a:gd name="connsiteX41" fmla="*/ 331874 w 348330"/>
                <a:gd name="connsiteY41" fmla="*/ 252334 h 663748"/>
                <a:gd name="connsiteX42" fmla="*/ 348331 w 348330"/>
                <a:gd name="connsiteY42" fmla="*/ 213935 h 663748"/>
                <a:gd name="connsiteX43" fmla="*/ 348331 w 348330"/>
                <a:gd name="connsiteY43" fmla="*/ 211193 h 663748"/>
                <a:gd name="connsiteX44" fmla="*/ 331874 w 348330"/>
                <a:gd name="connsiteY44" fmla="*/ 172794 h 663748"/>
                <a:gd name="connsiteX45" fmla="*/ 348331 w 348330"/>
                <a:gd name="connsiteY45" fmla="*/ 134395 h 663748"/>
                <a:gd name="connsiteX46" fmla="*/ 348331 w 348330"/>
                <a:gd name="connsiteY46" fmla="*/ 131652 h 663748"/>
                <a:gd name="connsiteX47" fmla="*/ 331874 w 348330"/>
                <a:gd name="connsiteY47" fmla="*/ 93254 h 663748"/>
                <a:gd name="connsiteX48" fmla="*/ 348331 w 348330"/>
                <a:gd name="connsiteY48" fmla="*/ 54855 h 663748"/>
                <a:gd name="connsiteX49" fmla="*/ 348331 w 348330"/>
                <a:gd name="connsiteY49" fmla="*/ 52112 h 663748"/>
                <a:gd name="connsiteX50" fmla="*/ 296219 w 348330"/>
                <a:gd name="connsiteY50" fmla="*/ 0 h 663748"/>
                <a:gd name="connsiteX51" fmla="*/ 296219 w 348330"/>
                <a:gd name="connsiteY51" fmla="*/ 0 h 663748"/>
                <a:gd name="connsiteX52" fmla="*/ 320903 w 348330"/>
                <a:gd name="connsiteY52" fmla="*/ 619864 h 663748"/>
                <a:gd name="connsiteX53" fmla="*/ 296219 w 348330"/>
                <a:gd name="connsiteY53" fmla="*/ 644549 h 663748"/>
                <a:gd name="connsiteX54" fmla="*/ 52112 w 348330"/>
                <a:gd name="connsiteY54" fmla="*/ 644549 h 663748"/>
                <a:gd name="connsiteX55" fmla="*/ 27428 w 348330"/>
                <a:gd name="connsiteY55" fmla="*/ 619864 h 663748"/>
                <a:gd name="connsiteX56" fmla="*/ 27428 w 348330"/>
                <a:gd name="connsiteY56" fmla="*/ 617122 h 663748"/>
                <a:gd name="connsiteX57" fmla="*/ 52112 w 348330"/>
                <a:gd name="connsiteY57" fmla="*/ 592437 h 663748"/>
                <a:gd name="connsiteX58" fmla="*/ 296219 w 348330"/>
                <a:gd name="connsiteY58" fmla="*/ 592437 h 663748"/>
                <a:gd name="connsiteX59" fmla="*/ 320903 w 348330"/>
                <a:gd name="connsiteY59" fmla="*/ 617122 h 663748"/>
                <a:gd name="connsiteX60" fmla="*/ 320903 w 348330"/>
                <a:gd name="connsiteY60" fmla="*/ 619864 h 663748"/>
                <a:gd name="connsiteX61" fmla="*/ 320903 w 348330"/>
                <a:gd name="connsiteY61" fmla="*/ 537581 h 663748"/>
                <a:gd name="connsiteX62" fmla="*/ 296219 w 348330"/>
                <a:gd name="connsiteY62" fmla="*/ 562266 h 663748"/>
                <a:gd name="connsiteX63" fmla="*/ 52112 w 348330"/>
                <a:gd name="connsiteY63" fmla="*/ 562266 h 663748"/>
                <a:gd name="connsiteX64" fmla="*/ 27428 w 348330"/>
                <a:gd name="connsiteY64" fmla="*/ 537581 h 663748"/>
                <a:gd name="connsiteX65" fmla="*/ 27428 w 348330"/>
                <a:gd name="connsiteY65" fmla="*/ 534839 h 663748"/>
                <a:gd name="connsiteX66" fmla="*/ 52112 w 348330"/>
                <a:gd name="connsiteY66" fmla="*/ 510154 h 663748"/>
                <a:gd name="connsiteX67" fmla="*/ 298961 w 348330"/>
                <a:gd name="connsiteY67" fmla="*/ 510154 h 663748"/>
                <a:gd name="connsiteX68" fmla="*/ 323646 w 348330"/>
                <a:gd name="connsiteY68" fmla="*/ 534839 h 663748"/>
                <a:gd name="connsiteX69" fmla="*/ 323646 w 348330"/>
                <a:gd name="connsiteY69" fmla="*/ 537581 h 663748"/>
                <a:gd name="connsiteX70" fmla="*/ 320903 w 348330"/>
                <a:gd name="connsiteY70" fmla="*/ 458041 h 663748"/>
                <a:gd name="connsiteX71" fmla="*/ 296219 w 348330"/>
                <a:gd name="connsiteY71" fmla="*/ 482726 h 663748"/>
                <a:gd name="connsiteX72" fmla="*/ 49369 w 348330"/>
                <a:gd name="connsiteY72" fmla="*/ 482726 h 663748"/>
                <a:gd name="connsiteX73" fmla="*/ 24685 w 348330"/>
                <a:gd name="connsiteY73" fmla="*/ 458041 h 663748"/>
                <a:gd name="connsiteX74" fmla="*/ 24685 w 348330"/>
                <a:gd name="connsiteY74" fmla="*/ 455298 h 663748"/>
                <a:gd name="connsiteX75" fmla="*/ 49369 w 348330"/>
                <a:gd name="connsiteY75" fmla="*/ 430614 h 663748"/>
                <a:gd name="connsiteX76" fmla="*/ 293476 w 348330"/>
                <a:gd name="connsiteY76" fmla="*/ 430614 h 663748"/>
                <a:gd name="connsiteX77" fmla="*/ 318160 w 348330"/>
                <a:gd name="connsiteY77" fmla="*/ 455298 h 663748"/>
                <a:gd name="connsiteX78" fmla="*/ 318160 w 348330"/>
                <a:gd name="connsiteY78" fmla="*/ 458041 h 663748"/>
                <a:gd name="connsiteX79" fmla="*/ 320903 w 348330"/>
                <a:gd name="connsiteY79" fmla="*/ 378501 h 663748"/>
                <a:gd name="connsiteX80" fmla="*/ 296219 w 348330"/>
                <a:gd name="connsiteY80" fmla="*/ 403186 h 663748"/>
                <a:gd name="connsiteX81" fmla="*/ 52112 w 348330"/>
                <a:gd name="connsiteY81" fmla="*/ 403186 h 663748"/>
                <a:gd name="connsiteX82" fmla="*/ 27428 w 348330"/>
                <a:gd name="connsiteY82" fmla="*/ 378501 h 663748"/>
                <a:gd name="connsiteX83" fmla="*/ 27428 w 348330"/>
                <a:gd name="connsiteY83" fmla="*/ 375758 h 663748"/>
                <a:gd name="connsiteX84" fmla="*/ 52112 w 348330"/>
                <a:gd name="connsiteY84" fmla="*/ 351073 h 663748"/>
                <a:gd name="connsiteX85" fmla="*/ 298961 w 348330"/>
                <a:gd name="connsiteY85" fmla="*/ 351073 h 663748"/>
                <a:gd name="connsiteX86" fmla="*/ 323646 w 348330"/>
                <a:gd name="connsiteY86" fmla="*/ 375758 h 663748"/>
                <a:gd name="connsiteX87" fmla="*/ 323646 w 348330"/>
                <a:gd name="connsiteY87" fmla="*/ 378501 h 663748"/>
                <a:gd name="connsiteX88" fmla="*/ 320903 w 348330"/>
                <a:gd name="connsiteY88" fmla="*/ 296218 h 663748"/>
                <a:gd name="connsiteX89" fmla="*/ 296219 w 348330"/>
                <a:gd name="connsiteY89" fmla="*/ 320903 h 663748"/>
                <a:gd name="connsiteX90" fmla="*/ 49369 w 348330"/>
                <a:gd name="connsiteY90" fmla="*/ 320903 h 663748"/>
                <a:gd name="connsiteX91" fmla="*/ 24685 w 348330"/>
                <a:gd name="connsiteY91" fmla="*/ 296218 h 663748"/>
                <a:gd name="connsiteX92" fmla="*/ 24685 w 348330"/>
                <a:gd name="connsiteY92" fmla="*/ 293475 h 663748"/>
                <a:gd name="connsiteX93" fmla="*/ 49369 w 348330"/>
                <a:gd name="connsiteY93" fmla="*/ 268791 h 663748"/>
                <a:gd name="connsiteX94" fmla="*/ 296219 w 348330"/>
                <a:gd name="connsiteY94" fmla="*/ 268791 h 663748"/>
                <a:gd name="connsiteX95" fmla="*/ 320903 w 348330"/>
                <a:gd name="connsiteY95" fmla="*/ 293475 h 663748"/>
                <a:gd name="connsiteX96" fmla="*/ 320903 w 348330"/>
                <a:gd name="connsiteY96" fmla="*/ 296218 h 663748"/>
                <a:gd name="connsiteX97" fmla="*/ 320903 w 348330"/>
                <a:gd name="connsiteY97" fmla="*/ 216678 h 663748"/>
                <a:gd name="connsiteX98" fmla="*/ 296219 w 348330"/>
                <a:gd name="connsiteY98" fmla="*/ 241363 h 663748"/>
                <a:gd name="connsiteX99" fmla="*/ 49369 w 348330"/>
                <a:gd name="connsiteY99" fmla="*/ 241363 h 663748"/>
                <a:gd name="connsiteX100" fmla="*/ 24685 w 348330"/>
                <a:gd name="connsiteY100" fmla="*/ 216678 h 663748"/>
                <a:gd name="connsiteX101" fmla="*/ 24685 w 348330"/>
                <a:gd name="connsiteY101" fmla="*/ 213935 h 663748"/>
                <a:gd name="connsiteX102" fmla="*/ 49369 w 348330"/>
                <a:gd name="connsiteY102" fmla="*/ 189250 h 663748"/>
                <a:gd name="connsiteX103" fmla="*/ 296219 w 348330"/>
                <a:gd name="connsiteY103" fmla="*/ 189250 h 663748"/>
                <a:gd name="connsiteX104" fmla="*/ 320903 w 348330"/>
                <a:gd name="connsiteY104" fmla="*/ 213935 h 663748"/>
                <a:gd name="connsiteX105" fmla="*/ 320903 w 348330"/>
                <a:gd name="connsiteY105" fmla="*/ 216678 h 663748"/>
                <a:gd name="connsiteX106" fmla="*/ 320903 w 348330"/>
                <a:gd name="connsiteY106" fmla="*/ 137138 h 663748"/>
                <a:gd name="connsiteX107" fmla="*/ 296219 w 348330"/>
                <a:gd name="connsiteY107" fmla="*/ 161823 h 663748"/>
                <a:gd name="connsiteX108" fmla="*/ 49369 w 348330"/>
                <a:gd name="connsiteY108" fmla="*/ 161823 h 663748"/>
                <a:gd name="connsiteX109" fmla="*/ 24685 w 348330"/>
                <a:gd name="connsiteY109" fmla="*/ 137138 h 663748"/>
                <a:gd name="connsiteX110" fmla="*/ 24685 w 348330"/>
                <a:gd name="connsiteY110" fmla="*/ 134395 h 663748"/>
                <a:gd name="connsiteX111" fmla="*/ 49369 w 348330"/>
                <a:gd name="connsiteY111" fmla="*/ 109710 h 663748"/>
                <a:gd name="connsiteX112" fmla="*/ 293476 w 348330"/>
                <a:gd name="connsiteY112" fmla="*/ 109710 h 663748"/>
                <a:gd name="connsiteX113" fmla="*/ 318160 w 348330"/>
                <a:gd name="connsiteY113" fmla="*/ 134395 h 663748"/>
                <a:gd name="connsiteX114" fmla="*/ 318160 w 348330"/>
                <a:gd name="connsiteY114" fmla="*/ 137138 h 663748"/>
                <a:gd name="connsiteX115" fmla="*/ 320903 w 348330"/>
                <a:gd name="connsiteY115" fmla="*/ 54855 h 663748"/>
                <a:gd name="connsiteX116" fmla="*/ 296219 w 348330"/>
                <a:gd name="connsiteY116" fmla="*/ 79540 h 663748"/>
                <a:gd name="connsiteX117" fmla="*/ 52112 w 348330"/>
                <a:gd name="connsiteY117" fmla="*/ 79540 h 663748"/>
                <a:gd name="connsiteX118" fmla="*/ 27428 w 348330"/>
                <a:gd name="connsiteY118" fmla="*/ 54855 h 663748"/>
                <a:gd name="connsiteX119" fmla="*/ 27428 w 348330"/>
                <a:gd name="connsiteY119" fmla="*/ 52112 h 663748"/>
                <a:gd name="connsiteX120" fmla="*/ 52112 w 348330"/>
                <a:gd name="connsiteY120" fmla="*/ 27428 h 663748"/>
                <a:gd name="connsiteX121" fmla="*/ 296219 w 348330"/>
                <a:gd name="connsiteY121" fmla="*/ 27428 h 663748"/>
                <a:gd name="connsiteX122" fmla="*/ 320903 w 348330"/>
                <a:gd name="connsiteY122" fmla="*/ 52112 h 663748"/>
                <a:gd name="connsiteX123" fmla="*/ 320903 w 348330"/>
                <a:gd name="connsiteY123" fmla="*/ 54855 h 66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48330" h="663748">
                  <a:moveTo>
                    <a:pt x="296219" y="0"/>
                  </a:moveTo>
                  <a:lnTo>
                    <a:pt x="52112" y="0"/>
                  </a:lnTo>
                  <a:cubicBezTo>
                    <a:pt x="24685" y="0"/>
                    <a:pt x="0" y="21942"/>
                    <a:pt x="0" y="52112"/>
                  </a:cubicBezTo>
                  <a:lnTo>
                    <a:pt x="0" y="54855"/>
                  </a:lnTo>
                  <a:cubicBezTo>
                    <a:pt x="0" y="68569"/>
                    <a:pt x="5485" y="85026"/>
                    <a:pt x="16456" y="93254"/>
                  </a:cubicBezTo>
                  <a:cubicBezTo>
                    <a:pt x="5485" y="104225"/>
                    <a:pt x="0" y="117939"/>
                    <a:pt x="0" y="131652"/>
                  </a:cubicBezTo>
                  <a:lnTo>
                    <a:pt x="0" y="134395"/>
                  </a:lnTo>
                  <a:cubicBezTo>
                    <a:pt x="0" y="148109"/>
                    <a:pt x="5485" y="164566"/>
                    <a:pt x="16456" y="172794"/>
                  </a:cubicBezTo>
                  <a:cubicBezTo>
                    <a:pt x="5485" y="183765"/>
                    <a:pt x="0" y="197479"/>
                    <a:pt x="0" y="211193"/>
                  </a:cubicBezTo>
                  <a:lnTo>
                    <a:pt x="0" y="213935"/>
                  </a:lnTo>
                  <a:cubicBezTo>
                    <a:pt x="0" y="227649"/>
                    <a:pt x="5485" y="244106"/>
                    <a:pt x="16456" y="252334"/>
                  </a:cubicBezTo>
                  <a:cubicBezTo>
                    <a:pt x="5485" y="263305"/>
                    <a:pt x="0" y="277019"/>
                    <a:pt x="0" y="290733"/>
                  </a:cubicBezTo>
                  <a:lnTo>
                    <a:pt x="0" y="293475"/>
                  </a:lnTo>
                  <a:cubicBezTo>
                    <a:pt x="0" y="307189"/>
                    <a:pt x="5485" y="323646"/>
                    <a:pt x="16456" y="331874"/>
                  </a:cubicBezTo>
                  <a:cubicBezTo>
                    <a:pt x="5485" y="342845"/>
                    <a:pt x="0" y="356559"/>
                    <a:pt x="0" y="370273"/>
                  </a:cubicBezTo>
                  <a:lnTo>
                    <a:pt x="0" y="373016"/>
                  </a:lnTo>
                  <a:cubicBezTo>
                    <a:pt x="0" y="386729"/>
                    <a:pt x="5485" y="403186"/>
                    <a:pt x="16456" y="411414"/>
                  </a:cubicBezTo>
                  <a:cubicBezTo>
                    <a:pt x="5485" y="422385"/>
                    <a:pt x="0" y="436099"/>
                    <a:pt x="0" y="449813"/>
                  </a:cubicBezTo>
                  <a:lnTo>
                    <a:pt x="0" y="452556"/>
                  </a:lnTo>
                  <a:cubicBezTo>
                    <a:pt x="0" y="466270"/>
                    <a:pt x="5485" y="482726"/>
                    <a:pt x="16456" y="490954"/>
                  </a:cubicBezTo>
                  <a:cubicBezTo>
                    <a:pt x="5485" y="501925"/>
                    <a:pt x="0" y="515639"/>
                    <a:pt x="0" y="529353"/>
                  </a:cubicBezTo>
                  <a:lnTo>
                    <a:pt x="0" y="532096"/>
                  </a:lnTo>
                  <a:cubicBezTo>
                    <a:pt x="0" y="545810"/>
                    <a:pt x="5485" y="562266"/>
                    <a:pt x="16456" y="570494"/>
                  </a:cubicBezTo>
                  <a:cubicBezTo>
                    <a:pt x="5485" y="581466"/>
                    <a:pt x="0" y="595179"/>
                    <a:pt x="0" y="608893"/>
                  </a:cubicBezTo>
                  <a:lnTo>
                    <a:pt x="0" y="611636"/>
                  </a:lnTo>
                  <a:cubicBezTo>
                    <a:pt x="0" y="639063"/>
                    <a:pt x="21942" y="663748"/>
                    <a:pt x="52112" y="663748"/>
                  </a:cubicBezTo>
                  <a:lnTo>
                    <a:pt x="296219" y="663748"/>
                  </a:lnTo>
                  <a:cubicBezTo>
                    <a:pt x="323646" y="663748"/>
                    <a:pt x="348331" y="641806"/>
                    <a:pt x="348331" y="611636"/>
                  </a:cubicBezTo>
                  <a:lnTo>
                    <a:pt x="348331" y="608893"/>
                  </a:lnTo>
                  <a:cubicBezTo>
                    <a:pt x="348331" y="595179"/>
                    <a:pt x="342846" y="578723"/>
                    <a:pt x="331874" y="570494"/>
                  </a:cubicBezTo>
                  <a:cubicBezTo>
                    <a:pt x="342846" y="559523"/>
                    <a:pt x="348331" y="545810"/>
                    <a:pt x="348331" y="532096"/>
                  </a:cubicBezTo>
                  <a:lnTo>
                    <a:pt x="348331" y="529353"/>
                  </a:lnTo>
                  <a:cubicBezTo>
                    <a:pt x="348331" y="515639"/>
                    <a:pt x="342846" y="499183"/>
                    <a:pt x="331874" y="490954"/>
                  </a:cubicBezTo>
                  <a:cubicBezTo>
                    <a:pt x="342846" y="479983"/>
                    <a:pt x="348331" y="466270"/>
                    <a:pt x="348331" y="452556"/>
                  </a:cubicBezTo>
                  <a:lnTo>
                    <a:pt x="348331" y="449813"/>
                  </a:lnTo>
                  <a:cubicBezTo>
                    <a:pt x="348331" y="436099"/>
                    <a:pt x="342846" y="419643"/>
                    <a:pt x="331874" y="411414"/>
                  </a:cubicBezTo>
                  <a:cubicBezTo>
                    <a:pt x="342846" y="400443"/>
                    <a:pt x="348331" y="386729"/>
                    <a:pt x="348331" y="373016"/>
                  </a:cubicBezTo>
                  <a:lnTo>
                    <a:pt x="348331" y="370273"/>
                  </a:lnTo>
                  <a:cubicBezTo>
                    <a:pt x="348331" y="356559"/>
                    <a:pt x="342846" y="340102"/>
                    <a:pt x="331874" y="331874"/>
                  </a:cubicBezTo>
                  <a:cubicBezTo>
                    <a:pt x="342846" y="320903"/>
                    <a:pt x="348331" y="307189"/>
                    <a:pt x="348331" y="293475"/>
                  </a:cubicBezTo>
                  <a:lnTo>
                    <a:pt x="348331" y="290733"/>
                  </a:lnTo>
                  <a:cubicBezTo>
                    <a:pt x="348331" y="277019"/>
                    <a:pt x="342846" y="260562"/>
                    <a:pt x="331874" y="252334"/>
                  </a:cubicBezTo>
                  <a:cubicBezTo>
                    <a:pt x="342846" y="241363"/>
                    <a:pt x="348331" y="227649"/>
                    <a:pt x="348331" y="213935"/>
                  </a:cubicBezTo>
                  <a:lnTo>
                    <a:pt x="348331" y="211193"/>
                  </a:lnTo>
                  <a:cubicBezTo>
                    <a:pt x="348331" y="197479"/>
                    <a:pt x="342846" y="181022"/>
                    <a:pt x="331874" y="172794"/>
                  </a:cubicBezTo>
                  <a:cubicBezTo>
                    <a:pt x="342846" y="161823"/>
                    <a:pt x="348331" y="148109"/>
                    <a:pt x="348331" y="134395"/>
                  </a:cubicBezTo>
                  <a:lnTo>
                    <a:pt x="348331" y="131652"/>
                  </a:lnTo>
                  <a:cubicBezTo>
                    <a:pt x="348331" y="117939"/>
                    <a:pt x="342846" y="101482"/>
                    <a:pt x="331874" y="93254"/>
                  </a:cubicBezTo>
                  <a:cubicBezTo>
                    <a:pt x="342846" y="82283"/>
                    <a:pt x="348331" y="68569"/>
                    <a:pt x="348331" y="54855"/>
                  </a:cubicBezTo>
                  <a:lnTo>
                    <a:pt x="348331" y="52112"/>
                  </a:lnTo>
                  <a:cubicBezTo>
                    <a:pt x="348331" y="24685"/>
                    <a:pt x="323646" y="0"/>
                    <a:pt x="296219" y="0"/>
                  </a:cubicBezTo>
                  <a:lnTo>
                    <a:pt x="296219" y="0"/>
                  </a:lnTo>
                  <a:close/>
                  <a:moveTo>
                    <a:pt x="320903" y="619864"/>
                  </a:moveTo>
                  <a:cubicBezTo>
                    <a:pt x="320903" y="633578"/>
                    <a:pt x="309932" y="644549"/>
                    <a:pt x="296219" y="644549"/>
                  </a:cubicBezTo>
                  <a:lnTo>
                    <a:pt x="52112" y="644549"/>
                  </a:lnTo>
                  <a:cubicBezTo>
                    <a:pt x="38399" y="644549"/>
                    <a:pt x="27428" y="633578"/>
                    <a:pt x="27428" y="619864"/>
                  </a:cubicBezTo>
                  <a:lnTo>
                    <a:pt x="27428" y="617122"/>
                  </a:lnTo>
                  <a:cubicBezTo>
                    <a:pt x="27428" y="603408"/>
                    <a:pt x="38399" y="592437"/>
                    <a:pt x="52112" y="592437"/>
                  </a:cubicBezTo>
                  <a:lnTo>
                    <a:pt x="296219" y="592437"/>
                  </a:lnTo>
                  <a:cubicBezTo>
                    <a:pt x="309932" y="592437"/>
                    <a:pt x="320903" y="603408"/>
                    <a:pt x="320903" y="617122"/>
                  </a:cubicBezTo>
                  <a:lnTo>
                    <a:pt x="320903" y="619864"/>
                  </a:lnTo>
                  <a:close/>
                  <a:moveTo>
                    <a:pt x="320903" y="537581"/>
                  </a:moveTo>
                  <a:cubicBezTo>
                    <a:pt x="320903" y="551295"/>
                    <a:pt x="309932" y="562266"/>
                    <a:pt x="296219" y="562266"/>
                  </a:cubicBezTo>
                  <a:lnTo>
                    <a:pt x="52112" y="562266"/>
                  </a:lnTo>
                  <a:cubicBezTo>
                    <a:pt x="38399" y="562266"/>
                    <a:pt x="27428" y="551295"/>
                    <a:pt x="27428" y="537581"/>
                  </a:cubicBezTo>
                  <a:lnTo>
                    <a:pt x="27428" y="534839"/>
                  </a:lnTo>
                  <a:cubicBezTo>
                    <a:pt x="27428" y="521125"/>
                    <a:pt x="38399" y="510154"/>
                    <a:pt x="52112" y="510154"/>
                  </a:cubicBezTo>
                  <a:lnTo>
                    <a:pt x="298961" y="510154"/>
                  </a:lnTo>
                  <a:cubicBezTo>
                    <a:pt x="312675" y="510154"/>
                    <a:pt x="323646" y="521125"/>
                    <a:pt x="323646" y="534839"/>
                  </a:cubicBezTo>
                  <a:lnTo>
                    <a:pt x="323646" y="537581"/>
                  </a:lnTo>
                  <a:close/>
                  <a:moveTo>
                    <a:pt x="320903" y="458041"/>
                  </a:moveTo>
                  <a:cubicBezTo>
                    <a:pt x="320903" y="471755"/>
                    <a:pt x="309932" y="482726"/>
                    <a:pt x="296219" y="482726"/>
                  </a:cubicBezTo>
                  <a:lnTo>
                    <a:pt x="49369" y="482726"/>
                  </a:lnTo>
                  <a:cubicBezTo>
                    <a:pt x="35656" y="482726"/>
                    <a:pt x="24685" y="471755"/>
                    <a:pt x="24685" y="458041"/>
                  </a:cubicBezTo>
                  <a:lnTo>
                    <a:pt x="24685" y="455298"/>
                  </a:lnTo>
                  <a:cubicBezTo>
                    <a:pt x="24685" y="441585"/>
                    <a:pt x="35656" y="430614"/>
                    <a:pt x="49369" y="430614"/>
                  </a:cubicBezTo>
                  <a:lnTo>
                    <a:pt x="293476" y="430614"/>
                  </a:lnTo>
                  <a:cubicBezTo>
                    <a:pt x="307189" y="430614"/>
                    <a:pt x="318160" y="441585"/>
                    <a:pt x="318160" y="455298"/>
                  </a:cubicBezTo>
                  <a:lnTo>
                    <a:pt x="318160" y="458041"/>
                  </a:lnTo>
                  <a:close/>
                  <a:moveTo>
                    <a:pt x="320903" y="378501"/>
                  </a:moveTo>
                  <a:cubicBezTo>
                    <a:pt x="320903" y="392215"/>
                    <a:pt x="309932" y="403186"/>
                    <a:pt x="296219" y="403186"/>
                  </a:cubicBezTo>
                  <a:lnTo>
                    <a:pt x="52112" y="403186"/>
                  </a:lnTo>
                  <a:cubicBezTo>
                    <a:pt x="38399" y="403186"/>
                    <a:pt x="27428" y="392215"/>
                    <a:pt x="27428" y="378501"/>
                  </a:cubicBezTo>
                  <a:lnTo>
                    <a:pt x="27428" y="375758"/>
                  </a:lnTo>
                  <a:cubicBezTo>
                    <a:pt x="27428" y="362045"/>
                    <a:pt x="38399" y="351073"/>
                    <a:pt x="52112" y="351073"/>
                  </a:cubicBezTo>
                  <a:lnTo>
                    <a:pt x="298961" y="351073"/>
                  </a:lnTo>
                  <a:cubicBezTo>
                    <a:pt x="312675" y="351073"/>
                    <a:pt x="323646" y="362045"/>
                    <a:pt x="323646" y="375758"/>
                  </a:cubicBezTo>
                  <a:lnTo>
                    <a:pt x="323646" y="378501"/>
                  </a:lnTo>
                  <a:close/>
                  <a:moveTo>
                    <a:pt x="320903" y="296218"/>
                  </a:moveTo>
                  <a:cubicBezTo>
                    <a:pt x="320903" y="309932"/>
                    <a:pt x="309932" y="320903"/>
                    <a:pt x="296219" y="320903"/>
                  </a:cubicBezTo>
                  <a:lnTo>
                    <a:pt x="49369" y="320903"/>
                  </a:lnTo>
                  <a:cubicBezTo>
                    <a:pt x="35656" y="320903"/>
                    <a:pt x="24685" y="309932"/>
                    <a:pt x="24685" y="296218"/>
                  </a:cubicBezTo>
                  <a:lnTo>
                    <a:pt x="24685" y="293475"/>
                  </a:lnTo>
                  <a:cubicBezTo>
                    <a:pt x="24685" y="279762"/>
                    <a:pt x="35656" y="268791"/>
                    <a:pt x="49369" y="268791"/>
                  </a:cubicBezTo>
                  <a:lnTo>
                    <a:pt x="296219" y="268791"/>
                  </a:lnTo>
                  <a:cubicBezTo>
                    <a:pt x="309932" y="268791"/>
                    <a:pt x="320903" y="279762"/>
                    <a:pt x="320903" y="293475"/>
                  </a:cubicBezTo>
                  <a:lnTo>
                    <a:pt x="320903" y="296218"/>
                  </a:lnTo>
                  <a:close/>
                  <a:moveTo>
                    <a:pt x="320903" y="216678"/>
                  </a:moveTo>
                  <a:cubicBezTo>
                    <a:pt x="320903" y="230392"/>
                    <a:pt x="309932" y="241363"/>
                    <a:pt x="296219" y="241363"/>
                  </a:cubicBezTo>
                  <a:lnTo>
                    <a:pt x="49369" y="241363"/>
                  </a:lnTo>
                  <a:cubicBezTo>
                    <a:pt x="35656" y="241363"/>
                    <a:pt x="24685" y="230392"/>
                    <a:pt x="24685" y="216678"/>
                  </a:cubicBezTo>
                  <a:lnTo>
                    <a:pt x="24685" y="213935"/>
                  </a:lnTo>
                  <a:cubicBezTo>
                    <a:pt x="24685" y="200222"/>
                    <a:pt x="35656" y="189250"/>
                    <a:pt x="49369" y="189250"/>
                  </a:cubicBezTo>
                  <a:lnTo>
                    <a:pt x="296219" y="189250"/>
                  </a:lnTo>
                  <a:cubicBezTo>
                    <a:pt x="309932" y="189250"/>
                    <a:pt x="320903" y="200222"/>
                    <a:pt x="320903" y="213935"/>
                  </a:cubicBezTo>
                  <a:lnTo>
                    <a:pt x="320903" y="216678"/>
                  </a:lnTo>
                  <a:close/>
                  <a:moveTo>
                    <a:pt x="320903" y="137138"/>
                  </a:moveTo>
                  <a:cubicBezTo>
                    <a:pt x="320903" y="150852"/>
                    <a:pt x="309932" y="161823"/>
                    <a:pt x="296219" y="161823"/>
                  </a:cubicBezTo>
                  <a:lnTo>
                    <a:pt x="49369" y="161823"/>
                  </a:lnTo>
                  <a:cubicBezTo>
                    <a:pt x="35656" y="161823"/>
                    <a:pt x="24685" y="150852"/>
                    <a:pt x="24685" y="137138"/>
                  </a:cubicBezTo>
                  <a:lnTo>
                    <a:pt x="24685" y="134395"/>
                  </a:lnTo>
                  <a:cubicBezTo>
                    <a:pt x="24685" y="120681"/>
                    <a:pt x="35656" y="109710"/>
                    <a:pt x="49369" y="109710"/>
                  </a:cubicBezTo>
                  <a:lnTo>
                    <a:pt x="293476" y="109710"/>
                  </a:lnTo>
                  <a:cubicBezTo>
                    <a:pt x="307189" y="109710"/>
                    <a:pt x="318160" y="120681"/>
                    <a:pt x="318160" y="134395"/>
                  </a:cubicBezTo>
                  <a:lnTo>
                    <a:pt x="318160" y="137138"/>
                  </a:lnTo>
                  <a:close/>
                  <a:moveTo>
                    <a:pt x="320903" y="54855"/>
                  </a:moveTo>
                  <a:cubicBezTo>
                    <a:pt x="320903" y="68569"/>
                    <a:pt x="309932" y="79540"/>
                    <a:pt x="296219" y="79540"/>
                  </a:cubicBezTo>
                  <a:lnTo>
                    <a:pt x="52112" y="79540"/>
                  </a:lnTo>
                  <a:cubicBezTo>
                    <a:pt x="38399" y="79540"/>
                    <a:pt x="27428" y="68569"/>
                    <a:pt x="27428" y="54855"/>
                  </a:cubicBezTo>
                  <a:lnTo>
                    <a:pt x="27428" y="52112"/>
                  </a:lnTo>
                  <a:cubicBezTo>
                    <a:pt x="27428" y="38399"/>
                    <a:pt x="38399" y="27428"/>
                    <a:pt x="52112" y="27428"/>
                  </a:cubicBezTo>
                  <a:lnTo>
                    <a:pt x="296219" y="27428"/>
                  </a:lnTo>
                  <a:cubicBezTo>
                    <a:pt x="309932" y="27428"/>
                    <a:pt x="320903" y="38399"/>
                    <a:pt x="320903" y="52112"/>
                  </a:cubicBezTo>
                  <a:lnTo>
                    <a:pt x="320903" y="54855"/>
                  </a:lnTo>
                  <a:close/>
                </a:path>
              </a:pathLst>
            </a:custGeom>
            <a:grpFill/>
            <a:ln w="27426" cap="flat">
              <a:noFill/>
              <a:prstDash val="solid"/>
              <a:miter/>
            </a:ln>
          </p:spPr>
          <p:txBody>
            <a:bodyPr rtlCol="0" anchor="ctr"/>
            <a:lstStyle/>
            <a:p>
              <a:endParaRPr lang="en-US"/>
            </a:p>
          </p:txBody>
        </p:sp>
        <p:grpSp>
          <p:nvGrpSpPr>
            <p:cNvPr id="15" name="Graphic 3">
              <a:extLst>
                <a:ext uri="{FF2B5EF4-FFF2-40B4-BE49-F238E27FC236}">
                  <a16:creationId xmlns:a16="http://schemas.microsoft.com/office/drawing/2014/main" id="{1FDCA6A8-F115-9039-4D72-4C317C030F54}"/>
                </a:ext>
              </a:extLst>
            </p:cNvPr>
            <p:cNvGrpSpPr/>
            <p:nvPr/>
          </p:nvGrpSpPr>
          <p:grpSpPr>
            <a:xfrm>
              <a:off x="4417506" y="446113"/>
              <a:ext cx="1023051" cy="943510"/>
              <a:chOff x="4417506" y="446113"/>
              <a:chExt cx="1023051" cy="943510"/>
            </a:xfrm>
            <a:grpFill/>
          </p:grpSpPr>
          <p:sp>
            <p:nvSpPr>
              <p:cNvPr id="17" name="Freeform 16">
                <a:extLst>
                  <a:ext uri="{FF2B5EF4-FFF2-40B4-BE49-F238E27FC236}">
                    <a16:creationId xmlns:a16="http://schemas.microsoft.com/office/drawing/2014/main" id="{D0F1903B-BD48-D585-C93B-269DC05F81EF}"/>
                  </a:ext>
                </a:extLst>
              </p:cNvPr>
              <p:cNvSpPr/>
              <p:nvPr/>
            </p:nvSpPr>
            <p:spPr>
              <a:xfrm>
                <a:off x="4516117" y="446113"/>
                <a:ext cx="924440" cy="455545"/>
              </a:xfrm>
              <a:custGeom>
                <a:avLst/>
                <a:gdLst>
                  <a:gd name="connsiteX0" fmla="*/ 411543 w 924440"/>
                  <a:gd name="connsiteY0" fmla="*/ 156337 h 455545"/>
                  <a:gd name="connsiteX1" fmla="*/ 392344 w 924440"/>
                  <a:gd name="connsiteY1" fmla="*/ 153595 h 455545"/>
                  <a:gd name="connsiteX2" fmla="*/ 5614 w 924440"/>
                  <a:gd name="connsiteY2" fmla="*/ 430614 h 455545"/>
                  <a:gd name="connsiteX3" fmla="*/ 22070 w 924440"/>
                  <a:gd name="connsiteY3" fmla="*/ 452556 h 455545"/>
                  <a:gd name="connsiteX4" fmla="*/ 397829 w 924440"/>
                  <a:gd name="connsiteY4" fmla="*/ 181022 h 455545"/>
                  <a:gd name="connsiteX5" fmla="*/ 523996 w 924440"/>
                  <a:gd name="connsiteY5" fmla="*/ 329131 h 455545"/>
                  <a:gd name="connsiteX6" fmla="*/ 543196 w 924440"/>
                  <a:gd name="connsiteY6" fmla="*/ 331874 h 455545"/>
                  <a:gd name="connsiteX7" fmla="*/ 853129 w 924440"/>
                  <a:gd name="connsiteY7" fmla="*/ 93254 h 455545"/>
                  <a:gd name="connsiteX8" fmla="*/ 894270 w 924440"/>
                  <a:gd name="connsiteY8" fmla="*/ 142624 h 455545"/>
                  <a:gd name="connsiteX9" fmla="*/ 916212 w 924440"/>
                  <a:gd name="connsiteY9" fmla="*/ 134395 h 455545"/>
                  <a:gd name="connsiteX10" fmla="*/ 924440 w 924440"/>
                  <a:gd name="connsiteY10" fmla="*/ 21942 h 455545"/>
                  <a:gd name="connsiteX11" fmla="*/ 913469 w 924440"/>
                  <a:gd name="connsiteY11" fmla="*/ 8228 h 455545"/>
                  <a:gd name="connsiteX12" fmla="*/ 801016 w 924440"/>
                  <a:gd name="connsiteY12" fmla="*/ 0 h 455545"/>
                  <a:gd name="connsiteX13" fmla="*/ 790045 w 924440"/>
                  <a:gd name="connsiteY13" fmla="*/ 21942 h 455545"/>
                  <a:gd name="connsiteX14" fmla="*/ 833929 w 924440"/>
                  <a:gd name="connsiteY14" fmla="*/ 74054 h 455545"/>
                  <a:gd name="connsiteX15" fmla="*/ 534968 w 924440"/>
                  <a:gd name="connsiteY15" fmla="*/ 304447 h 455545"/>
                  <a:gd name="connsiteX16" fmla="*/ 411543 w 924440"/>
                  <a:gd name="connsiteY16" fmla="*/ 156337 h 455545"/>
                  <a:gd name="connsiteX17" fmla="*/ 831186 w 924440"/>
                  <a:gd name="connsiteY17" fmla="*/ 30170 h 455545"/>
                  <a:gd name="connsiteX18" fmla="*/ 899756 w 924440"/>
                  <a:gd name="connsiteY18" fmla="*/ 35656 h 455545"/>
                  <a:gd name="connsiteX19" fmla="*/ 894270 w 924440"/>
                  <a:gd name="connsiteY19" fmla="*/ 104225 h 455545"/>
                  <a:gd name="connsiteX20" fmla="*/ 831186 w 924440"/>
                  <a:gd name="connsiteY20" fmla="*/ 30170 h 45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4440" h="455545">
                    <a:moveTo>
                      <a:pt x="411543" y="156337"/>
                    </a:moveTo>
                    <a:cubicBezTo>
                      <a:pt x="406057" y="150852"/>
                      <a:pt x="400572" y="150852"/>
                      <a:pt x="392344" y="153595"/>
                    </a:cubicBezTo>
                    <a:lnTo>
                      <a:pt x="5614" y="430614"/>
                    </a:lnTo>
                    <a:cubicBezTo>
                      <a:pt x="-8100" y="441585"/>
                      <a:pt x="5614" y="463527"/>
                      <a:pt x="22070" y="452556"/>
                    </a:cubicBezTo>
                    <a:lnTo>
                      <a:pt x="397829" y="181022"/>
                    </a:lnTo>
                    <a:lnTo>
                      <a:pt x="523996" y="329131"/>
                    </a:lnTo>
                    <a:cubicBezTo>
                      <a:pt x="529482" y="334617"/>
                      <a:pt x="537710" y="334617"/>
                      <a:pt x="543196" y="331874"/>
                    </a:cubicBezTo>
                    <a:lnTo>
                      <a:pt x="853129" y="93254"/>
                    </a:lnTo>
                    <a:lnTo>
                      <a:pt x="894270" y="142624"/>
                    </a:lnTo>
                    <a:cubicBezTo>
                      <a:pt x="902498" y="150852"/>
                      <a:pt x="916212" y="145366"/>
                      <a:pt x="916212" y="134395"/>
                    </a:cubicBezTo>
                    <a:lnTo>
                      <a:pt x="924440" y="21942"/>
                    </a:lnTo>
                    <a:cubicBezTo>
                      <a:pt x="924440" y="13714"/>
                      <a:pt x="918955" y="8228"/>
                      <a:pt x="913469" y="8228"/>
                    </a:cubicBezTo>
                    <a:lnTo>
                      <a:pt x="801016" y="0"/>
                    </a:lnTo>
                    <a:cubicBezTo>
                      <a:pt x="790045" y="0"/>
                      <a:pt x="781817" y="13714"/>
                      <a:pt x="790045" y="21942"/>
                    </a:cubicBezTo>
                    <a:lnTo>
                      <a:pt x="833929" y="74054"/>
                    </a:lnTo>
                    <a:lnTo>
                      <a:pt x="534968" y="304447"/>
                    </a:lnTo>
                    <a:lnTo>
                      <a:pt x="411543" y="156337"/>
                    </a:lnTo>
                    <a:close/>
                    <a:moveTo>
                      <a:pt x="831186" y="30170"/>
                    </a:moveTo>
                    <a:lnTo>
                      <a:pt x="899756" y="35656"/>
                    </a:lnTo>
                    <a:lnTo>
                      <a:pt x="894270" y="104225"/>
                    </a:lnTo>
                    <a:lnTo>
                      <a:pt x="831186" y="30170"/>
                    </a:lnTo>
                    <a:close/>
                  </a:path>
                </a:pathLst>
              </a:custGeom>
              <a:solidFill>
                <a:srgbClr val="7F1C58"/>
              </a:solidFill>
              <a:ln w="27426"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008C24F-EE9D-8FB3-F3A0-F66C814F9458}"/>
                  </a:ext>
                </a:extLst>
              </p:cNvPr>
              <p:cNvSpPr/>
              <p:nvPr/>
            </p:nvSpPr>
            <p:spPr>
              <a:xfrm>
                <a:off x="4417506" y="873984"/>
                <a:ext cx="721347" cy="515639"/>
              </a:xfrm>
              <a:custGeom>
                <a:avLst/>
                <a:gdLst>
                  <a:gd name="connsiteX0" fmla="*/ 57598 w 721347"/>
                  <a:gd name="connsiteY0" fmla="*/ 515639 h 515639"/>
                  <a:gd name="connsiteX1" fmla="*/ 301704 w 721347"/>
                  <a:gd name="connsiteY1" fmla="*/ 515639 h 515639"/>
                  <a:gd name="connsiteX2" fmla="*/ 353817 w 721347"/>
                  <a:gd name="connsiteY2" fmla="*/ 463527 h 515639"/>
                  <a:gd name="connsiteX3" fmla="*/ 353817 w 721347"/>
                  <a:gd name="connsiteY3" fmla="*/ 460784 h 515639"/>
                  <a:gd name="connsiteX4" fmla="*/ 337360 w 721347"/>
                  <a:gd name="connsiteY4" fmla="*/ 422385 h 515639"/>
                  <a:gd name="connsiteX5" fmla="*/ 348331 w 721347"/>
                  <a:gd name="connsiteY5" fmla="*/ 408672 h 515639"/>
                  <a:gd name="connsiteX6" fmla="*/ 381245 w 721347"/>
                  <a:gd name="connsiteY6" fmla="*/ 408672 h 515639"/>
                  <a:gd name="connsiteX7" fmla="*/ 392216 w 721347"/>
                  <a:gd name="connsiteY7" fmla="*/ 422385 h 515639"/>
                  <a:gd name="connsiteX8" fmla="*/ 373017 w 721347"/>
                  <a:gd name="connsiteY8" fmla="*/ 460784 h 515639"/>
                  <a:gd name="connsiteX9" fmla="*/ 373017 w 721347"/>
                  <a:gd name="connsiteY9" fmla="*/ 463527 h 515639"/>
                  <a:gd name="connsiteX10" fmla="*/ 425129 w 721347"/>
                  <a:gd name="connsiteY10" fmla="*/ 515639 h 515639"/>
                  <a:gd name="connsiteX11" fmla="*/ 669235 w 721347"/>
                  <a:gd name="connsiteY11" fmla="*/ 515639 h 515639"/>
                  <a:gd name="connsiteX12" fmla="*/ 721348 w 721347"/>
                  <a:gd name="connsiteY12" fmla="*/ 463527 h 515639"/>
                  <a:gd name="connsiteX13" fmla="*/ 721348 w 721347"/>
                  <a:gd name="connsiteY13" fmla="*/ 460784 h 515639"/>
                  <a:gd name="connsiteX14" fmla="*/ 702149 w 721347"/>
                  <a:gd name="connsiteY14" fmla="*/ 422385 h 515639"/>
                  <a:gd name="connsiteX15" fmla="*/ 721348 w 721347"/>
                  <a:gd name="connsiteY15" fmla="*/ 381244 h 515639"/>
                  <a:gd name="connsiteX16" fmla="*/ 702149 w 721347"/>
                  <a:gd name="connsiteY16" fmla="*/ 340103 h 515639"/>
                  <a:gd name="connsiteX17" fmla="*/ 721348 w 721347"/>
                  <a:gd name="connsiteY17" fmla="*/ 298961 h 515639"/>
                  <a:gd name="connsiteX18" fmla="*/ 702149 w 721347"/>
                  <a:gd name="connsiteY18" fmla="*/ 257820 h 515639"/>
                  <a:gd name="connsiteX19" fmla="*/ 721348 w 721347"/>
                  <a:gd name="connsiteY19" fmla="*/ 216678 h 515639"/>
                  <a:gd name="connsiteX20" fmla="*/ 702149 w 721347"/>
                  <a:gd name="connsiteY20" fmla="*/ 175537 h 515639"/>
                  <a:gd name="connsiteX21" fmla="*/ 721348 w 721347"/>
                  <a:gd name="connsiteY21" fmla="*/ 134395 h 515639"/>
                  <a:gd name="connsiteX22" fmla="*/ 704892 w 721347"/>
                  <a:gd name="connsiteY22" fmla="*/ 93254 h 515639"/>
                  <a:gd name="connsiteX23" fmla="*/ 721348 w 721347"/>
                  <a:gd name="connsiteY23" fmla="*/ 54855 h 515639"/>
                  <a:gd name="connsiteX24" fmla="*/ 721348 w 721347"/>
                  <a:gd name="connsiteY24" fmla="*/ 52113 h 515639"/>
                  <a:gd name="connsiteX25" fmla="*/ 669235 w 721347"/>
                  <a:gd name="connsiteY25" fmla="*/ 0 h 515639"/>
                  <a:gd name="connsiteX26" fmla="*/ 425129 w 721347"/>
                  <a:gd name="connsiteY26" fmla="*/ 0 h 515639"/>
                  <a:gd name="connsiteX27" fmla="*/ 373017 w 721347"/>
                  <a:gd name="connsiteY27" fmla="*/ 52113 h 515639"/>
                  <a:gd name="connsiteX28" fmla="*/ 373017 w 721347"/>
                  <a:gd name="connsiteY28" fmla="*/ 54855 h 515639"/>
                  <a:gd name="connsiteX29" fmla="*/ 389473 w 721347"/>
                  <a:gd name="connsiteY29" fmla="*/ 93254 h 515639"/>
                  <a:gd name="connsiteX30" fmla="*/ 378502 w 721347"/>
                  <a:gd name="connsiteY30" fmla="*/ 106968 h 515639"/>
                  <a:gd name="connsiteX31" fmla="*/ 266048 w 721347"/>
                  <a:gd name="connsiteY31" fmla="*/ 139881 h 515639"/>
                  <a:gd name="connsiteX32" fmla="*/ 211193 w 721347"/>
                  <a:gd name="connsiteY32" fmla="*/ 241363 h 515639"/>
                  <a:gd name="connsiteX33" fmla="*/ 54855 w 721347"/>
                  <a:gd name="connsiteY33" fmla="*/ 241363 h 515639"/>
                  <a:gd name="connsiteX34" fmla="*/ 5485 w 721347"/>
                  <a:gd name="connsiteY34" fmla="*/ 277019 h 515639"/>
                  <a:gd name="connsiteX35" fmla="*/ 19199 w 721347"/>
                  <a:gd name="connsiteY35" fmla="*/ 337360 h 515639"/>
                  <a:gd name="connsiteX36" fmla="*/ 0 w 721347"/>
                  <a:gd name="connsiteY36" fmla="*/ 375758 h 515639"/>
                  <a:gd name="connsiteX37" fmla="*/ 16457 w 721347"/>
                  <a:gd name="connsiteY37" fmla="*/ 416900 h 515639"/>
                  <a:gd name="connsiteX38" fmla="*/ 0 w 721347"/>
                  <a:gd name="connsiteY38" fmla="*/ 455298 h 515639"/>
                  <a:gd name="connsiteX39" fmla="*/ 0 w 721347"/>
                  <a:gd name="connsiteY39" fmla="*/ 458041 h 515639"/>
                  <a:gd name="connsiteX40" fmla="*/ 57598 w 721347"/>
                  <a:gd name="connsiteY40" fmla="*/ 515639 h 515639"/>
                  <a:gd name="connsiteX41" fmla="*/ 57598 w 721347"/>
                  <a:gd name="connsiteY41" fmla="*/ 515639 h 515639"/>
                  <a:gd name="connsiteX42" fmla="*/ 693920 w 721347"/>
                  <a:gd name="connsiteY42" fmla="*/ 466270 h 515639"/>
                  <a:gd name="connsiteX43" fmla="*/ 669235 w 721347"/>
                  <a:gd name="connsiteY43" fmla="*/ 490954 h 515639"/>
                  <a:gd name="connsiteX44" fmla="*/ 425129 w 721347"/>
                  <a:gd name="connsiteY44" fmla="*/ 490954 h 515639"/>
                  <a:gd name="connsiteX45" fmla="*/ 400444 w 721347"/>
                  <a:gd name="connsiteY45" fmla="*/ 466270 h 515639"/>
                  <a:gd name="connsiteX46" fmla="*/ 400444 w 721347"/>
                  <a:gd name="connsiteY46" fmla="*/ 463527 h 515639"/>
                  <a:gd name="connsiteX47" fmla="*/ 425129 w 721347"/>
                  <a:gd name="connsiteY47" fmla="*/ 438842 h 515639"/>
                  <a:gd name="connsiteX48" fmla="*/ 669235 w 721347"/>
                  <a:gd name="connsiteY48" fmla="*/ 438842 h 515639"/>
                  <a:gd name="connsiteX49" fmla="*/ 693920 w 721347"/>
                  <a:gd name="connsiteY49" fmla="*/ 463527 h 515639"/>
                  <a:gd name="connsiteX50" fmla="*/ 693920 w 721347"/>
                  <a:gd name="connsiteY50" fmla="*/ 466270 h 515639"/>
                  <a:gd name="connsiteX51" fmla="*/ 666492 w 721347"/>
                  <a:gd name="connsiteY51" fmla="*/ 408672 h 515639"/>
                  <a:gd name="connsiteX52" fmla="*/ 425129 w 721347"/>
                  <a:gd name="connsiteY52" fmla="*/ 408672 h 515639"/>
                  <a:gd name="connsiteX53" fmla="*/ 408672 w 721347"/>
                  <a:gd name="connsiteY53" fmla="*/ 403186 h 515639"/>
                  <a:gd name="connsiteX54" fmla="*/ 477241 w 721347"/>
                  <a:gd name="connsiteY54" fmla="*/ 356559 h 515639"/>
                  <a:gd name="connsiteX55" fmla="*/ 666492 w 721347"/>
                  <a:gd name="connsiteY55" fmla="*/ 356559 h 515639"/>
                  <a:gd name="connsiteX56" fmla="*/ 693920 w 721347"/>
                  <a:gd name="connsiteY56" fmla="*/ 383987 h 515639"/>
                  <a:gd name="connsiteX57" fmla="*/ 666492 w 721347"/>
                  <a:gd name="connsiteY57" fmla="*/ 408672 h 515639"/>
                  <a:gd name="connsiteX58" fmla="*/ 666492 w 721347"/>
                  <a:gd name="connsiteY58" fmla="*/ 408672 h 515639"/>
                  <a:gd name="connsiteX59" fmla="*/ 666492 w 721347"/>
                  <a:gd name="connsiteY59" fmla="*/ 329131 h 515639"/>
                  <a:gd name="connsiteX60" fmla="*/ 493698 w 721347"/>
                  <a:gd name="connsiteY60" fmla="*/ 329131 h 515639"/>
                  <a:gd name="connsiteX61" fmla="*/ 510155 w 721347"/>
                  <a:gd name="connsiteY61" fmla="*/ 274276 h 515639"/>
                  <a:gd name="connsiteX62" fmla="*/ 666492 w 721347"/>
                  <a:gd name="connsiteY62" fmla="*/ 274276 h 515639"/>
                  <a:gd name="connsiteX63" fmla="*/ 693920 w 721347"/>
                  <a:gd name="connsiteY63" fmla="*/ 301704 h 515639"/>
                  <a:gd name="connsiteX64" fmla="*/ 666492 w 721347"/>
                  <a:gd name="connsiteY64" fmla="*/ 329131 h 515639"/>
                  <a:gd name="connsiteX65" fmla="*/ 666492 w 721347"/>
                  <a:gd name="connsiteY65" fmla="*/ 329131 h 515639"/>
                  <a:gd name="connsiteX66" fmla="*/ 666492 w 721347"/>
                  <a:gd name="connsiteY66" fmla="*/ 246849 h 515639"/>
                  <a:gd name="connsiteX67" fmla="*/ 510155 w 721347"/>
                  <a:gd name="connsiteY67" fmla="*/ 246849 h 515639"/>
                  <a:gd name="connsiteX68" fmla="*/ 493698 w 721347"/>
                  <a:gd name="connsiteY68" fmla="*/ 191993 h 515639"/>
                  <a:gd name="connsiteX69" fmla="*/ 663750 w 721347"/>
                  <a:gd name="connsiteY69" fmla="*/ 191993 h 515639"/>
                  <a:gd name="connsiteX70" fmla="*/ 691178 w 721347"/>
                  <a:gd name="connsiteY70" fmla="*/ 219421 h 515639"/>
                  <a:gd name="connsiteX71" fmla="*/ 666492 w 721347"/>
                  <a:gd name="connsiteY71" fmla="*/ 246849 h 515639"/>
                  <a:gd name="connsiteX72" fmla="*/ 666492 w 721347"/>
                  <a:gd name="connsiteY72" fmla="*/ 246849 h 515639"/>
                  <a:gd name="connsiteX73" fmla="*/ 666492 w 721347"/>
                  <a:gd name="connsiteY73" fmla="*/ 167308 h 515639"/>
                  <a:gd name="connsiteX74" fmla="*/ 479984 w 721347"/>
                  <a:gd name="connsiteY74" fmla="*/ 167308 h 515639"/>
                  <a:gd name="connsiteX75" fmla="*/ 411415 w 721347"/>
                  <a:gd name="connsiteY75" fmla="*/ 117939 h 515639"/>
                  <a:gd name="connsiteX76" fmla="*/ 427872 w 721347"/>
                  <a:gd name="connsiteY76" fmla="*/ 112453 h 515639"/>
                  <a:gd name="connsiteX77" fmla="*/ 669235 w 721347"/>
                  <a:gd name="connsiteY77" fmla="*/ 112453 h 515639"/>
                  <a:gd name="connsiteX78" fmla="*/ 696663 w 721347"/>
                  <a:gd name="connsiteY78" fmla="*/ 139881 h 515639"/>
                  <a:gd name="connsiteX79" fmla="*/ 666492 w 721347"/>
                  <a:gd name="connsiteY79" fmla="*/ 167308 h 515639"/>
                  <a:gd name="connsiteX80" fmla="*/ 666492 w 721347"/>
                  <a:gd name="connsiteY80" fmla="*/ 167308 h 515639"/>
                  <a:gd name="connsiteX81" fmla="*/ 397701 w 721347"/>
                  <a:gd name="connsiteY81" fmla="*/ 57598 h 515639"/>
                  <a:gd name="connsiteX82" fmla="*/ 422386 w 721347"/>
                  <a:gd name="connsiteY82" fmla="*/ 32913 h 515639"/>
                  <a:gd name="connsiteX83" fmla="*/ 666492 w 721347"/>
                  <a:gd name="connsiteY83" fmla="*/ 32913 h 515639"/>
                  <a:gd name="connsiteX84" fmla="*/ 691178 w 721347"/>
                  <a:gd name="connsiteY84" fmla="*/ 57598 h 515639"/>
                  <a:gd name="connsiteX85" fmla="*/ 691178 w 721347"/>
                  <a:gd name="connsiteY85" fmla="*/ 60341 h 515639"/>
                  <a:gd name="connsiteX86" fmla="*/ 666492 w 721347"/>
                  <a:gd name="connsiteY86" fmla="*/ 85026 h 515639"/>
                  <a:gd name="connsiteX87" fmla="*/ 425129 w 721347"/>
                  <a:gd name="connsiteY87" fmla="*/ 85026 h 515639"/>
                  <a:gd name="connsiteX88" fmla="*/ 400444 w 721347"/>
                  <a:gd name="connsiteY88" fmla="*/ 60341 h 515639"/>
                  <a:gd name="connsiteX89" fmla="*/ 400444 w 721347"/>
                  <a:gd name="connsiteY89" fmla="*/ 57598 h 515639"/>
                  <a:gd name="connsiteX90" fmla="*/ 362045 w 721347"/>
                  <a:gd name="connsiteY90" fmla="*/ 139881 h 515639"/>
                  <a:gd name="connsiteX91" fmla="*/ 474499 w 721347"/>
                  <a:gd name="connsiteY91" fmla="*/ 216678 h 515639"/>
                  <a:gd name="connsiteX92" fmla="*/ 447071 w 721347"/>
                  <a:gd name="connsiteY92" fmla="*/ 351073 h 515639"/>
                  <a:gd name="connsiteX93" fmla="*/ 312675 w 721347"/>
                  <a:gd name="connsiteY93" fmla="*/ 378501 h 515639"/>
                  <a:gd name="connsiteX94" fmla="*/ 235878 w 721347"/>
                  <a:gd name="connsiteY94" fmla="*/ 266048 h 515639"/>
                  <a:gd name="connsiteX95" fmla="*/ 362045 w 721347"/>
                  <a:gd name="connsiteY95" fmla="*/ 139881 h 515639"/>
                  <a:gd name="connsiteX96" fmla="*/ 362045 w 721347"/>
                  <a:gd name="connsiteY96" fmla="*/ 139881 h 515639"/>
                  <a:gd name="connsiteX97" fmla="*/ 57598 w 721347"/>
                  <a:gd name="connsiteY97" fmla="*/ 274276 h 515639"/>
                  <a:gd name="connsiteX98" fmla="*/ 213936 w 721347"/>
                  <a:gd name="connsiteY98" fmla="*/ 274276 h 515639"/>
                  <a:gd name="connsiteX99" fmla="*/ 230392 w 721347"/>
                  <a:gd name="connsiteY99" fmla="*/ 329131 h 515639"/>
                  <a:gd name="connsiteX100" fmla="*/ 57598 w 721347"/>
                  <a:gd name="connsiteY100" fmla="*/ 329131 h 515639"/>
                  <a:gd name="connsiteX101" fmla="*/ 30171 w 721347"/>
                  <a:gd name="connsiteY101" fmla="*/ 301704 h 515639"/>
                  <a:gd name="connsiteX102" fmla="*/ 57598 w 721347"/>
                  <a:gd name="connsiteY102" fmla="*/ 274276 h 515639"/>
                  <a:gd name="connsiteX103" fmla="*/ 57598 w 721347"/>
                  <a:gd name="connsiteY103" fmla="*/ 274276 h 515639"/>
                  <a:gd name="connsiteX104" fmla="*/ 57598 w 721347"/>
                  <a:gd name="connsiteY104" fmla="*/ 356559 h 515639"/>
                  <a:gd name="connsiteX105" fmla="*/ 246849 w 721347"/>
                  <a:gd name="connsiteY105" fmla="*/ 356559 h 515639"/>
                  <a:gd name="connsiteX106" fmla="*/ 315418 w 721347"/>
                  <a:gd name="connsiteY106" fmla="*/ 403186 h 515639"/>
                  <a:gd name="connsiteX107" fmla="*/ 304447 w 721347"/>
                  <a:gd name="connsiteY107" fmla="*/ 408672 h 515639"/>
                  <a:gd name="connsiteX108" fmla="*/ 52112 w 721347"/>
                  <a:gd name="connsiteY108" fmla="*/ 408672 h 515639"/>
                  <a:gd name="connsiteX109" fmla="*/ 30171 w 721347"/>
                  <a:gd name="connsiteY109" fmla="*/ 378501 h 515639"/>
                  <a:gd name="connsiteX110" fmla="*/ 57598 w 721347"/>
                  <a:gd name="connsiteY110" fmla="*/ 356559 h 515639"/>
                  <a:gd name="connsiteX111" fmla="*/ 57598 w 721347"/>
                  <a:gd name="connsiteY111" fmla="*/ 356559 h 515639"/>
                  <a:gd name="connsiteX112" fmla="*/ 30171 w 721347"/>
                  <a:gd name="connsiteY112" fmla="*/ 460784 h 515639"/>
                  <a:gd name="connsiteX113" fmla="*/ 52112 w 721347"/>
                  <a:gd name="connsiteY113" fmla="*/ 436099 h 515639"/>
                  <a:gd name="connsiteX114" fmla="*/ 307190 w 721347"/>
                  <a:gd name="connsiteY114" fmla="*/ 436099 h 515639"/>
                  <a:gd name="connsiteX115" fmla="*/ 329132 w 721347"/>
                  <a:gd name="connsiteY115" fmla="*/ 460784 h 515639"/>
                  <a:gd name="connsiteX116" fmla="*/ 329132 w 721347"/>
                  <a:gd name="connsiteY116" fmla="*/ 463527 h 515639"/>
                  <a:gd name="connsiteX117" fmla="*/ 304447 w 721347"/>
                  <a:gd name="connsiteY117" fmla="*/ 488212 h 515639"/>
                  <a:gd name="connsiteX118" fmla="*/ 60341 w 721347"/>
                  <a:gd name="connsiteY118" fmla="*/ 488212 h 515639"/>
                  <a:gd name="connsiteX119" fmla="*/ 35656 w 721347"/>
                  <a:gd name="connsiteY119" fmla="*/ 463527 h 515639"/>
                  <a:gd name="connsiteX120" fmla="*/ 35656 w 721347"/>
                  <a:gd name="connsiteY120" fmla="*/ 460784 h 51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21347" h="515639">
                    <a:moveTo>
                      <a:pt x="57598" y="515639"/>
                    </a:moveTo>
                    <a:lnTo>
                      <a:pt x="301704" y="515639"/>
                    </a:lnTo>
                    <a:cubicBezTo>
                      <a:pt x="329132" y="515639"/>
                      <a:pt x="353817" y="493697"/>
                      <a:pt x="353817" y="463527"/>
                    </a:cubicBezTo>
                    <a:lnTo>
                      <a:pt x="353817" y="460784"/>
                    </a:lnTo>
                    <a:cubicBezTo>
                      <a:pt x="353817" y="447070"/>
                      <a:pt x="348331" y="430614"/>
                      <a:pt x="337360" y="422385"/>
                    </a:cubicBezTo>
                    <a:cubicBezTo>
                      <a:pt x="340103" y="419643"/>
                      <a:pt x="345589" y="414157"/>
                      <a:pt x="348331" y="408672"/>
                    </a:cubicBezTo>
                    <a:cubicBezTo>
                      <a:pt x="359303" y="408672"/>
                      <a:pt x="370274" y="408672"/>
                      <a:pt x="381245" y="408672"/>
                    </a:cubicBezTo>
                    <a:cubicBezTo>
                      <a:pt x="383987" y="414157"/>
                      <a:pt x="386730" y="419643"/>
                      <a:pt x="392216" y="422385"/>
                    </a:cubicBezTo>
                    <a:cubicBezTo>
                      <a:pt x="381245" y="433356"/>
                      <a:pt x="373017" y="447070"/>
                      <a:pt x="373017" y="460784"/>
                    </a:cubicBezTo>
                    <a:lnTo>
                      <a:pt x="373017" y="463527"/>
                    </a:lnTo>
                    <a:cubicBezTo>
                      <a:pt x="373017" y="490954"/>
                      <a:pt x="394958" y="515639"/>
                      <a:pt x="425129" y="515639"/>
                    </a:cubicBezTo>
                    <a:lnTo>
                      <a:pt x="669235" y="515639"/>
                    </a:lnTo>
                    <a:cubicBezTo>
                      <a:pt x="696663" y="515639"/>
                      <a:pt x="721348" y="493697"/>
                      <a:pt x="721348" y="463527"/>
                    </a:cubicBezTo>
                    <a:lnTo>
                      <a:pt x="721348" y="460784"/>
                    </a:lnTo>
                    <a:cubicBezTo>
                      <a:pt x="721348" y="444327"/>
                      <a:pt x="715862" y="430614"/>
                      <a:pt x="702149" y="422385"/>
                    </a:cubicBezTo>
                    <a:cubicBezTo>
                      <a:pt x="713120" y="411414"/>
                      <a:pt x="721348" y="397701"/>
                      <a:pt x="721348" y="381244"/>
                    </a:cubicBezTo>
                    <a:cubicBezTo>
                      <a:pt x="721348" y="364787"/>
                      <a:pt x="715862" y="351073"/>
                      <a:pt x="702149" y="340103"/>
                    </a:cubicBezTo>
                    <a:cubicBezTo>
                      <a:pt x="713120" y="329131"/>
                      <a:pt x="721348" y="315418"/>
                      <a:pt x="721348" y="298961"/>
                    </a:cubicBezTo>
                    <a:cubicBezTo>
                      <a:pt x="721348" y="282504"/>
                      <a:pt x="715862" y="268791"/>
                      <a:pt x="702149" y="257820"/>
                    </a:cubicBezTo>
                    <a:cubicBezTo>
                      <a:pt x="713120" y="246849"/>
                      <a:pt x="721348" y="233135"/>
                      <a:pt x="721348" y="216678"/>
                    </a:cubicBezTo>
                    <a:cubicBezTo>
                      <a:pt x="721348" y="200222"/>
                      <a:pt x="715862" y="186508"/>
                      <a:pt x="702149" y="175537"/>
                    </a:cubicBezTo>
                    <a:cubicBezTo>
                      <a:pt x="713120" y="164566"/>
                      <a:pt x="721348" y="150852"/>
                      <a:pt x="721348" y="134395"/>
                    </a:cubicBezTo>
                    <a:cubicBezTo>
                      <a:pt x="721348" y="117939"/>
                      <a:pt x="715862" y="104225"/>
                      <a:pt x="704892" y="93254"/>
                    </a:cubicBezTo>
                    <a:cubicBezTo>
                      <a:pt x="715862" y="82283"/>
                      <a:pt x="721348" y="68569"/>
                      <a:pt x="721348" y="54855"/>
                    </a:cubicBezTo>
                    <a:lnTo>
                      <a:pt x="721348" y="52113"/>
                    </a:lnTo>
                    <a:cubicBezTo>
                      <a:pt x="721348" y="24685"/>
                      <a:pt x="699406" y="0"/>
                      <a:pt x="669235" y="0"/>
                    </a:cubicBezTo>
                    <a:lnTo>
                      <a:pt x="425129" y="0"/>
                    </a:lnTo>
                    <a:cubicBezTo>
                      <a:pt x="397701" y="0"/>
                      <a:pt x="373017" y="21942"/>
                      <a:pt x="373017" y="52113"/>
                    </a:cubicBezTo>
                    <a:lnTo>
                      <a:pt x="373017" y="54855"/>
                    </a:lnTo>
                    <a:cubicBezTo>
                      <a:pt x="373017" y="68569"/>
                      <a:pt x="378502" y="85026"/>
                      <a:pt x="389473" y="93254"/>
                    </a:cubicBezTo>
                    <a:cubicBezTo>
                      <a:pt x="386730" y="95997"/>
                      <a:pt x="381245" y="101482"/>
                      <a:pt x="378502" y="106968"/>
                    </a:cubicBezTo>
                    <a:cubicBezTo>
                      <a:pt x="337360" y="101482"/>
                      <a:pt x="298961" y="115196"/>
                      <a:pt x="266048" y="139881"/>
                    </a:cubicBezTo>
                    <a:cubicBezTo>
                      <a:pt x="235878" y="164566"/>
                      <a:pt x="213936" y="202964"/>
                      <a:pt x="211193" y="241363"/>
                    </a:cubicBezTo>
                    <a:lnTo>
                      <a:pt x="54855" y="241363"/>
                    </a:lnTo>
                    <a:cubicBezTo>
                      <a:pt x="32913" y="241363"/>
                      <a:pt x="13714" y="255077"/>
                      <a:pt x="5485" y="277019"/>
                    </a:cubicBezTo>
                    <a:cubicBezTo>
                      <a:pt x="-2743" y="298961"/>
                      <a:pt x="2743" y="320903"/>
                      <a:pt x="19199" y="337360"/>
                    </a:cubicBezTo>
                    <a:cubicBezTo>
                      <a:pt x="8228" y="348331"/>
                      <a:pt x="0" y="362045"/>
                      <a:pt x="0" y="375758"/>
                    </a:cubicBezTo>
                    <a:cubicBezTo>
                      <a:pt x="0" y="392215"/>
                      <a:pt x="5485" y="405929"/>
                      <a:pt x="16457" y="416900"/>
                    </a:cubicBezTo>
                    <a:cubicBezTo>
                      <a:pt x="5485" y="427871"/>
                      <a:pt x="0" y="441585"/>
                      <a:pt x="0" y="455298"/>
                    </a:cubicBezTo>
                    <a:lnTo>
                      <a:pt x="0" y="458041"/>
                    </a:lnTo>
                    <a:cubicBezTo>
                      <a:pt x="5485" y="493697"/>
                      <a:pt x="27428" y="515639"/>
                      <a:pt x="57598" y="515639"/>
                    </a:cubicBezTo>
                    <a:lnTo>
                      <a:pt x="57598" y="515639"/>
                    </a:lnTo>
                    <a:close/>
                    <a:moveTo>
                      <a:pt x="693920" y="466270"/>
                    </a:moveTo>
                    <a:cubicBezTo>
                      <a:pt x="693920" y="479983"/>
                      <a:pt x="682949" y="490954"/>
                      <a:pt x="669235" y="490954"/>
                    </a:cubicBezTo>
                    <a:lnTo>
                      <a:pt x="425129" y="490954"/>
                    </a:lnTo>
                    <a:cubicBezTo>
                      <a:pt x="411415" y="490954"/>
                      <a:pt x="400444" y="479983"/>
                      <a:pt x="400444" y="466270"/>
                    </a:cubicBezTo>
                    <a:lnTo>
                      <a:pt x="400444" y="463527"/>
                    </a:lnTo>
                    <a:cubicBezTo>
                      <a:pt x="400444" y="449813"/>
                      <a:pt x="411415" y="438842"/>
                      <a:pt x="425129" y="438842"/>
                    </a:cubicBezTo>
                    <a:lnTo>
                      <a:pt x="669235" y="438842"/>
                    </a:lnTo>
                    <a:cubicBezTo>
                      <a:pt x="682949" y="438842"/>
                      <a:pt x="693920" y="449813"/>
                      <a:pt x="693920" y="463527"/>
                    </a:cubicBezTo>
                    <a:lnTo>
                      <a:pt x="693920" y="466270"/>
                    </a:lnTo>
                    <a:close/>
                    <a:moveTo>
                      <a:pt x="666492" y="408672"/>
                    </a:moveTo>
                    <a:lnTo>
                      <a:pt x="425129" y="408672"/>
                    </a:lnTo>
                    <a:cubicBezTo>
                      <a:pt x="419644" y="408672"/>
                      <a:pt x="411415" y="405929"/>
                      <a:pt x="408672" y="403186"/>
                    </a:cubicBezTo>
                    <a:cubicBezTo>
                      <a:pt x="436100" y="394958"/>
                      <a:pt x="460785" y="378501"/>
                      <a:pt x="477241" y="356559"/>
                    </a:cubicBezTo>
                    <a:lnTo>
                      <a:pt x="666492" y="356559"/>
                    </a:lnTo>
                    <a:cubicBezTo>
                      <a:pt x="680206" y="356559"/>
                      <a:pt x="693920" y="367530"/>
                      <a:pt x="693920" y="383987"/>
                    </a:cubicBezTo>
                    <a:cubicBezTo>
                      <a:pt x="693920" y="397701"/>
                      <a:pt x="682949" y="408672"/>
                      <a:pt x="666492" y="408672"/>
                    </a:cubicBezTo>
                    <a:lnTo>
                      <a:pt x="666492" y="408672"/>
                    </a:lnTo>
                    <a:close/>
                    <a:moveTo>
                      <a:pt x="666492" y="329131"/>
                    </a:moveTo>
                    <a:lnTo>
                      <a:pt x="493698" y="329131"/>
                    </a:lnTo>
                    <a:cubicBezTo>
                      <a:pt x="501927" y="312675"/>
                      <a:pt x="507412" y="293475"/>
                      <a:pt x="510155" y="274276"/>
                    </a:cubicBezTo>
                    <a:lnTo>
                      <a:pt x="666492" y="274276"/>
                    </a:lnTo>
                    <a:cubicBezTo>
                      <a:pt x="680206" y="274276"/>
                      <a:pt x="693920" y="285247"/>
                      <a:pt x="693920" y="301704"/>
                    </a:cubicBezTo>
                    <a:cubicBezTo>
                      <a:pt x="693920" y="315418"/>
                      <a:pt x="682949" y="329131"/>
                      <a:pt x="666492" y="329131"/>
                    </a:cubicBezTo>
                    <a:lnTo>
                      <a:pt x="666492" y="329131"/>
                    </a:lnTo>
                    <a:close/>
                    <a:moveTo>
                      <a:pt x="666492" y="246849"/>
                    </a:moveTo>
                    <a:lnTo>
                      <a:pt x="510155" y="246849"/>
                    </a:lnTo>
                    <a:cubicBezTo>
                      <a:pt x="507412" y="227649"/>
                      <a:pt x="504669" y="208450"/>
                      <a:pt x="493698" y="191993"/>
                    </a:cubicBezTo>
                    <a:lnTo>
                      <a:pt x="663750" y="191993"/>
                    </a:lnTo>
                    <a:cubicBezTo>
                      <a:pt x="677464" y="191993"/>
                      <a:pt x="691178" y="202964"/>
                      <a:pt x="691178" y="219421"/>
                    </a:cubicBezTo>
                    <a:cubicBezTo>
                      <a:pt x="693920" y="235878"/>
                      <a:pt x="682949" y="246849"/>
                      <a:pt x="666492" y="246849"/>
                    </a:cubicBezTo>
                    <a:lnTo>
                      <a:pt x="666492" y="246849"/>
                    </a:lnTo>
                    <a:close/>
                    <a:moveTo>
                      <a:pt x="666492" y="167308"/>
                    </a:moveTo>
                    <a:lnTo>
                      <a:pt x="479984" y="167308"/>
                    </a:lnTo>
                    <a:cubicBezTo>
                      <a:pt x="460785" y="145366"/>
                      <a:pt x="438843" y="128910"/>
                      <a:pt x="411415" y="117939"/>
                    </a:cubicBezTo>
                    <a:cubicBezTo>
                      <a:pt x="416901" y="115196"/>
                      <a:pt x="422386" y="112453"/>
                      <a:pt x="427872" y="112453"/>
                    </a:cubicBezTo>
                    <a:lnTo>
                      <a:pt x="669235" y="112453"/>
                    </a:lnTo>
                    <a:cubicBezTo>
                      <a:pt x="682949" y="112453"/>
                      <a:pt x="696663" y="123424"/>
                      <a:pt x="696663" y="139881"/>
                    </a:cubicBezTo>
                    <a:cubicBezTo>
                      <a:pt x="693920" y="156337"/>
                      <a:pt x="682949" y="167308"/>
                      <a:pt x="666492" y="167308"/>
                    </a:cubicBezTo>
                    <a:lnTo>
                      <a:pt x="666492" y="167308"/>
                    </a:lnTo>
                    <a:close/>
                    <a:moveTo>
                      <a:pt x="397701" y="57598"/>
                    </a:moveTo>
                    <a:cubicBezTo>
                      <a:pt x="397701" y="43884"/>
                      <a:pt x="408672" y="32913"/>
                      <a:pt x="422386" y="32913"/>
                    </a:cubicBezTo>
                    <a:lnTo>
                      <a:pt x="666492" y="32913"/>
                    </a:lnTo>
                    <a:cubicBezTo>
                      <a:pt x="680206" y="32913"/>
                      <a:pt x="691178" y="43884"/>
                      <a:pt x="691178" y="57598"/>
                    </a:cubicBezTo>
                    <a:lnTo>
                      <a:pt x="691178" y="60341"/>
                    </a:lnTo>
                    <a:cubicBezTo>
                      <a:pt x="691178" y="74054"/>
                      <a:pt x="680206" y="85026"/>
                      <a:pt x="666492" y="85026"/>
                    </a:cubicBezTo>
                    <a:lnTo>
                      <a:pt x="425129" y="85026"/>
                    </a:lnTo>
                    <a:cubicBezTo>
                      <a:pt x="411415" y="85026"/>
                      <a:pt x="400444" y="74054"/>
                      <a:pt x="400444" y="60341"/>
                    </a:cubicBezTo>
                    <a:lnTo>
                      <a:pt x="400444" y="57598"/>
                    </a:lnTo>
                    <a:close/>
                    <a:moveTo>
                      <a:pt x="362045" y="139881"/>
                    </a:moveTo>
                    <a:cubicBezTo>
                      <a:pt x="411415" y="139881"/>
                      <a:pt x="455300" y="170051"/>
                      <a:pt x="474499" y="216678"/>
                    </a:cubicBezTo>
                    <a:cubicBezTo>
                      <a:pt x="493698" y="263305"/>
                      <a:pt x="482727" y="315418"/>
                      <a:pt x="447071" y="351073"/>
                    </a:cubicBezTo>
                    <a:cubicBezTo>
                      <a:pt x="411415" y="386729"/>
                      <a:pt x="359303" y="397701"/>
                      <a:pt x="312675" y="378501"/>
                    </a:cubicBezTo>
                    <a:cubicBezTo>
                      <a:pt x="266048" y="359302"/>
                      <a:pt x="235878" y="315418"/>
                      <a:pt x="235878" y="266048"/>
                    </a:cubicBezTo>
                    <a:cubicBezTo>
                      <a:pt x="241364" y="194736"/>
                      <a:pt x="296219" y="139881"/>
                      <a:pt x="362045" y="139881"/>
                    </a:cubicBezTo>
                    <a:lnTo>
                      <a:pt x="362045" y="139881"/>
                    </a:lnTo>
                    <a:close/>
                    <a:moveTo>
                      <a:pt x="57598" y="274276"/>
                    </a:moveTo>
                    <a:lnTo>
                      <a:pt x="213936" y="274276"/>
                    </a:lnTo>
                    <a:cubicBezTo>
                      <a:pt x="216678" y="293475"/>
                      <a:pt x="222164" y="312675"/>
                      <a:pt x="230392" y="329131"/>
                    </a:cubicBezTo>
                    <a:lnTo>
                      <a:pt x="57598" y="329131"/>
                    </a:lnTo>
                    <a:cubicBezTo>
                      <a:pt x="43884" y="329131"/>
                      <a:pt x="30171" y="318160"/>
                      <a:pt x="30171" y="301704"/>
                    </a:cubicBezTo>
                    <a:cubicBezTo>
                      <a:pt x="32913" y="287990"/>
                      <a:pt x="43884" y="274276"/>
                      <a:pt x="57598" y="274276"/>
                    </a:cubicBezTo>
                    <a:lnTo>
                      <a:pt x="57598" y="274276"/>
                    </a:lnTo>
                    <a:close/>
                    <a:moveTo>
                      <a:pt x="57598" y="356559"/>
                    </a:moveTo>
                    <a:lnTo>
                      <a:pt x="246849" y="356559"/>
                    </a:lnTo>
                    <a:cubicBezTo>
                      <a:pt x="266048" y="378501"/>
                      <a:pt x="287991" y="394958"/>
                      <a:pt x="315418" y="403186"/>
                    </a:cubicBezTo>
                    <a:cubicBezTo>
                      <a:pt x="312675" y="405929"/>
                      <a:pt x="307190" y="408672"/>
                      <a:pt x="304447" y="408672"/>
                    </a:cubicBezTo>
                    <a:lnTo>
                      <a:pt x="52112" y="408672"/>
                    </a:lnTo>
                    <a:cubicBezTo>
                      <a:pt x="38399" y="405929"/>
                      <a:pt x="30171" y="392215"/>
                      <a:pt x="30171" y="378501"/>
                    </a:cubicBezTo>
                    <a:cubicBezTo>
                      <a:pt x="32913" y="364787"/>
                      <a:pt x="43884" y="356559"/>
                      <a:pt x="57598" y="356559"/>
                    </a:cubicBezTo>
                    <a:lnTo>
                      <a:pt x="57598" y="356559"/>
                    </a:lnTo>
                    <a:close/>
                    <a:moveTo>
                      <a:pt x="30171" y="460784"/>
                    </a:moveTo>
                    <a:cubicBezTo>
                      <a:pt x="30171" y="449813"/>
                      <a:pt x="38399" y="438842"/>
                      <a:pt x="52112" y="436099"/>
                    </a:cubicBezTo>
                    <a:lnTo>
                      <a:pt x="307190" y="436099"/>
                    </a:lnTo>
                    <a:cubicBezTo>
                      <a:pt x="318161" y="438842"/>
                      <a:pt x="329132" y="449813"/>
                      <a:pt x="329132" y="460784"/>
                    </a:cubicBezTo>
                    <a:lnTo>
                      <a:pt x="329132" y="463527"/>
                    </a:lnTo>
                    <a:cubicBezTo>
                      <a:pt x="329132" y="477241"/>
                      <a:pt x="318161" y="488212"/>
                      <a:pt x="304447" y="488212"/>
                    </a:cubicBezTo>
                    <a:lnTo>
                      <a:pt x="60341" y="488212"/>
                    </a:lnTo>
                    <a:cubicBezTo>
                      <a:pt x="46627" y="488212"/>
                      <a:pt x="35656" y="477241"/>
                      <a:pt x="35656" y="463527"/>
                    </a:cubicBezTo>
                    <a:lnTo>
                      <a:pt x="35656" y="460784"/>
                    </a:lnTo>
                    <a:close/>
                  </a:path>
                </a:pathLst>
              </a:custGeom>
              <a:grpFill/>
              <a:ln w="27426" cap="flat">
                <a:noFill/>
                <a:prstDash val="solid"/>
                <a:miter/>
              </a:ln>
            </p:spPr>
            <p:txBody>
              <a:bodyPr rtlCol="0" anchor="ctr"/>
              <a:lstStyle/>
              <a:p>
                <a:endParaRPr lang="en-US"/>
              </a:p>
            </p:txBody>
          </p:sp>
        </p:grpSp>
        <p:sp>
          <p:nvSpPr>
            <p:cNvPr id="16" name="Freeform 15">
              <a:extLst>
                <a:ext uri="{FF2B5EF4-FFF2-40B4-BE49-F238E27FC236}">
                  <a16:creationId xmlns:a16="http://schemas.microsoft.com/office/drawing/2014/main" id="{3BA1B0BE-E24E-9F1A-20CE-F4CF67B53002}"/>
                </a:ext>
              </a:extLst>
            </p:cNvPr>
            <p:cNvSpPr/>
            <p:nvPr/>
          </p:nvSpPr>
          <p:spPr>
            <a:xfrm>
              <a:off x="4697268" y="1044035"/>
              <a:ext cx="139881" cy="189250"/>
            </a:xfrm>
            <a:custGeom>
              <a:avLst/>
              <a:gdLst>
                <a:gd name="connsiteX0" fmla="*/ 0 w 139881"/>
                <a:gd name="connsiteY0" fmla="*/ 71312 h 189250"/>
                <a:gd name="connsiteX1" fmla="*/ 21942 w 139881"/>
                <a:gd name="connsiteY1" fmla="*/ 68569 h 189250"/>
                <a:gd name="connsiteX2" fmla="*/ 120682 w 139881"/>
                <a:gd name="connsiteY2" fmla="*/ 68569 h 189250"/>
                <a:gd name="connsiteX3" fmla="*/ 120682 w 139881"/>
                <a:gd name="connsiteY3" fmla="*/ 85026 h 189250"/>
                <a:gd name="connsiteX4" fmla="*/ 0 w 139881"/>
                <a:gd name="connsiteY4" fmla="*/ 85026 h 189250"/>
                <a:gd name="connsiteX5" fmla="*/ 0 w 139881"/>
                <a:gd name="connsiteY5" fmla="*/ 71312 h 189250"/>
                <a:gd name="connsiteX6" fmla="*/ 0 w 139881"/>
                <a:gd name="connsiteY6" fmla="*/ 104225 h 189250"/>
                <a:gd name="connsiteX7" fmla="*/ 21942 w 139881"/>
                <a:gd name="connsiteY7" fmla="*/ 101482 h 189250"/>
                <a:gd name="connsiteX8" fmla="*/ 109711 w 139881"/>
                <a:gd name="connsiteY8" fmla="*/ 101482 h 189250"/>
                <a:gd name="connsiteX9" fmla="*/ 109711 w 139881"/>
                <a:gd name="connsiteY9" fmla="*/ 117939 h 189250"/>
                <a:gd name="connsiteX10" fmla="*/ 2743 w 139881"/>
                <a:gd name="connsiteY10" fmla="*/ 117939 h 189250"/>
                <a:gd name="connsiteX11" fmla="*/ 2743 w 139881"/>
                <a:gd name="connsiteY11" fmla="*/ 104225 h 189250"/>
                <a:gd name="connsiteX12" fmla="*/ 16457 w 139881"/>
                <a:gd name="connsiteY12" fmla="*/ 95997 h 189250"/>
                <a:gd name="connsiteX13" fmla="*/ 93254 w 139881"/>
                <a:gd name="connsiteY13" fmla="*/ 0 h 189250"/>
                <a:gd name="connsiteX14" fmla="*/ 137138 w 139881"/>
                <a:gd name="connsiteY14" fmla="*/ 21942 h 189250"/>
                <a:gd name="connsiteX15" fmla="*/ 117939 w 139881"/>
                <a:gd name="connsiteY15" fmla="*/ 41141 h 189250"/>
                <a:gd name="connsiteX16" fmla="*/ 90511 w 139881"/>
                <a:gd name="connsiteY16" fmla="*/ 27428 h 189250"/>
                <a:gd name="connsiteX17" fmla="*/ 49370 w 139881"/>
                <a:gd name="connsiteY17" fmla="*/ 95997 h 189250"/>
                <a:gd name="connsiteX18" fmla="*/ 90511 w 139881"/>
                <a:gd name="connsiteY18" fmla="*/ 164566 h 189250"/>
                <a:gd name="connsiteX19" fmla="*/ 120682 w 139881"/>
                <a:gd name="connsiteY19" fmla="*/ 145366 h 189250"/>
                <a:gd name="connsiteX20" fmla="*/ 139881 w 139881"/>
                <a:gd name="connsiteY20" fmla="*/ 161823 h 189250"/>
                <a:gd name="connsiteX21" fmla="*/ 87768 w 139881"/>
                <a:gd name="connsiteY21" fmla="*/ 189251 h 189250"/>
                <a:gd name="connsiteX22" fmla="*/ 16457 w 139881"/>
                <a:gd name="connsiteY22" fmla="*/ 95997 h 18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881" h="189250">
                  <a:moveTo>
                    <a:pt x="0" y="71312"/>
                  </a:moveTo>
                  <a:lnTo>
                    <a:pt x="21942" y="68569"/>
                  </a:lnTo>
                  <a:lnTo>
                    <a:pt x="120682" y="68569"/>
                  </a:lnTo>
                  <a:lnTo>
                    <a:pt x="120682" y="85026"/>
                  </a:lnTo>
                  <a:lnTo>
                    <a:pt x="0" y="85026"/>
                  </a:lnTo>
                  <a:lnTo>
                    <a:pt x="0" y="71312"/>
                  </a:lnTo>
                  <a:close/>
                  <a:moveTo>
                    <a:pt x="0" y="104225"/>
                  </a:moveTo>
                  <a:lnTo>
                    <a:pt x="21942" y="101482"/>
                  </a:lnTo>
                  <a:lnTo>
                    <a:pt x="109711" y="101482"/>
                  </a:lnTo>
                  <a:lnTo>
                    <a:pt x="109711" y="117939"/>
                  </a:lnTo>
                  <a:lnTo>
                    <a:pt x="2743" y="117939"/>
                  </a:lnTo>
                  <a:lnTo>
                    <a:pt x="2743" y="104225"/>
                  </a:lnTo>
                  <a:close/>
                  <a:moveTo>
                    <a:pt x="16457" y="95997"/>
                  </a:moveTo>
                  <a:cubicBezTo>
                    <a:pt x="16457" y="35656"/>
                    <a:pt x="46627" y="0"/>
                    <a:pt x="93254" y="0"/>
                  </a:cubicBezTo>
                  <a:cubicBezTo>
                    <a:pt x="109711" y="0"/>
                    <a:pt x="126167" y="8228"/>
                    <a:pt x="137138" y="21942"/>
                  </a:cubicBezTo>
                  <a:lnTo>
                    <a:pt x="117939" y="41141"/>
                  </a:lnTo>
                  <a:cubicBezTo>
                    <a:pt x="109711" y="32913"/>
                    <a:pt x="101482" y="27428"/>
                    <a:pt x="90511" y="27428"/>
                  </a:cubicBezTo>
                  <a:cubicBezTo>
                    <a:pt x="63084" y="27428"/>
                    <a:pt x="49370" y="54855"/>
                    <a:pt x="49370" y="95997"/>
                  </a:cubicBezTo>
                  <a:cubicBezTo>
                    <a:pt x="49370" y="139881"/>
                    <a:pt x="63084" y="164566"/>
                    <a:pt x="90511" y="164566"/>
                  </a:cubicBezTo>
                  <a:cubicBezTo>
                    <a:pt x="104225" y="164566"/>
                    <a:pt x="112454" y="159080"/>
                    <a:pt x="120682" y="145366"/>
                  </a:cubicBezTo>
                  <a:lnTo>
                    <a:pt x="139881" y="161823"/>
                  </a:lnTo>
                  <a:cubicBezTo>
                    <a:pt x="126167" y="178280"/>
                    <a:pt x="109711" y="189251"/>
                    <a:pt x="87768" y="189251"/>
                  </a:cubicBezTo>
                  <a:cubicBezTo>
                    <a:pt x="46627" y="189251"/>
                    <a:pt x="16457" y="156338"/>
                    <a:pt x="16457" y="95997"/>
                  </a:cubicBezTo>
                  <a:close/>
                </a:path>
              </a:pathLst>
            </a:custGeom>
            <a:solidFill>
              <a:srgbClr val="7F1C58"/>
            </a:solid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22897156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518611" y="803392"/>
            <a:ext cx="9084808" cy="582221"/>
          </a:xfrm>
        </p:spPr>
        <p:txBody>
          <a:bodyPr>
            <a:normAutofit/>
          </a:bodyPr>
          <a:lstStyle/>
          <a:p>
            <a:pPr>
              <a:lnSpc>
                <a:spcPts val="3000"/>
              </a:lnSpc>
              <a:spcBef>
                <a:spcPts val="0"/>
              </a:spcBef>
            </a:pPr>
            <a:r>
              <a:rPr lang="es" dirty="0" err="1">
                <a:solidFill>
                  <a:srgbClr val="B41F7A"/>
                </a:solidFill>
              </a:rPr>
              <a:t>inflación verde</a:t>
            </a:r>
            <a:endParaRPr lang="en-US" dirty="0">
              <a:solidFill>
                <a:srgbClr val="B41F7A"/>
              </a:solidFill>
            </a:endParaRP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518611" y="1973177"/>
            <a:ext cx="9084810" cy="3811957"/>
          </a:xfrm>
        </p:spPr>
        <p:txBody>
          <a:bodyPr/>
          <a:lstStyle/>
          <a:p>
            <a:pPr marL="15875" indent="-15875"/>
            <a:r>
              <a:rPr lang="es" dirty="0"/>
              <a:t>A medida que el mundo avanza para electrificar todo, desde la calefacción hasta la conducción, los productos básicos necesarios para impulsar la transición ecológica tienen una mayor demanda y, por lo tanto, se vuelven más caros. Por ejemplo, el litio, un elemento crucial de las baterías de los coches eléctricos: su precio ha aumentado más de un 1000 % desde enero de 2020. Lo mismo ocurre con el cobre, que se necesita en cada pieza de cable eléctrico. Hasta que se puedan poner en funcionamiento nuevas fuentes de suministro, la </a:t>
            </a:r>
            <a:r>
              <a:rPr lang="es" dirty="0" err="1"/>
              <a:t>inflación verde </a:t>
            </a:r>
            <a:r>
              <a:rPr lang="es" dirty="0"/>
              <a:t>será una limitación estructural a corto y medio plazo</a:t>
            </a:r>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B41F7A"/>
            </a:solidFill>
            <a:prstDash val="sysDot"/>
          </a:ln>
        </p:spPr>
        <p:style>
          <a:lnRef idx="1">
            <a:schemeClr val="accent1"/>
          </a:lnRef>
          <a:fillRef idx="0">
            <a:schemeClr val="accent1"/>
          </a:fillRef>
          <a:effectRef idx="0">
            <a:schemeClr val="accent1"/>
          </a:effectRef>
          <a:fontRef idx="minor">
            <a:schemeClr val="tx1"/>
          </a:fontRef>
        </p:style>
      </p:cxnSp>
      <p:grpSp>
        <p:nvGrpSpPr>
          <p:cNvPr id="20" name="Graphic 8">
            <a:extLst>
              <a:ext uri="{FF2B5EF4-FFF2-40B4-BE49-F238E27FC236}">
                <a16:creationId xmlns:a16="http://schemas.microsoft.com/office/drawing/2014/main" id="{D57D2017-9345-7C63-5D3B-D5004FDDACD0}"/>
              </a:ext>
            </a:extLst>
          </p:cNvPr>
          <p:cNvGrpSpPr/>
          <p:nvPr/>
        </p:nvGrpSpPr>
        <p:grpSpPr>
          <a:xfrm>
            <a:off x="588581" y="407580"/>
            <a:ext cx="1446392" cy="1445841"/>
            <a:chOff x="4817897" y="694433"/>
            <a:chExt cx="1446392" cy="1445841"/>
          </a:xfrm>
        </p:grpSpPr>
        <p:sp>
          <p:nvSpPr>
            <p:cNvPr id="21" name="Freeform 20">
              <a:extLst>
                <a:ext uri="{FF2B5EF4-FFF2-40B4-BE49-F238E27FC236}">
                  <a16:creationId xmlns:a16="http://schemas.microsoft.com/office/drawing/2014/main" id="{B1F723DE-57BD-CC7B-B1D6-DA968052A5DA}"/>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B41F7A"/>
            </a:solidFill>
            <a:ln w="4233"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88A0858C-7C9F-3EA0-EA0A-F8C19C98A177}"/>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24" name="Group 23">
            <a:extLst>
              <a:ext uri="{FF2B5EF4-FFF2-40B4-BE49-F238E27FC236}">
                <a16:creationId xmlns:a16="http://schemas.microsoft.com/office/drawing/2014/main" id="{81FF5B3E-EC2A-D4F9-F211-8C10633388D2}"/>
              </a:ext>
            </a:extLst>
          </p:cNvPr>
          <p:cNvGrpSpPr/>
          <p:nvPr/>
        </p:nvGrpSpPr>
        <p:grpSpPr>
          <a:xfrm>
            <a:off x="933627" y="741407"/>
            <a:ext cx="780135" cy="780149"/>
            <a:chOff x="8736336" y="773976"/>
            <a:chExt cx="925001" cy="925018"/>
          </a:xfrm>
          <a:solidFill>
            <a:srgbClr val="616161"/>
          </a:solidFill>
        </p:grpSpPr>
        <p:grpSp>
          <p:nvGrpSpPr>
            <p:cNvPr id="25" name="Graphic 2">
              <a:extLst>
                <a:ext uri="{FF2B5EF4-FFF2-40B4-BE49-F238E27FC236}">
                  <a16:creationId xmlns:a16="http://schemas.microsoft.com/office/drawing/2014/main" id="{599E2911-7514-AC1E-526F-83E16B6D9CEC}"/>
                </a:ext>
              </a:extLst>
            </p:cNvPr>
            <p:cNvGrpSpPr/>
            <p:nvPr/>
          </p:nvGrpSpPr>
          <p:grpSpPr>
            <a:xfrm>
              <a:off x="8736336" y="773976"/>
              <a:ext cx="925001" cy="925018"/>
              <a:chOff x="8736336" y="773976"/>
              <a:chExt cx="925001" cy="925018"/>
            </a:xfrm>
            <a:grpFill/>
          </p:grpSpPr>
          <p:sp>
            <p:nvSpPr>
              <p:cNvPr id="28" name="Freeform 27">
                <a:extLst>
                  <a:ext uri="{FF2B5EF4-FFF2-40B4-BE49-F238E27FC236}">
                    <a16:creationId xmlns:a16="http://schemas.microsoft.com/office/drawing/2014/main" id="{9FCABF98-F3E4-C8FA-EC9C-EA798AD7A93B}"/>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EA69BF48-1EE6-309E-7CD9-076DD2A6134A}"/>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4B48BDA2-83CC-3FB9-D511-5CD9A05EBE0C}"/>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2DF6B4B5-79E0-29DF-8880-DB7E98FE2C54}"/>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02AE9C76-9126-F6EC-372C-A6E6267CE494}"/>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8A14A4AF-CA92-D937-04EA-59218A079D24}"/>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2965C315-AF49-4DBD-38D2-911155B0F86A}"/>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6" name="Freeform 25">
              <a:extLst>
                <a:ext uri="{FF2B5EF4-FFF2-40B4-BE49-F238E27FC236}">
                  <a16:creationId xmlns:a16="http://schemas.microsoft.com/office/drawing/2014/main" id="{6A44DC7F-8BB5-B404-07DB-B90704334473}"/>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rgbClr val="7F1C58"/>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FCAF1F84-97FB-82E9-5B81-96FDA10616FF}"/>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rgbClr val="7F1C58"/>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785471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518611" y="803392"/>
            <a:ext cx="9084808" cy="582221"/>
          </a:xfrm>
        </p:spPr>
        <p:txBody>
          <a:bodyPr>
            <a:normAutofit/>
          </a:bodyPr>
          <a:lstStyle/>
          <a:p>
            <a:pPr>
              <a:lnSpc>
                <a:spcPts val="3000"/>
              </a:lnSpc>
              <a:spcBef>
                <a:spcPts val="0"/>
              </a:spcBef>
            </a:pPr>
            <a:r>
              <a:rPr lang="es" dirty="0">
                <a:solidFill>
                  <a:srgbClr val="F16924"/>
                </a:solidFill>
              </a:rPr>
              <a:t>Escasez de materiales y servicios.</a:t>
            </a: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518609" y="1362485"/>
            <a:ext cx="6604126" cy="5740064"/>
          </a:xfrm>
        </p:spPr>
        <p:txBody>
          <a:bodyPr>
            <a:noAutofit/>
          </a:bodyPr>
          <a:lstStyle/>
          <a:p>
            <a:pPr marL="15875" indent="-15875"/>
            <a:r>
              <a:rPr lang="es" sz="1800" dirty="0"/>
              <a:t>La combinación de un repunte en la actividad económica y la tensión continua de las interrupciones en la cadena de suministro está aumentando la presión alcista sobre los precios. Desde hace casi dos años, más de 150 industrias se han visto afectadas por la escasez de chips.</a:t>
            </a:r>
          </a:p>
          <a:p>
            <a:pPr marL="15875" indent="-15875"/>
            <a:endParaRPr lang="en-US" sz="1800" dirty="0"/>
          </a:p>
          <a:p>
            <a:pPr marL="15875" indent="-15875"/>
            <a:r>
              <a:rPr lang="es" sz="1800" dirty="0"/>
              <a:t>Esta escasez está afectando la producción de una amplia gama de bienes y servicios, incluidos electrodomésticos, teléfonos inteligentes, computadoras portátiles, impresoras, consolas de juegos, computadoras, automóviles, aviones y dispositivos médicos, entre otros.</a:t>
            </a:r>
          </a:p>
          <a:p>
            <a:pPr marL="15875" indent="-15875"/>
            <a:endParaRPr lang="en-US" sz="1800" dirty="0"/>
          </a:p>
          <a:p>
            <a:pPr marL="15875" indent="-15875"/>
            <a:r>
              <a:rPr lang="es" sz="1800" dirty="0">
                <a:solidFill>
                  <a:schemeClr val="bg1"/>
                </a:solidFill>
                <a:highlight>
                  <a:srgbClr val="F16924"/>
                </a:highlight>
              </a:rPr>
              <a:t>ESTUDIO DE CASO: cadena de suministro y otras intervenciones</a:t>
            </a:r>
          </a:p>
          <a:p>
            <a:pPr marL="15875" indent="-15875"/>
            <a:endParaRPr lang="en-US" sz="1800" b="1" i="1" dirty="0">
              <a:solidFill>
                <a:schemeClr val="bg1"/>
              </a:solidFill>
              <a:effectLst/>
              <a:highlight>
                <a:srgbClr val="F16924"/>
              </a:highlight>
              <a:ea typeface="Calibri" panose="020F0502020204030204" pitchFamily="34" charset="0"/>
              <a:cs typeface="Times New Roman" panose="02020603050405020304" pitchFamily="18" charset="0"/>
            </a:endParaRPr>
          </a:p>
          <a:p>
            <a:pPr marL="15875" indent="-15875"/>
            <a:r>
              <a:rPr lang="es" sz="1800" b="1" i="1" dirty="0">
                <a:solidFill>
                  <a:srgbClr val="B41F7A"/>
                </a:solidFill>
                <a:effectLst/>
                <a:ea typeface="Calibri" panose="020F0502020204030204" pitchFamily="34" charset="0"/>
                <a:cs typeface="Times New Roman" panose="02020603050405020304" pitchFamily="18" charset="0"/>
              </a:rPr>
              <a:t>Cómo los problemas de la cadena de suministro global pueden acelerar las crisis</a:t>
            </a:r>
            <a:endParaRPr lang="en-IE" sz="1800" b="1" i="1" dirty="0">
              <a:solidFill>
                <a:srgbClr val="B41F7A"/>
              </a:solidFill>
              <a:effectLst/>
              <a:ea typeface="Calibri" panose="020F0502020204030204" pitchFamily="34" charset="0"/>
              <a:cs typeface="Times New Roman" panose="02020603050405020304" pitchFamily="18" charset="0"/>
            </a:endParaRPr>
          </a:p>
          <a:p>
            <a:r>
              <a:rPr lang="es" sz="1800" dirty="0">
                <a:solidFill>
                  <a:srgbClr val="616161"/>
                </a:solidFill>
                <a:effectLst/>
                <a:ea typeface="Calibri" panose="020F0502020204030204" pitchFamily="34" charset="0"/>
                <a:cs typeface="Times New Roman" panose="02020603050405020304" pitchFamily="18" charset="0"/>
              </a:rPr>
              <a:t>País: Alemania</a:t>
            </a:r>
            <a:endParaRPr lang="en-IE" sz="1800" dirty="0">
              <a:solidFill>
                <a:srgbClr val="616161"/>
              </a:solidFill>
              <a:effectLst/>
              <a:ea typeface="Calibri" panose="020F0502020204030204" pitchFamily="34" charset="0"/>
              <a:cs typeface="Times New Roman" panose="02020603050405020304" pitchFamily="18" charset="0"/>
            </a:endParaRPr>
          </a:p>
          <a:p>
            <a:r>
              <a:rPr lang="es" sz="1800" dirty="0">
                <a:effectLst/>
                <a:ea typeface="Calibri" panose="020F0502020204030204" pitchFamily="34" charset="0"/>
                <a:cs typeface="Times New Roman" panose="02020603050405020304" pitchFamily="18" charset="0"/>
              </a:rPr>
              <a:t>Industria: Ingeniería de Maquinaria Especial</a:t>
            </a:r>
            <a:endParaRPr lang="en-US" sz="1800" dirty="0"/>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30" name="Graphic 8">
            <a:extLst>
              <a:ext uri="{FF2B5EF4-FFF2-40B4-BE49-F238E27FC236}">
                <a16:creationId xmlns:a16="http://schemas.microsoft.com/office/drawing/2014/main" id="{AC4EBED8-5843-03BA-1D77-AE5F9D55F648}"/>
              </a:ext>
            </a:extLst>
          </p:cNvPr>
          <p:cNvGrpSpPr/>
          <p:nvPr/>
        </p:nvGrpSpPr>
        <p:grpSpPr>
          <a:xfrm>
            <a:off x="588581" y="398179"/>
            <a:ext cx="1446392" cy="1445841"/>
            <a:chOff x="4817897" y="694433"/>
            <a:chExt cx="1446392" cy="1445841"/>
          </a:xfrm>
        </p:grpSpPr>
        <p:sp>
          <p:nvSpPr>
            <p:cNvPr id="31" name="Freeform 30">
              <a:extLst>
                <a:ext uri="{FF2B5EF4-FFF2-40B4-BE49-F238E27FC236}">
                  <a16:creationId xmlns:a16="http://schemas.microsoft.com/office/drawing/2014/main" id="{ACAA3C75-9C8C-00EB-14A2-A8078C584332}"/>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6549C374-CBE9-BE38-3E76-CF193153E313}"/>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34" name="Graphic 3">
            <a:extLst>
              <a:ext uri="{FF2B5EF4-FFF2-40B4-BE49-F238E27FC236}">
                <a16:creationId xmlns:a16="http://schemas.microsoft.com/office/drawing/2014/main" id="{7C2C3CFD-367D-DA88-528F-97B044085FBA}"/>
              </a:ext>
            </a:extLst>
          </p:cNvPr>
          <p:cNvGrpSpPr/>
          <p:nvPr/>
        </p:nvGrpSpPr>
        <p:grpSpPr>
          <a:xfrm>
            <a:off x="952063" y="772704"/>
            <a:ext cx="756980" cy="764327"/>
            <a:chOff x="8626076" y="3737866"/>
            <a:chExt cx="1130020" cy="1140988"/>
          </a:xfrm>
          <a:solidFill>
            <a:srgbClr val="616161"/>
          </a:solidFill>
        </p:grpSpPr>
        <p:grpSp>
          <p:nvGrpSpPr>
            <p:cNvPr id="35" name="Graphic 3">
              <a:extLst>
                <a:ext uri="{FF2B5EF4-FFF2-40B4-BE49-F238E27FC236}">
                  <a16:creationId xmlns:a16="http://schemas.microsoft.com/office/drawing/2014/main" id="{12AB0DFD-56A9-268F-6B4D-C9ADF267F282}"/>
                </a:ext>
              </a:extLst>
            </p:cNvPr>
            <p:cNvGrpSpPr/>
            <p:nvPr/>
          </p:nvGrpSpPr>
          <p:grpSpPr>
            <a:xfrm>
              <a:off x="8626076" y="4097168"/>
              <a:ext cx="907855" cy="521124"/>
              <a:chOff x="8626076" y="4097168"/>
              <a:chExt cx="907855" cy="521124"/>
            </a:xfrm>
            <a:grpFill/>
          </p:grpSpPr>
          <p:sp>
            <p:nvSpPr>
              <p:cNvPr id="44" name="Freeform 43">
                <a:extLst>
                  <a:ext uri="{FF2B5EF4-FFF2-40B4-BE49-F238E27FC236}">
                    <a16:creationId xmlns:a16="http://schemas.microsoft.com/office/drawing/2014/main" id="{BC5B2FB1-623A-14A6-A6A2-DFB04923EC06}"/>
                  </a:ext>
                </a:extLst>
              </p:cNvPr>
              <p:cNvSpPr/>
              <p:nvPr/>
            </p:nvSpPr>
            <p:spPr>
              <a:xfrm>
                <a:off x="8626076" y="4097168"/>
                <a:ext cx="543067" cy="521124"/>
              </a:xfrm>
              <a:custGeom>
                <a:avLst/>
                <a:gdLst>
                  <a:gd name="connsiteX0" fmla="*/ 381245 w 543067"/>
                  <a:gd name="connsiteY0" fmla="*/ 0 h 521124"/>
                  <a:gd name="connsiteX1" fmla="*/ 342846 w 543067"/>
                  <a:gd name="connsiteY1" fmla="*/ 65827 h 521124"/>
                  <a:gd name="connsiteX2" fmla="*/ 342846 w 543067"/>
                  <a:gd name="connsiteY2" fmla="*/ 82283 h 521124"/>
                  <a:gd name="connsiteX3" fmla="*/ 452557 w 543067"/>
                  <a:gd name="connsiteY3" fmla="*/ 249592 h 521124"/>
                  <a:gd name="connsiteX4" fmla="*/ 271535 w 543067"/>
                  <a:gd name="connsiteY4" fmla="*/ 430614 h 521124"/>
                  <a:gd name="connsiteX5" fmla="*/ 90511 w 543067"/>
                  <a:gd name="connsiteY5" fmla="*/ 249592 h 521124"/>
                  <a:gd name="connsiteX6" fmla="*/ 200222 w 543067"/>
                  <a:gd name="connsiteY6" fmla="*/ 82283 h 521124"/>
                  <a:gd name="connsiteX7" fmla="*/ 200222 w 543067"/>
                  <a:gd name="connsiteY7" fmla="*/ 65827 h 521124"/>
                  <a:gd name="connsiteX8" fmla="*/ 161824 w 543067"/>
                  <a:gd name="connsiteY8" fmla="*/ 0 h 521124"/>
                  <a:gd name="connsiteX9" fmla="*/ 0 w 543067"/>
                  <a:gd name="connsiteY9" fmla="*/ 249592 h 521124"/>
                  <a:gd name="connsiteX10" fmla="*/ 271535 w 543067"/>
                  <a:gd name="connsiteY10" fmla="*/ 521125 h 521124"/>
                  <a:gd name="connsiteX11" fmla="*/ 543068 w 543067"/>
                  <a:gd name="connsiteY11" fmla="*/ 249592 h 521124"/>
                  <a:gd name="connsiteX12" fmla="*/ 381245 w 543067"/>
                  <a:gd name="connsiteY12" fmla="*/ 0 h 521124"/>
                  <a:gd name="connsiteX13" fmla="*/ 381245 w 543067"/>
                  <a:gd name="connsiteY13" fmla="*/ 0 h 5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067" h="521124">
                    <a:moveTo>
                      <a:pt x="381245" y="0"/>
                    </a:moveTo>
                    <a:cubicBezTo>
                      <a:pt x="364788" y="21942"/>
                      <a:pt x="348332" y="41141"/>
                      <a:pt x="342846" y="65827"/>
                    </a:cubicBezTo>
                    <a:lnTo>
                      <a:pt x="342846" y="82283"/>
                    </a:lnTo>
                    <a:cubicBezTo>
                      <a:pt x="405929" y="109710"/>
                      <a:pt x="452557" y="175537"/>
                      <a:pt x="452557" y="249592"/>
                    </a:cubicBezTo>
                    <a:cubicBezTo>
                      <a:pt x="452557" y="351074"/>
                      <a:pt x="370274" y="430614"/>
                      <a:pt x="271535" y="430614"/>
                    </a:cubicBezTo>
                    <a:cubicBezTo>
                      <a:pt x="172794" y="430614"/>
                      <a:pt x="90511" y="348331"/>
                      <a:pt x="90511" y="249592"/>
                    </a:cubicBezTo>
                    <a:cubicBezTo>
                      <a:pt x="90511" y="175537"/>
                      <a:pt x="134396" y="109710"/>
                      <a:pt x="200222" y="82283"/>
                    </a:cubicBezTo>
                    <a:lnTo>
                      <a:pt x="200222" y="65827"/>
                    </a:lnTo>
                    <a:cubicBezTo>
                      <a:pt x="194736" y="41141"/>
                      <a:pt x="178280" y="19199"/>
                      <a:pt x="161824" y="0"/>
                    </a:cubicBezTo>
                    <a:cubicBezTo>
                      <a:pt x="63083" y="43884"/>
                      <a:pt x="0" y="139881"/>
                      <a:pt x="0" y="249592"/>
                    </a:cubicBezTo>
                    <a:cubicBezTo>
                      <a:pt x="0" y="400443"/>
                      <a:pt x="123425" y="521125"/>
                      <a:pt x="271535" y="521125"/>
                    </a:cubicBezTo>
                    <a:cubicBezTo>
                      <a:pt x="419643" y="521125"/>
                      <a:pt x="543068" y="397701"/>
                      <a:pt x="543068" y="249592"/>
                    </a:cubicBezTo>
                    <a:cubicBezTo>
                      <a:pt x="543068" y="142624"/>
                      <a:pt x="479984" y="43884"/>
                      <a:pt x="381245" y="0"/>
                    </a:cubicBezTo>
                    <a:lnTo>
                      <a:pt x="381245" y="0"/>
                    </a:lnTo>
                    <a:close/>
                  </a:path>
                </a:pathLst>
              </a:custGeom>
              <a:solidFill>
                <a:srgbClr val="F16924"/>
              </a:solid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26F8E51-9C49-E011-386A-13AB93878883}"/>
                  </a:ext>
                </a:extLst>
              </p:cNvPr>
              <p:cNvSpPr/>
              <p:nvPr/>
            </p:nvSpPr>
            <p:spPr>
              <a:xfrm>
                <a:off x="9278854" y="4275448"/>
                <a:ext cx="255077" cy="219420"/>
              </a:xfrm>
              <a:custGeom>
                <a:avLst/>
                <a:gdLst>
                  <a:gd name="connsiteX0" fmla="*/ 181024 w 255077"/>
                  <a:gd name="connsiteY0" fmla="*/ 145366 h 219420"/>
                  <a:gd name="connsiteX1" fmla="*/ 181024 w 255077"/>
                  <a:gd name="connsiteY1" fmla="*/ 0 h 219420"/>
                  <a:gd name="connsiteX2" fmla="*/ 0 w 255077"/>
                  <a:gd name="connsiteY2" fmla="*/ 0 h 219420"/>
                  <a:gd name="connsiteX3" fmla="*/ 0 w 255077"/>
                  <a:gd name="connsiteY3" fmla="*/ 219421 h 219420"/>
                  <a:gd name="connsiteX4" fmla="*/ 255077 w 255077"/>
                  <a:gd name="connsiteY4" fmla="*/ 219421 h 219420"/>
                  <a:gd name="connsiteX5" fmla="*/ 255077 w 255077"/>
                  <a:gd name="connsiteY5" fmla="*/ 145366 h 219420"/>
                  <a:gd name="connsiteX6" fmla="*/ 181024 w 255077"/>
                  <a:gd name="connsiteY6" fmla="*/ 145366 h 2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77" h="219420">
                    <a:moveTo>
                      <a:pt x="181024" y="145366"/>
                    </a:moveTo>
                    <a:lnTo>
                      <a:pt x="181024" y="0"/>
                    </a:lnTo>
                    <a:lnTo>
                      <a:pt x="0" y="0"/>
                    </a:lnTo>
                    <a:lnTo>
                      <a:pt x="0" y="219421"/>
                    </a:lnTo>
                    <a:lnTo>
                      <a:pt x="255077" y="219421"/>
                    </a:lnTo>
                    <a:lnTo>
                      <a:pt x="255077" y="145366"/>
                    </a:lnTo>
                    <a:lnTo>
                      <a:pt x="181024" y="145366"/>
                    </a:lnTo>
                    <a:close/>
                  </a:path>
                </a:pathLst>
              </a:custGeom>
              <a:solidFill>
                <a:srgbClr val="F16924"/>
              </a:solidFill>
              <a:ln w="27426" cap="flat">
                <a:noFill/>
                <a:prstDash val="solid"/>
                <a:miter/>
              </a:ln>
            </p:spPr>
            <p:txBody>
              <a:bodyPr rtlCol="0" anchor="ctr"/>
              <a:lstStyle/>
              <a:p>
                <a:endParaRPr lang="en-US"/>
              </a:p>
            </p:txBody>
          </p:sp>
        </p:grpSp>
        <p:sp>
          <p:nvSpPr>
            <p:cNvPr id="36" name="Freeform 35">
              <a:extLst>
                <a:ext uri="{FF2B5EF4-FFF2-40B4-BE49-F238E27FC236}">
                  <a16:creationId xmlns:a16="http://schemas.microsoft.com/office/drawing/2014/main" id="{817AA7C7-E556-2BD2-1C17-E0BC969A636F}"/>
                </a:ext>
              </a:extLst>
            </p:cNvPr>
            <p:cNvSpPr/>
            <p:nvPr/>
          </p:nvSpPr>
          <p:spPr>
            <a:xfrm>
              <a:off x="8697387" y="3737866"/>
              <a:ext cx="1058709" cy="1140988"/>
            </a:xfrm>
            <a:custGeom>
              <a:avLst/>
              <a:gdLst>
                <a:gd name="connsiteX0" fmla="*/ 1058709 w 1058709"/>
                <a:gd name="connsiteY0" fmla="*/ 447070 h 1140988"/>
                <a:gd name="connsiteX1" fmla="*/ 1044995 w 1058709"/>
                <a:gd name="connsiteY1" fmla="*/ 386729 h 1140988"/>
                <a:gd name="connsiteX2" fmla="*/ 1003854 w 1058709"/>
                <a:gd name="connsiteY2" fmla="*/ 342845 h 1140988"/>
                <a:gd name="connsiteX3" fmla="*/ 1017568 w 1058709"/>
                <a:gd name="connsiteY3" fmla="*/ 260562 h 1140988"/>
                <a:gd name="connsiteX4" fmla="*/ 962712 w 1058709"/>
                <a:gd name="connsiteY4" fmla="*/ 95997 h 1140988"/>
                <a:gd name="connsiteX5" fmla="*/ 891399 w 1058709"/>
                <a:gd name="connsiteY5" fmla="*/ 0 h 1140988"/>
                <a:gd name="connsiteX6" fmla="*/ 820088 w 1058709"/>
                <a:gd name="connsiteY6" fmla="*/ 95997 h 1140988"/>
                <a:gd name="connsiteX7" fmla="*/ 765233 w 1058709"/>
                <a:gd name="connsiteY7" fmla="*/ 260562 h 1140988"/>
                <a:gd name="connsiteX8" fmla="*/ 765233 w 1058709"/>
                <a:gd name="connsiteY8" fmla="*/ 266048 h 1140988"/>
                <a:gd name="connsiteX9" fmla="*/ 691178 w 1058709"/>
                <a:gd name="connsiteY9" fmla="*/ 266048 h 1140988"/>
                <a:gd name="connsiteX10" fmla="*/ 526612 w 1058709"/>
                <a:gd name="connsiteY10" fmla="*/ 315418 h 1140988"/>
                <a:gd name="connsiteX11" fmla="*/ 392217 w 1058709"/>
                <a:gd name="connsiteY11" fmla="*/ 266048 h 1140988"/>
                <a:gd name="connsiteX12" fmla="*/ 400445 w 1058709"/>
                <a:gd name="connsiteY12" fmla="*/ 211193 h 1140988"/>
                <a:gd name="connsiteX13" fmla="*/ 200223 w 1058709"/>
                <a:gd name="connsiteY13" fmla="*/ 10971 h 1140988"/>
                <a:gd name="connsiteX14" fmla="*/ 0 w 1058709"/>
                <a:gd name="connsiteY14" fmla="*/ 211193 h 1140988"/>
                <a:gd name="connsiteX15" fmla="*/ 65827 w 1058709"/>
                <a:gd name="connsiteY15" fmla="*/ 362045 h 1140988"/>
                <a:gd name="connsiteX16" fmla="*/ 109711 w 1058709"/>
                <a:gd name="connsiteY16" fmla="*/ 430614 h 1140988"/>
                <a:gd name="connsiteX17" fmla="*/ 109711 w 1058709"/>
                <a:gd name="connsiteY17" fmla="*/ 430614 h 1140988"/>
                <a:gd name="connsiteX18" fmla="*/ 0 w 1058709"/>
                <a:gd name="connsiteY18" fmla="*/ 608893 h 1140988"/>
                <a:gd name="connsiteX19" fmla="*/ 200223 w 1058709"/>
                <a:gd name="connsiteY19" fmla="*/ 809115 h 1140988"/>
                <a:gd name="connsiteX20" fmla="*/ 400445 w 1058709"/>
                <a:gd name="connsiteY20" fmla="*/ 608893 h 1140988"/>
                <a:gd name="connsiteX21" fmla="*/ 290734 w 1058709"/>
                <a:gd name="connsiteY21" fmla="*/ 430614 h 1140988"/>
                <a:gd name="connsiteX22" fmla="*/ 290734 w 1058709"/>
                <a:gd name="connsiteY22" fmla="*/ 430614 h 1140988"/>
                <a:gd name="connsiteX23" fmla="*/ 334618 w 1058709"/>
                <a:gd name="connsiteY23" fmla="*/ 362045 h 1140988"/>
                <a:gd name="connsiteX24" fmla="*/ 378503 w 1058709"/>
                <a:gd name="connsiteY24" fmla="*/ 301704 h 1140988"/>
                <a:gd name="connsiteX25" fmla="*/ 510156 w 1058709"/>
                <a:gd name="connsiteY25" fmla="*/ 348331 h 1140988"/>
                <a:gd name="connsiteX26" fmla="*/ 510156 w 1058709"/>
                <a:gd name="connsiteY26" fmla="*/ 811857 h 1140988"/>
                <a:gd name="connsiteX27" fmla="*/ 386731 w 1058709"/>
                <a:gd name="connsiteY27" fmla="*/ 811857 h 1140988"/>
                <a:gd name="connsiteX28" fmla="*/ 337362 w 1058709"/>
                <a:gd name="connsiteY28" fmla="*/ 847513 h 1140988"/>
                <a:gd name="connsiteX29" fmla="*/ 910599 w 1058709"/>
                <a:gd name="connsiteY29" fmla="*/ 847513 h 1140988"/>
                <a:gd name="connsiteX30" fmla="*/ 910599 w 1058709"/>
                <a:gd name="connsiteY30" fmla="*/ 617122 h 1140988"/>
                <a:gd name="connsiteX31" fmla="*/ 946255 w 1058709"/>
                <a:gd name="connsiteY31" fmla="*/ 567752 h 1140988"/>
                <a:gd name="connsiteX32" fmla="*/ 946255 w 1058709"/>
                <a:gd name="connsiteY32" fmla="*/ 885912 h 1140988"/>
                <a:gd name="connsiteX33" fmla="*/ 581467 w 1058709"/>
                <a:gd name="connsiteY33" fmla="*/ 885912 h 1140988"/>
                <a:gd name="connsiteX34" fmla="*/ 581467 w 1058709"/>
                <a:gd name="connsiteY34" fmla="*/ 905112 h 1140988"/>
                <a:gd name="connsiteX35" fmla="*/ 526612 w 1058709"/>
                <a:gd name="connsiteY35" fmla="*/ 959967 h 1140988"/>
                <a:gd name="connsiteX36" fmla="*/ 471756 w 1058709"/>
                <a:gd name="connsiteY36" fmla="*/ 905112 h 1140988"/>
                <a:gd name="connsiteX37" fmla="*/ 471756 w 1058709"/>
                <a:gd name="connsiteY37" fmla="*/ 885912 h 1140988"/>
                <a:gd name="connsiteX38" fmla="*/ 271535 w 1058709"/>
                <a:gd name="connsiteY38" fmla="*/ 885912 h 1140988"/>
                <a:gd name="connsiteX39" fmla="*/ 271535 w 1058709"/>
                <a:gd name="connsiteY39" fmla="*/ 874941 h 1140988"/>
                <a:gd name="connsiteX40" fmla="*/ 235879 w 1058709"/>
                <a:gd name="connsiteY40" fmla="*/ 883169 h 1140988"/>
                <a:gd name="connsiteX41" fmla="*/ 235879 w 1058709"/>
                <a:gd name="connsiteY41" fmla="*/ 1066934 h 1140988"/>
                <a:gd name="connsiteX42" fmla="*/ 200223 w 1058709"/>
                <a:gd name="connsiteY42" fmla="*/ 1102590 h 1140988"/>
                <a:gd name="connsiteX43" fmla="*/ 164566 w 1058709"/>
                <a:gd name="connsiteY43" fmla="*/ 1066934 h 1140988"/>
                <a:gd name="connsiteX44" fmla="*/ 164566 w 1058709"/>
                <a:gd name="connsiteY44" fmla="*/ 883169 h 1140988"/>
                <a:gd name="connsiteX45" fmla="*/ 128910 w 1058709"/>
                <a:gd name="connsiteY45" fmla="*/ 874941 h 1140988"/>
                <a:gd name="connsiteX46" fmla="*/ 128910 w 1058709"/>
                <a:gd name="connsiteY46" fmla="*/ 1066934 h 1140988"/>
                <a:gd name="connsiteX47" fmla="*/ 202965 w 1058709"/>
                <a:gd name="connsiteY47" fmla="*/ 1140989 h 1140988"/>
                <a:gd name="connsiteX48" fmla="*/ 277021 w 1058709"/>
                <a:gd name="connsiteY48" fmla="*/ 1066934 h 1140988"/>
                <a:gd name="connsiteX49" fmla="*/ 277021 w 1058709"/>
                <a:gd name="connsiteY49" fmla="*/ 921568 h 1140988"/>
                <a:gd name="connsiteX50" fmla="*/ 441587 w 1058709"/>
                <a:gd name="connsiteY50" fmla="*/ 921568 h 1140988"/>
                <a:gd name="connsiteX51" fmla="*/ 529355 w 1058709"/>
                <a:gd name="connsiteY51" fmla="*/ 995622 h 1140988"/>
                <a:gd name="connsiteX52" fmla="*/ 617123 w 1058709"/>
                <a:gd name="connsiteY52" fmla="*/ 921568 h 1140988"/>
                <a:gd name="connsiteX53" fmla="*/ 946255 w 1058709"/>
                <a:gd name="connsiteY53" fmla="*/ 921568 h 1140988"/>
                <a:gd name="connsiteX54" fmla="*/ 981912 w 1058709"/>
                <a:gd name="connsiteY54" fmla="*/ 885912 h 1140988"/>
                <a:gd name="connsiteX55" fmla="*/ 981912 w 1058709"/>
                <a:gd name="connsiteY55" fmla="*/ 490954 h 1140988"/>
                <a:gd name="connsiteX56" fmla="*/ 968198 w 1058709"/>
                <a:gd name="connsiteY56" fmla="*/ 444327 h 1140988"/>
                <a:gd name="connsiteX57" fmla="*/ 1058709 w 1058709"/>
                <a:gd name="connsiteY57" fmla="*/ 444327 h 1140988"/>
                <a:gd name="connsiteX58" fmla="*/ 145368 w 1058709"/>
                <a:gd name="connsiteY58" fmla="*/ 227649 h 1140988"/>
                <a:gd name="connsiteX59" fmla="*/ 126168 w 1058709"/>
                <a:gd name="connsiteY59" fmla="*/ 227649 h 1140988"/>
                <a:gd name="connsiteX60" fmla="*/ 106969 w 1058709"/>
                <a:gd name="connsiteY60" fmla="*/ 208450 h 1140988"/>
                <a:gd name="connsiteX61" fmla="*/ 126168 w 1058709"/>
                <a:gd name="connsiteY61" fmla="*/ 189250 h 1140988"/>
                <a:gd name="connsiteX62" fmla="*/ 145368 w 1058709"/>
                <a:gd name="connsiteY62" fmla="*/ 208450 h 1140988"/>
                <a:gd name="connsiteX63" fmla="*/ 145368 w 1058709"/>
                <a:gd name="connsiteY63" fmla="*/ 227649 h 1140988"/>
                <a:gd name="connsiteX64" fmla="*/ 216679 w 1058709"/>
                <a:gd name="connsiteY64" fmla="*/ 408671 h 1140988"/>
                <a:gd name="connsiteX65" fmla="*/ 181024 w 1058709"/>
                <a:gd name="connsiteY65" fmla="*/ 408671 h 1140988"/>
                <a:gd name="connsiteX66" fmla="*/ 181024 w 1058709"/>
                <a:gd name="connsiteY66" fmla="*/ 263305 h 1140988"/>
                <a:gd name="connsiteX67" fmla="*/ 216679 w 1058709"/>
                <a:gd name="connsiteY67" fmla="*/ 263305 h 1140988"/>
                <a:gd name="connsiteX68" fmla="*/ 216679 w 1058709"/>
                <a:gd name="connsiteY68" fmla="*/ 408671 h 1140988"/>
                <a:gd name="connsiteX69" fmla="*/ 255079 w 1058709"/>
                <a:gd name="connsiteY69" fmla="*/ 447070 h 1140988"/>
                <a:gd name="connsiteX70" fmla="*/ 255079 w 1058709"/>
                <a:gd name="connsiteY70" fmla="*/ 482726 h 1140988"/>
                <a:gd name="connsiteX71" fmla="*/ 145368 w 1058709"/>
                <a:gd name="connsiteY71" fmla="*/ 482726 h 1140988"/>
                <a:gd name="connsiteX72" fmla="*/ 145368 w 1058709"/>
                <a:gd name="connsiteY72" fmla="*/ 447070 h 1140988"/>
                <a:gd name="connsiteX73" fmla="*/ 255079 w 1058709"/>
                <a:gd name="connsiteY73" fmla="*/ 447070 h 1140988"/>
                <a:gd name="connsiteX74" fmla="*/ 249593 w 1058709"/>
                <a:gd name="connsiteY74" fmla="*/ 518382 h 1140988"/>
                <a:gd name="connsiteX75" fmla="*/ 197480 w 1058709"/>
                <a:gd name="connsiteY75" fmla="*/ 554038 h 1140988"/>
                <a:gd name="connsiteX76" fmla="*/ 145368 w 1058709"/>
                <a:gd name="connsiteY76" fmla="*/ 518382 h 1140988"/>
                <a:gd name="connsiteX77" fmla="*/ 249593 w 1058709"/>
                <a:gd name="connsiteY77" fmla="*/ 518382 h 1140988"/>
                <a:gd name="connsiteX78" fmla="*/ 362046 w 1058709"/>
                <a:gd name="connsiteY78" fmla="*/ 608893 h 1140988"/>
                <a:gd name="connsiteX79" fmla="*/ 197480 w 1058709"/>
                <a:gd name="connsiteY79" fmla="*/ 773459 h 1140988"/>
                <a:gd name="connsiteX80" fmla="*/ 32914 w 1058709"/>
                <a:gd name="connsiteY80" fmla="*/ 608893 h 1140988"/>
                <a:gd name="connsiteX81" fmla="*/ 106969 w 1058709"/>
                <a:gd name="connsiteY81" fmla="*/ 471755 h 1140988"/>
                <a:gd name="connsiteX82" fmla="*/ 106969 w 1058709"/>
                <a:gd name="connsiteY82" fmla="*/ 499183 h 1140988"/>
                <a:gd name="connsiteX83" fmla="*/ 197480 w 1058709"/>
                <a:gd name="connsiteY83" fmla="*/ 589694 h 1140988"/>
                <a:gd name="connsiteX84" fmla="*/ 287991 w 1058709"/>
                <a:gd name="connsiteY84" fmla="*/ 499183 h 1140988"/>
                <a:gd name="connsiteX85" fmla="*/ 287991 w 1058709"/>
                <a:gd name="connsiteY85" fmla="*/ 471755 h 1140988"/>
                <a:gd name="connsiteX86" fmla="*/ 362046 w 1058709"/>
                <a:gd name="connsiteY86" fmla="*/ 608893 h 1140988"/>
                <a:gd name="connsiteX87" fmla="*/ 362046 w 1058709"/>
                <a:gd name="connsiteY87" fmla="*/ 608893 h 1140988"/>
                <a:gd name="connsiteX88" fmla="*/ 304448 w 1058709"/>
                <a:gd name="connsiteY88" fmla="*/ 337359 h 1140988"/>
                <a:gd name="connsiteX89" fmla="*/ 257821 w 1058709"/>
                <a:gd name="connsiteY89" fmla="*/ 408671 h 1140988"/>
                <a:gd name="connsiteX90" fmla="*/ 252335 w 1058709"/>
                <a:gd name="connsiteY90" fmla="*/ 408671 h 1140988"/>
                <a:gd name="connsiteX91" fmla="*/ 252335 w 1058709"/>
                <a:gd name="connsiteY91" fmla="*/ 263305 h 1140988"/>
                <a:gd name="connsiteX92" fmla="*/ 271535 w 1058709"/>
                <a:gd name="connsiteY92" fmla="*/ 263305 h 1140988"/>
                <a:gd name="connsiteX93" fmla="*/ 326390 w 1058709"/>
                <a:gd name="connsiteY93" fmla="*/ 208450 h 1140988"/>
                <a:gd name="connsiteX94" fmla="*/ 271535 w 1058709"/>
                <a:gd name="connsiteY94" fmla="*/ 153594 h 1140988"/>
                <a:gd name="connsiteX95" fmla="*/ 216679 w 1058709"/>
                <a:gd name="connsiteY95" fmla="*/ 208450 h 1140988"/>
                <a:gd name="connsiteX96" fmla="*/ 216679 w 1058709"/>
                <a:gd name="connsiteY96" fmla="*/ 227649 h 1140988"/>
                <a:gd name="connsiteX97" fmla="*/ 181024 w 1058709"/>
                <a:gd name="connsiteY97" fmla="*/ 227649 h 1140988"/>
                <a:gd name="connsiteX98" fmla="*/ 181024 w 1058709"/>
                <a:gd name="connsiteY98" fmla="*/ 208450 h 1140988"/>
                <a:gd name="connsiteX99" fmla="*/ 126168 w 1058709"/>
                <a:gd name="connsiteY99" fmla="*/ 153594 h 1140988"/>
                <a:gd name="connsiteX100" fmla="*/ 71313 w 1058709"/>
                <a:gd name="connsiteY100" fmla="*/ 208450 h 1140988"/>
                <a:gd name="connsiteX101" fmla="*/ 126168 w 1058709"/>
                <a:gd name="connsiteY101" fmla="*/ 263305 h 1140988"/>
                <a:gd name="connsiteX102" fmla="*/ 145368 w 1058709"/>
                <a:gd name="connsiteY102" fmla="*/ 263305 h 1140988"/>
                <a:gd name="connsiteX103" fmla="*/ 145368 w 1058709"/>
                <a:gd name="connsiteY103" fmla="*/ 408671 h 1140988"/>
                <a:gd name="connsiteX104" fmla="*/ 139882 w 1058709"/>
                <a:gd name="connsiteY104" fmla="*/ 408671 h 1140988"/>
                <a:gd name="connsiteX105" fmla="*/ 93255 w 1058709"/>
                <a:gd name="connsiteY105" fmla="*/ 337359 h 1140988"/>
                <a:gd name="connsiteX106" fmla="*/ 35657 w 1058709"/>
                <a:gd name="connsiteY106" fmla="*/ 208450 h 1140988"/>
                <a:gd name="connsiteX107" fmla="*/ 200223 w 1058709"/>
                <a:gd name="connsiteY107" fmla="*/ 43884 h 1140988"/>
                <a:gd name="connsiteX108" fmla="*/ 364789 w 1058709"/>
                <a:gd name="connsiteY108" fmla="*/ 208450 h 1140988"/>
                <a:gd name="connsiteX109" fmla="*/ 304448 w 1058709"/>
                <a:gd name="connsiteY109" fmla="*/ 337359 h 1140988"/>
                <a:gd name="connsiteX110" fmla="*/ 304448 w 1058709"/>
                <a:gd name="connsiteY110" fmla="*/ 337359 h 1140988"/>
                <a:gd name="connsiteX111" fmla="*/ 255079 w 1058709"/>
                <a:gd name="connsiteY111" fmla="*/ 227649 h 1140988"/>
                <a:gd name="connsiteX112" fmla="*/ 255079 w 1058709"/>
                <a:gd name="connsiteY112" fmla="*/ 208450 h 1140988"/>
                <a:gd name="connsiteX113" fmla="*/ 274277 w 1058709"/>
                <a:gd name="connsiteY113" fmla="*/ 189250 h 1140988"/>
                <a:gd name="connsiteX114" fmla="*/ 293476 w 1058709"/>
                <a:gd name="connsiteY114" fmla="*/ 208450 h 1140988"/>
                <a:gd name="connsiteX115" fmla="*/ 274277 w 1058709"/>
                <a:gd name="connsiteY115" fmla="*/ 227649 h 1140988"/>
                <a:gd name="connsiteX116" fmla="*/ 255079 w 1058709"/>
                <a:gd name="connsiteY116" fmla="*/ 227649 h 1140988"/>
                <a:gd name="connsiteX117" fmla="*/ 872201 w 1058709"/>
                <a:gd name="connsiteY117" fmla="*/ 373015 h 1140988"/>
                <a:gd name="connsiteX118" fmla="*/ 872201 w 1058709"/>
                <a:gd name="connsiteY118" fmla="*/ 408671 h 1140988"/>
                <a:gd name="connsiteX119" fmla="*/ 847516 w 1058709"/>
                <a:gd name="connsiteY119" fmla="*/ 408671 h 1140988"/>
                <a:gd name="connsiteX120" fmla="*/ 825574 w 1058709"/>
                <a:gd name="connsiteY120" fmla="*/ 364787 h 1140988"/>
                <a:gd name="connsiteX121" fmla="*/ 800888 w 1058709"/>
                <a:gd name="connsiteY121" fmla="*/ 257819 h 1140988"/>
                <a:gd name="connsiteX122" fmla="*/ 811860 w 1058709"/>
                <a:gd name="connsiteY122" fmla="*/ 191993 h 1140988"/>
                <a:gd name="connsiteX123" fmla="*/ 973682 w 1058709"/>
                <a:gd name="connsiteY123" fmla="*/ 191993 h 1140988"/>
                <a:gd name="connsiteX124" fmla="*/ 984654 w 1058709"/>
                <a:gd name="connsiteY124" fmla="*/ 257819 h 1140988"/>
                <a:gd name="connsiteX125" fmla="*/ 959969 w 1058709"/>
                <a:gd name="connsiteY125" fmla="*/ 364787 h 1140988"/>
                <a:gd name="connsiteX126" fmla="*/ 938027 w 1058709"/>
                <a:gd name="connsiteY126" fmla="*/ 408671 h 1140988"/>
                <a:gd name="connsiteX127" fmla="*/ 913343 w 1058709"/>
                <a:gd name="connsiteY127" fmla="*/ 408671 h 1140988"/>
                <a:gd name="connsiteX128" fmla="*/ 913343 w 1058709"/>
                <a:gd name="connsiteY128" fmla="*/ 373015 h 1140988"/>
                <a:gd name="connsiteX129" fmla="*/ 872201 w 1058709"/>
                <a:gd name="connsiteY129" fmla="*/ 373015 h 1140988"/>
                <a:gd name="connsiteX130" fmla="*/ 789918 w 1058709"/>
                <a:gd name="connsiteY130" fmla="*/ 375758 h 1140988"/>
                <a:gd name="connsiteX131" fmla="*/ 792660 w 1058709"/>
                <a:gd name="connsiteY131" fmla="*/ 381244 h 1140988"/>
                <a:gd name="connsiteX132" fmla="*/ 806374 w 1058709"/>
                <a:gd name="connsiteY132" fmla="*/ 411414 h 1140988"/>
                <a:gd name="connsiteX133" fmla="*/ 767975 w 1058709"/>
                <a:gd name="connsiteY133" fmla="*/ 411414 h 1140988"/>
                <a:gd name="connsiteX134" fmla="*/ 770719 w 1058709"/>
                <a:gd name="connsiteY134" fmla="*/ 397701 h 1140988"/>
                <a:gd name="connsiteX135" fmla="*/ 789918 w 1058709"/>
                <a:gd name="connsiteY135" fmla="*/ 375758 h 1140988"/>
                <a:gd name="connsiteX136" fmla="*/ 789918 w 1058709"/>
                <a:gd name="connsiteY136" fmla="*/ 375758 h 1140988"/>
                <a:gd name="connsiteX137" fmla="*/ 1009340 w 1058709"/>
                <a:gd name="connsiteY137" fmla="*/ 394958 h 1140988"/>
                <a:gd name="connsiteX138" fmla="*/ 1012082 w 1058709"/>
                <a:gd name="connsiteY138" fmla="*/ 408671 h 1140988"/>
                <a:gd name="connsiteX139" fmla="*/ 973682 w 1058709"/>
                <a:gd name="connsiteY139" fmla="*/ 408671 h 1140988"/>
                <a:gd name="connsiteX140" fmla="*/ 987396 w 1058709"/>
                <a:gd name="connsiteY140" fmla="*/ 378501 h 1140988"/>
                <a:gd name="connsiteX141" fmla="*/ 990140 w 1058709"/>
                <a:gd name="connsiteY141" fmla="*/ 373015 h 1140988"/>
                <a:gd name="connsiteX142" fmla="*/ 1009340 w 1058709"/>
                <a:gd name="connsiteY142" fmla="*/ 394958 h 1140988"/>
                <a:gd name="connsiteX143" fmla="*/ 1009340 w 1058709"/>
                <a:gd name="connsiteY143" fmla="*/ 394958 h 1140988"/>
                <a:gd name="connsiteX144" fmla="*/ 891399 w 1058709"/>
                <a:gd name="connsiteY144" fmla="*/ 57598 h 1140988"/>
                <a:gd name="connsiteX145" fmla="*/ 935285 w 1058709"/>
                <a:gd name="connsiteY145" fmla="*/ 115196 h 1140988"/>
                <a:gd name="connsiteX146" fmla="*/ 959969 w 1058709"/>
                <a:gd name="connsiteY146" fmla="*/ 153594 h 1140988"/>
                <a:gd name="connsiteX147" fmla="*/ 825574 w 1058709"/>
                <a:gd name="connsiteY147" fmla="*/ 153594 h 1140988"/>
                <a:gd name="connsiteX148" fmla="*/ 850258 w 1058709"/>
                <a:gd name="connsiteY148" fmla="*/ 115196 h 1140988"/>
                <a:gd name="connsiteX149" fmla="*/ 891399 w 1058709"/>
                <a:gd name="connsiteY149" fmla="*/ 57598 h 1140988"/>
                <a:gd name="connsiteX150" fmla="*/ 872201 w 1058709"/>
                <a:gd name="connsiteY150" fmla="*/ 809115 h 1140988"/>
                <a:gd name="connsiteX151" fmla="*/ 545811 w 1058709"/>
                <a:gd name="connsiteY151" fmla="*/ 809115 h 1140988"/>
                <a:gd name="connsiteX152" fmla="*/ 545811 w 1058709"/>
                <a:gd name="connsiteY152" fmla="*/ 345588 h 1140988"/>
                <a:gd name="connsiteX153" fmla="*/ 691178 w 1058709"/>
                <a:gd name="connsiteY153" fmla="*/ 298961 h 1140988"/>
                <a:gd name="connsiteX154" fmla="*/ 767975 w 1058709"/>
                <a:gd name="connsiteY154" fmla="*/ 298961 h 1140988"/>
                <a:gd name="connsiteX155" fmla="*/ 778947 w 1058709"/>
                <a:gd name="connsiteY155" fmla="*/ 340102 h 1140988"/>
                <a:gd name="connsiteX156" fmla="*/ 737805 w 1058709"/>
                <a:gd name="connsiteY156" fmla="*/ 383987 h 1140988"/>
                <a:gd name="connsiteX157" fmla="*/ 724091 w 1058709"/>
                <a:gd name="connsiteY157" fmla="*/ 444327 h 1140988"/>
                <a:gd name="connsiteX158" fmla="*/ 814602 w 1058709"/>
                <a:gd name="connsiteY158" fmla="*/ 444327 h 1140988"/>
                <a:gd name="connsiteX159" fmla="*/ 800888 w 1058709"/>
                <a:gd name="connsiteY159" fmla="*/ 490954 h 1140988"/>
                <a:gd name="connsiteX160" fmla="*/ 822830 w 1058709"/>
                <a:gd name="connsiteY160" fmla="*/ 548552 h 1140988"/>
                <a:gd name="connsiteX161" fmla="*/ 872201 w 1058709"/>
                <a:gd name="connsiteY161" fmla="*/ 614379 h 1140988"/>
                <a:gd name="connsiteX162" fmla="*/ 872201 w 1058709"/>
                <a:gd name="connsiteY162" fmla="*/ 809115 h 1140988"/>
                <a:gd name="connsiteX163" fmla="*/ 929799 w 1058709"/>
                <a:gd name="connsiteY163" fmla="*/ 458041 h 1140988"/>
                <a:gd name="connsiteX164" fmla="*/ 943513 w 1058709"/>
                <a:gd name="connsiteY164" fmla="*/ 493697 h 1140988"/>
                <a:gd name="connsiteX165" fmla="*/ 929799 w 1058709"/>
                <a:gd name="connsiteY165" fmla="*/ 526610 h 1140988"/>
                <a:gd name="connsiteX166" fmla="*/ 888657 w 1058709"/>
                <a:gd name="connsiteY166" fmla="*/ 575980 h 1140988"/>
                <a:gd name="connsiteX167" fmla="*/ 847516 w 1058709"/>
                <a:gd name="connsiteY167" fmla="*/ 526610 h 1140988"/>
                <a:gd name="connsiteX168" fmla="*/ 833802 w 1058709"/>
                <a:gd name="connsiteY168" fmla="*/ 493697 h 1140988"/>
                <a:gd name="connsiteX169" fmla="*/ 847516 w 1058709"/>
                <a:gd name="connsiteY169" fmla="*/ 458041 h 1140988"/>
                <a:gd name="connsiteX170" fmla="*/ 858488 w 1058709"/>
                <a:gd name="connsiteY170" fmla="*/ 447070 h 1140988"/>
                <a:gd name="connsiteX171" fmla="*/ 869458 w 1058709"/>
                <a:gd name="connsiteY171" fmla="*/ 447070 h 1140988"/>
                <a:gd name="connsiteX172" fmla="*/ 869458 w 1058709"/>
                <a:gd name="connsiteY172" fmla="*/ 482726 h 1140988"/>
                <a:gd name="connsiteX173" fmla="*/ 905113 w 1058709"/>
                <a:gd name="connsiteY173" fmla="*/ 482726 h 1140988"/>
                <a:gd name="connsiteX174" fmla="*/ 905113 w 1058709"/>
                <a:gd name="connsiteY174" fmla="*/ 447070 h 1140988"/>
                <a:gd name="connsiteX175" fmla="*/ 916085 w 1058709"/>
                <a:gd name="connsiteY175" fmla="*/ 447070 h 1140988"/>
                <a:gd name="connsiteX176" fmla="*/ 929799 w 1058709"/>
                <a:gd name="connsiteY176" fmla="*/ 458041 h 114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058709" h="1140988">
                  <a:moveTo>
                    <a:pt x="1058709" y="447070"/>
                  </a:moveTo>
                  <a:lnTo>
                    <a:pt x="1044995" y="386729"/>
                  </a:lnTo>
                  <a:cubicBezTo>
                    <a:pt x="1039510" y="364787"/>
                    <a:pt x="1025796" y="348331"/>
                    <a:pt x="1003854" y="342845"/>
                  </a:cubicBezTo>
                  <a:cubicBezTo>
                    <a:pt x="1012082" y="315418"/>
                    <a:pt x="1017568" y="287990"/>
                    <a:pt x="1017568" y="260562"/>
                  </a:cubicBezTo>
                  <a:cubicBezTo>
                    <a:pt x="1017568" y="202964"/>
                    <a:pt x="998368" y="142624"/>
                    <a:pt x="962712" y="95997"/>
                  </a:cubicBezTo>
                  <a:lnTo>
                    <a:pt x="891399" y="0"/>
                  </a:lnTo>
                  <a:lnTo>
                    <a:pt x="820088" y="95997"/>
                  </a:lnTo>
                  <a:cubicBezTo>
                    <a:pt x="784432" y="142624"/>
                    <a:pt x="765233" y="200221"/>
                    <a:pt x="765233" y="260562"/>
                  </a:cubicBezTo>
                  <a:cubicBezTo>
                    <a:pt x="765233" y="263305"/>
                    <a:pt x="765233" y="263305"/>
                    <a:pt x="765233" y="266048"/>
                  </a:cubicBezTo>
                  <a:lnTo>
                    <a:pt x="691178" y="266048"/>
                  </a:lnTo>
                  <a:cubicBezTo>
                    <a:pt x="633580" y="266048"/>
                    <a:pt x="575981" y="282504"/>
                    <a:pt x="526612" y="315418"/>
                  </a:cubicBezTo>
                  <a:cubicBezTo>
                    <a:pt x="485470" y="287990"/>
                    <a:pt x="438843" y="271533"/>
                    <a:pt x="392217" y="266048"/>
                  </a:cubicBezTo>
                  <a:cubicBezTo>
                    <a:pt x="397701" y="249591"/>
                    <a:pt x="400445" y="230392"/>
                    <a:pt x="400445" y="211193"/>
                  </a:cubicBezTo>
                  <a:cubicBezTo>
                    <a:pt x="400445" y="101482"/>
                    <a:pt x="309934" y="10971"/>
                    <a:pt x="200223" y="10971"/>
                  </a:cubicBezTo>
                  <a:cubicBezTo>
                    <a:pt x="90513" y="10971"/>
                    <a:pt x="0" y="101482"/>
                    <a:pt x="0" y="211193"/>
                  </a:cubicBezTo>
                  <a:cubicBezTo>
                    <a:pt x="0" y="282504"/>
                    <a:pt x="35657" y="326389"/>
                    <a:pt x="65827" y="362045"/>
                  </a:cubicBezTo>
                  <a:cubicBezTo>
                    <a:pt x="85027" y="386729"/>
                    <a:pt x="101483" y="405928"/>
                    <a:pt x="109711" y="430614"/>
                  </a:cubicBezTo>
                  <a:lnTo>
                    <a:pt x="109711" y="430614"/>
                  </a:lnTo>
                  <a:cubicBezTo>
                    <a:pt x="43885" y="463527"/>
                    <a:pt x="0" y="532096"/>
                    <a:pt x="0" y="608893"/>
                  </a:cubicBezTo>
                  <a:cubicBezTo>
                    <a:pt x="0" y="718604"/>
                    <a:pt x="90513" y="809115"/>
                    <a:pt x="200223" y="809115"/>
                  </a:cubicBezTo>
                  <a:cubicBezTo>
                    <a:pt x="309934" y="809115"/>
                    <a:pt x="400445" y="718604"/>
                    <a:pt x="400445" y="608893"/>
                  </a:cubicBezTo>
                  <a:cubicBezTo>
                    <a:pt x="400445" y="532096"/>
                    <a:pt x="359304" y="463527"/>
                    <a:pt x="290734" y="430614"/>
                  </a:cubicBezTo>
                  <a:lnTo>
                    <a:pt x="290734" y="430614"/>
                  </a:lnTo>
                  <a:cubicBezTo>
                    <a:pt x="296220" y="405928"/>
                    <a:pt x="315418" y="383987"/>
                    <a:pt x="334618" y="362045"/>
                  </a:cubicBezTo>
                  <a:cubicBezTo>
                    <a:pt x="348332" y="342845"/>
                    <a:pt x="364789" y="323646"/>
                    <a:pt x="378503" y="301704"/>
                  </a:cubicBezTo>
                  <a:cubicBezTo>
                    <a:pt x="425129" y="304446"/>
                    <a:pt x="471756" y="320903"/>
                    <a:pt x="510156" y="348331"/>
                  </a:cubicBezTo>
                  <a:lnTo>
                    <a:pt x="510156" y="811857"/>
                  </a:lnTo>
                  <a:lnTo>
                    <a:pt x="386731" y="811857"/>
                  </a:lnTo>
                  <a:cubicBezTo>
                    <a:pt x="373017" y="825571"/>
                    <a:pt x="356560" y="839285"/>
                    <a:pt x="337362" y="847513"/>
                  </a:cubicBezTo>
                  <a:lnTo>
                    <a:pt x="910599" y="847513"/>
                  </a:lnTo>
                  <a:lnTo>
                    <a:pt x="910599" y="617122"/>
                  </a:lnTo>
                  <a:cubicBezTo>
                    <a:pt x="918827" y="603408"/>
                    <a:pt x="929799" y="586951"/>
                    <a:pt x="946255" y="567752"/>
                  </a:cubicBezTo>
                  <a:lnTo>
                    <a:pt x="946255" y="885912"/>
                  </a:lnTo>
                  <a:lnTo>
                    <a:pt x="581467" y="885912"/>
                  </a:lnTo>
                  <a:lnTo>
                    <a:pt x="581467" y="905112"/>
                  </a:lnTo>
                  <a:cubicBezTo>
                    <a:pt x="581467" y="935282"/>
                    <a:pt x="556783" y="959967"/>
                    <a:pt x="526612" y="959967"/>
                  </a:cubicBezTo>
                  <a:cubicBezTo>
                    <a:pt x="496442" y="959967"/>
                    <a:pt x="471756" y="935282"/>
                    <a:pt x="471756" y="905112"/>
                  </a:cubicBezTo>
                  <a:lnTo>
                    <a:pt x="471756" y="885912"/>
                  </a:lnTo>
                  <a:lnTo>
                    <a:pt x="271535" y="885912"/>
                  </a:lnTo>
                  <a:lnTo>
                    <a:pt x="271535" y="874941"/>
                  </a:lnTo>
                  <a:cubicBezTo>
                    <a:pt x="260563" y="877684"/>
                    <a:pt x="246849" y="880426"/>
                    <a:pt x="235879" y="883169"/>
                  </a:cubicBezTo>
                  <a:lnTo>
                    <a:pt x="235879" y="1066934"/>
                  </a:lnTo>
                  <a:cubicBezTo>
                    <a:pt x="235879" y="1086134"/>
                    <a:pt x="219421" y="1102590"/>
                    <a:pt x="200223" y="1102590"/>
                  </a:cubicBezTo>
                  <a:cubicBezTo>
                    <a:pt x="181024" y="1102590"/>
                    <a:pt x="164566" y="1086134"/>
                    <a:pt x="164566" y="1066934"/>
                  </a:cubicBezTo>
                  <a:lnTo>
                    <a:pt x="164566" y="883169"/>
                  </a:lnTo>
                  <a:cubicBezTo>
                    <a:pt x="150852" y="880426"/>
                    <a:pt x="139882" y="877684"/>
                    <a:pt x="128910" y="874941"/>
                  </a:cubicBezTo>
                  <a:lnTo>
                    <a:pt x="128910" y="1066934"/>
                  </a:lnTo>
                  <a:cubicBezTo>
                    <a:pt x="128910" y="1108076"/>
                    <a:pt x="161824" y="1140989"/>
                    <a:pt x="202965" y="1140989"/>
                  </a:cubicBezTo>
                  <a:cubicBezTo>
                    <a:pt x="244107" y="1140989"/>
                    <a:pt x="277021" y="1108076"/>
                    <a:pt x="277021" y="1066934"/>
                  </a:cubicBezTo>
                  <a:lnTo>
                    <a:pt x="277021" y="921568"/>
                  </a:lnTo>
                  <a:lnTo>
                    <a:pt x="441587" y="921568"/>
                  </a:lnTo>
                  <a:cubicBezTo>
                    <a:pt x="449815" y="962709"/>
                    <a:pt x="485470" y="995622"/>
                    <a:pt x="529355" y="995622"/>
                  </a:cubicBezTo>
                  <a:cubicBezTo>
                    <a:pt x="573239" y="995622"/>
                    <a:pt x="608895" y="965452"/>
                    <a:pt x="617123" y="921568"/>
                  </a:cubicBezTo>
                  <a:lnTo>
                    <a:pt x="946255" y="921568"/>
                  </a:lnTo>
                  <a:cubicBezTo>
                    <a:pt x="965454" y="921568"/>
                    <a:pt x="981912" y="905112"/>
                    <a:pt x="981912" y="885912"/>
                  </a:cubicBezTo>
                  <a:lnTo>
                    <a:pt x="981912" y="490954"/>
                  </a:lnTo>
                  <a:cubicBezTo>
                    <a:pt x="981912" y="474498"/>
                    <a:pt x="976426" y="458041"/>
                    <a:pt x="968198" y="444327"/>
                  </a:cubicBezTo>
                  <a:lnTo>
                    <a:pt x="1058709" y="444327"/>
                  </a:lnTo>
                  <a:close/>
                  <a:moveTo>
                    <a:pt x="145368" y="227649"/>
                  </a:moveTo>
                  <a:lnTo>
                    <a:pt x="126168" y="227649"/>
                  </a:lnTo>
                  <a:cubicBezTo>
                    <a:pt x="115197" y="227649"/>
                    <a:pt x="106969" y="219421"/>
                    <a:pt x="106969" y="208450"/>
                  </a:cubicBezTo>
                  <a:cubicBezTo>
                    <a:pt x="106969" y="197479"/>
                    <a:pt x="115197" y="189250"/>
                    <a:pt x="126168" y="189250"/>
                  </a:cubicBezTo>
                  <a:cubicBezTo>
                    <a:pt x="137138" y="189250"/>
                    <a:pt x="145368" y="197479"/>
                    <a:pt x="145368" y="208450"/>
                  </a:cubicBezTo>
                  <a:lnTo>
                    <a:pt x="145368" y="227649"/>
                  </a:lnTo>
                  <a:close/>
                  <a:moveTo>
                    <a:pt x="216679" y="408671"/>
                  </a:moveTo>
                  <a:lnTo>
                    <a:pt x="181024" y="408671"/>
                  </a:lnTo>
                  <a:lnTo>
                    <a:pt x="181024" y="263305"/>
                  </a:lnTo>
                  <a:lnTo>
                    <a:pt x="216679" y="263305"/>
                  </a:lnTo>
                  <a:lnTo>
                    <a:pt x="216679" y="408671"/>
                  </a:lnTo>
                  <a:close/>
                  <a:moveTo>
                    <a:pt x="255079" y="447070"/>
                  </a:moveTo>
                  <a:lnTo>
                    <a:pt x="255079" y="482726"/>
                  </a:lnTo>
                  <a:lnTo>
                    <a:pt x="145368" y="482726"/>
                  </a:lnTo>
                  <a:lnTo>
                    <a:pt x="145368" y="447070"/>
                  </a:lnTo>
                  <a:lnTo>
                    <a:pt x="255079" y="447070"/>
                  </a:lnTo>
                  <a:close/>
                  <a:moveTo>
                    <a:pt x="249593" y="518382"/>
                  </a:moveTo>
                  <a:cubicBezTo>
                    <a:pt x="241365" y="540324"/>
                    <a:pt x="222165" y="554038"/>
                    <a:pt x="197480" y="554038"/>
                  </a:cubicBezTo>
                  <a:cubicBezTo>
                    <a:pt x="172796" y="554038"/>
                    <a:pt x="153596" y="537581"/>
                    <a:pt x="145368" y="518382"/>
                  </a:cubicBezTo>
                  <a:lnTo>
                    <a:pt x="249593" y="518382"/>
                  </a:lnTo>
                  <a:close/>
                  <a:moveTo>
                    <a:pt x="362046" y="608893"/>
                  </a:moveTo>
                  <a:cubicBezTo>
                    <a:pt x="362046" y="699404"/>
                    <a:pt x="287991" y="773459"/>
                    <a:pt x="197480" y="773459"/>
                  </a:cubicBezTo>
                  <a:cubicBezTo>
                    <a:pt x="106969" y="773459"/>
                    <a:pt x="32914" y="699404"/>
                    <a:pt x="32914" y="608893"/>
                  </a:cubicBezTo>
                  <a:cubicBezTo>
                    <a:pt x="32914" y="554038"/>
                    <a:pt x="60341" y="501925"/>
                    <a:pt x="106969" y="471755"/>
                  </a:cubicBezTo>
                  <a:lnTo>
                    <a:pt x="106969" y="499183"/>
                  </a:lnTo>
                  <a:cubicBezTo>
                    <a:pt x="106969" y="548552"/>
                    <a:pt x="148110" y="589694"/>
                    <a:pt x="197480" y="589694"/>
                  </a:cubicBezTo>
                  <a:cubicBezTo>
                    <a:pt x="246849" y="589694"/>
                    <a:pt x="287991" y="548552"/>
                    <a:pt x="287991" y="499183"/>
                  </a:cubicBezTo>
                  <a:lnTo>
                    <a:pt x="287991" y="471755"/>
                  </a:lnTo>
                  <a:cubicBezTo>
                    <a:pt x="334618" y="504668"/>
                    <a:pt x="362046" y="554038"/>
                    <a:pt x="362046" y="608893"/>
                  </a:cubicBezTo>
                  <a:lnTo>
                    <a:pt x="362046" y="608893"/>
                  </a:lnTo>
                  <a:close/>
                  <a:moveTo>
                    <a:pt x="304448" y="337359"/>
                  </a:moveTo>
                  <a:cubicBezTo>
                    <a:pt x="285248" y="359302"/>
                    <a:pt x="268793" y="381244"/>
                    <a:pt x="257821" y="408671"/>
                  </a:cubicBezTo>
                  <a:lnTo>
                    <a:pt x="252335" y="408671"/>
                  </a:lnTo>
                  <a:lnTo>
                    <a:pt x="252335" y="263305"/>
                  </a:lnTo>
                  <a:lnTo>
                    <a:pt x="271535" y="263305"/>
                  </a:lnTo>
                  <a:cubicBezTo>
                    <a:pt x="301704" y="263305"/>
                    <a:pt x="326390" y="238620"/>
                    <a:pt x="326390" y="208450"/>
                  </a:cubicBezTo>
                  <a:cubicBezTo>
                    <a:pt x="326390" y="178280"/>
                    <a:pt x="301704" y="153594"/>
                    <a:pt x="271535" y="153594"/>
                  </a:cubicBezTo>
                  <a:cubicBezTo>
                    <a:pt x="241365" y="153594"/>
                    <a:pt x="216679" y="178280"/>
                    <a:pt x="216679" y="208450"/>
                  </a:cubicBezTo>
                  <a:lnTo>
                    <a:pt x="216679" y="227649"/>
                  </a:lnTo>
                  <a:lnTo>
                    <a:pt x="181024" y="227649"/>
                  </a:lnTo>
                  <a:lnTo>
                    <a:pt x="181024" y="208450"/>
                  </a:lnTo>
                  <a:cubicBezTo>
                    <a:pt x="181024" y="178280"/>
                    <a:pt x="156338" y="153594"/>
                    <a:pt x="126168" y="153594"/>
                  </a:cubicBezTo>
                  <a:cubicBezTo>
                    <a:pt x="95997" y="153594"/>
                    <a:pt x="71313" y="178280"/>
                    <a:pt x="71313" y="208450"/>
                  </a:cubicBezTo>
                  <a:cubicBezTo>
                    <a:pt x="71313" y="238620"/>
                    <a:pt x="95997" y="263305"/>
                    <a:pt x="126168" y="263305"/>
                  </a:cubicBezTo>
                  <a:lnTo>
                    <a:pt x="145368" y="263305"/>
                  </a:lnTo>
                  <a:lnTo>
                    <a:pt x="145368" y="408671"/>
                  </a:lnTo>
                  <a:lnTo>
                    <a:pt x="139882" y="408671"/>
                  </a:lnTo>
                  <a:cubicBezTo>
                    <a:pt x="128910" y="381244"/>
                    <a:pt x="112454" y="359302"/>
                    <a:pt x="93255" y="337359"/>
                  </a:cubicBezTo>
                  <a:cubicBezTo>
                    <a:pt x="65827" y="301704"/>
                    <a:pt x="35657" y="266048"/>
                    <a:pt x="35657" y="208450"/>
                  </a:cubicBezTo>
                  <a:cubicBezTo>
                    <a:pt x="35657" y="117938"/>
                    <a:pt x="109711" y="43884"/>
                    <a:pt x="200223" y="43884"/>
                  </a:cubicBezTo>
                  <a:cubicBezTo>
                    <a:pt x="290734" y="43884"/>
                    <a:pt x="364789" y="117938"/>
                    <a:pt x="364789" y="208450"/>
                  </a:cubicBezTo>
                  <a:cubicBezTo>
                    <a:pt x="362046" y="268790"/>
                    <a:pt x="334618" y="304446"/>
                    <a:pt x="304448" y="337359"/>
                  </a:cubicBezTo>
                  <a:lnTo>
                    <a:pt x="304448" y="337359"/>
                  </a:lnTo>
                  <a:close/>
                  <a:moveTo>
                    <a:pt x="255079" y="227649"/>
                  </a:moveTo>
                  <a:lnTo>
                    <a:pt x="255079" y="208450"/>
                  </a:lnTo>
                  <a:cubicBezTo>
                    <a:pt x="255079" y="197479"/>
                    <a:pt x="263307" y="189250"/>
                    <a:pt x="274277" y="189250"/>
                  </a:cubicBezTo>
                  <a:cubicBezTo>
                    <a:pt x="285248" y="189250"/>
                    <a:pt x="293476" y="197479"/>
                    <a:pt x="293476" y="208450"/>
                  </a:cubicBezTo>
                  <a:cubicBezTo>
                    <a:pt x="293476" y="219421"/>
                    <a:pt x="285248" y="227649"/>
                    <a:pt x="274277" y="227649"/>
                  </a:cubicBezTo>
                  <a:lnTo>
                    <a:pt x="255079" y="227649"/>
                  </a:lnTo>
                  <a:close/>
                  <a:moveTo>
                    <a:pt x="872201" y="373015"/>
                  </a:moveTo>
                  <a:lnTo>
                    <a:pt x="872201" y="408671"/>
                  </a:lnTo>
                  <a:lnTo>
                    <a:pt x="847516" y="408671"/>
                  </a:lnTo>
                  <a:lnTo>
                    <a:pt x="825574" y="364787"/>
                  </a:lnTo>
                  <a:cubicBezTo>
                    <a:pt x="809116" y="331874"/>
                    <a:pt x="800888" y="296218"/>
                    <a:pt x="800888" y="257819"/>
                  </a:cubicBezTo>
                  <a:cubicBezTo>
                    <a:pt x="800888" y="235877"/>
                    <a:pt x="803632" y="211193"/>
                    <a:pt x="811860" y="191993"/>
                  </a:cubicBezTo>
                  <a:lnTo>
                    <a:pt x="973682" y="191993"/>
                  </a:lnTo>
                  <a:cubicBezTo>
                    <a:pt x="979168" y="213935"/>
                    <a:pt x="984654" y="235877"/>
                    <a:pt x="984654" y="257819"/>
                  </a:cubicBezTo>
                  <a:cubicBezTo>
                    <a:pt x="984654" y="293475"/>
                    <a:pt x="976426" y="331874"/>
                    <a:pt x="959969" y="364787"/>
                  </a:cubicBezTo>
                  <a:lnTo>
                    <a:pt x="938027" y="408671"/>
                  </a:lnTo>
                  <a:lnTo>
                    <a:pt x="913343" y="408671"/>
                  </a:lnTo>
                  <a:lnTo>
                    <a:pt x="913343" y="373015"/>
                  </a:lnTo>
                  <a:lnTo>
                    <a:pt x="872201" y="373015"/>
                  </a:lnTo>
                  <a:close/>
                  <a:moveTo>
                    <a:pt x="789918" y="375758"/>
                  </a:moveTo>
                  <a:cubicBezTo>
                    <a:pt x="789918" y="378501"/>
                    <a:pt x="792660" y="378501"/>
                    <a:pt x="792660" y="381244"/>
                  </a:cubicBezTo>
                  <a:lnTo>
                    <a:pt x="806374" y="411414"/>
                  </a:lnTo>
                  <a:lnTo>
                    <a:pt x="767975" y="411414"/>
                  </a:lnTo>
                  <a:lnTo>
                    <a:pt x="770719" y="397701"/>
                  </a:lnTo>
                  <a:cubicBezTo>
                    <a:pt x="773461" y="383987"/>
                    <a:pt x="781689" y="378501"/>
                    <a:pt x="789918" y="375758"/>
                  </a:cubicBezTo>
                  <a:lnTo>
                    <a:pt x="789918" y="375758"/>
                  </a:lnTo>
                  <a:close/>
                  <a:moveTo>
                    <a:pt x="1009340" y="394958"/>
                  </a:moveTo>
                  <a:lnTo>
                    <a:pt x="1012082" y="408671"/>
                  </a:lnTo>
                  <a:lnTo>
                    <a:pt x="973682" y="408671"/>
                  </a:lnTo>
                  <a:lnTo>
                    <a:pt x="987396" y="378501"/>
                  </a:lnTo>
                  <a:cubicBezTo>
                    <a:pt x="987396" y="375758"/>
                    <a:pt x="990140" y="375758"/>
                    <a:pt x="990140" y="373015"/>
                  </a:cubicBezTo>
                  <a:cubicBezTo>
                    <a:pt x="1001110" y="378501"/>
                    <a:pt x="1006596" y="383987"/>
                    <a:pt x="1009340" y="394958"/>
                  </a:cubicBezTo>
                  <a:lnTo>
                    <a:pt x="1009340" y="394958"/>
                  </a:lnTo>
                  <a:close/>
                  <a:moveTo>
                    <a:pt x="891399" y="57598"/>
                  </a:moveTo>
                  <a:lnTo>
                    <a:pt x="935285" y="115196"/>
                  </a:lnTo>
                  <a:cubicBezTo>
                    <a:pt x="943513" y="126167"/>
                    <a:pt x="951741" y="139881"/>
                    <a:pt x="959969" y="153594"/>
                  </a:cubicBezTo>
                  <a:lnTo>
                    <a:pt x="825574" y="153594"/>
                  </a:lnTo>
                  <a:cubicBezTo>
                    <a:pt x="831060" y="139881"/>
                    <a:pt x="839288" y="126167"/>
                    <a:pt x="850258" y="115196"/>
                  </a:cubicBezTo>
                  <a:lnTo>
                    <a:pt x="891399" y="57598"/>
                  </a:lnTo>
                  <a:close/>
                  <a:moveTo>
                    <a:pt x="872201" y="809115"/>
                  </a:moveTo>
                  <a:lnTo>
                    <a:pt x="545811" y="809115"/>
                  </a:lnTo>
                  <a:lnTo>
                    <a:pt x="545811" y="345588"/>
                  </a:lnTo>
                  <a:cubicBezTo>
                    <a:pt x="586953" y="315418"/>
                    <a:pt x="639066" y="298961"/>
                    <a:pt x="691178" y="298961"/>
                  </a:cubicBezTo>
                  <a:lnTo>
                    <a:pt x="767975" y="298961"/>
                  </a:lnTo>
                  <a:cubicBezTo>
                    <a:pt x="770719" y="312675"/>
                    <a:pt x="773461" y="326389"/>
                    <a:pt x="778947" y="340102"/>
                  </a:cubicBezTo>
                  <a:cubicBezTo>
                    <a:pt x="759747" y="348331"/>
                    <a:pt x="743291" y="364787"/>
                    <a:pt x="737805" y="383987"/>
                  </a:cubicBezTo>
                  <a:lnTo>
                    <a:pt x="724091" y="444327"/>
                  </a:lnTo>
                  <a:lnTo>
                    <a:pt x="814602" y="444327"/>
                  </a:lnTo>
                  <a:cubicBezTo>
                    <a:pt x="806374" y="458041"/>
                    <a:pt x="800888" y="474498"/>
                    <a:pt x="800888" y="490954"/>
                  </a:cubicBezTo>
                  <a:cubicBezTo>
                    <a:pt x="800888" y="512896"/>
                    <a:pt x="809116" y="532096"/>
                    <a:pt x="822830" y="548552"/>
                  </a:cubicBezTo>
                  <a:cubicBezTo>
                    <a:pt x="847516" y="575980"/>
                    <a:pt x="863972" y="597922"/>
                    <a:pt x="872201" y="614379"/>
                  </a:cubicBezTo>
                  <a:lnTo>
                    <a:pt x="872201" y="809115"/>
                  </a:lnTo>
                  <a:close/>
                  <a:moveTo>
                    <a:pt x="929799" y="458041"/>
                  </a:moveTo>
                  <a:cubicBezTo>
                    <a:pt x="938027" y="466270"/>
                    <a:pt x="943513" y="479983"/>
                    <a:pt x="943513" y="493697"/>
                  </a:cubicBezTo>
                  <a:cubicBezTo>
                    <a:pt x="943513" y="504668"/>
                    <a:pt x="938027" y="518382"/>
                    <a:pt x="929799" y="526610"/>
                  </a:cubicBezTo>
                  <a:cubicBezTo>
                    <a:pt x="916085" y="540324"/>
                    <a:pt x="899629" y="559523"/>
                    <a:pt x="888657" y="575980"/>
                  </a:cubicBezTo>
                  <a:cubicBezTo>
                    <a:pt x="874943" y="559523"/>
                    <a:pt x="861230" y="540324"/>
                    <a:pt x="847516" y="526610"/>
                  </a:cubicBezTo>
                  <a:cubicBezTo>
                    <a:pt x="839288" y="518382"/>
                    <a:pt x="833802" y="504668"/>
                    <a:pt x="833802" y="493697"/>
                  </a:cubicBezTo>
                  <a:cubicBezTo>
                    <a:pt x="833802" y="479983"/>
                    <a:pt x="839288" y="469012"/>
                    <a:pt x="847516" y="458041"/>
                  </a:cubicBezTo>
                  <a:lnTo>
                    <a:pt x="858488" y="447070"/>
                  </a:lnTo>
                  <a:lnTo>
                    <a:pt x="869458" y="447070"/>
                  </a:lnTo>
                  <a:lnTo>
                    <a:pt x="869458" y="482726"/>
                  </a:lnTo>
                  <a:lnTo>
                    <a:pt x="905113" y="482726"/>
                  </a:lnTo>
                  <a:lnTo>
                    <a:pt x="905113" y="447070"/>
                  </a:lnTo>
                  <a:lnTo>
                    <a:pt x="916085" y="447070"/>
                  </a:lnTo>
                  <a:lnTo>
                    <a:pt x="929799" y="458041"/>
                  </a:lnTo>
                  <a:close/>
                </a:path>
              </a:pathLst>
            </a:custGeom>
            <a:grpFill/>
            <a:ln w="2742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AD23123-37AC-2153-44CC-5B2C1D6B27DE}"/>
                </a:ext>
              </a:extLst>
            </p:cNvPr>
            <p:cNvSpPr/>
            <p:nvPr/>
          </p:nvSpPr>
          <p:spPr>
            <a:xfrm>
              <a:off x="8878411" y="436595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2440BD3-DF3F-27B3-586C-9E6435A997C1}"/>
                </a:ext>
              </a:extLst>
            </p:cNvPr>
            <p:cNvSpPr/>
            <p:nvPr/>
          </p:nvSpPr>
          <p:spPr>
            <a:xfrm>
              <a:off x="8952465" y="4365959"/>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grpFill/>
            <a:ln w="27426"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AD3F57D-60F6-3792-6342-7233C339A25D}"/>
                </a:ext>
              </a:extLst>
            </p:cNvPr>
            <p:cNvSpPr/>
            <p:nvPr/>
          </p:nvSpPr>
          <p:spPr>
            <a:xfrm>
              <a:off x="8807099" y="4365959"/>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D6E3CD5-E581-F982-1D04-3E3198E93181}"/>
                </a:ext>
              </a:extLst>
            </p:cNvPr>
            <p:cNvSpPr/>
            <p:nvPr/>
          </p:nvSpPr>
          <p:spPr>
            <a:xfrm>
              <a:off x="9278855" y="4475669"/>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3418BF9-0620-B7C3-5D72-804586B401E7}"/>
                </a:ext>
              </a:extLst>
            </p:cNvPr>
            <p:cNvSpPr/>
            <p:nvPr/>
          </p:nvSpPr>
          <p:spPr>
            <a:xfrm>
              <a:off x="9278855" y="4401615"/>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9D0E452-DC67-ED0D-CD4A-332D4B82EA01}"/>
                </a:ext>
              </a:extLst>
            </p:cNvPr>
            <p:cNvSpPr/>
            <p:nvPr/>
          </p:nvSpPr>
          <p:spPr>
            <a:xfrm>
              <a:off x="9278855" y="4330303"/>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C516FA6-01DE-E974-312D-57EF5A19E603}"/>
                </a:ext>
              </a:extLst>
            </p:cNvPr>
            <p:cNvSpPr/>
            <p:nvPr/>
          </p:nvSpPr>
          <p:spPr>
            <a:xfrm>
              <a:off x="9278855" y="4256248"/>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grpSp>
      <p:pic>
        <p:nvPicPr>
          <p:cNvPr id="5" name="Picture 4" descr="Stack of machine gears focusing on one gear">
            <a:extLst>
              <a:ext uri="{FF2B5EF4-FFF2-40B4-BE49-F238E27FC236}">
                <a16:creationId xmlns:a16="http://schemas.microsoft.com/office/drawing/2014/main" id="{B4033A43-DDB4-58B4-C55B-8E367BFCF57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0663" r="28123"/>
          <a:stretch/>
        </p:blipFill>
        <p:spPr>
          <a:xfrm>
            <a:off x="9122735" y="0"/>
            <a:ext cx="3211031" cy="6858000"/>
          </a:xfrm>
          <a:prstGeom prst="rect">
            <a:avLst/>
          </a:prstGeom>
        </p:spPr>
      </p:pic>
    </p:spTree>
    <p:extLst>
      <p:ext uri="{BB962C8B-B14F-4D97-AF65-F5344CB8AC3E}">
        <p14:creationId xmlns:p14="http://schemas.microsoft.com/office/powerpoint/2010/main" val="3963804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289045" y="263341"/>
            <a:ext cx="9084808" cy="582221"/>
          </a:xfrm>
        </p:spPr>
        <p:txBody>
          <a:bodyPr>
            <a:normAutofit/>
          </a:bodyPr>
          <a:lstStyle/>
          <a:p>
            <a:pPr>
              <a:lnSpc>
                <a:spcPts val="3000"/>
              </a:lnSpc>
              <a:spcBef>
                <a:spcPts val="0"/>
              </a:spcBef>
            </a:pPr>
            <a:r>
              <a:rPr lang="es" sz="2800" b="1" dirty="0">
                <a:solidFill>
                  <a:srgbClr val="F16924"/>
                </a:solidFill>
              </a:rPr>
              <a:t>Estudio de caso continuado</a:t>
            </a: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361428" y="909710"/>
            <a:ext cx="9419445" cy="5320969"/>
          </a:xfrm>
        </p:spPr>
        <p:txBody>
          <a:bodyPr>
            <a:normAutofit/>
          </a:bodyPr>
          <a:lstStyle/>
          <a:p>
            <a:pPr marL="15875" indent="-15875"/>
            <a:r>
              <a:rPr lang="es" sz="2400" dirty="0"/>
              <a:t> </a:t>
            </a:r>
            <a:endParaRPr lang="en-US" dirty="0"/>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30" name="Graphic 8">
            <a:extLst>
              <a:ext uri="{FF2B5EF4-FFF2-40B4-BE49-F238E27FC236}">
                <a16:creationId xmlns:a16="http://schemas.microsoft.com/office/drawing/2014/main" id="{AC4EBED8-5843-03BA-1D77-AE5F9D55F648}"/>
              </a:ext>
            </a:extLst>
          </p:cNvPr>
          <p:cNvGrpSpPr/>
          <p:nvPr/>
        </p:nvGrpSpPr>
        <p:grpSpPr>
          <a:xfrm>
            <a:off x="588581" y="398179"/>
            <a:ext cx="1446392" cy="1445841"/>
            <a:chOff x="4817897" y="694433"/>
            <a:chExt cx="1446392" cy="1445841"/>
          </a:xfrm>
        </p:grpSpPr>
        <p:sp>
          <p:nvSpPr>
            <p:cNvPr id="31" name="Freeform 30">
              <a:extLst>
                <a:ext uri="{FF2B5EF4-FFF2-40B4-BE49-F238E27FC236}">
                  <a16:creationId xmlns:a16="http://schemas.microsoft.com/office/drawing/2014/main" id="{ACAA3C75-9C8C-00EB-14A2-A8078C584332}"/>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6549C374-CBE9-BE38-3E76-CF193153E313}"/>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34" name="Graphic 3">
            <a:extLst>
              <a:ext uri="{FF2B5EF4-FFF2-40B4-BE49-F238E27FC236}">
                <a16:creationId xmlns:a16="http://schemas.microsoft.com/office/drawing/2014/main" id="{7C2C3CFD-367D-DA88-528F-97B044085FBA}"/>
              </a:ext>
            </a:extLst>
          </p:cNvPr>
          <p:cNvGrpSpPr/>
          <p:nvPr/>
        </p:nvGrpSpPr>
        <p:grpSpPr>
          <a:xfrm>
            <a:off x="952063" y="772704"/>
            <a:ext cx="756980" cy="764327"/>
            <a:chOff x="8626076" y="3737866"/>
            <a:chExt cx="1130020" cy="1140988"/>
          </a:xfrm>
          <a:solidFill>
            <a:srgbClr val="616161"/>
          </a:solidFill>
        </p:grpSpPr>
        <p:grpSp>
          <p:nvGrpSpPr>
            <p:cNvPr id="35" name="Graphic 3">
              <a:extLst>
                <a:ext uri="{FF2B5EF4-FFF2-40B4-BE49-F238E27FC236}">
                  <a16:creationId xmlns:a16="http://schemas.microsoft.com/office/drawing/2014/main" id="{12AB0DFD-56A9-268F-6B4D-C9ADF267F282}"/>
                </a:ext>
              </a:extLst>
            </p:cNvPr>
            <p:cNvGrpSpPr/>
            <p:nvPr/>
          </p:nvGrpSpPr>
          <p:grpSpPr>
            <a:xfrm>
              <a:off x="8626076" y="4097168"/>
              <a:ext cx="907855" cy="521124"/>
              <a:chOff x="8626076" y="4097168"/>
              <a:chExt cx="907855" cy="521124"/>
            </a:xfrm>
            <a:grpFill/>
          </p:grpSpPr>
          <p:sp>
            <p:nvSpPr>
              <p:cNvPr id="44" name="Freeform 43">
                <a:extLst>
                  <a:ext uri="{FF2B5EF4-FFF2-40B4-BE49-F238E27FC236}">
                    <a16:creationId xmlns:a16="http://schemas.microsoft.com/office/drawing/2014/main" id="{BC5B2FB1-623A-14A6-A6A2-DFB04923EC06}"/>
                  </a:ext>
                </a:extLst>
              </p:cNvPr>
              <p:cNvSpPr/>
              <p:nvPr/>
            </p:nvSpPr>
            <p:spPr>
              <a:xfrm>
                <a:off x="8626076" y="4097168"/>
                <a:ext cx="543067" cy="521124"/>
              </a:xfrm>
              <a:custGeom>
                <a:avLst/>
                <a:gdLst>
                  <a:gd name="connsiteX0" fmla="*/ 381245 w 543067"/>
                  <a:gd name="connsiteY0" fmla="*/ 0 h 521124"/>
                  <a:gd name="connsiteX1" fmla="*/ 342846 w 543067"/>
                  <a:gd name="connsiteY1" fmla="*/ 65827 h 521124"/>
                  <a:gd name="connsiteX2" fmla="*/ 342846 w 543067"/>
                  <a:gd name="connsiteY2" fmla="*/ 82283 h 521124"/>
                  <a:gd name="connsiteX3" fmla="*/ 452557 w 543067"/>
                  <a:gd name="connsiteY3" fmla="*/ 249592 h 521124"/>
                  <a:gd name="connsiteX4" fmla="*/ 271535 w 543067"/>
                  <a:gd name="connsiteY4" fmla="*/ 430614 h 521124"/>
                  <a:gd name="connsiteX5" fmla="*/ 90511 w 543067"/>
                  <a:gd name="connsiteY5" fmla="*/ 249592 h 521124"/>
                  <a:gd name="connsiteX6" fmla="*/ 200222 w 543067"/>
                  <a:gd name="connsiteY6" fmla="*/ 82283 h 521124"/>
                  <a:gd name="connsiteX7" fmla="*/ 200222 w 543067"/>
                  <a:gd name="connsiteY7" fmla="*/ 65827 h 521124"/>
                  <a:gd name="connsiteX8" fmla="*/ 161824 w 543067"/>
                  <a:gd name="connsiteY8" fmla="*/ 0 h 521124"/>
                  <a:gd name="connsiteX9" fmla="*/ 0 w 543067"/>
                  <a:gd name="connsiteY9" fmla="*/ 249592 h 521124"/>
                  <a:gd name="connsiteX10" fmla="*/ 271535 w 543067"/>
                  <a:gd name="connsiteY10" fmla="*/ 521125 h 521124"/>
                  <a:gd name="connsiteX11" fmla="*/ 543068 w 543067"/>
                  <a:gd name="connsiteY11" fmla="*/ 249592 h 521124"/>
                  <a:gd name="connsiteX12" fmla="*/ 381245 w 543067"/>
                  <a:gd name="connsiteY12" fmla="*/ 0 h 521124"/>
                  <a:gd name="connsiteX13" fmla="*/ 381245 w 543067"/>
                  <a:gd name="connsiteY13" fmla="*/ 0 h 5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067" h="521124">
                    <a:moveTo>
                      <a:pt x="381245" y="0"/>
                    </a:moveTo>
                    <a:cubicBezTo>
                      <a:pt x="364788" y="21942"/>
                      <a:pt x="348332" y="41141"/>
                      <a:pt x="342846" y="65827"/>
                    </a:cubicBezTo>
                    <a:lnTo>
                      <a:pt x="342846" y="82283"/>
                    </a:lnTo>
                    <a:cubicBezTo>
                      <a:pt x="405929" y="109710"/>
                      <a:pt x="452557" y="175537"/>
                      <a:pt x="452557" y="249592"/>
                    </a:cubicBezTo>
                    <a:cubicBezTo>
                      <a:pt x="452557" y="351074"/>
                      <a:pt x="370274" y="430614"/>
                      <a:pt x="271535" y="430614"/>
                    </a:cubicBezTo>
                    <a:cubicBezTo>
                      <a:pt x="172794" y="430614"/>
                      <a:pt x="90511" y="348331"/>
                      <a:pt x="90511" y="249592"/>
                    </a:cubicBezTo>
                    <a:cubicBezTo>
                      <a:pt x="90511" y="175537"/>
                      <a:pt x="134396" y="109710"/>
                      <a:pt x="200222" y="82283"/>
                    </a:cubicBezTo>
                    <a:lnTo>
                      <a:pt x="200222" y="65827"/>
                    </a:lnTo>
                    <a:cubicBezTo>
                      <a:pt x="194736" y="41141"/>
                      <a:pt x="178280" y="19199"/>
                      <a:pt x="161824" y="0"/>
                    </a:cubicBezTo>
                    <a:cubicBezTo>
                      <a:pt x="63083" y="43884"/>
                      <a:pt x="0" y="139881"/>
                      <a:pt x="0" y="249592"/>
                    </a:cubicBezTo>
                    <a:cubicBezTo>
                      <a:pt x="0" y="400443"/>
                      <a:pt x="123425" y="521125"/>
                      <a:pt x="271535" y="521125"/>
                    </a:cubicBezTo>
                    <a:cubicBezTo>
                      <a:pt x="419643" y="521125"/>
                      <a:pt x="543068" y="397701"/>
                      <a:pt x="543068" y="249592"/>
                    </a:cubicBezTo>
                    <a:cubicBezTo>
                      <a:pt x="543068" y="142624"/>
                      <a:pt x="479984" y="43884"/>
                      <a:pt x="381245" y="0"/>
                    </a:cubicBezTo>
                    <a:lnTo>
                      <a:pt x="381245" y="0"/>
                    </a:lnTo>
                    <a:close/>
                  </a:path>
                </a:pathLst>
              </a:custGeom>
              <a:solidFill>
                <a:srgbClr val="F16924"/>
              </a:solid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26F8E51-9C49-E011-386A-13AB93878883}"/>
                  </a:ext>
                </a:extLst>
              </p:cNvPr>
              <p:cNvSpPr/>
              <p:nvPr/>
            </p:nvSpPr>
            <p:spPr>
              <a:xfrm>
                <a:off x="9278854" y="4275448"/>
                <a:ext cx="255077" cy="219420"/>
              </a:xfrm>
              <a:custGeom>
                <a:avLst/>
                <a:gdLst>
                  <a:gd name="connsiteX0" fmla="*/ 181024 w 255077"/>
                  <a:gd name="connsiteY0" fmla="*/ 145366 h 219420"/>
                  <a:gd name="connsiteX1" fmla="*/ 181024 w 255077"/>
                  <a:gd name="connsiteY1" fmla="*/ 0 h 219420"/>
                  <a:gd name="connsiteX2" fmla="*/ 0 w 255077"/>
                  <a:gd name="connsiteY2" fmla="*/ 0 h 219420"/>
                  <a:gd name="connsiteX3" fmla="*/ 0 w 255077"/>
                  <a:gd name="connsiteY3" fmla="*/ 219421 h 219420"/>
                  <a:gd name="connsiteX4" fmla="*/ 255077 w 255077"/>
                  <a:gd name="connsiteY4" fmla="*/ 219421 h 219420"/>
                  <a:gd name="connsiteX5" fmla="*/ 255077 w 255077"/>
                  <a:gd name="connsiteY5" fmla="*/ 145366 h 219420"/>
                  <a:gd name="connsiteX6" fmla="*/ 181024 w 255077"/>
                  <a:gd name="connsiteY6" fmla="*/ 145366 h 2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77" h="219420">
                    <a:moveTo>
                      <a:pt x="181024" y="145366"/>
                    </a:moveTo>
                    <a:lnTo>
                      <a:pt x="181024" y="0"/>
                    </a:lnTo>
                    <a:lnTo>
                      <a:pt x="0" y="0"/>
                    </a:lnTo>
                    <a:lnTo>
                      <a:pt x="0" y="219421"/>
                    </a:lnTo>
                    <a:lnTo>
                      <a:pt x="255077" y="219421"/>
                    </a:lnTo>
                    <a:lnTo>
                      <a:pt x="255077" y="145366"/>
                    </a:lnTo>
                    <a:lnTo>
                      <a:pt x="181024" y="145366"/>
                    </a:lnTo>
                    <a:close/>
                  </a:path>
                </a:pathLst>
              </a:custGeom>
              <a:solidFill>
                <a:srgbClr val="F16924"/>
              </a:solidFill>
              <a:ln w="27426" cap="flat">
                <a:noFill/>
                <a:prstDash val="solid"/>
                <a:miter/>
              </a:ln>
            </p:spPr>
            <p:txBody>
              <a:bodyPr rtlCol="0" anchor="ctr"/>
              <a:lstStyle/>
              <a:p>
                <a:endParaRPr lang="en-US"/>
              </a:p>
            </p:txBody>
          </p:sp>
        </p:grpSp>
        <p:sp>
          <p:nvSpPr>
            <p:cNvPr id="36" name="Freeform 35">
              <a:extLst>
                <a:ext uri="{FF2B5EF4-FFF2-40B4-BE49-F238E27FC236}">
                  <a16:creationId xmlns:a16="http://schemas.microsoft.com/office/drawing/2014/main" id="{817AA7C7-E556-2BD2-1C17-E0BC969A636F}"/>
                </a:ext>
              </a:extLst>
            </p:cNvPr>
            <p:cNvSpPr/>
            <p:nvPr/>
          </p:nvSpPr>
          <p:spPr>
            <a:xfrm>
              <a:off x="8697387" y="3737866"/>
              <a:ext cx="1058709" cy="1140988"/>
            </a:xfrm>
            <a:custGeom>
              <a:avLst/>
              <a:gdLst>
                <a:gd name="connsiteX0" fmla="*/ 1058709 w 1058709"/>
                <a:gd name="connsiteY0" fmla="*/ 447070 h 1140988"/>
                <a:gd name="connsiteX1" fmla="*/ 1044995 w 1058709"/>
                <a:gd name="connsiteY1" fmla="*/ 386729 h 1140988"/>
                <a:gd name="connsiteX2" fmla="*/ 1003854 w 1058709"/>
                <a:gd name="connsiteY2" fmla="*/ 342845 h 1140988"/>
                <a:gd name="connsiteX3" fmla="*/ 1017568 w 1058709"/>
                <a:gd name="connsiteY3" fmla="*/ 260562 h 1140988"/>
                <a:gd name="connsiteX4" fmla="*/ 962712 w 1058709"/>
                <a:gd name="connsiteY4" fmla="*/ 95997 h 1140988"/>
                <a:gd name="connsiteX5" fmla="*/ 891399 w 1058709"/>
                <a:gd name="connsiteY5" fmla="*/ 0 h 1140988"/>
                <a:gd name="connsiteX6" fmla="*/ 820088 w 1058709"/>
                <a:gd name="connsiteY6" fmla="*/ 95997 h 1140988"/>
                <a:gd name="connsiteX7" fmla="*/ 765233 w 1058709"/>
                <a:gd name="connsiteY7" fmla="*/ 260562 h 1140988"/>
                <a:gd name="connsiteX8" fmla="*/ 765233 w 1058709"/>
                <a:gd name="connsiteY8" fmla="*/ 266048 h 1140988"/>
                <a:gd name="connsiteX9" fmla="*/ 691178 w 1058709"/>
                <a:gd name="connsiteY9" fmla="*/ 266048 h 1140988"/>
                <a:gd name="connsiteX10" fmla="*/ 526612 w 1058709"/>
                <a:gd name="connsiteY10" fmla="*/ 315418 h 1140988"/>
                <a:gd name="connsiteX11" fmla="*/ 392217 w 1058709"/>
                <a:gd name="connsiteY11" fmla="*/ 266048 h 1140988"/>
                <a:gd name="connsiteX12" fmla="*/ 400445 w 1058709"/>
                <a:gd name="connsiteY12" fmla="*/ 211193 h 1140988"/>
                <a:gd name="connsiteX13" fmla="*/ 200223 w 1058709"/>
                <a:gd name="connsiteY13" fmla="*/ 10971 h 1140988"/>
                <a:gd name="connsiteX14" fmla="*/ 0 w 1058709"/>
                <a:gd name="connsiteY14" fmla="*/ 211193 h 1140988"/>
                <a:gd name="connsiteX15" fmla="*/ 65827 w 1058709"/>
                <a:gd name="connsiteY15" fmla="*/ 362045 h 1140988"/>
                <a:gd name="connsiteX16" fmla="*/ 109711 w 1058709"/>
                <a:gd name="connsiteY16" fmla="*/ 430614 h 1140988"/>
                <a:gd name="connsiteX17" fmla="*/ 109711 w 1058709"/>
                <a:gd name="connsiteY17" fmla="*/ 430614 h 1140988"/>
                <a:gd name="connsiteX18" fmla="*/ 0 w 1058709"/>
                <a:gd name="connsiteY18" fmla="*/ 608893 h 1140988"/>
                <a:gd name="connsiteX19" fmla="*/ 200223 w 1058709"/>
                <a:gd name="connsiteY19" fmla="*/ 809115 h 1140988"/>
                <a:gd name="connsiteX20" fmla="*/ 400445 w 1058709"/>
                <a:gd name="connsiteY20" fmla="*/ 608893 h 1140988"/>
                <a:gd name="connsiteX21" fmla="*/ 290734 w 1058709"/>
                <a:gd name="connsiteY21" fmla="*/ 430614 h 1140988"/>
                <a:gd name="connsiteX22" fmla="*/ 290734 w 1058709"/>
                <a:gd name="connsiteY22" fmla="*/ 430614 h 1140988"/>
                <a:gd name="connsiteX23" fmla="*/ 334618 w 1058709"/>
                <a:gd name="connsiteY23" fmla="*/ 362045 h 1140988"/>
                <a:gd name="connsiteX24" fmla="*/ 378503 w 1058709"/>
                <a:gd name="connsiteY24" fmla="*/ 301704 h 1140988"/>
                <a:gd name="connsiteX25" fmla="*/ 510156 w 1058709"/>
                <a:gd name="connsiteY25" fmla="*/ 348331 h 1140988"/>
                <a:gd name="connsiteX26" fmla="*/ 510156 w 1058709"/>
                <a:gd name="connsiteY26" fmla="*/ 811857 h 1140988"/>
                <a:gd name="connsiteX27" fmla="*/ 386731 w 1058709"/>
                <a:gd name="connsiteY27" fmla="*/ 811857 h 1140988"/>
                <a:gd name="connsiteX28" fmla="*/ 337362 w 1058709"/>
                <a:gd name="connsiteY28" fmla="*/ 847513 h 1140988"/>
                <a:gd name="connsiteX29" fmla="*/ 910599 w 1058709"/>
                <a:gd name="connsiteY29" fmla="*/ 847513 h 1140988"/>
                <a:gd name="connsiteX30" fmla="*/ 910599 w 1058709"/>
                <a:gd name="connsiteY30" fmla="*/ 617122 h 1140988"/>
                <a:gd name="connsiteX31" fmla="*/ 946255 w 1058709"/>
                <a:gd name="connsiteY31" fmla="*/ 567752 h 1140988"/>
                <a:gd name="connsiteX32" fmla="*/ 946255 w 1058709"/>
                <a:gd name="connsiteY32" fmla="*/ 885912 h 1140988"/>
                <a:gd name="connsiteX33" fmla="*/ 581467 w 1058709"/>
                <a:gd name="connsiteY33" fmla="*/ 885912 h 1140988"/>
                <a:gd name="connsiteX34" fmla="*/ 581467 w 1058709"/>
                <a:gd name="connsiteY34" fmla="*/ 905112 h 1140988"/>
                <a:gd name="connsiteX35" fmla="*/ 526612 w 1058709"/>
                <a:gd name="connsiteY35" fmla="*/ 959967 h 1140988"/>
                <a:gd name="connsiteX36" fmla="*/ 471756 w 1058709"/>
                <a:gd name="connsiteY36" fmla="*/ 905112 h 1140988"/>
                <a:gd name="connsiteX37" fmla="*/ 471756 w 1058709"/>
                <a:gd name="connsiteY37" fmla="*/ 885912 h 1140988"/>
                <a:gd name="connsiteX38" fmla="*/ 271535 w 1058709"/>
                <a:gd name="connsiteY38" fmla="*/ 885912 h 1140988"/>
                <a:gd name="connsiteX39" fmla="*/ 271535 w 1058709"/>
                <a:gd name="connsiteY39" fmla="*/ 874941 h 1140988"/>
                <a:gd name="connsiteX40" fmla="*/ 235879 w 1058709"/>
                <a:gd name="connsiteY40" fmla="*/ 883169 h 1140988"/>
                <a:gd name="connsiteX41" fmla="*/ 235879 w 1058709"/>
                <a:gd name="connsiteY41" fmla="*/ 1066934 h 1140988"/>
                <a:gd name="connsiteX42" fmla="*/ 200223 w 1058709"/>
                <a:gd name="connsiteY42" fmla="*/ 1102590 h 1140988"/>
                <a:gd name="connsiteX43" fmla="*/ 164566 w 1058709"/>
                <a:gd name="connsiteY43" fmla="*/ 1066934 h 1140988"/>
                <a:gd name="connsiteX44" fmla="*/ 164566 w 1058709"/>
                <a:gd name="connsiteY44" fmla="*/ 883169 h 1140988"/>
                <a:gd name="connsiteX45" fmla="*/ 128910 w 1058709"/>
                <a:gd name="connsiteY45" fmla="*/ 874941 h 1140988"/>
                <a:gd name="connsiteX46" fmla="*/ 128910 w 1058709"/>
                <a:gd name="connsiteY46" fmla="*/ 1066934 h 1140988"/>
                <a:gd name="connsiteX47" fmla="*/ 202965 w 1058709"/>
                <a:gd name="connsiteY47" fmla="*/ 1140989 h 1140988"/>
                <a:gd name="connsiteX48" fmla="*/ 277021 w 1058709"/>
                <a:gd name="connsiteY48" fmla="*/ 1066934 h 1140988"/>
                <a:gd name="connsiteX49" fmla="*/ 277021 w 1058709"/>
                <a:gd name="connsiteY49" fmla="*/ 921568 h 1140988"/>
                <a:gd name="connsiteX50" fmla="*/ 441587 w 1058709"/>
                <a:gd name="connsiteY50" fmla="*/ 921568 h 1140988"/>
                <a:gd name="connsiteX51" fmla="*/ 529355 w 1058709"/>
                <a:gd name="connsiteY51" fmla="*/ 995622 h 1140988"/>
                <a:gd name="connsiteX52" fmla="*/ 617123 w 1058709"/>
                <a:gd name="connsiteY52" fmla="*/ 921568 h 1140988"/>
                <a:gd name="connsiteX53" fmla="*/ 946255 w 1058709"/>
                <a:gd name="connsiteY53" fmla="*/ 921568 h 1140988"/>
                <a:gd name="connsiteX54" fmla="*/ 981912 w 1058709"/>
                <a:gd name="connsiteY54" fmla="*/ 885912 h 1140988"/>
                <a:gd name="connsiteX55" fmla="*/ 981912 w 1058709"/>
                <a:gd name="connsiteY55" fmla="*/ 490954 h 1140988"/>
                <a:gd name="connsiteX56" fmla="*/ 968198 w 1058709"/>
                <a:gd name="connsiteY56" fmla="*/ 444327 h 1140988"/>
                <a:gd name="connsiteX57" fmla="*/ 1058709 w 1058709"/>
                <a:gd name="connsiteY57" fmla="*/ 444327 h 1140988"/>
                <a:gd name="connsiteX58" fmla="*/ 145368 w 1058709"/>
                <a:gd name="connsiteY58" fmla="*/ 227649 h 1140988"/>
                <a:gd name="connsiteX59" fmla="*/ 126168 w 1058709"/>
                <a:gd name="connsiteY59" fmla="*/ 227649 h 1140988"/>
                <a:gd name="connsiteX60" fmla="*/ 106969 w 1058709"/>
                <a:gd name="connsiteY60" fmla="*/ 208450 h 1140988"/>
                <a:gd name="connsiteX61" fmla="*/ 126168 w 1058709"/>
                <a:gd name="connsiteY61" fmla="*/ 189250 h 1140988"/>
                <a:gd name="connsiteX62" fmla="*/ 145368 w 1058709"/>
                <a:gd name="connsiteY62" fmla="*/ 208450 h 1140988"/>
                <a:gd name="connsiteX63" fmla="*/ 145368 w 1058709"/>
                <a:gd name="connsiteY63" fmla="*/ 227649 h 1140988"/>
                <a:gd name="connsiteX64" fmla="*/ 216679 w 1058709"/>
                <a:gd name="connsiteY64" fmla="*/ 408671 h 1140988"/>
                <a:gd name="connsiteX65" fmla="*/ 181024 w 1058709"/>
                <a:gd name="connsiteY65" fmla="*/ 408671 h 1140988"/>
                <a:gd name="connsiteX66" fmla="*/ 181024 w 1058709"/>
                <a:gd name="connsiteY66" fmla="*/ 263305 h 1140988"/>
                <a:gd name="connsiteX67" fmla="*/ 216679 w 1058709"/>
                <a:gd name="connsiteY67" fmla="*/ 263305 h 1140988"/>
                <a:gd name="connsiteX68" fmla="*/ 216679 w 1058709"/>
                <a:gd name="connsiteY68" fmla="*/ 408671 h 1140988"/>
                <a:gd name="connsiteX69" fmla="*/ 255079 w 1058709"/>
                <a:gd name="connsiteY69" fmla="*/ 447070 h 1140988"/>
                <a:gd name="connsiteX70" fmla="*/ 255079 w 1058709"/>
                <a:gd name="connsiteY70" fmla="*/ 482726 h 1140988"/>
                <a:gd name="connsiteX71" fmla="*/ 145368 w 1058709"/>
                <a:gd name="connsiteY71" fmla="*/ 482726 h 1140988"/>
                <a:gd name="connsiteX72" fmla="*/ 145368 w 1058709"/>
                <a:gd name="connsiteY72" fmla="*/ 447070 h 1140988"/>
                <a:gd name="connsiteX73" fmla="*/ 255079 w 1058709"/>
                <a:gd name="connsiteY73" fmla="*/ 447070 h 1140988"/>
                <a:gd name="connsiteX74" fmla="*/ 249593 w 1058709"/>
                <a:gd name="connsiteY74" fmla="*/ 518382 h 1140988"/>
                <a:gd name="connsiteX75" fmla="*/ 197480 w 1058709"/>
                <a:gd name="connsiteY75" fmla="*/ 554038 h 1140988"/>
                <a:gd name="connsiteX76" fmla="*/ 145368 w 1058709"/>
                <a:gd name="connsiteY76" fmla="*/ 518382 h 1140988"/>
                <a:gd name="connsiteX77" fmla="*/ 249593 w 1058709"/>
                <a:gd name="connsiteY77" fmla="*/ 518382 h 1140988"/>
                <a:gd name="connsiteX78" fmla="*/ 362046 w 1058709"/>
                <a:gd name="connsiteY78" fmla="*/ 608893 h 1140988"/>
                <a:gd name="connsiteX79" fmla="*/ 197480 w 1058709"/>
                <a:gd name="connsiteY79" fmla="*/ 773459 h 1140988"/>
                <a:gd name="connsiteX80" fmla="*/ 32914 w 1058709"/>
                <a:gd name="connsiteY80" fmla="*/ 608893 h 1140988"/>
                <a:gd name="connsiteX81" fmla="*/ 106969 w 1058709"/>
                <a:gd name="connsiteY81" fmla="*/ 471755 h 1140988"/>
                <a:gd name="connsiteX82" fmla="*/ 106969 w 1058709"/>
                <a:gd name="connsiteY82" fmla="*/ 499183 h 1140988"/>
                <a:gd name="connsiteX83" fmla="*/ 197480 w 1058709"/>
                <a:gd name="connsiteY83" fmla="*/ 589694 h 1140988"/>
                <a:gd name="connsiteX84" fmla="*/ 287991 w 1058709"/>
                <a:gd name="connsiteY84" fmla="*/ 499183 h 1140988"/>
                <a:gd name="connsiteX85" fmla="*/ 287991 w 1058709"/>
                <a:gd name="connsiteY85" fmla="*/ 471755 h 1140988"/>
                <a:gd name="connsiteX86" fmla="*/ 362046 w 1058709"/>
                <a:gd name="connsiteY86" fmla="*/ 608893 h 1140988"/>
                <a:gd name="connsiteX87" fmla="*/ 362046 w 1058709"/>
                <a:gd name="connsiteY87" fmla="*/ 608893 h 1140988"/>
                <a:gd name="connsiteX88" fmla="*/ 304448 w 1058709"/>
                <a:gd name="connsiteY88" fmla="*/ 337359 h 1140988"/>
                <a:gd name="connsiteX89" fmla="*/ 257821 w 1058709"/>
                <a:gd name="connsiteY89" fmla="*/ 408671 h 1140988"/>
                <a:gd name="connsiteX90" fmla="*/ 252335 w 1058709"/>
                <a:gd name="connsiteY90" fmla="*/ 408671 h 1140988"/>
                <a:gd name="connsiteX91" fmla="*/ 252335 w 1058709"/>
                <a:gd name="connsiteY91" fmla="*/ 263305 h 1140988"/>
                <a:gd name="connsiteX92" fmla="*/ 271535 w 1058709"/>
                <a:gd name="connsiteY92" fmla="*/ 263305 h 1140988"/>
                <a:gd name="connsiteX93" fmla="*/ 326390 w 1058709"/>
                <a:gd name="connsiteY93" fmla="*/ 208450 h 1140988"/>
                <a:gd name="connsiteX94" fmla="*/ 271535 w 1058709"/>
                <a:gd name="connsiteY94" fmla="*/ 153594 h 1140988"/>
                <a:gd name="connsiteX95" fmla="*/ 216679 w 1058709"/>
                <a:gd name="connsiteY95" fmla="*/ 208450 h 1140988"/>
                <a:gd name="connsiteX96" fmla="*/ 216679 w 1058709"/>
                <a:gd name="connsiteY96" fmla="*/ 227649 h 1140988"/>
                <a:gd name="connsiteX97" fmla="*/ 181024 w 1058709"/>
                <a:gd name="connsiteY97" fmla="*/ 227649 h 1140988"/>
                <a:gd name="connsiteX98" fmla="*/ 181024 w 1058709"/>
                <a:gd name="connsiteY98" fmla="*/ 208450 h 1140988"/>
                <a:gd name="connsiteX99" fmla="*/ 126168 w 1058709"/>
                <a:gd name="connsiteY99" fmla="*/ 153594 h 1140988"/>
                <a:gd name="connsiteX100" fmla="*/ 71313 w 1058709"/>
                <a:gd name="connsiteY100" fmla="*/ 208450 h 1140988"/>
                <a:gd name="connsiteX101" fmla="*/ 126168 w 1058709"/>
                <a:gd name="connsiteY101" fmla="*/ 263305 h 1140988"/>
                <a:gd name="connsiteX102" fmla="*/ 145368 w 1058709"/>
                <a:gd name="connsiteY102" fmla="*/ 263305 h 1140988"/>
                <a:gd name="connsiteX103" fmla="*/ 145368 w 1058709"/>
                <a:gd name="connsiteY103" fmla="*/ 408671 h 1140988"/>
                <a:gd name="connsiteX104" fmla="*/ 139882 w 1058709"/>
                <a:gd name="connsiteY104" fmla="*/ 408671 h 1140988"/>
                <a:gd name="connsiteX105" fmla="*/ 93255 w 1058709"/>
                <a:gd name="connsiteY105" fmla="*/ 337359 h 1140988"/>
                <a:gd name="connsiteX106" fmla="*/ 35657 w 1058709"/>
                <a:gd name="connsiteY106" fmla="*/ 208450 h 1140988"/>
                <a:gd name="connsiteX107" fmla="*/ 200223 w 1058709"/>
                <a:gd name="connsiteY107" fmla="*/ 43884 h 1140988"/>
                <a:gd name="connsiteX108" fmla="*/ 364789 w 1058709"/>
                <a:gd name="connsiteY108" fmla="*/ 208450 h 1140988"/>
                <a:gd name="connsiteX109" fmla="*/ 304448 w 1058709"/>
                <a:gd name="connsiteY109" fmla="*/ 337359 h 1140988"/>
                <a:gd name="connsiteX110" fmla="*/ 304448 w 1058709"/>
                <a:gd name="connsiteY110" fmla="*/ 337359 h 1140988"/>
                <a:gd name="connsiteX111" fmla="*/ 255079 w 1058709"/>
                <a:gd name="connsiteY111" fmla="*/ 227649 h 1140988"/>
                <a:gd name="connsiteX112" fmla="*/ 255079 w 1058709"/>
                <a:gd name="connsiteY112" fmla="*/ 208450 h 1140988"/>
                <a:gd name="connsiteX113" fmla="*/ 274277 w 1058709"/>
                <a:gd name="connsiteY113" fmla="*/ 189250 h 1140988"/>
                <a:gd name="connsiteX114" fmla="*/ 293476 w 1058709"/>
                <a:gd name="connsiteY114" fmla="*/ 208450 h 1140988"/>
                <a:gd name="connsiteX115" fmla="*/ 274277 w 1058709"/>
                <a:gd name="connsiteY115" fmla="*/ 227649 h 1140988"/>
                <a:gd name="connsiteX116" fmla="*/ 255079 w 1058709"/>
                <a:gd name="connsiteY116" fmla="*/ 227649 h 1140988"/>
                <a:gd name="connsiteX117" fmla="*/ 872201 w 1058709"/>
                <a:gd name="connsiteY117" fmla="*/ 373015 h 1140988"/>
                <a:gd name="connsiteX118" fmla="*/ 872201 w 1058709"/>
                <a:gd name="connsiteY118" fmla="*/ 408671 h 1140988"/>
                <a:gd name="connsiteX119" fmla="*/ 847516 w 1058709"/>
                <a:gd name="connsiteY119" fmla="*/ 408671 h 1140988"/>
                <a:gd name="connsiteX120" fmla="*/ 825574 w 1058709"/>
                <a:gd name="connsiteY120" fmla="*/ 364787 h 1140988"/>
                <a:gd name="connsiteX121" fmla="*/ 800888 w 1058709"/>
                <a:gd name="connsiteY121" fmla="*/ 257819 h 1140988"/>
                <a:gd name="connsiteX122" fmla="*/ 811860 w 1058709"/>
                <a:gd name="connsiteY122" fmla="*/ 191993 h 1140988"/>
                <a:gd name="connsiteX123" fmla="*/ 973682 w 1058709"/>
                <a:gd name="connsiteY123" fmla="*/ 191993 h 1140988"/>
                <a:gd name="connsiteX124" fmla="*/ 984654 w 1058709"/>
                <a:gd name="connsiteY124" fmla="*/ 257819 h 1140988"/>
                <a:gd name="connsiteX125" fmla="*/ 959969 w 1058709"/>
                <a:gd name="connsiteY125" fmla="*/ 364787 h 1140988"/>
                <a:gd name="connsiteX126" fmla="*/ 938027 w 1058709"/>
                <a:gd name="connsiteY126" fmla="*/ 408671 h 1140988"/>
                <a:gd name="connsiteX127" fmla="*/ 913343 w 1058709"/>
                <a:gd name="connsiteY127" fmla="*/ 408671 h 1140988"/>
                <a:gd name="connsiteX128" fmla="*/ 913343 w 1058709"/>
                <a:gd name="connsiteY128" fmla="*/ 373015 h 1140988"/>
                <a:gd name="connsiteX129" fmla="*/ 872201 w 1058709"/>
                <a:gd name="connsiteY129" fmla="*/ 373015 h 1140988"/>
                <a:gd name="connsiteX130" fmla="*/ 789918 w 1058709"/>
                <a:gd name="connsiteY130" fmla="*/ 375758 h 1140988"/>
                <a:gd name="connsiteX131" fmla="*/ 792660 w 1058709"/>
                <a:gd name="connsiteY131" fmla="*/ 381244 h 1140988"/>
                <a:gd name="connsiteX132" fmla="*/ 806374 w 1058709"/>
                <a:gd name="connsiteY132" fmla="*/ 411414 h 1140988"/>
                <a:gd name="connsiteX133" fmla="*/ 767975 w 1058709"/>
                <a:gd name="connsiteY133" fmla="*/ 411414 h 1140988"/>
                <a:gd name="connsiteX134" fmla="*/ 770719 w 1058709"/>
                <a:gd name="connsiteY134" fmla="*/ 397701 h 1140988"/>
                <a:gd name="connsiteX135" fmla="*/ 789918 w 1058709"/>
                <a:gd name="connsiteY135" fmla="*/ 375758 h 1140988"/>
                <a:gd name="connsiteX136" fmla="*/ 789918 w 1058709"/>
                <a:gd name="connsiteY136" fmla="*/ 375758 h 1140988"/>
                <a:gd name="connsiteX137" fmla="*/ 1009340 w 1058709"/>
                <a:gd name="connsiteY137" fmla="*/ 394958 h 1140988"/>
                <a:gd name="connsiteX138" fmla="*/ 1012082 w 1058709"/>
                <a:gd name="connsiteY138" fmla="*/ 408671 h 1140988"/>
                <a:gd name="connsiteX139" fmla="*/ 973682 w 1058709"/>
                <a:gd name="connsiteY139" fmla="*/ 408671 h 1140988"/>
                <a:gd name="connsiteX140" fmla="*/ 987396 w 1058709"/>
                <a:gd name="connsiteY140" fmla="*/ 378501 h 1140988"/>
                <a:gd name="connsiteX141" fmla="*/ 990140 w 1058709"/>
                <a:gd name="connsiteY141" fmla="*/ 373015 h 1140988"/>
                <a:gd name="connsiteX142" fmla="*/ 1009340 w 1058709"/>
                <a:gd name="connsiteY142" fmla="*/ 394958 h 1140988"/>
                <a:gd name="connsiteX143" fmla="*/ 1009340 w 1058709"/>
                <a:gd name="connsiteY143" fmla="*/ 394958 h 1140988"/>
                <a:gd name="connsiteX144" fmla="*/ 891399 w 1058709"/>
                <a:gd name="connsiteY144" fmla="*/ 57598 h 1140988"/>
                <a:gd name="connsiteX145" fmla="*/ 935285 w 1058709"/>
                <a:gd name="connsiteY145" fmla="*/ 115196 h 1140988"/>
                <a:gd name="connsiteX146" fmla="*/ 959969 w 1058709"/>
                <a:gd name="connsiteY146" fmla="*/ 153594 h 1140988"/>
                <a:gd name="connsiteX147" fmla="*/ 825574 w 1058709"/>
                <a:gd name="connsiteY147" fmla="*/ 153594 h 1140988"/>
                <a:gd name="connsiteX148" fmla="*/ 850258 w 1058709"/>
                <a:gd name="connsiteY148" fmla="*/ 115196 h 1140988"/>
                <a:gd name="connsiteX149" fmla="*/ 891399 w 1058709"/>
                <a:gd name="connsiteY149" fmla="*/ 57598 h 1140988"/>
                <a:gd name="connsiteX150" fmla="*/ 872201 w 1058709"/>
                <a:gd name="connsiteY150" fmla="*/ 809115 h 1140988"/>
                <a:gd name="connsiteX151" fmla="*/ 545811 w 1058709"/>
                <a:gd name="connsiteY151" fmla="*/ 809115 h 1140988"/>
                <a:gd name="connsiteX152" fmla="*/ 545811 w 1058709"/>
                <a:gd name="connsiteY152" fmla="*/ 345588 h 1140988"/>
                <a:gd name="connsiteX153" fmla="*/ 691178 w 1058709"/>
                <a:gd name="connsiteY153" fmla="*/ 298961 h 1140988"/>
                <a:gd name="connsiteX154" fmla="*/ 767975 w 1058709"/>
                <a:gd name="connsiteY154" fmla="*/ 298961 h 1140988"/>
                <a:gd name="connsiteX155" fmla="*/ 778947 w 1058709"/>
                <a:gd name="connsiteY155" fmla="*/ 340102 h 1140988"/>
                <a:gd name="connsiteX156" fmla="*/ 737805 w 1058709"/>
                <a:gd name="connsiteY156" fmla="*/ 383987 h 1140988"/>
                <a:gd name="connsiteX157" fmla="*/ 724091 w 1058709"/>
                <a:gd name="connsiteY157" fmla="*/ 444327 h 1140988"/>
                <a:gd name="connsiteX158" fmla="*/ 814602 w 1058709"/>
                <a:gd name="connsiteY158" fmla="*/ 444327 h 1140988"/>
                <a:gd name="connsiteX159" fmla="*/ 800888 w 1058709"/>
                <a:gd name="connsiteY159" fmla="*/ 490954 h 1140988"/>
                <a:gd name="connsiteX160" fmla="*/ 822830 w 1058709"/>
                <a:gd name="connsiteY160" fmla="*/ 548552 h 1140988"/>
                <a:gd name="connsiteX161" fmla="*/ 872201 w 1058709"/>
                <a:gd name="connsiteY161" fmla="*/ 614379 h 1140988"/>
                <a:gd name="connsiteX162" fmla="*/ 872201 w 1058709"/>
                <a:gd name="connsiteY162" fmla="*/ 809115 h 1140988"/>
                <a:gd name="connsiteX163" fmla="*/ 929799 w 1058709"/>
                <a:gd name="connsiteY163" fmla="*/ 458041 h 1140988"/>
                <a:gd name="connsiteX164" fmla="*/ 943513 w 1058709"/>
                <a:gd name="connsiteY164" fmla="*/ 493697 h 1140988"/>
                <a:gd name="connsiteX165" fmla="*/ 929799 w 1058709"/>
                <a:gd name="connsiteY165" fmla="*/ 526610 h 1140988"/>
                <a:gd name="connsiteX166" fmla="*/ 888657 w 1058709"/>
                <a:gd name="connsiteY166" fmla="*/ 575980 h 1140988"/>
                <a:gd name="connsiteX167" fmla="*/ 847516 w 1058709"/>
                <a:gd name="connsiteY167" fmla="*/ 526610 h 1140988"/>
                <a:gd name="connsiteX168" fmla="*/ 833802 w 1058709"/>
                <a:gd name="connsiteY168" fmla="*/ 493697 h 1140988"/>
                <a:gd name="connsiteX169" fmla="*/ 847516 w 1058709"/>
                <a:gd name="connsiteY169" fmla="*/ 458041 h 1140988"/>
                <a:gd name="connsiteX170" fmla="*/ 858488 w 1058709"/>
                <a:gd name="connsiteY170" fmla="*/ 447070 h 1140988"/>
                <a:gd name="connsiteX171" fmla="*/ 869458 w 1058709"/>
                <a:gd name="connsiteY171" fmla="*/ 447070 h 1140988"/>
                <a:gd name="connsiteX172" fmla="*/ 869458 w 1058709"/>
                <a:gd name="connsiteY172" fmla="*/ 482726 h 1140988"/>
                <a:gd name="connsiteX173" fmla="*/ 905113 w 1058709"/>
                <a:gd name="connsiteY173" fmla="*/ 482726 h 1140988"/>
                <a:gd name="connsiteX174" fmla="*/ 905113 w 1058709"/>
                <a:gd name="connsiteY174" fmla="*/ 447070 h 1140988"/>
                <a:gd name="connsiteX175" fmla="*/ 916085 w 1058709"/>
                <a:gd name="connsiteY175" fmla="*/ 447070 h 1140988"/>
                <a:gd name="connsiteX176" fmla="*/ 929799 w 1058709"/>
                <a:gd name="connsiteY176" fmla="*/ 458041 h 114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058709" h="1140988">
                  <a:moveTo>
                    <a:pt x="1058709" y="447070"/>
                  </a:moveTo>
                  <a:lnTo>
                    <a:pt x="1044995" y="386729"/>
                  </a:lnTo>
                  <a:cubicBezTo>
                    <a:pt x="1039510" y="364787"/>
                    <a:pt x="1025796" y="348331"/>
                    <a:pt x="1003854" y="342845"/>
                  </a:cubicBezTo>
                  <a:cubicBezTo>
                    <a:pt x="1012082" y="315418"/>
                    <a:pt x="1017568" y="287990"/>
                    <a:pt x="1017568" y="260562"/>
                  </a:cubicBezTo>
                  <a:cubicBezTo>
                    <a:pt x="1017568" y="202964"/>
                    <a:pt x="998368" y="142624"/>
                    <a:pt x="962712" y="95997"/>
                  </a:cubicBezTo>
                  <a:lnTo>
                    <a:pt x="891399" y="0"/>
                  </a:lnTo>
                  <a:lnTo>
                    <a:pt x="820088" y="95997"/>
                  </a:lnTo>
                  <a:cubicBezTo>
                    <a:pt x="784432" y="142624"/>
                    <a:pt x="765233" y="200221"/>
                    <a:pt x="765233" y="260562"/>
                  </a:cubicBezTo>
                  <a:cubicBezTo>
                    <a:pt x="765233" y="263305"/>
                    <a:pt x="765233" y="263305"/>
                    <a:pt x="765233" y="266048"/>
                  </a:cubicBezTo>
                  <a:lnTo>
                    <a:pt x="691178" y="266048"/>
                  </a:lnTo>
                  <a:cubicBezTo>
                    <a:pt x="633580" y="266048"/>
                    <a:pt x="575981" y="282504"/>
                    <a:pt x="526612" y="315418"/>
                  </a:cubicBezTo>
                  <a:cubicBezTo>
                    <a:pt x="485470" y="287990"/>
                    <a:pt x="438843" y="271533"/>
                    <a:pt x="392217" y="266048"/>
                  </a:cubicBezTo>
                  <a:cubicBezTo>
                    <a:pt x="397701" y="249591"/>
                    <a:pt x="400445" y="230392"/>
                    <a:pt x="400445" y="211193"/>
                  </a:cubicBezTo>
                  <a:cubicBezTo>
                    <a:pt x="400445" y="101482"/>
                    <a:pt x="309934" y="10971"/>
                    <a:pt x="200223" y="10971"/>
                  </a:cubicBezTo>
                  <a:cubicBezTo>
                    <a:pt x="90513" y="10971"/>
                    <a:pt x="0" y="101482"/>
                    <a:pt x="0" y="211193"/>
                  </a:cubicBezTo>
                  <a:cubicBezTo>
                    <a:pt x="0" y="282504"/>
                    <a:pt x="35657" y="326389"/>
                    <a:pt x="65827" y="362045"/>
                  </a:cubicBezTo>
                  <a:cubicBezTo>
                    <a:pt x="85027" y="386729"/>
                    <a:pt x="101483" y="405928"/>
                    <a:pt x="109711" y="430614"/>
                  </a:cubicBezTo>
                  <a:lnTo>
                    <a:pt x="109711" y="430614"/>
                  </a:lnTo>
                  <a:cubicBezTo>
                    <a:pt x="43885" y="463527"/>
                    <a:pt x="0" y="532096"/>
                    <a:pt x="0" y="608893"/>
                  </a:cubicBezTo>
                  <a:cubicBezTo>
                    <a:pt x="0" y="718604"/>
                    <a:pt x="90513" y="809115"/>
                    <a:pt x="200223" y="809115"/>
                  </a:cubicBezTo>
                  <a:cubicBezTo>
                    <a:pt x="309934" y="809115"/>
                    <a:pt x="400445" y="718604"/>
                    <a:pt x="400445" y="608893"/>
                  </a:cubicBezTo>
                  <a:cubicBezTo>
                    <a:pt x="400445" y="532096"/>
                    <a:pt x="359304" y="463527"/>
                    <a:pt x="290734" y="430614"/>
                  </a:cubicBezTo>
                  <a:lnTo>
                    <a:pt x="290734" y="430614"/>
                  </a:lnTo>
                  <a:cubicBezTo>
                    <a:pt x="296220" y="405928"/>
                    <a:pt x="315418" y="383987"/>
                    <a:pt x="334618" y="362045"/>
                  </a:cubicBezTo>
                  <a:cubicBezTo>
                    <a:pt x="348332" y="342845"/>
                    <a:pt x="364789" y="323646"/>
                    <a:pt x="378503" y="301704"/>
                  </a:cubicBezTo>
                  <a:cubicBezTo>
                    <a:pt x="425129" y="304446"/>
                    <a:pt x="471756" y="320903"/>
                    <a:pt x="510156" y="348331"/>
                  </a:cubicBezTo>
                  <a:lnTo>
                    <a:pt x="510156" y="811857"/>
                  </a:lnTo>
                  <a:lnTo>
                    <a:pt x="386731" y="811857"/>
                  </a:lnTo>
                  <a:cubicBezTo>
                    <a:pt x="373017" y="825571"/>
                    <a:pt x="356560" y="839285"/>
                    <a:pt x="337362" y="847513"/>
                  </a:cubicBezTo>
                  <a:lnTo>
                    <a:pt x="910599" y="847513"/>
                  </a:lnTo>
                  <a:lnTo>
                    <a:pt x="910599" y="617122"/>
                  </a:lnTo>
                  <a:cubicBezTo>
                    <a:pt x="918827" y="603408"/>
                    <a:pt x="929799" y="586951"/>
                    <a:pt x="946255" y="567752"/>
                  </a:cubicBezTo>
                  <a:lnTo>
                    <a:pt x="946255" y="885912"/>
                  </a:lnTo>
                  <a:lnTo>
                    <a:pt x="581467" y="885912"/>
                  </a:lnTo>
                  <a:lnTo>
                    <a:pt x="581467" y="905112"/>
                  </a:lnTo>
                  <a:cubicBezTo>
                    <a:pt x="581467" y="935282"/>
                    <a:pt x="556783" y="959967"/>
                    <a:pt x="526612" y="959967"/>
                  </a:cubicBezTo>
                  <a:cubicBezTo>
                    <a:pt x="496442" y="959967"/>
                    <a:pt x="471756" y="935282"/>
                    <a:pt x="471756" y="905112"/>
                  </a:cubicBezTo>
                  <a:lnTo>
                    <a:pt x="471756" y="885912"/>
                  </a:lnTo>
                  <a:lnTo>
                    <a:pt x="271535" y="885912"/>
                  </a:lnTo>
                  <a:lnTo>
                    <a:pt x="271535" y="874941"/>
                  </a:lnTo>
                  <a:cubicBezTo>
                    <a:pt x="260563" y="877684"/>
                    <a:pt x="246849" y="880426"/>
                    <a:pt x="235879" y="883169"/>
                  </a:cubicBezTo>
                  <a:lnTo>
                    <a:pt x="235879" y="1066934"/>
                  </a:lnTo>
                  <a:cubicBezTo>
                    <a:pt x="235879" y="1086134"/>
                    <a:pt x="219421" y="1102590"/>
                    <a:pt x="200223" y="1102590"/>
                  </a:cubicBezTo>
                  <a:cubicBezTo>
                    <a:pt x="181024" y="1102590"/>
                    <a:pt x="164566" y="1086134"/>
                    <a:pt x="164566" y="1066934"/>
                  </a:cubicBezTo>
                  <a:lnTo>
                    <a:pt x="164566" y="883169"/>
                  </a:lnTo>
                  <a:cubicBezTo>
                    <a:pt x="150852" y="880426"/>
                    <a:pt x="139882" y="877684"/>
                    <a:pt x="128910" y="874941"/>
                  </a:cubicBezTo>
                  <a:lnTo>
                    <a:pt x="128910" y="1066934"/>
                  </a:lnTo>
                  <a:cubicBezTo>
                    <a:pt x="128910" y="1108076"/>
                    <a:pt x="161824" y="1140989"/>
                    <a:pt x="202965" y="1140989"/>
                  </a:cubicBezTo>
                  <a:cubicBezTo>
                    <a:pt x="244107" y="1140989"/>
                    <a:pt x="277021" y="1108076"/>
                    <a:pt x="277021" y="1066934"/>
                  </a:cubicBezTo>
                  <a:lnTo>
                    <a:pt x="277021" y="921568"/>
                  </a:lnTo>
                  <a:lnTo>
                    <a:pt x="441587" y="921568"/>
                  </a:lnTo>
                  <a:cubicBezTo>
                    <a:pt x="449815" y="962709"/>
                    <a:pt x="485470" y="995622"/>
                    <a:pt x="529355" y="995622"/>
                  </a:cubicBezTo>
                  <a:cubicBezTo>
                    <a:pt x="573239" y="995622"/>
                    <a:pt x="608895" y="965452"/>
                    <a:pt x="617123" y="921568"/>
                  </a:cubicBezTo>
                  <a:lnTo>
                    <a:pt x="946255" y="921568"/>
                  </a:lnTo>
                  <a:cubicBezTo>
                    <a:pt x="965454" y="921568"/>
                    <a:pt x="981912" y="905112"/>
                    <a:pt x="981912" y="885912"/>
                  </a:cubicBezTo>
                  <a:lnTo>
                    <a:pt x="981912" y="490954"/>
                  </a:lnTo>
                  <a:cubicBezTo>
                    <a:pt x="981912" y="474498"/>
                    <a:pt x="976426" y="458041"/>
                    <a:pt x="968198" y="444327"/>
                  </a:cubicBezTo>
                  <a:lnTo>
                    <a:pt x="1058709" y="444327"/>
                  </a:lnTo>
                  <a:close/>
                  <a:moveTo>
                    <a:pt x="145368" y="227649"/>
                  </a:moveTo>
                  <a:lnTo>
                    <a:pt x="126168" y="227649"/>
                  </a:lnTo>
                  <a:cubicBezTo>
                    <a:pt x="115197" y="227649"/>
                    <a:pt x="106969" y="219421"/>
                    <a:pt x="106969" y="208450"/>
                  </a:cubicBezTo>
                  <a:cubicBezTo>
                    <a:pt x="106969" y="197479"/>
                    <a:pt x="115197" y="189250"/>
                    <a:pt x="126168" y="189250"/>
                  </a:cubicBezTo>
                  <a:cubicBezTo>
                    <a:pt x="137138" y="189250"/>
                    <a:pt x="145368" y="197479"/>
                    <a:pt x="145368" y="208450"/>
                  </a:cubicBezTo>
                  <a:lnTo>
                    <a:pt x="145368" y="227649"/>
                  </a:lnTo>
                  <a:close/>
                  <a:moveTo>
                    <a:pt x="216679" y="408671"/>
                  </a:moveTo>
                  <a:lnTo>
                    <a:pt x="181024" y="408671"/>
                  </a:lnTo>
                  <a:lnTo>
                    <a:pt x="181024" y="263305"/>
                  </a:lnTo>
                  <a:lnTo>
                    <a:pt x="216679" y="263305"/>
                  </a:lnTo>
                  <a:lnTo>
                    <a:pt x="216679" y="408671"/>
                  </a:lnTo>
                  <a:close/>
                  <a:moveTo>
                    <a:pt x="255079" y="447070"/>
                  </a:moveTo>
                  <a:lnTo>
                    <a:pt x="255079" y="482726"/>
                  </a:lnTo>
                  <a:lnTo>
                    <a:pt x="145368" y="482726"/>
                  </a:lnTo>
                  <a:lnTo>
                    <a:pt x="145368" y="447070"/>
                  </a:lnTo>
                  <a:lnTo>
                    <a:pt x="255079" y="447070"/>
                  </a:lnTo>
                  <a:close/>
                  <a:moveTo>
                    <a:pt x="249593" y="518382"/>
                  </a:moveTo>
                  <a:cubicBezTo>
                    <a:pt x="241365" y="540324"/>
                    <a:pt x="222165" y="554038"/>
                    <a:pt x="197480" y="554038"/>
                  </a:cubicBezTo>
                  <a:cubicBezTo>
                    <a:pt x="172796" y="554038"/>
                    <a:pt x="153596" y="537581"/>
                    <a:pt x="145368" y="518382"/>
                  </a:cubicBezTo>
                  <a:lnTo>
                    <a:pt x="249593" y="518382"/>
                  </a:lnTo>
                  <a:close/>
                  <a:moveTo>
                    <a:pt x="362046" y="608893"/>
                  </a:moveTo>
                  <a:cubicBezTo>
                    <a:pt x="362046" y="699404"/>
                    <a:pt x="287991" y="773459"/>
                    <a:pt x="197480" y="773459"/>
                  </a:cubicBezTo>
                  <a:cubicBezTo>
                    <a:pt x="106969" y="773459"/>
                    <a:pt x="32914" y="699404"/>
                    <a:pt x="32914" y="608893"/>
                  </a:cubicBezTo>
                  <a:cubicBezTo>
                    <a:pt x="32914" y="554038"/>
                    <a:pt x="60341" y="501925"/>
                    <a:pt x="106969" y="471755"/>
                  </a:cubicBezTo>
                  <a:lnTo>
                    <a:pt x="106969" y="499183"/>
                  </a:lnTo>
                  <a:cubicBezTo>
                    <a:pt x="106969" y="548552"/>
                    <a:pt x="148110" y="589694"/>
                    <a:pt x="197480" y="589694"/>
                  </a:cubicBezTo>
                  <a:cubicBezTo>
                    <a:pt x="246849" y="589694"/>
                    <a:pt x="287991" y="548552"/>
                    <a:pt x="287991" y="499183"/>
                  </a:cubicBezTo>
                  <a:lnTo>
                    <a:pt x="287991" y="471755"/>
                  </a:lnTo>
                  <a:cubicBezTo>
                    <a:pt x="334618" y="504668"/>
                    <a:pt x="362046" y="554038"/>
                    <a:pt x="362046" y="608893"/>
                  </a:cubicBezTo>
                  <a:lnTo>
                    <a:pt x="362046" y="608893"/>
                  </a:lnTo>
                  <a:close/>
                  <a:moveTo>
                    <a:pt x="304448" y="337359"/>
                  </a:moveTo>
                  <a:cubicBezTo>
                    <a:pt x="285248" y="359302"/>
                    <a:pt x="268793" y="381244"/>
                    <a:pt x="257821" y="408671"/>
                  </a:cubicBezTo>
                  <a:lnTo>
                    <a:pt x="252335" y="408671"/>
                  </a:lnTo>
                  <a:lnTo>
                    <a:pt x="252335" y="263305"/>
                  </a:lnTo>
                  <a:lnTo>
                    <a:pt x="271535" y="263305"/>
                  </a:lnTo>
                  <a:cubicBezTo>
                    <a:pt x="301704" y="263305"/>
                    <a:pt x="326390" y="238620"/>
                    <a:pt x="326390" y="208450"/>
                  </a:cubicBezTo>
                  <a:cubicBezTo>
                    <a:pt x="326390" y="178280"/>
                    <a:pt x="301704" y="153594"/>
                    <a:pt x="271535" y="153594"/>
                  </a:cubicBezTo>
                  <a:cubicBezTo>
                    <a:pt x="241365" y="153594"/>
                    <a:pt x="216679" y="178280"/>
                    <a:pt x="216679" y="208450"/>
                  </a:cubicBezTo>
                  <a:lnTo>
                    <a:pt x="216679" y="227649"/>
                  </a:lnTo>
                  <a:lnTo>
                    <a:pt x="181024" y="227649"/>
                  </a:lnTo>
                  <a:lnTo>
                    <a:pt x="181024" y="208450"/>
                  </a:lnTo>
                  <a:cubicBezTo>
                    <a:pt x="181024" y="178280"/>
                    <a:pt x="156338" y="153594"/>
                    <a:pt x="126168" y="153594"/>
                  </a:cubicBezTo>
                  <a:cubicBezTo>
                    <a:pt x="95997" y="153594"/>
                    <a:pt x="71313" y="178280"/>
                    <a:pt x="71313" y="208450"/>
                  </a:cubicBezTo>
                  <a:cubicBezTo>
                    <a:pt x="71313" y="238620"/>
                    <a:pt x="95997" y="263305"/>
                    <a:pt x="126168" y="263305"/>
                  </a:cubicBezTo>
                  <a:lnTo>
                    <a:pt x="145368" y="263305"/>
                  </a:lnTo>
                  <a:lnTo>
                    <a:pt x="145368" y="408671"/>
                  </a:lnTo>
                  <a:lnTo>
                    <a:pt x="139882" y="408671"/>
                  </a:lnTo>
                  <a:cubicBezTo>
                    <a:pt x="128910" y="381244"/>
                    <a:pt x="112454" y="359302"/>
                    <a:pt x="93255" y="337359"/>
                  </a:cubicBezTo>
                  <a:cubicBezTo>
                    <a:pt x="65827" y="301704"/>
                    <a:pt x="35657" y="266048"/>
                    <a:pt x="35657" y="208450"/>
                  </a:cubicBezTo>
                  <a:cubicBezTo>
                    <a:pt x="35657" y="117938"/>
                    <a:pt x="109711" y="43884"/>
                    <a:pt x="200223" y="43884"/>
                  </a:cubicBezTo>
                  <a:cubicBezTo>
                    <a:pt x="290734" y="43884"/>
                    <a:pt x="364789" y="117938"/>
                    <a:pt x="364789" y="208450"/>
                  </a:cubicBezTo>
                  <a:cubicBezTo>
                    <a:pt x="362046" y="268790"/>
                    <a:pt x="334618" y="304446"/>
                    <a:pt x="304448" y="337359"/>
                  </a:cubicBezTo>
                  <a:lnTo>
                    <a:pt x="304448" y="337359"/>
                  </a:lnTo>
                  <a:close/>
                  <a:moveTo>
                    <a:pt x="255079" y="227649"/>
                  </a:moveTo>
                  <a:lnTo>
                    <a:pt x="255079" y="208450"/>
                  </a:lnTo>
                  <a:cubicBezTo>
                    <a:pt x="255079" y="197479"/>
                    <a:pt x="263307" y="189250"/>
                    <a:pt x="274277" y="189250"/>
                  </a:cubicBezTo>
                  <a:cubicBezTo>
                    <a:pt x="285248" y="189250"/>
                    <a:pt x="293476" y="197479"/>
                    <a:pt x="293476" y="208450"/>
                  </a:cubicBezTo>
                  <a:cubicBezTo>
                    <a:pt x="293476" y="219421"/>
                    <a:pt x="285248" y="227649"/>
                    <a:pt x="274277" y="227649"/>
                  </a:cubicBezTo>
                  <a:lnTo>
                    <a:pt x="255079" y="227649"/>
                  </a:lnTo>
                  <a:close/>
                  <a:moveTo>
                    <a:pt x="872201" y="373015"/>
                  </a:moveTo>
                  <a:lnTo>
                    <a:pt x="872201" y="408671"/>
                  </a:lnTo>
                  <a:lnTo>
                    <a:pt x="847516" y="408671"/>
                  </a:lnTo>
                  <a:lnTo>
                    <a:pt x="825574" y="364787"/>
                  </a:lnTo>
                  <a:cubicBezTo>
                    <a:pt x="809116" y="331874"/>
                    <a:pt x="800888" y="296218"/>
                    <a:pt x="800888" y="257819"/>
                  </a:cubicBezTo>
                  <a:cubicBezTo>
                    <a:pt x="800888" y="235877"/>
                    <a:pt x="803632" y="211193"/>
                    <a:pt x="811860" y="191993"/>
                  </a:cubicBezTo>
                  <a:lnTo>
                    <a:pt x="973682" y="191993"/>
                  </a:lnTo>
                  <a:cubicBezTo>
                    <a:pt x="979168" y="213935"/>
                    <a:pt x="984654" y="235877"/>
                    <a:pt x="984654" y="257819"/>
                  </a:cubicBezTo>
                  <a:cubicBezTo>
                    <a:pt x="984654" y="293475"/>
                    <a:pt x="976426" y="331874"/>
                    <a:pt x="959969" y="364787"/>
                  </a:cubicBezTo>
                  <a:lnTo>
                    <a:pt x="938027" y="408671"/>
                  </a:lnTo>
                  <a:lnTo>
                    <a:pt x="913343" y="408671"/>
                  </a:lnTo>
                  <a:lnTo>
                    <a:pt x="913343" y="373015"/>
                  </a:lnTo>
                  <a:lnTo>
                    <a:pt x="872201" y="373015"/>
                  </a:lnTo>
                  <a:close/>
                  <a:moveTo>
                    <a:pt x="789918" y="375758"/>
                  </a:moveTo>
                  <a:cubicBezTo>
                    <a:pt x="789918" y="378501"/>
                    <a:pt x="792660" y="378501"/>
                    <a:pt x="792660" y="381244"/>
                  </a:cubicBezTo>
                  <a:lnTo>
                    <a:pt x="806374" y="411414"/>
                  </a:lnTo>
                  <a:lnTo>
                    <a:pt x="767975" y="411414"/>
                  </a:lnTo>
                  <a:lnTo>
                    <a:pt x="770719" y="397701"/>
                  </a:lnTo>
                  <a:cubicBezTo>
                    <a:pt x="773461" y="383987"/>
                    <a:pt x="781689" y="378501"/>
                    <a:pt x="789918" y="375758"/>
                  </a:cubicBezTo>
                  <a:lnTo>
                    <a:pt x="789918" y="375758"/>
                  </a:lnTo>
                  <a:close/>
                  <a:moveTo>
                    <a:pt x="1009340" y="394958"/>
                  </a:moveTo>
                  <a:lnTo>
                    <a:pt x="1012082" y="408671"/>
                  </a:lnTo>
                  <a:lnTo>
                    <a:pt x="973682" y="408671"/>
                  </a:lnTo>
                  <a:lnTo>
                    <a:pt x="987396" y="378501"/>
                  </a:lnTo>
                  <a:cubicBezTo>
                    <a:pt x="987396" y="375758"/>
                    <a:pt x="990140" y="375758"/>
                    <a:pt x="990140" y="373015"/>
                  </a:cubicBezTo>
                  <a:cubicBezTo>
                    <a:pt x="1001110" y="378501"/>
                    <a:pt x="1006596" y="383987"/>
                    <a:pt x="1009340" y="394958"/>
                  </a:cubicBezTo>
                  <a:lnTo>
                    <a:pt x="1009340" y="394958"/>
                  </a:lnTo>
                  <a:close/>
                  <a:moveTo>
                    <a:pt x="891399" y="57598"/>
                  </a:moveTo>
                  <a:lnTo>
                    <a:pt x="935285" y="115196"/>
                  </a:lnTo>
                  <a:cubicBezTo>
                    <a:pt x="943513" y="126167"/>
                    <a:pt x="951741" y="139881"/>
                    <a:pt x="959969" y="153594"/>
                  </a:cubicBezTo>
                  <a:lnTo>
                    <a:pt x="825574" y="153594"/>
                  </a:lnTo>
                  <a:cubicBezTo>
                    <a:pt x="831060" y="139881"/>
                    <a:pt x="839288" y="126167"/>
                    <a:pt x="850258" y="115196"/>
                  </a:cubicBezTo>
                  <a:lnTo>
                    <a:pt x="891399" y="57598"/>
                  </a:lnTo>
                  <a:close/>
                  <a:moveTo>
                    <a:pt x="872201" y="809115"/>
                  </a:moveTo>
                  <a:lnTo>
                    <a:pt x="545811" y="809115"/>
                  </a:lnTo>
                  <a:lnTo>
                    <a:pt x="545811" y="345588"/>
                  </a:lnTo>
                  <a:cubicBezTo>
                    <a:pt x="586953" y="315418"/>
                    <a:pt x="639066" y="298961"/>
                    <a:pt x="691178" y="298961"/>
                  </a:cubicBezTo>
                  <a:lnTo>
                    <a:pt x="767975" y="298961"/>
                  </a:lnTo>
                  <a:cubicBezTo>
                    <a:pt x="770719" y="312675"/>
                    <a:pt x="773461" y="326389"/>
                    <a:pt x="778947" y="340102"/>
                  </a:cubicBezTo>
                  <a:cubicBezTo>
                    <a:pt x="759747" y="348331"/>
                    <a:pt x="743291" y="364787"/>
                    <a:pt x="737805" y="383987"/>
                  </a:cubicBezTo>
                  <a:lnTo>
                    <a:pt x="724091" y="444327"/>
                  </a:lnTo>
                  <a:lnTo>
                    <a:pt x="814602" y="444327"/>
                  </a:lnTo>
                  <a:cubicBezTo>
                    <a:pt x="806374" y="458041"/>
                    <a:pt x="800888" y="474498"/>
                    <a:pt x="800888" y="490954"/>
                  </a:cubicBezTo>
                  <a:cubicBezTo>
                    <a:pt x="800888" y="512896"/>
                    <a:pt x="809116" y="532096"/>
                    <a:pt x="822830" y="548552"/>
                  </a:cubicBezTo>
                  <a:cubicBezTo>
                    <a:pt x="847516" y="575980"/>
                    <a:pt x="863972" y="597922"/>
                    <a:pt x="872201" y="614379"/>
                  </a:cubicBezTo>
                  <a:lnTo>
                    <a:pt x="872201" y="809115"/>
                  </a:lnTo>
                  <a:close/>
                  <a:moveTo>
                    <a:pt x="929799" y="458041"/>
                  </a:moveTo>
                  <a:cubicBezTo>
                    <a:pt x="938027" y="466270"/>
                    <a:pt x="943513" y="479983"/>
                    <a:pt x="943513" y="493697"/>
                  </a:cubicBezTo>
                  <a:cubicBezTo>
                    <a:pt x="943513" y="504668"/>
                    <a:pt x="938027" y="518382"/>
                    <a:pt x="929799" y="526610"/>
                  </a:cubicBezTo>
                  <a:cubicBezTo>
                    <a:pt x="916085" y="540324"/>
                    <a:pt x="899629" y="559523"/>
                    <a:pt x="888657" y="575980"/>
                  </a:cubicBezTo>
                  <a:cubicBezTo>
                    <a:pt x="874943" y="559523"/>
                    <a:pt x="861230" y="540324"/>
                    <a:pt x="847516" y="526610"/>
                  </a:cubicBezTo>
                  <a:cubicBezTo>
                    <a:pt x="839288" y="518382"/>
                    <a:pt x="833802" y="504668"/>
                    <a:pt x="833802" y="493697"/>
                  </a:cubicBezTo>
                  <a:cubicBezTo>
                    <a:pt x="833802" y="479983"/>
                    <a:pt x="839288" y="469012"/>
                    <a:pt x="847516" y="458041"/>
                  </a:cubicBezTo>
                  <a:lnTo>
                    <a:pt x="858488" y="447070"/>
                  </a:lnTo>
                  <a:lnTo>
                    <a:pt x="869458" y="447070"/>
                  </a:lnTo>
                  <a:lnTo>
                    <a:pt x="869458" y="482726"/>
                  </a:lnTo>
                  <a:lnTo>
                    <a:pt x="905113" y="482726"/>
                  </a:lnTo>
                  <a:lnTo>
                    <a:pt x="905113" y="447070"/>
                  </a:lnTo>
                  <a:lnTo>
                    <a:pt x="916085" y="447070"/>
                  </a:lnTo>
                  <a:lnTo>
                    <a:pt x="929799" y="458041"/>
                  </a:lnTo>
                  <a:close/>
                </a:path>
              </a:pathLst>
            </a:custGeom>
            <a:grpFill/>
            <a:ln w="2742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AD23123-37AC-2153-44CC-5B2C1D6B27DE}"/>
                </a:ext>
              </a:extLst>
            </p:cNvPr>
            <p:cNvSpPr/>
            <p:nvPr/>
          </p:nvSpPr>
          <p:spPr>
            <a:xfrm>
              <a:off x="8878411" y="436595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2440BD3-DF3F-27B3-586C-9E6435A997C1}"/>
                </a:ext>
              </a:extLst>
            </p:cNvPr>
            <p:cNvSpPr/>
            <p:nvPr/>
          </p:nvSpPr>
          <p:spPr>
            <a:xfrm>
              <a:off x="8952465" y="4365959"/>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grpFill/>
            <a:ln w="27426"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AD3F57D-60F6-3792-6342-7233C339A25D}"/>
                </a:ext>
              </a:extLst>
            </p:cNvPr>
            <p:cNvSpPr/>
            <p:nvPr/>
          </p:nvSpPr>
          <p:spPr>
            <a:xfrm>
              <a:off x="8807099" y="4365959"/>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D6E3CD5-E581-F982-1D04-3E3198E93181}"/>
                </a:ext>
              </a:extLst>
            </p:cNvPr>
            <p:cNvSpPr/>
            <p:nvPr/>
          </p:nvSpPr>
          <p:spPr>
            <a:xfrm>
              <a:off x="9278855" y="4475669"/>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3418BF9-0620-B7C3-5D72-804586B401E7}"/>
                </a:ext>
              </a:extLst>
            </p:cNvPr>
            <p:cNvSpPr/>
            <p:nvPr/>
          </p:nvSpPr>
          <p:spPr>
            <a:xfrm>
              <a:off x="9278855" y="4401615"/>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9D0E452-DC67-ED0D-CD4A-332D4B82EA01}"/>
                </a:ext>
              </a:extLst>
            </p:cNvPr>
            <p:cNvSpPr/>
            <p:nvPr/>
          </p:nvSpPr>
          <p:spPr>
            <a:xfrm>
              <a:off x="9278855" y="4330303"/>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C516FA6-01DE-E974-312D-57EF5A19E603}"/>
                </a:ext>
              </a:extLst>
            </p:cNvPr>
            <p:cNvSpPr/>
            <p:nvPr/>
          </p:nvSpPr>
          <p:spPr>
            <a:xfrm>
              <a:off x="9278855" y="4256248"/>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54531217-A37A-163A-ABBE-7A0B5B978057}"/>
              </a:ext>
            </a:extLst>
          </p:cNvPr>
          <p:cNvSpPr txBox="1"/>
          <p:nvPr/>
        </p:nvSpPr>
        <p:spPr>
          <a:xfrm>
            <a:off x="2289045" y="627321"/>
            <a:ext cx="9661950" cy="6524863"/>
          </a:xfrm>
          <a:prstGeom prst="rect">
            <a:avLst/>
          </a:prstGeom>
          <a:noFill/>
        </p:spPr>
        <p:txBody>
          <a:bodyPr wrap="square">
            <a:spAutoFit/>
          </a:bodyPr>
          <a:lstStyle/>
          <a:p>
            <a:pPr algn="just">
              <a:spcBef>
                <a:spcPts val="600"/>
              </a:spcBef>
            </a:pPr>
            <a:r>
              <a:rPr lang="es"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La empresa está dirigida por la segunda generación y tiene una facturación de alrededor de 5 millones de euros en tiempos normales. La pandemia de Covid ya ha presentado a la empresa grandes desafíos, pero a través de una gestión con visión de futuro, el impacto ha sido comparativamente menor.</a:t>
            </a:r>
            <a:endParaRPr lang="en-IE"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pPr>
            <a:r>
              <a:rPr lang="es"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Las máquinas de la empresa también utilizan piezas electrónicas/elementos de control que compra. Debido a la "crisis de los chips" mundial, las piezas necesarias apenas están disponibles, y si es así, a precios significativamente más altos que en el pasado y con considerables retrasos en la entrega. entrega.</a:t>
            </a:r>
            <a:endParaRPr lang="en-IE"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pPr>
            <a:r>
              <a:rPr lang="es"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Los contratos con los clientes no prevén que se puedan repercutir los aumentos de precios y, además, es común en muchos contratos que existan penalizaciones contractuales si las máquinas no se entregan en el tiempo acordado.</a:t>
            </a:r>
            <a:endParaRPr lang="en-IE"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pPr>
            <a:r>
              <a:rPr lang="es"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En el contexto de los problemas de entrega, era rápidamente previsible que la empresa se enfrentaría a problemas de liquidez considerables o incluso enfrentaría la amenaza de insolvencia si no se tomaban medidas rápidamente.</a:t>
            </a:r>
            <a:endParaRPr lang="en-IE"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pPr>
            <a:r>
              <a:rPr lang="es"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EL RETO</a:t>
            </a:r>
            <a:endParaRPr lang="en-IE" dirty="0">
              <a:solidFill>
                <a:srgbClr val="F16924"/>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pPr>
            <a:r>
              <a:rPr lang="es"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Reservas de liquidez ya agotadas durante la Covid-Pandemia</a:t>
            </a:r>
            <a:endParaRPr lang="en-IE"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pPr>
            <a:r>
              <a:rPr lang="es"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Muchos pedidos existentes, pero </a:t>
            </a:r>
            <a:r>
              <a:rPr lang="es"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infrautilización </a:t>
            </a:r>
            <a:r>
              <a:rPr lang="es"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en la producción debido a la falta de piezas compradas</a:t>
            </a:r>
            <a:endParaRPr lang="en-IE"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pPr>
            <a:r>
              <a:rPr lang="es"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Retrasos inminentes en la entrega, lo que genera una amenaza de sanciones contractuales</a:t>
            </a:r>
            <a:endParaRPr lang="en-IE"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pPr>
            <a:r>
              <a:rPr lang="es" b="1" dirty="0">
                <a:solidFill>
                  <a:srgbClr val="B41F7A"/>
                </a:solidFill>
                <a:effectLst/>
                <a:latin typeface="Calibri" panose="020F0502020204030204" pitchFamily="34" charset="0"/>
                <a:ea typeface="Calibri" panose="020F0502020204030204" pitchFamily="34" charset="0"/>
                <a:cs typeface="Calibri" panose="020F0502020204030204" pitchFamily="34" charset="0"/>
              </a:rPr>
              <a:t>Como resultado: Crisis de liquidez inminente y amenaza de insolvencia</a:t>
            </a:r>
            <a:endParaRPr lang="en-IE" b="1" dirty="0">
              <a:solidFill>
                <a:srgbClr val="B41F7A"/>
              </a:solidFill>
              <a:effectLst/>
              <a:latin typeface="Calibri" panose="020F0502020204030204" pitchFamily="34" charset="0"/>
              <a:ea typeface="Calibri" panose="020F0502020204030204" pitchFamily="34" charset="0"/>
              <a:cs typeface="Times New Roman" panose="02020603050405020304" pitchFamily="18" charset="0"/>
            </a:endParaRPr>
          </a:p>
          <a:p>
            <a:r>
              <a:rPr lang="es" sz="2000" b="1" dirty="0">
                <a:effectLst/>
                <a:latin typeface="Calibri" panose="020F0502020204030204" pitchFamily="34" charset="0"/>
                <a:ea typeface="Calibri" panose="020F0502020204030204" pitchFamily="34" charset="0"/>
                <a:cs typeface="Calibri" panose="020F0502020204030204" pitchFamily="34" charset="0"/>
              </a:rPr>
              <a:t> </a:t>
            </a:r>
            <a:endParaRPr lang="en-IE"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23032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289045" y="303751"/>
            <a:ext cx="9084808" cy="582221"/>
          </a:xfrm>
        </p:spPr>
        <p:txBody>
          <a:bodyPr>
            <a:normAutofit/>
          </a:bodyPr>
          <a:lstStyle/>
          <a:p>
            <a:pPr>
              <a:lnSpc>
                <a:spcPts val="3000"/>
              </a:lnSpc>
              <a:spcBef>
                <a:spcPts val="0"/>
              </a:spcBef>
            </a:pPr>
            <a:r>
              <a:rPr lang="es" sz="2800" b="1" dirty="0">
                <a:solidFill>
                  <a:srgbClr val="F16924"/>
                </a:solidFill>
              </a:rPr>
              <a:t>Estudio de caso continuado</a:t>
            </a: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361428" y="909710"/>
            <a:ext cx="9419445" cy="5320969"/>
          </a:xfrm>
        </p:spPr>
        <p:txBody>
          <a:bodyPr>
            <a:normAutofit/>
          </a:bodyPr>
          <a:lstStyle/>
          <a:p>
            <a:pPr marL="15875" indent="-15875"/>
            <a:r>
              <a:rPr lang="es" sz="2400" dirty="0"/>
              <a:t> </a:t>
            </a:r>
            <a:endParaRPr lang="en-US" dirty="0"/>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30" name="Graphic 8">
            <a:extLst>
              <a:ext uri="{FF2B5EF4-FFF2-40B4-BE49-F238E27FC236}">
                <a16:creationId xmlns:a16="http://schemas.microsoft.com/office/drawing/2014/main" id="{AC4EBED8-5843-03BA-1D77-AE5F9D55F648}"/>
              </a:ext>
            </a:extLst>
          </p:cNvPr>
          <p:cNvGrpSpPr/>
          <p:nvPr/>
        </p:nvGrpSpPr>
        <p:grpSpPr>
          <a:xfrm>
            <a:off x="588581" y="398179"/>
            <a:ext cx="1446392" cy="1445841"/>
            <a:chOff x="4817897" y="694433"/>
            <a:chExt cx="1446392" cy="1445841"/>
          </a:xfrm>
        </p:grpSpPr>
        <p:sp>
          <p:nvSpPr>
            <p:cNvPr id="31" name="Freeform 30">
              <a:extLst>
                <a:ext uri="{FF2B5EF4-FFF2-40B4-BE49-F238E27FC236}">
                  <a16:creationId xmlns:a16="http://schemas.microsoft.com/office/drawing/2014/main" id="{ACAA3C75-9C8C-00EB-14A2-A8078C584332}"/>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6549C374-CBE9-BE38-3E76-CF193153E313}"/>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34" name="Graphic 3">
            <a:extLst>
              <a:ext uri="{FF2B5EF4-FFF2-40B4-BE49-F238E27FC236}">
                <a16:creationId xmlns:a16="http://schemas.microsoft.com/office/drawing/2014/main" id="{7C2C3CFD-367D-DA88-528F-97B044085FBA}"/>
              </a:ext>
            </a:extLst>
          </p:cNvPr>
          <p:cNvGrpSpPr/>
          <p:nvPr/>
        </p:nvGrpSpPr>
        <p:grpSpPr>
          <a:xfrm>
            <a:off x="952063" y="772704"/>
            <a:ext cx="756980" cy="764327"/>
            <a:chOff x="8626076" y="3737866"/>
            <a:chExt cx="1130020" cy="1140988"/>
          </a:xfrm>
          <a:solidFill>
            <a:srgbClr val="616161"/>
          </a:solidFill>
        </p:grpSpPr>
        <p:grpSp>
          <p:nvGrpSpPr>
            <p:cNvPr id="35" name="Graphic 3">
              <a:extLst>
                <a:ext uri="{FF2B5EF4-FFF2-40B4-BE49-F238E27FC236}">
                  <a16:creationId xmlns:a16="http://schemas.microsoft.com/office/drawing/2014/main" id="{12AB0DFD-56A9-268F-6B4D-C9ADF267F282}"/>
                </a:ext>
              </a:extLst>
            </p:cNvPr>
            <p:cNvGrpSpPr/>
            <p:nvPr/>
          </p:nvGrpSpPr>
          <p:grpSpPr>
            <a:xfrm>
              <a:off x="8626076" y="4097168"/>
              <a:ext cx="907855" cy="521124"/>
              <a:chOff x="8626076" y="4097168"/>
              <a:chExt cx="907855" cy="521124"/>
            </a:xfrm>
            <a:grpFill/>
          </p:grpSpPr>
          <p:sp>
            <p:nvSpPr>
              <p:cNvPr id="44" name="Freeform 43">
                <a:extLst>
                  <a:ext uri="{FF2B5EF4-FFF2-40B4-BE49-F238E27FC236}">
                    <a16:creationId xmlns:a16="http://schemas.microsoft.com/office/drawing/2014/main" id="{BC5B2FB1-623A-14A6-A6A2-DFB04923EC06}"/>
                  </a:ext>
                </a:extLst>
              </p:cNvPr>
              <p:cNvSpPr/>
              <p:nvPr/>
            </p:nvSpPr>
            <p:spPr>
              <a:xfrm>
                <a:off x="8626076" y="4097168"/>
                <a:ext cx="543067" cy="521124"/>
              </a:xfrm>
              <a:custGeom>
                <a:avLst/>
                <a:gdLst>
                  <a:gd name="connsiteX0" fmla="*/ 381245 w 543067"/>
                  <a:gd name="connsiteY0" fmla="*/ 0 h 521124"/>
                  <a:gd name="connsiteX1" fmla="*/ 342846 w 543067"/>
                  <a:gd name="connsiteY1" fmla="*/ 65827 h 521124"/>
                  <a:gd name="connsiteX2" fmla="*/ 342846 w 543067"/>
                  <a:gd name="connsiteY2" fmla="*/ 82283 h 521124"/>
                  <a:gd name="connsiteX3" fmla="*/ 452557 w 543067"/>
                  <a:gd name="connsiteY3" fmla="*/ 249592 h 521124"/>
                  <a:gd name="connsiteX4" fmla="*/ 271535 w 543067"/>
                  <a:gd name="connsiteY4" fmla="*/ 430614 h 521124"/>
                  <a:gd name="connsiteX5" fmla="*/ 90511 w 543067"/>
                  <a:gd name="connsiteY5" fmla="*/ 249592 h 521124"/>
                  <a:gd name="connsiteX6" fmla="*/ 200222 w 543067"/>
                  <a:gd name="connsiteY6" fmla="*/ 82283 h 521124"/>
                  <a:gd name="connsiteX7" fmla="*/ 200222 w 543067"/>
                  <a:gd name="connsiteY7" fmla="*/ 65827 h 521124"/>
                  <a:gd name="connsiteX8" fmla="*/ 161824 w 543067"/>
                  <a:gd name="connsiteY8" fmla="*/ 0 h 521124"/>
                  <a:gd name="connsiteX9" fmla="*/ 0 w 543067"/>
                  <a:gd name="connsiteY9" fmla="*/ 249592 h 521124"/>
                  <a:gd name="connsiteX10" fmla="*/ 271535 w 543067"/>
                  <a:gd name="connsiteY10" fmla="*/ 521125 h 521124"/>
                  <a:gd name="connsiteX11" fmla="*/ 543068 w 543067"/>
                  <a:gd name="connsiteY11" fmla="*/ 249592 h 521124"/>
                  <a:gd name="connsiteX12" fmla="*/ 381245 w 543067"/>
                  <a:gd name="connsiteY12" fmla="*/ 0 h 521124"/>
                  <a:gd name="connsiteX13" fmla="*/ 381245 w 543067"/>
                  <a:gd name="connsiteY13" fmla="*/ 0 h 5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067" h="521124">
                    <a:moveTo>
                      <a:pt x="381245" y="0"/>
                    </a:moveTo>
                    <a:cubicBezTo>
                      <a:pt x="364788" y="21942"/>
                      <a:pt x="348332" y="41141"/>
                      <a:pt x="342846" y="65827"/>
                    </a:cubicBezTo>
                    <a:lnTo>
                      <a:pt x="342846" y="82283"/>
                    </a:lnTo>
                    <a:cubicBezTo>
                      <a:pt x="405929" y="109710"/>
                      <a:pt x="452557" y="175537"/>
                      <a:pt x="452557" y="249592"/>
                    </a:cubicBezTo>
                    <a:cubicBezTo>
                      <a:pt x="452557" y="351074"/>
                      <a:pt x="370274" y="430614"/>
                      <a:pt x="271535" y="430614"/>
                    </a:cubicBezTo>
                    <a:cubicBezTo>
                      <a:pt x="172794" y="430614"/>
                      <a:pt x="90511" y="348331"/>
                      <a:pt x="90511" y="249592"/>
                    </a:cubicBezTo>
                    <a:cubicBezTo>
                      <a:pt x="90511" y="175537"/>
                      <a:pt x="134396" y="109710"/>
                      <a:pt x="200222" y="82283"/>
                    </a:cubicBezTo>
                    <a:lnTo>
                      <a:pt x="200222" y="65827"/>
                    </a:lnTo>
                    <a:cubicBezTo>
                      <a:pt x="194736" y="41141"/>
                      <a:pt x="178280" y="19199"/>
                      <a:pt x="161824" y="0"/>
                    </a:cubicBezTo>
                    <a:cubicBezTo>
                      <a:pt x="63083" y="43884"/>
                      <a:pt x="0" y="139881"/>
                      <a:pt x="0" y="249592"/>
                    </a:cubicBezTo>
                    <a:cubicBezTo>
                      <a:pt x="0" y="400443"/>
                      <a:pt x="123425" y="521125"/>
                      <a:pt x="271535" y="521125"/>
                    </a:cubicBezTo>
                    <a:cubicBezTo>
                      <a:pt x="419643" y="521125"/>
                      <a:pt x="543068" y="397701"/>
                      <a:pt x="543068" y="249592"/>
                    </a:cubicBezTo>
                    <a:cubicBezTo>
                      <a:pt x="543068" y="142624"/>
                      <a:pt x="479984" y="43884"/>
                      <a:pt x="381245" y="0"/>
                    </a:cubicBezTo>
                    <a:lnTo>
                      <a:pt x="381245" y="0"/>
                    </a:lnTo>
                    <a:close/>
                  </a:path>
                </a:pathLst>
              </a:custGeom>
              <a:solidFill>
                <a:srgbClr val="F16924"/>
              </a:solid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26F8E51-9C49-E011-386A-13AB93878883}"/>
                  </a:ext>
                </a:extLst>
              </p:cNvPr>
              <p:cNvSpPr/>
              <p:nvPr/>
            </p:nvSpPr>
            <p:spPr>
              <a:xfrm>
                <a:off x="9278854" y="4275448"/>
                <a:ext cx="255077" cy="219420"/>
              </a:xfrm>
              <a:custGeom>
                <a:avLst/>
                <a:gdLst>
                  <a:gd name="connsiteX0" fmla="*/ 181024 w 255077"/>
                  <a:gd name="connsiteY0" fmla="*/ 145366 h 219420"/>
                  <a:gd name="connsiteX1" fmla="*/ 181024 w 255077"/>
                  <a:gd name="connsiteY1" fmla="*/ 0 h 219420"/>
                  <a:gd name="connsiteX2" fmla="*/ 0 w 255077"/>
                  <a:gd name="connsiteY2" fmla="*/ 0 h 219420"/>
                  <a:gd name="connsiteX3" fmla="*/ 0 w 255077"/>
                  <a:gd name="connsiteY3" fmla="*/ 219421 h 219420"/>
                  <a:gd name="connsiteX4" fmla="*/ 255077 w 255077"/>
                  <a:gd name="connsiteY4" fmla="*/ 219421 h 219420"/>
                  <a:gd name="connsiteX5" fmla="*/ 255077 w 255077"/>
                  <a:gd name="connsiteY5" fmla="*/ 145366 h 219420"/>
                  <a:gd name="connsiteX6" fmla="*/ 181024 w 255077"/>
                  <a:gd name="connsiteY6" fmla="*/ 145366 h 2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77" h="219420">
                    <a:moveTo>
                      <a:pt x="181024" y="145366"/>
                    </a:moveTo>
                    <a:lnTo>
                      <a:pt x="181024" y="0"/>
                    </a:lnTo>
                    <a:lnTo>
                      <a:pt x="0" y="0"/>
                    </a:lnTo>
                    <a:lnTo>
                      <a:pt x="0" y="219421"/>
                    </a:lnTo>
                    <a:lnTo>
                      <a:pt x="255077" y="219421"/>
                    </a:lnTo>
                    <a:lnTo>
                      <a:pt x="255077" y="145366"/>
                    </a:lnTo>
                    <a:lnTo>
                      <a:pt x="181024" y="145366"/>
                    </a:lnTo>
                    <a:close/>
                  </a:path>
                </a:pathLst>
              </a:custGeom>
              <a:solidFill>
                <a:srgbClr val="F16924"/>
              </a:solidFill>
              <a:ln w="27426" cap="flat">
                <a:noFill/>
                <a:prstDash val="solid"/>
                <a:miter/>
              </a:ln>
            </p:spPr>
            <p:txBody>
              <a:bodyPr rtlCol="0" anchor="ctr"/>
              <a:lstStyle/>
              <a:p>
                <a:endParaRPr lang="en-US"/>
              </a:p>
            </p:txBody>
          </p:sp>
        </p:grpSp>
        <p:sp>
          <p:nvSpPr>
            <p:cNvPr id="36" name="Freeform 35">
              <a:extLst>
                <a:ext uri="{FF2B5EF4-FFF2-40B4-BE49-F238E27FC236}">
                  <a16:creationId xmlns:a16="http://schemas.microsoft.com/office/drawing/2014/main" id="{817AA7C7-E556-2BD2-1C17-E0BC969A636F}"/>
                </a:ext>
              </a:extLst>
            </p:cNvPr>
            <p:cNvSpPr/>
            <p:nvPr/>
          </p:nvSpPr>
          <p:spPr>
            <a:xfrm>
              <a:off x="8697387" y="3737866"/>
              <a:ext cx="1058709" cy="1140988"/>
            </a:xfrm>
            <a:custGeom>
              <a:avLst/>
              <a:gdLst>
                <a:gd name="connsiteX0" fmla="*/ 1058709 w 1058709"/>
                <a:gd name="connsiteY0" fmla="*/ 447070 h 1140988"/>
                <a:gd name="connsiteX1" fmla="*/ 1044995 w 1058709"/>
                <a:gd name="connsiteY1" fmla="*/ 386729 h 1140988"/>
                <a:gd name="connsiteX2" fmla="*/ 1003854 w 1058709"/>
                <a:gd name="connsiteY2" fmla="*/ 342845 h 1140988"/>
                <a:gd name="connsiteX3" fmla="*/ 1017568 w 1058709"/>
                <a:gd name="connsiteY3" fmla="*/ 260562 h 1140988"/>
                <a:gd name="connsiteX4" fmla="*/ 962712 w 1058709"/>
                <a:gd name="connsiteY4" fmla="*/ 95997 h 1140988"/>
                <a:gd name="connsiteX5" fmla="*/ 891399 w 1058709"/>
                <a:gd name="connsiteY5" fmla="*/ 0 h 1140988"/>
                <a:gd name="connsiteX6" fmla="*/ 820088 w 1058709"/>
                <a:gd name="connsiteY6" fmla="*/ 95997 h 1140988"/>
                <a:gd name="connsiteX7" fmla="*/ 765233 w 1058709"/>
                <a:gd name="connsiteY7" fmla="*/ 260562 h 1140988"/>
                <a:gd name="connsiteX8" fmla="*/ 765233 w 1058709"/>
                <a:gd name="connsiteY8" fmla="*/ 266048 h 1140988"/>
                <a:gd name="connsiteX9" fmla="*/ 691178 w 1058709"/>
                <a:gd name="connsiteY9" fmla="*/ 266048 h 1140988"/>
                <a:gd name="connsiteX10" fmla="*/ 526612 w 1058709"/>
                <a:gd name="connsiteY10" fmla="*/ 315418 h 1140988"/>
                <a:gd name="connsiteX11" fmla="*/ 392217 w 1058709"/>
                <a:gd name="connsiteY11" fmla="*/ 266048 h 1140988"/>
                <a:gd name="connsiteX12" fmla="*/ 400445 w 1058709"/>
                <a:gd name="connsiteY12" fmla="*/ 211193 h 1140988"/>
                <a:gd name="connsiteX13" fmla="*/ 200223 w 1058709"/>
                <a:gd name="connsiteY13" fmla="*/ 10971 h 1140988"/>
                <a:gd name="connsiteX14" fmla="*/ 0 w 1058709"/>
                <a:gd name="connsiteY14" fmla="*/ 211193 h 1140988"/>
                <a:gd name="connsiteX15" fmla="*/ 65827 w 1058709"/>
                <a:gd name="connsiteY15" fmla="*/ 362045 h 1140988"/>
                <a:gd name="connsiteX16" fmla="*/ 109711 w 1058709"/>
                <a:gd name="connsiteY16" fmla="*/ 430614 h 1140988"/>
                <a:gd name="connsiteX17" fmla="*/ 109711 w 1058709"/>
                <a:gd name="connsiteY17" fmla="*/ 430614 h 1140988"/>
                <a:gd name="connsiteX18" fmla="*/ 0 w 1058709"/>
                <a:gd name="connsiteY18" fmla="*/ 608893 h 1140988"/>
                <a:gd name="connsiteX19" fmla="*/ 200223 w 1058709"/>
                <a:gd name="connsiteY19" fmla="*/ 809115 h 1140988"/>
                <a:gd name="connsiteX20" fmla="*/ 400445 w 1058709"/>
                <a:gd name="connsiteY20" fmla="*/ 608893 h 1140988"/>
                <a:gd name="connsiteX21" fmla="*/ 290734 w 1058709"/>
                <a:gd name="connsiteY21" fmla="*/ 430614 h 1140988"/>
                <a:gd name="connsiteX22" fmla="*/ 290734 w 1058709"/>
                <a:gd name="connsiteY22" fmla="*/ 430614 h 1140988"/>
                <a:gd name="connsiteX23" fmla="*/ 334618 w 1058709"/>
                <a:gd name="connsiteY23" fmla="*/ 362045 h 1140988"/>
                <a:gd name="connsiteX24" fmla="*/ 378503 w 1058709"/>
                <a:gd name="connsiteY24" fmla="*/ 301704 h 1140988"/>
                <a:gd name="connsiteX25" fmla="*/ 510156 w 1058709"/>
                <a:gd name="connsiteY25" fmla="*/ 348331 h 1140988"/>
                <a:gd name="connsiteX26" fmla="*/ 510156 w 1058709"/>
                <a:gd name="connsiteY26" fmla="*/ 811857 h 1140988"/>
                <a:gd name="connsiteX27" fmla="*/ 386731 w 1058709"/>
                <a:gd name="connsiteY27" fmla="*/ 811857 h 1140988"/>
                <a:gd name="connsiteX28" fmla="*/ 337362 w 1058709"/>
                <a:gd name="connsiteY28" fmla="*/ 847513 h 1140988"/>
                <a:gd name="connsiteX29" fmla="*/ 910599 w 1058709"/>
                <a:gd name="connsiteY29" fmla="*/ 847513 h 1140988"/>
                <a:gd name="connsiteX30" fmla="*/ 910599 w 1058709"/>
                <a:gd name="connsiteY30" fmla="*/ 617122 h 1140988"/>
                <a:gd name="connsiteX31" fmla="*/ 946255 w 1058709"/>
                <a:gd name="connsiteY31" fmla="*/ 567752 h 1140988"/>
                <a:gd name="connsiteX32" fmla="*/ 946255 w 1058709"/>
                <a:gd name="connsiteY32" fmla="*/ 885912 h 1140988"/>
                <a:gd name="connsiteX33" fmla="*/ 581467 w 1058709"/>
                <a:gd name="connsiteY33" fmla="*/ 885912 h 1140988"/>
                <a:gd name="connsiteX34" fmla="*/ 581467 w 1058709"/>
                <a:gd name="connsiteY34" fmla="*/ 905112 h 1140988"/>
                <a:gd name="connsiteX35" fmla="*/ 526612 w 1058709"/>
                <a:gd name="connsiteY35" fmla="*/ 959967 h 1140988"/>
                <a:gd name="connsiteX36" fmla="*/ 471756 w 1058709"/>
                <a:gd name="connsiteY36" fmla="*/ 905112 h 1140988"/>
                <a:gd name="connsiteX37" fmla="*/ 471756 w 1058709"/>
                <a:gd name="connsiteY37" fmla="*/ 885912 h 1140988"/>
                <a:gd name="connsiteX38" fmla="*/ 271535 w 1058709"/>
                <a:gd name="connsiteY38" fmla="*/ 885912 h 1140988"/>
                <a:gd name="connsiteX39" fmla="*/ 271535 w 1058709"/>
                <a:gd name="connsiteY39" fmla="*/ 874941 h 1140988"/>
                <a:gd name="connsiteX40" fmla="*/ 235879 w 1058709"/>
                <a:gd name="connsiteY40" fmla="*/ 883169 h 1140988"/>
                <a:gd name="connsiteX41" fmla="*/ 235879 w 1058709"/>
                <a:gd name="connsiteY41" fmla="*/ 1066934 h 1140988"/>
                <a:gd name="connsiteX42" fmla="*/ 200223 w 1058709"/>
                <a:gd name="connsiteY42" fmla="*/ 1102590 h 1140988"/>
                <a:gd name="connsiteX43" fmla="*/ 164566 w 1058709"/>
                <a:gd name="connsiteY43" fmla="*/ 1066934 h 1140988"/>
                <a:gd name="connsiteX44" fmla="*/ 164566 w 1058709"/>
                <a:gd name="connsiteY44" fmla="*/ 883169 h 1140988"/>
                <a:gd name="connsiteX45" fmla="*/ 128910 w 1058709"/>
                <a:gd name="connsiteY45" fmla="*/ 874941 h 1140988"/>
                <a:gd name="connsiteX46" fmla="*/ 128910 w 1058709"/>
                <a:gd name="connsiteY46" fmla="*/ 1066934 h 1140988"/>
                <a:gd name="connsiteX47" fmla="*/ 202965 w 1058709"/>
                <a:gd name="connsiteY47" fmla="*/ 1140989 h 1140988"/>
                <a:gd name="connsiteX48" fmla="*/ 277021 w 1058709"/>
                <a:gd name="connsiteY48" fmla="*/ 1066934 h 1140988"/>
                <a:gd name="connsiteX49" fmla="*/ 277021 w 1058709"/>
                <a:gd name="connsiteY49" fmla="*/ 921568 h 1140988"/>
                <a:gd name="connsiteX50" fmla="*/ 441587 w 1058709"/>
                <a:gd name="connsiteY50" fmla="*/ 921568 h 1140988"/>
                <a:gd name="connsiteX51" fmla="*/ 529355 w 1058709"/>
                <a:gd name="connsiteY51" fmla="*/ 995622 h 1140988"/>
                <a:gd name="connsiteX52" fmla="*/ 617123 w 1058709"/>
                <a:gd name="connsiteY52" fmla="*/ 921568 h 1140988"/>
                <a:gd name="connsiteX53" fmla="*/ 946255 w 1058709"/>
                <a:gd name="connsiteY53" fmla="*/ 921568 h 1140988"/>
                <a:gd name="connsiteX54" fmla="*/ 981912 w 1058709"/>
                <a:gd name="connsiteY54" fmla="*/ 885912 h 1140988"/>
                <a:gd name="connsiteX55" fmla="*/ 981912 w 1058709"/>
                <a:gd name="connsiteY55" fmla="*/ 490954 h 1140988"/>
                <a:gd name="connsiteX56" fmla="*/ 968198 w 1058709"/>
                <a:gd name="connsiteY56" fmla="*/ 444327 h 1140988"/>
                <a:gd name="connsiteX57" fmla="*/ 1058709 w 1058709"/>
                <a:gd name="connsiteY57" fmla="*/ 444327 h 1140988"/>
                <a:gd name="connsiteX58" fmla="*/ 145368 w 1058709"/>
                <a:gd name="connsiteY58" fmla="*/ 227649 h 1140988"/>
                <a:gd name="connsiteX59" fmla="*/ 126168 w 1058709"/>
                <a:gd name="connsiteY59" fmla="*/ 227649 h 1140988"/>
                <a:gd name="connsiteX60" fmla="*/ 106969 w 1058709"/>
                <a:gd name="connsiteY60" fmla="*/ 208450 h 1140988"/>
                <a:gd name="connsiteX61" fmla="*/ 126168 w 1058709"/>
                <a:gd name="connsiteY61" fmla="*/ 189250 h 1140988"/>
                <a:gd name="connsiteX62" fmla="*/ 145368 w 1058709"/>
                <a:gd name="connsiteY62" fmla="*/ 208450 h 1140988"/>
                <a:gd name="connsiteX63" fmla="*/ 145368 w 1058709"/>
                <a:gd name="connsiteY63" fmla="*/ 227649 h 1140988"/>
                <a:gd name="connsiteX64" fmla="*/ 216679 w 1058709"/>
                <a:gd name="connsiteY64" fmla="*/ 408671 h 1140988"/>
                <a:gd name="connsiteX65" fmla="*/ 181024 w 1058709"/>
                <a:gd name="connsiteY65" fmla="*/ 408671 h 1140988"/>
                <a:gd name="connsiteX66" fmla="*/ 181024 w 1058709"/>
                <a:gd name="connsiteY66" fmla="*/ 263305 h 1140988"/>
                <a:gd name="connsiteX67" fmla="*/ 216679 w 1058709"/>
                <a:gd name="connsiteY67" fmla="*/ 263305 h 1140988"/>
                <a:gd name="connsiteX68" fmla="*/ 216679 w 1058709"/>
                <a:gd name="connsiteY68" fmla="*/ 408671 h 1140988"/>
                <a:gd name="connsiteX69" fmla="*/ 255079 w 1058709"/>
                <a:gd name="connsiteY69" fmla="*/ 447070 h 1140988"/>
                <a:gd name="connsiteX70" fmla="*/ 255079 w 1058709"/>
                <a:gd name="connsiteY70" fmla="*/ 482726 h 1140988"/>
                <a:gd name="connsiteX71" fmla="*/ 145368 w 1058709"/>
                <a:gd name="connsiteY71" fmla="*/ 482726 h 1140988"/>
                <a:gd name="connsiteX72" fmla="*/ 145368 w 1058709"/>
                <a:gd name="connsiteY72" fmla="*/ 447070 h 1140988"/>
                <a:gd name="connsiteX73" fmla="*/ 255079 w 1058709"/>
                <a:gd name="connsiteY73" fmla="*/ 447070 h 1140988"/>
                <a:gd name="connsiteX74" fmla="*/ 249593 w 1058709"/>
                <a:gd name="connsiteY74" fmla="*/ 518382 h 1140988"/>
                <a:gd name="connsiteX75" fmla="*/ 197480 w 1058709"/>
                <a:gd name="connsiteY75" fmla="*/ 554038 h 1140988"/>
                <a:gd name="connsiteX76" fmla="*/ 145368 w 1058709"/>
                <a:gd name="connsiteY76" fmla="*/ 518382 h 1140988"/>
                <a:gd name="connsiteX77" fmla="*/ 249593 w 1058709"/>
                <a:gd name="connsiteY77" fmla="*/ 518382 h 1140988"/>
                <a:gd name="connsiteX78" fmla="*/ 362046 w 1058709"/>
                <a:gd name="connsiteY78" fmla="*/ 608893 h 1140988"/>
                <a:gd name="connsiteX79" fmla="*/ 197480 w 1058709"/>
                <a:gd name="connsiteY79" fmla="*/ 773459 h 1140988"/>
                <a:gd name="connsiteX80" fmla="*/ 32914 w 1058709"/>
                <a:gd name="connsiteY80" fmla="*/ 608893 h 1140988"/>
                <a:gd name="connsiteX81" fmla="*/ 106969 w 1058709"/>
                <a:gd name="connsiteY81" fmla="*/ 471755 h 1140988"/>
                <a:gd name="connsiteX82" fmla="*/ 106969 w 1058709"/>
                <a:gd name="connsiteY82" fmla="*/ 499183 h 1140988"/>
                <a:gd name="connsiteX83" fmla="*/ 197480 w 1058709"/>
                <a:gd name="connsiteY83" fmla="*/ 589694 h 1140988"/>
                <a:gd name="connsiteX84" fmla="*/ 287991 w 1058709"/>
                <a:gd name="connsiteY84" fmla="*/ 499183 h 1140988"/>
                <a:gd name="connsiteX85" fmla="*/ 287991 w 1058709"/>
                <a:gd name="connsiteY85" fmla="*/ 471755 h 1140988"/>
                <a:gd name="connsiteX86" fmla="*/ 362046 w 1058709"/>
                <a:gd name="connsiteY86" fmla="*/ 608893 h 1140988"/>
                <a:gd name="connsiteX87" fmla="*/ 362046 w 1058709"/>
                <a:gd name="connsiteY87" fmla="*/ 608893 h 1140988"/>
                <a:gd name="connsiteX88" fmla="*/ 304448 w 1058709"/>
                <a:gd name="connsiteY88" fmla="*/ 337359 h 1140988"/>
                <a:gd name="connsiteX89" fmla="*/ 257821 w 1058709"/>
                <a:gd name="connsiteY89" fmla="*/ 408671 h 1140988"/>
                <a:gd name="connsiteX90" fmla="*/ 252335 w 1058709"/>
                <a:gd name="connsiteY90" fmla="*/ 408671 h 1140988"/>
                <a:gd name="connsiteX91" fmla="*/ 252335 w 1058709"/>
                <a:gd name="connsiteY91" fmla="*/ 263305 h 1140988"/>
                <a:gd name="connsiteX92" fmla="*/ 271535 w 1058709"/>
                <a:gd name="connsiteY92" fmla="*/ 263305 h 1140988"/>
                <a:gd name="connsiteX93" fmla="*/ 326390 w 1058709"/>
                <a:gd name="connsiteY93" fmla="*/ 208450 h 1140988"/>
                <a:gd name="connsiteX94" fmla="*/ 271535 w 1058709"/>
                <a:gd name="connsiteY94" fmla="*/ 153594 h 1140988"/>
                <a:gd name="connsiteX95" fmla="*/ 216679 w 1058709"/>
                <a:gd name="connsiteY95" fmla="*/ 208450 h 1140988"/>
                <a:gd name="connsiteX96" fmla="*/ 216679 w 1058709"/>
                <a:gd name="connsiteY96" fmla="*/ 227649 h 1140988"/>
                <a:gd name="connsiteX97" fmla="*/ 181024 w 1058709"/>
                <a:gd name="connsiteY97" fmla="*/ 227649 h 1140988"/>
                <a:gd name="connsiteX98" fmla="*/ 181024 w 1058709"/>
                <a:gd name="connsiteY98" fmla="*/ 208450 h 1140988"/>
                <a:gd name="connsiteX99" fmla="*/ 126168 w 1058709"/>
                <a:gd name="connsiteY99" fmla="*/ 153594 h 1140988"/>
                <a:gd name="connsiteX100" fmla="*/ 71313 w 1058709"/>
                <a:gd name="connsiteY100" fmla="*/ 208450 h 1140988"/>
                <a:gd name="connsiteX101" fmla="*/ 126168 w 1058709"/>
                <a:gd name="connsiteY101" fmla="*/ 263305 h 1140988"/>
                <a:gd name="connsiteX102" fmla="*/ 145368 w 1058709"/>
                <a:gd name="connsiteY102" fmla="*/ 263305 h 1140988"/>
                <a:gd name="connsiteX103" fmla="*/ 145368 w 1058709"/>
                <a:gd name="connsiteY103" fmla="*/ 408671 h 1140988"/>
                <a:gd name="connsiteX104" fmla="*/ 139882 w 1058709"/>
                <a:gd name="connsiteY104" fmla="*/ 408671 h 1140988"/>
                <a:gd name="connsiteX105" fmla="*/ 93255 w 1058709"/>
                <a:gd name="connsiteY105" fmla="*/ 337359 h 1140988"/>
                <a:gd name="connsiteX106" fmla="*/ 35657 w 1058709"/>
                <a:gd name="connsiteY106" fmla="*/ 208450 h 1140988"/>
                <a:gd name="connsiteX107" fmla="*/ 200223 w 1058709"/>
                <a:gd name="connsiteY107" fmla="*/ 43884 h 1140988"/>
                <a:gd name="connsiteX108" fmla="*/ 364789 w 1058709"/>
                <a:gd name="connsiteY108" fmla="*/ 208450 h 1140988"/>
                <a:gd name="connsiteX109" fmla="*/ 304448 w 1058709"/>
                <a:gd name="connsiteY109" fmla="*/ 337359 h 1140988"/>
                <a:gd name="connsiteX110" fmla="*/ 304448 w 1058709"/>
                <a:gd name="connsiteY110" fmla="*/ 337359 h 1140988"/>
                <a:gd name="connsiteX111" fmla="*/ 255079 w 1058709"/>
                <a:gd name="connsiteY111" fmla="*/ 227649 h 1140988"/>
                <a:gd name="connsiteX112" fmla="*/ 255079 w 1058709"/>
                <a:gd name="connsiteY112" fmla="*/ 208450 h 1140988"/>
                <a:gd name="connsiteX113" fmla="*/ 274277 w 1058709"/>
                <a:gd name="connsiteY113" fmla="*/ 189250 h 1140988"/>
                <a:gd name="connsiteX114" fmla="*/ 293476 w 1058709"/>
                <a:gd name="connsiteY114" fmla="*/ 208450 h 1140988"/>
                <a:gd name="connsiteX115" fmla="*/ 274277 w 1058709"/>
                <a:gd name="connsiteY115" fmla="*/ 227649 h 1140988"/>
                <a:gd name="connsiteX116" fmla="*/ 255079 w 1058709"/>
                <a:gd name="connsiteY116" fmla="*/ 227649 h 1140988"/>
                <a:gd name="connsiteX117" fmla="*/ 872201 w 1058709"/>
                <a:gd name="connsiteY117" fmla="*/ 373015 h 1140988"/>
                <a:gd name="connsiteX118" fmla="*/ 872201 w 1058709"/>
                <a:gd name="connsiteY118" fmla="*/ 408671 h 1140988"/>
                <a:gd name="connsiteX119" fmla="*/ 847516 w 1058709"/>
                <a:gd name="connsiteY119" fmla="*/ 408671 h 1140988"/>
                <a:gd name="connsiteX120" fmla="*/ 825574 w 1058709"/>
                <a:gd name="connsiteY120" fmla="*/ 364787 h 1140988"/>
                <a:gd name="connsiteX121" fmla="*/ 800888 w 1058709"/>
                <a:gd name="connsiteY121" fmla="*/ 257819 h 1140988"/>
                <a:gd name="connsiteX122" fmla="*/ 811860 w 1058709"/>
                <a:gd name="connsiteY122" fmla="*/ 191993 h 1140988"/>
                <a:gd name="connsiteX123" fmla="*/ 973682 w 1058709"/>
                <a:gd name="connsiteY123" fmla="*/ 191993 h 1140988"/>
                <a:gd name="connsiteX124" fmla="*/ 984654 w 1058709"/>
                <a:gd name="connsiteY124" fmla="*/ 257819 h 1140988"/>
                <a:gd name="connsiteX125" fmla="*/ 959969 w 1058709"/>
                <a:gd name="connsiteY125" fmla="*/ 364787 h 1140988"/>
                <a:gd name="connsiteX126" fmla="*/ 938027 w 1058709"/>
                <a:gd name="connsiteY126" fmla="*/ 408671 h 1140988"/>
                <a:gd name="connsiteX127" fmla="*/ 913343 w 1058709"/>
                <a:gd name="connsiteY127" fmla="*/ 408671 h 1140988"/>
                <a:gd name="connsiteX128" fmla="*/ 913343 w 1058709"/>
                <a:gd name="connsiteY128" fmla="*/ 373015 h 1140988"/>
                <a:gd name="connsiteX129" fmla="*/ 872201 w 1058709"/>
                <a:gd name="connsiteY129" fmla="*/ 373015 h 1140988"/>
                <a:gd name="connsiteX130" fmla="*/ 789918 w 1058709"/>
                <a:gd name="connsiteY130" fmla="*/ 375758 h 1140988"/>
                <a:gd name="connsiteX131" fmla="*/ 792660 w 1058709"/>
                <a:gd name="connsiteY131" fmla="*/ 381244 h 1140988"/>
                <a:gd name="connsiteX132" fmla="*/ 806374 w 1058709"/>
                <a:gd name="connsiteY132" fmla="*/ 411414 h 1140988"/>
                <a:gd name="connsiteX133" fmla="*/ 767975 w 1058709"/>
                <a:gd name="connsiteY133" fmla="*/ 411414 h 1140988"/>
                <a:gd name="connsiteX134" fmla="*/ 770719 w 1058709"/>
                <a:gd name="connsiteY134" fmla="*/ 397701 h 1140988"/>
                <a:gd name="connsiteX135" fmla="*/ 789918 w 1058709"/>
                <a:gd name="connsiteY135" fmla="*/ 375758 h 1140988"/>
                <a:gd name="connsiteX136" fmla="*/ 789918 w 1058709"/>
                <a:gd name="connsiteY136" fmla="*/ 375758 h 1140988"/>
                <a:gd name="connsiteX137" fmla="*/ 1009340 w 1058709"/>
                <a:gd name="connsiteY137" fmla="*/ 394958 h 1140988"/>
                <a:gd name="connsiteX138" fmla="*/ 1012082 w 1058709"/>
                <a:gd name="connsiteY138" fmla="*/ 408671 h 1140988"/>
                <a:gd name="connsiteX139" fmla="*/ 973682 w 1058709"/>
                <a:gd name="connsiteY139" fmla="*/ 408671 h 1140988"/>
                <a:gd name="connsiteX140" fmla="*/ 987396 w 1058709"/>
                <a:gd name="connsiteY140" fmla="*/ 378501 h 1140988"/>
                <a:gd name="connsiteX141" fmla="*/ 990140 w 1058709"/>
                <a:gd name="connsiteY141" fmla="*/ 373015 h 1140988"/>
                <a:gd name="connsiteX142" fmla="*/ 1009340 w 1058709"/>
                <a:gd name="connsiteY142" fmla="*/ 394958 h 1140988"/>
                <a:gd name="connsiteX143" fmla="*/ 1009340 w 1058709"/>
                <a:gd name="connsiteY143" fmla="*/ 394958 h 1140988"/>
                <a:gd name="connsiteX144" fmla="*/ 891399 w 1058709"/>
                <a:gd name="connsiteY144" fmla="*/ 57598 h 1140988"/>
                <a:gd name="connsiteX145" fmla="*/ 935285 w 1058709"/>
                <a:gd name="connsiteY145" fmla="*/ 115196 h 1140988"/>
                <a:gd name="connsiteX146" fmla="*/ 959969 w 1058709"/>
                <a:gd name="connsiteY146" fmla="*/ 153594 h 1140988"/>
                <a:gd name="connsiteX147" fmla="*/ 825574 w 1058709"/>
                <a:gd name="connsiteY147" fmla="*/ 153594 h 1140988"/>
                <a:gd name="connsiteX148" fmla="*/ 850258 w 1058709"/>
                <a:gd name="connsiteY148" fmla="*/ 115196 h 1140988"/>
                <a:gd name="connsiteX149" fmla="*/ 891399 w 1058709"/>
                <a:gd name="connsiteY149" fmla="*/ 57598 h 1140988"/>
                <a:gd name="connsiteX150" fmla="*/ 872201 w 1058709"/>
                <a:gd name="connsiteY150" fmla="*/ 809115 h 1140988"/>
                <a:gd name="connsiteX151" fmla="*/ 545811 w 1058709"/>
                <a:gd name="connsiteY151" fmla="*/ 809115 h 1140988"/>
                <a:gd name="connsiteX152" fmla="*/ 545811 w 1058709"/>
                <a:gd name="connsiteY152" fmla="*/ 345588 h 1140988"/>
                <a:gd name="connsiteX153" fmla="*/ 691178 w 1058709"/>
                <a:gd name="connsiteY153" fmla="*/ 298961 h 1140988"/>
                <a:gd name="connsiteX154" fmla="*/ 767975 w 1058709"/>
                <a:gd name="connsiteY154" fmla="*/ 298961 h 1140988"/>
                <a:gd name="connsiteX155" fmla="*/ 778947 w 1058709"/>
                <a:gd name="connsiteY155" fmla="*/ 340102 h 1140988"/>
                <a:gd name="connsiteX156" fmla="*/ 737805 w 1058709"/>
                <a:gd name="connsiteY156" fmla="*/ 383987 h 1140988"/>
                <a:gd name="connsiteX157" fmla="*/ 724091 w 1058709"/>
                <a:gd name="connsiteY157" fmla="*/ 444327 h 1140988"/>
                <a:gd name="connsiteX158" fmla="*/ 814602 w 1058709"/>
                <a:gd name="connsiteY158" fmla="*/ 444327 h 1140988"/>
                <a:gd name="connsiteX159" fmla="*/ 800888 w 1058709"/>
                <a:gd name="connsiteY159" fmla="*/ 490954 h 1140988"/>
                <a:gd name="connsiteX160" fmla="*/ 822830 w 1058709"/>
                <a:gd name="connsiteY160" fmla="*/ 548552 h 1140988"/>
                <a:gd name="connsiteX161" fmla="*/ 872201 w 1058709"/>
                <a:gd name="connsiteY161" fmla="*/ 614379 h 1140988"/>
                <a:gd name="connsiteX162" fmla="*/ 872201 w 1058709"/>
                <a:gd name="connsiteY162" fmla="*/ 809115 h 1140988"/>
                <a:gd name="connsiteX163" fmla="*/ 929799 w 1058709"/>
                <a:gd name="connsiteY163" fmla="*/ 458041 h 1140988"/>
                <a:gd name="connsiteX164" fmla="*/ 943513 w 1058709"/>
                <a:gd name="connsiteY164" fmla="*/ 493697 h 1140988"/>
                <a:gd name="connsiteX165" fmla="*/ 929799 w 1058709"/>
                <a:gd name="connsiteY165" fmla="*/ 526610 h 1140988"/>
                <a:gd name="connsiteX166" fmla="*/ 888657 w 1058709"/>
                <a:gd name="connsiteY166" fmla="*/ 575980 h 1140988"/>
                <a:gd name="connsiteX167" fmla="*/ 847516 w 1058709"/>
                <a:gd name="connsiteY167" fmla="*/ 526610 h 1140988"/>
                <a:gd name="connsiteX168" fmla="*/ 833802 w 1058709"/>
                <a:gd name="connsiteY168" fmla="*/ 493697 h 1140988"/>
                <a:gd name="connsiteX169" fmla="*/ 847516 w 1058709"/>
                <a:gd name="connsiteY169" fmla="*/ 458041 h 1140988"/>
                <a:gd name="connsiteX170" fmla="*/ 858488 w 1058709"/>
                <a:gd name="connsiteY170" fmla="*/ 447070 h 1140988"/>
                <a:gd name="connsiteX171" fmla="*/ 869458 w 1058709"/>
                <a:gd name="connsiteY171" fmla="*/ 447070 h 1140988"/>
                <a:gd name="connsiteX172" fmla="*/ 869458 w 1058709"/>
                <a:gd name="connsiteY172" fmla="*/ 482726 h 1140988"/>
                <a:gd name="connsiteX173" fmla="*/ 905113 w 1058709"/>
                <a:gd name="connsiteY173" fmla="*/ 482726 h 1140988"/>
                <a:gd name="connsiteX174" fmla="*/ 905113 w 1058709"/>
                <a:gd name="connsiteY174" fmla="*/ 447070 h 1140988"/>
                <a:gd name="connsiteX175" fmla="*/ 916085 w 1058709"/>
                <a:gd name="connsiteY175" fmla="*/ 447070 h 1140988"/>
                <a:gd name="connsiteX176" fmla="*/ 929799 w 1058709"/>
                <a:gd name="connsiteY176" fmla="*/ 458041 h 114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058709" h="1140988">
                  <a:moveTo>
                    <a:pt x="1058709" y="447070"/>
                  </a:moveTo>
                  <a:lnTo>
                    <a:pt x="1044995" y="386729"/>
                  </a:lnTo>
                  <a:cubicBezTo>
                    <a:pt x="1039510" y="364787"/>
                    <a:pt x="1025796" y="348331"/>
                    <a:pt x="1003854" y="342845"/>
                  </a:cubicBezTo>
                  <a:cubicBezTo>
                    <a:pt x="1012082" y="315418"/>
                    <a:pt x="1017568" y="287990"/>
                    <a:pt x="1017568" y="260562"/>
                  </a:cubicBezTo>
                  <a:cubicBezTo>
                    <a:pt x="1017568" y="202964"/>
                    <a:pt x="998368" y="142624"/>
                    <a:pt x="962712" y="95997"/>
                  </a:cubicBezTo>
                  <a:lnTo>
                    <a:pt x="891399" y="0"/>
                  </a:lnTo>
                  <a:lnTo>
                    <a:pt x="820088" y="95997"/>
                  </a:lnTo>
                  <a:cubicBezTo>
                    <a:pt x="784432" y="142624"/>
                    <a:pt x="765233" y="200221"/>
                    <a:pt x="765233" y="260562"/>
                  </a:cubicBezTo>
                  <a:cubicBezTo>
                    <a:pt x="765233" y="263305"/>
                    <a:pt x="765233" y="263305"/>
                    <a:pt x="765233" y="266048"/>
                  </a:cubicBezTo>
                  <a:lnTo>
                    <a:pt x="691178" y="266048"/>
                  </a:lnTo>
                  <a:cubicBezTo>
                    <a:pt x="633580" y="266048"/>
                    <a:pt x="575981" y="282504"/>
                    <a:pt x="526612" y="315418"/>
                  </a:cubicBezTo>
                  <a:cubicBezTo>
                    <a:pt x="485470" y="287990"/>
                    <a:pt x="438843" y="271533"/>
                    <a:pt x="392217" y="266048"/>
                  </a:cubicBezTo>
                  <a:cubicBezTo>
                    <a:pt x="397701" y="249591"/>
                    <a:pt x="400445" y="230392"/>
                    <a:pt x="400445" y="211193"/>
                  </a:cubicBezTo>
                  <a:cubicBezTo>
                    <a:pt x="400445" y="101482"/>
                    <a:pt x="309934" y="10971"/>
                    <a:pt x="200223" y="10971"/>
                  </a:cubicBezTo>
                  <a:cubicBezTo>
                    <a:pt x="90513" y="10971"/>
                    <a:pt x="0" y="101482"/>
                    <a:pt x="0" y="211193"/>
                  </a:cubicBezTo>
                  <a:cubicBezTo>
                    <a:pt x="0" y="282504"/>
                    <a:pt x="35657" y="326389"/>
                    <a:pt x="65827" y="362045"/>
                  </a:cubicBezTo>
                  <a:cubicBezTo>
                    <a:pt x="85027" y="386729"/>
                    <a:pt x="101483" y="405928"/>
                    <a:pt x="109711" y="430614"/>
                  </a:cubicBezTo>
                  <a:lnTo>
                    <a:pt x="109711" y="430614"/>
                  </a:lnTo>
                  <a:cubicBezTo>
                    <a:pt x="43885" y="463527"/>
                    <a:pt x="0" y="532096"/>
                    <a:pt x="0" y="608893"/>
                  </a:cubicBezTo>
                  <a:cubicBezTo>
                    <a:pt x="0" y="718604"/>
                    <a:pt x="90513" y="809115"/>
                    <a:pt x="200223" y="809115"/>
                  </a:cubicBezTo>
                  <a:cubicBezTo>
                    <a:pt x="309934" y="809115"/>
                    <a:pt x="400445" y="718604"/>
                    <a:pt x="400445" y="608893"/>
                  </a:cubicBezTo>
                  <a:cubicBezTo>
                    <a:pt x="400445" y="532096"/>
                    <a:pt x="359304" y="463527"/>
                    <a:pt x="290734" y="430614"/>
                  </a:cubicBezTo>
                  <a:lnTo>
                    <a:pt x="290734" y="430614"/>
                  </a:lnTo>
                  <a:cubicBezTo>
                    <a:pt x="296220" y="405928"/>
                    <a:pt x="315418" y="383987"/>
                    <a:pt x="334618" y="362045"/>
                  </a:cubicBezTo>
                  <a:cubicBezTo>
                    <a:pt x="348332" y="342845"/>
                    <a:pt x="364789" y="323646"/>
                    <a:pt x="378503" y="301704"/>
                  </a:cubicBezTo>
                  <a:cubicBezTo>
                    <a:pt x="425129" y="304446"/>
                    <a:pt x="471756" y="320903"/>
                    <a:pt x="510156" y="348331"/>
                  </a:cubicBezTo>
                  <a:lnTo>
                    <a:pt x="510156" y="811857"/>
                  </a:lnTo>
                  <a:lnTo>
                    <a:pt x="386731" y="811857"/>
                  </a:lnTo>
                  <a:cubicBezTo>
                    <a:pt x="373017" y="825571"/>
                    <a:pt x="356560" y="839285"/>
                    <a:pt x="337362" y="847513"/>
                  </a:cubicBezTo>
                  <a:lnTo>
                    <a:pt x="910599" y="847513"/>
                  </a:lnTo>
                  <a:lnTo>
                    <a:pt x="910599" y="617122"/>
                  </a:lnTo>
                  <a:cubicBezTo>
                    <a:pt x="918827" y="603408"/>
                    <a:pt x="929799" y="586951"/>
                    <a:pt x="946255" y="567752"/>
                  </a:cubicBezTo>
                  <a:lnTo>
                    <a:pt x="946255" y="885912"/>
                  </a:lnTo>
                  <a:lnTo>
                    <a:pt x="581467" y="885912"/>
                  </a:lnTo>
                  <a:lnTo>
                    <a:pt x="581467" y="905112"/>
                  </a:lnTo>
                  <a:cubicBezTo>
                    <a:pt x="581467" y="935282"/>
                    <a:pt x="556783" y="959967"/>
                    <a:pt x="526612" y="959967"/>
                  </a:cubicBezTo>
                  <a:cubicBezTo>
                    <a:pt x="496442" y="959967"/>
                    <a:pt x="471756" y="935282"/>
                    <a:pt x="471756" y="905112"/>
                  </a:cubicBezTo>
                  <a:lnTo>
                    <a:pt x="471756" y="885912"/>
                  </a:lnTo>
                  <a:lnTo>
                    <a:pt x="271535" y="885912"/>
                  </a:lnTo>
                  <a:lnTo>
                    <a:pt x="271535" y="874941"/>
                  </a:lnTo>
                  <a:cubicBezTo>
                    <a:pt x="260563" y="877684"/>
                    <a:pt x="246849" y="880426"/>
                    <a:pt x="235879" y="883169"/>
                  </a:cubicBezTo>
                  <a:lnTo>
                    <a:pt x="235879" y="1066934"/>
                  </a:lnTo>
                  <a:cubicBezTo>
                    <a:pt x="235879" y="1086134"/>
                    <a:pt x="219421" y="1102590"/>
                    <a:pt x="200223" y="1102590"/>
                  </a:cubicBezTo>
                  <a:cubicBezTo>
                    <a:pt x="181024" y="1102590"/>
                    <a:pt x="164566" y="1086134"/>
                    <a:pt x="164566" y="1066934"/>
                  </a:cubicBezTo>
                  <a:lnTo>
                    <a:pt x="164566" y="883169"/>
                  </a:lnTo>
                  <a:cubicBezTo>
                    <a:pt x="150852" y="880426"/>
                    <a:pt x="139882" y="877684"/>
                    <a:pt x="128910" y="874941"/>
                  </a:cubicBezTo>
                  <a:lnTo>
                    <a:pt x="128910" y="1066934"/>
                  </a:lnTo>
                  <a:cubicBezTo>
                    <a:pt x="128910" y="1108076"/>
                    <a:pt x="161824" y="1140989"/>
                    <a:pt x="202965" y="1140989"/>
                  </a:cubicBezTo>
                  <a:cubicBezTo>
                    <a:pt x="244107" y="1140989"/>
                    <a:pt x="277021" y="1108076"/>
                    <a:pt x="277021" y="1066934"/>
                  </a:cubicBezTo>
                  <a:lnTo>
                    <a:pt x="277021" y="921568"/>
                  </a:lnTo>
                  <a:lnTo>
                    <a:pt x="441587" y="921568"/>
                  </a:lnTo>
                  <a:cubicBezTo>
                    <a:pt x="449815" y="962709"/>
                    <a:pt x="485470" y="995622"/>
                    <a:pt x="529355" y="995622"/>
                  </a:cubicBezTo>
                  <a:cubicBezTo>
                    <a:pt x="573239" y="995622"/>
                    <a:pt x="608895" y="965452"/>
                    <a:pt x="617123" y="921568"/>
                  </a:cubicBezTo>
                  <a:lnTo>
                    <a:pt x="946255" y="921568"/>
                  </a:lnTo>
                  <a:cubicBezTo>
                    <a:pt x="965454" y="921568"/>
                    <a:pt x="981912" y="905112"/>
                    <a:pt x="981912" y="885912"/>
                  </a:cubicBezTo>
                  <a:lnTo>
                    <a:pt x="981912" y="490954"/>
                  </a:lnTo>
                  <a:cubicBezTo>
                    <a:pt x="981912" y="474498"/>
                    <a:pt x="976426" y="458041"/>
                    <a:pt x="968198" y="444327"/>
                  </a:cubicBezTo>
                  <a:lnTo>
                    <a:pt x="1058709" y="444327"/>
                  </a:lnTo>
                  <a:close/>
                  <a:moveTo>
                    <a:pt x="145368" y="227649"/>
                  </a:moveTo>
                  <a:lnTo>
                    <a:pt x="126168" y="227649"/>
                  </a:lnTo>
                  <a:cubicBezTo>
                    <a:pt x="115197" y="227649"/>
                    <a:pt x="106969" y="219421"/>
                    <a:pt x="106969" y="208450"/>
                  </a:cubicBezTo>
                  <a:cubicBezTo>
                    <a:pt x="106969" y="197479"/>
                    <a:pt x="115197" y="189250"/>
                    <a:pt x="126168" y="189250"/>
                  </a:cubicBezTo>
                  <a:cubicBezTo>
                    <a:pt x="137138" y="189250"/>
                    <a:pt x="145368" y="197479"/>
                    <a:pt x="145368" y="208450"/>
                  </a:cubicBezTo>
                  <a:lnTo>
                    <a:pt x="145368" y="227649"/>
                  </a:lnTo>
                  <a:close/>
                  <a:moveTo>
                    <a:pt x="216679" y="408671"/>
                  </a:moveTo>
                  <a:lnTo>
                    <a:pt x="181024" y="408671"/>
                  </a:lnTo>
                  <a:lnTo>
                    <a:pt x="181024" y="263305"/>
                  </a:lnTo>
                  <a:lnTo>
                    <a:pt x="216679" y="263305"/>
                  </a:lnTo>
                  <a:lnTo>
                    <a:pt x="216679" y="408671"/>
                  </a:lnTo>
                  <a:close/>
                  <a:moveTo>
                    <a:pt x="255079" y="447070"/>
                  </a:moveTo>
                  <a:lnTo>
                    <a:pt x="255079" y="482726"/>
                  </a:lnTo>
                  <a:lnTo>
                    <a:pt x="145368" y="482726"/>
                  </a:lnTo>
                  <a:lnTo>
                    <a:pt x="145368" y="447070"/>
                  </a:lnTo>
                  <a:lnTo>
                    <a:pt x="255079" y="447070"/>
                  </a:lnTo>
                  <a:close/>
                  <a:moveTo>
                    <a:pt x="249593" y="518382"/>
                  </a:moveTo>
                  <a:cubicBezTo>
                    <a:pt x="241365" y="540324"/>
                    <a:pt x="222165" y="554038"/>
                    <a:pt x="197480" y="554038"/>
                  </a:cubicBezTo>
                  <a:cubicBezTo>
                    <a:pt x="172796" y="554038"/>
                    <a:pt x="153596" y="537581"/>
                    <a:pt x="145368" y="518382"/>
                  </a:cubicBezTo>
                  <a:lnTo>
                    <a:pt x="249593" y="518382"/>
                  </a:lnTo>
                  <a:close/>
                  <a:moveTo>
                    <a:pt x="362046" y="608893"/>
                  </a:moveTo>
                  <a:cubicBezTo>
                    <a:pt x="362046" y="699404"/>
                    <a:pt x="287991" y="773459"/>
                    <a:pt x="197480" y="773459"/>
                  </a:cubicBezTo>
                  <a:cubicBezTo>
                    <a:pt x="106969" y="773459"/>
                    <a:pt x="32914" y="699404"/>
                    <a:pt x="32914" y="608893"/>
                  </a:cubicBezTo>
                  <a:cubicBezTo>
                    <a:pt x="32914" y="554038"/>
                    <a:pt x="60341" y="501925"/>
                    <a:pt x="106969" y="471755"/>
                  </a:cubicBezTo>
                  <a:lnTo>
                    <a:pt x="106969" y="499183"/>
                  </a:lnTo>
                  <a:cubicBezTo>
                    <a:pt x="106969" y="548552"/>
                    <a:pt x="148110" y="589694"/>
                    <a:pt x="197480" y="589694"/>
                  </a:cubicBezTo>
                  <a:cubicBezTo>
                    <a:pt x="246849" y="589694"/>
                    <a:pt x="287991" y="548552"/>
                    <a:pt x="287991" y="499183"/>
                  </a:cubicBezTo>
                  <a:lnTo>
                    <a:pt x="287991" y="471755"/>
                  </a:lnTo>
                  <a:cubicBezTo>
                    <a:pt x="334618" y="504668"/>
                    <a:pt x="362046" y="554038"/>
                    <a:pt x="362046" y="608893"/>
                  </a:cubicBezTo>
                  <a:lnTo>
                    <a:pt x="362046" y="608893"/>
                  </a:lnTo>
                  <a:close/>
                  <a:moveTo>
                    <a:pt x="304448" y="337359"/>
                  </a:moveTo>
                  <a:cubicBezTo>
                    <a:pt x="285248" y="359302"/>
                    <a:pt x="268793" y="381244"/>
                    <a:pt x="257821" y="408671"/>
                  </a:cubicBezTo>
                  <a:lnTo>
                    <a:pt x="252335" y="408671"/>
                  </a:lnTo>
                  <a:lnTo>
                    <a:pt x="252335" y="263305"/>
                  </a:lnTo>
                  <a:lnTo>
                    <a:pt x="271535" y="263305"/>
                  </a:lnTo>
                  <a:cubicBezTo>
                    <a:pt x="301704" y="263305"/>
                    <a:pt x="326390" y="238620"/>
                    <a:pt x="326390" y="208450"/>
                  </a:cubicBezTo>
                  <a:cubicBezTo>
                    <a:pt x="326390" y="178280"/>
                    <a:pt x="301704" y="153594"/>
                    <a:pt x="271535" y="153594"/>
                  </a:cubicBezTo>
                  <a:cubicBezTo>
                    <a:pt x="241365" y="153594"/>
                    <a:pt x="216679" y="178280"/>
                    <a:pt x="216679" y="208450"/>
                  </a:cubicBezTo>
                  <a:lnTo>
                    <a:pt x="216679" y="227649"/>
                  </a:lnTo>
                  <a:lnTo>
                    <a:pt x="181024" y="227649"/>
                  </a:lnTo>
                  <a:lnTo>
                    <a:pt x="181024" y="208450"/>
                  </a:lnTo>
                  <a:cubicBezTo>
                    <a:pt x="181024" y="178280"/>
                    <a:pt x="156338" y="153594"/>
                    <a:pt x="126168" y="153594"/>
                  </a:cubicBezTo>
                  <a:cubicBezTo>
                    <a:pt x="95997" y="153594"/>
                    <a:pt x="71313" y="178280"/>
                    <a:pt x="71313" y="208450"/>
                  </a:cubicBezTo>
                  <a:cubicBezTo>
                    <a:pt x="71313" y="238620"/>
                    <a:pt x="95997" y="263305"/>
                    <a:pt x="126168" y="263305"/>
                  </a:cubicBezTo>
                  <a:lnTo>
                    <a:pt x="145368" y="263305"/>
                  </a:lnTo>
                  <a:lnTo>
                    <a:pt x="145368" y="408671"/>
                  </a:lnTo>
                  <a:lnTo>
                    <a:pt x="139882" y="408671"/>
                  </a:lnTo>
                  <a:cubicBezTo>
                    <a:pt x="128910" y="381244"/>
                    <a:pt x="112454" y="359302"/>
                    <a:pt x="93255" y="337359"/>
                  </a:cubicBezTo>
                  <a:cubicBezTo>
                    <a:pt x="65827" y="301704"/>
                    <a:pt x="35657" y="266048"/>
                    <a:pt x="35657" y="208450"/>
                  </a:cubicBezTo>
                  <a:cubicBezTo>
                    <a:pt x="35657" y="117938"/>
                    <a:pt x="109711" y="43884"/>
                    <a:pt x="200223" y="43884"/>
                  </a:cubicBezTo>
                  <a:cubicBezTo>
                    <a:pt x="290734" y="43884"/>
                    <a:pt x="364789" y="117938"/>
                    <a:pt x="364789" y="208450"/>
                  </a:cubicBezTo>
                  <a:cubicBezTo>
                    <a:pt x="362046" y="268790"/>
                    <a:pt x="334618" y="304446"/>
                    <a:pt x="304448" y="337359"/>
                  </a:cubicBezTo>
                  <a:lnTo>
                    <a:pt x="304448" y="337359"/>
                  </a:lnTo>
                  <a:close/>
                  <a:moveTo>
                    <a:pt x="255079" y="227649"/>
                  </a:moveTo>
                  <a:lnTo>
                    <a:pt x="255079" y="208450"/>
                  </a:lnTo>
                  <a:cubicBezTo>
                    <a:pt x="255079" y="197479"/>
                    <a:pt x="263307" y="189250"/>
                    <a:pt x="274277" y="189250"/>
                  </a:cubicBezTo>
                  <a:cubicBezTo>
                    <a:pt x="285248" y="189250"/>
                    <a:pt x="293476" y="197479"/>
                    <a:pt x="293476" y="208450"/>
                  </a:cubicBezTo>
                  <a:cubicBezTo>
                    <a:pt x="293476" y="219421"/>
                    <a:pt x="285248" y="227649"/>
                    <a:pt x="274277" y="227649"/>
                  </a:cubicBezTo>
                  <a:lnTo>
                    <a:pt x="255079" y="227649"/>
                  </a:lnTo>
                  <a:close/>
                  <a:moveTo>
                    <a:pt x="872201" y="373015"/>
                  </a:moveTo>
                  <a:lnTo>
                    <a:pt x="872201" y="408671"/>
                  </a:lnTo>
                  <a:lnTo>
                    <a:pt x="847516" y="408671"/>
                  </a:lnTo>
                  <a:lnTo>
                    <a:pt x="825574" y="364787"/>
                  </a:lnTo>
                  <a:cubicBezTo>
                    <a:pt x="809116" y="331874"/>
                    <a:pt x="800888" y="296218"/>
                    <a:pt x="800888" y="257819"/>
                  </a:cubicBezTo>
                  <a:cubicBezTo>
                    <a:pt x="800888" y="235877"/>
                    <a:pt x="803632" y="211193"/>
                    <a:pt x="811860" y="191993"/>
                  </a:cubicBezTo>
                  <a:lnTo>
                    <a:pt x="973682" y="191993"/>
                  </a:lnTo>
                  <a:cubicBezTo>
                    <a:pt x="979168" y="213935"/>
                    <a:pt x="984654" y="235877"/>
                    <a:pt x="984654" y="257819"/>
                  </a:cubicBezTo>
                  <a:cubicBezTo>
                    <a:pt x="984654" y="293475"/>
                    <a:pt x="976426" y="331874"/>
                    <a:pt x="959969" y="364787"/>
                  </a:cubicBezTo>
                  <a:lnTo>
                    <a:pt x="938027" y="408671"/>
                  </a:lnTo>
                  <a:lnTo>
                    <a:pt x="913343" y="408671"/>
                  </a:lnTo>
                  <a:lnTo>
                    <a:pt x="913343" y="373015"/>
                  </a:lnTo>
                  <a:lnTo>
                    <a:pt x="872201" y="373015"/>
                  </a:lnTo>
                  <a:close/>
                  <a:moveTo>
                    <a:pt x="789918" y="375758"/>
                  </a:moveTo>
                  <a:cubicBezTo>
                    <a:pt x="789918" y="378501"/>
                    <a:pt x="792660" y="378501"/>
                    <a:pt x="792660" y="381244"/>
                  </a:cubicBezTo>
                  <a:lnTo>
                    <a:pt x="806374" y="411414"/>
                  </a:lnTo>
                  <a:lnTo>
                    <a:pt x="767975" y="411414"/>
                  </a:lnTo>
                  <a:lnTo>
                    <a:pt x="770719" y="397701"/>
                  </a:lnTo>
                  <a:cubicBezTo>
                    <a:pt x="773461" y="383987"/>
                    <a:pt x="781689" y="378501"/>
                    <a:pt x="789918" y="375758"/>
                  </a:cubicBezTo>
                  <a:lnTo>
                    <a:pt x="789918" y="375758"/>
                  </a:lnTo>
                  <a:close/>
                  <a:moveTo>
                    <a:pt x="1009340" y="394958"/>
                  </a:moveTo>
                  <a:lnTo>
                    <a:pt x="1012082" y="408671"/>
                  </a:lnTo>
                  <a:lnTo>
                    <a:pt x="973682" y="408671"/>
                  </a:lnTo>
                  <a:lnTo>
                    <a:pt x="987396" y="378501"/>
                  </a:lnTo>
                  <a:cubicBezTo>
                    <a:pt x="987396" y="375758"/>
                    <a:pt x="990140" y="375758"/>
                    <a:pt x="990140" y="373015"/>
                  </a:cubicBezTo>
                  <a:cubicBezTo>
                    <a:pt x="1001110" y="378501"/>
                    <a:pt x="1006596" y="383987"/>
                    <a:pt x="1009340" y="394958"/>
                  </a:cubicBezTo>
                  <a:lnTo>
                    <a:pt x="1009340" y="394958"/>
                  </a:lnTo>
                  <a:close/>
                  <a:moveTo>
                    <a:pt x="891399" y="57598"/>
                  </a:moveTo>
                  <a:lnTo>
                    <a:pt x="935285" y="115196"/>
                  </a:lnTo>
                  <a:cubicBezTo>
                    <a:pt x="943513" y="126167"/>
                    <a:pt x="951741" y="139881"/>
                    <a:pt x="959969" y="153594"/>
                  </a:cubicBezTo>
                  <a:lnTo>
                    <a:pt x="825574" y="153594"/>
                  </a:lnTo>
                  <a:cubicBezTo>
                    <a:pt x="831060" y="139881"/>
                    <a:pt x="839288" y="126167"/>
                    <a:pt x="850258" y="115196"/>
                  </a:cubicBezTo>
                  <a:lnTo>
                    <a:pt x="891399" y="57598"/>
                  </a:lnTo>
                  <a:close/>
                  <a:moveTo>
                    <a:pt x="872201" y="809115"/>
                  </a:moveTo>
                  <a:lnTo>
                    <a:pt x="545811" y="809115"/>
                  </a:lnTo>
                  <a:lnTo>
                    <a:pt x="545811" y="345588"/>
                  </a:lnTo>
                  <a:cubicBezTo>
                    <a:pt x="586953" y="315418"/>
                    <a:pt x="639066" y="298961"/>
                    <a:pt x="691178" y="298961"/>
                  </a:cubicBezTo>
                  <a:lnTo>
                    <a:pt x="767975" y="298961"/>
                  </a:lnTo>
                  <a:cubicBezTo>
                    <a:pt x="770719" y="312675"/>
                    <a:pt x="773461" y="326389"/>
                    <a:pt x="778947" y="340102"/>
                  </a:cubicBezTo>
                  <a:cubicBezTo>
                    <a:pt x="759747" y="348331"/>
                    <a:pt x="743291" y="364787"/>
                    <a:pt x="737805" y="383987"/>
                  </a:cubicBezTo>
                  <a:lnTo>
                    <a:pt x="724091" y="444327"/>
                  </a:lnTo>
                  <a:lnTo>
                    <a:pt x="814602" y="444327"/>
                  </a:lnTo>
                  <a:cubicBezTo>
                    <a:pt x="806374" y="458041"/>
                    <a:pt x="800888" y="474498"/>
                    <a:pt x="800888" y="490954"/>
                  </a:cubicBezTo>
                  <a:cubicBezTo>
                    <a:pt x="800888" y="512896"/>
                    <a:pt x="809116" y="532096"/>
                    <a:pt x="822830" y="548552"/>
                  </a:cubicBezTo>
                  <a:cubicBezTo>
                    <a:pt x="847516" y="575980"/>
                    <a:pt x="863972" y="597922"/>
                    <a:pt x="872201" y="614379"/>
                  </a:cubicBezTo>
                  <a:lnTo>
                    <a:pt x="872201" y="809115"/>
                  </a:lnTo>
                  <a:close/>
                  <a:moveTo>
                    <a:pt x="929799" y="458041"/>
                  </a:moveTo>
                  <a:cubicBezTo>
                    <a:pt x="938027" y="466270"/>
                    <a:pt x="943513" y="479983"/>
                    <a:pt x="943513" y="493697"/>
                  </a:cubicBezTo>
                  <a:cubicBezTo>
                    <a:pt x="943513" y="504668"/>
                    <a:pt x="938027" y="518382"/>
                    <a:pt x="929799" y="526610"/>
                  </a:cubicBezTo>
                  <a:cubicBezTo>
                    <a:pt x="916085" y="540324"/>
                    <a:pt x="899629" y="559523"/>
                    <a:pt x="888657" y="575980"/>
                  </a:cubicBezTo>
                  <a:cubicBezTo>
                    <a:pt x="874943" y="559523"/>
                    <a:pt x="861230" y="540324"/>
                    <a:pt x="847516" y="526610"/>
                  </a:cubicBezTo>
                  <a:cubicBezTo>
                    <a:pt x="839288" y="518382"/>
                    <a:pt x="833802" y="504668"/>
                    <a:pt x="833802" y="493697"/>
                  </a:cubicBezTo>
                  <a:cubicBezTo>
                    <a:pt x="833802" y="479983"/>
                    <a:pt x="839288" y="469012"/>
                    <a:pt x="847516" y="458041"/>
                  </a:cubicBezTo>
                  <a:lnTo>
                    <a:pt x="858488" y="447070"/>
                  </a:lnTo>
                  <a:lnTo>
                    <a:pt x="869458" y="447070"/>
                  </a:lnTo>
                  <a:lnTo>
                    <a:pt x="869458" y="482726"/>
                  </a:lnTo>
                  <a:lnTo>
                    <a:pt x="905113" y="482726"/>
                  </a:lnTo>
                  <a:lnTo>
                    <a:pt x="905113" y="447070"/>
                  </a:lnTo>
                  <a:lnTo>
                    <a:pt x="916085" y="447070"/>
                  </a:lnTo>
                  <a:lnTo>
                    <a:pt x="929799" y="458041"/>
                  </a:lnTo>
                  <a:close/>
                </a:path>
              </a:pathLst>
            </a:custGeom>
            <a:grpFill/>
            <a:ln w="2742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AD23123-37AC-2153-44CC-5B2C1D6B27DE}"/>
                </a:ext>
              </a:extLst>
            </p:cNvPr>
            <p:cNvSpPr/>
            <p:nvPr/>
          </p:nvSpPr>
          <p:spPr>
            <a:xfrm>
              <a:off x="8878411" y="436595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2440BD3-DF3F-27B3-586C-9E6435A997C1}"/>
                </a:ext>
              </a:extLst>
            </p:cNvPr>
            <p:cNvSpPr/>
            <p:nvPr/>
          </p:nvSpPr>
          <p:spPr>
            <a:xfrm>
              <a:off x="8952465" y="4365959"/>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grpFill/>
            <a:ln w="27426"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AD3F57D-60F6-3792-6342-7233C339A25D}"/>
                </a:ext>
              </a:extLst>
            </p:cNvPr>
            <p:cNvSpPr/>
            <p:nvPr/>
          </p:nvSpPr>
          <p:spPr>
            <a:xfrm>
              <a:off x="8807099" y="4365959"/>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D6E3CD5-E581-F982-1D04-3E3198E93181}"/>
                </a:ext>
              </a:extLst>
            </p:cNvPr>
            <p:cNvSpPr/>
            <p:nvPr/>
          </p:nvSpPr>
          <p:spPr>
            <a:xfrm>
              <a:off x="9278855" y="4475669"/>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3418BF9-0620-B7C3-5D72-804586B401E7}"/>
                </a:ext>
              </a:extLst>
            </p:cNvPr>
            <p:cNvSpPr/>
            <p:nvPr/>
          </p:nvSpPr>
          <p:spPr>
            <a:xfrm>
              <a:off x="9278855" y="4401615"/>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9D0E452-DC67-ED0D-CD4A-332D4B82EA01}"/>
                </a:ext>
              </a:extLst>
            </p:cNvPr>
            <p:cNvSpPr/>
            <p:nvPr/>
          </p:nvSpPr>
          <p:spPr>
            <a:xfrm>
              <a:off x="9278855" y="4330303"/>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C516FA6-01DE-E974-312D-57EF5A19E603}"/>
                </a:ext>
              </a:extLst>
            </p:cNvPr>
            <p:cNvSpPr/>
            <p:nvPr/>
          </p:nvSpPr>
          <p:spPr>
            <a:xfrm>
              <a:off x="9278855" y="4256248"/>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54531217-A37A-163A-ABBE-7A0B5B978057}"/>
              </a:ext>
            </a:extLst>
          </p:cNvPr>
          <p:cNvSpPr txBox="1"/>
          <p:nvPr/>
        </p:nvSpPr>
        <p:spPr>
          <a:xfrm>
            <a:off x="2289045" y="899786"/>
            <a:ext cx="9661950" cy="5324535"/>
          </a:xfrm>
          <a:prstGeom prst="rect">
            <a:avLst/>
          </a:prstGeom>
          <a:noFill/>
        </p:spPr>
        <p:txBody>
          <a:bodyPr wrap="square">
            <a:spAutoFit/>
          </a:bodyPr>
          <a:lstStyle/>
          <a:p>
            <a:r>
              <a:rPr lang="es" sz="2000" b="1" dirty="0">
                <a:solidFill>
                  <a:srgbClr val="B41F7A"/>
                </a:solidFill>
                <a:effectLst/>
                <a:latin typeface="Calibri" panose="020F0502020204030204" pitchFamily="34" charset="0"/>
                <a:ea typeface="Calibri" panose="020F0502020204030204" pitchFamily="34" charset="0"/>
                <a:cs typeface="Calibri" panose="020F0502020204030204" pitchFamily="34" charset="0"/>
              </a:rPr>
              <a:t>Intervención: qué solución se diseñó y quiénes </a:t>
            </a:r>
            <a:r>
              <a:rPr lang="es" sz="2000" b="1" dirty="0">
                <a:solidFill>
                  <a:srgbClr val="B41F7A"/>
                </a:solidFill>
                <a:latin typeface="Calibri" panose="020F0502020204030204" pitchFamily="34" charset="0"/>
                <a:ea typeface="Calibri" panose="020F0502020204030204" pitchFamily="34" charset="0"/>
                <a:cs typeface="Calibri" panose="020F0502020204030204" pitchFamily="34" charset="0"/>
              </a:rPr>
              <a:t>fueron los </a:t>
            </a:r>
            <a:r>
              <a:rPr lang="es" sz="2000" b="1" dirty="0">
                <a:solidFill>
                  <a:srgbClr val="B41F7A"/>
                </a:solidFill>
                <a:effectLst/>
                <a:latin typeface="Calibri" panose="020F0502020204030204" pitchFamily="34" charset="0"/>
                <a:ea typeface="Calibri" panose="020F0502020204030204" pitchFamily="34" charset="0"/>
                <a:cs typeface="Calibri" panose="020F0502020204030204" pitchFamily="34" charset="0"/>
              </a:rPr>
              <a:t>actores clave</a:t>
            </a:r>
          </a:p>
          <a:p>
            <a:r>
              <a:rPr lang="e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La dirección de la empresa está formada por ingenieros y no tiene formación en gestión empresarial. Una situación similar no ha tenido que ser manejada en los años desde su existencia - la incertidumbre era correspondientemente grande. Los empleados de la empresa también estaban muy inseguros debido a las experiencias negativas de la pandemia de Covid y también notaron desde el principio que algo andaba mal.</a:t>
            </a:r>
            <a:endParaRPr lang="en-IE" sz="20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A través de su red, la gerencia buscó un consultor experimentado que les recomendaron con referencias positivas. Juntos desarrollaron un plan holístico que tenía los siguientes componentes clave:</a:t>
            </a:r>
            <a:endParaRPr lang="en-IE" sz="20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endParaRPr lang="en-IE" sz="20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s" sz="20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Plan de Liquidez </a:t>
            </a:r>
            <a:r>
              <a:rPr lang="e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Junto con la gerencia y la firma consultora, se desarrolló un plan de liquidez detallado día a día para las próximas 12 semanas. El plan de liquidez se actualizaba diariamente.</a:t>
            </a:r>
          </a:p>
          <a:p>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s" sz="20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Gestión de Liquidez </a:t>
            </a:r>
            <a:r>
              <a:rPr lang="e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Se implementó un proceso de </a:t>
            </a:r>
            <a:r>
              <a:rPr lang="e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autorización </a:t>
            </a:r>
            <a:r>
              <a:rPr lang="e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de órdenes de compra. Todos los pedidos y gastos planificados tenían que ser aprobados por la gerencia y el consultor antes de que pudieran realizarse.</a:t>
            </a:r>
            <a:endParaRPr lang="en-IE" sz="16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17176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289045" y="247008"/>
            <a:ext cx="9084808" cy="582221"/>
          </a:xfrm>
        </p:spPr>
        <p:txBody>
          <a:bodyPr>
            <a:normAutofit/>
          </a:bodyPr>
          <a:lstStyle/>
          <a:p>
            <a:pPr>
              <a:lnSpc>
                <a:spcPts val="3000"/>
              </a:lnSpc>
              <a:spcBef>
                <a:spcPts val="0"/>
              </a:spcBef>
            </a:pPr>
            <a:r>
              <a:rPr lang="es" sz="2800" b="1" dirty="0">
                <a:solidFill>
                  <a:srgbClr val="F16924"/>
                </a:solidFill>
              </a:rPr>
              <a:t>Estudio de caso continuado</a:t>
            </a: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361428" y="909710"/>
            <a:ext cx="9419445" cy="5320969"/>
          </a:xfrm>
        </p:spPr>
        <p:txBody>
          <a:bodyPr>
            <a:normAutofit/>
          </a:bodyPr>
          <a:lstStyle/>
          <a:p>
            <a:pPr marL="15875" indent="-15875"/>
            <a:r>
              <a:rPr lang="es" sz="2400" dirty="0"/>
              <a:t> </a:t>
            </a:r>
            <a:endParaRPr lang="en-US" dirty="0"/>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30" name="Graphic 8">
            <a:extLst>
              <a:ext uri="{FF2B5EF4-FFF2-40B4-BE49-F238E27FC236}">
                <a16:creationId xmlns:a16="http://schemas.microsoft.com/office/drawing/2014/main" id="{AC4EBED8-5843-03BA-1D77-AE5F9D55F648}"/>
              </a:ext>
            </a:extLst>
          </p:cNvPr>
          <p:cNvGrpSpPr/>
          <p:nvPr/>
        </p:nvGrpSpPr>
        <p:grpSpPr>
          <a:xfrm>
            <a:off x="588581" y="398179"/>
            <a:ext cx="1446392" cy="1445841"/>
            <a:chOff x="4817897" y="694433"/>
            <a:chExt cx="1446392" cy="1445841"/>
          </a:xfrm>
        </p:grpSpPr>
        <p:sp>
          <p:nvSpPr>
            <p:cNvPr id="31" name="Freeform 30">
              <a:extLst>
                <a:ext uri="{FF2B5EF4-FFF2-40B4-BE49-F238E27FC236}">
                  <a16:creationId xmlns:a16="http://schemas.microsoft.com/office/drawing/2014/main" id="{ACAA3C75-9C8C-00EB-14A2-A8078C584332}"/>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6549C374-CBE9-BE38-3E76-CF193153E313}"/>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34" name="Graphic 3">
            <a:extLst>
              <a:ext uri="{FF2B5EF4-FFF2-40B4-BE49-F238E27FC236}">
                <a16:creationId xmlns:a16="http://schemas.microsoft.com/office/drawing/2014/main" id="{7C2C3CFD-367D-DA88-528F-97B044085FBA}"/>
              </a:ext>
            </a:extLst>
          </p:cNvPr>
          <p:cNvGrpSpPr/>
          <p:nvPr/>
        </p:nvGrpSpPr>
        <p:grpSpPr>
          <a:xfrm>
            <a:off x="952063" y="772704"/>
            <a:ext cx="756980" cy="764327"/>
            <a:chOff x="8626076" y="3737866"/>
            <a:chExt cx="1130020" cy="1140988"/>
          </a:xfrm>
          <a:solidFill>
            <a:srgbClr val="616161"/>
          </a:solidFill>
        </p:grpSpPr>
        <p:grpSp>
          <p:nvGrpSpPr>
            <p:cNvPr id="35" name="Graphic 3">
              <a:extLst>
                <a:ext uri="{FF2B5EF4-FFF2-40B4-BE49-F238E27FC236}">
                  <a16:creationId xmlns:a16="http://schemas.microsoft.com/office/drawing/2014/main" id="{12AB0DFD-56A9-268F-6B4D-C9ADF267F282}"/>
                </a:ext>
              </a:extLst>
            </p:cNvPr>
            <p:cNvGrpSpPr/>
            <p:nvPr/>
          </p:nvGrpSpPr>
          <p:grpSpPr>
            <a:xfrm>
              <a:off x="8626076" y="4097168"/>
              <a:ext cx="907855" cy="521124"/>
              <a:chOff x="8626076" y="4097168"/>
              <a:chExt cx="907855" cy="521124"/>
            </a:xfrm>
            <a:grpFill/>
          </p:grpSpPr>
          <p:sp>
            <p:nvSpPr>
              <p:cNvPr id="44" name="Freeform 43">
                <a:extLst>
                  <a:ext uri="{FF2B5EF4-FFF2-40B4-BE49-F238E27FC236}">
                    <a16:creationId xmlns:a16="http://schemas.microsoft.com/office/drawing/2014/main" id="{BC5B2FB1-623A-14A6-A6A2-DFB04923EC06}"/>
                  </a:ext>
                </a:extLst>
              </p:cNvPr>
              <p:cNvSpPr/>
              <p:nvPr/>
            </p:nvSpPr>
            <p:spPr>
              <a:xfrm>
                <a:off x="8626076" y="4097168"/>
                <a:ext cx="543067" cy="521124"/>
              </a:xfrm>
              <a:custGeom>
                <a:avLst/>
                <a:gdLst>
                  <a:gd name="connsiteX0" fmla="*/ 381245 w 543067"/>
                  <a:gd name="connsiteY0" fmla="*/ 0 h 521124"/>
                  <a:gd name="connsiteX1" fmla="*/ 342846 w 543067"/>
                  <a:gd name="connsiteY1" fmla="*/ 65827 h 521124"/>
                  <a:gd name="connsiteX2" fmla="*/ 342846 w 543067"/>
                  <a:gd name="connsiteY2" fmla="*/ 82283 h 521124"/>
                  <a:gd name="connsiteX3" fmla="*/ 452557 w 543067"/>
                  <a:gd name="connsiteY3" fmla="*/ 249592 h 521124"/>
                  <a:gd name="connsiteX4" fmla="*/ 271535 w 543067"/>
                  <a:gd name="connsiteY4" fmla="*/ 430614 h 521124"/>
                  <a:gd name="connsiteX5" fmla="*/ 90511 w 543067"/>
                  <a:gd name="connsiteY5" fmla="*/ 249592 h 521124"/>
                  <a:gd name="connsiteX6" fmla="*/ 200222 w 543067"/>
                  <a:gd name="connsiteY6" fmla="*/ 82283 h 521124"/>
                  <a:gd name="connsiteX7" fmla="*/ 200222 w 543067"/>
                  <a:gd name="connsiteY7" fmla="*/ 65827 h 521124"/>
                  <a:gd name="connsiteX8" fmla="*/ 161824 w 543067"/>
                  <a:gd name="connsiteY8" fmla="*/ 0 h 521124"/>
                  <a:gd name="connsiteX9" fmla="*/ 0 w 543067"/>
                  <a:gd name="connsiteY9" fmla="*/ 249592 h 521124"/>
                  <a:gd name="connsiteX10" fmla="*/ 271535 w 543067"/>
                  <a:gd name="connsiteY10" fmla="*/ 521125 h 521124"/>
                  <a:gd name="connsiteX11" fmla="*/ 543068 w 543067"/>
                  <a:gd name="connsiteY11" fmla="*/ 249592 h 521124"/>
                  <a:gd name="connsiteX12" fmla="*/ 381245 w 543067"/>
                  <a:gd name="connsiteY12" fmla="*/ 0 h 521124"/>
                  <a:gd name="connsiteX13" fmla="*/ 381245 w 543067"/>
                  <a:gd name="connsiteY13" fmla="*/ 0 h 5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067" h="521124">
                    <a:moveTo>
                      <a:pt x="381245" y="0"/>
                    </a:moveTo>
                    <a:cubicBezTo>
                      <a:pt x="364788" y="21942"/>
                      <a:pt x="348332" y="41141"/>
                      <a:pt x="342846" y="65827"/>
                    </a:cubicBezTo>
                    <a:lnTo>
                      <a:pt x="342846" y="82283"/>
                    </a:lnTo>
                    <a:cubicBezTo>
                      <a:pt x="405929" y="109710"/>
                      <a:pt x="452557" y="175537"/>
                      <a:pt x="452557" y="249592"/>
                    </a:cubicBezTo>
                    <a:cubicBezTo>
                      <a:pt x="452557" y="351074"/>
                      <a:pt x="370274" y="430614"/>
                      <a:pt x="271535" y="430614"/>
                    </a:cubicBezTo>
                    <a:cubicBezTo>
                      <a:pt x="172794" y="430614"/>
                      <a:pt x="90511" y="348331"/>
                      <a:pt x="90511" y="249592"/>
                    </a:cubicBezTo>
                    <a:cubicBezTo>
                      <a:pt x="90511" y="175537"/>
                      <a:pt x="134396" y="109710"/>
                      <a:pt x="200222" y="82283"/>
                    </a:cubicBezTo>
                    <a:lnTo>
                      <a:pt x="200222" y="65827"/>
                    </a:lnTo>
                    <a:cubicBezTo>
                      <a:pt x="194736" y="41141"/>
                      <a:pt x="178280" y="19199"/>
                      <a:pt x="161824" y="0"/>
                    </a:cubicBezTo>
                    <a:cubicBezTo>
                      <a:pt x="63083" y="43884"/>
                      <a:pt x="0" y="139881"/>
                      <a:pt x="0" y="249592"/>
                    </a:cubicBezTo>
                    <a:cubicBezTo>
                      <a:pt x="0" y="400443"/>
                      <a:pt x="123425" y="521125"/>
                      <a:pt x="271535" y="521125"/>
                    </a:cubicBezTo>
                    <a:cubicBezTo>
                      <a:pt x="419643" y="521125"/>
                      <a:pt x="543068" y="397701"/>
                      <a:pt x="543068" y="249592"/>
                    </a:cubicBezTo>
                    <a:cubicBezTo>
                      <a:pt x="543068" y="142624"/>
                      <a:pt x="479984" y="43884"/>
                      <a:pt x="381245" y="0"/>
                    </a:cubicBezTo>
                    <a:lnTo>
                      <a:pt x="381245" y="0"/>
                    </a:lnTo>
                    <a:close/>
                  </a:path>
                </a:pathLst>
              </a:custGeom>
              <a:solidFill>
                <a:srgbClr val="F16924"/>
              </a:solid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26F8E51-9C49-E011-386A-13AB93878883}"/>
                  </a:ext>
                </a:extLst>
              </p:cNvPr>
              <p:cNvSpPr/>
              <p:nvPr/>
            </p:nvSpPr>
            <p:spPr>
              <a:xfrm>
                <a:off x="9278854" y="4275448"/>
                <a:ext cx="255077" cy="219420"/>
              </a:xfrm>
              <a:custGeom>
                <a:avLst/>
                <a:gdLst>
                  <a:gd name="connsiteX0" fmla="*/ 181024 w 255077"/>
                  <a:gd name="connsiteY0" fmla="*/ 145366 h 219420"/>
                  <a:gd name="connsiteX1" fmla="*/ 181024 w 255077"/>
                  <a:gd name="connsiteY1" fmla="*/ 0 h 219420"/>
                  <a:gd name="connsiteX2" fmla="*/ 0 w 255077"/>
                  <a:gd name="connsiteY2" fmla="*/ 0 h 219420"/>
                  <a:gd name="connsiteX3" fmla="*/ 0 w 255077"/>
                  <a:gd name="connsiteY3" fmla="*/ 219421 h 219420"/>
                  <a:gd name="connsiteX4" fmla="*/ 255077 w 255077"/>
                  <a:gd name="connsiteY4" fmla="*/ 219421 h 219420"/>
                  <a:gd name="connsiteX5" fmla="*/ 255077 w 255077"/>
                  <a:gd name="connsiteY5" fmla="*/ 145366 h 219420"/>
                  <a:gd name="connsiteX6" fmla="*/ 181024 w 255077"/>
                  <a:gd name="connsiteY6" fmla="*/ 145366 h 2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77" h="219420">
                    <a:moveTo>
                      <a:pt x="181024" y="145366"/>
                    </a:moveTo>
                    <a:lnTo>
                      <a:pt x="181024" y="0"/>
                    </a:lnTo>
                    <a:lnTo>
                      <a:pt x="0" y="0"/>
                    </a:lnTo>
                    <a:lnTo>
                      <a:pt x="0" y="219421"/>
                    </a:lnTo>
                    <a:lnTo>
                      <a:pt x="255077" y="219421"/>
                    </a:lnTo>
                    <a:lnTo>
                      <a:pt x="255077" y="145366"/>
                    </a:lnTo>
                    <a:lnTo>
                      <a:pt x="181024" y="145366"/>
                    </a:lnTo>
                    <a:close/>
                  </a:path>
                </a:pathLst>
              </a:custGeom>
              <a:solidFill>
                <a:srgbClr val="F16924"/>
              </a:solidFill>
              <a:ln w="27426" cap="flat">
                <a:noFill/>
                <a:prstDash val="solid"/>
                <a:miter/>
              </a:ln>
            </p:spPr>
            <p:txBody>
              <a:bodyPr rtlCol="0" anchor="ctr"/>
              <a:lstStyle/>
              <a:p>
                <a:endParaRPr lang="en-US"/>
              </a:p>
            </p:txBody>
          </p:sp>
        </p:grpSp>
        <p:sp>
          <p:nvSpPr>
            <p:cNvPr id="36" name="Freeform 35">
              <a:extLst>
                <a:ext uri="{FF2B5EF4-FFF2-40B4-BE49-F238E27FC236}">
                  <a16:creationId xmlns:a16="http://schemas.microsoft.com/office/drawing/2014/main" id="{817AA7C7-E556-2BD2-1C17-E0BC969A636F}"/>
                </a:ext>
              </a:extLst>
            </p:cNvPr>
            <p:cNvSpPr/>
            <p:nvPr/>
          </p:nvSpPr>
          <p:spPr>
            <a:xfrm>
              <a:off x="8697387" y="3737866"/>
              <a:ext cx="1058709" cy="1140988"/>
            </a:xfrm>
            <a:custGeom>
              <a:avLst/>
              <a:gdLst>
                <a:gd name="connsiteX0" fmla="*/ 1058709 w 1058709"/>
                <a:gd name="connsiteY0" fmla="*/ 447070 h 1140988"/>
                <a:gd name="connsiteX1" fmla="*/ 1044995 w 1058709"/>
                <a:gd name="connsiteY1" fmla="*/ 386729 h 1140988"/>
                <a:gd name="connsiteX2" fmla="*/ 1003854 w 1058709"/>
                <a:gd name="connsiteY2" fmla="*/ 342845 h 1140988"/>
                <a:gd name="connsiteX3" fmla="*/ 1017568 w 1058709"/>
                <a:gd name="connsiteY3" fmla="*/ 260562 h 1140988"/>
                <a:gd name="connsiteX4" fmla="*/ 962712 w 1058709"/>
                <a:gd name="connsiteY4" fmla="*/ 95997 h 1140988"/>
                <a:gd name="connsiteX5" fmla="*/ 891399 w 1058709"/>
                <a:gd name="connsiteY5" fmla="*/ 0 h 1140988"/>
                <a:gd name="connsiteX6" fmla="*/ 820088 w 1058709"/>
                <a:gd name="connsiteY6" fmla="*/ 95997 h 1140988"/>
                <a:gd name="connsiteX7" fmla="*/ 765233 w 1058709"/>
                <a:gd name="connsiteY7" fmla="*/ 260562 h 1140988"/>
                <a:gd name="connsiteX8" fmla="*/ 765233 w 1058709"/>
                <a:gd name="connsiteY8" fmla="*/ 266048 h 1140988"/>
                <a:gd name="connsiteX9" fmla="*/ 691178 w 1058709"/>
                <a:gd name="connsiteY9" fmla="*/ 266048 h 1140988"/>
                <a:gd name="connsiteX10" fmla="*/ 526612 w 1058709"/>
                <a:gd name="connsiteY10" fmla="*/ 315418 h 1140988"/>
                <a:gd name="connsiteX11" fmla="*/ 392217 w 1058709"/>
                <a:gd name="connsiteY11" fmla="*/ 266048 h 1140988"/>
                <a:gd name="connsiteX12" fmla="*/ 400445 w 1058709"/>
                <a:gd name="connsiteY12" fmla="*/ 211193 h 1140988"/>
                <a:gd name="connsiteX13" fmla="*/ 200223 w 1058709"/>
                <a:gd name="connsiteY13" fmla="*/ 10971 h 1140988"/>
                <a:gd name="connsiteX14" fmla="*/ 0 w 1058709"/>
                <a:gd name="connsiteY14" fmla="*/ 211193 h 1140988"/>
                <a:gd name="connsiteX15" fmla="*/ 65827 w 1058709"/>
                <a:gd name="connsiteY15" fmla="*/ 362045 h 1140988"/>
                <a:gd name="connsiteX16" fmla="*/ 109711 w 1058709"/>
                <a:gd name="connsiteY16" fmla="*/ 430614 h 1140988"/>
                <a:gd name="connsiteX17" fmla="*/ 109711 w 1058709"/>
                <a:gd name="connsiteY17" fmla="*/ 430614 h 1140988"/>
                <a:gd name="connsiteX18" fmla="*/ 0 w 1058709"/>
                <a:gd name="connsiteY18" fmla="*/ 608893 h 1140988"/>
                <a:gd name="connsiteX19" fmla="*/ 200223 w 1058709"/>
                <a:gd name="connsiteY19" fmla="*/ 809115 h 1140988"/>
                <a:gd name="connsiteX20" fmla="*/ 400445 w 1058709"/>
                <a:gd name="connsiteY20" fmla="*/ 608893 h 1140988"/>
                <a:gd name="connsiteX21" fmla="*/ 290734 w 1058709"/>
                <a:gd name="connsiteY21" fmla="*/ 430614 h 1140988"/>
                <a:gd name="connsiteX22" fmla="*/ 290734 w 1058709"/>
                <a:gd name="connsiteY22" fmla="*/ 430614 h 1140988"/>
                <a:gd name="connsiteX23" fmla="*/ 334618 w 1058709"/>
                <a:gd name="connsiteY23" fmla="*/ 362045 h 1140988"/>
                <a:gd name="connsiteX24" fmla="*/ 378503 w 1058709"/>
                <a:gd name="connsiteY24" fmla="*/ 301704 h 1140988"/>
                <a:gd name="connsiteX25" fmla="*/ 510156 w 1058709"/>
                <a:gd name="connsiteY25" fmla="*/ 348331 h 1140988"/>
                <a:gd name="connsiteX26" fmla="*/ 510156 w 1058709"/>
                <a:gd name="connsiteY26" fmla="*/ 811857 h 1140988"/>
                <a:gd name="connsiteX27" fmla="*/ 386731 w 1058709"/>
                <a:gd name="connsiteY27" fmla="*/ 811857 h 1140988"/>
                <a:gd name="connsiteX28" fmla="*/ 337362 w 1058709"/>
                <a:gd name="connsiteY28" fmla="*/ 847513 h 1140988"/>
                <a:gd name="connsiteX29" fmla="*/ 910599 w 1058709"/>
                <a:gd name="connsiteY29" fmla="*/ 847513 h 1140988"/>
                <a:gd name="connsiteX30" fmla="*/ 910599 w 1058709"/>
                <a:gd name="connsiteY30" fmla="*/ 617122 h 1140988"/>
                <a:gd name="connsiteX31" fmla="*/ 946255 w 1058709"/>
                <a:gd name="connsiteY31" fmla="*/ 567752 h 1140988"/>
                <a:gd name="connsiteX32" fmla="*/ 946255 w 1058709"/>
                <a:gd name="connsiteY32" fmla="*/ 885912 h 1140988"/>
                <a:gd name="connsiteX33" fmla="*/ 581467 w 1058709"/>
                <a:gd name="connsiteY33" fmla="*/ 885912 h 1140988"/>
                <a:gd name="connsiteX34" fmla="*/ 581467 w 1058709"/>
                <a:gd name="connsiteY34" fmla="*/ 905112 h 1140988"/>
                <a:gd name="connsiteX35" fmla="*/ 526612 w 1058709"/>
                <a:gd name="connsiteY35" fmla="*/ 959967 h 1140988"/>
                <a:gd name="connsiteX36" fmla="*/ 471756 w 1058709"/>
                <a:gd name="connsiteY36" fmla="*/ 905112 h 1140988"/>
                <a:gd name="connsiteX37" fmla="*/ 471756 w 1058709"/>
                <a:gd name="connsiteY37" fmla="*/ 885912 h 1140988"/>
                <a:gd name="connsiteX38" fmla="*/ 271535 w 1058709"/>
                <a:gd name="connsiteY38" fmla="*/ 885912 h 1140988"/>
                <a:gd name="connsiteX39" fmla="*/ 271535 w 1058709"/>
                <a:gd name="connsiteY39" fmla="*/ 874941 h 1140988"/>
                <a:gd name="connsiteX40" fmla="*/ 235879 w 1058709"/>
                <a:gd name="connsiteY40" fmla="*/ 883169 h 1140988"/>
                <a:gd name="connsiteX41" fmla="*/ 235879 w 1058709"/>
                <a:gd name="connsiteY41" fmla="*/ 1066934 h 1140988"/>
                <a:gd name="connsiteX42" fmla="*/ 200223 w 1058709"/>
                <a:gd name="connsiteY42" fmla="*/ 1102590 h 1140988"/>
                <a:gd name="connsiteX43" fmla="*/ 164566 w 1058709"/>
                <a:gd name="connsiteY43" fmla="*/ 1066934 h 1140988"/>
                <a:gd name="connsiteX44" fmla="*/ 164566 w 1058709"/>
                <a:gd name="connsiteY44" fmla="*/ 883169 h 1140988"/>
                <a:gd name="connsiteX45" fmla="*/ 128910 w 1058709"/>
                <a:gd name="connsiteY45" fmla="*/ 874941 h 1140988"/>
                <a:gd name="connsiteX46" fmla="*/ 128910 w 1058709"/>
                <a:gd name="connsiteY46" fmla="*/ 1066934 h 1140988"/>
                <a:gd name="connsiteX47" fmla="*/ 202965 w 1058709"/>
                <a:gd name="connsiteY47" fmla="*/ 1140989 h 1140988"/>
                <a:gd name="connsiteX48" fmla="*/ 277021 w 1058709"/>
                <a:gd name="connsiteY48" fmla="*/ 1066934 h 1140988"/>
                <a:gd name="connsiteX49" fmla="*/ 277021 w 1058709"/>
                <a:gd name="connsiteY49" fmla="*/ 921568 h 1140988"/>
                <a:gd name="connsiteX50" fmla="*/ 441587 w 1058709"/>
                <a:gd name="connsiteY50" fmla="*/ 921568 h 1140988"/>
                <a:gd name="connsiteX51" fmla="*/ 529355 w 1058709"/>
                <a:gd name="connsiteY51" fmla="*/ 995622 h 1140988"/>
                <a:gd name="connsiteX52" fmla="*/ 617123 w 1058709"/>
                <a:gd name="connsiteY52" fmla="*/ 921568 h 1140988"/>
                <a:gd name="connsiteX53" fmla="*/ 946255 w 1058709"/>
                <a:gd name="connsiteY53" fmla="*/ 921568 h 1140988"/>
                <a:gd name="connsiteX54" fmla="*/ 981912 w 1058709"/>
                <a:gd name="connsiteY54" fmla="*/ 885912 h 1140988"/>
                <a:gd name="connsiteX55" fmla="*/ 981912 w 1058709"/>
                <a:gd name="connsiteY55" fmla="*/ 490954 h 1140988"/>
                <a:gd name="connsiteX56" fmla="*/ 968198 w 1058709"/>
                <a:gd name="connsiteY56" fmla="*/ 444327 h 1140988"/>
                <a:gd name="connsiteX57" fmla="*/ 1058709 w 1058709"/>
                <a:gd name="connsiteY57" fmla="*/ 444327 h 1140988"/>
                <a:gd name="connsiteX58" fmla="*/ 145368 w 1058709"/>
                <a:gd name="connsiteY58" fmla="*/ 227649 h 1140988"/>
                <a:gd name="connsiteX59" fmla="*/ 126168 w 1058709"/>
                <a:gd name="connsiteY59" fmla="*/ 227649 h 1140988"/>
                <a:gd name="connsiteX60" fmla="*/ 106969 w 1058709"/>
                <a:gd name="connsiteY60" fmla="*/ 208450 h 1140988"/>
                <a:gd name="connsiteX61" fmla="*/ 126168 w 1058709"/>
                <a:gd name="connsiteY61" fmla="*/ 189250 h 1140988"/>
                <a:gd name="connsiteX62" fmla="*/ 145368 w 1058709"/>
                <a:gd name="connsiteY62" fmla="*/ 208450 h 1140988"/>
                <a:gd name="connsiteX63" fmla="*/ 145368 w 1058709"/>
                <a:gd name="connsiteY63" fmla="*/ 227649 h 1140988"/>
                <a:gd name="connsiteX64" fmla="*/ 216679 w 1058709"/>
                <a:gd name="connsiteY64" fmla="*/ 408671 h 1140988"/>
                <a:gd name="connsiteX65" fmla="*/ 181024 w 1058709"/>
                <a:gd name="connsiteY65" fmla="*/ 408671 h 1140988"/>
                <a:gd name="connsiteX66" fmla="*/ 181024 w 1058709"/>
                <a:gd name="connsiteY66" fmla="*/ 263305 h 1140988"/>
                <a:gd name="connsiteX67" fmla="*/ 216679 w 1058709"/>
                <a:gd name="connsiteY67" fmla="*/ 263305 h 1140988"/>
                <a:gd name="connsiteX68" fmla="*/ 216679 w 1058709"/>
                <a:gd name="connsiteY68" fmla="*/ 408671 h 1140988"/>
                <a:gd name="connsiteX69" fmla="*/ 255079 w 1058709"/>
                <a:gd name="connsiteY69" fmla="*/ 447070 h 1140988"/>
                <a:gd name="connsiteX70" fmla="*/ 255079 w 1058709"/>
                <a:gd name="connsiteY70" fmla="*/ 482726 h 1140988"/>
                <a:gd name="connsiteX71" fmla="*/ 145368 w 1058709"/>
                <a:gd name="connsiteY71" fmla="*/ 482726 h 1140988"/>
                <a:gd name="connsiteX72" fmla="*/ 145368 w 1058709"/>
                <a:gd name="connsiteY72" fmla="*/ 447070 h 1140988"/>
                <a:gd name="connsiteX73" fmla="*/ 255079 w 1058709"/>
                <a:gd name="connsiteY73" fmla="*/ 447070 h 1140988"/>
                <a:gd name="connsiteX74" fmla="*/ 249593 w 1058709"/>
                <a:gd name="connsiteY74" fmla="*/ 518382 h 1140988"/>
                <a:gd name="connsiteX75" fmla="*/ 197480 w 1058709"/>
                <a:gd name="connsiteY75" fmla="*/ 554038 h 1140988"/>
                <a:gd name="connsiteX76" fmla="*/ 145368 w 1058709"/>
                <a:gd name="connsiteY76" fmla="*/ 518382 h 1140988"/>
                <a:gd name="connsiteX77" fmla="*/ 249593 w 1058709"/>
                <a:gd name="connsiteY77" fmla="*/ 518382 h 1140988"/>
                <a:gd name="connsiteX78" fmla="*/ 362046 w 1058709"/>
                <a:gd name="connsiteY78" fmla="*/ 608893 h 1140988"/>
                <a:gd name="connsiteX79" fmla="*/ 197480 w 1058709"/>
                <a:gd name="connsiteY79" fmla="*/ 773459 h 1140988"/>
                <a:gd name="connsiteX80" fmla="*/ 32914 w 1058709"/>
                <a:gd name="connsiteY80" fmla="*/ 608893 h 1140988"/>
                <a:gd name="connsiteX81" fmla="*/ 106969 w 1058709"/>
                <a:gd name="connsiteY81" fmla="*/ 471755 h 1140988"/>
                <a:gd name="connsiteX82" fmla="*/ 106969 w 1058709"/>
                <a:gd name="connsiteY82" fmla="*/ 499183 h 1140988"/>
                <a:gd name="connsiteX83" fmla="*/ 197480 w 1058709"/>
                <a:gd name="connsiteY83" fmla="*/ 589694 h 1140988"/>
                <a:gd name="connsiteX84" fmla="*/ 287991 w 1058709"/>
                <a:gd name="connsiteY84" fmla="*/ 499183 h 1140988"/>
                <a:gd name="connsiteX85" fmla="*/ 287991 w 1058709"/>
                <a:gd name="connsiteY85" fmla="*/ 471755 h 1140988"/>
                <a:gd name="connsiteX86" fmla="*/ 362046 w 1058709"/>
                <a:gd name="connsiteY86" fmla="*/ 608893 h 1140988"/>
                <a:gd name="connsiteX87" fmla="*/ 362046 w 1058709"/>
                <a:gd name="connsiteY87" fmla="*/ 608893 h 1140988"/>
                <a:gd name="connsiteX88" fmla="*/ 304448 w 1058709"/>
                <a:gd name="connsiteY88" fmla="*/ 337359 h 1140988"/>
                <a:gd name="connsiteX89" fmla="*/ 257821 w 1058709"/>
                <a:gd name="connsiteY89" fmla="*/ 408671 h 1140988"/>
                <a:gd name="connsiteX90" fmla="*/ 252335 w 1058709"/>
                <a:gd name="connsiteY90" fmla="*/ 408671 h 1140988"/>
                <a:gd name="connsiteX91" fmla="*/ 252335 w 1058709"/>
                <a:gd name="connsiteY91" fmla="*/ 263305 h 1140988"/>
                <a:gd name="connsiteX92" fmla="*/ 271535 w 1058709"/>
                <a:gd name="connsiteY92" fmla="*/ 263305 h 1140988"/>
                <a:gd name="connsiteX93" fmla="*/ 326390 w 1058709"/>
                <a:gd name="connsiteY93" fmla="*/ 208450 h 1140988"/>
                <a:gd name="connsiteX94" fmla="*/ 271535 w 1058709"/>
                <a:gd name="connsiteY94" fmla="*/ 153594 h 1140988"/>
                <a:gd name="connsiteX95" fmla="*/ 216679 w 1058709"/>
                <a:gd name="connsiteY95" fmla="*/ 208450 h 1140988"/>
                <a:gd name="connsiteX96" fmla="*/ 216679 w 1058709"/>
                <a:gd name="connsiteY96" fmla="*/ 227649 h 1140988"/>
                <a:gd name="connsiteX97" fmla="*/ 181024 w 1058709"/>
                <a:gd name="connsiteY97" fmla="*/ 227649 h 1140988"/>
                <a:gd name="connsiteX98" fmla="*/ 181024 w 1058709"/>
                <a:gd name="connsiteY98" fmla="*/ 208450 h 1140988"/>
                <a:gd name="connsiteX99" fmla="*/ 126168 w 1058709"/>
                <a:gd name="connsiteY99" fmla="*/ 153594 h 1140988"/>
                <a:gd name="connsiteX100" fmla="*/ 71313 w 1058709"/>
                <a:gd name="connsiteY100" fmla="*/ 208450 h 1140988"/>
                <a:gd name="connsiteX101" fmla="*/ 126168 w 1058709"/>
                <a:gd name="connsiteY101" fmla="*/ 263305 h 1140988"/>
                <a:gd name="connsiteX102" fmla="*/ 145368 w 1058709"/>
                <a:gd name="connsiteY102" fmla="*/ 263305 h 1140988"/>
                <a:gd name="connsiteX103" fmla="*/ 145368 w 1058709"/>
                <a:gd name="connsiteY103" fmla="*/ 408671 h 1140988"/>
                <a:gd name="connsiteX104" fmla="*/ 139882 w 1058709"/>
                <a:gd name="connsiteY104" fmla="*/ 408671 h 1140988"/>
                <a:gd name="connsiteX105" fmla="*/ 93255 w 1058709"/>
                <a:gd name="connsiteY105" fmla="*/ 337359 h 1140988"/>
                <a:gd name="connsiteX106" fmla="*/ 35657 w 1058709"/>
                <a:gd name="connsiteY106" fmla="*/ 208450 h 1140988"/>
                <a:gd name="connsiteX107" fmla="*/ 200223 w 1058709"/>
                <a:gd name="connsiteY107" fmla="*/ 43884 h 1140988"/>
                <a:gd name="connsiteX108" fmla="*/ 364789 w 1058709"/>
                <a:gd name="connsiteY108" fmla="*/ 208450 h 1140988"/>
                <a:gd name="connsiteX109" fmla="*/ 304448 w 1058709"/>
                <a:gd name="connsiteY109" fmla="*/ 337359 h 1140988"/>
                <a:gd name="connsiteX110" fmla="*/ 304448 w 1058709"/>
                <a:gd name="connsiteY110" fmla="*/ 337359 h 1140988"/>
                <a:gd name="connsiteX111" fmla="*/ 255079 w 1058709"/>
                <a:gd name="connsiteY111" fmla="*/ 227649 h 1140988"/>
                <a:gd name="connsiteX112" fmla="*/ 255079 w 1058709"/>
                <a:gd name="connsiteY112" fmla="*/ 208450 h 1140988"/>
                <a:gd name="connsiteX113" fmla="*/ 274277 w 1058709"/>
                <a:gd name="connsiteY113" fmla="*/ 189250 h 1140988"/>
                <a:gd name="connsiteX114" fmla="*/ 293476 w 1058709"/>
                <a:gd name="connsiteY114" fmla="*/ 208450 h 1140988"/>
                <a:gd name="connsiteX115" fmla="*/ 274277 w 1058709"/>
                <a:gd name="connsiteY115" fmla="*/ 227649 h 1140988"/>
                <a:gd name="connsiteX116" fmla="*/ 255079 w 1058709"/>
                <a:gd name="connsiteY116" fmla="*/ 227649 h 1140988"/>
                <a:gd name="connsiteX117" fmla="*/ 872201 w 1058709"/>
                <a:gd name="connsiteY117" fmla="*/ 373015 h 1140988"/>
                <a:gd name="connsiteX118" fmla="*/ 872201 w 1058709"/>
                <a:gd name="connsiteY118" fmla="*/ 408671 h 1140988"/>
                <a:gd name="connsiteX119" fmla="*/ 847516 w 1058709"/>
                <a:gd name="connsiteY119" fmla="*/ 408671 h 1140988"/>
                <a:gd name="connsiteX120" fmla="*/ 825574 w 1058709"/>
                <a:gd name="connsiteY120" fmla="*/ 364787 h 1140988"/>
                <a:gd name="connsiteX121" fmla="*/ 800888 w 1058709"/>
                <a:gd name="connsiteY121" fmla="*/ 257819 h 1140988"/>
                <a:gd name="connsiteX122" fmla="*/ 811860 w 1058709"/>
                <a:gd name="connsiteY122" fmla="*/ 191993 h 1140988"/>
                <a:gd name="connsiteX123" fmla="*/ 973682 w 1058709"/>
                <a:gd name="connsiteY123" fmla="*/ 191993 h 1140988"/>
                <a:gd name="connsiteX124" fmla="*/ 984654 w 1058709"/>
                <a:gd name="connsiteY124" fmla="*/ 257819 h 1140988"/>
                <a:gd name="connsiteX125" fmla="*/ 959969 w 1058709"/>
                <a:gd name="connsiteY125" fmla="*/ 364787 h 1140988"/>
                <a:gd name="connsiteX126" fmla="*/ 938027 w 1058709"/>
                <a:gd name="connsiteY126" fmla="*/ 408671 h 1140988"/>
                <a:gd name="connsiteX127" fmla="*/ 913343 w 1058709"/>
                <a:gd name="connsiteY127" fmla="*/ 408671 h 1140988"/>
                <a:gd name="connsiteX128" fmla="*/ 913343 w 1058709"/>
                <a:gd name="connsiteY128" fmla="*/ 373015 h 1140988"/>
                <a:gd name="connsiteX129" fmla="*/ 872201 w 1058709"/>
                <a:gd name="connsiteY129" fmla="*/ 373015 h 1140988"/>
                <a:gd name="connsiteX130" fmla="*/ 789918 w 1058709"/>
                <a:gd name="connsiteY130" fmla="*/ 375758 h 1140988"/>
                <a:gd name="connsiteX131" fmla="*/ 792660 w 1058709"/>
                <a:gd name="connsiteY131" fmla="*/ 381244 h 1140988"/>
                <a:gd name="connsiteX132" fmla="*/ 806374 w 1058709"/>
                <a:gd name="connsiteY132" fmla="*/ 411414 h 1140988"/>
                <a:gd name="connsiteX133" fmla="*/ 767975 w 1058709"/>
                <a:gd name="connsiteY133" fmla="*/ 411414 h 1140988"/>
                <a:gd name="connsiteX134" fmla="*/ 770719 w 1058709"/>
                <a:gd name="connsiteY134" fmla="*/ 397701 h 1140988"/>
                <a:gd name="connsiteX135" fmla="*/ 789918 w 1058709"/>
                <a:gd name="connsiteY135" fmla="*/ 375758 h 1140988"/>
                <a:gd name="connsiteX136" fmla="*/ 789918 w 1058709"/>
                <a:gd name="connsiteY136" fmla="*/ 375758 h 1140988"/>
                <a:gd name="connsiteX137" fmla="*/ 1009340 w 1058709"/>
                <a:gd name="connsiteY137" fmla="*/ 394958 h 1140988"/>
                <a:gd name="connsiteX138" fmla="*/ 1012082 w 1058709"/>
                <a:gd name="connsiteY138" fmla="*/ 408671 h 1140988"/>
                <a:gd name="connsiteX139" fmla="*/ 973682 w 1058709"/>
                <a:gd name="connsiteY139" fmla="*/ 408671 h 1140988"/>
                <a:gd name="connsiteX140" fmla="*/ 987396 w 1058709"/>
                <a:gd name="connsiteY140" fmla="*/ 378501 h 1140988"/>
                <a:gd name="connsiteX141" fmla="*/ 990140 w 1058709"/>
                <a:gd name="connsiteY141" fmla="*/ 373015 h 1140988"/>
                <a:gd name="connsiteX142" fmla="*/ 1009340 w 1058709"/>
                <a:gd name="connsiteY142" fmla="*/ 394958 h 1140988"/>
                <a:gd name="connsiteX143" fmla="*/ 1009340 w 1058709"/>
                <a:gd name="connsiteY143" fmla="*/ 394958 h 1140988"/>
                <a:gd name="connsiteX144" fmla="*/ 891399 w 1058709"/>
                <a:gd name="connsiteY144" fmla="*/ 57598 h 1140988"/>
                <a:gd name="connsiteX145" fmla="*/ 935285 w 1058709"/>
                <a:gd name="connsiteY145" fmla="*/ 115196 h 1140988"/>
                <a:gd name="connsiteX146" fmla="*/ 959969 w 1058709"/>
                <a:gd name="connsiteY146" fmla="*/ 153594 h 1140988"/>
                <a:gd name="connsiteX147" fmla="*/ 825574 w 1058709"/>
                <a:gd name="connsiteY147" fmla="*/ 153594 h 1140988"/>
                <a:gd name="connsiteX148" fmla="*/ 850258 w 1058709"/>
                <a:gd name="connsiteY148" fmla="*/ 115196 h 1140988"/>
                <a:gd name="connsiteX149" fmla="*/ 891399 w 1058709"/>
                <a:gd name="connsiteY149" fmla="*/ 57598 h 1140988"/>
                <a:gd name="connsiteX150" fmla="*/ 872201 w 1058709"/>
                <a:gd name="connsiteY150" fmla="*/ 809115 h 1140988"/>
                <a:gd name="connsiteX151" fmla="*/ 545811 w 1058709"/>
                <a:gd name="connsiteY151" fmla="*/ 809115 h 1140988"/>
                <a:gd name="connsiteX152" fmla="*/ 545811 w 1058709"/>
                <a:gd name="connsiteY152" fmla="*/ 345588 h 1140988"/>
                <a:gd name="connsiteX153" fmla="*/ 691178 w 1058709"/>
                <a:gd name="connsiteY153" fmla="*/ 298961 h 1140988"/>
                <a:gd name="connsiteX154" fmla="*/ 767975 w 1058709"/>
                <a:gd name="connsiteY154" fmla="*/ 298961 h 1140988"/>
                <a:gd name="connsiteX155" fmla="*/ 778947 w 1058709"/>
                <a:gd name="connsiteY155" fmla="*/ 340102 h 1140988"/>
                <a:gd name="connsiteX156" fmla="*/ 737805 w 1058709"/>
                <a:gd name="connsiteY156" fmla="*/ 383987 h 1140988"/>
                <a:gd name="connsiteX157" fmla="*/ 724091 w 1058709"/>
                <a:gd name="connsiteY157" fmla="*/ 444327 h 1140988"/>
                <a:gd name="connsiteX158" fmla="*/ 814602 w 1058709"/>
                <a:gd name="connsiteY158" fmla="*/ 444327 h 1140988"/>
                <a:gd name="connsiteX159" fmla="*/ 800888 w 1058709"/>
                <a:gd name="connsiteY159" fmla="*/ 490954 h 1140988"/>
                <a:gd name="connsiteX160" fmla="*/ 822830 w 1058709"/>
                <a:gd name="connsiteY160" fmla="*/ 548552 h 1140988"/>
                <a:gd name="connsiteX161" fmla="*/ 872201 w 1058709"/>
                <a:gd name="connsiteY161" fmla="*/ 614379 h 1140988"/>
                <a:gd name="connsiteX162" fmla="*/ 872201 w 1058709"/>
                <a:gd name="connsiteY162" fmla="*/ 809115 h 1140988"/>
                <a:gd name="connsiteX163" fmla="*/ 929799 w 1058709"/>
                <a:gd name="connsiteY163" fmla="*/ 458041 h 1140988"/>
                <a:gd name="connsiteX164" fmla="*/ 943513 w 1058709"/>
                <a:gd name="connsiteY164" fmla="*/ 493697 h 1140988"/>
                <a:gd name="connsiteX165" fmla="*/ 929799 w 1058709"/>
                <a:gd name="connsiteY165" fmla="*/ 526610 h 1140988"/>
                <a:gd name="connsiteX166" fmla="*/ 888657 w 1058709"/>
                <a:gd name="connsiteY166" fmla="*/ 575980 h 1140988"/>
                <a:gd name="connsiteX167" fmla="*/ 847516 w 1058709"/>
                <a:gd name="connsiteY167" fmla="*/ 526610 h 1140988"/>
                <a:gd name="connsiteX168" fmla="*/ 833802 w 1058709"/>
                <a:gd name="connsiteY168" fmla="*/ 493697 h 1140988"/>
                <a:gd name="connsiteX169" fmla="*/ 847516 w 1058709"/>
                <a:gd name="connsiteY169" fmla="*/ 458041 h 1140988"/>
                <a:gd name="connsiteX170" fmla="*/ 858488 w 1058709"/>
                <a:gd name="connsiteY170" fmla="*/ 447070 h 1140988"/>
                <a:gd name="connsiteX171" fmla="*/ 869458 w 1058709"/>
                <a:gd name="connsiteY171" fmla="*/ 447070 h 1140988"/>
                <a:gd name="connsiteX172" fmla="*/ 869458 w 1058709"/>
                <a:gd name="connsiteY172" fmla="*/ 482726 h 1140988"/>
                <a:gd name="connsiteX173" fmla="*/ 905113 w 1058709"/>
                <a:gd name="connsiteY173" fmla="*/ 482726 h 1140988"/>
                <a:gd name="connsiteX174" fmla="*/ 905113 w 1058709"/>
                <a:gd name="connsiteY174" fmla="*/ 447070 h 1140988"/>
                <a:gd name="connsiteX175" fmla="*/ 916085 w 1058709"/>
                <a:gd name="connsiteY175" fmla="*/ 447070 h 1140988"/>
                <a:gd name="connsiteX176" fmla="*/ 929799 w 1058709"/>
                <a:gd name="connsiteY176" fmla="*/ 458041 h 114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058709" h="1140988">
                  <a:moveTo>
                    <a:pt x="1058709" y="447070"/>
                  </a:moveTo>
                  <a:lnTo>
                    <a:pt x="1044995" y="386729"/>
                  </a:lnTo>
                  <a:cubicBezTo>
                    <a:pt x="1039510" y="364787"/>
                    <a:pt x="1025796" y="348331"/>
                    <a:pt x="1003854" y="342845"/>
                  </a:cubicBezTo>
                  <a:cubicBezTo>
                    <a:pt x="1012082" y="315418"/>
                    <a:pt x="1017568" y="287990"/>
                    <a:pt x="1017568" y="260562"/>
                  </a:cubicBezTo>
                  <a:cubicBezTo>
                    <a:pt x="1017568" y="202964"/>
                    <a:pt x="998368" y="142624"/>
                    <a:pt x="962712" y="95997"/>
                  </a:cubicBezTo>
                  <a:lnTo>
                    <a:pt x="891399" y="0"/>
                  </a:lnTo>
                  <a:lnTo>
                    <a:pt x="820088" y="95997"/>
                  </a:lnTo>
                  <a:cubicBezTo>
                    <a:pt x="784432" y="142624"/>
                    <a:pt x="765233" y="200221"/>
                    <a:pt x="765233" y="260562"/>
                  </a:cubicBezTo>
                  <a:cubicBezTo>
                    <a:pt x="765233" y="263305"/>
                    <a:pt x="765233" y="263305"/>
                    <a:pt x="765233" y="266048"/>
                  </a:cubicBezTo>
                  <a:lnTo>
                    <a:pt x="691178" y="266048"/>
                  </a:lnTo>
                  <a:cubicBezTo>
                    <a:pt x="633580" y="266048"/>
                    <a:pt x="575981" y="282504"/>
                    <a:pt x="526612" y="315418"/>
                  </a:cubicBezTo>
                  <a:cubicBezTo>
                    <a:pt x="485470" y="287990"/>
                    <a:pt x="438843" y="271533"/>
                    <a:pt x="392217" y="266048"/>
                  </a:cubicBezTo>
                  <a:cubicBezTo>
                    <a:pt x="397701" y="249591"/>
                    <a:pt x="400445" y="230392"/>
                    <a:pt x="400445" y="211193"/>
                  </a:cubicBezTo>
                  <a:cubicBezTo>
                    <a:pt x="400445" y="101482"/>
                    <a:pt x="309934" y="10971"/>
                    <a:pt x="200223" y="10971"/>
                  </a:cubicBezTo>
                  <a:cubicBezTo>
                    <a:pt x="90513" y="10971"/>
                    <a:pt x="0" y="101482"/>
                    <a:pt x="0" y="211193"/>
                  </a:cubicBezTo>
                  <a:cubicBezTo>
                    <a:pt x="0" y="282504"/>
                    <a:pt x="35657" y="326389"/>
                    <a:pt x="65827" y="362045"/>
                  </a:cubicBezTo>
                  <a:cubicBezTo>
                    <a:pt x="85027" y="386729"/>
                    <a:pt x="101483" y="405928"/>
                    <a:pt x="109711" y="430614"/>
                  </a:cubicBezTo>
                  <a:lnTo>
                    <a:pt x="109711" y="430614"/>
                  </a:lnTo>
                  <a:cubicBezTo>
                    <a:pt x="43885" y="463527"/>
                    <a:pt x="0" y="532096"/>
                    <a:pt x="0" y="608893"/>
                  </a:cubicBezTo>
                  <a:cubicBezTo>
                    <a:pt x="0" y="718604"/>
                    <a:pt x="90513" y="809115"/>
                    <a:pt x="200223" y="809115"/>
                  </a:cubicBezTo>
                  <a:cubicBezTo>
                    <a:pt x="309934" y="809115"/>
                    <a:pt x="400445" y="718604"/>
                    <a:pt x="400445" y="608893"/>
                  </a:cubicBezTo>
                  <a:cubicBezTo>
                    <a:pt x="400445" y="532096"/>
                    <a:pt x="359304" y="463527"/>
                    <a:pt x="290734" y="430614"/>
                  </a:cubicBezTo>
                  <a:lnTo>
                    <a:pt x="290734" y="430614"/>
                  </a:lnTo>
                  <a:cubicBezTo>
                    <a:pt x="296220" y="405928"/>
                    <a:pt x="315418" y="383987"/>
                    <a:pt x="334618" y="362045"/>
                  </a:cubicBezTo>
                  <a:cubicBezTo>
                    <a:pt x="348332" y="342845"/>
                    <a:pt x="364789" y="323646"/>
                    <a:pt x="378503" y="301704"/>
                  </a:cubicBezTo>
                  <a:cubicBezTo>
                    <a:pt x="425129" y="304446"/>
                    <a:pt x="471756" y="320903"/>
                    <a:pt x="510156" y="348331"/>
                  </a:cubicBezTo>
                  <a:lnTo>
                    <a:pt x="510156" y="811857"/>
                  </a:lnTo>
                  <a:lnTo>
                    <a:pt x="386731" y="811857"/>
                  </a:lnTo>
                  <a:cubicBezTo>
                    <a:pt x="373017" y="825571"/>
                    <a:pt x="356560" y="839285"/>
                    <a:pt x="337362" y="847513"/>
                  </a:cubicBezTo>
                  <a:lnTo>
                    <a:pt x="910599" y="847513"/>
                  </a:lnTo>
                  <a:lnTo>
                    <a:pt x="910599" y="617122"/>
                  </a:lnTo>
                  <a:cubicBezTo>
                    <a:pt x="918827" y="603408"/>
                    <a:pt x="929799" y="586951"/>
                    <a:pt x="946255" y="567752"/>
                  </a:cubicBezTo>
                  <a:lnTo>
                    <a:pt x="946255" y="885912"/>
                  </a:lnTo>
                  <a:lnTo>
                    <a:pt x="581467" y="885912"/>
                  </a:lnTo>
                  <a:lnTo>
                    <a:pt x="581467" y="905112"/>
                  </a:lnTo>
                  <a:cubicBezTo>
                    <a:pt x="581467" y="935282"/>
                    <a:pt x="556783" y="959967"/>
                    <a:pt x="526612" y="959967"/>
                  </a:cubicBezTo>
                  <a:cubicBezTo>
                    <a:pt x="496442" y="959967"/>
                    <a:pt x="471756" y="935282"/>
                    <a:pt x="471756" y="905112"/>
                  </a:cubicBezTo>
                  <a:lnTo>
                    <a:pt x="471756" y="885912"/>
                  </a:lnTo>
                  <a:lnTo>
                    <a:pt x="271535" y="885912"/>
                  </a:lnTo>
                  <a:lnTo>
                    <a:pt x="271535" y="874941"/>
                  </a:lnTo>
                  <a:cubicBezTo>
                    <a:pt x="260563" y="877684"/>
                    <a:pt x="246849" y="880426"/>
                    <a:pt x="235879" y="883169"/>
                  </a:cubicBezTo>
                  <a:lnTo>
                    <a:pt x="235879" y="1066934"/>
                  </a:lnTo>
                  <a:cubicBezTo>
                    <a:pt x="235879" y="1086134"/>
                    <a:pt x="219421" y="1102590"/>
                    <a:pt x="200223" y="1102590"/>
                  </a:cubicBezTo>
                  <a:cubicBezTo>
                    <a:pt x="181024" y="1102590"/>
                    <a:pt x="164566" y="1086134"/>
                    <a:pt x="164566" y="1066934"/>
                  </a:cubicBezTo>
                  <a:lnTo>
                    <a:pt x="164566" y="883169"/>
                  </a:lnTo>
                  <a:cubicBezTo>
                    <a:pt x="150852" y="880426"/>
                    <a:pt x="139882" y="877684"/>
                    <a:pt x="128910" y="874941"/>
                  </a:cubicBezTo>
                  <a:lnTo>
                    <a:pt x="128910" y="1066934"/>
                  </a:lnTo>
                  <a:cubicBezTo>
                    <a:pt x="128910" y="1108076"/>
                    <a:pt x="161824" y="1140989"/>
                    <a:pt x="202965" y="1140989"/>
                  </a:cubicBezTo>
                  <a:cubicBezTo>
                    <a:pt x="244107" y="1140989"/>
                    <a:pt x="277021" y="1108076"/>
                    <a:pt x="277021" y="1066934"/>
                  </a:cubicBezTo>
                  <a:lnTo>
                    <a:pt x="277021" y="921568"/>
                  </a:lnTo>
                  <a:lnTo>
                    <a:pt x="441587" y="921568"/>
                  </a:lnTo>
                  <a:cubicBezTo>
                    <a:pt x="449815" y="962709"/>
                    <a:pt x="485470" y="995622"/>
                    <a:pt x="529355" y="995622"/>
                  </a:cubicBezTo>
                  <a:cubicBezTo>
                    <a:pt x="573239" y="995622"/>
                    <a:pt x="608895" y="965452"/>
                    <a:pt x="617123" y="921568"/>
                  </a:cubicBezTo>
                  <a:lnTo>
                    <a:pt x="946255" y="921568"/>
                  </a:lnTo>
                  <a:cubicBezTo>
                    <a:pt x="965454" y="921568"/>
                    <a:pt x="981912" y="905112"/>
                    <a:pt x="981912" y="885912"/>
                  </a:cubicBezTo>
                  <a:lnTo>
                    <a:pt x="981912" y="490954"/>
                  </a:lnTo>
                  <a:cubicBezTo>
                    <a:pt x="981912" y="474498"/>
                    <a:pt x="976426" y="458041"/>
                    <a:pt x="968198" y="444327"/>
                  </a:cubicBezTo>
                  <a:lnTo>
                    <a:pt x="1058709" y="444327"/>
                  </a:lnTo>
                  <a:close/>
                  <a:moveTo>
                    <a:pt x="145368" y="227649"/>
                  </a:moveTo>
                  <a:lnTo>
                    <a:pt x="126168" y="227649"/>
                  </a:lnTo>
                  <a:cubicBezTo>
                    <a:pt x="115197" y="227649"/>
                    <a:pt x="106969" y="219421"/>
                    <a:pt x="106969" y="208450"/>
                  </a:cubicBezTo>
                  <a:cubicBezTo>
                    <a:pt x="106969" y="197479"/>
                    <a:pt x="115197" y="189250"/>
                    <a:pt x="126168" y="189250"/>
                  </a:cubicBezTo>
                  <a:cubicBezTo>
                    <a:pt x="137138" y="189250"/>
                    <a:pt x="145368" y="197479"/>
                    <a:pt x="145368" y="208450"/>
                  </a:cubicBezTo>
                  <a:lnTo>
                    <a:pt x="145368" y="227649"/>
                  </a:lnTo>
                  <a:close/>
                  <a:moveTo>
                    <a:pt x="216679" y="408671"/>
                  </a:moveTo>
                  <a:lnTo>
                    <a:pt x="181024" y="408671"/>
                  </a:lnTo>
                  <a:lnTo>
                    <a:pt x="181024" y="263305"/>
                  </a:lnTo>
                  <a:lnTo>
                    <a:pt x="216679" y="263305"/>
                  </a:lnTo>
                  <a:lnTo>
                    <a:pt x="216679" y="408671"/>
                  </a:lnTo>
                  <a:close/>
                  <a:moveTo>
                    <a:pt x="255079" y="447070"/>
                  </a:moveTo>
                  <a:lnTo>
                    <a:pt x="255079" y="482726"/>
                  </a:lnTo>
                  <a:lnTo>
                    <a:pt x="145368" y="482726"/>
                  </a:lnTo>
                  <a:lnTo>
                    <a:pt x="145368" y="447070"/>
                  </a:lnTo>
                  <a:lnTo>
                    <a:pt x="255079" y="447070"/>
                  </a:lnTo>
                  <a:close/>
                  <a:moveTo>
                    <a:pt x="249593" y="518382"/>
                  </a:moveTo>
                  <a:cubicBezTo>
                    <a:pt x="241365" y="540324"/>
                    <a:pt x="222165" y="554038"/>
                    <a:pt x="197480" y="554038"/>
                  </a:cubicBezTo>
                  <a:cubicBezTo>
                    <a:pt x="172796" y="554038"/>
                    <a:pt x="153596" y="537581"/>
                    <a:pt x="145368" y="518382"/>
                  </a:cubicBezTo>
                  <a:lnTo>
                    <a:pt x="249593" y="518382"/>
                  </a:lnTo>
                  <a:close/>
                  <a:moveTo>
                    <a:pt x="362046" y="608893"/>
                  </a:moveTo>
                  <a:cubicBezTo>
                    <a:pt x="362046" y="699404"/>
                    <a:pt x="287991" y="773459"/>
                    <a:pt x="197480" y="773459"/>
                  </a:cubicBezTo>
                  <a:cubicBezTo>
                    <a:pt x="106969" y="773459"/>
                    <a:pt x="32914" y="699404"/>
                    <a:pt x="32914" y="608893"/>
                  </a:cubicBezTo>
                  <a:cubicBezTo>
                    <a:pt x="32914" y="554038"/>
                    <a:pt x="60341" y="501925"/>
                    <a:pt x="106969" y="471755"/>
                  </a:cubicBezTo>
                  <a:lnTo>
                    <a:pt x="106969" y="499183"/>
                  </a:lnTo>
                  <a:cubicBezTo>
                    <a:pt x="106969" y="548552"/>
                    <a:pt x="148110" y="589694"/>
                    <a:pt x="197480" y="589694"/>
                  </a:cubicBezTo>
                  <a:cubicBezTo>
                    <a:pt x="246849" y="589694"/>
                    <a:pt x="287991" y="548552"/>
                    <a:pt x="287991" y="499183"/>
                  </a:cubicBezTo>
                  <a:lnTo>
                    <a:pt x="287991" y="471755"/>
                  </a:lnTo>
                  <a:cubicBezTo>
                    <a:pt x="334618" y="504668"/>
                    <a:pt x="362046" y="554038"/>
                    <a:pt x="362046" y="608893"/>
                  </a:cubicBezTo>
                  <a:lnTo>
                    <a:pt x="362046" y="608893"/>
                  </a:lnTo>
                  <a:close/>
                  <a:moveTo>
                    <a:pt x="304448" y="337359"/>
                  </a:moveTo>
                  <a:cubicBezTo>
                    <a:pt x="285248" y="359302"/>
                    <a:pt x="268793" y="381244"/>
                    <a:pt x="257821" y="408671"/>
                  </a:cubicBezTo>
                  <a:lnTo>
                    <a:pt x="252335" y="408671"/>
                  </a:lnTo>
                  <a:lnTo>
                    <a:pt x="252335" y="263305"/>
                  </a:lnTo>
                  <a:lnTo>
                    <a:pt x="271535" y="263305"/>
                  </a:lnTo>
                  <a:cubicBezTo>
                    <a:pt x="301704" y="263305"/>
                    <a:pt x="326390" y="238620"/>
                    <a:pt x="326390" y="208450"/>
                  </a:cubicBezTo>
                  <a:cubicBezTo>
                    <a:pt x="326390" y="178280"/>
                    <a:pt x="301704" y="153594"/>
                    <a:pt x="271535" y="153594"/>
                  </a:cubicBezTo>
                  <a:cubicBezTo>
                    <a:pt x="241365" y="153594"/>
                    <a:pt x="216679" y="178280"/>
                    <a:pt x="216679" y="208450"/>
                  </a:cubicBezTo>
                  <a:lnTo>
                    <a:pt x="216679" y="227649"/>
                  </a:lnTo>
                  <a:lnTo>
                    <a:pt x="181024" y="227649"/>
                  </a:lnTo>
                  <a:lnTo>
                    <a:pt x="181024" y="208450"/>
                  </a:lnTo>
                  <a:cubicBezTo>
                    <a:pt x="181024" y="178280"/>
                    <a:pt x="156338" y="153594"/>
                    <a:pt x="126168" y="153594"/>
                  </a:cubicBezTo>
                  <a:cubicBezTo>
                    <a:pt x="95997" y="153594"/>
                    <a:pt x="71313" y="178280"/>
                    <a:pt x="71313" y="208450"/>
                  </a:cubicBezTo>
                  <a:cubicBezTo>
                    <a:pt x="71313" y="238620"/>
                    <a:pt x="95997" y="263305"/>
                    <a:pt x="126168" y="263305"/>
                  </a:cubicBezTo>
                  <a:lnTo>
                    <a:pt x="145368" y="263305"/>
                  </a:lnTo>
                  <a:lnTo>
                    <a:pt x="145368" y="408671"/>
                  </a:lnTo>
                  <a:lnTo>
                    <a:pt x="139882" y="408671"/>
                  </a:lnTo>
                  <a:cubicBezTo>
                    <a:pt x="128910" y="381244"/>
                    <a:pt x="112454" y="359302"/>
                    <a:pt x="93255" y="337359"/>
                  </a:cubicBezTo>
                  <a:cubicBezTo>
                    <a:pt x="65827" y="301704"/>
                    <a:pt x="35657" y="266048"/>
                    <a:pt x="35657" y="208450"/>
                  </a:cubicBezTo>
                  <a:cubicBezTo>
                    <a:pt x="35657" y="117938"/>
                    <a:pt x="109711" y="43884"/>
                    <a:pt x="200223" y="43884"/>
                  </a:cubicBezTo>
                  <a:cubicBezTo>
                    <a:pt x="290734" y="43884"/>
                    <a:pt x="364789" y="117938"/>
                    <a:pt x="364789" y="208450"/>
                  </a:cubicBezTo>
                  <a:cubicBezTo>
                    <a:pt x="362046" y="268790"/>
                    <a:pt x="334618" y="304446"/>
                    <a:pt x="304448" y="337359"/>
                  </a:cubicBezTo>
                  <a:lnTo>
                    <a:pt x="304448" y="337359"/>
                  </a:lnTo>
                  <a:close/>
                  <a:moveTo>
                    <a:pt x="255079" y="227649"/>
                  </a:moveTo>
                  <a:lnTo>
                    <a:pt x="255079" y="208450"/>
                  </a:lnTo>
                  <a:cubicBezTo>
                    <a:pt x="255079" y="197479"/>
                    <a:pt x="263307" y="189250"/>
                    <a:pt x="274277" y="189250"/>
                  </a:cubicBezTo>
                  <a:cubicBezTo>
                    <a:pt x="285248" y="189250"/>
                    <a:pt x="293476" y="197479"/>
                    <a:pt x="293476" y="208450"/>
                  </a:cubicBezTo>
                  <a:cubicBezTo>
                    <a:pt x="293476" y="219421"/>
                    <a:pt x="285248" y="227649"/>
                    <a:pt x="274277" y="227649"/>
                  </a:cubicBezTo>
                  <a:lnTo>
                    <a:pt x="255079" y="227649"/>
                  </a:lnTo>
                  <a:close/>
                  <a:moveTo>
                    <a:pt x="872201" y="373015"/>
                  </a:moveTo>
                  <a:lnTo>
                    <a:pt x="872201" y="408671"/>
                  </a:lnTo>
                  <a:lnTo>
                    <a:pt x="847516" y="408671"/>
                  </a:lnTo>
                  <a:lnTo>
                    <a:pt x="825574" y="364787"/>
                  </a:lnTo>
                  <a:cubicBezTo>
                    <a:pt x="809116" y="331874"/>
                    <a:pt x="800888" y="296218"/>
                    <a:pt x="800888" y="257819"/>
                  </a:cubicBezTo>
                  <a:cubicBezTo>
                    <a:pt x="800888" y="235877"/>
                    <a:pt x="803632" y="211193"/>
                    <a:pt x="811860" y="191993"/>
                  </a:cubicBezTo>
                  <a:lnTo>
                    <a:pt x="973682" y="191993"/>
                  </a:lnTo>
                  <a:cubicBezTo>
                    <a:pt x="979168" y="213935"/>
                    <a:pt x="984654" y="235877"/>
                    <a:pt x="984654" y="257819"/>
                  </a:cubicBezTo>
                  <a:cubicBezTo>
                    <a:pt x="984654" y="293475"/>
                    <a:pt x="976426" y="331874"/>
                    <a:pt x="959969" y="364787"/>
                  </a:cubicBezTo>
                  <a:lnTo>
                    <a:pt x="938027" y="408671"/>
                  </a:lnTo>
                  <a:lnTo>
                    <a:pt x="913343" y="408671"/>
                  </a:lnTo>
                  <a:lnTo>
                    <a:pt x="913343" y="373015"/>
                  </a:lnTo>
                  <a:lnTo>
                    <a:pt x="872201" y="373015"/>
                  </a:lnTo>
                  <a:close/>
                  <a:moveTo>
                    <a:pt x="789918" y="375758"/>
                  </a:moveTo>
                  <a:cubicBezTo>
                    <a:pt x="789918" y="378501"/>
                    <a:pt x="792660" y="378501"/>
                    <a:pt x="792660" y="381244"/>
                  </a:cubicBezTo>
                  <a:lnTo>
                    <a:pt x="806374" y="411414"/>
                  </a:lnTo>
                  <a:lnTo>
                    <a:pt x="767975" y="411414"/>
                  </a:lnTo>
                  <a:lnTo>
                    <a:pt x="770719" y="397701"/>
                  </a:lnTo>
                  <a:cubicBezTo>
                    <a:pt x="773461" y="383987"/>
                    <a:pt x="781689" y="378501"/>
                    <a:pt x="789918" y="375758"/>
                  </a:cubicBezTo>
                  <a:lnTo>
                    <a:pt x="789918" y="375758"/>
                  </a:lnTo>
                  <a:close/>
                  <a:moveTo>
                    <a:pt x="1009340" y="394958"/>
                  </a:moveTo>
                  <a:lnTo>
                    <a:pt x="1012082" y="408671"/>
                  </a:lnTo>
                  <a:lnTo>
                    <a:pt x="973682" y="408671"/>
                  </a:lnTo>
                  <a:lnTo>
                    <a:pt x="987396" y="378501"/>
                  </a:lnTo>
                  <a:cubicBezTo>
                    <a:pt x="987396" y="375758"/>
                    <a:pt x="990140" y="375758"/>
                    <a:pt x="990140" y="373015"/>
                  </a:cubicBezTo>
                  <a:cubicBezTo>
                    <a:pt x="1001110" y="378501"/>
                    <a:pt x="1006596" y="383987"/>
                    <a:pt x="1009340" y="394958"/>
                  </a:cubicBezTo>
                  <a:lnTo>
                    <a:pt x="1009340" y="394958"/>
                  </a:lnTo>
                  <a:close/>
                  <a:moveTo>
                    <a:pt x="891399" y="57598"/>
                  </a:moveTo>
                  <a:lnTo>
                    <a:pt x="935285" y="115196"/>
                  </a:lnTo>
                  <a:cubicBezTo>
                    <a:pt x="943513" y="126167"/>
                    <a:pt x="951741" y="139881"/>
                    <a:pt x="959969" y="153594"/>
                  </a:cubicBezTo>
                  <a:lnTo>
                    <a:pt x="825574" y="153594"/>
                  </a:lnTo>
                  <a:cubicBezTo>
                    <a:pt x="831060" y="139881"/>
                    <a:pt x="839288" y="126167"/>
                    <a:pt x="850258" y="115196"/>
                  </a:cubicBezTo>
                  <a:lnTo>
                    <a:pt x="891399" y="57598"/>
                  </a:lnTo>
                  <a:close/>
                  <a:moveTo>
                    <a:pt x="872201" y="809115"/>
                  </a:moveTo>
                  <a:lnTo>
                    <a:pt x="545811" y="809115"/>
                  </a:lnTo>
                  <a:lnTo>
                    <a:pt x="545811" y="345588"/>
                  </a:lnTo>
                  <a:cubicBezTo>
                    <a:pt x="586953" y="315418"/>
                    <a:pt x="639066" y="298961"/>
                    <a:pt x="691178" y="298961"/>
                  </a:cubicBezTo>
                  <a:lnTo>
                    <a:pt x="767975" y="298961"/>
                  </a:lnTo>
                  <a:cubicBezTo>
                    <a:pt x="770719" y="312675"/>
                    <a:pt x="773461" y="326389"/>
                    <a:pt x="778947" y="340102"/>
                  </a:cubicBezTo>
                  <a:cubicBezTo>
                    <a:pt x="759747" y="348331"/>
                    <a:pt x="743291" y="364787"/>
                    <a:pt x="737805" y="383987"/>
                  </a:cubicBezTo>
                  <a:lnTo>
                    <a:pt x="724091" y="444327"/>
                  </a:lnTo>
                  <a:lnTo>
                    <a:pt x="814602" y="444327"/>
                  </a:lnTo>
                  <a:cubicBezTo>
                    <a:pt x="806374" y="458041"/>
                    <a:pt x="800888" y="474498"/>
                    <a:pt x="800888" y="490954"/>
                  </a:cubicBezTo>
                  <a:cubicBezTo>
                    <a:pt x="800888" y="512896"/>
                    <a:pt x="809116" y="532096"/>
                    <a:pt x="822830" y="548552"/>
                  </a:cubicBezTo>
                  <a:cubicBezTo>
                    <a:pt x="847516" y="575980"/>
                    <a:pt x="863972" y="597922"/>
                    <a:pt x="872201" y="614379"/>
                  </a:cubicBezTo>
                  <a:lnTo>
                    <a:pt x="872201" y="809115"/>
                  </a:lnTo>
                  <a:close/>
                  <a:moveTo>
                    <a:pt x="929799" y="458041"/>
                  </a:moveTo>
                  <a:cubicBezTo>
                    <a:pt x="938027" y="466270"/>
                    <a:pt x="943513" y="479983"/>
                    <a:pt x="943513" y="493697"/>
                  </a:cubicBezTo>
                  <a:cubicBezTo>
                    <a:pt x="943513" y="504668"/>
                    <a:pt x="938027" y="518382"/>
                    <a:pt x="929799" y="526610"/>
                  </a:cubicBezTo>
                  <a:cubicBezTo>
                    <a:pt x="916085" y="540324"/>
                    <a:pt x="899629" y="559523"/>
                    <a:pt x="888657" y="575980"/>
                  </a:cubicBezTo>
                  <a:cubicBezTo>
                    <a:pt x="874943" y="559523"/>
                    <a:pt x="861230" y="540324"/>
                    <a:pt x="847516" y="526610"/>
                  </a:cubicBezTo>
                  <a:cubicBezTo>
                    <a:pt x="839288" y="518382"/>
                    <a:pt x="833802" y="504668"/>
                    <a:pt x="833802" y="493697"/>
                  </a:cubicBezTo>
                  <a:cubicBezTo>
                    <a:pt x="833802" y="479983"/>
                    <a:pt x="839288" y="469012"/>
                    <a:pt x="847516" y="458041"/>
                  </a:cubicBezTo>
                  <a:lnTo>
                    <a:pt x="858488" y="447070"/>
                  </a:lnTo>
                  <a:lnTo>
                    <a:pt x="869458" y="447070"/>
                  </a:lnTo>
                  <a:lnTo>
                    <a:pt x="869458" y="482726"/>
                  </a:lnTo>
                  <a:lnTo>
                    <a:pt x="905113" y="482726"/>
                  </a:lnTo>
                  <a:lnTo>
                    <a:pt x="905113" y="447070"/>
                  </a:lnTo>
                  <a:lnTo>
                    <a:pt x="916085" y="447070"/>
                  </a:lnTo>
                  <a:lnTo>
                    <a:pt x="929799" y="458041"/>
                  </a:lnTo>
                  <a:close/>
                </a:path>
              </a:pathLst>
            </a:custGeom>
            <a:grpFill/>
            <a:ln w="2742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AD23123-37AC-2153-44CC-5B2C1D6B27DE}"/>
                </a:ext>
              </a:extLst>
            </p:cNvPr>
            <p:cNvSpPr/>
            <p:nvPr/>
          </p:nvSpPr>
          <p:spPr>
            <a:xfrm>
              <a:off x="8878411" y="436595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2440BD3-DF3F-27B3-586C-9E6435A997C1}"/>
                </a:ext>
              </a:extLst>
            </p:cNvPr>
            <p:cNvSpPr/>
            <p:nvPr/>
          </p:nvSpPr>
          <p:spPr>
            <a:xfrm>
              <a:off x="8952465" y="4365959"/>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grpFill/>
            <a:ln w="27426"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AD3F57D-60F6-3792-6342-7233C339A25D}"/>
                </a:ext>
              </a:extLst>
            </p:cNvPr>
            <p:cNvSpPr/>
            <p:nvPr/>
          </p:nvSpPr>
          <p:spPr>
            <a:xfrm>
              <a:off x="8807099" y="4365959"/>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D6E3CD5-E581-F982-1D04-3E3198E93181}"/>
                </a:ext>
              </a:extLst>
            </p:cNvPr>
            <p:cNvSpPr/>
            <p:nvPr/>
          </p:nvSpPr>
          <p:spPr>
            <a:xfrm>
              <a:off x="9278855" y="4475669"/>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3418BF9-0620-B7C3-5D72-804586B401E7}"/>
                </a:ext>
              </a:extLst>
            </p:cNvPr>
            <p:cNvSpPr/>
            <p:nvPr/>
          </p:nvSpPr>
          <p:spPr>
            <a:xfrm>
              <a:off x="9278855" y="4401615"/>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9D0E452-DC67-ED0D-CD4A-332D4B82EA01}"/>
                </a:ext>
              </a:extLst>
            </p:cNvPr>
            <p:cNvSpPr/>
            <p:nvPr/>
          </p:nvSpPr>
          <p:spPr>
            <a:xfrm>
              <a:off x="9278855" y="4330303"/>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C516FA6-01DE-E974-312D-57EF5A19E603}"/>
                </a:ext>
              </a:extLst>
            </p:cNvPr>
            <p:cNvSpPr/>
            <p:nvPr/>
          </p:nvSpPr>
          <p:spPr>
            <a:xfrm>
              <a:off x="9278855" y="4256248"/>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54531217-A37A-163A-ABBE-7A0B5B978057}"/>
              </a:ext>
            </a:extLst>
          </p:cNvPr>
          <p:cNvSpPr txBox="1"/>
          <p:nvPr/>
        </p:nvSpPr>
        <p:spPr>
          <a:xfrm>
            <a:off x="2289045" y="816071"/>
            <a:ext cx="9661950" cy="5293757"/>
          </a:xfrm>
          <a:prstGeom prst="rect">
            <a:avLst/>
          </a:prstGeom>
          <a:noFill/>
        </p:spPr>
        <p:txBody>
          <a:bodyPr wrap="square">
            <a:spAutoFit/>
          </a:bodyPr>
          <a:lstStyle/>
          <a:p>
            <a:r>
              <a:rPr lang="e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priorización </a:t>
            </a:r>
            <a:r>
              <a:rPr lang="e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de pedidos en base al grado de cumplimiento, fechas de entrega, faltantes y posibles penalizaciones.</a:t>
            </a:r>
            <a:endParaRPr lang="en-IE" sz="20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s" sz="2000"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 </a:t>
            </a:r>
            <a:endParaRPr lang="en-IE" sz="2000" dirty="0">
              <a:solidFill>
                <a:srgbClr val="F16924"/>
              </a:solidFill>
              <a:effectLst/>
              <a:latin typeface="Calibri" panose="020F0502020204030204" pitchFamily="34" charset="0"/>
              <a:ea typeface="Calibri" panose="020F0502020204030204" pitchFamily="34" charset="0"/>
              <a:cs typeface="Times New Roman" panose="02020603050405020304" pitchFamily="18" charset="0"/>
            </a:endParaRPr>
          </a:p>
          <a:p>
            <a:r>
              <a:rPr lang="es" sz="2000" b="1" dirty="0" err="1">
                <a:solidFill>
                  <a:srgbClr val="F16924"/>
                </a:solidFill>
                <a:effectLst/>
                <a:latin typeface="Calibri" panose="020F0502020204030204" pitchFamily="34" charset="0"/>
                <a:ea typeface="Calibri" panose="020F0502020204030204" pitchFamily="34" charset="0"/>
                <a:cs typeface="Calibri" panose="020F0502020204030204" pitchFamily="34" charset="0"/>
              </a:rPr>
              <a:t>Profesionalización </a:t>
            </a:r>
            <a:r>
              <a:rPr lang="es" sz="20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de las compras </a:t>
            </a:r>
            <a:r>
              <a:rPr lang="e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A lo largo de los años se han ido construyendo relaciones estables con los proveedores, pero también han hecho que se soliciten siempre los mismos proveedores. También se instruyó al departamento de compras para buscar proveedores a nivel internacional. Algunos de los clientes son grandes corporaciones que obtienen componentes electrónicos a una escala mucho mayor y, por lo tanto, tienen un mejor acceso a los proveedores. Este poder de negociación fue utilizado en parte por los propios clientes al adquirir los componentes electrónicos faltantes y ponerlos a disposición de la empresa.</a:t>
            </a:r>
            <a:endParaRPr lang="en-IE" sz="20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s" sz="2000" dirty="0">
                <a:effectLst/>
                <a:latin typeface="Calibri" panose="020F0502020204030204" pitchFamily="34" charset="0"/>
                <a:ea typeface="Calibri" panose="020F0502020204030204" pitchFamily="34" charset="0"/>
                <a:cs typeface="Calibri" panose="020F0502020204030204" pitchFamily="34" charset="0"/>
              </a:rPr>
              <a:t> </a:t>
            </a:r>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p>
            <a:r>
              <a:rPr lang="es" sz="20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Renegociaciones con clientes seleccionados </a:t>
            </a:r>
            <a:r>
              <a:rPr lang="e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Se identificó a esos clientes y se sospechó que tenían una necesidad particularmente urgente de las máquinas solicitadas. Con estos clientes, se renegoció que los componentes electrónicos podrían adquirirse a mayores costos y que estos mayores costos también podrían trasladarse al cliente.</a:t>
            </a:r>
            <a:endParaRPr lang="en-IE" sz="20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s" sz="16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endParaRPr lang="en-IE" sz="16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82126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289045" y="232897"/>
            <a:ext cx="9084808" cy="582221"/>
          </a:xfrm>
        </p:spPr>
        <p:txBody>
          <a:bodyPr>
            <a:normAutofit/>
          </a:bodyPr>
          <a:lstStyle/>
          <a:p>
            <a:pPr>
              <a:lnSpc>
                <a:spcPts val="3000"/>
              </a:lnSpc>
              <a:spcBef>
                <a:spcPts val="0"/>
              </a:spcBef>
            </a:pPr>
            <a:r>
              <a:rPr lang="es" sz="2800" b="1" dirty="0">
                <a:solidFill>
                  <a:srgbClr val="F16924"/>
                </a:solidFill>
              </a:rPr>
              <a:t>Estudio de caso continuado</a:t>
            </a: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361428" y="909710"/>
            <a:ext cx="9419445" cy="5320969"/>
          </a:xfrm>
        </p:spPr>
        <p:txBody>
          <a:bodyPr>
            <a:normAutofit/>
          </a:bodyPr>
          <a:lstStyle/>
          <a:p>
            <a:pPr marL="15875" indent="-15875"/>
            <a:r>
              <a:rPr lang="es" sz="2400" dirty="0"/>
              <a:t> </a:t>
            </a:r>
            <a:endParaRPr lang="en-US" dirty="0"/>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30" name="Graphic 8">
            <a:extLst>
              <a:ext uri="{FF2B5EF4-FFF2-40B4-BE49-F238E27FC236}">
                <a16:creationId xmlns:a16="http://schemas.microsoft.com/office/drawing/2014/main" id="{AC4EBED8-5843-03BA-1D77-AE5F9D55F648}"/>
              </a:ext>
            </a:extLst>
          </p:cNvPr>
          <p:cNvGrpSpPr/>
          <p:nvPr/>
        </p:nvGrpSpPr>
        <p:grpSpPr>
          <a:xfrm>
            <a:off x="588581" y="398179"/>
            <a:ext cx="1446392" cy="1445841"/>
            <a:chOff x="4817897" y="694433"/>
            <a:chExt cx="1446392" cy="1445841"/>
          </a:xfrm>
        </p:grpSpPr>
        <p:sp>
          <p:nvSpPr>
            <p:cNvPr id="31" name="Freeform 30">
              <a:extLst>
                <a:ext uri="{FF2B5EF4-FFF2-40B4-BE49-F238E27FC236}">
                  <a16:creationId xmlns:a16="http://schemas.microsoft.com/office/drawing/2014/main" id="{ACAA3C75-9C8C-00EB-14A2-A8078C584332}"/>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6549C374-CBE9-BE38-3E76-CF193153E313}"/>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34" name="Graphic 3">
            <a:extLst>
              <a:ext uri="{FF2B5EF4-FFF2-40B4-BE49-F238E27FC236}">
                <a16:creationId xmlns:a16="http://schemas.microsoft.com/office/drawing/2014/main" id="{7C2C3CFD-367D-DA88-528F-97B044085FBA}"/>
              </a:ext>
            </a:extLst>
          </p:cNvPr>
          <p:cNvGrpSpPr/>
          <p:nvPr/>
        </p:nvGrpSpPr>
        <p:grpSpPr>
          <a:xfrm>
            <a:off x="952063" y="772704"/>
            <a:ext cx="756980" cy="764327"/>
            <a:chOff x="8626076" y="3737866"/>
            <a:chExt cx="1130020" cy="1140988"/>
          </a:xfrm>
          <a:solidFill>
            <a:srgbClr val="616161"/>
          </a:solidFill>
        </p:grpSpPr>
        <p:grpSp>
          <p:nvGrpSpPr>
            <p:cNvPr id="35" name="Graphic 3">
              <a:extLst>
                <a:ext uri="{FF2B5EF4-FFF2-40B4-BE49-F238E27FC236}">
                  <a16:creationId xmlns:a16="http://schemas.microsoft.com/office/drawing/2014/main" id="{12AB0DFD-56A9-268F-6B4D-C9ADF267F282}"/>
                </a:ext>
              </a:extLst>
            </p:cNvPr>
            <p:cNvGrpSpPr/>
            <p:nvPr/>
          </p:nvGrpSpPr>
          <p:grpSpPr>
            <a:xfrm>
              <a:off x="8626076" y="4097168"/>
              <a:ext cx="907855" cy="521124"/>
              <a:chOff x="8626076" y="4097168"/>
              <a:chExt cx="907855" cy="521124"/>
            </a:xfrm>
            <a:grpFill/>
          </p:grpSpPr>
          <p:sp>
            <p:nvSpPr>
              <p:cNvPr id="44" name="Freeform 43">
                <a:extLst>
                  <a:ext uri="{FF2B5EF4-FFF2-40B4-BE49-F238E27FC236}">
                    <a16:creationId xmlns:a16="http://schemas.microsoft.com/office/drawing/2014/main" id="{BC5B2FB1-623A-14A6-A6A2-DFB04923EC06}"/>
                  </a:ext>
                </a:extLst>
              </p:cNvPr>
              <p:cNvSpPr/>
              <p:nvPr/>
            </p:nvSpPr>
            <p:spPr>
              <a:xfrm>
                <a:off x="8626076" y="4097168"/>
                <a:ext cx="543067" cy="521124"/>
              </a:xfrm>
              <a:custGeom>
                <a:avLst/>
                <a:gdLst>
                  <a:gd name="connsiteX0" fmla="*/ 381245 w 543067"/>
                  <a:gd name="connsiteY0" fmla="*/ 0 h 521124"/>
                  <a:gd name="connsiteX1" fmla="*/ 342846 w 543067"/>
                  <a:gd name="connsiteY1" fmla="*/ 65827 h 521124"/>
                  <a:gd name="connsiteX2" fmla="*/ 342846 w 543067"/>
                  <a:gd name="connsiteY2" fmla="*/ 82283 h 521124"/>
                  <a:gd name="connsiteX3" fmla="*/ 452557 w 543067"/>
                  <a:gd name="connsiteY3" fmla="*/ 249592 h 521124"/>
                  <a:gd name="connsiteX4" fmla="*/ 271535 w 543067"/>
                  <a:gd name="connsiteY4" fmla="*/ 430614 h 521124"/>
                  <a:gd name="connsiteX5" fmla="*/ 90511 w 543067"/>
                  <a:gd name="connsiteY5" fmla="*/ 249592 h 521124"/>
                  <a:gd name="connsiteX6" fmla="*/ 200222 w 543067"/>
                  <a:gd name="connsiteY6" fmla="*/ 82283 h 521124"/>
                  <a:gd name="connsiteX7" fmla="*/ 200222 w 543067"/>
                  <a:gd name="connsiteY7" fmla="*/ 65827 h 521124"/>
                  <a:gd name="connsiteX8" fmla="*/ 161824 w 543067"/>
                  <a:gd name="connsiteY8" fmla="*/ 0 h 521124"/>
                  <a:gd name="connsiteX9" fmla="*/ 0 w 543067"/>
                  <a:gd name="connsiteY9" fmla="*/ 249592 h 521124"/>
                  <a:gd name="connsiteX10" fmla="*/ 271535 w 543067"/>
                  <a:gd name="connsiteY10" fmla="*/ 521125 h 521124"/>
                  <a:gd name="connsiteX11" fmla="*/ 543068 w 543067"/>
                  <a:gd name="connsiteY11" fmla="*/ 249592 h 521124"/>
                  <a:gd name="connsiteX12" fmla="*/ 381245 w 543067"/>
                  <a:gd name="connsiteY12" fmla="*/ 0 h 521124"/>
                  <a:gd name="connsiteX13" fmla="*/ 381245 w 543067"/>
                  <a:gd name="connsiteY13" fmla="*/ 0 h 5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067" h="521124">
                    <a:moveTo>
                      <a:pt x="381245" y="0"/>
                    </a:moveTo>
                    <a:cubicBezTo>
                      <a:pt x="364788" y="21942"/>
                      <a:pt x="348332" y="41141"/>
                      <a:pt x="342846" y="65827"/>
                    </a:cubicBezTo>
                    <a:lnTo>
                      <a:pt x="342846" y="82283"/>
                    </a:lnTo>
                    <a:cubicBezTo>
                      <a:pt x="405929" y="109710"/>
                      <a:pt x="452557" y="175537"/>
                      <a:pt x="452557" y="249592"/>
                    </a:cubicBezTo>
                    <a:cubicBezTo>
                      <a:pt x="452557" y="351074"/>
                      <a:pt x="370274" y="430614"/>
                      <a:pt x="271535" y="430614"/>
                    </a:cubicBezTo>
                    <a:cubicBezTo>
                      <a:pt x="172794" y="430614"/>
                      <a:pt x="90511" y="348331"/>
                      <a:pt x="90511" y="249592"/>
                    </a:cubicBezTo>
                    <a:cubicBezTo>
                      <a:pt x="90511" y="175537"/>
                      <a:pt x="134396" y="109710"/>
                      <a:pt x="200222" y="82283"/>
                    </a:cubicBezTo>
                    <a:lnTo>
                      <a:pt x="200222" y="65827"/>
                    </a:lnTo>
                    <a:cubicBezTo>
                      <a:pt x="194736" y="41141"/>
                      <a:pt x="178280" y="19199"/>
                      <a:pt x="161824" y="0"/>
                    </a:cubicBezTo>
                    <a:cubicBezTo>
                      <a:pt x="63083" y="43884"/>
                      <a:pt x="0" y="139881"/>
                      <a:pt x="0" y="249592"/>
                    </a:cubicBezTo>
                    <a:cubicBezTo>
                      <a:pt x="0" y="400443"/>
                      <a:pt x="123425" y="521125"/>
                      <a:pt x="271535" y="521125"/>
                    </a:cubicBezTo>
                    <a:cubicBezTo>
                      <a:pt x="419643" y="521125"/>
                      <a:pt x="543068" y="397701"/>
                      <a:pt x="543068" y="249592"/>
                    </a:cubicBezTo>
                    <a:cubicBezTo>
                      <a:pt x="543068" y="142624"/>
                      <a:pt x="479984" y="43884"/>
                      <a:pt x="381245" y="0"/>
                    </a:cubicBezTo>
                    <a:lnTo>
                      <a:pt x="381245" y="0"/>
                    </a:lnTo>
                    <a:close/>
                  </a:path>
                </a:pathLst>
              </a:custGeom>
              <a:solidFill>
                <a:srgbClr val="F16924"/>
              </a:solid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26F8E51-9C49-E011-386A-13AB93878883}"/>
                  </a:ext>
                </a:extLst>
              </p:cNvPr>
              <p:cNvSpPr/>
              <p:nvPr/>
            </p:nvSpPr>
            <p:spPr>
              <a:xfrm>
                <a:off x="9278854" y="4275448"/>
                <a:ext cx="255077" cy="219420"/>
              </a:xfrm>
              <a:custGeom>
                <a:avLst/>
                <a:gdLst>
                  <a:gd name="connsiteX0" fmla="*/ 181024 w 255077"/>
                  <a:gd name="connsiteY0" fmla="*/ 145366 h 219420"/>
                  <a:gd name="connsiteX1" fmla="*/ 181024 w 255077"/>
                  <a:gd name="connsiteY1" fmla="*/ 0 h 219420"/>
                  <a:gd name="connsiteX2" fmla="*/ 0 w 255077"/>
                  <a:gd name="connsiteY2" fmla="*/ 0 h 219420"/>
                  <a:gd name="connsiteX3" fmla="*/ 0 w 255077"/>
                  <a:gd name="connsiteY3" fmla="*/ 219421 h 219420"/>
                  <a:gd name="connsiteX4" fmla="*/ 255077 w 255077"/>
                  <a:gd name="connsiteY4" fmla="*/ 219421 h 219420"/>
                  <a:gd name="connsiteX5" fmla="*/ 255077 w 255077"/>
                  <a:gd name="connsiteY5" fmla="*/ 145366 h 219420"/>
                  <a:gd name="connsiteX6" fmla="*/ 181024 w 255077"/>
                  <a:gd name="connsiteY6" fmla="*/ 145366 h 2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77" h="219420">
                    <a:moveTo>
                      <a:pt x="181024" y="145366"/>
                    </a:moveTo>
                    <a:lnTo>
                      <a:pt x="181024" y="0"/>
                    </a:lnTo>
                    <a:lnTo>
                      <a:pt x="0" y="0"/>
                    </a:lnTo>
                    <a:lnTo>
                      <a:pt x="0" y="219421"/>
                    </a:lnTo>
                    <a:lnTo>
                      <a:pt x="255077" y="219421"/>
                    </a:lnTo>
                    <a:lnTo>
                      <a:pt x="255077" y="145366"/>
                    </a:lnTo>
                    <a:lnTo>
                      <a:pt x="181024" y="145366"/>
                    </a:lnTo>
                    <a:close/>
                  </a:path>
                </a:pathLst>
              </a:custGeom>
              <a:solidFill>
                <a:srgbClr val="F16924"/>
              </a:solidFill>
              <a:ln w="27426" cap="flat">
                <a:noFill/>
                <a:prstDash val="solid"/>
                <a:miter/>
              </a:ln>
            </p:spPr>
            <p:txBody>
              <a:bodyPr rtlCol="0" anchor="ctr"/>
              <a:lstStyle/>
              <a:p>
                <a:endParaRPr lang="en-US"/>
              </a:p>
            </p:txBody>
          </p:sp>
        </p:grpSp>
        <p:sp>
          <p:nvSpPr>
            <p:cNvPr id="36" name="Freeform 35">
              <a:extLst>
                <a:ext uri="{FF2B5EF4-FFF2-40B4-BE49-F238E27FC236}">
                  <a16:creationId xmlns:a16="http://schemas.microsoft.com/office/drawing/2014/main" id="{817AA7C7-E556-2BD2-1C17-E0BC969A636F}"/>
                </a:ext>
              </a:extLst>
            </p:cNvPr>
            <p:cNvSpPr/>
            <p:nvPr/>
          </p:nvSpPr>
          <p:spPr>
            <a:xfrm>
              <a:off x="8697387" y="3737866"/>
              <a:ext cx="1058709" cy="1140988"/>
            </a:xfrm>
            <a:custGeom>
              <a:avLst/>
              <a:gdLst>
                <a:gd name="connsiteX0" fmla="*/ 1058709 w 1058709"/>
                <a:gd name="connsiteY0" fmla="*/ 447070 h 1140988"/>
                <a:gd name="connsiteX1" fmla="*/ 1044995 w 1058709"/>
                <a:gd name="connsiteY1" fmla="*/ 386729 h 1140988"/>
                <a:gd name="connsiteX2" fmla="*/ 1003854 w 1058709"/>
                <a:gd name="connsiteY2" fmla="*/ 342845 h 1140988"/>
                <a:gd name="connsiteX3" fmla="*/ 1017568 w 1058709"/>
                <a:gd name="connsiteY3" fmla="*/ 260562 h 1140988"/>
                <a:gd name="connsiteX4" fmla="*/ 962712 w 1058709"/>
                <a:gd name="connsiteY4" fmla="*/ 95997 h 1140988"/>
                <a:gd name="connsiteX5" fmla="*/ 891399 w 1058709"/>
                <a:gd name="connsiteY5" fmla="*/ 0 h 1140988"/>
                <a:gd name="connsiteX6" fmla="*/ 820088 w 1058709"/>
                <a:gd name="connsiteY6" fmla="*/ 95997 h 1140988"/>
                <a:gd name="connsiteX7" fmla="*/ 765233 w 1058709"/>
                <a:gd name="connsiteY7" fmla="*/ 260562 h 1140988"/>
                <a:gd name="connsiteX8" fmla="*/ 765233 w 1058709"/>
                <a:gd name="connsiteY8" fmla="*/ 266048 h 1140988"/>
                <a:gd name="connsiteX9" fmla="*/ 691178 w 1058709"/>
                <a:gd name="connsiteY9" fmla="*/ 266048 h 1140988"/>
                <a:gd name="connsiteX10" fmla="*/ 526612 w 1058709"/>
                <a:gd name="connsiteY10" fmla="*/ 315418 h 1140988"/>
                <a:gd name="connsiteX11" fmla="*/ 392217 w 1058709"/>
                <a:gd name="connsiteY11" fmla="*/ 266048 h 1140988"/>
                <a:gd name="connsiteX12" fmla="*/ 400445 w 1058709"/>
                <a:gd name="connsiteY12" fmla="*/ 211193 h 1140988"/>
                <a:gd name="connsiteX13" fmla="*/ 200223 w 1058709"/>
                <a:gd name="connsiteY13" fmla="*/ 10971 h 1140988"/>
                <a:gd name="connsiteX14" fmla="*/ 0 w 1058709"/>
                <a:gd name="connsiteY14" fmla="*/ 211193 h 1140988"/>
                <a:gd name="connsiteX15" fmla="*/ 65827 w 1058709"/>
                <a:gd name="connsiteY15" fmla="*/ 362045 h 1140988"/>
                <a:gd name="connsiteX16" fmla="*/ 109711 w 1058709"/>
                <a:gd name="connsiteY16" fmla="*/ 430614 h 1140988"/>
                <a:gd name="connsiteX17" fmla="*/ 109711 w 1058709"/>
                <a:gd name="connsiteY17" fmla="*/ 430614 h 1140988"/>
                <a:gd name="connsiteX18" fmla="*/ 0 w 1058709"/>
                <a:gd name="connsiteY18" fmla="*/ 608893 h 1140988"/>
                <a:gd name="connsiteX19" fmla="*/ 200223 w 1058709"/>
                <a:gd name="connsiteY19" fmla="*/ 809115 h 1140988"/>
                <a:gd name="connsiteX20" fmla="*/ 400445 w 1058709"/>
                <a:gd name="connsiteY20" fmla="*/ 608893 h 1140988"/>
                <a:gd name="connsiteX21" fmla="*/ 290734 w 1058709"/>
                <a:gd name="connsiteY21" fmla="*/ 430614 h 1140988"/>
                <a:gd name="connsiteX22" fmla="*/ 290734 w 1058709"/>
                <a:gd name="connsiteY22" fmla="*/ 430614 h 1140988"/>
                <a:gd name="connsiteX23" fmla="*/ 334618 w 1058709"/>
                <a:gd name="connsiteY23" fmla="*/ 362045 h 1140988"/>
                <a:gd name="connsiteX24" fmla="*/ 378503 w 1058709"/>
                <a:gd name="connsiteY24" fmla="*/ 301704 h 1140988"/>
                <a:gd name="connsiteX25" fmla="*/ 510156 w 1058709"/>
                <a:gd name="connsiteY25" fmla="*/ 348331 h 1140988"/>
                <a:gd name="connsiteX26" fmla="*/ 510156 w 1058709"/>
                <a:gd name="connsiteY26" fmla="*/ 811857 h 1140988"/>
                <a:gd name="connsiteX27" fmla="*/ 386731 w 1058709"/>
                <a:gd name="connsiteY27" fmla="*/ 811857 h 1140988"/>
                <a:gd name="connsiteX28" fmla="*/ 337362 w 1058709"/>
                <a:gd name="connsiteY28" fmla="*/ 847513 h 1140988"/>
                <a:gd name="connsiteX29" fmla="*/ 910599 w 1058709"/>
                <a:gd name="connsiteY29" fmla="*/ 847513 h 1140988"/>
                <a:gd name="connsiteX30" fmla="*/ 910599 w 1058709"/>
                <a:gd name="connsiteY30" fmla="*/ 617122 h 1140988"/>
                <a:gd name="connsiteX31" fmla="*/ 946255 w 1058709"/>
                <a:gd name="connsiteY31" fmla="*/ 567752 h 1140988"/>
                <a:gd name="connsiteX32" fmla="*/ 946255 w 1058709"/>
                <a:gd name="connsiteY32" fmla="*/ 885912 h 1140988"/>
                <a:gd name="connsiteX33" fmla="*/ 581467 w 1058709"/>
                <a:gd name="connsiteY33" fmla="*/ 885912 h 1140988"/>
                <a:gd name="connsiteX34" fmla="*/ 581467 w 1058709"/>
                <a:gd name="connsiteY34" fmla="*/ 905112 h 1140988"/>
                <a:gd name="connsiteX35" fmla="*/ 526612 w 1058709"/>
                <a:gd name="connsiteY35" fmla="*/ 959967 h 1140988"/>
                <a:gd name="connsiteX36" fmla="*/ 471756 w 1058709"/>
                <a:gd name="connsiteY36" fmla="*/ 905112 h 1140988"/>
                <a:gd name="connsiteX37" fmla="*/ 471756 w 1058709"/>
                <a:gd name="connsiteY37" fmla="*/ 885912 h 1140988"/>
                <a:gd name="connsiteX38" fmla="*/ 271535 w 1058709"/>
                <a:gd name="connsiteY38" fmla="*/ 885912 h 1140988"/>
                <a:gd name="connsiteX39" fmla="*/ 271535 w 1058709"/>
                <a:gd name="connsiteY39" fmla="*/ 874941 h 1140988"/>
                <a:gd name="connsiteX40" fmla="*/ 235879 w 1058709"/>
                <a:gd name="connsiteY40" fmla="*/ 883169 h 1140988"/>
                <a:gd name="connsiteX41" fmla="*/ 235879 w 1058709"/>
                <a:gd name="connsiteY41" fmla="*/ 1066934 h 1140988"/>
                <a:gd name="connsiteX42" fmla="*/ 200223 w 1058709"/>
                <a:gd name="connsiteY42" fmla="*/ 1102590 h 1140988"/>
                <a:gd name="connsiteX43" fmla="*/ 164566 w 1058709"/>
                <a:gd name="connsiteY43" fmla="*/ 1066934 h 1140988"/>
                <a:gd name="connsiteX44" fmla="*/ 164566 w 1058709"/>
                <a:gd name="connsiteY44" fmla="*/ 883169 h 1140988"/>
                <a:gd name="connsiteX45" fmla="*/ 128910 w 1058709"/>
                <a:gd name="connsiteY45" fmla="*/ 874941 h 1140988"/>
                <a:gd name="connsiteX46" fmla="*/ 128910 w 1058709"/>
                <a:gd name="connsiteY46" fmla="*/ 1066934 h 1140988"/>
                <a:gd name="connsiteX47" fmla="*/ 202965 w 1058709"/>
                <a:gd name="connsiteY47" fmla="*/ 1140989 h 1140988"/>
                <a:gd name="connsiteX48" fmla="*/ 277021 w 1058709"/>
                <a:gd name="connsiteY48" fmla="*/ 1066934 h 1140988"/>
                <a:gd name="connsiteX49" fmla="*/ 277021 w 1058709"/>
                <a:gd name="connsiteY49" fmla="*/ 921568 h 1140988"/>
                <a:gd name="connsiteX50" fmla="*/ 441587 w 1058709"/>
                <a:gd name="connsiteY50" fmla="*/ 921568 h 1140988"/>
                <a:gd name="connsiteX51" fmla="*/ 529355 w 1058709"/>
                <a:gd name="connsiteY51" fmla="*/ 995622 h 1140988"/>
                <a:gd name="connsiteX52" fmla="*/ 617123 w 1058709"/>
                <a:gd name="connsiteY52" fmla="*/ 921568 h 1140988"/>
                <a:gd name="connsiteX53" fmla="*/ 946255 w 1058709"/>
                <a:gd name="connsiteY53" fmla="*/ 921568 h 1140988"/>
                <a:gd name="connsiteX54" fmla="*/ 981912 w 1058709"/>
                <a:gd name="connsiteY54" fmla="*/ 885912 h 1140988"/>
                <a:gd name="connsiteX55" fmla="*/ 981912 w 1058709"/>
                <a:gd name="connsiteY55" fmla="*/ 490954 h 1140988"/>
                <a:gd name="connsiteX56" fmla="*/ 968198 w 1058709"/>
                <a:gd name="connsiteY56" fmla="*/ 444327 h 1140988"/>
                <a:gd name="connsiteX57" fmla="*/ 1058709 w 1058709"/>
                <a:gd name="connsiteY57" fmla="*/ 444327 h 1140988"/>
                <a:gd name="connsiteX58" fmla="*/ 145368 w 1058709"/>
                <a:gd name="connsiteY58" fmla="*/ 227649 h 1140988"/>
                <a:gd name="connsiteX59" fmla="*/ 126168 w 1058709"/>
                <a:gd name="connsiteY59" fmla="*/ 227649 h 1140988"/>
                <a:gd name="connsiteX60" fmla="*/ 106969 w 1058709"/>
                <a:gd name="connsiteY60" fmla="*/ 208450 h 1140988"/>
                <a:gd name="connsiteX61" fmla="*/ 126168 w 1058709"/>
                <a:gd name="connsiteY61" fmla="*/ 189250 h 1140988"/>
                <a:gd name="connsiteX62" fmla="*/ 145368 w 1058709"/>
                <a:gd name="connsiteY62" fmla="*/ 208450 h 1140988"/>
                <a:gd name="connsiteX63" fmla="*/ 145368 w 1058709"/>
                <a:gd name="connsiteY63" fmla="*/ 227649 h 1140988"/>
                <a:gd name="connsiteX64" fmla="*/ 216679 w 1058709"/>
                <a:gd name="connsiteY64" fmla="*/ 408671 h 1140988"/>
                <a:gd name="connsiteX65" fmla="*/ 181024 w 1058709"/>
                <a:gd name="connsiteY65" fmla="*/ 408671 h 1140988"/>
                <a:gd name="connsiteX66" fmla="*/ 181024 w 1058709"/>
                <a:gd name="connsiteY66" fmla="*/ 263305 h 1140988"/>
                <a:gd name="connsiteX67" fmla="*/ 216679 w 1058709"/>
                <a:gd name="connsiteY67" fmla="*/ 263305 h 1140988"/>
                <a:gd name="connsiteX68" fmla="*/ 216679 w 1058709"/>
                <a:gd name="connsiteY68" fmla="*/ 408671 h 1140988"/>
                <a:gd name="connsiteX69" fmla="*/ 255079 w 1058709"/>
                <a:gd name="connsiteY69" fmla="*/ 447070 h 1140988"/>
                <a:gd name="connsiteX70" fmla="*/ 255079 w 1058709"/>
                <a:gd name="connsiteY70" fmla="*/ 482726 h 1140988"/>
                <a:gd name="connsiteX71" fmla="*/ 145368 w 1058709"/>
                <a:gd name="connsiteY71" fmla="*/ 482726 h 1140988"/>
                <a:gd name="connsiteX72" fmla="*/ 145368 w 1058709"/>
                <a:gd name="connsiteY72" fmla="*/ 447070 h 1140988"/>
                <a:gd name="connsiteX73" fmla="*/ 255079 w 1058709"/>
                <a:gd name="connsiteY73" fmla="*/ 447070 h 1140988"/>
                <a:gd name="connsiteX74" fmla="*/ 249593 w 1058709"/>
                <a:gd name="connsiteY74" fmla="*/ 518382 h 1140988"/>
                <a:gd name="connsiteX75" fmla="*/ 197480 w 1058709"/>
                <a:gd name="connsiteY75" fmla="*/ 554038 h 1140988"/>
                <a:gd name="connsiteX76" fmla="*/ 145368 w 1058709"/>
                <a:gd name="connsiteY76" fmla="*/ 518382 h 1140988"/>
                <a:gd name="connsiteX77" fmla="*/ 249593 w 1058709"/>
                <a:gd name="connsiteY77" fmla="*/ 518382 h 1140988"/>
                <a:gd name="connsiteX78" fmla="*/ 362046 w 1058709"/>
                <a:gd name="connsiteY78" fmla="*/ 608893 h 1140988"/>
                <a:gd name="connsiteX79" fmla="*/ 197480 w 1058709"/>
                <a:gd name="connsiteY79" fmla="*/ 773459 h 1140988"/>
                <a:gd name="connsiteX80" fmla="*/ 32914 w 1058709"/>
                <a:gd name="connsiteY80" fmla="*/ 608893 h 1140988"/>
                <a:gd name="connsiteX81" fmla="*/ 106969 w 1058709"/>
                <a:gd name="connsiteY81" fmla="*/ 471755 h 1140988"/>
                <a:gd name="connsiteX82" fmla="*/ 106969 w 1058709"/>
                <a:gd name="connsiteY82" fmla="*/ 499183 h 1140988"/>
                <a:gd name="connsiteX83" fmla="*/ 197480 w 1058709"/>
                <a:gd name="connsiteY83" fmla="*/ 589694 h 1140988"/>
                <a:gd name="connsiteX84" fmla="*/ 287991 w 1058709"/>
                <a:gd name="connsiteY84" fmla="*/ 499183 h 1140988"/>
                <a:gd name="connsiteX85" fmla="*/ 287991 w 1058709"/>
                <a:gd name="connsiteY85" fmla="*/ 471755 h 1140988"/>
                <a:gd name="connsiteX86" fmla="*/ 362046 w 1058709"/>
                <a:gd name="connsiteY86" fmla="*/ 608893 h 1140988"/>
                <a:gd name="connsiteX87" fmla="*/ 362046 w 1058709"/>
                <a:gd name="connsiteY87" fmla="*/ 608893 h 1140988"/>
                <a:gd name="connsiteX88" fmla="*/ 304448 w 1058709"/>
                <a:gd name="connsiteY88" fmla="*/ 337359 h 1140988"/>
                <a:gd name="connsiteX89" fmla="*/ 257821 w 1058709"/>
                <a:gd name="connsiteY89" fmla="*/ 408671 h 1140988"/>
                <a:gd name="connsiteX90" fmla="*/ 252335 w 1058709"/>
                <a:gd name="connsiteY90" fmla="*/ 408671 h 1140988"/>
                <a:gd name="connsiteX91" fmla="*/ 252335 w 1058709"/>
                <a:gd name="connsiteY91" fmla="*/ 263305 h 1140988"/>
                <a:gd name="connsiteX92" fmla="*/ 271535 w 1058709"/>
                <a:gd name="connsiteY92" fmla="*/ 263305 h 1140988"/>
                <a:gd name="connsiteX93" fmla="*/ 326390 w 1058709"/>
                <a:gd name="connsiteY93" fmla="*/ 208450 h 1140988"/>
                <a:gd name="connsiteX94" fmla="*/ 271535 w 1058709"/>
                <a:gd name="connsiteY94" fmla="*/ 153594 h 1140988"/>
                <a:gd name="connsiteX95" fmla="*/ 216679 w 1058709"/>
                <a:gd name="connsiteY95" fmla="*/ 208450 h 1140988"/>
                <a:gd name="connsiteX96" fmla="*/ 216679 w 1058709"/>
                <a:gd name="connsiteY96" fmla="*/ 227649 h 1140988"/>
                <a:gd name="connsiteX97" fmla="*/ 181024 w 1058709"/>
                <a:gd name="connsiteY97" fmla="*/ 227649 h 1140988"/>
                <a:gd name="connsiteX98" fmla="*/ 181024 w 1058709"/>
                <a:gd name="connsiteY98" fmla="*/ 208450 h 1140988"/>
                <a:gd name="connsiteX99" fmla="*/ 126168 w 1058709"/>
                <a:gd name="connsiteY99" fmla="*/ 153594 h 1140988"/>
                <a:gd name="connsiteX100" fmla="*/ 71313 w 1058709"/>
                <a:gd name="connsiteY100" fmla="*/ 208450 h 1140988"/>
                <a:gd name="connsiteX101" fmla="*/ 126168 w 1058709"/>
                <a:gd name="connsiteY101" fmla="*/ 263305 h 1140988"/>
                <a:gd name="connsiteX102" fmla="*/ 145368 w 1058709"/>
                <a:gd name="connsiteY102" fmla="*/ 263305 h 1140988"/>
                <a:gd name="connsiteX103" fmla="*/ 145368 w 1058709"/>
                <a:gd name="connsiteY103" fmla="*/ 408671 h 1140988"/>
                <a:gd name="connsiteX104" fmla="*/ 139882 w 1058709"/>
                <a:gd name="connsiteY104" fmla="*/ 408671 h 1140988"/>
                <a:gd name="connsiteX105" fmla="*/ 93255 w 1058709"/>
                <a:gd name="connsiteY105" fmla="*/ 337359 h 1140988"/>
                <a:gd name="connsiteX106" fmla="*/ 35657 w 1058709"/>
                <a:gd name="connsiteY106" fmla="*/ 208450 h 1140988"/>
                <a:gd name="connsiteX107" fmla="*/ 200223 w 1058709"/>
                <a:gd name="connsiteY107" fmla="*/ 43884 h 1140988"/>
                <a:gd name="connsiteX108" fmla="*/ 364789 w 1058709"/>
                <a:gd name="connsiteY108" fmla="*/ 208450 h 1140988"/>
                <a:gd name="connsiteX109" fmla="*/ 304448 w 1058709"/>
                <a:gd name="connsiteY109" fmla="*/ 337359 h 1140988"/>
                <a:gd name="connsiteX110" fmla="*/ 304448 w 1058709"/>
                <a:gd name="connsiteY110" fmla="*/ 337359 h 1140988"/>
                <a:gd name="connsiteX111" fmla="*/ 255079 w 1058709"/>
                <a:gd name="connsiteY111" fmla="*/ 227649 h 1140988"/>
                <a:gd name="connsiteX112" fmla="*/ 255079 w 1058709"/>
                <a:gd name="connsiteY112" fmla="*/ 208450 h 1140988"/>
                <a:gd name="connsiteX113" fmla="*/ 274277 w 1058709"/>
                <a:gd name="connsiteY113" fmla="*/ 189250 h 1140988"/>
                <a:gd name="connsiteX114" fmla="*/ 293476 w 1058709"/>
                <a:gd name="connsiteY114" fmla="*/ 208450 h 1140988"/>
                <a:gd name="connsiteX115" fmla="*/ 274277 w 1058709"/>
                <a:gd name="connsiteY115" fmla="*/ 227649 h 1140988"/>
                <a:gd name="connsiteX116" fmla="*/ 255079 w 1058709"/>
                <a:gd name="connsiteY116" fmla="*/ 227649 h 1140988"/>
                <a:gd name="connsiteX117" fmla="*/ 872201 w 1058709"/>
                <a:gd name="connsiteY117" fmla="*/ 373015 h 1140988"/>
                <a:gd name="connsiteX118" fmla="*/ 872201 w 1058709"/>
                <a:gd name="connsiteY118" fmla="*/ 408671 h 1140988"/>
                <a:gd name="connsiteX119" fmla="*/ 847516 w 1058709"/>
                <a:gd name="connsiteY119" fmla="*/ 408671 h 1140988"/>
                <a:gd name="connsiteX120" fmla="*/ 825574 w 1058709"/>
                <a:gd name="connsiteY120" fmla="*/ 364787 h 1140988"/>
                <a:gd name="connsiteX121" fmla="*/ 800888 w 1058709"/>
                <a:gd name="connsiteY121" fmla="*/ 257819 h 1140988"/>
                <a:gd name="connsiteX122" fmla="*/ 811860 w 1058709"/>
                <a:gd name="connsiteY122" fmla="*/ 191993 h 1140988"/>
                <a:gd name="connsiteX123" fmla="*/ 973682 w 1058709"/>
                <a:gd name="connsiteY123" fmla="*/ 191993 h 1140988"/>
                <a:gd name="connsiteX124" fmla="*/ 984654 w 1058709"/>
                <a:gd name="connsiteY124" fmla="*/ 257819 h 1140988"/>
                <a:gd name="connsiteX125" fmla="*/ 959969 w 1058709"/>
                <a:gd name="connsiteY125" fmla="*/ 364787 h 1140988"/>
                <a:gd name="connsiteX126" fmla="*/ 938027 w 1058709"/>
                <a:gd name="connsiteY126" fmla="*/ 408671 h 1140988"/>
                <a:gd name="connsiteX127" fmla="*/ 913343 w 1058709"/>
                <a:gd name="connsiteY127" fmla="*/ 408671 h 1140988"/>
                <a:gd name="connsiteX128" fmla="*/ 913343 w 1058709"/>
                <a:gd name="connsiteY128" fmla="*/ 373015 h 1140988"/>
                <a:gd name="connsiteX129" fmla="*/ 872201 w 1058709"/>
                <a:gd name="connsiteY129" fmla="*/ 373015 h 1140988"/>
                <a:gd name="connsiteX130" fmla="*/ 789918 w 1058709"/>
                <a:gd name="connsiteY130" fmla="*/ 375758 h 1140988"/>
                <a:gd name="connsiteX131" fmla="*/ 792660 w 1058709"/>
                <a:gd name="connsiteY131" fmla="*/ 381244 h 1140988"/>
                <a:gd name="connsiteX132" fmla="*/ 806374 w 1058709"/>
                <a:gd name="connsiteY132" fmla="*/ 411414 h 1140988"/>
                <a:gd name="connsiteX133" fmla="*/ 767975 w 1058709"/>
                <a:gd name="connsiteY133" fmla="*/ 411414 h 1140988"/>
                <a:gd name="connsiteX134" fmla="*/ 770719 w 1058709"/>
                <a:gd name="connsiteY134" fmla="*/ 397701 h 1140988"/>
                <a:gd name="connsiteX135" fmla="*/ 789918 w 1058709"/>
                <a:gd name="connsiteY135" fmla="*/ 375758 h 1140988"/>
                <a:gd name="connsiteX136" fmla="*/ 789918 w 1058709"/>
                <a:gd name="connsiteY136" fmla="*/ 375758 h 1140988"/>
                <a:gd name="connsiteX137" fmla="*/ 1009340 w 1058709"/>
                <a:gd name="connsiteY137" fmla="*/ 394958 h 1140988"/>
                <a:gd name="connsiteX138" fmla="*/ 1012082 w 1058709"/>
                <a:gd name="connsiteY138" fmla="*/ 408671 h 1140988"/>
                <a:gd name="connsiteX139" fmla="*/ 973682 w 1058709"/>
                <a:gd name="connsiteY139" fmla="*/ 408671 h 1140988"/>
                <a:gd name="connsiteX140" fmla="*/ 987396 w 1058709"/>
                <a:gd name="connsiteY140" fmla="*/ 378501 h 1140988"/>
                <a:gd name="connsiteX141" fmla="*/ 990140 w 1058709"/>
                <a:gd name="connsiteY141" fmla="*/ 373015 h 1140988"/>
                <a:gd name="connsiteX142" fmla="*/ 1009340 w 1058709"/>
                <a:gd name="connsiteY142" fmla="*/ 394958 h 1140988"/>
                <a:gd name="connsiteX143" fmla="*/ 1009340 w 1058709"/>
                <a:gd name="connsiteY143" fmla="*/ 394958 h 1140988"/>
                <a:gd name="connsiteX144" fmla="*/ 891399 w 1058709"/>
                <a:gd name="connsiteY144" fmla="*/ 57598 h 1140988"/>
                <a:gd name="connsiteX145" fmla="*/ 935285 w 1058709"/>
                <a:gd name="connsiteY145" fmla="*/ 115196 h 1140988"/>
                <a:gd name="connsiteX146" fmla="*/ 959969 w 1058709"/>
                <a:gd name="connsiteY146" fmla="*/ 153594 h 1140988"/>
                <a:gd name="connsiteX147" fmla="*/ 825574 w 1058709"/>
                <a:gd name="connsiteY147" fmla="*/ 153594 h 1140988"/>
                <a:gd name="connsiteX148" fmla="*/ 850258 w 1058709"/>
                <a:gd name="connsiteY148" fmla="*/ 115196 h 1140988"/>
                <a:gd name="connsiteX149" fmla="*/ 891399 w 1058709"/>
                <a:gd name="connsiteY149" fmla="*/ 57598 h 1140988"/>
                <a:gd name="connsiteX150" fmla="*/ 872201 w 1058709"/>
                <a:gd name="connsiteY150" fmla="*/ 809115 h 1140988"/>
                <a:gd name="connsiteX151" fmla="*/ 545811 w 1058709"/>
                <a:gd name="connsiteY151" fmla="*/ 809115 h 1140988"/>
                <a:gd name="connsiteX152" fmla="*/ 545811 w 1058709"/>
                <a:gd name="connsiteY152" fmla="*/ 345588 h 1140988"/>
                <a:gd name="connsiteX153" fmla="*/ 691178 w 1058709"/>
                <a:gd name="connsiteY153" fmla="*/ 298961 h 1140988"/>
                <a:gd name="connsiteX154" fmla="*/ 767975 w 1058709"/>
                <a:gd name="connsiteY154" fmla="*/ 298961 h 1140988"/>
                <a:gd name="connsiteX155" fmla="*/ 778947 w 1058709"/>
                <a:gd name="connsiteY155" fmla="*/ 340102 h 1140988"/>
                <a:gd name="connsiteX156" fmla="*/ 737805 w 1058709"/>
                <a:gd name="connsiteY156" fmla="*/ 383987 h 1140988"/>
                <a:gd name="connsiteX157" fmla="*/ 724091 w 1058709"/>
                <a:gd name="connsiteY157" fmla="*/ 444327 h 1140988"/>
                <a:gd name="connsiteX158" fmla="*/ 814602 w 1058709"/>
                <a:gd name="connsiteY158" fmla="*/ 444327 h 1140988"/>
                <a:gd name="connsiteX159" fmla="*/ 800888 w 1058709"/>
                <a:gd name="connsiteY159" fmla="*/ 490954 h 1140988"/>
                <a:gd name="connsiteX160" fmla="*/ 822830 w 1058709"/>
                <a:gd name="connsiteY160" fmla="*/ 548552 h 1140988"/>
                <a:gd name="connsiteX161" fmla="*/ 872201 w 1058709"/>
                <a:gd name="connsiteY161" fmla="*/ 614379 h 1140988"/>
                <a:gd name="connsiteX162" fmla="*/ 872201 w 1058709"/>
                <a:gd name="connsiteY162" fmla="*/ 809115 h 1140988"/>
                <a:gd name="connsiteX163" fmla="*/ 929799 w 1058709"/>
                <a:gd name="connsiteY163" fmla="*/ 458041 h 1140988"/>
                <a:gd name="connsiteX164" fmla="*/ 943513 w 1058709"/>
                <a:gd name="connsiteY164" fmla="*/ 493697 h 1140988"/>
                <a:gd name="connsiteX165" fmla="*/ 929799 w 1058709"/>
                <a:gd name="connsiteY165" fmla="*/ 526610 h 1140988"/>
                <a:gd name="connsiteX166" fmla="*/ 888657 w 1058709"/>
                <a:gd name="connsiteY166" fmla="*/ 575980 h 1140988"/>
                <a:gd name="connsiteX167" fmla="*/ 847516 w 1058709"/>
                <a:gd name="connsiteY167" fmla="*/ 526610 h 1140988"/>
                <a:gd name="connsiteX168" fmla="*/ 833802 w 1058709"/>
                <a:gd name="connsiteY168" fmla="*/ 493697 h 1140988"/>
                <a:gd name="connsiteX169" fmla="*/ 847516 w 1058709"/>
                <a:gd name="connsiteY169" fmla="*/ 458041 h 1140988"/>
                <a:gd name="connsiteX170" fmla="*/ 858488 w 1058709"/>
                <a:gd name="connsiteY170" fmla="*/ 447070 h 1140988"/>
                <a:gd name="connsiteX171" fmla="*/ 869458 w 1058709"/>
                <a:gd name="connsiteY171" fmla="*/ 447070 h 1140988"/>
                <a:gd name="connsiteX172" fmla="*/ 869458 w 1058709"/>
                <a:gd name="connsiteY172" fmla="*/ 482726 h 1140988"/>
                <a:gd name="connsiteX173" fmla="*/ 905113 w 1058709"/>
                <a:gd name="connsiteY173" fmla="*/ 482726 h 1140988"/>
                <a:gd name="connsiteX174" fmla="*/ 905113 w 1058709"/>
                <a:gd name="connsiteY174" fmla="*/ 447070 h 1140988"/>
                <a:gd name="connsiteX175" fmla="*/ 916085 w 1058709"/>
                <a:gd name="connsiteY175" fmla="*/ 447070 h 1140988"/>
                <a:gd name="connsiteX176" fmla="*/ 929799 w 1058709"/>
                <a:gd name="connsiteY176" fmla="*/ 458041 h 114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058709" h="1140988">
                  <a:moveTo>
                    <a:pt x="1058709" y="447070"/>
                  </a:moveTo>
                  <a:lnTo>
                    <a:pt x="1044995" y="386729"/>
                  </a:lnTo>
                  <a:cubicBezTo>
                    <a:pt x="1039510" y="364787"/>
                    <a:pt x="1025796" y="348331"/>
                    <a:pt x="1003854" y="342845"/>
                  </a:cubicBezTo>
                  <a:cubicBezTo>
                    <a:pt x="1012082" y="315418"/>
                    <a:pt x="1017568" y="287990"/>
                    <a:pt x="1017568" y="260562"/>
                  </a:cubicBezTo>
                  <a:cubicBezTo>
                    <a:pt x="1017568" y="202964"/>
                    <a:pt x="998368" y="142624"/>
                    <a:pt x="962712" y="95997"/>
                  </a:cubicBezTo>
                  <a:lnTo>
                    <a:pt x="891399" y="0"/>
                  </a:lnTo>
                  <a:lnTo>
                    <a:pt x="820088" y="95997"/>
                  </a:lnTo>
                  <a:cubicBezTo>
                    <a:pt x="784432" y="142624"/>
                    <a:pt x="765233" y="200221"/>
                    <a:pt x="765233" y="260562"/>
                  </a:cubicBezTo>
                  <a:cubicBezTo>
                    <a:pt x="765233" y="263305"/>
                    <a:pt x="765233" y="263305"/>
                    <a:pt x="765233" y="266048"/>
                  </a:cubicBezTo>
                  <a:lnTo>
                    <a:pt x="691178" y="266048"/>
                  </a:lnTo>
                  <a:cubicBezTo>
                    <a:pt x="633580" y="266048"/>
                    <a:pt x="575981" y="282504"/>
                    <a:pt x="526612" y="315418"/>
                  </a:cubicBezTo>
                  <a:cubicBezTo>
                    <a:pt x="485470" y="287990"/>
                    <a:pt x="438843" y="271533"/>
                    <a:pt x="392217" y="266048"/>
                  </a:cubicBezTo>
                  <a:cubicBezTo>
                    <a:pt x="397701" y="249591"/>
                    <a:pt x="400445" y="230392"/>
                    <a:pt x="400445" y="211193"/>
                  </a:cubicBezTo>
                  <a:cubicBezTo>
                    <a:pt x="400445" y="101482"/>
                    <a:pt x="309934" y="10971"/>
                    <a:pt x="200223" y="10971"/>
                  </a:cubicBezTo>
                  <a:cubicBezTo>
                    <a:pt x="90513" y="10971"/>
                    <a:pt x="0" y="101482"/>
                    <a:pt x="0" y="211193"/>
                  </a:cubicBezTo>
                  <a:cubicBezTo>
                    <a:pt x="0" y="282504"/>
                    <a:pt x="35657" y="326389"/>
                    <a:pt x="65827" y="362045"/>
                  </a:cubicBezTo>
                  <a:cubicBezTo>
                    <a:pt x="85027" y="386729"/>
                    <a:pt x="101483" y="405928"/>
                    <a:pt x="109711" y="430614"/>
                  </a:cubicBezTo>
                  <a:lnTo>
                    <a:pt x="109711" y="430614"/>
                  </a:lnTo>
                  <a:cubicBezTo>
                    <a:pt x="43885" y="463527"/>
                    <a:pt x="0" y="532096"/>
                    <a:pt x="0" y="608893"/>
                  </a:cubicBezTo>
                  <a:cubicBezTo>
                    <a:pt x="0" y="718604"/>
                    <a:pt x="90513" y="809115"/>
                    <a:pt x="200223" y="809115"/>
                  </a:cubicBezTo>
                  <a:cubicBezTo>
                    <a:pt x="309934" y="809115"/>
                    <a:pt x="400445" y="718604"/>
                    <a:pt x="400445" y="608893"/>
                  </a:cubicBezTo>
                  <a:cubicBezTo>
                    <a:pt x="400445" y="532096"/>
                    <a:pt x="359304" y="463527"/>
                    <a:pt x="290734" y="430614"/>
                  </a:cubicBezTo>
                  <a:lnTo>
                    <a:pt x="290734" y="430614"/>
                  </a:lnTo>
                  <a:cubicBezTo>
                    <a:pt x="296220" y="405928"/>
                    <a:pt x="315418" y="383987"/>
                    <a:pt x="334618" y="362045"/>
                  </a:cubicBezTo>
                  <a:cubicBezTo>
                    <a:pt x="348332" y="342845"/>
                    <a:pt x="364789" y="323646"/>
                    <a:pt x="378503" y="301704"/>
                  </a:cubicBezTo>
                  <a:cubicBezTo>
                    <a:pt x="425129" y="304446"/>
                    <a:pt x="471756" y="320903"/>
                    <a:pt x="510156" y="348331"/>
                  </a:cubicBezTo>
                  <a:lnTo>
                    <a:pt x="510156" y="811857"/>
                  </a:lnTo>
                  <a:lnTo>
                    <a:pt x="386731" y="811857"/>
                  </a:lnTo>
                  <a:cubicBezTo>
                    <a:pt x="373017" y="825571"/>
                    <a:pt x="356560" y="839285"/>
                    <a:pt x="337362" y="847513"/>
                  </a:cubicBezTo>
                  <a:lnTo>
                    <a:pt x="910599" y="847513"/>
                  </a:lnTo>
                  <a:lnTo>
                    <a:pt x="910599" y="617122"/>
                  </a:lnTo>
                  <a:cubicBezTo>
                    <a:pt x="918827" y="603408"/>
                    <a:pt x="929799" y="586951"/>
                    <a:pt x="946255" y="567752"/>
                  </a:cubicBezTo>
                  <a:lnTo>
                    <a:pt x="946255" y="885912"/>
                  </a:lnTo>
                  <a:lnTo>
                    <a:pt x="581467" y="885912"/>
                  </a:lnTo>
                  <a:lnTo>
                    <a:pt x="581467" y="905112"/>
                  </a:lnTo>
                  <a:cubicBezTo>
                    <a:pt x="581467" y="935282"/>
                    <a:pt x="556783" y="959967"/>
                    <a:pt x="526612" y="959967"/>
                  </a:cubicBezTo>
                  <a:cubicBezTo>
                    <a:pt x="496442" y="959967"/>
                    <a:pt x="471756" y="935282"/>
                    <a:pt x="471756" y="905112"/>
                  </a:cubicBezTo>
                  <a:lnTo>
                    <a:pt x="471756" y="885912"/>
                  </a:lnTo>
                  <a:lnTo>
                    <a:pt x="271535" y="885912"/>
                  </a:lnTo>
                  <a:lnTo>
                    <a:pt x="271535" y="874941"/>
                  </a:lnTo>
                  <a:cubicBezTo>
                    <a:pt x="260563" y="877684"/>
                    <a:pt x="246849" y="880426"/>
                    <a:pt x="235879" y="883169"/>
                  </a:cubicBezTo>
                  <a:lnTo>
                    <a:pt x="235879" y="1066934"/>
                  </a:lnTo>
                  <a:cubicBezTo>
                    <a:pt x="235879" y="1086134"/>
                    <a:pt x="219421" y="1102590"/>
                    <a:pt x="200223" y="1102590"/>
                  </a:cubicBezTo>
                  <a:cubicBezTo>
                    <a:pt x="181024" y="1102590"/>
                    <a:pt x="164566" y="1086134"/>
                    <a:pt x="164566" y="1066934"/>
                  </a:cubicBezTo>
                  <a:lnTo>
                    <a:pt x="164566" y="883169"/>
                  </a:lnTo>
                  <a:cubicBezTo>
                    <a:pt x="150852" y="880426"/>
                    <a:pt x="139882" y="877684"/>
                    <a:pt x="128910" y="874941"/>
                  </a:cubicBezTo>
                  <a:lnTo>
                    <a:pt x="128910" y="1066934"/>
                  </a:lnTo>
                  <a:cubicBezTo>
                    <a:pt x="128910" y="1108076"/>
                    <a:pt x="161824" y="1140989"/>
                    <a:pt x="202965" y="1140989"/>
                  </a:cubicBezTo>
                  <a:cubicBezTo>
                    <a:pt x="244107" y="1140989"/>
                    <a:pt x="277021" y="1108076"/>
                    <a:pt x="277021" y="1066934"/>
                  </a:cubicBezTo>
                  <a:lnTo>
                    <a:pt x="277021" y="921568"/>
                  </a:lnTo>
                  <a:lnTo>
                    <a:pt x="441587" y="921568"/>
                  </a:lnTo>
                  <a:cubicBezTo>
                    <a:pt x="449815" y="962709"/>
                    <a:pt x="485470" y="995622"/>
                    <a:pt x="529355" y="995622"/>
                  </a:cubicBezTo>
                  <a:cubicBezTo>
                    <a:pt x="573239" y="995622"/>
                    <a:pt x="608895" y="965452"/>
                    <a:pt x="617123" y="921568"/>
                  </a:cubicBezTo>
                  <a:lnTo>
                    <a:pt x="946255" y="921568"/>
                  </a:lnTo>
                  <a:cubicBezTo>
                    <a:pt x="965454" y="921568"/>
                    <a:pt x="981912" y="905112"/>
                    <a:pt x="981912" y="885912"/>
                  </a:cubicBezTo>
                  <a:lnTo>
                    <a:pt x="981912" y="490954"/>
                  </a:lnTo>
                  <a:cubicBezTo>
                    <a:pt x="981912" y="474498"/>
                    <a:pt x="976426" y="458041"/>
                    <a:pt x="968198" y="444327"/>
                  </a:cubicBezTo>
                  <a:lnTo>
                    <a:pt x="1058709" y="444327"/>
                  </a:lnTo>
                  <a:close/>
                  <a:moveTo>
                    <a:pt x="145368" y="227649"/>
                  </a:moveTo>
                  <a:lnTo>
                    <a:pt x="126168" y="227649"/>
                  </a:lnTo>
                  <a:cubicBezTo>
                    <a:pt x="115197" y="227649"/>
                    <a:pt x="106969" y="219421"/>
                    <a:pt x="106969" y="208450"/>
                  </a:cubicBezTo>
                  <a:cubicBezTo>
                    <a:pt x="106969" y="197479"/>
                    <a:pt x="115197" y="189250"/>
                    <a:pt x="126168" y="189250"/>
                  </a:cubicBezTo>
                  <a:cubicBezTo>
                    <a:pt x="137138" y="189250"/>
                    <a:pt x="145368" y="197479"/>
                    <a:pt x="145368" y="208450"/>
                  </a:cubicBezTo>
                  <a:lnTo>
                    <a:pt x="145368" y="227649"/>
                  </a:lnTo>
                  <a:close/>
                  <a:moveTo>
                    <a:pt x="216679" y="408671"/>
                  </a:moveTo>
                  <a:lnTo>
                    <a:pt x="181024" y="408671"/>
                  </a:lnTo>
                  <a:lnTo>
                    <a:pt x="181024" y="263305"/>
                  </a:lnTo>
                  <a:lnTo>
                    <a:pt x="216679" y="263305"/>
                  </a:lnTo>
                  <a:lnTo>
                    <a:pt x="216679" y="408671"/>
                  </a:lnTo>
                  <a:close/>
                  <a:moveTo>
                    <a:pt x="255079" y="447070"/>
                  </a:moveTo>
                  <a:lnTo>
                    <a:pt x="255079" y="482726"/>
                  </a:lnTo>
                  <a:lnTo>
                    <a:pt x="145368" y="482726"/>
                  </a:lnTo>
                  <a:lnTo>
                    <a:pt x="145368" y="447070"/>
                  </a:lnTo>
                  <a:lnTo>
                    <a:pt x="255079" y="447070"/>
                  </a:lnTo>
                  <a:close/>
                  <a:moveTo>
                    <a:pt x="249593" y="518382"/>
                  </a:moveTo>
                  <a:cubicBezTo>
                    <a:pt x="241365" y="540324"/>
                    <a:pt x="222165" y="554038"/>
                    <a:pt x="197480" y="554038"/>
                  </a:cubicBezTo>
                  <a:cubicBezTo>
                    <a:pt x="172796" y="554038"/>
                    <a:pt x="153596" y="537581"/>
                    <a:pt x="145368" y="518382"/>
                  </a:cubicBezTo>
                  <a:lnTo>
                    <a:pt x="249593" y="518382"/>
                  </a:lnTo>
                  <a:close/>
                  <a:moveTo>
                    <a:pt x="362046" y="608893"/>
                  </a:moveTo>
                  <a:cubicBezTo>
                    <a:pt x="362046" y="699404"/>
                    <a:pt x="287991" y="773459"/>
                    <a:pt x="197480" y="773459"/>
                  </a:cubicBezTo>
                  <a:cubicBezTo>
                    <a:pt x="106969" y="773459"/>
                    <a:pt x="32914" y="699404"/>
                    <a:pt x="32914" y="608893"/>
                  </a:cubicBezTo>
                  <a:cubicBezTo>
                    <a:pt x="32914" y="554038"/>
                    <a:pt x="60341" y="501925"/>
                    <a:pt x="106969" y="471755"/>
                  </a:cubicBezTo>
                  <a:lnTo>
                    <a:pt x="106969" y="499183"/>
                  </a:lnTo>
                  <a:cubicBezTo>
                    <a:pt x="106969" y="548552"/>
                    <a:pt x="148110" y="589694"/>
                    <a:pt x="197480" y="589694"/>
                  </a:cubicBezTo>
                  <a:cubicBezTo>
                    <a:pt x="246849" y="589694"/>
                    <a:pt x="287991" y="548552"/>
                    <a:pt x="287991" y="499183"/>
                  </a:cubicBezTo>
                  <a:lnTo>
                    <a:pt x="287991" y="471755"/>
                  </a:lnTo>
                  <a:cubicBezTo>
                    <a:pt x="334618" y="504668"/>
                    <a:pt x="362046" y="554038"/>
                    <a:pt x="362046" y="608893"/>
                  </a:cubicBezTo>
                  <a:lnTo>
                    <a:pt x="362046" y="608893"/>
                  </a:lnTo>
                  <a:close/>
                  <a:moveTo>
                    <a:pt x="304448" y="337359"/>
                  </a:moveTo>
                  <a:cubicBezTo>
                    <a:pt x="285248" y="359302"/>
                    <a:pt x="268793" y="381244"/>
                    <a:pt x="257821" y="408671"/>
                  </a:cubicBezTo>
                  <a:lnTo>
                    <a:pt x="252335" y="408671"/>
                  </a:lnTo>
                  <a:lnTo>
                    <a:pt x="252335" y="263305"/>
                  </a:lnTo>
                  <a:lnTo>
                    <a:pt x="271535" y="263305"/>
                  </a:lnTo>
                  <a:cubicBezTo>
                    <a:pt x="301704" y="263305"/>
                    <a:pt x="326390" y="238620"/>
                    <a:pt x="326390" y="208450"/>
                  </a:cubicBezTo>
                  <a:cubicBezTo>
                    <a:pt x="326390" y="178280"/>
                    <a:pt x="301704" y="153594"/>
                    <a:pt x="271535" y="153594"/>
                  </a:cubicBezTo>
                  <a:cubicBezTo>
                    <a:pt x="241365" y="153594"/>
                    <a:pt x="216679" y="178280"/>
                    <a:pt x="216679" y="208450"/>
                  </a:cubicBezTo>
                  <a:lnTo>
                    <a:pt x="216679" y="227649"/>
                  </a:lnTo>
                  <a:lnTo>
                    <a:pt x="181024" y="227649"/>
                  </a:lnTo>
                  <a:lnTo>
                    <a:pt x="181024" y="208450"/>
                  </a:lnTo>
                  <a:cubicBezTo>
                    <a:pt x="181024" y="178280"/>
                    <a:pt x="156338" y="153594"/>
                    <a:pt x="126168" y="153594"/>
                  </a:cubicBezTo>
                  <a:cubicBezTo>
                    <a:pt x="95997" y="153594"/>
                    <a:pt x="71313" y="178280"/>
                    <a:pt x="71313" y="208450"/>
                  </a:cubicBezTo>
                  <a:cubicBezTo>
                    <a:pt x="71313" y="238620"/>
                    <a:pt x="95997" y="263305"/>
                    <a:pt x="126168" y="263305"/>
                  </a:cubicBezTo>
                  <a:lnTo>
                    <a:pt x="145368" y="263305"/>
                  </a:lnTo>
                  <a:lnTo>
                    <a:pt x="145368" y="408671"/>
                  </a:lnTo>
                  <a:lnTo>
                    <a:pt x="139882" y="408671"/>
                  </a:lnTo>
                  <a:cubicBezTo>
                    <a:pt x="128910" y="381244"/>
                    <a:pt x="112454" y="359302"/>
                    <a:pt x="93255" y="337359"/>
                  </a:cubicBezTo>
                  <a:cubicBezTo>
                    <a:pt x="65827" y="301704"/>
                    <a:pt x="35657" y="266048"/>
                    <a:pt x="35657" y="208450"/>
                  </a:cubicBezTo>
                  <a:cubicBezTo>
                    <a:pt x="35657" y="117938"/>
                    <a:pt x="109711" y="43884"/>
                    <a:pt x="200223" y="43884"/>
                  </a:cubicBezTo>
                  <a:cubicBezTo>
                    <a:pt x="290734" y="43884"/>
                    <a:pt x="364789" y="117938"/>
                    <a:pt x="364789" y="208450"/>
                  </a:cubicBezTo>
                  <a:cubicBezTo>
                    <a:pt x="362046" y="268790"/>
                    <a:pt x="334618" y="304446"/>
                    <a:pt x="304448" y="337359"/>
                  </a:cubicBezTo>
                  <a:lnTo>
                    <a:pt x="304448" y="337359"/>
                  </a:lnTo>
                  <a:close/>
                  <a:moveTo>
                    <a:pt x="255079" y="227649"/>
                  </a:moveTo>
                  <a:lnTo>
                    <a:pt x="255079" y="208450"/>
                  </a:lnTo>
                  <a:cubicBezTo>
                    <a:pt x="255079" y="197479"/>
                    <a:pt x="263307" y="189250"/>
                    <a:pt x="274277" y="189250"/>
                  </a:cubicBezTo>
                  <a:cubicBezTo>
                    <a:pt x="285248" y="189250"/>
                    <a:pt x="293476" y="197479"/>
                    <a:pt x="293476" y="208450"/>
                  </a:cubicBezTo>
                  <a:cubicBezTo>
                    <a:pt x="293476" y="219421"/>
                    <a:pt x="285248" y="227649"/>
                    <a:pt x="274277" y="227649"/>
                  </a:cubicBezTo>
                  <a:lnTo>
                    <a:pt x="255079" y="227649"/>
                  </a:lnTo>
                  <a:close/>
                  <a:moveTo>
                    <a:pt x="872201" y="373015"/>
                  </a:moveTo>
                  <a:lnTo>
                    <a:pt x="872201" y="408671"/>
                  </a:lnTo>
                  <a:lnTo>
                    <a:pt x="847516" y="408671"/>
                  </a:lnTo>
                  <a:lnTo>
                    <a:pt x="825574" y="364787"/>
                  </a:lnTo>
                  <a:cubicBezTo>
                    <a:pt x="809116" y="331874"/>
                    <a:pt x="800888" y="296218"/>
                    <a:pt x="800888" y="257819"/>
                  </a:cubicBezTo>
                  <a:cubicBezTo>
                    <a:pt x="800888" y="235877"/>
                    <a:pt x="803632" y="211193"/>
                    <a:pt x="811860" y="191993"/>
                  </a:cubicBezTo>
                  <a:lnTo>
                    <a:pt x="973682" y="191993"/>
                  </a:lnTo>
                  <a:cubicBezTo>
                    <a:pt x="979168" y="213935"/>
                    <a:pt x="984654" y="235877"/>
                    <a:pt x="984654" y="257819"/>
                  </a:cubicBezTo>
                  <a:cubicBezTo>
                    <a:pt x="984654" y="293475"/>
                    <a:pt x="976426" y="331874"/>
                    <a:pt x="959969" y="364787"/>
                  </a:cubicBezTo>
                  <a:lnTo>
                    <a:pt x="938027" y="408671"/>
                  </a:lnTo>
                  <a:lnTo>
                    <a:pt x="913343" y="408671"/>
                  </a:lnTo>
                  <a:lnTo>
                    <a:pt x="913343" y="373015"/>
                  </a:lnTo>
                  <a:lnTo>
                    <a:pt x="872201" y="373015"/>
                  </a:lnTo>
                  <a:close/>
                  <a:moveTo>
                    <a:pt x="789918" y="375758"/>
                  </a:moveTo>
                  <a:cubicBezTo>
                    <a:pt x="789918" y="378501"/>
                    <a:pt x="792660" y="378501"/>
                    <a:pt x="792660" y="381244"/>
                  </a:cubicBezTo>
                  <a:lnTo>
                    <a:pt x="806374" y="411414"/>
                  </a:lnTo>
                  <a:lnTo>
                    <a:pt x="767975" y="411414"/>
                  </a:lnTo>
                  <a:lnTo>
                    <a:pt x="770719" y="397701"/>
                  </a:lnTo>
                  <a:cubicBezTo>
                    <a:pt x="773461" y="383987"/>
                    <a:pt x="781689" y="378501"/>
                    <a:pt x="789918" y="375758"/>
                  </a:cubicBezTo>
                  <a:lnTo>
                    <a:pt x="789918" y="375758"/>
                  </a:lnTo>
                  <a:close/>
                  <a:moveTo>
                    <a:pt x="1009340" y="394958"/>
                  </a:moveTo>
                  <a:lnTo>
                    <a:pt x="1012082" y="408671"/>
                  </a:lnTo>
                  <a:lnTo>
                    <a:pt x="973682" y="408671"/>
                  </a:lnTo>
                  <a:lnTo>
                    <a:pt x="987396" y="378501"/>
                  </a:lnTo>
                  <a:cubicBezTo>
                    <a:pt x="987396" y="375758"/>
                    <a:pt x="990140" y="375758"/>
                    <a:pt x="990140" y="373015"/>
                  </a:cubicBezTo>
                  <a:cubicBezTo>
                    <a:pt x="1001110" y="378501"/>
                    <a:pt x="1006596" y="383987"/>
                    <a:pt x="1009340" y="394958"/>
                  </a:cubicBezTo>
                  <a:lnTo>
                    <a:pt x="1009340" y="394958"/>
                  </a:lnTo>
                  <a:close/>
                  <a:moveTo>
                    <a:pt x="891399" y="57598"/>
                  </a:moveTo>
                  <a:lnTo>
                    <a:pt x="935285" y="115196"/>
                  </a:lnTo>
                  <a:cubicBezTo>
                    <a:pt x="943513" y="126167"/>
                    <a:pt x="951741" y="139881"/>
                    <a:pt x="959969" y="153594"/>
                  </a:cubicBezTo>
                  <a:lnTo>
                    <a:pt x="825574" y="153594"/>
                  </a:lnTo>
                  <a:cubicBezTo>
                    <a:pt x="831060" y="139881"/>
                    <a:pt x="839288" y="126167"/>
                    <a:pt x="850258" y="115196"/>
                  </a:cubicBezTo>
                  <a:lnTo>
                    <a:pt x="891399" y="57598"/>
                  </a:lnTo>
                  <a:close/>
                  <a:moveTo>
                    <a:pt x="872201" y="809115"/>
                  </a:moveTo>
                  <a:lnTo>
                    <a:pt x="545811" y="809115"/>
                  </a:lnTo>
                  <a:lnTo>
                    <a:pt x="545811" y="345588"/>
                  </a:lnTo>
                  <a:cubicBezTo>
                    <a:pt x="586953" y="315418"/>
                    <a:pt x="639066" y="298961"/>
                    <a:pt x="691178" y="298961"/>
                  </a:cubicBezTo>
                  <a:lnTo>
                    <a:pt x="767975" y="298961"/>
                  </a:lnTo>
                  <a:cubicBezTo>
                    <a:pt x="770719" y="312675"/>
                    <a:pt x="773461" y="326389"/>
                    <a:pt x="778947" y="340102"/>
                  </a:cubicBezTo>
                  <a:cubicBezTo>
                    <a:pt x="759747" y="348331"/>
                    <a:pt x="743291" y="364787"/>
                    <a:pt x="737805" y="383987"/>
                  </a:cubicBezTo>
                  <a:lnTo>
                    <a:pt x="724091" y="444327"/>
                  </a:lnTo>
                  <a:lnTo>
                    <a:pt x="814602" y="444327"/>
                  </a:lnTo>
                  <a:cubicBezTo>
                    <a:pt x="806374" y="458041"/>
                    <a:pt x="800888" y="474498"/>
                    <a:pt x="800888" y="490954"/>
                  </a:cubicBezTo>
                  <a:cubicBezTo>
                    <a:pt x="800888" y="512896"/>
                    <a:pt x="809116" y="532096"/>
                    <a:pt x="822830" y="548552"/>
                  </a:cubicBezTo>
                  <a:cubicBezTo>
                    <a:pt x="847516" y="575980"/>
                    <a:pt x="863972" y="597922"/>
                    <a:pt x="872201" y="614379"/>
                  </a:cubicBezTo>
                  <a:lnTo>
                    <a:pt x="872201" y="809115"/>
                  </a:lnTo>
                  <a:close/>
                  <a:moveTo>
                    <a:pt x="929799" y="458041"/>
                  </a:moveTo>
                  <a:cubicBezTo>
                    <a:pt x="938027" y="466270"/>
                    <a:pt x="943513" y="479983"/>
                    <a:pt x="943513" y="493697"/>
                  </a:cubicBezTo>
                  <a:cubicBezTo>
                    <a:pt x="943513" y="504668"/>
                    <a:pt x="938027" y="518382"/>
                    <a:pt x="929799" y="526610"/>
                  </a:cubicBezTo>
                  <a:cubicBezTo>
                    <a:pt x="916085" y="540324"/>
                    <a:pt x="899629" y="559523"/>
                    <a:pt x="888657" y="575980"/>
                  </a:cubicBezTo>
                  <a:cubicBezTo>
                    <a:pt x="874943" y="559523"/>
                    <a:pt x="861230" y="540324"/>
                    <a:pt x="847516" y="526610"/>
                  </a:cubicBezTo>
                  <a:cubicBezTo>
                    <a:pt x="839288" y="518382"/>
                    <a:pt x="833802" y="504668"/>
                    <a:pt x="833802" y="493697"/>
                  </a:cubicBezTo>
                  <a:cubicBezTo>
                    <a:pt x="833802" y="479983"/>
                    <a:pt x="839288" y="469012"/>
                    <a:pt x="847516" y="458041"/>
                  </a:cubicBezTo>
                  <a:lnTo>
                    <a:pt x="858488" y="447070"/>
                  </a:lnTo>
                  <a:lnTo>
                    <a:pt x="869458" y="447070"/>
                  </a:lnTo>
                  <a:lnTo>
                    <a:pt x="869458" y="482726"/>
                  </a:lnTo>
                  <a:lnTo>
                    <a:pt x="905113" y="482726"/>
                  </a:lnTo>
                  <a:lnTo>
                    <a:pt x="905113" y="447070"/>
                  </a:lnTo>
                  <a:lnTo>
                    <a:pt x="916085" y="447070"/>
                  </a:lnTo>
                  <a:lnTo>
                    <a:pt x="929799" y="458041"/>
                  </a:lnTo>
                  <a:close/>
                </a:path>
              </a:pathLst>
            </a:custGeom>
            <a:grpFill/>
            <a:ln w="2742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AD23123-37AC-2153-44CC-5B2C1D6B27DE}"/>
                </a:ext>
              </a:extLst>
            </p:cNvPr>
            <p:cNvSpPr/>
            <p:nvPr/>
          </p:nvSpPr>
          <p:spPr>
            <a:xfrm>
              <a:off x="8878411" y="436595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2440BD3-DF3F-27B3-586C-9E6435A997C1}"/>
                </a:ext>
              </a:extLst>
            </p:cNvPr>
            <p:cNvSpPr/>
            <p:nvPr/>
          </p:nvSpPr>
          <p:spPr>
            <a:xfrm>
              <a:off x="8952465" y="4365959"/>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grpFill/>
            <a:ln w="27426"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AD3F57D-60F6-3792-6342-7233C339A25D}"/>
                </a:ext>
              </a:extLst>
            </p:cNvPr>
            <p:cNvSpPr/>
            <p:nvPr/>
          </p:nvSpPr>
          <p:spPr>
            <a:xfrm>
              <a:off x="8807099" y="4365959"/>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D6E3CD5-E581-F982-1D04-3E3198E93181}"/>
                </a:ext>
              </a:extLst>
            </p:cNvPr>
            <p:cNvSpPr/>
            <p:nvPr/>
          </p:nvSpPr>
          <p:spPr>
            <a:xfrm>
              <a:off x="9278855" y="4475669"/>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3418BF9-0620-B7C3-5D72-804586B401E7}"/>
                </a:ext>
              </a:extLst>
            </p:cNvPr>
            <p:cNvSpPr/>
            <p:nvPr/>
          </p:nvSpPr>
          <p:spPr>
            <a:xfrm>
              <a:off x="9278855" y="4401615"/>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9D0E452-DC67-ED0D-CD4A-332D4B82EA01}"/>
                </a:ext>
              </a:extLst>
            </p:cNvPr>
            <p:cNvSpPr/>
            <p:nvPr/>
          </p:nvSpPr>
          <p:spPr>
            <a:xfrm>
              <a:off x="9278855" y="4330303"/>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C516FA6-01DE-E974-312D-57EF5A19E603}"/>
                </a:ext>
              </a:extLst>
            </p:cNvPr>
            <p:cNvSpPr/>
            <p:nvPr/>
          </p:nvSpPr>
          <p:spPr>
            <a:xfrm>
              <a:off x="9278855" y="4256248"/>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54531217-A37A-163A-ABBE-7A0B5B978057}"/>
              </a:ext>
            </a:extLst>
          </p:cNvPr>
          <p:cNvSpPr txBox="1"/>
          <p:nvPr/>
        </p:nvSpPr>
        <p:spPr>
          <a:xfrm>
            <a:off x="2289045" y="816071"/>
            <a:ext cx="9661950" cy="5509200"/>
          </a:xfrm>
          <a:prstGeom prst="rect">
            <a:avLst/>
          </a:prstGeom>
          <a:noFill/>
        </p:spPr>
        <p:txBody>
          <a:bodyPr wrap="square">
            <a:spAutoFit/>
          </a:bodyPr>
          <a:lstStyle/>
          <a:p>
            <a:r>
              <a:rPr lang="es" sz="22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Transparencia a los empleados</a:t>
            </a:r>
          </a:p>
          <a:p>
            <a:r>
              <a:rPr lang="e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Se introdujo una reunión de personal semanal en la que todos los empleados fueron informados de forma transparente sobre el estado actual.</a:t>
            </a:r>
          </a:p>
          <a:p>
            <a:endParaRPr lang="en-GB" sz="2200" dirty="0">
              <a:effectLst/>
              <a:latin typeface="Calibri" panose="020F0502020204030204" pitchFamily="34" charset="0"/>
              <a:ea typeface="Calibri" panose="020F0502020204030204" pitchFamily="34" charset="0"/>
              <a:cs typeface="Calibri" panose="020F0502020204030204" pitchFamily="34" charset="0"/>
            </a:endParaRPr>
          </a:p>
          <a:p>
            <a:r>
              <a:rPr lang="es" sz="22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Revisión de las CGC y de los contratos</a:t>
            </a:r>
          </a:p>
          <a:p>
            <a:r>
              <a:rPr lang="e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Todos los documentos contractuales existentes y los Términos y condiciones generales se revisaron fundamentalmente para poder trasladar aumentos de precios significativos y cualquier problema de entrega de componentes a los clientes en el futuro o para evitar sanciones contractuales.</a:t>
            </a:r>
          </a:p>
          <a:p>
            <a:endParaRPr lang="en-GB" sz="2200" dirty="0">
              <a:effectLst/>
              <a:latin typeface="Calibri" panose="020F0502020204030204" pitchFamily="34" charset="0"/>
              <a:ea typeface="Calibri" panose="020F0502020204030204" pitchFamily="34" charset="0"/>
              <a:cs typeface="Calibri" panose="020F0502020204030204" pitchFamily="34" charset="0"/>
            </a:endParaRPr>
          </a:p>
          <a:p>
            <a:r>
              <a:rPr lang="es" sz="22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Búsqueda de un socio/o inversor estratégico</a:t>
            </a:r>
          </a:p>
          <a:p>
            <a:r>
              <a:rPr lang="e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Al mismo tiempo, se buscó un socio estratégico que invirtiera en la empresa, la pusiera en una base financiera más amplia y también pudiera desarrollar aún más el modelo comercial.</a:t>
            </a:r>
          </a:p>
          <a:p>
            <a:endParaRPr lang="en-GB" sz="2200" dirty="0">
              <a:effectLst/>
              <a:latin typeface="Calibri" panose="020F0502020204030204" pitchFamily="34" charset="0"/>
              <a:ea typeface="Calibri" panose="020F0502020204030204" pitchFamily="34" charset="0"/>
              <a:cs typeface="Calibri" panose="020F0502020204030204" pitchFamily="34" charset="0"/>
            </a:endParaRPr>
          </a:p>
          <a:p>
            <a:r>
              <a:rPr lang="es" sz="2200" dirty="0">
                <a:effectLst/>
                <a:latin typeface="Calibri" panose="020F0502020204030204" pitchFamily="34" charset="0"/>
                <a:ea typeface="Calibri" panose="020F0502020204030204" pitchFamily="34" charset="0"/>
                <a:cs typeface="Calibri" panose="020F0502020204030204" pitchFamily="34" charset="0"/>
              </a:rPr>
              <a:t> </a:t>
            </a:r>
            <a:endParaRPr lang="en-IE"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24049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289045" y="232897"/>
            <a:ext cx="9084808" cy="582221"/>
          </a:xfrm>
        </p:spPr>
        <p:txBody>
          <a:bodyPr>
            <a:normAutofit/>
          </a:bodyPr>
          <a:lstStyle/>
          <a:p>
            <a:pPr>
              <a:lnSpc>
                <a:spcPts val="3000"/>
              </a:lnSpc>
              <a:spcBef>
                <a:spcPts val="0"/>
              </a:spcBef>
            </a:pPr>
            <a:r>
              <a:rPr lang="es" sz="2800" b="1" dirty="0">
                <a:solidFill>
                  <a:srgbClr val="F16924"/>
                </a:solidFill>
              </a:rPr>
              <a:t>Estudio de caso continuado</a:t>
            </a: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361428" y="909710"/>
            <a:ext cx="9419445" cy="5320969"/>
          </a:xfrm>
        </p:spPr>
        <p:txBody>
          <a:bodyPr>
            <a:normAutofit/>
          </a:bodyPr>
          <a:lstStyle/>
          <a:p>
            <a:pPr marL="15875" indent="-15875"/>
            <a:r>
              <a:rPr lang="es" sz="2400" dirty="0"/>
              <a:t> </a:t>
            </a:r>
            <a:endParaRPr lang="en-US" dirty="0"/>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30" name="Graphic 8">
            <a:extLst>
              <a:ext uri="{FF2B5EF4-FFF2-40B4-BE49-F238E27FC236}">
                <a16:creationId xmlns:a16="http://schemas.microsoft.com/office/drawing/2014/main" id="{AC4EBED8-5843-03BA-1D77-AE5F9D55F648}"/>
              </a:ext>
            </a:extLst>
          </p:cNvPr>
          <p:cNvGrpSpPr/>
          <p:nvPr/>
        </p:nvGrpSpPr>
        <p:grpSpPr>
          <a:xfrm>
            <a:off x="588581" y="398179"/>
            <a:ext cx="1446392" cy="1445841"/>
            <a:chOff x="4817897" y="694433"/>
            <a:chExt cx="1446392" cy="1445841"/>
          </a:xfrm>
        </p:grpSpPr>
        <p:sp>
          <p:nvSpPr>
            <p:cNvPr id="31" name="Freeform 30">
              <a:extLst>
                <a:ext uri="{FF2B5EF4-FFF2-40B4-BE49-F238E27FC236}">
                  <a16:creationId xmlns:a16="http://schemas.microsoft.com/office/drawing/2014/main" id="{ACAA3C75-9C8C-00EB-14A2-A8078C584332}"/>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6549C374-CBE9-BE38-3E76-CF193153E313}"/>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34" name="Graphic 3">
            <a:extLst>
              <a:ext uri="{FF2B5EF4-FFF2-40B4-BE49-F238E27FC236}">
                <a16:creationId xmlns:a16="http://schemas.microsoft.com/office/drawing/2014/main" id="{7C2C3CFD-367D-DA88-528F-97B044085FBA}"/>
              </a:ext>
            </a:extLst>
          </p:cNvPr>
          <p:cNvGrpSpPr/>
          <p:nvPr/>
        </p:nvGrpSpPr>
        <p:grpSpPr>
          <a:xfrm>
            <a:off x="952063" y="772704"/>
            <a:ext cx="756980" cy="764327"/>
            <a:chOff x="8626076" y="3737866"/>
            <a:chExt cx="1130020" cy="1140988"/>
          </a:xfrm>
          <a:solidFill>
            <a:srgbClr val="616161"/>
          </a:solidFill>
        </p:grpSpPr>
        <p:grpSp>
          <p:nvGrpSpPr>
            <p:cNvPr id="35" name="Graphic 3">
              <a:extLst>
                <a:ext uri="{FF2B5EF4-FFF2-40B4-BE49-F238E27FC236}">
                  <a16:creationId xmlns:a16="http://schemas.microsoft.com/office/drawing/2014/main" id="{12AB0DFD-56A9-268F-6B4D-C9ADF267F282}"/>
                </a:ext>
              </a:extLst>
            </p:cNvPr>
            <p:cNvGrpSpPr/>
            <p:nvPr/>
          </p:nvGrpSpPr>
          <p:grpSpPr>
            <a:xfrm>
              <a:off x="8626076" y="4097168"/>
              <a:ext cx="907855" cy="521124"/>
              <a:chOff x="8626076" y="4097168"/>
              <a:chExt cx="907855" cy="521124"/>
            </a:xfrm>
            <a:grpFill/>
          </p:grpSpPr>
          <p:sp>
            <p:nvSpPr>
              <p:cNvPr id="44" name="Freeform 43">
                <a:extLst>
                  <a:ext uri="{FF2B5EF4-FFF2-40B4-BE49-F238E27FC236}">
                    <a16:creationId xmlns:a16="http://schemas.microsoft.com/office/drawing/2014/main" id="{BC5B2FB1-623A-14A6-A6A2-DFB04923EC06}"/>
                  </a:ext>
                </a:extLst>
              </p:cNvPr>
              <p:cNvSpPr/>
              <p:nvPr/>
            </p:nvSpPr>
            <p:spPr>
              <a:xfrm>
                <a:off x="8626076" y="4097168"/>
                <a:ext cx="543067" cy="521124"/>
              </a:xfrm>
              <a:custGeom>
                <a:avLst/>
                <a:gdLst>
                  <a:gd name="connsiteX0" fmla="*/ 381245 w 543067"/>
                  <a:gd name="connsiteY0" fmla="*/ 0 h 521124"/>
                  <a:gd name="connsiteX1" fmla="*/ 342846 w 543067"/>
                  <a:gd name="connsiteY1" fmla="*/ 65827 h 521124"/>
                  <a:gd name="connsiteX2" fmla="*/ 342846 w 543067"/>
                  <a:gd name="connsiteY2" fmla="*/ 82283 h 521124"/>
                  <a:gd name="connsiteX3" fmla="*/ 452557 w 543067"/>
                  <a:gd name="connsiteY3" fmla="*/ 249592 h 521124"/>
                  <a:gd name="connsiteX4" fmla="*/ 271535 w 543067"/>
                  <a:gd name="connsiteY4" fmla="*/ 430614 h 521124"/>
                  <a:gd name="connsiteX5" fmla="*/ 90511 w 543067"/>
                  <a:gd name="connsiteY5" fmla="*/ 249592 h 521124"/>
                  <a:gd name="connsiteX6" fmla="*/ 200222 w 543067"/>
                  <a:gd name="connsiteY6" fmla="*/ 82283 h 521124"/>
                  <a:gd name="connsiteX7" fmla="*/ 200222 w 543067"/>
                  <a:gd name="connsiteY7" fmla="*/ 65827 h 521124"/>
                  <a:gd name="connsiteX8" fmla="*/ 161824 w 543067"/>
                  <a:gd name="connsiteY8" fmla="*/ 0 h 521124"/>
                  <a:gd name="connsiteX9" fmla="*/ 0 w 543067"/>
                  <a:gd name="connsiteY9" fmla="*/ 249592 h 521124"/>
                  <a:gd name="connsiteX10" fmla="*/ 271535 w 543067"/>
                  <a:gd name="connsiteY10" fmla="*/ 521125 h 521124"/>
                  <a:gd name="connsiteX11" fmla="*/ 543068 w 543067"/>
                  <a:gd name="connsiteY11" fmla="*/ 249592 h 521124"/>
                  <a:gd name="connsiteX12" fmla="*/ 381245 w 543067"/>
                  <a:gd name="connsiteY12" fmla="*/ 0 h 521124"/>
                  <a:gd name="connsiteX13" fmla="*/ 381245 w 543067"/>
                  <a:gd name="connsiteY13" fmla="*/ 0 h 5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067" h="521124">
                    <a:moveTo>
                      <a:pt x="381245" y="0"/>
                    </a:moveTo>
                    <a:cubicBezTo>
                      <a:pt x="364788" y="21942"/>
                      <a:pt x="348332" y="41141"/>
                      <a:pt x="342846" y="65827"/>
                    </a:cubicBezTo>
                    <a:lnTo>
                      <a:pt x="342846" y="82283"/>
                    </a:lnTo>
                    <a:cubicBezTo>
                      <a:pt x="405929" y="109710"/>
                      <a:pt x="452557" y="175537"/>
                      <a:pt x="452557" y="249592"/>
                    </a:cubicBezTo>
                    <a:cubicBezTo>
                      <a:pt x="452557" y="351074"/>
                      <a:pt x="370274" y="430614"/>
                      <a:pt x="271535" y="430614"/>
                    </a:cubicBezTo>
                    <a:cubicBezTo>
                      <a:pt x="172794" y="430614"/>
                      <a:pt x="90511" y="348331"/>
                      <a:pt x="90511" y="249592"/>
                    </a:cubicBezTo>
                    <a:cubicBezTo>
                      <a:pt x="90511" y="175537"/>
                      <a:pt x="134396" y="109710"/>
                      <a:pt x="200222" y="82283"/>
                    </a:cubicBezTo>
                    <a:lnTo>
                      <a:pt x="200222" y="65827"/>
                    </a:lnTo>
                    <a:cubicBezTo>
                      <a:pt x="194736" y="41141"/>
                      <a:pt x="178280" y="19199"/>
                      <a:pt x="161824" y="0"/>
                    </a:cubicBezTo>
                    <a:cubicBezTo>
                      <a:pt x="63083" y="43884"/>
                      <a:pt x="0" y="139881"/>
                      <a:pt x="0" y="249592"/>
                    </a:cubicBezTo>
                    <a:cubicBezTo>
                      <a:pt x="0" y="400443"/>
                      <a:pt x="123425" y="521125"/>
                      <a:pt x="271535" y="521125"/>
                    </a:cubicBezTo>
                    <a:cubicBezTo>
                      <a:pt x="419643" y="521125"/>
                      <a:pt x="543068" y="397701"/>
                      <a:pt x="543068" y="249592"/>
                    </a:cubicBezTo>
                    <a:cubicBezTo>
                      <a:pt x="543068" y="142624"/>
                      <a:pt x="479984" y="43884"/>
                      <a:pt x="381245" y="0"/>
                    </a:cubicBezTo>
                    <a:lnTo>
                      <a:pt x="381245" y="0"/>
                    </a:lnTo>
                    <a:close/>
                  </a:path>
                </a:pathLst>
              </a:custGeom>
              <a:solidFill>
                <a:srgbClr val="F16924"/>
              </a:solid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26F8E51-9C49-E011-386A-13AB93878883}"/>
                  </a:ext>
                </a:extLst>
              </p:cNvPr>
              <p:cNvSpPr/>
              <p:nvPr/>
            </p:nvSpPr>
            <p:spPr>
              <a:xfrm>
                <a:off x="9278854" y="4275448"/>
                <a:ext cx="255077" cy="219420"/>
              </a:xfrm>
              <a:custGeom>
                <a:avLst/>
                <a:gdLst>
                  <a:gd name="connsiteX0" fmla="*/ 181024 w 255077"/>
                  <a:gd name="connsiteY0" fmla="*/ 145366 h 219420"/>
                  <a:gd name="connsiteX1" fmla="*/ 181024 w 255077"/>
                  <a:gd name="connsiteY1" fmla="*/ 0 h 219420"/>
                  <a:gd name="connsiteX2" fmla="*/ 0 w 255077"/>
                  <a:gd name="connsiteY2" fmla="*/ 0 h 219420"/>
                  <a:gd name="connsiteX3" fmla="*/ 0 w 255077"/>
                  <a:gd name="connsiteY3" fmla="*/ 219421 h 219420"/>
                  <a:gd name="connsiteX4" fmla="*/ 255077 w 255077"/>
                  <a:gd name="connsiteY4" fmla="*/ 219421 h 219420"/>
                  <a:gd name="connsiteX5" fmla="*/ 255077 w 255077"/>
                  <a:gd name="connsiteY5" fmla="*/ 145366 h 219420"/>
                  <a:gd name="connsiteX6" fmla="*/ 181024 w 255077"/>
                  <a:gd name="connsiteY6" fmla="*/ 145366 h 2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77" h="219420">
                    <a:moveTo>
                      <a:pt x="181024" y="145366"/>
                    </a:moveTo>
                    <a:lnTo>
                      <a:pt x="181024" y="0"/>
                    </a:lnTo>
                    <a:lnTo>
                      <a:pt x="0" y="0"/>
                    </a:lnTo>
                    <a:lnTo>
                      <a:pt x="0" y="219421"/>
                    </a:lnTo>
                    <a:lnTo>
                      <a:pt x="255077" y="219421"/>
                    </a:lnTo>
                    <a:lnTo>
                      <a:pt x="255077" y="145366"/>
                    </a:lnTo>
                    <a:lnTo>
                      <a:pt x="181024" y="145366"/>
                    </a:lnTo>
                    <a:close/>
                  </a:path>
                </a:pathLst>
              </a:custGeom>
              <a:solidFill>
                <a:srgbClr val="F16924"/>
              </a:solidFill>
              <a:ln w="27426" cap="flat">
                <a:noFill/>
                <a:prstDash val="solid"/>
                <a:miter/>
              </a:ln>
            </p:spPr>
            <p:txBody>
              <a:bodyPr rtlCol="0" anchor="ctr"/>
              <a:lstStyle/>
              <a:p>
                <a:endParaRPr lang="en-US"/>
              </a:p>
            </p:txBody>
          </p:sp>
        </p:grpSp>
        <p:sp>
          <p:nvSpPr>
            <p:cNvPr id="36" name="Freeform 35">
              <a:extLst>
                <a:ext uri="{FF2B5EF4-FFF2-40B4-BE49-F238E27FC236}">
                  <a16:creationId xmlns:a16="http://schemas.microsoft.com/office/drawing/2014/main" id="{817AA7C7-E556-2BD2-1C17-E0BC969A636F}"/>
                </a:ext>
              </a:extLst>
            </p:cNvPr>
            <p:cNvSpPr/>
            <p:nvPr/>
          </p:nvSpPr>
          <p:spPr>
            <a:xfrm>
              <a:off x="8697387" y="3737866"/>
              <a:ext cx="1058709" cy="1140988"/>
            </a:xfrm>
            <a:custGeom>
              <a:avLst/>
              <a:gdLst>
                <a:gd name="connsiteX0" fmla="*/ 1058709 w 1058709"/>
                <a:gd name="connsiteY0" fmla="*/ 447070 h 1140988"/>
                <a:gd name="connsiteX1" fmla="*/ 1044995 w 1058709"/>
                <a:gd name="connsiteY1" fmla="*/ 386729 h 1140988"/>
                <a:gd name="connsiteX2" fmla="*/ 1003854 w 1058709"/>
                <a:gd name="connsiteY2" fmla="*/ 342845 h 1140988"/>
                <a:gd name="connsiteX3" fmla="*/ 1017568 w 1058709"/>
                <a:gd name="connsiteY3" fmla="*/ 260562 h 1140988"/>
                <a:gd name="connsiteX4" fmla="*/ 962712 w 1058709"/>
                <a:gd name="connsiteY4" fmla="*/ 95997 h 1140988"/>
                <a:gd name="connsiteX5" fmla="*/ 891399 w 1058709"/>
                <a:gd name="connsiteY5" fmla="*/ 0 h 1140988"/>
                <a:gd name="connsiteX6" fmla="*/ 820088 w 1058709"/>
                <a:gd name="connsiteY6" fmla="*/ 95997 h 1140988"/>
                <a:gd name="connsiteX7" fmla="*/ 765233 w 1058709"/>
                <a:gd name="connsiteY7" fmla="*/ 260562 h 1140988"/>
                <a:gd name="connsiteX8" fmla="*/ 765233 w 1058709"/>
                <a:gd name="connsiteY8" fmla="*/ 266048 h 1140988"/>
                <a:gd name="connsiteX9" fmla="*/ 691178 w 1058709"/>
                <a:gd name="connsiteY9" fmla="*/ 266048 h 1140988"/>
                <a:gd name="connsiteX10" fmla="*/ 526612 w 1058709"/>
                <a:gd name="connsiteY10" fmla="*/ 315418 h 1140988"/>
                <a:gd name="connsiteX11" fmla="*/ 392217 w 1058709"/>
                <a:gd name="connsiteY11" fmla="*/ 266048 h 1140988"/>
                <a:gd name="connsiteX12" fmla="*/ 400445 w 1058709"/>
                <a:gd name="connsiteY12" fmla="*/ 211193 h 1140988"/>
                <a:gd name="connsiteX13" fmla="*/ 200223 w 1058709"/>
                <a:gd name="connsiteY13" fmla="*/ 10971 h 1140988"/>
                <a:gd name="connsiteX14" fmla="*/ 0 w 1058709"/>
                <a:gd name="connsiteY14" fmla="*/ 211193 h 1140988"/>
                <a:gd name="connsiteX15" fmla="*/ 65827 w 1058709"/>
                <a:gd name="connsiteY15" fmla="*/ 362045 h 1140988"/>
                <a:gd name="connsiteX16" fmla="*/ 109711 w 1058709"/>
                <a:gd name="connsiteY16" fmla="*/ 430614 h 1140988"/>
                <a:gd name="connsiteX17" fmla="*/ 109711 w 1058709"/>
                <a:gd name="connsiteY17" fmla="*/ 430614 h 1140988"/>
                <a:gd name="connsiteX18" fmla="*/ 0 w 1058709"/>
                <a:gd name="connsiteY18" fmla="*/ 608893 h 1140988"/>
                <a:gd name="connsiteX19" fmla="*/ 200223 w 1058709"/>
                <a:gd name="connsiteY19" fmla="*/ 809115 h 1140988"/>
                <a:gd name="connsiteX20" fmla="*/ 400445 w 1058709"/>
                <a:gd name="connsiteY20" fmla="*/ 608893 h 1140988"/>
                <a:gd name="connsiteX21" fmla="*/ 290734 w 1058709"/>
                <a:gd name="connsiteY21" fmla="*/ 430614 h 1140988"/>
                <a:gd name="connsiteX22" fmla="*/ 290734 w 1058709"/>
                <a:gd name="connsiteY22" fmla="*/ 430614 h 1140988"/>
                <a:gd name="connsiteX23" fmla="*/ 334618 w 1058709"/>
                <a:gd name="connsiteY23" fmla="*/ 362045 h 1140988"/>
                <a:gd name="connsiteX24" fmla="*/ 378503 w 1058709"/>
                <a:gd name="connsiteY24" fmla="*/ 301704 h 1140988"/>
                <a:gd name="connsiteX25" fmla="*/ 510156 w 1058709"/>
                <a:gd name="connsiteY25" fmla="*/ 348331 h 1140988"/>
                <a:gd name="connsiteX26" fmla="*/ 510156 w 1058709"/>
                <a:gd name="connsiteY26" fmla="*/ 811857 h 1140988"/>
                <a:gd name="connsiteX27" fmla="*/ 386731 w 1058709"/>
                <a:gd name="connsiteY27" fmla="*/ 811857 h 1140988"/>
                <a:gd name="connsiteX28" fmla="*/ 337362 w 1058709"/>
                <a:gd name="connsiteY28" fmla="*/ 847513 h 1140988"/>
                <a:gd name="connsiteX29" fmla="*/ 910599 w 1058709"/>
                <a:gd name="connsiteY29" fmla="*/ 847513 h 1140988"/>
                <a:gd name="connsiteX30" fmla="*/ 910599 w 1058709"/>
                <a:gd name="connsiteY30" fmla="*/ 617122 h 1140988"/>
                <a:gd name="connsiteX31" fmla="*/ 946255 w 1058709"/>
                <a:gd name="connsiteY31" fmla="*/ 567752 h 1140988"/>
                <a:gd name="connsiteX32" fmla="*/ 946255 w 1058709"/>
                <a:gd name="connsiteY32" fmla="*/ 885912 h 1140988"/>
                <a:gd name="connsiteX33" fmla="*/ 581467 w 1058709"/>
                <a:gd name="connsiteY33" fmla="*/ 885912 h 1140988"/>
                <a:gd name="connsiteX34" fmla="*/ 581467 w 1058709"/>
                <a:gd name="connsiteY34" fmla="*/ 905112 h 1140988"/>
                <a:gd name="connsiteX35" fmla="*/ 526612 w 1058709"/>
                <a:gd name="connsiteY35" fmla="*/ 959967 h 1140988"/>
                <a:gd name="connsiteX36" fmla="*/ 471756 w 1058709"/>
                <a:gd name="connsiteY36" fmla="*/ 905112 h 1140988"/>
                <a:gd name="connsiteX37" fmla="*/ 471756 w 1058709"/>
                <a:gd name="connsiteY37" fmla="*/ 885912 h 1140988"/>
                <a:gd name="connsiteX38" fmla="*/ 271535 w 1058709"/>
                <a:gd name="connsiteY38" fmla="*/ 885912 h 1140988"/>
                <a:gd name="connsiteX39" fmla="*/ 271535 w 1058709"/>
                <a:gd name="connsiteY39" fmla="*/ 874941 h 1140988"/>
                <a:gd name="connsiteX40" fmla="*/ 235879 w 1058709"/>
                <a:gd name="connsiteY40" fmla="*/ 883169 h 1140988"/>
                <a:gd name="connsiteX41" fmla="*/ 235879 w 1058709"/>
                <a:gd name="connsiteY41" fmla="*/ 1066934 h 1140988"/>
                <a:gd name="connsiteX42" fmla="*/ 200223 w 1058709"/>
                <a:gd name="connsiteY42" fmla="*/ 1102590 h 1140988"/>
                <a:gd name="connsiteX43" fmla="*/ 164566 w 1058709"/>
                <a:gd name="connsiteY43" fmla="*/ 1066934 h 1140988"/>
                <a:gd name="connsiteX44" fmla="*/ 164566 w 1058709"/>
                <a:gd name="connsiteY44" fmla="*/ 883169 h 1140988"/>
                <a:gd name="connsiteX45" fmla="*/ 128910 w 1058709"/>
                <a:gd name="connsiteY45" fmla="*/ 874941 h 1140988"/>
                <a:gd name="connsiteX46" fmla="*/ 128910 w 1058709"/>
                <a:gd name="connsiteY46" fmla="*/ 1066934 h 1140988"/>
                <a:gd name="connsiteX47" fmla="*/ 202965 w 1058709"/>
                <a:gd name="connsiteY47" fmla="*/ 1140989 h 1140988"/>
                <a:gd name="connsiteX48" fmla="*/ 277021 w 1058709"/>
                <a:gd name="connsiteY48" fmla="*/ 1066934 h 1140988"/>
                <a:gd name="connsiteX49" fmla="*/ 277021 w 1058709"/>
                <a:gd name="connsiteY49" fmla="*/ 921568 h 1140988"/>
                <a:gd name="connsiteX50" fmla="*/ 441587 w 1058709"/>
                <a:gd name="connsiteY50" fmla="*/ 921568 h 1140988"/>
                <a:gd name="connsiteX51" fmla="*/ 529355 w 1058709"/>
                <a:gd name="connsiteY51" fmla="*/ 995622 h 1140988"/>
                <a:gd name="connsiteX52" fmla="*/ 617123 w 1058709"/>
                <a:gd name="connsiteY52" fmla="*/ 921568 h 1140988"/>
                <a:gd name="connsiteX53" fmla="*/ 946255 w 1058709"/>
                <a:gd name="connsiteY53" fmla="*/ 921568 h 1140988"/>
                <a:gd name="connsiteX54" fmla="*/ 981912 w 1058709"/>
                <a:gd name="connsiteY54" fmla="*/ 885912 h 1140988"/>
                <a:gd name="connsiteX55" fmla="*/ 981912 w 1058709"/>
                <a:gd name="connsiteY55" fmla="*/ 490954 h 1140988"/>
                <a:gd name="connsiteX56" fmla="*/ 968198 w 1058709"/>
                <a:gd name="connsiteY56" fmla="*/ 444327 h 1140988"/>
                <a:gd name="connsiteX57" fmla="*/ 1058709 w 1058709"/>
                <a:gd name="connsiteY57" fmla="*/ 444327 h 1140988"/>
                <a:gd name="connsiteX58" fmla="*/ 145368 w 1058709"/>
                <a:gd name="connsiteY58" fmla="*/ 227649 h 1140988"/>
                <a:gd name="connsiteX59" fmla="*/ 126168 w 1058709"/>
                <a:gd name="connsiteY59" fmla="*/ 227649 h 1140988"/>
                <a:gd name="connsiteX60" fmla="*/ 106969 w 1058709"/>
                <a:gd name="connsiteY60" fmla="*/ 208450 h 1140988"/>
                <a:gd name="connsiteX61" fmla="*/ 126168 w 1058709"/>
                <a:gd name="connsiteY61" fmla="*/ 189250 h 1140988"/>
                <a:gd name="connsiteX62" fmla="*/ 145368 w 1058709"/>
                <a:gd name="connsiteY62" fmla="*/ 208450 h 1140988"/>
                <a:gd name="connsiteX63" fmla="*/ 145368 w 1058709"/>
                <a:gd name="connsiteY63" fmla="*/ 227649 h 1140988"/>
                <a:gd name="connsiteX64" fmla="*/ 216679 w 1058709"/>
                <a:gd name="connsiteY64" fmla="*/ 408671 h 1140988"/>
                <a:gd name="connsiteX65" fmla="*/ 181024 w 1058709"/>
                <a:gd name="connsiteY65" fmla="*/ 408671 h 1140988"/>
                <a:gd name="connsiteX66" fmla="*/ 181024 w 1058709"/>
                <a:gd name="connsiteY66" fmla="*/ 263305 h 1140988"/>
                <a:gd name="connsiteX67" fmla="*/ 216679 w 1058709"/>
                <a:gd name="connsiteY67" fmla="*/ 263305 h 1140988"/>
                <a:gd name="connsiteX68" fmla="*/ 216679 w 1058709"/>
                <a:gd name="connsiteY68" fmla="*/ 408671 h 1140988"/>
                <a:gd name="connsiteX69" fmla="*/ 255079 w 1058709"/>
                <a:gd name="connsiteY69" fmla="*/ 447070 h 1140988"/>
                <a:gd name="connsiteX70" fmla="*/ 255079 w 1058709"/>
                <a:gd name="connsiteY70" fmla="*/ 482726 h 1140988"/>
                <a:gd name="connsiteX71" fmla="*/ 145368 w 1058709"/>
                <a:gd name="connsiteY71" fmla="*/ 482726 h 1140988"/>
                <a:gd name="connsiteX72" fmla="*/ 145368 w 1058709"/>
                <a:gd name="connsiteY72" fmla="*/ 447070 h 1140988"/>
                <a:gd name="connsiteX73" fmla="*/ 255079 w 1058709"/>
                <a:gd name="connsiteY73" fmla="*/ 447070 h 1140988"/>
                <a:gd name="connsiteX74" fmla="*/ 249593 w 1058709"/>
                <a:gd name="connsiteY74" fmla="*/ 518382 h 1140988"/>
                <a:gd name="connsiteX75" fmla="*/ 197480 w 1058709"/>
                <a:gd name="connsiteY75" fmla="*/ 554038 h 1140988"/>
                <a:gd name="connsiteX76" fmla="*/ 145368 w 1058709"/>
                <a:gd name="connsiteY76" fmla="*/ 518382 h 1140988"/>
                <a:gd name="connsiteX77" fmla="*/ 249593 w 1058709"/>
                <a:gd name="connsiteY77" fmla="*/ 518382 h 1140988"/>
                <a:gd name="connsiteX78" fmla="*/ 362046 w 1058709"/>
                <a:gd name="connsiteY78" fmla="*/ 608893 h 1140988"/>
                <a:gd name="connsiteX79" fmla="*/ 197480 w 1058709"/>
                <a:gd name="connsiteY79" fmla="*/ 773459 h 1140988"/>
                <a:gd name="connsiteX80" fmla="*/ 32914 w 1058709"/>
                <a:gd name="connsiteY80" fmla="*/ 608893 h 1140988"/>
                <a:gd name="connsiteX81" fmla="*/ 106969 w 1058709"/>
                <a:gd name="connsiteY81" fmla="*/ 471755 h 1140988"/>
                <a:gd name="connsiteX82" fmla="*/ 106969 w 1058709"/>
                <a:gd name="connsiteY82" fmla="*/ 499183 h 1140988"/>
                <a:gd name="connsiteX83" fmla="*/ 197480 w 1058709"/>
                <a:gd name="connsiteY83" fmla="*/ 589694 h 1140988"/>
                <a:gd name="connsiteX84" fmla="*/ 287991 w 1058709"/>
                <a:gd name="connsiteY84" fmla="*/ 499183 h 1140988"/>
                <a:gd name="connsiteX85" fmla="*/ 287991 w 1058709"/>
                <a:gd name="connsiteY85" fmla="*/ 471755 h 1140988"/>
                <a:gd name="connsiteX86" fmla="*/ 362046 w 1058709"/>
                <a:gd name="connsiteY86" fmla="*/ 608893 h 1140988"/>
                <a:gd name="connsiteX87" fmla="*/ 362046 w 1058709"/>
                <a:gd name="connsiteY87" fmla="*/ 608893 h 1140988"/>
                <a:gd name="connsiteX88" fmla="*/ 304448 w 1058709"/>
                <a:gd name="connsiteY88" fmla="*/ 337359 h 1140988"/>
                <a:gd name="connsiteX89" fmla="*/ 257821 w 1058709"/>
                <a:gd name="connsiteY89" fmla="*/ 408671 h 1140988"/>
                <a:gd name="connsiteX90" fmla="*/ 252335 w 1058709"/>
                <a:gd name="connsiteY90" fmla="*/ 408671 h 1140988"/>
                <a:gd name="connsiteX91" fmla="*/ 252335 w 1058709"/>
                <a:gd name="connsiteY91" fmla="*/ 263305 h 1140988"/>
                <a:gd name="connsiteX92" fmla="*/ 271535 w 1058709"/>
                <a:gd name="connsiteY92" fmla="*/ 263305 h 1140988"/>
                <a:gd name="connsiteX93" fmla="*/ 326390 w 1058709"/>
                <a:gd name="connsiteY93" fmla="*/ 208450 h 1140988"/>
                <a:gd name="connsiteX94" fmla="*/ 271535 w 1058709"/>
                <a:gd name="connsiteY94" fmla="*/ 153594 h 1140988"/>
                <a:gd name="connsiteX95" fmla="*/ 216679 w 1058709"/>
                <a:gd name="connsiteY95" fmla="*/ 208450 h 1140988"/>
                <a:gd name="connsiteX96" fmla="*/ 216679 w 1058709"/>
                <a:gd name="connsiteY96" fmla="*/ 227649 h 1140988"/>
                <a:gd name="connsiteX97" fmla="*/ 181024 w 1058709"/>
                <a:gd name="connsiteY97" fmla="*/ 227649 h 1140988"/>
                <a:gd name="connsiteX98" fmla="*/ 181024 w 1058709"/>
                <a:gd name="connsiteY98" fmla="*/ 208450 h 1140988"/>
                <a:gd name="connsiteX99" fmla="*/ 126168 w 1058709"/>
                <a:gd name="connsiteY99" fmla="*/ 153594 h 1140988"/>
                <a:gd name="connsiteX100" fmla="*/ 71313 w 1058709"/>
                <a:gd name="connsiteY100" fmla="*/ 208450 h 1140988"/>
                <a:gd name="connsiteX101" fmla="*/ 126168 w 1058709"/>
                <a:gd name="connsiteY101" fmla="*/ 263305 h 1140988"/>
                <a:gd name="connsiteX102" fmla="*/ 145368 w 1058709"/>
                <a:gd name="connsiteY102" fmla="*/ 263305 h 1140988"/>
                <a:gd name="connsiteX103" fmla="*/ 145368 w 1058709"/>
                <a:gd name="connsiteY103" fmla="*/ 408671 h 1140988"/>
                <a:gd name="connsiteX104" fmla="*/ 139882 w 1058709"/>
                <a:gd name="connsiteY104" fmla="*/ 408671 h 1140988"/>
                <a:gd name="connsiteX105" fmla="*/ 93255 w 1058709"/>
                <a:gd name="connsiteY105" fmla="*/ 337359 h 1140988"/>
                <a:gd name="connsiteX106" fmla="*/ 35657 w 1058709"/>
                <a:gd name="connsiteY106" fmla="*/ 208450 h 1140988"/>
                <a:gd name="connsiteX107" fmla="*/ 200223 w 1058709"/>
                <a:gd name="connsiteY107" fmla="*/ 43884 h 1140988"/>
                <a:gd name="connsiteX108" fmla="*/ 364789 w 1058709"/>
                <a:gd name="connsiteY108" fmla="*/ 208450 h 1140988"/>
                <a:gd name="connsiteX109" fmla="*/ 304448 w 1058709"/>
                <a:gd name="connsiteY109" fmla="*/ 337359 h 1140988"/>
                <a:gd name="connsiteX110" fmla="*/ 304448 w 1058709"/>
                <a:gd name="connsiteY110" fmla="*/ 337359 h 1140988"/>
                <a:gd name="connsiteX111" fmla="*/ 255079 w 1058709"/>
                <a:gd name="connsiteY111" fmla="*/ 227649 h 1140988"/>
                <a:gd name="connsiteX112" fmla="*/ 255079 w 1058709"/>
                <a:gd name="connsiteY112" fmla="*/ 208450 h 1140988"/>
                <a:gd name="connsiteX113" fmla="*/ 274277 w 1058709"/>
                <a:gd name="connsiteY113" fmla="*/ 189250 h 1140988"/>
                <a:gd name="connsiteX114" fmla="*/ 293476 w 1058709"/>
                <a:gd name="connsiteY114" fmla="*/ 208450 h 1140988"/>
                <a:gd name="connsiteX115" fmla="*/ 274277 w 1058709"/>
                <a:gd name="connsiteY115" fmla="*/ 227649 h 1140988"/>
                <a:gd name="connsiteX116" fmla="*/ 255079 w 1058709"/>
                <a:gd name="connsiteY116" fmla="*/ 227649 h 1140988"/>
                <a:gd name="connsiteX117" fmla="*/ 872201 w 1058709"/>
                <a:gd name="connsiteY117" fmla="*/ 373015 h 1140988"/>
                <a:gd name="connsiteX118" fmla="*/ 872201 w 1058709"/>
                <a:gd name="connsiteY118" fmla="*/ 408671 h 1140988"/>
                <a:gd name="connsiteX119" fmla="*/ 847516 w 1058709"/>
                <a:gd name="connsiteY119" fmla="*/ 408671 h 1140988"/>
                <a:gd name="connsiteX120" fmla="*/ 825574 w 1058709"/>
                <a:gd name="connsiteY120" fmla="*/ 364787 h 1140988"/>
                <a:gd name="connsiteX121" fmla="*/ 800888 w 1058709"/>
                <a:gd name="connsiteY121" fmla="*/ 257819 h 1140988"/>
                <a:gd name="connsiteX122" fmla="*/ 811860 w 1058709"/>
                <a:gd name="connsiteY122" fmla="*/ 191993 h 1140988"/>
                <a:gd name="connsiteX123" fmla="*/ 973682 w 1058709"/>
                <a:gd name="connsiteY123" fmla="*/ 191993 h 1140988"/>
                <a:gd name="connsiteX124" fmla="*/ 984654 w 1058709"/>
                <a:gd name="connsiteY124" fmla="*/ 257819 h 1140988"/>
                <a:gd name="connsiteX125" fmla="*/ 959969 w 1058709"/>
                <a:gd name="connsiteY125" fmla="*/ 364787 h 1140988"/>
                <a:gd name="connsiteX126" fmla="*/ 938027 w 1058709"/>
                <a:gd name="connsiteY126" fmla="*/ 408671 h 1140988"/>
                <a:gd name="connsiteX127" fmla="*/ 913343 w 1058709"/>
                <a:gd name="connsiteY127" fmla="*/ 408671 h 1140988"/>
                <a:gd name="connsiteX128" fmla="*/ 913343 w 1058709"/>
                <a:gd name="connsiteY128" fmla="*/ 373015 h 1140988"/>
                <a:gd name="connsiteX129" fmla="*/ 872201 w 1058709"/>
                <a:gd name="connsiteY129" fmla="*/ 373015 h 1140988"/>
                <a:gd name="connsiteX130" fmla="*/ 789918 w 1058709"/>
                <a:gd name="connsiteY130" fmla="*/ 375758 h 1140988"/>
                <a:gd name="connsiteX131" fmla="*/ 792660 w 1058709"/>
                <a:gd name="connsiteY131" fmla="*/ 381244 h 1140988"/>
                <a:gd name="connsiteX132" fmla="*/ 806374 w 1058709"/>
                <a:gd name="connsiteY132" fmla="*/ 411414 h 1140988"/>
                <a:gd name="connsiteX133" fmla="*/ 767975 w 1058709"/>
                <a:gd name="connsiteY133" fmla="*/ 411414 h 1140988"/>
                <a:gd name="connsiteX134" fmla="*/ 770719 w 1058709"/>
                <a:gd name="connsiteY134" fmla="*/ 397701 h 1140988"/>
                <a:gd name="connsiteX135" fmla="*/ 789918 w 1058709"/>
                <a:gd name="connsiteY135" fmla="*/ 375758 h 1140988"/>
                <a:gd name="connsiteX136" fmla="*/ 789918 w 1058709"/>
                <a:gd name="connsiteY136" fmla="*/ 375758 h 1140988"/>
                <a:gd name="connsiteX137" fmla="*/ 1009340 w 1058709"/>
                <a:gd name="connsiteY137" fmla="*/ 394958 h 1140988"/>
                <a:gd name="connsiteX138" fmla="*/ 1012082 w 1058709"/>
                <a:gd name="connsiteY138" fmla="*/ 408671 h 1140988"/>
                <a:gd name="connsiteX139" fmla="*/ 973682 w 1058709"/>
                <a:gd name="connsiteY139" fmla="*/ 408671 h 1140988"/>
                <a:gd name="connsiteX140" fmla="*/ 987396 w 1058709"/>
                <a:gd name="connsiteY140" fmla="*/ 378501 h 1140988"/>
                <a:gd name="connsiteX141" fmla="*/ 990140 w 1058709"/>
                <a:gd name="connsiteY141" fmla="*/ 373015 h 1140988"/>
                <a:gd name="connsiteX142" fmla="*/ 1009340 w 1058709"/>
                <a:gd name="connsiteY142" fmla="*/ 394958 h 1140988"/>
                <a:gd name="connsiteX143" fmla="*/ 1009340 w 1058709"/>
                <a:gd name="connsiteY143" fmla="*/ 394958 h 1140988"/>
                <a:gd name="connsiteX144" fmla="*/ 891399 w 1058709"/>
                <a:gd name="connsiteY144" fmla="*/ 57598 h 1140988"/>
                <a:gd name="connsiteX145" fmla="*/ 935285 w 1058709"/>
                <a:gd name="connsiteY145" fmla="*/ 115196 h 1140988"/>
                <a:gd name="connsiteX146" fmla="*/ 959969 w 1058709"/>
                <a:gd name="connsiteY146" fmla="*/ 153594 h 1140988"/>
                <a:gd name="connsiteX147" fmla="*/ 825574 w 1058709"/>
                <a:gd name="connsiteY147" fmla="*/ 153594 h 1140988"/>
                <a:gd name="connsiteX148" fmla="*/ 850258 w 1058709"/>
                <a:gd name="connsiteY148" fmla="*/ 115196 h 1140988"/>
                <a:gd name="connsiteX149" fmla="*/ 891399 w 1058709"/>
                <a:gd name="connsiteY149" fmla="*/ 57598 h 1140988"/>
                <a:gd name="connsiteX150" fmla="*/ 872201 w 1058709"/>
                <a:gd name="connsiteY150" fmla="*/ 809115 h 1140988"/>
                <a:gd name="connsiteX151" fmla="*/ 545811 w 1058709"/>
                <a:gd name="connsiteY151" fmla="*/ 809115 h 1140988"/>
                <a:gd name="connsiteX152" fmla="*/ 545811 w 1058709"/>
                <a:gd name="connsiteY152" fmla="*/ 345588 h 1140988"/>
                <a:gd name="connsiteX153" fmla="*/ 691178 w 1058709"/>
                <a:gd name="connsiteY153" fmla="*/ 298961 h 1140988"/>
                <a:gd name="connsiteX154" fmla="*/ 767975 w 1058709"/>
                <a:gd name="connsiteY154" fmla="*/ 298961 h 1140988"/>
                <a:gd name="connsiteX155" fmla="*/ 778947 w 1058709"/>
                <a:gd name="connsiteY155" fmla="*/ 340102 h 1140988"/>
                <a:gd name="connsiteX156" fmla="*/ 737805 w 1058709"/>
                <a:gd name="connsiteY156" fmla="*/ 383987 h 1140988"/>
                <a:gd name="connsiteX157" fmla="*/ 724091 w 1058709"/>
                <a:gd name="connsiteY157" fmla="*/ 444327 h 1140988"/>
                <a:gd name="connsiteX158" fmla="*/ 814602 w 1058709"/>
                <a:gd name="connsiteY158" fmla="*/ 444327 h 1140988"/>
                <a:gd name="connsiteX159" fmla="*/ 800888 w 1058709"/>
                <a:gd name="connsiteY159" fmla="*/ 490954 h 1140988"/>
                <a:gd name="connsiteX160" fmla="*/ 822830 w 1058709"/>
                <a:gd name="connsiteY160" fmla="*/ 548552 h 1140988"/>
                <a:gd name="connsiteX161" fmla="*/ 872201 w 1058709"/>
                <a:gd name="connsiteY161" fmla="*/ 614379 h 1140988"/>
                <a:gd name="connsiteX162" fmla="*/ 872201 w 1058709"/>
                <a:gd name="connsiteY162" fmla="*/ 809115 h 1140988"/>
                <a:gd name="connsiteX163" fmla="*/ 929799 w 1058709"/>
                <a:gd name="connsiteY163" fmla="*/ 458041 h 1140988"/>
                <a:gd name="connsiteX164" fmla="*/ 943513 w 1058709"/>
                <a:gd name="connsiteY164" fmla="*/ 493697 h 1140988"/>
                <a:gd name="connsiteX165" fmla="*/ 929799 w 1058709"/>
                <a:gd name="connsiteY165" fmla="*/ 526610 h 1140988"/>
                <a:gd name="connsiteX166" fmla="*/ 888657 w 1058709"/>
                <a:gd name="connsiteY166" fmla="*/ 575980 h 1140988"/>
                <a:gd name="connsiteX167" fmla="*/ 847516 w 1058709"/>
                <a:gd name="connsiteY167" fmla="*/ 526610 h 1140988"/>
                <a:gd name="connsiteX168" fmla="*/ 833802 w 1058709"/>
                <a:gd name="connsiteY168" fmla="*/ 493697 h 1140988"/>
                <a:gd name="connsiteX169" fmla="*/ 847516 w 1058709"/>
                <a:gd name="connsiteY169" fmla="*/ 458041 h 1140988"/>
                <a:gd name="connsiteX170" fmla="*/ 858488 w 1058709"/>
                <a:gd name="connsiteY170" fmla="*/ 447070 h 1140988"/>
                <a:gd name="connsiteX171" fmla="*/ 869458 w 1058709"/>
                <a:gd name="connsiteY171" fmla="*/ 447070 h 1140988"/>
                <a:gd name="connsiteX172" fmla="*/ 869458 w 1058709"/>
                <a:gd name="connsiteY172" fmla="*/ 482726 h 1140988"/>
                <a:gd name="connsiteX173" fmla="*/ 905113 w 1058709"/>
                <a:gd name="connsiteY173" fmla="*/ 482726 h 1140988"/>
                <a:gd name="connsiteX174" fmla="*/ 905113 w 1058709"/>
                <a:gd name="connsiteY174" fmla="*/ 447070 h 1140988"/>
                <a:gd name="connsiteX175" fmla="*/ 916085 w 1058709"/>
                <a:gd name="connsiteY175" fmla="*/ 447070 h 1140988"/>
                <a:gd name="connsiteX176" fmla="*/ 929799 w 1058709"/>
                <a:gd name="connsiteY176" fmla="*/ 458041 h 114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058709" h="1140988">
                  <a:moveTo>
                    <a:pt x="1058709" y="447070"/>
                  </a:moveTo>
                  <a:lnTo>
                    <a:pt x="1044995" y="386729"/>
                  </a:lnTo>
                  <a:cubicBezTo>
                    <a:pt x="1039510" y="364787"/>
                    <a:pt x="1025796" y="348331"/>
                    <a:pt x="1003854" y="342845"/>
                  </a:cubicBezTo>
                  <a:cubicBezTo>
                    <a:pt x="1012082" y="315418"/>
                    <a:pt x="1017568" y="287990"/>
                    <a:pt x="1017568" y="260562"/>
                  </a:cubicBezTo>
                  <a:cubicBezTo>
                    <a:pt x="1017568" y="202964"/>
                    <a:pt x="998368" y="142624"/>
                    <a:pt x="962712" y="95997"/>
                  </a:cubicBezTo>
                  <a:lnTo>
                    <a:pt x="891399" y="0"/>
                  </a:lnTo>
                  <a:lnTo>
                    <a:pt x="820088" y="95997"/>
                  </a:lnTo>
                  <a:cubicBezTo>
                    <a:pt x="784432" y="142624"/>
                    <a:pt x="765233" y="200221"/>
                    <a:pt x="765233" y="260562"/>
                  </a:cubicBezTo>
                  <a:cubicBezTo>
                    <a:pt x="765233" y="263305"/>
                    <a:pt x="765233" y="263305"/>
                    <a:pt x="765233" y="266048"/>
                  </a:cubicBezTo>
                  <a:lnTo>
                    <a:pt x="691178" y="266048"/>
                  </a:lnTo>
                  <a:cubicBezTo>
                    <a:pt x="633580" y="266048"/>
                    <a:pt x="575981" y="282504"/>
                    <a:pt x="526612" y="315418"/>
                  </a:cubicBezTo>
                  <a:cubicBezTo>
                    <a:pt x="485470" y="287990"/>
                    <a:pt x="438843" y="271533"/>
                    <a:pt x="392217" y="266048"/>
                  </a:cubicBezTo>
                  <a:cubicBezTo>
                    <a:pt x="397701" y="249591"/>
                    <a:pt x="400445" y="230392"/>
                    <a:pt x="400445" y="211193"/>
                  </a:cubicBezTo>
                  <a:cubicBezTo>
                    <a:pt x="400445" y="101482"/>
                    <a:pt x="309934" y="10971"/>
                    <a:pt x="200223" y="10971"/>
                  </a:cubicBezTo>
                  <a:cubicBezTo>
                    <a:pt x="90513" y="10971"/>
                    <a:pt x="0" y="101482"/>
                    <a:pt x="0" y="211193"/>
                  </a:cubicBezTo>
                  <a:cubicBezTo>
                    <a:pt x="0" y="282504"/>
                    <a:pt x="35657" y="326389"/>
                    <a:pt x="65827" y="362045"/>
                  </a:cubicBezTo>
                  <a:cubicBezTo>
                    <a:pt x="85027" y="386729"/>
                    <a:pt x="101483" y="405928"/>
                    <a:pt x="109711" y="430614"/>
                  </a:cubicBezTo>
                  <a:lnTo>
                    <a:pt x="109711" y="430614"/>
                  </a:lnTo>
                  <a:cubicBezTo>
                    <a:pt x="43885" y="463527"/>
                    <a:pt x="0" y="532096"/>
                    <a:pt x="0" y="608893"/>
                  </a:cubicBezTo>
                  <a:cubicBezTo>
                    <a:pt x="0" y="718604"/>
                    <a:pt x="90513" y="809115"/>
                    <a:pt x="200223" y="809115"/>
                  </a:cubicBezTo>
                  <a:cubicBezTo>
                    <a:pt x="309934" y="809115"/>
                    <a:pt x="400445" y="718604"/>
                    <a:pt x="400445" y="608893"/>
                  </a:cubicBezTo>
                  <a:cubicBezTo>
                    <a:pt x="400445" y="532096"/>
                    <a:pt x="359304" y="463527"/>
                    <a:pt x="290734" y="430614"/>
                  </a:cubicBezTo>
                  <a:lnTo>
                    <a:pt x="290734" y="430614"/>
                  </a:lnTo>
                  <a:cubicBezTo>
                    <a:pt x="296220" y="405928"/>
                    <a:pt x="315418" y="383987"/>
                    <a:pt x="334618" y="362045"/>
                  </a:cubicBezTo>
                  <a:cubicBezTo>
                    <a:pt x="348332" y="342845"/>
                    <a:pt x="364789" y="323646"/>
                    <a:pt x="378503" y="301704"/>
                  </a:cubicBezTo>
                  <a:cubicBezTo>
                    <a:pt x="425129" y="304446"/>
                    <a:pt x="471756" y="320903"/>
                    <a:pt x="510156" y="348331"/>
                  </a:cubicBezTo>
                  <a:lnTo>
                    <a:pt x="510156" y="811857"/>
                  </a:lnTo>
                  <a:lnTo>
                    <a:pt x="386731" y="811857"/>
                  </a:lnTo>
                  <a:cubicBezTo>
                    <a:pt x="373017" y="825571"/>
                    <a:pt x="356560" y="839285"/>
                    <a:pt x="337362" y="847513"/>
                  </a:cubicBezTo>
                  <a:lnTo>
                    <a:pt x="910599" y="847513"/>
                  </a:lnTo>
                  <a:lnTo>
                    <a:pt x="910599" y="617122"/>
                  </a:lnTo>
                  <a:cubicBezTo>
                    <a:pt x="918827" y="603408"/>
                    <a:pt x="929799" y="586951"/>
                    <a:pt x="946255" y="567752"/>
                  </a:cubicBezTo>
                  <a:lnTo>
                    <a:pt x="946255" y="885912"/>
                  </a:lnTo>
                  <a:lnTo>
                    <a:pt x="581467" y="885912"/>
                  </a:lnTo>
                  <a:lnTo>
                    <a:pt x="581467" y="905112"/>
                  </a:lnTo>
                  <a:cubicBezTo>
                    <a:pt x="581467" y="935282"/>
                    <a:pt x="556783" y="959967"/>
                    <a:pt x="526612" y="959967"/>
                  </a:cubicBezTo>
                  <a:cubicBezTo>
                    <a:pt x="496442" y="959967"/>
                    <a:pt x="471756" y="935282"/>
                    <a:pt x="471756" y="905112"/>
                  </a:cubicBezTo>
                  <a:lnTo>
                    <a:pt x="471756" y="885912"/>
                  </a:lnTo>
                  <a:lnTo>
                    <a:pt x="271535" y="885912"/>
                  </a:lnTo>
                  <a:lnTo>
                    <a:pt x="271535" y="874941"/>
                  </a:lnTo>
                  <a:cubicBezTo>
                    <a:pt x="260563" y="877684"/>
                    <a:pt x="246849" y="880426"/>
                    <a:pt x="235879" y="883169"/>
                  </a:cubicBezTo>
                  <a:lnTo>
                    <a:pt x="235879" y="1066934"/>
                  </a:lnTo>
                  <a:cubicBezTo>
                    <a:pt x="235879" y="1086134"/>
                    <a:pt x="219421" y="1102590"/>
                    <a:pt x="200223" y="1102590"/>
                  </a:cubicBezTo>
                  <a:cubicBezTo>
                    <a:pt x="181024" y="1102590"/>
                    <a:pt x="164566" y="1086134"/>
                    <a:pt x="164566" y="1066934"/>
                  </a:cubicBezTo>
                  <a:lnTo>
                    <a:pt x="164566" y="883169"/>
                  </a:lnTo>
                  <a:cubicBezTo>
                    <a:pt x="150852" y="880426"/>
                    <a:pt x="139882" y="877684"/>
                    <a:pt x="128910" y="874941"/>
                  </a:cubicBezTo>
                  <a:lnTo>
                    <a:pt x="128910" y="1066934"/>
                  </a:lnTo>
                  <a:cubicBezTo>
                    <a:pt x="128910" y="1108076"/>
                    <a:pt x="161824" y="1140989"/>
                    <a:pt x="202965" y="1140989"/>
                  </a:cubicBezTo>
                  <a:cubicBezTo>
                    <a:pt x="244107" y="1140989"/>
                    <a:pt x="277021" y="1108076"/>
                    <a:pt x="277021" y="1066934"/>
                  </a:cubicBezTo>
                  <a:lnTo>
                    <a:pt x="277021" y="921568"/>
                  </a:lnTo>
                  <a:lnTo>
                    <a:pt x="441587" y="921568"/>
                  </a:lnTo>
                  <a:cubicBezTo>
                    <a:pt x="449815" y="962709"/>
                    <a:pt x="485470" y="995622"/>
                    <a:pt x="529355" y="995622"/>
                  </a:cubicBezTo>
                  <a:cubicBezTo>
                    <a:pt x="573239" y="995622"/>
                    <a:pt x="608895" y="965452"/>
                    <a:pt x="617123" y="921568"/>
                  </a:cubicBezTo>
                  <a:lnTo>
                    <a:pt x="946255" y="921568"/>
                  </a:lnTo>
                  <a:cubicBezTo>
                    <a:pt x="965454" y="921568"/>
                    <a:pt x="981912" y="905112"/>
                    <a:pt x="981912" y="885912"/>
                  </a:cubicBezTo>
                  <a:lnTo>
                    <a:pt x="981912" y="490954"/>
                  </a:lnTo>
                  <a:cubicBezTo>
                    <a:pt x="981912" y="474498"/>
                    <a:pt x="976426" y="458041"/>
                    <a:pt x="968198" y="444327"/>
                  </a:cubicBezTo>
                  <a:lnTo>
                    <a:pt x="1058709" y="444327"/>
                  </a:lnTo>
                  <a:close/>
                  <a:moveTo>
                    <a:pt x="145368" y="227649"/>
                  </a:moveTo>
                  <a:lnTo>
                    <a:pt x="126168" y="227649"/>
                  </a:lnTo>
                  <a:cubicBezTo>
                    <a:pt x="115197" y="227649"/>
                    <a:pt x="106969" y="219421"/>
                    <a:pt x="106969" y="208450"/>
                  </a:cubicBezTo>
                  <a:cubicBezTo>
                    <a:pt x="106969" y="197479"/>
                    <a:pt x="115197" y="189250"/>
                    <a:pt x="126168" y="189250"/>
                  </a:cubicBezTo>
                  <a:cubicBezTo>
                    <a:pt x="137138" y="189250"/>
                    <a:pt x="145368" y="197479"/>
                    <a:pt x="145368" y="208450"/>
                  </a:cubicBezTo>
                  <a:lnTo>
                    <a:pt x="145368" y="227649"/>
                  </a:lnTo>
                  <a:close/>
                  <a:moveTo>
                    <a:pt x="216679" y="408671"/>
                  </a:moveTo>
                  <a:lnTo>
                    <a:pt x="181024" y="408671"/>
                  </a:lnTo>
                  <a:lnTo>
                    <a:pt x="181024" y="263305"/>
                  </a:lnTo>
                  <a:lnTo>
                    <a:pt x="216679" y="263305"/>
                  </a:lnTo>
                  <a:lnTo>
                    <a:pt x="216679" y="408671"/>
                  </a:lnTo>
                  <a:close/>
                  <a:moveTo>
                    <a:pt x="255079" y="447070"/>
                  </a:moveTo>
                  <a:lnTo>
                    <a:pt x="255079" y="482726"/>
                  </a:lnTo>
                  <a:lnTo>
                    <a:pt x="145368" y="482726"/>
                  </a:lnTo>
                  <a:lnTo>
                    <a:pt x="145368" y="447070"/>
                  </a:lnTo>
                  <a:lnTo>
                    <a:pt x="255079" y="447070"/>
                  </a:lnTo>
                  <a:close/>
                  <a:moveTo>
                    <a:pt x="249593" y="518382"/>
                  </a:moveTo>
                  <a:cubicBezTo>
                    <a:pt x="241365" y="540324"/>
                    <a:pt x="222165" y="554038"/>
                    <a:pt x="197480" y="554038"/>
                  </a:cubicBezTo>
                  <a:cubicBezTo>
                    <a:pt x="172796" y="554038"/>
                    <a:pt x="153596" y="537581"/>
                    <a:pt x="145368" y="518382"/>
                  </a:cubicBezTo>
                  <a:lnTo>
                    <a:pt x="249593" y="518382"/>
                  </a:lnTo>
                  <a:close/>
                  <a:moveTo>
                    <a:pt x="362046" y="608893"/>
                  </a:moveTo>
                  <a:cubicBezTo>
                    <a:pt x="362046" y="699404"/>
                    <a:pt x="287991" y="773459"/>
                    <a:pt x="197480" y="773459"/>
                  </a:cubicBezTo>
                  <a:cubicBezTo>
                    <a:pt x="106969" y="773459"/>
                    <a:pt x="32914" y="699404"/>
                    <a:pt x="32914" y="608893"/>
                  </a:cubicBezTo>
                  <a:cubicBezTo>
                    <a:pt x="32914" y="554038"/>
                    <a:pt x="60341" y="501925"/>
                    <a:pt x="106969" y="471755"/>
                  </a:cubicBezTo>
                  <a:lnTo>
                    <a:pt x="106969" y="499183"/>
                  </a:lnTo>
                  <a:cubicBezTo>
                    <a:pt x="106969" y="548552"/>
                    <a:pt x="148110" y="589694"/>
                    <a:pt x="197480" y="589694"/>
                  </a:cubicBezTo>
                  <a:cubicBezTo>
                    <a:pt x="246849" y="589694"/>
                    <a:pt x="287991" y="548552"/>
                    <a:pt x="287991" y="499183"/>
                  </a:cubicBezTo>
                  <a:lnTo>
                    <a:pt x="287991" y="471755"/>
                  </a:lnTo>
                  <a:cubicBezTo>
                    <a:pt x="334618" y="504668"/>
                    <a:pt x="362046" y="554038"/>
                    <a:pt x="362046" y="608893"/>
                  </a:cubicBezTo>
                  <a:lnTo>
                    <a:pt x="362046" y="608893"/>
                  </a:lnTo>
                  <a:close/>
                  <a:moveTo>
                    <a:pt x="304448" y="337359"/>
                  </a:moveTo>
                  <a:cubicBezTo>
                    <a:pt x="285248" y="359302"/>
                    <a:pt x="268793" y="381244"/>
                    <a:pt x="257821" y="408671"/>
                  </a:cubicBezTo>
                  <a:lnTo>
                    <a:pt x="252335" y="408671"/>
                  </a:lnTo>
                  <a:lnTo>
                    <a:pt x="252335" y="263305"/>
                  </a:lnTo>
                  <a:lnTo>
                    <a:pt x="271535" y="263305"/>
                  </a:lnTo>
                  <a:cubicBezTo>
                    <a:pt x="301704" y="263305"/>
                    <a:pt x="326390" y="238620"/>
                    <a:pt x="326390" y="208450"/>
                  </a:cubicBezTo>
                  <a:cubicBezTo>
                    <a:pt x="326390" y="178280"/>
                    <a:pt x="301704" y="153594"/>
                    <a:pt x="271535" y="153594"/>
                  </a:cubicBezTo>
                  <a:cubicBezTo>
                    <a:pt x="241365" y="153594"/>
                    <a:pt x="216679" y="178280"/>
                    <a:pt x="216679" y="208450"/>
                  </a:cubicBezTo>
                  <a:lnTo>
                    <a:pt x="216679" y="227649"/>
                  </a:lnTo>
                  <a:lnTo>
                    <a:pt x="181024" y="227649"/>
                  </a:lnTo>
                  <a:lnTo>
                    <a:pt x="181024" y="208450"/>
                  </a:lnTo>
                  <a:cubicBezTo>
                    <a:pt x="181024" y="178280"/>
                    <a:pt x="156338" y="153594"/>
                    <a:pt x="126168" y="153594"/>
                  </a:cubicBezTo>
                  <a:cubicBezTo>
                    <a:pt x="95997" y="153594"/>
                    <a:pt x="71313" y="178280"/>
                    <a:pt x="71313" y="208450"/>
                  </a:cubicBezTo>
                  <a:cubicBezTo>
                    <a:pt x="71313" y="238620"/>
                    <a:pt x="95997" y="263305"/>
                    <a:pt x="126168" y="263305"/>
                  </a:cubicBezTo>
                  <a:lnTo>
                    <a:pt x="145368" y="263305"/>
                  </a:lnTo>
                  <a:lnTo>
                    <a:pt x="145368" y="408671"/>
                  </a:lnTo>
                  <a:lnTo>
                    <a:pt x="139882" y="408671"/>
                  </a:lnTo>
                  <a:cubicBezTo>
                    <a:pt x="128910" y="381244"/>
                    <a:pt x="112454" y="359302"/>
                    <a:pt x="93255" y="337359"/>
                  </a:cubicBezTo>
                  <a:cubicBezTo>
                    <a:pt x="65827" y="301704"/>
                    <a:pt x="35657" y="266048"/>
                    <a:pt x="35657" y="208450"/>
                  </a:cubicBezTo>
                  <a:cubicBezTo>
                    <a:pt x="35657" y="117938"/>
                    <a:pt x="109711" y="43884"/>
                    <a:pt x="200223" y="43884"/>
                  </a:cubicBezTo>
                  <a:cubicBezTo>
                    <a:pt x="290734" y="43884"/>
                    <a:pt x="364789" y="117938"/>
                    <a:pt x="364789" y="208450"/>
                  </a:cubicBezTo>
                  <a:cubicBezTo>
                    <a:pt x="362046" y="268790"/>
                    <a:pt x="334618" y="304446"/>
                    <a:pt x="304448" y="337359"/>
                  </a:cubicBezTo>
                  <a:lnTo>
                    <a:pt x="304448" y="337359"/>
                  </a:lnTo>
                  <a:close/>
                  <a:moveTo>
                    <a:pt x="255079" y="227649"/>
                  </a:moveTo>
                  <a:lnTo>
                    <a:pt x="255079" y="208450"/>
                  </a:lnTo>
                  <a:cubicBezTo>
                    <a:pt x="255079" y="197479"/>
                    <a:pt x="263307" y="189250"/>
                    <a:pt x="274277" y="189250"/>
                  </a:cubicBezTo>
                  <a:cubicBezTo>
                    <a:pt x="285248" y="189250"/>
                    <a:pt x="293476" y="197479"/>
                    <a:pt x="293476" y="208450"/>
                  </a:cubicBezTo>
                  <a:cubicBezTo>
                    <a:pt x="293476" y="219421"/>
                    <a:pt x="285248" y="227649"/>
                    <a:pt x="274277" y="227649"/>
                  </a:cubicBezTo>
                  <a:lnTo>
                    <a:pt x="255079" y="227649"/>
                  </a:lnTo>
                  <a:close/>
                  <a:moveTo>
                    <a:pt x="872201" y="373015"/>
                  </a:moveTo>
                  <a:lnTo>
                    <a:pt x="872201" y="408671"/>
                  </a:lnTo>
                  <a:lnTo>
                    <a:pt x="847516" y="408671"/>
                  </a:lnTo>
                  <a:lnTo>
                    <a:pt x="825574" y="364787"/>
                  </a:lnTo>
                  <a:cubicBezTo>
                    <a:pt x="809116" y="331874"/>
                    <a:pt x="800888" y="296218"/>
                    <a:pt x="800888" y="257819"/>
                  </a:cubicBezTo>
                  <a:cubicBezTo>
                    <a:pt x="800888" y="235877"/>
                    <a:pt x="803632" y="211193"/>
                    <a:pt x="811860" y="191993"/>
                  </a:cubicBezTo>
                  <a:lnTo>
                    <a:pt x="973682" y="191993"/>
                  </a:lnTo>
                  <a:cubicBezTo>
                    <a:pt x="979168" y="213935"/>
                    <a:pt x="984654" y="235877"/>
                    <a:pt x="984654" y="257819"/>
                  </a:cubicBezTo>
                  <a:cubicBezTo>
                    <a:pt x="984654" y="293475"/>
                    <a:pt x="976426" y="331874"/>
                    <a:pt x="959969" y="364787"/>
                  </a:cubicBezTo>
                  <a:lnTo>
                    <a:pt x="938027" y="408671"/>
                  </a:lnTo>
                  <a:lnTo>
                    <a:pt x="913343" y="408671"/>
                  </a:lnTo>
                  <a:lnTo>
                    <a:pt x="913343" y="373015"/>
                  </a:lnTo>
                  <a:lnTo>
                    <a:pt x="872201" y="373015"/>
                  </a:lnTo>
                  <a:close/>
                  <a:moveTo>
                    <a:pt x="789918" y="375758"/>
                  </a:moveTo>
                  <a:cubicBezTo>
                    <a:pt x="789918" y="378501"/>
                    <a:pt x="792660" y="378501"/>
                    <a:pt x="792660" y="381244"/>
                  </a:cubicBezTo>
                  <a:lnTo>
                    <a:pt x="806374" y="411414"/>
                  </a:lnTo>
                  <a:lnTo>
                    <a:pt x="767975" y="411414"/>
                  </a:lnTo>
                  <a:lnTo>
                    <a:pt x="770719" y="397701"/>
                  </a:lnTo>
                  <a:cubicBezTo>
                    <a:pt x="773461" y="383987"/>
                    <a:pt x="781689" y="378501"/>
                    <a:pt x="789918" y="375758"/>
                  </a:cubicBezTo>
                  <a:lnTo>
                    <a:pt x="789918" y="375758"/>
                  </a:lnTo>
                  <a:close/>
                  <a:moveTo>
                    <a:pt x="1009340" y="394958"/>
                  </a:moveTo>
                  <a:lnTo>
                    <a:pt x="1012082" y="408671"/>
                  </a:lnTo>
                  <a:lnTo>
                    <a:pt x="973682" y="408671"/>
                  </a:lnTo>
                  <a:lnTo>
                    <a:pt x="987396" y="378501"/>
                  </a:lnTo>
                  <a:cubicBezTo>
                    <a:pt x="987396" y="375758"/>
                    <a:pt x="990140" y="375758"/>
                    <a:pt x="990140" y="373015"/>
                  </a:cubicBezTo>
                  <a:cubicBezTo>
                    <a:pt x="1001110" y="378501"/>
                    <a:pt x="1006596" y="383987"/>
                    <a:pt x="1009340" y="394958"/>
                  </a:cubicBezTo>
                  <a:lnTo>
                    <a:pt x="1009340" y="394958"/>
                  </a:lnTo>
                  <a:close/>
                  <a:moveTo>
                    <a:pt x="891399" y="57598"/>
                  </a:moveTo>
                  <a:lnTo>
                    <a:pt x="935285" y="115196"/>
                  </a:lnTo>
                  <a:cubicBezTo>
                    <a:pt x="943513" y="126167"/>
                    <a:pt x="951741" y="139881"/>
                    <a:pt x="959969" y="153594"/>
                  </a:cubicBezTo>
                  <a:lnTo>
                    <a:pt x="825574" y="153594"/>
                  </a:lnTo>
                  <a:cubicBezTo>
                    <a:pt x="831060" y="139881"/>
                    <a:pt x="839288" y="126167"/>
                    <a:pt x="850258" y="115196"/>
                  </a:cubicBezTo>
                  <a:lnTo>
                    <a:pt x="891399" y="57598"/>
                  </a:lnTo>
                  <a:close/>
                  <a:moveTo>
                    <a:pt x="872201" y="809115"/>
                  </a:moveTo>
                  <a:lnTo>
                    <a:pt x="545811" y="809115"/>
                  </a:lnTo>
                  <a:lnTo>
                    <a:pt x="545811" y="345588"/>
                  </a:lnTo>
                  <a:cubicBezTo>
                    <a:pt x="586953" y="315418"/>
                    <a:pt x="639066" y="298961"/>
                    <a:pt x="691178" y="298961"/>
                  </a:cubicBezTo>
                  <a:lnTo>
                    <a:pt x="767975" y="298961"/>
                  </a:lnTo>
                  <a:cubicBezTo>
                    <a:pt x="770719" y="312675"/>
                    <a:pt x="773461" y="326389"/>
                    <a:pt x="778947" y="340102"/>
                  </a:cubicBezTo>
                  <a:cubicBezTo>
                    <a:pt x="759747" y="348331"/>
                    <a:pt x="743291" y="364787"/>
                    <a:pt x="737805" y="383987"/>
                  </a:cubicBezTo>
                  <a:lnTo>
                    <a:pt x="724091" y="444327"/>
                  </a:lnTo>
                  <a:lnTo>
                    <a:pt x="814602" y="444327"/>
                  </a:lnTo>
                  <a:cubicBezTo>
                    <a:pt x="806374" y="458041"/>
                    <a:pt x="800888" y="474498"/>
                    <a:pt x="800888" y="490954"/>
                  </a:cubicBezTo>
                  <a:cubicBezTo>
                    <a:pt x="800888" y="512896"/>
                    <a:pt x="809116" y="532096"/>
                    <a:pt x="822830" y="548552"/>
                  </a:cubicBezTo>
                  <a:cubicBezTo>
                    <a:pt x="847516" y="575980"/>
                    <a:pt x="863972" y="597922"/>
                    <a:pt x="872201" y="614379"/>
                  </a:cubicBezTo>
                  <a:lnTo>
                    <a:pt x="872201" y="809115"/>
                  </a:lnTo>
                  <a:close/>
                  <a:moveTo>
                    <a:pt x="929799" y="458041"/>
                  </a:moveTo>
                  <a:cubicBezTo>
                    <a:pt x="938027" y="466270"/>
                    <a:pt x="943513" y="479983"/>
                    <a:pt x="943513" y="493697"/>
                  </a:cubicBezTo>
                  <a:cubicBezTo>
                    <a:pt x="943513" y="504668"/>
                    <a:pt x="938027" y="518382"/>
                    <a:pt x="929799" y="526610"/>
                  </a:cubicBezTo>
                  <a:cubicBezTo>
                    <a:pt x="916085" y="540324"/>
                    <a:pt x="899629" y="559523"/>
                    <a:pt x="888657" y="575980"/>
                  </a:cubicBezTo>
                  <a:cubicBezTo>
                    <a:pt x="874943" y="559523"/>
                    <a:pt x="861230" y="540324"/>
                    <a:pt x="847516" y="526610"/>
                  </a:cubicBezTo>
                  <a:cubicBezTo>
                    <a:pt x="839288" y="518382"/>
                    <a:pt x="833802" y="504668"/>
                    <a:pt x="833802" y="493697"/>
                  </a:cubicBezTo>
                  <a:cubicBezTo>
                    <a:pt x="833802" y="479983"/>
                    <a:pt x="839288" y="469012"/>
                    <a:pt x="847516" y="458041"/>
                  </a:cubicBezTo>
                  <a:lnTo>
                    <a:pt x="858488" y="447070"/>
                  </a:lnTo>
                  <a:lnTo>
                    <a:pt x="869458" y="447070"/>
                  </a:lnTo>
                  <a:lnTo>
                    <a:pt x="869458" y="482726"/>
                  </a:lnTo>
                  <a:lnTo>
                    <a:pt x="905113" y="482726"/>
                  </a:lnTo>
                  <a:lnTo>
                    <a:pt x="905113" y="447070"/>
                  </a:lnTo>
                  <a:lnTo>
                    <a:pt x="916085" y="447070"/>
                  </a:lnTo>
                  <a:lnTo>
                    <a:pt x="929799" y="458041"/>
                  </a:lnTo>
                  <a:close/>
                </a:path>
              </a:pathLst>
            </a:custGeom>
            <a:grpFill/>
            <a:ln w="2742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AD23123-37AC-2153-44CC-5B2C1D6B27DE}"/>
                </a:ext>
              </a:extLst>
            </p:cNvPr>
            <p:cNvSpPr/>
            <p:nvPr/>
          </p:nvSpPr>
          <p:spPr>
            <a:xfrm>
              <a:off x="8878411" y="436595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2440BD3-DF3F-27B3-586C-9E6435A997C1}"/>
                </a:ext>
              </a:extLst>
            </p:cNvPr>
            <p:cNvSpPr/>
            <p:nvPr/>
          </p:nvSpPr>
          <p:spPr>
            <a:xfrm>
              <a:off x="8952465" y="4365959"/>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grpFill/>
            <a:ln w="27426"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AD3F57D-60F6-3792-6342-7233C339A25D}"/>
                </a:ext>
              </a:extLst>
            </p:cNvPr>
            <p:cNvSpPr/>
            <p:nvPr/>
          </p:nvSpPr>
          <p:spPr>
            <a:xfrm>
              <a:off x="8807099" y="4365959"/>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D6E3CD5-E581-F982-1D04-3E3198E93181}"/>
                </a:ext>
              </a:extLst>
            </p:cNvPr>
            <p:cNvSpPr/>
            <p:nvPr/>
          </p:nvSpPr>
          <p:spPr>
            <a:xfrm>
              <a:off x="9278855" y="4475669"/>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3418BF9-0620-B7C3-5D72-804586B401E7}"/>
                </a:ext>
              </a:extLst>
            </p:cNvPr>
            <p:cNvSpPr/>
            <p:nvPr/>
          </p:nvSpPr>
          <p:spPr>
            <a:xfrm>
              <a:off x="9278855" y="4401615"/>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9D0E452-DC67-ED0D-CD4A-332D4B82EA01}"/>
                </a:ext>
              </a:extLst>
            </p:cNvPr>
            <p:cNvSpPr/>
            <p:nvPr/>
          </p:nvSpPr>
          <p:spPr>
            <a:xfrm>
              <a:off x="9278855" y="4330303"/>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C516FA6-01DE-E974-312D-57EF5A19E603}"/>
                </a:ext>
              </a:extLst>
            </p:cNvPr>
            <p:cNvSpPr/>
            <p:nvPr/>
          </p:nvSpPr>
          <p:spPr>
            <a:xfrm>
              <a:off x="9278855" y="4256248"/>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54531217-A37A-163A-ABBE-7A0B5B978057}"/>
              </a:ext>
            </a:extLst>
          </p:cNvPr>
          <p:cNvSpPr txBox="1"/>
          <p:nvPr/>
        </p:nvSpPr>
        <p:spPr>
          <a:xfrm>
            <a:off x="2289045" y="816071"/>
            <a:ext cx="9661950" cy="7078861"/>
          </a:xfrm>
          <a:prstGeom prst="rect">
            <a:avLst/>
          </a:prstGeom>
          <a:noFill/>
        </p:spPr>
        <p:txBody>
          <a:bodyPr wrap="square">
            <a:spAutoFit/>
          </a:bodyPr>
          <a:lstStyle/>
          <a:p>
            <a:r>
              <a:rPr lang="es" sz="2200" b="1" dirty="0">
                <a:solidFill>
                  <a:srgbClr val="B41F7A"/>
                </a:solidFill>
                <a:effectLst/>
                <a:latin typeface="Calibri" panose="020F0502020204030204" pitchFamily="34" charset="0"/>
                <a:ea typeface="Calibri" panose="020F0502020204030204" pitchFamily="34" charset="0"/>
                <a:cs typeface="Calibri" panose="020F0502020204030204" pitchFamily="34" charset="0"/>
              </a:rPr>
              <a:t>RESULTADOS</a:t>
            </a:r>
          </a:p>
          <a:p>
            <a:r>
              <a:rPr lang="e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Las medidas descritas se implementaron de manera consistente. El riesgo potencial de insolvencia fue evitado por las medidas ad hoc descritas. Esto dio tiempo suficiente para encontrar un socio que no solo pudiera invertir en la empresa, sino también desarrollar la empresa estratégicamente con respecto a tres aspectos centrales:</a:t>
            </a:r>
            <a:endParaRPr lang="en-IE" sz="2200" dirty="0">
              <a:effectLst/>
              <a:latin typeface="Calibri" panose="020F0502020204030204" pitchFamily="34" charset="0"/>
              <a:ea typeface="Calibri" panose="020F0502020204030204" pitchFamily="34" charset="0"/>
              <a:cs typeface="Times New Roman" panose="02020603050405020304" pitchFamily="18" charset="0"/>
            </a:endParaRPr>
          </a:p>
          <a:p>
            <a:r>
              <a:rPr lang="es" sz="22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 Ampliación de grupos de clientes: </a:t>
            </a:r>
            <a:r>
              <a:rPr lang="e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El nuevo socio estratégico tiene acceso a clientes internacionales del segmento de la construcción con los que la compañía no tenía contactos antes.</a:t>
            </a:r>
            <a:endParaRPr lang="en-IE" sz="22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s" sz="2200"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 </a:t>
            </a:r>
            <a:r>
              <a:rPr lang="es" sz="22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Asegurar el financiamiento a largo plazo </a:t>
            </a:r>
            <a:r>
              <a:rPr lang="es" sz="2200"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 </a:t>
            </a:r>
            <a:r>
              <a:rPr lang="e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la inversión de capital del socio estratégico asegura el financiamiento a mediano plazo de la empresa y crea margen para inversiones importantes.</a:t>
            </a:r>
            <a:endParaRPr lang="en-IE" sz="22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s" sz="2200"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 </a:t>
            </a:r>
            <a:r>
              <a:rPr lang="es" sz="22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Mayor desarrollo del modelo de negocio: </a:t>
            </a:r>
            <a:r>
              <a:rPr lang="e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se desarrolló e implementó conjuntamente un plan estratégico que prevé una expansión del modelo de negocio con respecto al comercio de repuestos, servicio y reparaciones. De esta forma, se puede diversificar el riesgo del negocio del proyecto y se desarrollan nuevas fuentes de ingresos.</a:t>
            </a:r>
            <a:endParaRPr lang="en-IE" sz="22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s" sz="1800" b="1"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endParaRPr lang="en-IE" sz="18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s" sz="1800" b="1" dirty="0">
                <a:effectLst/>
                <a:latin typeface="Calibri" panose="020F0502020204030204" pitchFamily="34" charset="0"/>
                <a:ea typeface="Calibri" panose="020F050202020403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2200" dirty="0">
              <a:effectLst/>
              <a:latin typeface="Calibri" panose="020F0502020204030204" pitchFamily="34" charset="0"/>
              <a:ea typeface="Calibri" panose="020F0502020204030204" pitchFamily="34" charset="0"/>
              <a:cs typeface="Calibri" panose="020F0502020204030204" pitchFamily="34" charset="0"/>
            </a:endParaRPr>
          </a:p>
          <a:p>
            <a:r>
              <a:rPr lang="es" sz="2200" dirty="0">
                <a:effectLst/>
                <a:latin typeface="Calibri" panose="020F0502020204030204" pitchFamily="34" charset="0"/>
                <a:ea typeface="Calibri" panose="020F0502020204030204" pitchFamily="34" charset="0"/>
                <a:cs typeface="Calibri" panose="020F0502020204030204" pitchFamily="34" charset="0"/>
              </a:rPr>
              <a:t> </a:t>
            </a:r>
            <a:endParaRPr lang="en-IE"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5294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CF0D0AE-2EC4-892E-2C54-9805E9A0D70A}"/>
              </a:ext>
            </a:extLst>
          </p:cNvPr>
          <p:cNvSpPr>
            <a:spLocks noGrp="1"/>
          </p:cNvSpPr>
          <p:nvPr>
            <p:ph type="body" sz="quarter" idx="18"/>
          </p:nvPr>
        </p:nvSpPr>
        <p:spPr>
          <a:xfrm>
            <a:off x="417242" y="1576134"/>
            <a:ext cx="11459325" cy="4548219"/>
          </a:xfrm>
        </p:spPr>
        <p:txBody>
          <a:bodyPr>
            <a:normAutofit/>
          </a:bodyPr>
          <a:lstStyle/>
          <a:p>
            <a:pPr marL="14288" indent="-14288" algn="just"/>
            <a:r>
              <a:rPr lang="es" dirty="0"/>
              <a:t>externos son elementos que existen fuera del entorno interno de una empresa que pueden afectar las operaciones de una empresa. Estas fuerzas externas pueden ayudar a las pymes o presentar desafíos a sus procesos actuales. Las PYMES deben realizar un seguimiento de los factores del entorno externo para que puedan reconocer y resolver los problemas que causan los factores y realizar los cambios apropiados.</a:t>
            </a:r>
          </a:p>
          <a:p>
            <a:pPr marL="14288" indent="-14288" algn="just"/>
            <a:endParaRPr lang="en-GB" dirty="0"/>
          </a:p>
          <a:p>
            <a:pPr marL="14288" indent="-14288" algn="just"/>
            <a:r>
              <a:rPr lang="es" b="1" dirty="0">
                <a:solidFill>
                  <a:srgbClr val="F16924"/>
                </a:solidFill>
              </a:rPr>
              <a:t>¿Por qué son importantes los factores ambientales externos?</a:t>
            </a:r>
          </a:p>
          <a:p>
            <a:pPr marL="14288" indent="-14288" algn="just"/>
            <a:r>
              <a:rPr lang="es" dirty="0"/>
              <a:t>Los factores ambientales externos son importantes porque pueden causar efectos directos e indirectos en las operaciones comerciales, el personal y los ingresos. El entorno externo de una PYME cambia constantemente de formas que escapan al control de la empresa, pero los propietarios y gerentes pueden seguir estos cambios y minimizar sus consecuencias. Elegir monitorear la naturaleza dinámica de los factores ambientales externos permite a las empresas protegerse contra eventos predecibles y mitigar los efectos de cambios inesperados.</a:t>
            </a:r>
          </a:p>
          <a:p>
            <a:pPr marL="14288" indent="-14288" algn="just"/>
            <a:endParaRPr lang="en-GB" dirty="0"/>
          </a:p>
          <a:p>
            <a:pPr marL="14288" indent="-14288" algn="just"/>
            <a:r>
              <a:rPr lang="es" dirty="0">
                <a:solidFill>
                  <a:schemeClr val="tx2"/>
                </a:solidFill>
                <a:highlight>
                  <a:srgbClr val="B41F7A"/>
                </a:highlight>
              </a:rPr>
              <a:t>En este módulo, nos centraremos en </a:t>
            </a:r>
            <a:r>
              <a:rPr lang="es" b="1" dirty="0">
                <a:solidFill>
                  <a:schemeClr val="tx2"/>
                </a:solidFill>
                <a:highlight>
                  <a:srgbClr val="B41F7A"/>
                </a:highlight>
              </a:rPr>
              <a:t>4 tipos de crisis de fuentes externas </a:t>
            </a:r>
            <a:r>
              <a:rPr lang="es" dirty="0">
                <a:solidFill>
                  <a:schemeClr val="tx2"/>
                </a:solidFill>
                <a:highlight>
                  <a:srgbClr val="B41F7A"/>
                </a:highlight>
              </a:rPr>
              <a:t>...</a:t>
            </a:r>
          </a:p>
          <a:p>
            <a:pPr marL="14288" indent="-14288" algn="just"/>
            <a:endParaRPr lang="en-GB" dirty="0"/>
          </a:p>
          <a:p>
            <a:pPr marL="14288" indent="-14288" algn="just"/>
            <a:endParaRPr lang="en-GB" dirty="0"/>
          </a:p>
        </p:txBody>
      </p:sp>
      <p:sp>
        <p:nvSpPr>
          <p:cNvPr id="9" name="Text Placeholder 8">
            <a:extLst>
              <a:ext uri="{FF2B5EF4-FFF2-40B4-BE49-F238E27FC236}">
                <a16:creationId xmlns:a16="http://schemas.microsoft.com/office/drawing/2014/main" id="{C7AAD7D4-0791-71FD-5B3E-6DADFBDDA54E}"/>
              </a:ext>
            </a:extLst>
          </p:cNvPr>
          <p:cNvSpPr>
            <a:spLocks noGrp="1"/>
          </p:cNvSpPr>
          <p:nvPr>
            <p:ph type="body" sz="quarter" idx="16"/>
          </p:nvPr>
        </p:nvSpPr>
        <p:spPr/>
        <p:txBody>
          <a:bodyPr>
            <a:normAutofit lnSpcReduction="10000"/>
          </a:bodyPr>
          <a:lstStyle/>
          <a:p>
            <a:r>
              <a:rPr lang="es" dirty="0">
                <a:solidFill>
                  <a:schemeClr val="bg1"/>
                </a:solidFill>
              </a:rPr>
              <a:t>¿Qué son los factores externos?</a:t>
            </a:r>
            <a:endParaRPr lang="en-US" dirty="0">
              <a:solidFill>
                <a:srgbClr val="F16924"/>
              </a:solidFill>
            </a:endParaRPr>
          </a:p>
          <a:p>
            <a:endParaRPr lang="en-US" dirty="0"/>
          </a:p>
        </p:txBody>
      </p:sp>
    </p:spTree>
    <p:extLst>
      <p:ext uri="{BB962C8B-B14F-4D97-AF65-F5344CB8AC3E}">
        <p14:creationId xmlns:p14="http://schemas.microsoft.com/office/powerpoint/2010/main" val="2690084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09AF70-580E-48E3-975E-BB529A9272BE}"/>
              </a:ext>
            </a:extLst>
          </p:cNvPr>
          <p:cNvSpPr>
            <a:spLocks noGrp="1"/>
          </p:cNvSpPr>
          <p:nvPr>
            <p:ph type="body" sz="quarter" idx="18"/>
          </p:nvPr>
        </p:nvSpPr>
        <p:spPr>
          <a:xfrm>
            <a:off x="529759" y="1757011"/>
            <a:ext cx="8541206" cy="4323272"/>
          </a:xfrm>
        </p:spPr>
        <p:txBody>
          <a:bodyPr>
            <a:normAutofit/>
          </a:bodyPr>
          <a:lstStyle/>
          <a:p>
            <a:pPr marL="342900" indent="-342900">
              <a:buClr>
                <a:srgbClr val="F16924"/>
              </a:buClr>
              <a:buFont typeface="Arial" panose="020B0604020202020204" pitchFamily="34" charset="0"/>
              <a:buChar char="•"/>
            </a:pPr>
            <a:r>
              <a:rPr lang="es" dirty="0"/>
              <a:t>Los gerentes pueden tomar acciones rápidas para contener el impacto de la inflación en la rentabilidad de sus empresas. Estas tácticas comienzan con una evaluación detallada de su exposición contractual. Durante años, los gerentes han estado viviendo en un ambiente de baja inflación donde la indexación de precios no era un tema crítico. Ahora, muchas empresas tienen que evaluar, </a:t>
            </a:r>
            <a:r>
              <a:rPr lang="es" dirty="0" err="1"/>
              <a:t>analizar </a:t>
            </a:r>
            <a:r>
              <a:rPr lang="es" dirty="0"/>
              <a:t>y enfocarse en elementos clave de sus ventas o gastos externos que deberían estar indexados o no indexados.</a:t>
            </a:r>
          </a:p>
          <a:p>
            <a:pPr marL="342900" indent="-342900">
              <a:buClr>
                <a:srgbClr val="F16924"/>
              </a:buClr>
              <a:buFont typeface="Arial" panose="020B0604020202020204" pitchFamily="34" charset="0"/>
              <a:buChar char="•"/>
            </a:pPr>
            <a:endParaRPr lang="en-US" dirty="0"/>
          </a:p>
          <a:p>
            <a:pPr marL="342900" indent="-342900">
              <a:buClr>
                <a:srgbClr val="F16924"/>
              </a:buClr>
              <a:buFont typeface="Arial" panose="020B0604020202020204" pitchFamily="34" charset="0"/>
              <a:buChar char="•"/>
            </a:pPr>
            <a:r>
              <a:rPr lang="es" dirty="0"/>
              <a:t>Identificar proveedores alternativos de menor costo también es una solución clave a corto plazo para hacer frente a la inflación. Más allá de estas medidas más inmediatas, las </a:t>
            </a:r>
            <a:r>
              <a:rPr lang="es" dirty="0" err="1"/>
              <a:t>organizaciones </a:t>
            </a:r>
            <a:r>
              <a:rPr lang="es" dirty="0"/>
              <a:t>pueden responder a una mayor inflación aumentando la resiliencia de la cadena de suministro.</a:t>
            </a:r>
          </a:p>
        </p:txBody>
      </p:sp>
      <p:sp>
        <p:nvSpPr>
          <p:cNvPr id="5" name="Text Placeholder 4">
            <a:extLst>
              <a:ext uri="{FF2B5EF4-FFF2-40B4-BE49-F238E27FC236}">
                <a16:creationId xmlns:a16="http://schemas.microsoft.com/office/drawing/2014/main" id="{972731A9-3E07-D2EB-4C2F-E0B9A95C2748}"/>
              </a:ext>
            </a:extLst>
          </p:cNvPr>
          <p:cNvSpPr>
            <a:spLocks noGrp="1"/>
          </p:cNvSpPr>
          <p:nvPr>
            <p:ph type="body" sz="quarter" idx="16"/>
          </p:nvPr>
        </p:nvSpPr>
        <p:spPr/>
        <p:txBody>
          <a:bodyPr>
            <a:normAutofit fontScale="70000" lnSpcReduction="20000"/>
          </a:bodyPr>
          <a:lstStyle/>
          <a:p>
            <a:r>
              <a:rPr lang="es" dirty="0"/>
              <a:t>Volver al aprendizaje: ¿qué pueden hacer los líderes de la cadena de suministro?</a:t>
            </a:r>
          </a:p>
          <a:p>
            <a:endParaRPr lang="en-US" dirty="0"/>
          </a:p>
        </p:txBody>
      </p:sp>
      <p:grpSp>
        <p:nvGrpSpPr>
          <p:cNvPr id="6" name="Graphic 3">
            <a:extLst>
              <a:ext uri="{FF2B5EF4-FFF2-40B4-BE49-F238E27FC236}">
                <a16:creationId xmlns:a16="http://schemas.microsoft.com/office/drawing/2014/main" id="{19270B97-0ABF-7B39-27E9-BFBE5E43CBB6}"/>
              </a:ext>
            </a:extLst>
          </p:cNvPr>
          <p:cNvGrpSpPr/>
          <p:nvPr/>
        </p:nvGrpSpPr>
        <p:grpSpPr>
          <a:xfrm>
            <a:off x="9609222" y="4074694"/>
            <a:ext cx="1739257" cy="1734906"/>
            <a:chOff x="6480067" y="1995774"/>
            <a:chExt cx="1097106" cy="1094362"/>
          </a:xfrm>
          <a:solidFill>
            <a:srgbClr val="616161"/>
          </a:solidFill>
        </p:grpSpPr>
        <p:sp>
          <p:nvSpPr>
            <p:cNvPr id="7" name="Freeform 6">
              <a:extLst>
                <a:ext uri="{FF2B5EF4-FFF2-40B4-BE49-F238E27FC236}">
                  <a16:creationId xmlns:a16="http://schemas.microsoft.com/office/drawing/2014/main" id="{E956EAA1-3E1F-1F7F-60C6-E23C549506FF}"/>
                </a:ext>
              </a:extLst>
            </p:cNvPr>
            <p:cNvSpPr/>
            <p:nvPr/>
          </p:nvSpPr>
          <p:spPr>
            <a:xfrm>
              <a:off x="6485552" y="3054480"/>
              <a:ext cx="1088878" cy="35655"/>
            </a:xfrm>
            <a:custGeom>
              <a:avLst/>
              <a:gdLst>
                <a:gd name="connsiteX0" fmla="*/ 0 w 1088878"/>
                <a:gd name="connsiteY0" fmla="*/ 0 h 35655"/>
                <a:gd name="connsiteX1" fmla="*/ 1088879 w 1088878"/>
                <a:gd name="connsiteY1" fmla="*/ 0 h 35655"/>
                <a:gd name="connsiteX2" fmla="*/ 1088879 w 1088878"/>
                <a:gd name="connsiteY2" fmla="*/ 35656 h 35655"/>
                <a:gd name="connsiteX3" fmla="*/ 0 w 1088878"/>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088878" h="35655">
                  <a:moveTo>
                    <a:pt x="0" y="0"/>
                  </a:moveTo>
                  <a:lnTo>
                    <a:pt x="1088879" y="0"/>
                  </a:lnTo>
                  <a:lnTo>
                    <a:pt x="1088879" y="35656"/>
                  </a:lnTo>
                  <a:lnTo>
                    <a:pt x="0" y="35656"/>
                  </a:lnTo>
                  <a:close/>
                </a:path>
              </a:pathLst>
            </a:custGeom>
            <a:grpFill/>
            <a:ln w="27426" cap="flat">
              <a:noFill/>
              <a:prstDash val="solid"/>
              <a:miter/>
            </a:ln>
          </p:spPr>
          <p:txBody>
            <a:bodyPr rtlCol="0" anchor="ctr"/>
            <a:lstStyle/>
            <a:p>
              <a:endParaRPr lang="en-US"/>
            </a:p>
          </p:txBody>
        </p:sp>
        <p:grpSp>
          <p:nvGrpSpPr>
            <p:cNvPr id="8" name="Graphic 3">
              <a:extLst>
                <a:ext uri="{FF2B5EF4-FFF2-40B4-BE49-F238E27FC236}">
                  <a16:creationId xmlns:a16="http://schemas.microsoft.com/office/drawing/2014/main" id="{DEED4EE1-8DA0-C492-755B-43E380D24458}"/>
                </a:ext>
              </a:extLst>
            </p:cNvPr>
            <p:cNvGrpSpPr/>
            <p:nvPr/>
          </p:nvGrpSpPr>
          <p:grpSpPr>
            <a:xfrm>
              <a:off x="6480067" y="1995774"/>
              <a:ext cx="1097106" cy="943510"/>
              <a:chOff x="6480067" y="1995774"/>
              <a:chExt cx="1097106" cy="943510"/>
            </a:xfrm>
            <a:grpFill/>
          </p:grpSpPr>
          <p:sp>
            <p:nvSpPr>
              <p:cNvPr id="34" name="Freeform 33">
                <a:extLst>
                  <a:ext uri="{FF2B5EF4-FFF2-40B4-BE49-F238E27FC236}">
                    <a16:creationId xmlns:a16="http://schemas.microsoft.com/office/drawing/2014/main" id="{F6746956-B89C-F9C7-BCC6-B0305274C9C2}"/>
                  </a:ext>
                </a:extLst>
              </p:cNvPr>
              <p:cNvSpPr/>
              <p:nvPr/>
            </p:nvSpPr>
            <p:spPr>
              <a:xfrm>
                <a:off x="6872282" y="1995774"/>
                <a:ext cx="603408" cy="307189"/>
              </a:xfrm>
              <a:custGeom>
                <a:avLst/>
                <a:gdLst>
                  <a:gd name="connsiteX0" fmla="*/ 38399 w 603408"/>
                  <a:gd name="connsiteY0" fmla="*/ 126167 h 307189"/>
                  <a:gd name="connsiteX1" fmla="*/ 156338 w 603408"/>
                  <a:gd name="connsiteY1" fmla="*/ 109710 h 307189"/>
                  <a:gd name="connsiteX2" fmla="*/ 444329 w 603408"/>
                  <a:gd name="connsiteY2" fmla="*/ 216678 h 307189"/>
                  <a:gd name="connsiteX3" fmla="*/ 403187 w 603408"/>
                  <a:gd name="connsiteY3" fmla="*/ 257819 h 307189"/>
                  <a:gd name="connsiteX4" fmla="*/ 603409 w 603408"/>
                  <a:gd name="connsiteY4" fmla="*/ 307189 h 307189"/>
                  <a:gd name="connsiteX5" fmla="*/ 554039 w 603408"/>
                  <a:gd name="connsiteY5" fmla="*/ 106968 h 307189"/>
                  <a:gd name="connsiteX6" fmla="*/ 521126 w 603408"/>
                  <a:gd name="connsiteY6" fmla="*/ 139881 h 307189"/>
                  <a:gd name="connsiteX7" fmla="*/ 159080 w 603408"/>
                  <a:gd name="connsiteY7" fmla="*/ 0 h 307189"/>
                  <a:gd name="connsiteX8" fmla="*/ 13714 w 603408"/>
                  <a:gd name="connsiteY8" fmla="*/ 19199 h 307189"/>
                  <a:gd name="connsiteX9" fmla="*/ 0 w 603408"/>
                  <a:gd name="connsiteY9" fmla="*/ 21942 h 307189"/>
                  <a:gd name="connsiteX10" fmla="*/ 0 w 603408"/>
                  <a:gd name="connsiteY10" fmla="*/ 123424 h 307189"/>
                  <a:gd name="connsiteX11" fmla="*/ 35656 w 603408"/>
                  <a:gd name="connsiteY11" fmla="*/ 120681 h 307189"/>
                  <a:gd name="connsiteX12" fmla="*/ 38399 w 603408"/>
                  <a:gd name="connsiteY12" fmla="*/ 126167 h 307189"/>
                  <a:gd name="connsiteX13" fmla="*/ 32914 w 603408"/>
                  <a:gd name="connsiteY13" fmla="*/ 54855 h 307189"/>
                  <a:gd name="connsiteX14" fmla="*/ 156338 w 603408"/>
                  <a:gd name="connsiteY14" fmla="*/ 41141 h 307189"/>
                  <a:gd name="connsiteX15" fmla="*/ 507412 w 603408"/>
                  <a:gd name="connsiteY15" fmla="*/ 181022 h 307189"/>
                  <a:gd name="connsiteX16" fmla="*/ 521126 w 603408"/>
                  <a:gd name="connsiteY16" fmla="*/ 191993 h 307189"/>
                  <a:gd name="connsiteX17" fmla="*/ 534840 w 603408"/>
                  <a:gd name="connsiteY17" fmla="*/ 178280 h 307189"/>
                  <a:gd name="connsiteX18" fmla="*/ 554039 w 603408"/>
                  <a:gd name="connsiteY18" fmla="*/ 260562 h 307189"/>
                  <a:gd name="connsiteX19" fmla="*/ 471756 w 603408"/>
                  <a:gd name="connsiteY19" fmla="*/ 241363 h 307189"/>
                  <a:gd name="connsiteX20" fmla="*/ 496441 w 603408"/>
                  <a:gd name="connsiteY20" fmla="*/ 216678 h 307189"/>
                  <a:gd name="connsiteX21" fmla="*/ 482727 w 603408"/>
                  <a:gd name="connsiteY21" fmla="*/ 202964 h 307189"/>
                  <a:gd name="connsiteX22" fmla="*/ 156338 w 603408"/>
                  <a:gd name="connsiteY22" fmla="*/ 74054 h 307189"/>
                  <a:gd name="connsiteX23" fmla="*/ 32914 w 603408"/>
                  <a:gd name="connsiteY23" fmla="*/ 90511 h 307189"/>
                  <a:gd name="connsiteX24" fmla="*/ 32914 w 603408"/>
                  <a:gd name="connsiteY24" fmla="*/ 54855 h 30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3408" h="307189">
                    <a:moveTo>
                      <a:pt x="38399" y="126167"/>
                    </a:moveTo>
                    <a:cubicBezTo>
                      <a:pt x="76797" y="115196"/>
                      <a:pt x="115197" y="109710"/>
                      <a:pt x="156338" y="109710"/>
                    </a:cubicBezTo>
                    <a:cubicBezTo>
                      <a:pt x="263306" y="109710"/>
                      <a:pt x="364788" y="148109"/>
                      <a:pt x="444329" y="216678"/>
                    </a:cubicBezTo>
                    <a:lnTo>
                      <a:pt x="403187" y="257819"/>
                    </a:lnTo>
                    <a:lnTo>
                      <a:pt x="603409" y="307189"/>
                    </a:lnTo>
                    <a:lnTo>
                      <a:pt x="554039" y="106968"/>
                    </a:lnTo>
                    <a:lnTo>
                      <a:pt x="521126" y="139881"/>
                    </a:lnTo>
                    <a:cubicBezTo>
                      <a:pt x="422386" y="49370"/>
                      <a:pt x="293476" y="0"/>
                      <a:pt x="159080" y="0"/>
                    </a:cubicBezTo>
                    <a:cubicBezTo>
                      <a:pt x="109711" y="0"/>
                      <a:pt x="60341" y="5485"/>
                      <a:pt x="13714" y="19199"/>
                    </a:cubicBezTo>
                    <a:lnTo>
                      <a:pt x="0" y="21942"/>
                    </a:lnTo>
                    <a:lnTo>
                      <a:pt x="0" y="123424"/>
                    </a:lnTo>
                    <a:lnTo>
                      <a:pt x="35656" y="120681"/>
                    </a:lnTo>
                    <a:lnTo>
                      <a:pt x="38399" y="126167"/>
                    </a:lnTo>
                    <a:close/>
                    <a:moveTo>
                      <a:pt x="32914" y="54855"/>
                    </a:moveTo>
                    <a:cubicBezTo>
                      <a:pt x="74055" y="43884"/>
                      <a:pt x="115197" y="41141"/>
                      <a:pt x="156338" y="41141"/>
                    </a:cubicBezTo>
                    <a:cubicBezTo>
                      <a:pt x="287991" y="41141"/>
                      <a:pt x="411415" y="90511"/>
                      <a:pt x="507412" y="181022"/>
                    </a:cubicBezTo>
                    <a:lnTo>
                      <a:pt x="521126" y="191993"/>
                    </a:lnTo>
                    <a:lnTo>
                      <a:pt x="534840" y="178280"/>
                    </a:lnTo>
                    <a:lnTo>
                      <a:pt x="554039" y="260562"/>
                    </a:lnTo>
                    <a:lnTo>
                      <a:pt x="471756" y="241363"/>
                    </a:lnTo>
                    <a:lnTo>
                      <a:pt x="496441" y="216678"/>
                    </a:lnTo>
                    <a:lnTo>
                      <a:pt x="482727" y="202964"/>
                    </a:lnTo>
                    <a:cubicBezTo>
                      <a:pt x="394958" y="117939"/>
                      <a:pt x="279763" y="74054"/>
                      <a:pt x="156338" y="74054"/>
                    </a:cubicBezTo>
                    <a:cubicBezTo>
                      <a:pt x="115197" y="74054"/>
                      <a:pt x="74055" y="79540"/>
                      <a:pt x="32914" y="90511"/>
                    </a:cubicBezTo>
                    <a:lnTo>
                      <a:pt x="32914" y="54855"/>
                    </a:lnTo>
                    <a:close/>
                  </a:path>
                </a:pathLst>
              </a:custGeom>
              <a:solidFill>
                <a:srgbClr val="F16924"/>
              </a:solidFill>
              <a:ln w="27426"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EC2E3397-7894-DFC2-4CED-FC4760D2513F}"/>
                  </a:ext>
                </a:extLst>
              </p:cNvPr>
              <p:cNvSpPr/>
              <p:nvPr/>
            </p:nvSpPr>
            <p:spPr>
              <a:xfrm>
                <a:off x="6480067" y="2099999"/>
                <a:ext cx="307189" cy="603407"/>
              </a:xfrm>
              <a:custGeom>
                <a:avLst/>
                <a:gdLst>
                  <a:gd name="connsiteX0" fmla="*/ 24685 w 307189"/>
                  <a:gd name="connsiteY0" fmla="*/ 589694 h 603407"/>
                  <a:gd name="connsiteX1" fmla="*/ 27428 w 307189"/>
                  <a:gd name="connsiteY1" fmla="*/ 603408 h 603407"/>
                  <a:gd name="connsiteX2" fmla="*/ 128910 w 307189"/>
                  <a:gd name="connsiteY2" fmla="*/ 603408 h 603407"/>
                  <a:gd name="connsiteX3" fmla="*/ 126167 w 307189"/>
                  <a:gd name="connsiteY3" fmla="*/ 567752 h 603407"/>
                  <a:gd name="connsiteX4" fmla="*/ 126167 w 307189"/>
                  <a:gd name="connsiteY4" fmla="*/ 565009 h 603407"/>
                  <a:gd name="connsiteX5" fmla="*/ 109711 w 307189"/>
                  <a:gd name="connsiteY5" fmla="*/ 447070 h 603407"/>
                  <a:gd name="connsiteX6" fmla="*/ 216678 w 307189"/>
                  <a:gd name="connsiteY6" fmla="*/ 159080 h 603407"/>
                  <a:gd name="connsiteX7" fmla="*/ 257820 w 307189"/>
                  <a:gd name="connsiteY7" fmla="*/ 200221 h 603407"/>
                  <a:gd name="connsiteX8" fmla="*/ 307189 w 307189"/>
                  <a:gd name="connsiteY8" fmla="*/ 0 h 603407"/>
                  <a:gd name="connsiteX9" fmla="*/ 106968 w 307189"/>
                  <a:gd name="connsiteY9" fmla="*/ 49369 h 603407"/>
                  <a:gd name="connsiteX10" fmla="*/ 139880 w 307189"/>
                  <a:gd name="connsiteY10" fmla="*/ 82283 h 603407"/>
                  <a:gd name="connsiteX11" fmla="*/ 0 w 307189"/>
                  <a:gd name="connsiteY11" fmla="*/ 444327 h 603407"/>
                  <a:gd name="connsiteX12" fmla="*/ 24685 w 307189"/>
                  <a:gd name="connsiteY12" fmla="*/ 589694 h 603407"/>
                  <a:gd name="connsiteX13" fmla="*/ 24685 w 307189"/>
                  <a:gd name="connsiteY13" fmla="*/ 589694 h 603407"/>
                  <a:gd name="connsiteX14" fmla="*/ 181022 w 307189"/>
                  <a:gd name="connsiteY14" fmla="*/ 93254 h 603407"/>
                  <a:gd name="connsiteX15" fmla="*/ 191994 w 307189"/>
                  <a:gd name="connsiteY15" fmla="*/ 79540 h 603407"/>
                  <a:gd name="connsiteX16" fmla="*/ 178280 w 307189"/>
                  <a:gd name="connsiteY16" fmla="*/ 65826 h 603407"/>
                  <a:gd name="connsiteX17" fmla="*/ 260563 w 307189"/>
                  <a:gd name="connsiteY17" fmla="*/ 46627 h 603407"/>
                  <a:gd name="connsiteX18" fmla="*/ 241363 w 307189"/>
                  <a:gd name="connsiteY18" fmla="*/ 128910 h 603407"/>
                  <a:gd name="connsiteX19" fmla="*/ 216678 w 307189"/>
                  <a:gd name="connsiteY19" fmla="*/ 104225 h 603407"/>
                  <a:gd name="connsiteX20" fmla="*/ 202965 w 307189"/>
                  <a:gd name="connsiteY20" fmla="*/ 117938 h 603407"/>
                  <a:gd name="connsiteX21" fmla="*/ 74054 w 307189"/>
                  <a:gd name="connsiteY21" fmla="*/ 444327 h 603407"/>
                  <a:gd name="connsiteX22" fmla="*/ 90511 w 307189"/>
                  <a:gd name="connsiteY22" fmla="*/ 567752 h 603407"/>
                  <a:gd name="connsiteX23" fmla="*/ 54855 w 307189"/>
                  <a:gd name="connsiteY23" fmla="*/ 567752 h 603407"/>
                  <a:gd name="connsiteX24" fmla="*/ 41142 w 307189"/>
                  <a:gd name="connsiteY24" fmla="*/ 444327 h 603407"/>
                  <a:gd name="connsiteX25" fmla="*/ 181022 w 307189"/>
                  <a:gd name="connsiteY25" fmla="*/ 93254 h 603407"/>
                  <a:gd name="connsiteX26" fmla="*/ 181022 w 307189"/>
                  <a:gd name="connsiteY26" fmla="*/ 93254 h 60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7189" h="603407">
                    <a:moveTo>
                      <a:pt x="24685" y="589694"/>
                    </a:moveTo>
                    <a:lnTo>
                      <a:pt x="27428" y="603408"/>
                    </a:lnTo>
                    <a:lnTo>
                      <a:pt x="128910" y="603408"/>
                    </a:lnTo>
                    <a:lnTo>
                      <a:pt x="126167" y="567752"/>
                    </a:lnTo>
                    <a:lnTo>
                      <a:pt x="126167" y="565009"/>
                    </a:lnTo>
                    <a:cubicBezTo>
                      <a:pt x="115196" y="526610"/>
                      <a:pt x="109711" y="488211"/>
                      <a:pt x="109711" y="447070"/>
                    </a:cubicBezTo>
                    <a:cubicBezTo>
                      <a:pt x="109711" y="340102"/>
                      <a:pt x="148109" y="238620"/>
                      <a:pt x="216678" y="159080"/>
                    </a:cubicBezTo>
                    <a:lnTo>
                      <a:pt x="257820" y="200221"/>
                    </a:lnTo>
                    <a:lnTo>
                      <a:pt x="307189" y="0"/>
                    </a:lnTo>
                    <a:lnTo>
                      <a:pt x="106968" y="49369"/>
                    </a:lnTo>
                    <a:lnTo>
                      <a:pt x="139880" y="82283"/>
                    </a:lnTo>
                    <a:cubicBezTo>
                      <a:pt x="49369" y="181022"/>
                      <a:pt x="0" y="309932"/>
                      <a:pt x="0" y="444327"/>
                    </a:cubicBezTo>
                    <a:cubicBezTo>
                      <a:pt x="5485" y="493697"/>
                      <a:pt x="10971" y="543067"/>
                      <a:pt x="24685" y="589694"/>
                    </a:cubicBezTo>
                    <a:lnTo>
                      <a:pt x="24685" y="589694"/>
                    </a:lnTo>
                    <a:close/>
                    <a:moveTo>
                      <a:pt x="181022" y="93254"/>
                    </a:moveTo>
                    <a:lnTo>
                      <a:pt x="191994" y="79540"/>
                    </a:lnTo>
                    <a:lnTo>
                      <a:pt x="178280" y="65826"/>
                    </a:lnTo>
                    <a:lnTo>
                      <a:pt x="260563" y="46627"/>
                    </a:lnTo>
                    <a:lnTo>
                      <a:pt x="241363" y="128910"/>
                    </a:lnTo>
                    <a:lnTo>
                      <a:pt x="216678" y="104225"/>
                    </a:lnTo>
                    <a:lnTo>
                      <a:pt x="202965" y="117938"/>
                    </a:lnTo>
                    <a:cubicBezTo>
                      <a:pt x="117939" y="205707"/>
                      <a:pt x="74054" y="320903"/>
                      <a:pt x="74054" y="444327"/>
                    </a:cubicBezTo>
                    <a:cubicBezTo>
                      <a:pt x="74054" y="485469"/>
                      <a:pt x="79540" y="526610"/>
                      <a:pt x="90511" y="567752"/>
                    </a:cubicBezTo>
                    <a:lnTo>
                      <a:pt x="54855" y="567752"/>
                    </a:lnTo>
                    <a:cubicBezTo>
                      <a:pt x="43884" y="526610"/>
                      <a:pt x="41142" y="485469"/>
                      <a:pt x="41142" y="444327"/>
                    </a:cubicBezTo>
                    <a:cubicBezTo>
                      <a:pt x="41142" y="312675"/>
                      <a:pt x="90511" y="189250"/>
                      <a:pt x="181022" y="93254"/>
                    </a:cubicBezTo>
                    <a:lnTo>
                      <a:pt x="181022" y="93254"/>
                    </a:lnTo>
                    <a:close/>
                  </a:path>
                </a:pathLst>
              </a:custGeom>
              <a:solidFill>
                <a:srgbClr val="F16924"/>
              </a:solidFill>
              <a:ln w="27426"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3B97E61-BA7A-3855-59E5-79AA23EB072E}"/>
                  </a:ext>
                </a:extLst>
              </p:cNvPr>
              <p:cNvSpPr/>
              <p:nvPr/>
            </p:nvSpPr>
            <p:spPr>
              <a:xfrm>
                <a:off x="7269984" y="2335876"/>
                <a:ext cx="307190" cy="603407"/>
              </a:xfrm>
              <a:custGeom>
                <a:avLst/>
                <a:gdLst>
                  <a:gd name="connsiteX0" fmla="*/ 181023 w 307190"/>
                  <a:gd name="connsiteY0" fmla="*/ 35656 h 603407"/>
                  <a:gd name="connsiteX1" fmla="*/ 181023 w 307190"/>
                  <a:gd name="connsiteY1" fmla="*/ 38399 h 603407"/>
                  <a:gd name="connsiteX2" fmla="*/ 197480 w 307190"/>
                  <a:gd name="connsiteY2" fmla="*/ 156337 h 603407"/>
                  <a:gd name="connsiteX3" fmla="*/ 90511 w 307190"/>
                  <a:gd name="connsiteY3" fmla="*/ 444327 h 603407"/>
                  <a:gd name="connsiteX4" fmla="*/ 49369 w 307190"/>
                  <a:gd name="connsiteY4" fmla="*/ 403186 h 603407"/>
                  <a:gd name="connsiteX5" fmla="*/ 0 w 307190"/>
                  <a:gd name="connsiteY5" fmla="*/ 603408 h 603407"/>
                  <a:gd name="connsiteX6" fmla="*/ 200222 w 307190"/>
                  <a:gd name="connsiteY6" fmla="*/ 554038 h 603407"/>
                  <a:gd name="connsiteX7" fmla="*/ 167309 w 307190"/>
                  <a:gd name="connsiteY7" fmla="*/ 521125 h 603407"/>
                  <a:gd name="connsiteX8" fmla="*/ 307190 w 307190"/>
                  <a:gd name="connsiteY8" fmla="*/ 159080 h 603407"/>
                  <a:gd name="connsiteX9" fmla="*/ 287991 w 307190"/>
                  <a:gd name="connsiteY9" fmla="*/ 13714 h 603407"/>
                  <a:gd name="connsiteX10" fmla="*/ 285248 w 307190"/>
                  <a:gd name="connsiteY10" fmla="*/ 0 h 603407"/>
                  <a:gd name="connsiteX11" fmla="*/ 178280 w 307190"/>
                  <a:gd name="connsiteY11" fmla="*/ 0 h 603407"/>
                  <a:gd name="connsiteX12" fmla="*/ 181023 w 307190"/>
                  <a:gd name="connsiteY12" fmla="*/ 35656 h 603407"/>
                  <a:gd name="connsiteX13" fmla="*/ 252335 w 307190"/>
                  <a:gd name="connsiteY13" fmla="*/ 32913 h 603407"/>
                  <a:gd name="connsiteX14" fmla="*/ 266049 w 307190"/>
                  <a:gd name="connsiteY14" fmla="*/ 156337 h 603407"/>
                  <a:gd name="connsiteX15" fmla="*/ 126167 w 307190"/>
                  <a:gd name="connsiteY15" fmla="*/ 507411 h 603407"/>
                  <a:gd name="connsiteX16" fmla="*/ 115197 w 307190"/>
                  <a:gd name="connsiteY16" fmla="*/ 521125 h 603407"/>
                  <a:gd name="connsiteX17" fmla="*/ 128910 w 307190"/>
                  <a:gd name="connsiteY17" fmla="*/ 534839 h 603407"/>
                  <a:gd name="connsiteX18" fmla="*/ 46627 w 307190"/>
                  <a:gd name="connsiteY18" fmla="*/ 554038 h 603407"/>
                  <a:gd name="connsiteX19" fmla="*/ 65826 w 307190"/>
                  <a:gd name="connsiteY19" fmla="*/ 471755 h 603407"/>
                  <a:gd name="connsiteX20" fmla="*/ 90511 w 307190"/>
                  <a:gd name="connsiteY20" fmla="*/ 496440 h 603407"/>
                  <a:gd name="connsiteX21" fmla="*/ 104225 w 307190"/>
                  <a:gd name="connsiteY21" fmla="*/ 482726 h 603407"/>
                  <a:gd name="connsiteX22" fmla="*/ 233135 w 307190"/>
                  <a:gd name="connsiteY22" fmla="*/ 156337 h 603407"/>
                  <a:gd name="connsiteX23" fmla="*/ 216678 w 307190"/>
                  <a:gd name="connsiteY23" fmla="*/ 32913 h 603407"/>
                  <a:gd name="connsiteX24" fmla="*/ 252335 w 307190"/>
                  <a:gd name="connsiteY24" fmla="*/ 32913 h 60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7190" h="603407">
                    <a:moveTo>
                      <a:pt x="181023" y="35656"/>
                    </a:moveTo>
                    <a:lnTo>
                      <a:pt x="181023" y="38399"/>
                    </a:lnTo>
                    <a:cubicBezTo>
                      <a:pt x="191994" y="76797"/>
                      <a:pt x="197480" y="115196"/>
                      <a:pt x="197480" y="156337"/>
                    </a:cubicBezTo>
                    <a:cubicBezTo>
                      <a:pt x="197480" y="263305"/>
                      <a:pt x="159080" y="364787"/>
                      <a:pt x="90511" y="444327"/>
                    </a:cubicBezTo>
                    <a:lnTo>
                      <a:pt x="49369" y="403186"/>
                    </a:lnTo>
                    <a:lnTo>
                      <a:pt x="0" y="603408"/>
                    </a:lnTo>
                    <a:lnTo>
                      <a:pt x="200222" y="554038"/>
                    </a:lnTo>
                    <a:lnTo>
                      <a:pt x="167309" y="521125"/>
                    </a:lnTo>
                    <a:cubicBezTo>
                      <a:pt x="257820" y="422386"/>
                      <a:pt x="307190" y="293475"/>
                      <a:pt x="307190" y="159080"/>
                    </a:cubicBezTo>
                    <a:cubicBezTo>
                      <a:pt x="307190" y="109710"/>
                      <a:pt x="301704" y="60341"/>
                      <a:pt x="287991" y="13714"/>
                    </a:cubicBezTo>
                    <a:lnTo>
                      <a:pt x="285248" y="0"/>
                    </a:lnTo>
                    <a:lnTo>
                      <a:pt x="178280" y="0"/>
                    </a:lnTo>
                    <a:lnTo>
                      <a:pt x="181023" y="35656"/>
                    </a:lnTo>
                    <a:close/>
                    <a:moveTo>
                      <a:pt x="252335" y="32913"/>
                    </a:moveTo>
                    <a:cubicBezTo>
                      <a:pt x="263306" y="74054"/>
                      <a:pt x="266049" y="115196"/>
                      <a:pt x="266049" y="156337"/>
                    </a:cubicBezTo>
                    <a:cubicBezTo>
                      <a:pt x="266049" y="287990"/>
                      <a:pt x="216678" y="411414"/>
                      <a:pt x="126167" y="507411"/>
                    </a:cubicBezTo>
                    <a:lnTo>
                      <a:pt x="115197" y="521125"/>
                    </a:lnTo>
                    <a:lnTo>
                      <a:pt x="128910" y="534839"/>
                    </a:lnTo>
                    <a:lnTo>
                      <a:pt x="46627" y="554038"/>
                    </a:lnTo>
                    <a:lnTo>
                      <a:pt x="65826" y="471755"/>
                    </a:lnTo>
                    <a:lnTo>
                      <a:pt x="90511" y="496440"/>
                    </a:lnTo>
                    <a:lnTo>
                      <a:pt x="104225" y="482726"/>
                    </a:lnTo>
                    <a:cubicBezTo>
                      <a:pt x="189251" y="394958"/>
                      <a:pt x="233135" y="279762"/>
                      <a:pt x="233135" y="156337"/>
                    </a:cubicBezTo>
                    <a:cubicBezTo>
                      <a:pt x="233135" y="115196"/>
                      <a:pt x="227649" y="74054"/>
                      <a:pt x="216678" y="32913"/>
                    </a:cubicBezTo>
                    <a:lnTo>
                      <a:pt x="252335" y="32913"/>
                    </a:lnTo>
                    <a:close/>
                  </a:path>
                </a:pathLst>
              </a:custGeom>
              <a:solidFill>
                <a:srgbClr val="F16924"/>
              </a:solidFill>
              <a:ln w="27426" cap="flat">
                <a:noFill/>
                <a:prstDash val="solid"/>
                <a:miter/>
              </a:ln>
            </p:spPr>
            <p:txBody>
              <a:bodyPr rtlCol="0" anchor="ctr"/>
              <a:lstStyle/>
              <a:p>
                <a:endParaRPr lang="en-US"/>
              </a:p>
            </p:txBody>
          </p:sp>
        </p:grpSp>
        <p:sp>
          <p:nvSpPr>
            <p:cNvPr id="9" name="Freeform 8">
              <a:extLst>
                <a:ext uri="{FF2B5EF4-FFF2-40B4-BE49-F238E27FC236}">
                  <a16:creationId xmlns:a16="http://schemas.microsoft.com/office/drawing/2014/main" id="{FD84C7C6-40B3-2A28-A6F8-2F6FA3E385A1}"/>
                </a:ext>
              </a:extLst>
            </p:cNvPr>
            <p:cNvSpPr/>
            <p:nvPr/>
          </p:nvSpPr>
          <p:spPr>
            <a:xfrm>
              <a:off x="6853083" y="2667751"/>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0EDF4AD-AF81-F4B8-FA57-274376EE88EF}"/>
                </a:ext>
              </a:extLst>
            </p:cNvPr>
            <p:cNvSpPr/>
            <p:nvPr/>
          </p:nvSpPr>
          <p:spPr>
            <a:xfrm>
              <a:off x="6713202" y="2667751"/>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6596F42-044F-A0C1-508B-39E3DB52CD28}"/>
                </a:ext>
              </a:extLst>
            </p:cNvPr>
            <p:cNvSpPr/>
            <p:nvPr/>
          </p:nvSpPr>
          <p:spPr>
            <a:xfrm>
              <a:off x="6784514" y="2667751"/>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C9B14C6-9EA5-7791-7C2F-1FC1351CB884}"/>
                </a:ext>
              </a:extLst>
            </p:cNvPr>
            <p:cNvSpPr/>
            <p:nvPr/>
          </p:nvSpPr>
          <p:spPr>
            <a:xfrm>
              <a:off x="6784514" y="2739062"/>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039EAF0-04B9-EE44-2CC2-274A1E1CAB7E}"/>
                </a:ext>
              </a:extLst>
            </p:cNvPr>
            <p:cNvSpPr/>
            <p:nvPr/>
          </p:nvSpPr>
          <p:spPr>
            <a:xfrm>
              <a:off x="6713202" y="2739062"/>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6BF15280-369A-18BF-FE6E-D58F808E58A3}"/>
                </a:ext>
              </a:extLst>
            </p:cNvPr>
            <p:cNvSpPr/>
            <p:nvPr/>
          </p:nvSpPr>
          <p:spPr>
            <a:xfrm>
              <a:off x="6853083" y="2739062"/>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587A180-8897-5F9A-408C-2A96479CC683}"/>
                </a:ext>
              </a:extLst>
            </p:cNvPr>
            <p:cNvSpPr/>
            <p:nvPr/>
          </p:nvSpPr>
          <p:spPr>
            <a:xfrm>
              <a:off x="6784514" y="2807631"/>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0FA5464-31B2-57A4-4554-555E419D03A1}"/>
                </a:ext>
              </a:extLst>
            </p:cNvPr>
            <p:cNvSpPr/>
            <p:nvPr/>
          </p:nvSpPr>
          <p:spPr>
            <a:xfrm>
              <a:off x="6853083" y="2807631"/>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3604813-1B36-E18E-ED5F-3CF2B8199413}"/>
                </a:ext>
              </a:extLst>
            </p:cNvPr>
            <p:cNvSpPr/>
            <p:nvPr/>
          </p:nvSpPr>
          <p:spPr>
            <a:xfrm>
              <a:off x="6713202" y="2807631"/>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29F1ED8-6B78-B7F9-A83E-DB73AA1745AE}"/>
                </a:ext>
              </a:extLst>
            </p:cNvPr>
            <p:cNvSpPr/>
            <p:nvPr/>
          </p:nvSpPr>
          <p:spPr>
            <a:xfrm>
              <a:off x="6713202" y="2878943"/>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186E044-4955-86E4-82DD-ACBFCDB9CF56}"/>
                </a:ext>
              </a:extLst>
            </p:cNvPr>
            <p:cNvSpPr/>
            <p:nvPr/>
          </p:nvSpPr>
          <p:spPr>
            <a:xfrm>
              <a:off x="6853083" y="2878943"/>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CCC4D17-3CF6-29F4-2B1E-6CB78DA4187E}"/>
                </a:ext>
              </a:extLst>
            </p:cNvPr>
            <p:cNvSpPr/>
            <p:nvPr/>
          </p:nvSpPr>
          <p:spPr>
            <a:xfrm>
              <a:off x="6784514" y="2878943"/>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B70E035-8A87-7F96-C1C4-E8D72D0A4770}"/>
                </a:ext>
              </a:extLst>
            </p:cNvPr>
            <p:cNvSpPr/>
            <p:nvPr/>
          </p:nvSpPr>
          <p:spPr>
            <a:xfrm>
              <a:off x="6748858" y="2527870"/>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5C42D04A-C896-2E58-0527-412081CFDA5C}"/>
                </a:ext>
              </a:extLst>
            </p:cNvPr>
            <p:cNvSpPr/>
            <p:nvPr/>
          </p:nvSpPr>
          <p:spPr>
            <a:xfrm>
              <a:off x="6888739" y="2527870"/>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83BC0912-FDF4-222A-B244-961FF190729C}"/>
                </a:ext>
              </a:extLst>
            </p:cNvPr>
            <p:cNvSpPr/>
            <p:nvPr/>
          </p:nvSpPr>
          <p:spPr>
            <a:xfrm>
              <a:off x="6817427" y="2527870"/>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3C165FF-8068-771A-9A18-19F095A2F752}"/>
                </a:ext>
              </a:extLst>
            </p:cNvPr>
            <p:cNvSpPr/>
            <p:nvPr/>
          </p:nvSpPr>
          <p:spPr>
            <a:xfrm>
              <a:off x="6960051" y="2527870"/>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B1CF8CF2-2576-1E36-CDC3-2A43F4540BCC}"/>
                </a:ext>
              </a:extLst>
            </p:cNvPr>
            <p:cNvSpPr/>
            <p:nvPr/>
          </p:nvSpPr>
          <p:spPr>
            <a:xfrm>
              <a:off x="6888739" y="2456558"/>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8D4AA44-FA8C-5C4C-9F7E-DB7C59BFA9DF}"/>
                </a:ext>
              </a:extLst>
            </p:cNvPr>
            <p:cNvSpPr/>
            <p:nvPr/>
          </p:nvSpPr>
          <p:spPr>
            <a:xfrm>
              <a:off x="6960051" y="2456558"/>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1DEBFC9-03E7-C210-B4CF-9E02F3E58825}"/>
                </a:ext>
              </a:extLst>
            </p:cNvPr>
            <p:cNvSpPr/>
            <p:nvPr/>
          </p:nvSpPr>
          <p:spPr>
            <a:xfrm>
              <a:off x="6817427" y="2456558"/>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5CFCC0F-7B7B-A130-F84F-DA83B25D4ADB}"/>
                </a:ext>
              </a:extLst>
            </p:cNvPr>
            <p:cNvSpPr/>
            <p:nvPr/>
          </p:nvSpPr>
          <p:spPr>
            <a:xfrm>
              <a:off x="6748858" y="2456558"/>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5E89AD5-9EB1-C448-054F-B1DD69AB906D}"/>
                </a:ext>
              </a:extLst>
            </p:cNvPr>
            <p:cNvSpPr/>
            <p:nvPr/>
          </p:nvSpPr>
          <p:spPr>
            <a:xfrm>
              <a:off x="6748858" y="238798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7B911-A2A6-FDC4-4A80-F1A64A8EF2F3}"/>
                </a:ext>
              </a:extLst>
            </p:cNvPr>
            <p:cNvSpPr/>
            <p:nvPr/>
          </p:nvSpPr>
          <p:spPr>
            <a:xfrm>
              <a:off x="6888739" y="238798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7AE1F12-EFE4-0F04-6DE5-A1704AFD33E1}"/>
                </a:ext>
              </a:extLst>
            </p:cNvPr>
            <p:cNvSpPr/>
            <p:nvPr/>
          </p:nvSpPr>
          <p:spPr>
            <a:xfrm>
              <a:off x="6817427" y="238798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43DF562-1827-CFE3-5449-DE08ABBC0FDD}"/>
                </a:ext>
              </a:extLst>
            </p:cNvPr>
            <p:cNvSpPr/>
            <p:nvPr/>
          </p:nvSpPr>
          <p:spPr>
            <a:xfrm>
              <a:off x="6960051" y="238798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C218526-E8F9-DF52-F61F-D605CA76519B}"/>
                </a:ext>
              </a:extLst>
            </p:cNvPr>
            <p:cNvSpPr/>
            <p:nvPr/>
          </p:nvSpPr>
          <p:spPr>
            <a:xfrm>
              <a:off x="6482809" y="2316677"/>
              <a:ext cx="1088878" cy="666491"/>
            </a:xfrm>
            <a:custGeom>
              <a:avLst/>
              <a:gdLst>
                <a:gd name="connsiteX0" fmla="*/ 757004 w 1088878"/>
                <a:gd name="connsiteY0" fmla="*/ 422385 h 666491"/>
                <a:gd name="connsiteX1" fmla="*/ 809116 w 1088878"/>
                <a:gd name="connsiteY1" fmla="*/ 422385 h 666491"/>
                <a:gd name="connsiteX2" fmla="*/ 932541 w 1088878"/>
                <a:gd name="connsiteY2" fmla="*/ 298961 h 666491"/>
                <a:gd name="connsiteX3" fmla="*/ 932541 w 1088878"/>
                <a:gd name="connsiteY3" fmla="*/ 282505 h 666491"/>
                <a:gd name="connsiteX4" fmla="*/ 844773 w 1088878"/>
                <a:gd name="connsiteY4" fmla="*/ 282505 h 666491"/>
                <a:gd name="connsiteX5" fmla="*/ 757004 w 1088878"/>
                <a:gd name="connsiteY5" fmla="*/ 320903 h 666491"/>
                <a:gd name="connsiteX6" fmla="*/ 757004 w 1088878"/>
                <a:gd name="connsiteY6" fmla="*/ 246849 h 666491"/>
                <a:gd name="connsiteX7" fmla="*/ 809116 w 1088878"/>
                <a:gd name="connsiteY7" fmla="*/ 246849 h 666491"/>
                <a:gd name="connsiteX8" fmla="*/ 932541 w 1088878"/>
                <a:gd name="connsiteY8" fmla="*/ 123424 h 666491"/>
                <a:gd name="connsiteX9" fmla="*/ 932541 w 1088878"/>
                <a:gd name="connsiteY9" fmla="*/ 106968 h 666491"/>
                <a:gd name="connsiteX10" fmla="*/ 844773 w 1088878"/>
                <a:gd name="connsiteY10" fmla="*/ 106968 h 666491"/>
                <a:gd name="connsiteX11" fmla="*/ 757004 w 1088878"/>
                <a:gd name="connsiteY11" fmla="*/ 145366 h 666491"/>
                <a:gd name="connsiteX12" fmla="*/ 636322 w 1088878"/>
                <a:gd name="connsiteY12" fmla="*/ 38399 h 666491"/>
                <a:gd name="connsiteX13" fmla="*/ 581467 w 1088878"/>
                <a:gd name="connsiteY13" fmla="*/ 38399 h 666491"/>
                <a:gd name="connsiteX14" fmla="*/ 581467 w 1088878"/>
                <a:gd name="connsiteY14" fmla="*/ 0 h 666491"/>
                <a:gd name="connsiteX15" fmla="*/ 194737 w 1088878"/>
                <a:gd name="connsiteY15" fmla="*/ 0 h 666491"/>
                <a:gd name="connsiteX16" fmla="*/ 194737 w 1088878"/>
                <a:gd name="connsiteY16" fmla="*/ 279762 h 666491"/>
                <a:gd name="connsiteX17" fmla="*/ 159081 w 1088878"/>
                <a:gd name="connsiteY17" fmla="*/ 279762 h 666491"/>
                <a:gd name="connsiteX18" fmla="*/ 159081 w 1088878"/>
                <a:gd name="connsiteY18" fmla="*/ 630835 h 666491"/>
                <a:gd name="connsiteX19" fmla="*/ 0 w 1088878"/>
                <a:gd name="connsiteY19" fmla="*/ 630835 h 666491"/>
                <a:gd name="connsiteX20" fmla="*/ 0 w 1088878"/>
                <a:gd name="connsiteY20" fmla="*/ 666491 h 666491"/>
                <a:gd name="connsiteX21" fmla="*/ 1088879 w 1088878"/>
                <a:gd name="connsiteY21" fmla="*/ 666491 h 666491"/>
                <a:gd name="connsiteX22" fmla="*/ 1088879 w 1088878"/>
                <a:gd name="connsiteY22" fmla="*/ 630835 h 666491"/>
                <a:gd name="connsiteX23" fmla="*/ 754261 w 1088878"/>
                <a:gd name="connsiteY23" fmla="*/ 630835 h 666491"/>
                <a:gd name="connsiteX24" fmla="*/ 754261 w 1088878"/>
                <a:gd name="connsiteY24" fmla="*/ 422385 h 666491"/>
                <a:gd name="connsiteX25" fmla="*/ 844773 w 1088878"/>
                <a:gd name="connsiteY25" fmla="*/ 315418 h 666491"/>
                <a:gd name="connsiteX26" fmla="*/ 896885 w 1088878"/>
                <a:gd name="connsiteY26" fmla="*/ 315418 h 666491"/>
                <a:gd name="connsiteX27" fmla="*/ 811859 w 1088878"/>
                <a:gd name="connsiteY27" fmla="*/ 386730 h 666491"/>
                <a:gd name="connsiteX28" fmla="*/ 759747 w 1088878"/>
                <a:gd name="connsiteY28" fmla="*/ 386730 h 666491"/>
                <a:gd name="connsiteX29" fmla="*/ 844773 w 1088878"/>
                <a:gd name="connsiteY29" fmla="*/ 315418 h 666491"/>
                <a:gd name="connsiteX30" fmla="*/ 844773 w 1088878"/>
                <a:gd name="connsiteY30" fmla="*/ 315418 h 666491"/>
                <a:gd name="connsiteX31" fmla="*/ 844773 w 1088878"/>
                <a:gd name="connsiteY31" fmla="*/ 139881 h 666491"/>
                <a:gd name="connsiteX32" fmla="*/ 896885 w 1088878"/>
                <a:gd name="connsiteY32" fmla="*/ 139881 h 666491"/>
                <a:gd name="connsiteX33" fmla="*/ 811859 w 1088878"/>
                <a:gd name="connsiteY33" fmla="*/ 211193 h 666491"/>
                <a:gd name="connsiteX34" fmla="*/ 759747 w 1088878"/>
                <a:gd name="connsiteY34" fmla="*/ 211193 h 666491"/>
                <a:gd name="connsiteX35" fmla="*/ 844773 w 1088878"/>
                <a:gd name="connsiteY35" fmla="*/ 139881 h 666491"/>
                <a:gd name="connsiteX36" fmla="*/ 844773 w 1088878"/>
                <a:gd name="connsiteY36" fmla="*/ 139881 h 666491"/>
                <a:gd name="connsiteX37" fmla="*/ 721348 w 1088878"/>
                <a:gd name="connsiteY37" fmla="*/ 630835 h 666491"/>
                <a:gd name="connsiteX38" fmla="*/ 581467 w 1088878"/>
                <a:gd name="connsiteY38" fmla="*/ 630835 h 666491"/>
                <a:gd name="connsiteX39" fmla="*/ 581467 w 1088878"/>
                <a:gd name="connsiteY39" fmla="*/ 312675 h 666491"/>
                <a:gd name="connsiteX40" fmla="*/ 669236 w 1088878"/>
                <a:gd name="connsiteY40" fmla="*/ 351074 h 666491"/>
                <a:gd name="connsiteX41" fmla="*/ 721348 w 1088878"/>
                <a:gd name="connsiteY41" fmla="*/ 351074 h 666491"/>
                <a:gd name="connsiteX42" fmla="*/ 721348 w 1088878"/>
                <a:gd name="connsiteY42" fmla="*/ 630835 h 666491"/>
                <a:gd name="connsiteX43" fmla="*/ 584210 w 1088878"/>
                <a:gd name="connsiteY43" fmla="*/ 246849 h 666491"/>
                <a:gd name="connsiteX44" fmla="*/ 636322 w 1088878"/>
                <a:gd name="connsiteY44" fmla="*/ 246849 h 666491"/>
                <a:gd name="connsiteX45" fmla="*/ 721348 w 1088878"/>
                <a:gd name="connsiteY45" fmla="*/ 318161 h 666491"/>
                <a:gd name="connsiteX46" fmla="*/ 669236 w 1088878"/>
                <a:gd name="connsiteY46" fmla="*/ 318161 h 666491"/>
                <a:gd name="connsiteX47" fmla="*/ 584210 w 1088878"/>
                <a:gd name="connsiteY47" fmla="*/ 246849 h 666491"/>
                <a:gd name="connsiteX48" fmla="*/ 584210 w 1088878"/>
                <a:gd name="connsiteY48" fmla="*/ 246849 h 666491"/>
                <a:gd name="connsiteX49" fmla="*/ 633579 w 1088878"/>
                <a:gd name="connsiteY49" fmla="*/ 71312 h 666491"/>
                <a:gd name="connsiteX50" fmla="*/ 718605 w 1088878"/>
                <a:gd name="connsiteY50" fmla="*/ 142624 h 666491"/>
                <a:gd name="connsiteX51" fmla="*/ 666493 w 1088878"/>
                <a:gd name="connsiteY51" fmla="*/ 142624 h 666491"/>
                <a:gd name="connsiteX52" fmla="*/ 581467 w 1088878"/>
                <a:gd name="connsiteY52" fmla="*/ 71312 h 666491"/>
                <a:gd name="connsiteX53" fmla="*/ 633579 w 1088878"/>
                <a:gd name="connsiteY53" fmla="*/ 71312 h 666491"/>
                <a:gd name="connsiteX54" fmla="*/ 669236 w 1088878"/>
                <a:gd name="connsiteY54" fmla="*/ 175537 h 666491"/>
                <a:gd name="connsiteX55" fmla="*/ 721348 w 1088878"/>
                <a:gd name="connsiteY55" fmla="*/ 175537 h 666491"/>
                <a:gd name="connsiteX56" fmla="*/ 721348 w 1088878"/>
                <a:gd name="connsiteY56" fmla="*/ 246849 h 666491"/>
                <a:gd name="connsiteX57" fmla="*/ 633579 w 1088878"/>
                <a:gd name="connsiteY57" fmla="*/ 208450 h 666491"/>
                <a:gd name="connsiteX58" fmla="*/ 581467 w 1088878"/>
                <a:gd name="connsiteY58" fmla="*/ 208450 h 666491"/>
                <a:gd name="connsiteX59" fmla="*/ 581467 w 1088878"/>
                <a:gd name="connsiteY59" fmla="*/ 137138 h 666491"/>
                <a:gd name="connsiteX60" fmla="*/ 669236 w 1088878"/>
                <a:gd name="connsiteY60" fmla="*/ 175537 h 666491"/>
                <a:gd name="connsiteX61" fmla="*/ 669236 w 1088878"/>
                <a:gd name="connsiteY61" fmla="*/ 175537 h 666491"/>
                <a:gd name="connsiteX62" fmla="*/ 230393 w 1088878"/>
                <a:gd name="connsiteY62" fmla="*/ 35656 h 666491"/>
                <a:gd name="connsiteX63" fmla="*/ 545811 w 1088878"/>
                <a:gd name="connsiteY63" fmla="*/ 35656 h 666491"/>
                <a:gd name="connsiteX64" fmla="*/ 545811 w 1088878"/>
                <a:gd name="connsiteY64" fmla="*/ 630835 h 666491"/>
                <a:gd name="connsiteX65" fmla="*/ 474499 w 1088878"/>
                <a:gd name="connsiteY65" fmla="*/ 630835 h 666491"/>
                <a:gd name="connsiteX66" fmla="*/ 474499 w 1088878"/>
                <a:gd name="connsiteY66" fmla="*/ 279762 h 666491"/>
                <a:gd name="connsiteX67" fmla="*/ 227650 w 1088878"/>
                <a:gd name="connsiteY67" fmla="*/ 279762 h 666491"/>
                <a:gd name="connsiteX68" fmla="*/ 227650 w 1088878"/>
                <a:gd name="connsiteY68" fmla="*/ 35656 h 666491"/>
                <a:gd name="connsiteX69" fmla="*/ 194737 w 1088878"/>
                <a:gd name="connsiteY69" fmla="*/ 315418 h 666491"/>
                <a:gd name="connsiteX70" fmla="*/ 441586 w 1088878"/>
                <a:gd name="connsiteY70" fmla="*/ 315418 h 666491"/>
                <a:gd name="connsiteX71" fmla="*/ 441586 w 1088878"/>
                <a:gd name="connsiteY71" fmla="*/ 630835 h 666491"/>
                <a:gd name="connsiteX72" fmla="*/ 194737 w 1088878"/>
                <a:gd name="connsiteY72" fmla="*/ 630835 h 666491"/>
                <a:gd name="connsiteX73" fmla="*/ 194737 w 1088878"/>
                <a:gd name="connsiteY73" fmla="*/ 315418 h 66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088878" h="666491">
                  <a:moveTo>
                    <a:pt x="757004" y="422385"/>
                  </a:moveTo>
                  <a:lnTo>
                    <a:pt x="809116" y="422385"/>
                  </a:lnTo>
                  <a:cubicBezTo>
                    <a:pt x="877686" y="422385"/>
                    <a:pt x="932541" y="367530"/>
                    <a:pt x="932541" y="298961"/>
                  </a:cubicBezTo>
                  <a:lnTo>
                    <a:pt x="932541" y="282505"/>
                  </a:lnTo>
                  <a:lnTo>
                    <a:pt x="844773" y="282505"/>
                  </a:lnTo>
                  <a:cubicBezTo>
                    <a:pt x="809116" y="282505"/>
                    <a:pt x="778947" y="296218"/>
                    <a:pt x="757004" y="320903"/>
                  </a:cubicBezTo>
                  <a:lnTo>
                    <a:pt x="757004" y="246849"/>
                  </a:lnTo>
                  <a:lnTo>
                    <a:pt x="809116" y="246849"/>
                  </a:lnTo>
                  <a:cubicBezTo>
                    <a:pt x="877686" y="246849"/>
                    <a:pt x="932541" y="191993"/>
                    <a:pt x="932541" y="123424"/>
                  </a:cubicBezTo>
                  <a:lnTo>
                    <a:pt x="932541" y="106968"/>
                  </a:lnTo>
                  <a:lnTo>
                    <a:pt x="844773" y="106968"/>
                  </a:lnTo>
                  <a:cubicBezTo>
                    <a:pt x="809116" y="106968"/>
                    <a:pt x="778947" y="120681"/>
                    <a:pt x="757004" y="145366"/>
                  </a:cubicBezTo>
                  <a:cubicBezTo>
                    <a:pt x="748776" y="85026"/>
                    <a:pt x="696664" y="38399"/>
                    <a:pt x="636322" y="38399"/>
                  </a:cubicBezTo>
                  <a:lnTo>
                    <a:pt x="581467" y="38399"/>
                  </a:lnTo>
                  <a:lnTo>
                    <a:pt x="581467" y="0"/>
                  </a:lnTo>
                  <a:lnTo>
                    <a:pt x="194737" y="0"/>
                  </a:lnTo>
                  <a:lnTo>
                    <a:pt x="194737" y="279762"/>
                  </a:lnTo>
                  <a:lnTo>
                    <a:pt x="159081" y="279762"/>
                  </a:lnTo>
                  <a:lnTo>
                    <a:pt x="159081" y="630835"/>
                  </a:lnTo>
                  <a:lnTo>
                    <a:pt x="0" y="630835"/>
                  </a:lnTo>
                  <a:lnTo>
                    <a:pt x="0" y="666491"/>
                  </a:lnTo>
                  <a:lnTo>
                    <a:pt x="1088879" y="666491"/>
                  </a:lnTo>
                  <a:lnTo>
                    <a:pt x="1088879" y="630835"/>
                  </a:lnTo>
                  <a:lnTo>
                    <a:pt x="754261" y="630835"/>
                  </a:lnTo>
                  <a:lnTo>
                    <a:pt x="754261" y="422385"/>
                  </a:lnTo>
                  <a:close/>
                  <a:moveTo>
                    <a:pt x="844773" y="315418"/>
                  </a:moveTo>
                  <a:lnTo>
                    <a:pt x="896885" y="315418"/>
                  </a:lnTo>
                  <a:cubicBezTo>
                    <a:pt x="888657" y="356559"/>
                    <a:pt x="853001" y="386730"/>
                    <a:pt x="811859" y="386730"/>
                  </a:cubicBezTo>
                  <a:lnTo>
                    <a:pt x="759747" y="386730"/>
                  </a:lnTo>
                  <a:cubicBezTo>
                    <a:pt x="767975" y="345588"/>
                    <a:pt x="803631" y="315418"/>
                    <a:pt x="844773" y="315418"/>
                  </a:cubicBezTo>
                  <a:lnTo>
                    <a:pt x="844773" y="315418"/>
                  </a:lnTo>
                  <a:close/>
                  <a:moveTo>
                    <a:pt x="844773" y="139881"/>
                  </a:moveTo>
                  <a:lnTo>
                    <a:pt x="896885" y="139881"/>
                  </a:lnTo>
                  <a:cubicBezTo>
                    <a:pt x="888657" y="181022"/>
                    <a:pt x="853001" y="211193"/>
                    <a:pt x="811859" y="211193"/>
                  </a:cubicBezTo>
                  <a:lnTo>
                    <a:pt x="759747" y="211193"/>
                  </a:lnTo>
                  <a:cubicBezTo>
                    <a:pt x="767975" y="170051"/>
                    <a:pt x="803631" y="139881"/>
                    <a:pt x="844773" y="139881"/>
                  </a:cubicBezTo>
                  <a:lnTo>
                    <a:pt x="844773" y="139881"/>
                  </a:lnTo>
                  <a:close/>
                  <a:moveTo>
                    <a:pt x="721348" y="630835"/>
                  </a:moveTo>
                  <a:lnTo>
                    <a:pt x="581467" y="630835"/>
                  </a:lnTo>
                  <a:lnTo>
                    <a:pt x="581467" y="312675"/>
                  </a:lnTo>
                  <a:cubicBezTo>
                    <a:pt x="603409" y="334617"/>
                    <a:pt x="633579" y="351074"/>
                    <a:pt x="669236" y="351074"/>
                  </a:cubicBezTo>
                  <a:lnTo>
                    <a:pt x="721348" y="351074"/>
                  </a:lnTo>
                  <a:lnTo>
                    <a:pt x="721348" y="630835"/>
                  </a:lnTo>
                  <a:close/>
                  <a:moveTo>
                    <a:pt x="584210" y="246849"/>
                  </a:moveTo>
                  <a:lnTo>
                    <a:pt x="636322" y="246849"/>
                  </a:lnTo>
                  <a:cubicBezTo>
                    <a:pt x="677464" y="246849"/>
                    <a:pt x="713120" y="277019"/>
                    <a:pt x="721348" y="318161"/>
                  </a:cubicBezTo>
                  <a:lnTo>
                    <a:pt x="669236" y="318161"/>
                  </a:lnTo>
                  <a:cubicBezTo>
                    <a:pt x="628094" y="315418"/>
                    <a:pt x="592438" y="285247"/>
                    <a:pt x="584210" y="246849"/>
                  </a:cubicBezTo>
                  <a:lnTo>
                    <a:pt x="584210" y="246849"/>
                  </a:lnTo>
                  <a:close/>
                  <a:moveTo>
                    <a:pt x="633579" y="71312"/>
                  </a:moveTo>
                  <a:cubicBezTo>
                    <a:pt x="674721" y="71312"/>
                    <a:pt x="710377" y="101482"/>
                    <a:pt x="718605" y="142624"/>
                  </a:cubicBezTo>
                  <a:lnTo>
                    <a:pt x="666493" y="142624"/>
                  </a:lnTo>
                  <a:cubicBezTo>
                    <a:pt x="625351" y="142624"/>
                    <a:pt x="589695" y="112453"/>
                    <a:pt x="581467" y="71312"/>
                  </a:cubicBezTo>
                  <a:lnTo>
                    <a:pt x="633579" y="71312"/>
                  </a:lnTo>
                  <a:close/>
                  <a:moveTo>
                    <a:pt x="669236" y="175537"/>
                  </a:moveTo>
                  <a:lnTo>
                    <a:pt x="721348" y="175537"/>
                  </a:lnTo>
                  <a:lnTo>
                    <a:pt x="721348" y="246849"/>
                  </a:lnTo>
                  <a:cubicBezTo>
                    <a:pt x="699406" y="224906"/>
                    <a:pt x="669236" y="208450"/>
                    <a:pt x="633579" y="208450"/>
                  </a:cubicBezTo>
                  <a:lnTo>
                    <a:pt x="581467" y="208450"/>
                  </a:lnTo>
                  <a:lnTo>
                    <a:pt x="581467" y="137138"/>
                  </a:lnTo>
                  <a:cubicBezTo>
                    <a:pt x="603409" y="161823"/>
                    <a:pt x="633579" y="175537"/>
                    <a:pt x="669236" y="175537"/>
                  </a:cubicBezTo>
                  <a:lnTo>
                    <a:pt x="669236" y="175537"/>
                  </a:lnTo>
                  <a:close/>
                  <a:moveTo>
                    <a:pt x="230393" y="35656"/>
                  </a:moveTo>
                  <a:lnTo>
                    <a:pt x="545811" y="35656"/>
                  </a:lnTo>
                  <a:lnTo>
                    <a:pt x="545811" y="630835"/>
                  </a:lnTo>
                  <a:lnTo>
                    <a:pt x="474499" y="630835"/>
                  </a:lnTo>
                  <a:lnTo>
                    <a:pt x="474499" y="279762"/>
                  </a:lnTo>
                  <a:lnTo>
                    <a:pt x="227650" y="279762"/>
                  </a:lnTo>
                  <a:lnTo>
                    <a:pt x="227650" y="35656"/>
                  </a:lnTo>
                  <a:close/>
                  <a:moveTo>
                    <a:pt x="194737" y="315418"/>
                  </a:moveTo>
                  <a:lnTo>
                    <a:pt x="441586" y="315418"/>
                  </a:lnTo>
                  <a:lnTo>
                    <a:pt x="441586" y="630835"/>
                  </a:lnTo>
                  <a:lnTo>
                    <a:pt x="194737" y="630835"/>
                  </a:lnTo>
                  <a:lnTo>
                    <a:pt x="194737" y="315418"/>
                  </a:lnTo>
                  <a:close/>
                </a:path>
              </a:pathLst>
            </a:custGeom>
            <a:grp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33065696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5F2205-6DF1-7EBC-8D20-B9549D27D6A6}"/>
              </a:ext>
            </a:extLst>
          </p:cNvPr>
          <p:cNvSpPr>
            <a:spLocks noGrp="1"/>
          </p:cNvSpPr>
          <p:nvPr>
            <p:ph type="body" sz="quarter" idx="16"/>
          </p:nvPr>
        </p:nvSpPr>
        <p:spPr>
          <a:xfrm>
            <a:off x="559169" y="474547"/>
            <a:ext cx="11073661" cy="582221"/>
          </a:xfrm>
        </p:spPr>
        <p:txBody>
          <a:bodyPr>
            <a:normAutofit fontScale="62500" lnSpcReduction="20000"/>
          </a:bodyPr>
          <a:lstStyle/>
          <a:p>
            <a:r>
              <a:rPr lang="es" b="1" dirty="0">
                <a:solidFill>
                  <a:srgbClr val="F16924"/>
                </a:solidFill>
              </a:rPr>
              <a:t>Las cadenas de suministro resilientes </a:t>
            </a:r>
            <a:r>
              <a:rPr lang="es" dirty="0"/>
              <a:t>brindan a las empresas </a:t>
            </a:r>
            <a:r>
              <a:rPr lang="es" b="1" dirty="0">
                <a:solidFill>
                  <a:srgbClr val="F16924"/>
                </a:solidFill>
              </a:rPr>
              <a:t>tres capacidades críticas </a:t>
            </a:r>
            <a:r>
              <a:rPr lang="es" dirty="0"/>
              <a:t>:</a:t>
            </a:r>
          </a:p>
          <a:p>
            <a:endParaRPr lang="en-US" dirty="0"/>
          </a:p>
        </p:txBody>
      </p:sp>
      <p:grpSp>
        <p:nvGrpSpPr>
          <p:cNvPr id="63" name="Group 62">
            <a:extLst>
              <a:ext uri="{FF2B5EF4-FFF2-40B4-BE49-F238E27FC236}">
                <a16:creationId xmlns:a16="http://schemas.microsoft.com/office/drawing/2014/main" id="{8D003CE6-5C06-2BA2-9949-F9464EFB9157}"/>
              </a:ext>
            </a:extLst>
          </p:cNvPr>
          <p:cNvGrpSpPr/>
          <p:nvPr/>
        </p:nvGrpSpPr>
        <p:grpSpPr>
          <a:xfrm>
            <a:off x="448902" y="1056768"/>
            <a:ext cx="11294195" cy="1878937"/>
            <a:chOff x="417095" y="1056768"/>
            <a:chExt cx="11294195" cy="1878937"/>
          </a:xfrm>
        </p:grpSpPr>
        <p:sp>
          <p:nvSpPr>
            <p:cNvPr id="20" name="Freeform 1">
              <a:extLst>
                <a:ext uri="{FF2B5EF4-FFF2-40B4-BE49-F238E27FC236}">
                  <a16:creationId xmlns:a16="http://schemas.microsoft.com/office/drawing/2014/main" id="{1CDFDDF8-BD20-9BE7-CC5B-83F9132FEEE4}"/>
                </a:ext>
              </a:extLst>
            </p:cNvPr>
            <p:cNvSpPr>
              <a:spLocks noChangeArrowheads="1"/>
            </p:cNvSpPr>
            <p:nvPr/>
          </p:nvSpPr>
          <p:spPr bwMode="auto">
            <a:xfrm>
              <a:off x="7728060" y="1092644"/>
              <a:ext cx="3983230" cy="1714723"/>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sp>
          <p:nvSpPr>
            <p:cNvPr id="32" name="Freeform 1">
              <a:extLst>
                <a:ext uri="{FF2B5EF4-FFF2-40B4-BE49-F238E27FC236}">
                  <a16:creationId xmlns:a16="http://schemas.microsoft.com/office/drawing/2014/main" id="{42AA6997-ADA5-ECB6-3986-95D9B571A2F9}"/>
                </a:ext>
              </a:extLst>
            </p:cNvPr>
            <p:cNvSpPr>
              <a:spLocks noChangeArrowheads="1"/>
            </p:cNvSpPr>
            <p:nvPr/>
          </p:nvSpPr>
          <p:spPr bwMode="auto">
            <a:xfrm>
              <a:off x="1419745" y="1092644"/>
              <a:ext cx="9407334" cy="1714723"/>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sz="1200">
                <a:solidFill>
                  <a:schemeClr val="bg1"/>
                </a:solidFill>
              </a:endParaRPr>
            </a:p>
          </p:txBody>
        </p:sp>
        <p:sp>
          <p:nvSpPr>
            <p:cNvPr id="21" name="Freeform 243">
              <a:extLst>
                <a:ext uri="{FF2B5EF4-FFF2-40B4-BE49-F238E27FC236}">
                  <a16:creationId xmlns:a16="http://schemas.microsoft.com/office/drawing/2014/main" id="{C547AD22-EA66-023E-2D48-87839343426A}"/>
                </a:ext>
              </a:extLst>
            </p:cNvPr>
            <p:cNvSpPr>
              <a:spLocks noChangeArrowheads="1"/>
            </p:cNvSpPr>
            <p:nvPr/>
          </p:nvSpPr>
          <p:spPr bwMode="auto">
            <a:xfrm>
              <a:off x="417095" y="1056768"/>
              <a:ext cx="2404566" cy="1878937"/>
            </a:xfrm>
            <a:custGeom>
              <a:avLst/>
              <a:gdLst>
                <a:gd name="T0" fmla="*/ 3457 w 3536"/>
                <a:gd name="T1" fmla="*/ 0 h 3015"/>
                <a:gd name="T2" fmla="*/ 3457 w 3536"/>
                <a:gd name="T3" fmla="*/ 0 h 3015"/>
                <a:gd name="T4" fmla="*/ 3506 w 3536"/>
                <a:gd name="T5" fmla="*/ 96 h 3015"/>
                <a:gd name="T6" fmla="*/ 3506 w 3536"/>
                <a:gd name="T7" fmla="*/ 96 h 3015"/>
                <a:gd name="T8" fmla="*/ 2891 w 3536"/>
                <a:gd name="T9" fmla="*/ 1589 h 3015"/>
                <a:gd name="T10" fmla="*/ 2891 w 3536"/>
                <a:gd name="T11" fmla="*/ 1589 h 3015"/>
                <a:gd name="T12" fmla="*/ 2882 w 3536"/>
                <a:gd name="T13" fmla="*/ 1661 h 3015"/>
                <a:gd name="T14" fmla="*/ 2882 w 3536"/>
                <a:gd name="T15" fmla="*/ 1661 h 3015"/>
                <a:gd name="T16" fmla="*/ 1357 w 3536"/>
                <a:gd name="T17" fmla="*/ 3014 h 3015"/>
                <a:gd name="T18" fmla="*/ 1357 w 3536"/>
                <a:gd name="T19" fmla="*/ 3014 h 3015"/>
                <a:gd name="T20" fmla="*/ 1357 w 3536"/>
                <a:gd name="T21" fmla="*/ 3014 h 3015"/>
                <a:gd name="T22" fmla="*/ 0 w 3536"/>
                <a:gd name="T23" fmla="*/ 1658 h 3015"/>
                <a:gd name="T24" fmla="*/ 0 w 3536"/>
                <a:gd name="T25" fmla="*/ 1507 h 3015"/>
                <a:gd name="T26" fmla="*/ 0 w 3536"/>
                <a:gd name="T27" fmla="*/ 1507 h 3015"/>
                <a:gd name="T28" fmla="*/ 1507 w 3536"/>
                <a:gd name="T29" fmla="*/ 0 h 3015"/>
                <a:gd name="T30" fmla="*/ 3457 w 3536"/>
                <a:gd name="T31" fmla="*/ 0 h 3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36" h="3015">
                  <a:moveTo>
                    <a:pt x="3457" y="0"/>
                  </a:moveTo>
                  <a:lnTo>
                    <a:pt x="3457" y="0"/>
                  </a:lnTo>
                  <a:cubicBezTo>
                    <a:pt x="3507" y="0"/>
                    <a:pt x="3535" y="57"/>
                    <a:pt x="3506" y="96"/>
                  </a:cubicBezTo>
                  <a:lnTo>
                    <a:pt x="3506" y="96"/>
                  </a:lnTo>
                  <a:cubicBezTo>
                    <a:pt x="3303" y="369"/>
                    <a:pt x="2990" y="880"/>
                    <a:pt x="2891" y="1589"/>
                  </a:cubicBezTo>
                  <a:lnTo>
                    <a:pt x="2891" y="1589"/>
                  </a:lnTo>
                  <a:cubicBezTo>
                    <a:pt x="2888" y="1613"/>
                    <a:pt x="2885" y="1637"/>
                    <a:pt x="2882" y="1661"/>
                  </a:cubicBezTo>
                  <a:lnTo>
                    <a:pt x="2882" y="1661"/>
                  </a:lnTo>
                  <a:cubicBezTo>
                    <a:pt x="2793" y="2433"/>
                    <a:pt x="2135" y="3014"/>
                    <a:pt x="1357" y="3014"/>
                  </a:cubicBezTo>
                  <a:lnTo>
                    <a:pt x="1357" y="3014"/>
                  </a:lnTo>
                  <a:lnTo>
                    <a:pt x="1357" y="3014"/>
                  </a:lnTo>
                  <a:cubicBezTo>
                    <a:pt x="607" y="3014"/>
                    <a:pt x="0" y="2406"/>
                    <a:pt x="0" y="1658"/>
                  </a:cubicBezTo>
                  <a:lnTo>
                    <a:pt x="0" y="1507"/>
                  </a:lnTo>
                  <a:lnTo>
                    <a:pt x="0" y="1507"/>
                  </a:lnTo>
                  <a:cubicBezTo>
                    <a:pt x="0" y="675"/>
                    <a:pt x="674" y="0"/>
                    <a:pt x="1507" y="0"/>
                  </a:cubicBezTo>
                  <a:lnTo>
                    <a:pt x="3457" y="0"/>
                  </a:lnTo>
                </a:path>
              </a:pathLst>
            </a:custGeom>
            <a:solidFill>
              <a:srgbClr val="F16924"/>
            </a:solidFill>
            <a:ln>
              <a:noFill/>
            </a:ln>
            <a:effectLst/>
          </p:spPr>
          <p:txBody>
            <a:bodyPr wrap="none" anchor="ctr"/>
            <a:lstStyle/>
            <a:p>
              <a:endParaRPr lang="en-US"/>
            </a:p>
          </p:txBody>
        </p:sp>
        <p:sp>
          <p:nvSpPr>
            <p:cNvPr id="28" name="Rectángulo 548">
              <a:extLst>
                <a:ext uri="{FF2B5EF4-FFF2-40B4-BE49-F238E27FC236}">
                  <a16:creationId xmlns:a16="http://schemas.microsoft.com/office/drawing/2014/main" id="{ED24A452-5B39-4AAC-C558-C219B3BC2749}"/>
                </a:ext>
              </a:extLst>
            </p:cNvPr>
            <p:cNvSpPr/>
            <p:nvPr/>
          </p:nvSpPr>
          <p:spPr>
            <a:xfrm>
              <a:off x="2685681" y="1294017"/>
              <a:ext cx="8736519" cy="1442639"/>
            </a:xfrm>
            <a:prstGeom prst="rect">
              <a:avLst/>
            </a:prstGeom>
          </p:spPr>
          <p:txBody>
            <a:bodyPr wrap="square">
              <a:spAutoFit/>
            </a:bodyPr>
            <a:lstStyle/>
            <a:p>
              <a:pPr>
                <a:lnSpc>
                  <a:spcPts val="2140"/>
                </a:lnSpc>
              </a:pPr>
              <a:r>
                <a:rPr lang="es" sz="2000" dirty="0">
                  <a:solidFill>
                    <a:schemeClr val="bg1"/>
                  </a:solidFill>
                  <a:latin typeface="Calibri" panose="020F0502020204030204" pitchFamily="34" charset="0"/>
                  <a:ea typeface="Lato" charset="0"/>
                  <a:cs typeface="Calibri" panose="020F0502020204030204" pitchFamily="34" charset="0"/>
                </a:rPr>
                <a:t>Configurar una torre de control lo ayuda a obtener la información que necesita en minutos en lugar de horas y días. Una torre de control puede brindarle visibilidad de extremo a extremo de su cadena de suministro. Esto incluye proveedores de nivel 1, nivel 2 y nivel 3, para que pueda identificar y abordar los problemas de suministro antes de que se conviertan en escasez.</a:t>
              </a:r>
            </a:p>
          </p:txBody>
        </p:sp>
        <p:sp>
          <p:nvSpPr>
            <p:cNvPr id="8" name="CuadroTexto 547">
              <a:extLst>
                <a:ext uri="{FF2B5EF4-FFF2-40B4-BE49-F238E27FC236}">
                  <a16:creationId xmlns:a16="http://schemas.microsoft.com/office/drawing/2014/main" id="{818C6853-A3AF-6787-91FF-9CC449969972}"/>
                </a:ext>
              </a:extLst>
            </p:cNvPr>
            <p:cNvSpPr txBox="1"/>
            <p:nvPr/>
          </p:nvSpPr>
          <p:spPr>
            <a:xfrm>
              <a:off x="769800" y="1930385"/>
              <a:ext cx="1399856" cy="400110"/>
            </a:xfrm>
            <a:prstGeom prst="rect">
              <a:avLst/>
            </a:prstGeom>
            <a:noFill/>
          </p:spPr>
          <p:txBody>
            <a:bodyPr wrap="square" rtlCol="0">
              <a:spAutoFit/>
            </a:bodyPr>
            <a:lstStyle/>
            <a:p>
              <a:pPr algn="ctr"/>
              <a:r>
                <a:rPr lang="es" sz="2000" b="1" dirty="0">
                  <a:solidFill>
                    <a:schemeClr val="bg1"/>
                  </a:solidFill>
                  <a:latin typeface="Calibri" panose="020F0502020204030204" pitchFamily="34" charset="0"/>
                  <a:ea typeface="Lato" charset="0"/>
                  <a:cs typeface="Calibri" panose="020F0502020204030204" pitchFamily="34" charset="0"/>
                </a:rPr>
                <a:t>Visibilidad</a:t>
              </a:r>
            </a:p>
          </p:txBody>
        </p:sp>
        <p:sp>
          <p:nvSpPr>
            <p:cNvPr id="10" name="CuadroTexto 547">
              <a:extLst>
                <a:ext uri="{FF2B5EF4-FFF2-40B4-BE49-F238E27FC236}">
                  <a16:creationId xmlns:a16="http://schemas.microsoft.com/office/drawing/2014/main" id="{BD4B0D87-A588-7F84-A182-10E4D9DBA06E}"/>
                </a:ext>
              </a:extLst>
            </p:cNvPr>
            <p:cNvSpPr txBox="1"/>
            <p:nvPr/>
          </p:nvSpPr>
          <p:spPr>
            <a:xfrm>
              <a:off x="549149" y="1189412"/>
              <a:ext cx="1841159" cy="707886"/>
            </a:xfrm>
            <a:prstGeom prst="rect">
              <a:avLst/>
            </a:prstGeom>
            <a:noFill/>
          </p:spPr>
          <p:txBody>
            <a:bodyPr wrap="square" rtlCol="0">
              <a:spAutoFit/>
            </a:bodyPr>
            <a:lstStyle/>
            <a:p>
              <a:pPr algn="ctr"/>
              <a:r>
                <a:rPr lang="es" sz="4000" b="1" dirty="0">
                  <a:solidFill>
                    <a:schemeClr val="bg1"/>
                  </a:solidFill>
                  <a:latin typeface="Calibri" panose="020F0502020204030204" pitchFamily="34" charset="0"/>
                  <a:ea typeface="Lato" charset="0"/>
                  <a:cs typeface="Calibri" panose="020F0502020204030204" pitchFamily="34" charset="0"/>
                </a:rPr>
                <a:t>01</a:t>
              </a:r>
            </a:p>
          </p:txBody>
        </p:sp>
        <p:cxnSp>
          <p:nvCxnSpPr>
            <p:cNvPr id="12" name="Straight Connector 11">
              <a:extLst>
                <a:ext uri="{FF2B5EF4-FFF2-40B4-BE49-F238E27FC236}">
                  <a16:creationId xmlns:a16="http://schemas.microsoft.com/office/drawing/2014/main" id="{0EC35E1C-CCA0-1731-3E0E-E079F9769973}"/>
                </a:ext>
              </a:extLst>
            </p:cNvPr>
            <p:cNvCxnSpPr>
              <a:cxnSpLocks/>
            </p:cNvCxnSpPr>
            <p:nvPr/>
          </p:nvCxnSpPr>
          <p:spPr>
            <a:xfrm>
              <a:off x="549149" y="1881256"/>
              <a:ext cx="18411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FAF0E3E8-8879-D551-CC1E-04D107F655A2}"/>
              </a:ext>
            </a:extLst>
          </p:cNvPr>
          <p:cNvGrpSpPr/>
          <p:nvPr/>
        </p:nvGrpSpPr>
        <p:grpSpPr>
          <a:xfrm>
            <a:off x="1600686" y="2888329"/>
            <a:ext cx="10142411" cy="1878937"/>
            <a:chOff x="1568879" y="2920413"/>
            <a:chExt cx="10142411" cy="1878937"/>
          </a:xfrm>
        </p:grpSpPr>
        <p:sp>
          <p:nvSpPr>
            <p:cNvPr id="31" name="Freeform 1">
              <a:extLst>
                <a:ext uri="{FF2B5EF4-FFF2-40B4-BE49-F238E27FC236}">
                  <a16:creationId xmlns:a16="http://schemas.microsoft.com/office/drawing/2014/main" id="{AF648908-DE14-6336-C4B4-EDBC3E64A9F4}"/>
                </a:ext>
              </a:extLst>
            </p:cNvPr>
            <p:cNvSpPr>
              <a:spLocks noChangeArrowheads="1"/>
            </p:cNvSpPr>
            <p:nvPr/>
          </p:nvSpPr>
          <p:spPr bwMode="auto">
            <a:xfrm>
              <a:off x="7728060" y="2956289"/>
              <a:ext cx="3983230" cy="1714723"/>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sp>
          <p:nvSpPr>
            <p:cNvPr id="33" name="Freeform 1">
              <a:extLst>
                <a:ext uri="{FF2B5EF4-FFF2-40B4-BE49-F238E27FC236}">
                  <a16:creationId xmlns:a16="http://schemas.microsoft.com/office/drawing/2014/main" id="{E60FCAB4-2921-2B11-9025-1AC5774D73B1}"/>
                </a:ext>
              </a:extLst>
            </p:cNvPr>
            <p:cNvSpPr>
              <a:spLocks noChangeArrowheads="1"/>
            </p:cNvSpPr>
            <p:nvPr/>
          </p:nvSpPr>
          <p:spPr bwMode="auto">
            <a:xfrm>
              <a:off x="2635697" y="2956289"/>
              <a:ext cx="7923256" cy="1714723"/>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sp>
          <p:nvSpPr>
            <p:cNvPr id="34" name="Freeform 243">
              <a:extLst>
                <a:ext uri="{FF2B5EF4-FFF2-40B4-BE49-F238E27FC236}">
                  <a16:creationId xmlns:a16="http://schemas.microsoft.com/office/drawing/2014/main" id="{A7353E81-BB01-B32A-9C85-933E602DAE5E}"/>
                </a:ext>
              </a:extLst>
            </p:cNvPr>
            <p:cNvSpPr>
              <a:spLocks noChangeArrowheads="1"/>
            </p:cNvSpPr>
            <p:nvPr/>
          </p:nvSpPr>
          <p:spPr bwMode="auto">
            <a:xfrm>
              <a:off x="1633047" y="2920413"/>
              <a:ext cx="2404566" cy="1878937"/>
            </a:xfrm>
            <a:custGeom>
              <a:avLst/>
              <a:gdLst>
                <a:gd name="T0" fmla="*/ 3457 w 3536"/>
                <a:gd name="T1" fmla="*/ 0 h 3015"/>
                <a:gd name="T2" fmla="*/ 3457 w 3536"/>
                <a:gd name="T3" fmla="*/ 0 h 3015"/>
                <a:gd name="T4" fmla="*/ 3506 w 3536"/>
                <a:gd name="T5" fmla="*/ 96 h 3015"/>
                <a:gd name="T6" fmla="*/ 3506 w 3536"/>
                <a:gd name="T7" fmla="*/ 96 h 3015"/>
                <a:gd name="T8" fmla="*/ 2891 w 3536"/>
                <a:gd name="T9" fmla="*/ 1589 h 3015"/>
                <a:gd name="T10" fmla="*/ 2891 w 3536"/>
                <a:gd name="T11" fmla="*/ 1589 h 3015"/>
                <a:gd name="T12" fmla="*/ 2882 w 3536"/>
                <a:gd name="T13" fmla="*/ 1661 h 3015"/>
                <a:gd name="T14" fmla="*/ 2882 w 3536"/>
                <a:gd name="T15" fmla="*/ 1661 h 3015"/>
                <a:gd name="T16" fmla="*/ 1357 w 3536"/>
                <a:gd name="T17" fmla="*/ 3014 h 3015"/>
                <a:gd name="T18" fmla="*/ 1357 w 3536"/>
                <a:gd name="T19" fmla="*/ 3014 h 3015"/>
                <a:gd name="T20" fmla="*/ 1357 w 3536"/>
                <a:gd name="T21" fmla="*/ 3014 h 3015"/>
                <a:gd name="T22" fmla="*/ 0 w 3536"/>
                <a:gd name="T23" fmla="*/ 1658 h 3015"/>
                <a:gd name="T24" fmla="*/ 0 w 3536"/>
                <a:gd name="T25" fmla="*/ 1507 h 3015"/>
                <a:gd name="T26" fmla="*/ 0 w 3536"/>
                <a:gd name="T27" fmla="*/ 1507 h 3015"/>
                <a:gd name="T28" fmla="*/ 1507 w 3536"/>
                <a:gd name="T29" fmla="*/ 0 h 3015"/>
                <a:gd name="T30" fmla="*/ 3457 w 3536"/>
                <a:gd name="T31" fmla="*/ 0 h 3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36" h="3015">
                  <a:moveTo>
                    <a:pt x="3457" y="0"/>
                  </a:moveTo>
                  <a:lnTo>
                    <a:pt x="3457" y="0"/>
                  </a:lnTo>
                  <a:cubicBezTo>
                    <a:pt x="3507" y="0"/>
                    <a:pt x="3535" y="57"/>
                    <a:pt x="3506" y="96"/>
                  </a:cubicBezTo>
                  <a:lnTo>
                    <a:pt x="3506" y="96"/>
                  </a:lnTo>
                  <a:cubicBezTo>
                    <a:pt x="3303" y="369"/>
                    <a:pt x="2990" y="880"/>
                    <a:pt x="2891" y="1589"/>
                  </a:cubicBezTo>
                  <a:lnTo>
                    <a:pt x="2891" y="1589"/>
                  </a:lnTo>
                  <a:cubicBezTo>
                    <a:pt x="2888" y="1613"/>
                    <a:pt x="2885" y="1637"/>
                    <a:pt x="2882" y="1661"/>
                  </a:cubicBezTo>
                  <a:lnTo>
                    <a:pt x="2882" y="1661"/>
                  </a:lnTo>
                  <a:cubicBezTo>
                    <a:pt x="2793" y="2433"/>
                    <a:pt x="2135" y="3014"/>
                    <a:pt x="1357" y="3014"/>
                  </a:cubicBezTo>
                  <a:lnTo>
                    <a:pt x="1357" y="3014"/>
                  </a:lnTo>
                  <a:lnTo>
                    <a:pt x="1357" y="3014"/>
                  </a:lnTo>
                  <a:cubicBezTo>
                    <a:pt x="607" y="3014"/>
                    <a:pt x="0" y="2406"/>
                    <a:pt x="0" y="1658"/>
                  </a:cubicBezTo>
                  <a:lnTo>
                    <a:pt x="0" y="1507"/>
                  </a:lnTo>
                  <a:lnTo>
                    <a:pt x="0" y="1507"/>
                  </a:lnTo>
                  <a:cubicBezTo>
                    <a:pt x="0" y="675"/>
                    <a:pt x="674" y="0"/>
                    <a:pt x="1507" y="0"/>
                  </a:cubicBezTo>
                  <a:lnTo>
                    <a:pt x="3457" y="0"/>
                  </a:lnTo>
                </a:path>
              </a:pathLst>
            </a:custGeom>
            <a:solidFill>
              <a:srgbClr val="F16924"/>
            </a:solidFill>
            <a:ln>
              <a:noFill/>
            </a:ln>
            <a:effectLst/>
          </p:spPr>
          <p:txBody>
            <a:bodyPr wrap="none" anchor="ctr"/>
            <a:lstStyle/>
            <a:p>
              <a:endParaRPr lang="en-US"/>
            </a:p>
          </p:txBody>
        </p:sp>
        <p:sp>
          <p:nvSpPr>
            <p:cNvPr id="35" name="Rectángulo 548">
              <a:extLst>
                <a:ext uri="{FF2B5EF4-FFF2-40B4-BE49-F238E27FC236}">
                  <a16:creationId xmlns:a16="http://schemas.microsoft.com/office/drawing/2014/main" id="{27058F96-1A5B-D1E3-6BA3-F38AAD332618}"/>
                </a:ext>
              </a:extLst>
            </p:cNvPr>
            <p:cNvSpPr/>
            <p:nvPr/>
          </p:nvSpPr>
          <p:spPr>
            <a:xfrm>
              <a:off x="3901633" y="3259634"/>
              <a:ext cx="7327841" cy="1173270"/>
            </a:xfrm>
            <a:prstGeom prst="rect">
              <a:avLst/>
            </a:prstGeom>
          </p:spPr>
          <p:txBody>
            <a:bodyPr wrap="square">
              <a:spAutoFit/>
            </a:bodyPr>
            <a:lstStyle/>
            <a:p>
              <a:pPr>
                <a:lnSpc>
                  <a:spcPts val="2140"/>
                </a:lnSpc>
              </a:pPr>
              <a:r>
                <a:rPr lang="es" sz="2000" dirty="0">
                  <a:solidFill>
                    <a:schemeClr val="bg1"/>
                  </a:solidFill>
                  <a:latin typeface="Calibri" panose="020F0502020204030204" pitchFamily="34" charset="0"/>
                  <a:ea typeface="Lato" charset="0"/>
                  <a:cs typeface="Calibri" panose="020F0502020204030204" pitchFamily="34" charset="0"/>
                </a:rPr>
                <a:t>Configure un gemelo digital. Es una réplica de la cadena de suministro virtual de la columna vertebral operativa de su empresa. Con un gemelo digital, puede simular el rendimiento de su cadena de suministro en varios escenarios de inflación y volatilidad.</a:t>
              </a:r>
            </a:p>
          </p:txBody>
        </p:sp>
        <p:sp>
          <p:nvSpPr>
            <p:cNvPr id="36" name="CuadroTexto 547">
              <a:extLst>
                <a:ext uri="{FF2B5EF4-FFF2-40B4-BE49-F238E27FC236}">
                  <a16:creationId xmlns:a16="http://schemas.microsoft.com/office/drawing/2014/main" id="{6824739B-A5AB-AF41-12C1-8F8F4247C8AD}"/>
                </a:ext>
              </a:extLst>
            </p:cNvPr>
            <p:cNvSpPr txBox="1"/>
            <p:nvPr/>
          </p:nvSpPr>
          <p:spPr>
            <a:xfrm>
              <a:off x="1568879" y="3794030"/>
              <a:ext cx="2164331" cy="400110"/>
            </a:xfrm>
            <a:prstGeom prst="rect">
              <a:avLst/>
            </a:prstGeom>
            <a:noFill/>
          </p:spPr>
          <p:txBody>
            <a:bodyPr wrap="square" rtlCol="0">
              <a:spAutoFit/>
            </a:bodyPr>
            <a:lstStyle/>
            <a:p>
              <a:pPr algn="ctr"/>
              <a:r>
                <a:rPr lang="es" sz="2000" b="1" dirty="0">
                  <a:solidFill>
                    <a:schemeClr val="bg1"/>
                  </a:solidFill>
                  <a:ea typeface="Roboto" charset="0"/>
                  <a:cs typeface="Roboto" charset="0"/>
                </a:rPr>
                <a:t>previsibilidad</a:t>
              </a:r>
            </a:p>
          </p:txBody>
        </p:sp>
        <p:sp>
          <p:nvSpPr>
            <p:cNvPr id="37" name="CuadroTexto 547">
              <a:extLst>
                <a:ext uri="{FF2B5EF4-FFF2-40B4-BE49-F238E27FC236}">
                  <a16:creationId xmlns:a16="http://schemas.microsoft.com/office/drawing/2014/main" id="{E8BC0FA8-8A20-8EAF-827C-5CFC219E0C13}"/>
                </a:ext>
              </a:extLst>
            </p:cNvPr>
            <p:cNvSpPr txBox="1"/>
            <p:nvPr/>
          </p:nvSpPr>
          <p:spPr>
            <a:xfrm>
              <a:off x="1765101" y="3053057"/>
              <a:ext cx="1841159" cy="707886"/>
            </a:xfrm>
            <a:prstGeom prst="rect">
              <a:avLst/>
            </a:prstGeom>
            <a:noFill/>
          </p:spPr>
          <p:txBody>
            <a:bodyPr wrap="square" rtlCol="0">
              <a:spAutoFit/>
            </a:bodyPr>
            <a:lstStyle/>
            <a:p>
              <a:pPr algn="ctr"/>
              <a:r>
                <a:rPr lang="es" sz="4000" b="1" dirty="0">
                  <a:solidFill>
                    <a:schemeClr val="bg1"/>
                  </a:solidFill>
                  <a:latin typeface="Calibri" panose="020F0502020204030204" pitchFamily="34" charset="0"/>
                  <a:ea typeface="Lato" charset="0"/>
                  <a:cs typeface="Calibri" panose="020F0502020204030204" pitchFamily="34" charset="0"/>
                </a:rPr>
                <a:t>02</a:t>
              </a:r>
            </a:p>
          </p:txBody>
        </p:sp>
        <p:cxnSp>
          <p:nvCxnSpPr>
            <p:cNvPr id="47" name="Straight Connector 46">
              <a:extLst>
                <a:ext uri="{FF2B5EF4-FFF2-40B4-BE49-F238E27FC236}">
                  <a16:creationId xmlns:a16="http://schemas.microsoft.com/office/drawing/2014/main" id="{9B70FE88-256D-184A-AB88-D5F77C00825F}"/>
                </a:ext>
              </a:extLst>
            </p:cNvPr>
            <p:cNvCxnSpPr>
              <a:cxnSpLocks/>
            </p:cNvCxnSpPr>
            <p:nvPr/>
          </p:nvCxnSpPr>
          <p:spPr>
            <a:xfrm>
              <a:off x="1765101" y="3744901"/>
              <a:ext cx="18411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0AA297F9-9E8F-FE26-B661-60318EFD4C1E}"/>
              </a:ext>
            </a:extLst>
          </p:cNvPr>
          <p:cNvGrpSpPr/>
          <p:nvPr/>
        </p:nvGrpSpPr>
        <p:grpSpPr>
          <a:xfrm>
            <a:off x="2853468" y="4712431"/>
            <a:ext cx="8889629" cy="1878937"/>
            <a:chOff x="2821661" y="4744515"/>
            <a:chExt cx="8889629" cy="1878937"/>
          </a:xfrm>
        </p:grpSpPr>
        <p:sp>
          <p:nvSpPr>
            <p:cNvPr id="48" name="Freeform 1">
              <a:extLst>
                <a:ext uri="{FF2B5EF4-FFF2-40B4-BE49-F238E27FC236}">
                  <a16:creationId xmlns:a16="http://schemas.microsoft.com/office/drawing/2014/main" id="{C73AD11B-9A33-5FE7-0D5E-EF52F41E9C5D}"/>
                </a:ext>
              </a:extLst>
            </p:cNvPr>
            <p:cNvSpPr>
              <a:spLocks noChangeArrowheads="1"/>
            </p:cNvSpPr>
            <p:nvPr/>
          </p:nvSpPr>
          <p:spPr bwMode="auto">
            <a:xfrm>
              <a:off x="7728060" y="4780391"/>
              <a:ext cx="3983230" cy="1714723"/>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sp>
          <p:nvSpPr>
            <p:cNvPr id="49" name="Freeform 1">
              <a:extLst>
                <a:ext uri="{FF2B5EF4-FFF2-40B4-BE49-F238E27FC236}">
                  <a16:creationId xmlns:a16="http://schemas.microsoft.com/office/drawing/2014/main" id="{D274E057-A2B9-3F9B-4400-6D01C31A5C5D}"/>
                </a:ext>
              </a:extLst>
            </p:cNvPr>
            <p:cNvSpPr>
              <a:spLocks noChangeArrowheads="1"/>
            </p:cNvSpPr>
            <p:nvPr/>
          </p:nvSpPr>
          <p:spPr bwMode="auto">
            <a:xfrm>
              <a:off x="3888479" y="4780391"/>
              <a:ext cx="7068279" cy="1714723"/>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sp>
          <p:nvSpPr>
            <p:cNvPr id="50" name="Freeform 243">
              <a:extLst>
                <a:ext uri="{FF2B5EF4-FFF2-40B4-BE49-F238E27FC236}">
                  <a16:creationId xmlns:a16="http://schemas.microsoft.com/office/drawing/2014/main" id="{8F32A125-DFB2-7ECD-AEEB-7690B00184CC}"/>
                </a:ext>
              </a:extLst>
            </p:cNvPr>
            <p:cNvSpPr>
              <a:spLocks noChangeArrowheads="1"/>
            </p:cNvSpPr>
            <p:nvPr/>
          </p:nvSpPr>
          <p:spPr bwMode="auto">
            <a:xfrm>
              <a:off x="2885829" y="4744515"/>
              <a:ext cx="2404566" cy="1878937"/>
            </a:xfrm>
            <a:custGeom>
              <a:avLst/>
              <a:gdLst>
                <a:gd name="T0" fmla="*/ 3457 w 3536"/>
                <a:gd name="T1" fmla="*/ 0 h 3015"/>
                <a:gd name="T2" fmla="*/ 3457 w 3536"/>
                <a:gd name="T3" fmla="*/ 0 h 3015"/>
                <a:gd name="T4" fmla="*/ 3506 w 3536"/>
                <a:gd name="T5" fmla="*/ 96 h 3015"/>
                <a:gd name="T6" fmla="*/ 3506 w 3536"/>
                <a:gd name="T7" fmla="*/ 96 h 3015"/>
                <a:gd name="T8" fmla="*/ 2891 w 3536"/>
                <a:gd name="T9" fmla="*/ 1589 h 3015"/>
                <a:gd name="T10" fmla="*/ 2891 w 3536"/>
                <a:gd name="T11" fmla="*/ 1589 h 3015"/>
                <a:gd name="T12" fmla="*/ 2882 w 3536"/>
                <a:gd name="T13" fmla="*/ 1661 h 3015"/>
                <a:gd name="T14" fmla="*/ 2882 w 3536"/>
                <a:gd name="T15" fmla="*/ 1661 h 3015"/>
                <a:gd name="T16" fmla="*/ 1357 w 3536"/>
                <a:gd name="T17" fmla="*/ 3014 h 3015"/>
                <a:gd name="T18" fmla="*/ 1357 w 3536"/>
                <a:gd name="T19" fmla="*/ 3014 h 3015"/>
                <a:gd name="T20" fmla="*/ 1357 w 3536"/>
                <a:gd name="T21" fmla="*/ 3014 h 3015"/>
                <a:gd name="T22" fmla="*/ 0 w 3536"/>
                <a:gd name="T23" fmla="*/ 1658 h 3015"/>
                <a:gd name="T24" fmla="*/ 0 w 3536"/>
                <a:gd name="T25" fmla="*/ 1507 h 3015"/>
                <a:gd name="T26" fmla="*/ 0 w 3536"/>
                <a:gd name="T27" fmla="*/ 1507 h 3015"/>
                <a:gd name="T28" fmla="*/ 1507 w 3536"/>
                <a:gd name="T29" fmla="*/ 0 h 3015"/>
                <a:gd name="T30" fmla="*/ 3457 w 3536"/>
                <a:gd name="T31" fmla="*/ 0 h 3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36" h="3015">
                  <a:moveTo>
                    <a:pt x="3457" y="0"/>
                  </a:moveTo>
                  <a:lnTo>
                    <a:pt x="3457" y="0"/>
                  </a:lnTo>
                  <a:cubicBezTo>
                    <a:pt x="3507" y="0"/>
                    <a:pt x="3535" y="57"/>
                    <a:pt x="3506" y="96"/>
                  </a:cubicBezTo>
                  <a:lnTo>
                    <a:pt x="3506" y="96"/>
                  </a:lnTo>
                  <a:cubicBezTo>
                    <a:pt x="3303" y="369"/>
                    <a:pt x="2990" y="880"/>
                    <a:pt x="2891" y="1589"/>
                  </a:cubicBezTo>
                  <a:lnTo>
                    <a:pt x="2891" y="1589"/>
                  </a:lnTo>
                  <a:cubicBezTo>
                    <a:pt x="2888" y="1613"/>
                    <a:pt x="2885" y="1637"/>
                    <a:pt x="2882" y="1661"/>
                  </a:cubicBezTo>
                  <a:lnTo>
                    <a:pt x="2882" y="1661"/>
                  </a:lnTo>
                  <a:cubicBezTo>
                    <a:pt x="2793" y="2433"/>
                    <a:pt x="2135" y="3014"/>
                    <a:pt x="1357" y="3014"/>
                  </a:cubicBezTo>
                  <a:lnTo>
                    <a:pt x="1357" y="3014"/>
                  </a:lnTo>
                  <a:lnTo>
                    <a:pt x="1357" y="3014"/>
                  </a:lnTo>
                  <a:cubicBezTo>
                    <a:pt x="607" y="3014"/>
                    <a:pt x="0" y="2406"/>
                    <a:pt x="0" y="1658"/>
                  </a:cubicBezTo>
                  <a:lnTo>
                    <a:pt x="0" y="1507"/>
                  </a:lnTo>
                  <a:lnTo>
                    <a:pt x="0" y="1507"/>
                  </a:lnTo>
                  <a:cubicBezTo>
                    <a:pt x="0" y="675"/>
                    <a:pt x="674" y="0"/>
                    <a:pt x="1507" y="0"/>
                  </a:cubicBezTo>
                  <a:lnTo>
                    <a:pt x="3457" y="0"/>
                  </a:lnTo>
                </a:path>
              </a:pathLst>
            </a:custGeom>
            <a:solidFill>
              <a:srgbClr val="F16924"/>
            </a:solidFill>
            <a:ln>
              <a:noFill/>
            </a:ln>
            <a:effectLst/>
          </p:spPr>
          <p:txBody>
            <a:bodyPr wrap="none" anchor="ctr"/>
            <a:lstStyle/>
            <a:p>
              <a:endParaRPr lang="en-US"/>
            </a:p>
          </p:txBody>
        </p:sp>
        <p:sp>
          <p:nvSpPr>
            <p:cNvPr id="56" name="Rectángulo 548">
              <a:extLst>
                <a:ext uri="{FF2B5EF4-FFF2-40B4-BE49-F238E27FC236}">
                  <a16:creationId xmlns:a16="http://schemas.microsoft.com/office/drawing/2014/main" id="{9BDE457E-B55E-DE43-0583-8B32081F64FC}"/>
                </a:ext>
              </a:extLst>
            </p:cNvPr>
            <p:cNvSpPr/>
            <p:nvPr/>
          </p:nvSpPr>
          <p:spPr>
            <a:xfrm>
              <a:off x="5154415" y="4962303"/>
              <a:ext cx="6075059" cy="1439240"/>
            </a:xfrm>
            <a:prstGeom prst="rect">
              <a:avLst/>
            </a:prstGeom>
          </p:spPr>
          <p:txBody>
            <a:bodyPr wrap="square">
              <a:spAutoFit/>
            </a:bodyPr>
            <a:lstStyle/>
            <a:p>
              <a:pPr>
                <a:lnSpc>
                  <a:spcPts val="2140"/>
                </a:lnSpc>
              </a:pPr>
              <a:r>
                <a:rPr lang="es" sz="2000" dirty="0">
                  <a:solidFill>
                    <a:schemeClr val="bg1"/>
                  </a:solidFill>
                  <a:latin typeface="Calibri" panose="020F0502020204030204" pitchFamily="34" charset="0"/>
                  <a:ea typeface="Lato" charset="0"/>
                  <a:cs typeface="Calibri" panose="020F0502020204030204" pitchFamily="34" charset="0"/>
                </a:rPr>
                <a:t>Integre la flexibilidad en su cadena de suministro. Por ejemplo, identifique proveedores duales, desarrolle redes logísticas alternativas y cree diseños alternativos para sus productos para ayudarlo a adaptarse más rápidamente.</a:t>
              </a:r>
            </a:p>
          </p:txBody>
        </p:sp>
        <p:sp>
          <p:nvSpPr>
            <p:cNvPr id="57" name="CuadroTexto 547">
              <a:extLst>
                <a:ext uri="{FF2B5EF4-FFF2-40B4-BE49-F238E27FC236}">
                  <a16:creationId xmlns:a16="http://schemas.microsoft.com/office/drawing/2014/main" id="{9E740083-7EC7-C49E-8152-72090802EF0D}"/>
                </a:ext>
              </a:extLst>
            </p:cNvPr>
            <p:cNvSpPr txBox="1"/>
            <p:nvPr/>
          </p:nvSpPr>
          <p:spPr>
            <a:xfrm>
              <a:off x="2821661" y="5618132"/>
              <a:ext cx="2164331" cy="400110"/>
            </a:xfrm>
            <a:prstGeom prst="rect">
              <a:avLst/>
            </a:prstGeom>
            <a:noFill/>
          </p:spPr>
          <p:txBody>
            <a:bodyPr wrap="square" rtlCol="0">
              <a:spAutoFit/>
            </a:bodyPr>
            <a:lstStyle/>
            <a:p>
              <a:pPr algn="ctr"/>
              <a:r>
                <a:rPr lang="es" sz="2000" b="1" dirty="0">
                  <a:solidFill>
                    <a:schemeClr val="bg1"/>
                  </a:solidFill>
                  <a:ea typeface="Roboto" charset="0"/>
                  <a:cs typeface="Roboto" charset="0"/>
                </a:rPr>
                <a:t>Flexibilidad</a:t>
              </a:r>
            </a:p>
          </p:txBody>
        </p:sp>
        <p:sp>
          <p:nvSpPr>
            <p:cNvPr id="58" name="CuadroTexto 547">
              <a:extLst>
                <a:ext uri="{FF2B5EF4-FFF2-40B4-BE49-F238E27FC236}">
                  <a16:creationId xmlns:a16="http://schemas.microsoft.com/office/drawing/2014/main" id="{9CDD4E70-EE03-5268-47BB-99A26AA84F6F}"/>
                </a:ext>
              </a:extLst>
            </p:cNvPr>
            <p:cNvSpPr txBox="1"/>
            <p:nvPr/>
          </p:nvSpPr>
          <p:spPr>
            <a:xfrm>
              <a:off x="3017883" y="4877159"/>
              <a:ext cx="1841159" cy="707886"/>
            </a:xfrm>
            <a:prstGeom prst="rect">
              <a:avLst/>
            </a:prstGeom>
            <a:noFill/>
          </p:spPr>
          <p:txBody>
            <a:bodyPr wrap="square" rtlCol="0">
              <a:spAutoFit/>
            </a:bodyPr>
            <a:lstStyle/>
            <a:p>
              <a:pPr algn="ctr"/>
              <a:r>
                <a:rPr lang="es" sz="4000" b="1" dirty="0">
                  <a:solidFill>
                    <a:schemeClr val="bg1"/>
                  </a:solidFill>
                  <a:latin typeface="Calibri" panose="020F0502020204030204" pitchFamily="34" charset="0"/>
                  <a:ea typeface="Lato" charset="0"/>
                  <a:cs typeface="Calibri" panose="020F0502020204030204" pitchFamily="34" charset="0"/>
                </a:rPr>
                <a:t>03</a:t>
              </a:r>
            </a:p>
          </p:txBody>
        </p:sp>
        <p:cxnSp>
          <p:nvCxnSpPr>
            <p:cNvPr id="59" name="Straight Connector 58">
              <a:extLst>
                <a:ext uri="{FF2B5EF4-FFF2-40B4-BE49-F238E27FC236}">
                  <a16:creationId xmlns:a16="http://schemas.microsoft.com/office/drawing/2014/main" id="{CBC4A7A7-ADBA-FB1D-5DA1-F4CAB3BD747C}"/>
                </a:ext>
              </a:extLst>
            </p:cNvPr>
            <p:cNvCxnSpPr>
              <a:cxnSpLocks/>
            </p:cNvCxnSpPr>
            <p:nvPr/>
          </p:nvCxnSpPr>
          <p:spPr>
            <a:xfrm>
              <a:off x="3017883" y="5569003"/>
              <a:ext cx="18411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138800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507906-B691-4A93-B9D0-D2C36B6B3D06}"/>
              </a:ext>
            </a:extLst>
          </p:cNvPr>
          <p:cNvSpPr>
            <a:spLocks noGrp="1"/>
          </p:cNvSpPr>
          <p:nvPr>
            <p:ph type="body" sz="quarter" idx="18"/>
          </p:nvPr>
        </p:nvSpPr>
        <p:spPr>
          <a:xfrm>
            <a:off x="734714" y="1757011"/>
            <a:ext cx="5184823" cy="3867704"/>
          </a:xfrm>
        </p:spPr>
        <p:txBody>
          <a:bodyPr>
            <a:normAutofit fontScale="92500" lnSpcReduction="10000"/>
          </a:bodyPr>
          <a:lstStyle/>
          <a:p>
            <a:pPr marL="15875" indent="-15875"/>
            <a:r>
              <a:rPr lang="es" dirty="0"/>
              <a:t>La combinación de inflación y disrupción está impulsando cambios masivos en la cadena de suministro. El ciclo de inflación creciente requiere una respuesta que combine las nuevas tecnologías y la recapacitación de las personas. Esta combinación de ingenio humano y tecnología sustenta una cadena de suministro más resistente. No solo ayuda a las empresas a gestionar la inflación, sino que también puede adaptarse para respaldar las innovaciones que impulsan nuevas fuentes de crecimiento.</a:t>
            </a:r>
          </a:p>
          <a:p>
            <a:pPr marL="15875" indent="-15875"/>
            <a:endParaRPr lang="en-US" dirty="0"/>
          </a:p>
          <a:p>
            <a:pPr marL="15875" indent="-15875"/>
            <a:endParaRPr lang="en-US" dirty="0"/>
          </a:p>
          <a:p>
            <a:pPr marL="15875" indent="-15875"/>
            <a:endParaRPr lang="en-US" dirty="0"/>
          </a:p>
        </p:txBody>
      </p:sp>
      <p:sp>
        <p:nvSpPr>
          <p:cNvPr id="3" name="Text Placeholder 2">
            <a:extLst>
              <a:ext uri="{FF2B5EF4-FFF2-40B4-BE49-F238E27FC236}">
                <a16:creationId xmlns:a16="http://schemas.microsoft.com/office/drawing/2014/main" id="{90EF7F31-3645-D94D-BF50-FB7219574B4B}"/>
              </a:ext>
            </a:extLst>
          </p:cNvPr>
          <p:cNvSpPr>
            <a:spLocks noGrp="1"/>
          </p:cNvSpPr>
          <p:nvPr>
            <p:ph type="body" sz="quarter" idx="16"/>
          </p:nvPr>
        </p:nvSpPr>
        <p:spPr/>
        <p:txBody>
          <a:bodyPr>
            <a:normAutofit lnSpcReduction="10000"/>
          </a:bodyPr>
          <a:lstStyle/>
          <a:p>
            <a:r>
              <a:rPr lang="es" dirty="0"/>
              <a:t>Inflación y disrupción</a:t>
            </a:r>
          </a:p>
        </p:txBody>
      </p:sp>
      <p:pic>
        <p:nvPicPr>
          <p:cNvPr id="6" name="Picture 5">
            <a:extLst>
              <a:ext uri="{FF2B5EF4-FFF2-40B4-BE49-F238E27FC236}">
                <a16:creationId xmlns:a16="http://schemas.microsoft.com/office/drawing/2014/main" id="{B113A6DF-AE10-68FC-3760-2A5D28182498}"/>
              </a:ext>
            </a:extLst>
          </p:cNvPr>
          <p:cNvPicPr>
            <a:picLocks noChangeAspect="1"/>
          </p:cNvPicPr>
          <p:nvPr/>
        </p:nvPicPr>
        <p:blipFill rotWithShape="1">
          <a:blip r:embed="rId2"/>
          <a:srcRect l="9867" r="47711"/>
          <a:stretch/>
        </p:blipFill>
        <p:spPr>
          <a:xfrm>
            <a:off x="6026513" y="1"/>
            <a:ext cx="5430773" cy="6857999"/>
          </a:xfrm>
          <a:prstGeom prst="rect">
            <a:avLst/>
          </a:prstGeom>
        </p:spPr>
      </p:pic>
    </p:spTree>
    <p:extLst>
      <p:ext uri="{BB962C8B-B14F-4D97-AF65-F5344CB8AC3E}">
        <p14:creationId xmlns:p14="http://schemas.microsoft.com/office/powerpoint/2010/main" val="30561166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FEF7E6-54EF-D685-B751-C1B17E57D6C8}"/>
              </a:ext>
            </a:extLst>
          </p:cNvPr>
          <p:cNvSpPr>
            <a:spLocks noGrp="1"/>
          </p:cNvSpPr>
          <p:nvPr>
            <p:ph type="body" sz="quarter" idx="17"/>
          </p:nvPr>
        </p:nvSpPr>
        <p:spPr/>
        <p:txBody>
          <a:bodyPr/>
          <a:lstStyle/>
          <a:p>
            <a:r>
              <a:rPr lang="es" dirty="0"/>
              <a:t>05</a:t>
            </a:r>
          </a:p>
        </p:txBody>
      </p:sp>
      <p:sp>
        <p:nvSpPr>
          <p:cNvPr id="5" name="Text Placeholder 4">
            <a:extLst>
              <a:ext uri="{FF2B5EF4-FFF2-40B4-BE49-F238E27FC236}">
                <a16:creationId xmlns:a16="http://schemas.microsoft.com/office/drawing/2014/main" id="{DED3C2CC-7449-ED06-E5B2-591DF20698A0}"/>
              </a:ext>
            </a:extLst>
          </p:cNvPr>
          <p:cNvSpPr>
            <a:spLocks noGrp="1"/>
          </p:cNvSpPr>
          <p:nvPr>
            <p:ph type="body" sz="quarter" idx="16"/>
          </p:nvPr>
        </p:nvSpPr>
        <p:spPr/>
        <p:txBody>
          <a:bodyPr/>
          <a:lstStyle/>
          <a:p>
            <a:r>
              <a:rPr lang="es" dirty="0"/>
              <a:t>Crisis Tecnológica</a:t>
            </a:r>
          </a:p>
          <a:p>
            <a:endParaRPr lang="en-US" dirty="0"/>
          </a:p>
        </p:txBody>
      </p:sp>
    </p:spTree>
    <p:extLst>
      <p:ext uri="{BB962C8B-B14F-4D97-AF65-F5344CB8AC3E}">
        <p14:creationId xmlns:p14="http://schemas.microsoft.com/office/powerpoint/2010/main" val="38609515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4B10710-E941-5E98-7592-78531CCF00BF}"/>
              </a:ext>
            </a:extLst>
          </p:cNvPr>
          <p:cNvSpPr>
            <a:spLocks noGrp="1"/>
          </p:cNvSpPr>
          <p:nvPr>
            <p:ph type="body" sz="quarter" idx="18"/>
          </p:nvPr>
        </p:nvSpPr>
        <p:spPr>
          <a:xfrm>
            <a:off x="1379575" y="1094297"/>
            <a:ext cx="5105121" cy="4998157"/>
          </a:xfrm>
        </p:spPr>
        <p:txBody>
          <a:bodyPr>
            <a:normAutofit/>
          </a:bodyPr>
          <a:lstStyle/>
          <a:p>
            <a:pPr marL="12700" indent="-12700" algn="just">
              <a:lnSpc>
                <a:spcPts val="2280"/>
              </a:lnSpc>
              <a:spcBef>
                <a:spcPts val="0"/>
              </a:spcBef>
            </a:pPr>
            <a:r>
              <a:rPr lang="es" sz="1800" dirty="0"/>
              <a:t>En </a:t>
            </a:r>
            <a:r>
              <a:rPr lang="es" sz="1800" b="0" i="0" dirty="0">
                <a:effectLst/>
              </a:rPr>
              <a:t>la era actual impulsada por la tecnología, las empresas dependen en gran medida de la tecnología para realizar las funciones diarias. Entonces, cuando esa tecnología colapsa, puede ser devastador.</a:t>
            </a:r>
          </a:p>
          <a:p>
            <a:pPr marL="12700" indent="-12700" algn="just">
              <a:lnSpc>
                <a:spcPts val="2280"/>
              </a:lnSpc>
              <a:spcBef>
                <a:spcPts val="0"/>
              </a:spcBef>
            </a:pPr>
            <a:endParaRPr lang="en-GB" sz="1800" u="none" strike="noStrike" dirty="0">
              <a:hlinkClick r:id="rId2">
                <a:extLst>
                  <a:ext uri="{A12FA001-AC4F-418D-AE19-62706E023703}">
                    <ahyp:hlinkClr xmlns:ahyp="http://schemas.microsoft.com/office/drawing/2018/hyperlinkcolor" val="tx"/>
                  </a:ext>
                </a:extLst>
              </a:hlinkClick>
            </a:endParaRPr>
          </a:p>
          <a:p>
            <a:pPr marL="12700" indent="-12700" algn="just">
              <a:lnSpc>
                <a:spcPts val="2280"/>
              </a:lnSpc>
              <a:spcBef>
                <a:spcPts val="0"/>
              </a:spcBef>
            </a:pPr>
            <a:r>
              <a:rPr lang="es" sz="1800" b="0" i="0" u="none" strike="noStrike" dirty="0">
                <a:effectLst/>
                <a:hlinkClick r:id="rId2">
                  <a:extLst>
                    <a:ext uri="{A12FA001-AC4F-418D-AE19-62706E023703}">
                      <ahyp:hlinkClr xmlns:ahyp="http://schemas.microsoft.com/office/drawing/2018/hyperlinkcolor" val="tx"/>
                    </a:ext>
                  </a:extLst>
                </a:hlinkClick>
              </a:rPr>
              <a:t>comercio electrónico </a:t>
            </a:r>
            <a:r>
              <a:rPr lang="es" sz="1800" b="0" i="0" dirty="0">
                <a:effectLst/>
              </a:rPr>
              <a:t>y las empresas de software pueden perder millones de clientes potenciales si sus servidores fallan repentinamente. Eso no solo es una gran pérdida de ingresos potenciales, sino que también es un gran golpe para la reputación del producto o servicio. Pero, ¿cuántas empresas se preparan por completo para las brechas cibernéticas, las fallas de los sistemas o los ataques a las redes sociales?</a:t>
            </a:r>
            <a:endParaRPr lang="en-US" sz="1800" dirty="0"/>
          </a:p>
        </p:txBody>
      </p:sp>
      <p:sp>
        <p:nvSpPr>
          <p:cNvPr id="10" name="Rectangle 9">
            <a:extLst>
              <a:ext uri="{FF2B5EF4-FFF2-40B4-BE49-F238E27FC236}">
                <a16:creationId xmlns:a16="http://schemas.microsoft.com/office/drawing/2014/main" id="{1AADB722-9338-EA35-474F-FE884947757B}"/>
              </a:ext>
            </a:extLst>
          </p:cNvPr>
          <p:cNvSpPr/>
          <p:nvPr/>
        </p:nvSpPr>
        <p:spPr>
          <a:xfrm>
            <a:off x="1463723" y="1462625"/>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 name="TextBox 2">
            <a:extLst>
              <a:ext uri="{FF2B5EF4-FFF2-40B4-BE49-F238E27FC236}">
                <a16:creationId xmlns:a16="http://schemas.microsoft.com/office/drawing/2014/main" id="{2126062C-6F0D-9C45-20B2-7BBBC828B1AD}"/>
              </a:ext>
            </a:extLst>
          </p:cNvPr>
          <p:cNvSpPr txBox="1"/>
          <p:nvPr/>
        </p:nvSpPr>
        <p:spPr>
          <a:xfrm>
            <a:off x="7176976" y="170420"/>
            <a:ext cx="4710224" cy="5232202"/>
          </a:xfrm>
          <a:prstGeom prst="rect">
            <a:avLst/>
          </a:prstGeom>
          <a:noFill/>
        </p:spPr>
        <p:txBody>
          <a:bodyPr wrap="square">
            <a:spAutoFit/>
          </a:bodyPr>
          <a:lstStyle/>
          <a:p>
            <a:endParaRPr lang="en-GB" sz="1600" i="1" dirty="0">
              <a:solidFill>
                <a:srgbClr val="333333"/>
              </a:solidFill>
            </a:endParaRPr>
          </a:p>
          <a:p>
            <a:r>
              <a:rPr lang="es" sz="2000" b="0" dirty="0">
                <a:solidFill>
                  <a:srgbClr val="333333"/>
                </a:solidFill>
                <a:effectLst/>
                <a:hlinkClick r:id="rId3"/>
              </a:rPr>
              <a:t>Freshfields Bruckhaus Deringer </a:t>
            </a:r>
            <a:r>
              <a:rPr lang="es" sz="2000" b="0" dirty="0">
                <a:solidFill>
                  <a:srgbClr val="333333"/>
                </a:solidFill>
                <a:effectLst/>
              </a:rPr>
              <a:t>entrevistó a 102 especialistas en comunicaciones de crisis que habían trabajado en 2000 incidentes significativos de riesgo reputacional en 80 países. Los hallazgos son contundentes:</a:t>
            </a:r>
          </a:p>
          <a:p>
            <a:endParaRPr lang="en-GB" sz="2000" i="1" dirty="0">
              <a:solidFill>
                <a:srgbClr val="333333"/>
              </a:solidFill>
            </a:endParaRPr>
          </a:p>
          <a:p>
            <a:pPr marL="285750" indent="-285750">
              <a:buFont typeface="Arial" panose="020B0604020202020204" pitchFamily="34" charset="0"/>
              <a:buChar char="•"/>
            </a:pPr>
            <a:r>
              <a:rPr lang="es" sz="2000" b="1" dirty="0">
                <a:solidFill>
                  <a:srgbClr val="333333"/>
                </a:solidFill>
                <a:effectLst/>
              </a:rPr>
              <a:t>Solo una de cada cinco empresas había simulado alguna vez cómo sería una crisis</a:t>
            </a:r>
          </a:p>
          <a:p>
            <a:pPr marL="285750" indent="-285750">
              <a:buFont typeface="Arial" panose="020B0604020202020204" pitchFamily="34" charset="0"/>
              <a:buChar char="•"/>
            </a:pPr>
            <a:r>
              <a:rPr lang="es" sz="2000" b="1" dirty="0">
                <a:solidFill>
                  <a:srgbClr val="333333"/>
                </a:solidFill>
              </a:rPr>
              <a:t>Cuatro </a:t>
            </a:r>
            <a:r>
              <a:rPr lang="es" sz="2000" b="1" dirty="0">
                <a:solidFill>
                  <a:srgbClr val="333333"/>
                </a:solidFill>
                <a:effectLst/>
              </a:rPr>
              <a:t>de cada 10 no tenían ningún plan</a:t>
            </a:r>
          </a:p>
          <a:p>
            <a:pPr marL="285750" indent="-285750">
              <a:buFont typeface="Arial" panose="020B0604020202020204" pitchFamily="34" charset="0"/>
              <a:buChar char="•"/>
            </a:pPr>
            <a:r>
              <a:rPr lang="es" sz="2000" b="1" dirty="0">
                <a:solidFill>
                  <a:srgbClr val="333333"/>
                </a:solidFill>
                <a:effectLst/>
              </a:rPr>
              <a:t>El 53 por ciento de las empresas golpeadas por la crisis no recuperaron el precio de sus acciones anterior </a:t>
            </a:r>
            <a:r>
              <a:rPr lang="es" sz="2000" b="1" dirty="0">
                <a:solidFill>
                  <a:srgbClr val="333333"/>
                </a:solidFill>
                <a:effectLst/>
                <a:latin typeface="Georgia" panose="02040502050405020303" pitchFamily="18" charset="0"/>
              </a:rPr>
              <a:t>.</a:t>
            </a:r>
          </a:p>
          <a:p>
            <a:endParaRPr lang="en-IE" sz="1600" dirty="0"/>
          </a:p>
        </p:txBody>
      </p:sp>
    </p:spTree>
    <p:extLst>
      <p:ext uri="{BB962C8B-B14F-4D97-AF65-F5344CB8AC3E}">
        <p14:creationId xmlns:p14="http://schemas.microsoft.com/office/powerpoint/2010/main" val="4927753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FC236370-405D-53F7-3F2C-D67A1C345B06}"/>
              </a:ext>
            </a:extLst>
          </p:cNvPr>
          <p:cNvSpPr>
            <a:spLocks noGrp="1"/>
          </p:cNvSpPr>
          <p:nvPr>
            <p:ph type="body" sz="quarter" idx="16"/>
          </p:nvPr>
        </p:nvSpPr>
        <p:spPr>
          <a:xfrm>
            <a:off x="209320" y="217583"/>
            <a:ext cx="12192000" cy="1321764"/>
          </a:xfrm>
        </p:spPr>
        <p:txBody>
          <a:bodyPr>
            <a:normAutofit/>
          </a:bodyPr>
          <a:lstStyle/>
          <a:p>
            <a:r>
              <a:rPr lang="es" dirty="0"/>
              <a:t>Preparándose para la crisis tecnológica</a:t>
            </a:r>
          </a:p>
          <a:p>
            <a:endParaRPr lang="en-US" dirty="0"/>
          </a:p>
        </p:txBody>
      </p:sp>
      <p:sp>
        <p:nvSpPr>
          <p:cNvPr id="3" name="TextBox 2">
            <a:extLst>
              <a:ext uri="{FF2B5EF4-FFF2-40B4-BE49-F238E27FC236}">
                <a16:creationId xmlns:a16="http://schemas.microsoft.com/office/drawing/2014/main" id="{4B39CF25-42D9-ED17-2910-758971ED12DE}"/>
              </a:ext>
            </a:extLst>
          </p:cNvPr>
          <p:cNvSpPr txBox="1"/>
          <p:nvPr/>
        </p:nvSpPr>
        <p:spPr>
          <a:xfrm>
            <a:off x="416142" y="1625611"/>
            <a:ext cx="11359715" cy="4093428"/>
          </a:xfrm>
          <a:prstGeom prst="rect">
            <a:avLst/>
          </a:prstGeom>
          <a:noFill/>
        </p:spPr>
        <p:txBody>
          <a:bodyPr wrap="square">
            <a:spAutoFit/>
          </a:bodyPr>
          <a:lstStyle/>
          <a:p>
            <a:r>
              <a:rPr lang="es" sz="2000" b="0" i="0" u="none" strike="noStrike" dirty="0">
                <a:solidFill>
                  <a:srgbClr val="000000"/>
                </a:solidFill>
                <a:effectLst/>
              </a:rPr>
              <a:t>Podría decirse que las empresas más pequeñas son las más vulnerables a las emergencias. De hecho, más del 40 por ciento de las pequeñas empresas nunca vuelven a abrir después de un desastre.</a:t>
            </a:r>
          </a:p>
          <a:p>
            <a:endParaRPr lang="en-GB" sz="2000" dirty="0">
              <a:solidFill>
                <a:srgbClr val="003891"/>
              </a:solidFill>
            </a:endParaRPr>
          </a:p>
          <a:p>
            <a:r>
              <a:rPr lang="es" sz="2000" b="1" i="0" u="none" strike="noStrike" dirty="0">
                <a:solidFill>
                  <a:srgbClr val="F16924"/>
                </a:solidFill>
                <a:effectLst/>
              </a:rPr>
              <a:t>La preparación para las crisis tecnológicas requiere varios pasos </a:t>
            </a:r>
            <a:r>
              <a:rPr lang="es" sz="2000" b="1" i="0" dirty="0">
                <a:solidFill>
                  <a:srgbClr val="F16924"/>
                </a:solidFill>
                <a:effectLst/>
              </a:rPr>
              <a:t>. </a:t>
            </a:r>
            <a:r>
              <a:rPr lang="es" sz="2000" b="0" i="0" dirty="0">
                <a:solidFill>
                  <a:srgbClr val="333333"/>
                </a:solidFill>
                <a:effectLst/>
              </a:rPr>
              <a:t>Los modelos bien financiados, las simulaciones, la capacitación y, especialmente, la tecnología de comunicaciones de respaldo, deben existir antes de que llegue la crisis.</a:t>
            </a:r>
          </a:p>
          <a:p>
            <a:pPr marL="342900" indent="-342900">
              <a:buFont typeface="Arial" panose="020B0604020202020204" pitchFamily="34" charset="0"/>
              <a:buChar char="•"/>
            </a:pPr>
            <a:r>
              <a:rPr lang="es" sz="2000" b="0" i="0" dirty="0">
                <a:solidFill>
                  <a:srgbClr val="333333"/>
                </a:solidFill>
                <a:effectLst/>
              </a:rPr>
              <a:t>Los arreglos de ancho de banda, hardware y aplicaciones con los proveedores deben organizarse previamente.</a:t>
            </a:r>
          </a:p>
          <a:p>
            <a:pPr marL="342900" indent="-342900">
              <a:buFont typeface="Arial" panose="020B0604020202020204" pitchFamily="34" charset="0"/>
              <a:buChar char="•"/>
            </a:pPr>
            <a:r>
              <a:rPr lang="es" sz="2000" b="0" i="0" dirty="0">
                <a:solidFill>
                  <a:srgbClr val="333333"/>
                </a:solidFill>
                <a:effectLst/>
              </a:rPr>
              <a:t>Las cadenas de suministro deben fortalecerse y los planes de ciberseguridad deben extenderse a puntos de acceso remoto. Los hogares de los ejecutivos y gerentes deben estar "reforzados" electrónicamente con VPN, entre otro hardware y software.</a:t>
            </a:r>
          </a:p>
          <a:p>
            <a:endParaRPr lang="en-GB" sz="2000" dirty="0">
              <a:solidFill>
                <a:srgbClr val="333333"/>
              </a:solidFill>
            </a:endParaRPr>
          </a:p>
          <a:p>
            <a:r>
              <a:rPr lang="es" sz="2000" b="0" i="0" dirty="0">
                <a:solidFill>
                  <a:srgbClr val="333333"/>
                </a:solidFill>
                <a:effectLst/>
              </a:rPr>
              <a:t>¿Cuántas empresas han hecho estas inversiones?</a:t>
            </a:r>
            <a:endParaRPr lang="en-GB" sz="2000" b="0" i="0" dirty="0">
              <a:solidFill>
                <a:srgbClr val="191919"/>
              </a:solidFill>
              <a:effectLst/>
              <a:latin typeface="star-font"/>
            </a:endParaRPr>
          </a:p>
        </p:txBody>
      </p:sp>
    </p:spTree>
    <p:extLst>
      <p:ext uri="{BB962C8B-B14F-4D97-AF65-F5344CB8AC3E}">
        <p14:creationId xmlns:p14="http://schemas.microsoft.com/office/powerpoint/2010/main" val="11242341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AAA783D-0FAB-184B-A303-16752059DB7E}"/>
              </a:ext>
            </a:extLst>
          </p:cNvPr>
          <p:cNvSpPr>
            <a:spLocks noGrp="1"/>
          </p:cNvSpPr>
          <p:nvPr>
            <p:ph type="body" sz="quarter" idx="18"/>
          </p:nvPr>
        </p:nvSpPr>
        <p:spPr>
          <a:xfrm>
            <a:off x="529760" y="1623459"/>
            <a:ext cx="6256052" cy="4980674"/>
          </a:xfrm>
        </p:spPr>
        <p:txBody>
          <a:bodyPr>
            <a:noAutofit/>
          </a:bodyPr>
          <a:lstStyle/>
          <a:p>
            <a:pPr marL="15875" indent="-15875"/>
            <a:r>
              <a:rPr lang="es" sz="2000" dirty="0">
                <a:solidFill>
                  <a:srgbClr val="616161"/>
                </a:solidFill>
              </a:rPr>
              <a:t>Los cortes de energía pueden provocar la interrupción del negocio y golpear en cualquier momento. Las pruebas de infraestructura y los protocolos de emergencia pueden ayudar con la continuidad del negocio cuando se apagan las luces. La energía eléctrica es uno de los recursos más importantes para proteger cuando se trata de infraestructura crítica. La pérdida de energía es algo que prácticamente todas las empresas podrían enfrentar en algún momento, y los resultados pueden ser desastrosos.</a:t>
            </a:r>
          </a:p>
          <a:p>
            <a:pPr marL="15875" indent="-15875"/>
            <a:endParaRPr lang="en-US" sz="2000" dirty="0">
              <a:solidFill>
                <a:srgbClr val="616161"/>
              </a:solidFill>
            </a:endParaRPr>
          </a:p>
          <a:p>
            <a:pPr marL="15875" indent="-15875"/>
            <a:r>
              <a:rPr lang="es" sz="2000" dirty="0">
                <a:solidFill>
                  <a:srgbClr val="616161"/>
                </a:solidFill>
              </a:rPr>
              <a:t>Se debe incluir un plan de continuidad del negocio de corte de energía en los protocolos de respuesta a incidentes </a:t>
            </a:r>
            <a:r>
              <a:rPr lang="es" sz="2000" dirty="0" err="1">
                <a:solidFill>
                  <a:srgbClr val="616161"/>
                </a:solidFill>
              </a:rPr>
              <a:t>de una organización . Las organizaciones </a:t>
            </a:r>
            <a:r>
              <a:rPr lang="es" sz="2000" dirty="0">
                <a:solidFill>
                  <a:srgbClr val="616161"/>
                </a:solidFill>
              </a:rPr>
              <a:t>también pueden tomar varias medidas para </a:t>
            </a:r>
            <a:r>
              <a:rPr lang="es" sz="2000" dirty="0" err="1">
                <a:solidFill>
                  <a:srgbClr val="616161"/>
                </a:solidFill>
              </a:rPr>
              <a:t>minimizar </a:t>
            </a:r>
            <a:r>
              <a:rPr lang="es" sz="2000" dirty="0">
                <a:solidFill>
                  <a:srgbClr val="616161"/>
                </a:solidFill>
              </a:rPr>
              <a:t>la probabilidad de cortes de energía, como probar la infraestructura y garantizar un amplio acceso a la fuente de alimentación de respaldo.</a:t>
            </a:r>
          </a:p>
        </p:txBody>
      </p:sp>
      <p:pic>
        <p:nvPicPr>
          <p:cNvPr id="4" name="Picture 3">
            <a:extLst>
              <a:ext uri="{FF2B5EF4-FFF2-40B4-BE49-F238E27FC236}">
                <a16:creationId xmlns:a16="http://schemas.microsoft.com/office/drawing/2014/main" id="{707C17FA-5953-40E9-A600-2DDD855C10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746" r="25746"/>
          <a:stretch/>
        </p:blipFill>
        <p:spPr>
          <a:xfrm>
            <a:off x="7182132" y="-27166"/>
            <a:ext cx="5009868" cy="6885166"/>
          </a:xfrm>
          <a:prstGeom prst="rect">
            <a:avLst/>
          </a:prstGeom>
        </p:spPr>
      </p:pic>
      <p:sp>
        <p:nvSpPr>
          <p:cNvPr id="6" name="Text Placeholder 5">
            <a:extLst>
              <a:ext uri="{FF2B5EF4-FFF2-40B4-BE49-F238E27FC236}">
                <a16:creationId xmlns:a16="http://schemas.microsoft.com/office/drawing/2014/main" id="{BA20163E-1FDA-EE53-7C8A-452BE66C8E49}"/>
              </a:ext>
            </a:extLst>
          </p:cNvPr>
          <p:cNvSpPr>
            <a:spLocks noGrp="1"/>
          </p:cNvSpPr>
          <p:nvPr>
            <p:ph type="body" sz="quarter" idx="16"/>
          </p:nvPr>
        </p:nvSpPr>
        <p:spPr/>
        <p:txBody>
          <a:bodyPr>
            <a:normAutofit lnSpcReduction="10000"/>
          </a:bodyPr>
          <a:lstStyle/>
          <a:p>
            <a:r>
              <a:rPr lang="es" dirty="0"/>
              <a:t>Corte de energía</a:t>
            </a:r>
          </a:p>
          <a:p>
            <a:endParaRPr lang="en-US" dirty="0"/>
          </a:p>
        </p:txBody>
      </p:sp>
    </p:spTree>
    <p:extLst>
      <p:ext uri="{BB962C8B-B14F-4D97-AF65-F5344CB8AC3E}">
        <p14:creationId xmlns:p14="http://schemas.microsoft.com/office/powerpoint/2010/main" val="40058834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B9DF7D-174E-49D7-A50C-9283B3F47708}"/>
              </a:ext>
            </a:extLst>
          </p:cNvPr>
          <p:cNvSpPr>
            <a:spLocks noGrp="1"/>
          </p:cNvSpPr>
          <p:nvPr>
            <p:ph type="body" sz="quarter" idx="18"/>
          </p:nvPr>
        </p:nvSpPr>
        <p:spPr>
          <a:xfrm>
            <a:off x="559169" y="1603058"/>
            <a:ext cx="11073662" cy="3867704"/>
          </a:xfrm>
        </p:spPr>
        <p:txBody>
          <a:bodyPr>
            <a:noAutofit/>
          </a:bodyPr>
          <a:lstStyle/>
          <a:p>
            <a:pPr marL="15875" indent="-15875" algn="just"/>
            <a:r>
              <a:rPr lang="es" dirty="0"/>
              <a:t>Los planes de continuidad empresarial y recuperación ante desastres (BCDR) y de resiliencia </a:t>
            </a:r>
            <a:r>
              <a:rPr lang="es" dirty="0" err="1"/>
              <a:t>organizativa </a:t>
            </a:r>
            <a:r>
              <a:rPr lang="es" dirty="0"/>
              <a:t>suelen incluir estrategias para la respuesta a cortes de energía y los recursos necesarios. Estos incluyen sistemas de energía de respaldo locales, fuentes de alimentación de repuesto para bastidores de equipos y dispositivos, cables de alimentación de repuesto, conectores de alimentación y tomas de corriente de repuesto.</a:t>
            </a:r>
          </a:p>
          <a:p>
            <a:pPr marL="15875" indent="-15875" algn="just"/>
            <a:endParaRPr lang="en-US" dirty="0"/>
          </a:p>
          <a:p>
            <a:pPr marL="15875" indent="-15875" algn="just"/>
            <a:r>
              <a:rPr lang="es" b="1" dirty="0">
                <a:solidFill>
                  <a:srgbClr val="B41F7A"/>
                </a:solidFill>
              </a:rPr>
              <a:t>La infraestructura del edificio debe ser inspeccionada periódicamente.</a:t>
            </a:r>
          </a:p>
          <a:p>
            <a:pPr marL="15875" indent="-15875" algn="just"/>
            <a:r>
              <a:rPr lang="es" b="1" dirty="0">
                <a:solidFill>
                  <a:srgbClr val="B41F7A"/>
                </a:solidFill>
              </a:rPr>
              <a:t>para equipos de protección de energía, incluidos los siguientes:</a:t>
            </a:r>
          </a:p>
          <a:p>
            <a:pPr marL="15875" indent="-15875" algn="just"/>
            <a:endParaRPr lang="en-US" dirty="0"/>
          </a:p>
          <a:p>
            <a:pPr marL="317500" indent="-317500" algn="just">
              <a:buClr>
                <a:srgbClr val="F16924"/>
              </a:buClr>
              <a:buFont typeface="Arial" panose="020B0604020202020204" pitchFamily="34" charset="0"/>
              <a:buChar char="•"/>
            </a:pPr>
            <a:r>
              <a:rPr lang="es" dirty="0"/>
              <a:t>pararrayos;</a:t>
            </a:r>
          </a:p>
          <a:p>
            <a:pPr marL="317500" indent="-317500" algn="just">
              <a:buClr>
                <a:srgbClr val="F16924"/>
              </a:buClr>
              <a:buFont typeface="Arial" panose="020B0604020202020204" pitchFamily="34" charset="0"/>
              <a:buChar char="•"/>
            </a:pPr>
            <a:r>
              <a:rPr lang="es" dirty="0"/>
              <a:t>acondicionadores de energía;</a:t>
            </a:r>
          </a:p>
          <a:p>
            <a:pPr marL="317500" indent="-317500" algn="just">
              <a:buClr>
                <a:srgbClr val="F16924"/>
              </a:buClr>
              <a:buFont typeface="Arial" panose="020B0604020202020204" pitchFamily="34" charset="0"/>
              <a:buChar char="•"/>
            </a:pPr>
            <a:r>
              <a:rPr lang="es" dirty="0"/>
              <a:t>supresores de sobretensiones;</a:t>
            </a:r>
          </a:p>
          <a:p>
            <a:pPr marL="317500" indent="-317500" algn="just">
              <a:buClr>
                <a:srgbClr val="F16924"/>
              </a:buClr>
              <a:buFont typeface="Arial" panose="020B0604020202020204" pitchFamily="34" charset="0"/>
              <a:buChar char="•"/>
            </a:pPr>
            <a:r>
              <a:rPr lang="es" dirty="0"/>
              <a:t>diverso enrutamiento de cables en canalizaciones verticales y horizontales y caminos de cables;</a:t>
            </a:r>
          </a:p>
          <a:p>
            <a:pPr marL="317500" indent="-317500" algn="just">
              <a:buClr>
                <a:srgbClr val="F16924"/>
              </a:buClr>
              <a:buFont typeface="Arial" panose="020B0604020202020204" pitchFamily="34" charset="0"/>
              <a:buChar char="•"/>
            </a:pPr>
            <a:r>
              <a:rPr lang="es" dirty="0"/>
              <a:t>enrutamiento diverso de cables de alimentación en el edificio; y</a:t>
            </a:r>
          </a:p>
          <a:p>
            <a:pPr marL="317500" indent="-317500" algn="just">
              <a:buClr>
                <a:srgbClr val="F16924"/>
              </a:buClr>
              <a:buFont typeface="Arial" panose="020B0604020202020204" pitchFamily="34" charset="0"/>
              <a:buChar char="•"/>
            </a:pPr>
            <a:r>
              <a:rPr lang="es" dirty="0"/>
              <a:t>servicio de dos subestaciones eléctricas diferentes.</a:t>
            </a:r>
          </a:p>
        </p:txBody>
      </p:sp>
      <p:sp>
        <p:nvSpPr>
          <p:cNvPr id="5" name="Text Placeholder 4">
            <a:extLst>
              <a:ext uri="{FF2B5EF4-FFF2-40B4-BE49-F238E27FC236}">
                <a16:creationId xmlns:a16="http://schemas.microsoft.com/office/drawing/2014/main" id="{34DCC540-5E25-69C8-0CD7-92F4DB5F9AE4}"/>
              </a:ext>
            </a:extLst>
          </p:cNvPr>
          <p:cNvSpPr>
            <a:spLocks noGrp="1"/>
          </p:cNvSpPr>
          <p:nvPr>
            <p:ph type="body" sz="quarter" idx="16"/>
          </p:nvPr>
        </p:nvSpPr>
        <p:spPr/>
        <p:txBody>
          <a:bodyPr>
            <a:normAutofit fontScale="92500"/>
          </a:bodyPr>
          <a:lstStyle/>
          <a:p>
            <a:r>
              <a:rPr lang="es" dirty="0" err="1"/>
              <a:t>Minimizar </a:t>
            </a:r>
            <a:r>
              <a:rPr lang="es" dirty="0"/>
              <a:t>la interrupción del negocio por cortes de energía</a:t>
            </a:r>
          </a:p>
          <a:p>
            <a:endParaRPr lang="en-US" dirty="0"/>
          </a:p>
        </p:txBody>
      </p:sp>
      <p:grpSp>
        <p:nvGrpSpPr>
          <p:cNvPr id="6" name="Group 5">
            <a:extLst>
              <a:ext uri="{FF2B5EF4-FFF2-40B4-BE49-F238E27FC236}">
                <a16:creationId xmlns:a16="http://schemas.microsoft.com/office/drawing/2014/main" id="{36407E10-1BC2-CDDA-8D3D-1BC6D99C361B}"/>
              </a:ext>
            </a:extLst>
          </p:cNvPr>
          <p:cNvGrpSpPr/>
          <p:nvPr/>
        </p:nvGrpSpPr>
        <p:grpSpPr>
          <a:xfrm>
            <a:off x="10018133" y="4574465"/>
            <a:ext cx="1585288" cy="1585703"/>
            <a:chOff x="10376768" y="3823816"/>
            <a:chExt cx="923646" cy="923888"/>
          </a:xfrm>
          <a:solidFill>
            <a:srgbClr val="616161"/>
          </a:solidFill>
        </p:grpSpPr>
        <p:sp>
          <p:nvSpPr>
            <p:cNvPr id="7" name="Freeform 6">
              <a:extLst>
                <a:ext uri="{FF2B5EF4-FFF2-40B4-BE49-F238E27FC236}">
                  <a16:creationId xmlns:a16="http://schemas.microsoft.com/office/drawing/2014/main" id="{B8D43867-2570-7597-A086-3FA9F2948EE2}"/>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F16924"/>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8" name="Graphic 2">
              <a:extLst>
                <a:ext uri="{FF2B5EF4-FFF2-40B4-BE49-F238E27FC236}">
                  <a16:creationId xmlns:a16="http://schemas.microsoft.com/office/drawing/2014/main" id="{A5743004-203A-2EB9-CD06-C0EEFB543B7E}"/>
                </a:ext>
              </a:extLst>
            </p:cNvPr>
            <p:cNvGrpSpPr/>
            <p:nvPr/>
          </p:nvGrpSpPr>
          <p:grpSpPr>
            <a:xfrm>
              <a:off x="10376768" y="3823816"/>
              <a:ext cx="923646" cy="923888"/>
              <a:chOff x="10376768" y="3823816"/>
              <a:chExt cx="923646" cy="923888"/>
            </a:xfrm>
            <a:grpFill/>
          </p:grpSpPr>
          <p:sp>
            <p:nvSpPr>
              <p:cNvPr id="9" name="Freeform 8">
                <a:extLst>
                  <a:ext uri="{FF2B5EF4-FFF2-40B4-BE49-F238E27FC236}">
                    <a16:creationId xmlns:a16="http://schemas.microsoft.com/office/drawing/2014/main" id="{A8DCBAA7-9921-692C-A114-08877887FBCF}"/>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99ADB1FF-8FCB-A668-2C27-ECA10026A392}"/>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BF9769C7-2EA7-67B3-6F75-6097BD983879}"/>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2453416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E205F44-3781-31BC-65B4-721AC71E22A3}"/>
              </a:ext>
            </a:extLst>
          </p:cNvPr>
          <p:cNvSpPr>
            <a:spLocks noGrp="1"/>
          </p:cNvSpPr>
          <p:nvPr>
            <p:ph type="body" sz="quarter" idx="18"/>
          </p:nvPr>
        </p:nvSpPr>
        <p:spPr>
          <a:xfrm>
            <a:off x="734714" y="1757011"/>
            <a:ext cx="5941218" cy="3867704"/>
          </a:xfrm>
        </p:spPr>
        <p:txBody>
          <a:bodyPr/>
          <a:lstStyle/>
          <a:p>
            <a:r>
              <a:rPr lang="es" b="1" dirty="0"/>
              <a:t>Impacto del ciberataque en una empresa</a:t>
            </a:r>
          </a:p>
          <a:p>
            <a:endParaRPr lang="en-US" dirty="0"/>
          </a:p>
          <a:p>
            <a:pPr marL="15875" indent="-15875"/>
            <a:r>
              <a:rPr lang="es" dirty="0"/>
              <a:t>Un ciberataque exitoso puede causar un gran daño al negocio. Puede afectar el resultado final, así como la reputación de la empresa y la confianza del consumidor. El impacto de una brecha de seguridad se puede dividir en términos generales en tres categorías: financiero, reputacional y legal.</a:t>
            </a:r>
          </a:p>
          <a:p>
            <a:endParaRPr lang="en-US" dirty="0"/>
          </a:p>
        </p:txBody>
      </p:sp>
      <p:sp>
        <p:nvSpPr>
          <p:cNvPr id="5" name="Text Placeholder 4">
            <a:extLst>
              <a:ext uri="{FF2B5EF4-FFF2-40B4-BE49-F238E27FC236}">
                <a16:creationId xmlns:a16="http://schemas.microsoft.com/office/drawing/2014/main" id="{D3CEA668-86DD-73F9-FD15-AC0A21EB5085}"/>
              </a:ext>
            </a:extLst>
          </p:cNvPr>
          <p:cNvSpPr>
            <a:spLocks noGrp="1"/>
          </p:cNvSpPr>
          <p:nvPr>
            <p:ph type="body" sz="quarter" idx="16"/>
          </p:nvPr>
        </p:nvSpPr>
        <p:spPr/>
        <p:txBody>
          <a:bodyPr>
            <a:normAutofit lnSpcReduction="10000"/>
          </a:bodyPr>
          <a:lstStyle/>
          <a:p>
            <a:r>
              <a:rPr lang="es" dirty="0"/>
              <a:t>La seguridad cibernética</a:t>
            </a:r>
          </a:p>
          <a:p>
            <a:endParaRPr lang="en-US" dirty="0"/>
          </a:p>
        </p:txBody>
      </p:sp>
      <p:pic>
        <p:nvPicPr>
          <p:cNvPr id="12" name="Picture 11">
            <a:extLst>
              <a:ext uri="{FF2B5EF4-FFF2-40B4-BE49-F238E27FC236}">
                <a16:creationId xmlns:a16="http://schemas.microsoft.com/office/drawing/2014/main" id="{B500EF14-8346-95DD-FF1C-D6F7EADA343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0962" r="5200"/>
          <a:stretch/>
        </p:blipFill>
        <p:spPr>
          <a:xfrm>
            <a:off x="6675932" y="0"/>
            <a:ext cx="4781354" cy="6858000"/>
          </a:xfrm>
          <a:prstGeom prst="rect">
            <a:avLst/>
          </a:prstGeom>
        </p:spPr>
      </p:pic>
    </p:spTree>
    <p:extLst>
      <p:ext uri="{BB962C8B-B14F-4D97-AF65-F5344CB8AC3E}">
        <p14:creationId xmlns:p14="http://schemas.microsoft.com/office/powerpoint/2010/main" val="25787626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FC236370-405D-53F7-3F2C-D67A1C345B06}"/>
              </a:ext>
            </a:extLst>
          </p:cNvPr>
          <p:cNvSpPr>
            <a:spLocks noGrp="1"/>
          </p:cNvSpPr>
          <p:nvPr>
            <p:ph type="body" sz="quarter" idx="16"/>
          </p:nvPr>
        </p:nvSpPr>
        <p:spPr>
          <a:xfrm>
            <a:off x="209320" y="217583"/>
            <a:ext cx="12192000" cy="1321764"/>
          </a:xfrm>
        </p:spPr>
        <p:txBody>
          <a:bodyPr>
            <a:normAutofit/>
          </a:bodyPr>
          <a:lstStyle/>
          <a:p>
            <a:r>
              <a:rPr lang="es" dirty="0"/>
              <a:t>El cibercrimen encabeza la lista de amenazas de fraude externo que enfrentan las empresas a nivel mundial - PwC</a:t>
            </a:r>
          </a:p>
          <a:p>
            <a:endParaRPr lang="en-US" dirty="0"/>
          </a:p>
        </p:txBody>
      </p:sp>
      <p:sp>
        <p:nvSpPr>
          <p:cNvPr id="3" name="TextBox 2">
            <a:extLst>
              <a:ext uri="{FF2B5EF4-FFF2-40B4-BE49-F238E27FC236}">
                <a16:creationId xmlns:a16="http://schemas.microsoft.com/office/drawing/2014/main" id="{4B39CF25-42D9-ED17-2910-758971ED12DE}"/>
              </a:ext>
            </a:extLst>
          </p:cNvPr>
          <p:cNvSpPr txBox="1"/>
          <p:nvPr/>
        </p:nvSpPr>
        <p:spPr>
          <a:xfrm>
            <a:off x="416142" y="1366819"/>
            <a:ext cx="11643586" cy="5463034"/>
          </a:xfrm>
          <a:prstGeom prst="rect">
            <a:avLst/>
          </a:prstGeom>
          <a:noFill/>
        </p:spPr>
        <p:txBody>
          <a:bodyPr wrap="square">
            <a:spAutoFit/>
          </a:bodyPr>
          <a:lstStyle/>
          <a:p>
            <a:r>
              <a:rPr lang="es" sz="2000" b="0" i="0" dirty="0">
                <a:solidFill>
                  <a:srgbClr val="191919"/>
                </a:solidFill>
                <a:effectLst/>
                <a:latin typeface="Noto Serif JP"/>
              </a:rPr>
              <a:t>La Encuesta Global de Delitos Económicos y Fraude de PwC </a:t>
            </a:r>
            <a:r>
              <a:rPr lang="es" sz="2000" dirty="0">
                <a:solidFill>
                  <a:srgbClr val="191919"/>
                </a:solidFill>
                <a:latin typeface="Noto Serif JP"/>
              </a:rPr>
              <a:t>abarca </a:t>
            </a:r>
            <a:r>
              <a:rPr lang="es" sz="2000" b="0" i="0" dirty="0">
                <a:solidFill>
                  <a:srgbClr val="191919"/>
                </a:solidFill>
                <a:effectLst/>
                <a:latin typeface="Noto Serif JP"/>
              </a:rPr>
              <a:t>a 1296 ejecutivos de 53 países y analiza la amenaza del fraude, el costo del fraude y lo que las empresas deben hacer para desarrollar respuestas más sólidas. Encontró que</a:t>
            </a:r>
          </a:p>
          <a:p>
            <a:pPr marL="342900" indent="-342900">
              <a:buFont typeface="Arial" panose="020B0604020202020204" pitchFamily="34" charset="0"/>
              <a:buChar char="•"/>
            </a:pPr>
            <a:r>
              <a:rPr lang="es" sz="2000" b="0" i="0" dirty="0">
                <a:solidFill>
                  <a:srgbClr val="191919"/>
                </a:solidFill>
                <a:effectLst/>
                <a:latin typeface="star-font"/>
              </a:rPr>
              <a:t>la mitad de las empresas han experimentado fraude o delitos financieros en los últimos dos años</a:t>
            </a:r>
          </a:p>
          <a:p>
            <a:pPr marL="342900" indent="-342900">
              <a:buFont typeface="Arial" panose="020B0604020202020204" pitchFamily="34" charset="0"/>
              <a:buChar char="•"/>
            </a:pPr>
            <a:r>
              <a:rPr lang="es" sz="2000" b="0" i="0" dirty="0">
                <a:solidFill>
                  <a:srgbClr val="191919"/>
                </a:solidFill>
                <a:effectLst/>
                <a:latin typeface="Noto Serif JP"/>
              </a:rPr>
              <a:t>de aquellas empresas que encontraron fraude, el 70% dijo que hubo nuevos incidentes de fraude como resultado de las interrupciones causadas por Covid-19.</a:t>
            </a:r>
            <a:endParaRPr lang="en-GB" sz="2000" dirty="0">
              <a:solidFill>
                <a:srgbClr val="191919"/>
              </a:solidFill>
              <a:latin typeface="Noto Serif JP"/>
            </a:endParaRPr>
          </a:p>
          <a:p>
            <a:pPr marL="342900" indent="-342900">
              <a:buFont typeface="Arial" panose="020B0604020202020204" pitchFamily="34" charset="0"/>
              <a:buChar char="•"/>
            </a:pPr>
            <a:r>
              <a:rPr lang="es" sz="2000" b="0" i="0" dirty="0">
                <a:solidFill>
                  <a:srgbClr val="191919"/>
                </a:solidFill>
                <a:effectLst/>
                <a:latin typeface="Noto Serif JP"/>
              </a:rPr>
              <a:t>a medida que los ataques se vuelven más sofisticados y frecuentes, los estafadores externos representan un riesgo mayor para las organizaciones que antes.</a:t>
            </a:r>
          </a:p>
          <a:p>
            <a:endParaRPr lang="en-GB" sz="900" dirty="0">
              <a:solidFill>
                <a:srgbClr val="191919"/>
              </a:solidFill>
              <a:latin typeface="Noto Serif JP"/>
            </a:endParaRPr>
          </a:p>
          <a:p>
            <a:pPr algn="l"/>
            <a:r>
              <a:rPr lang="es" sz="2000" b="1" i="0" dirty="0">
                <a:solidFill>
                  <a:srgbClr val="F16924"/>
                </a:solidFill>
                <a:effectLst/>
                <a:latin typeface="Noto Serif JP"/>
              </a:rPr>
              <a:t>Cambio rápido</a:t>
            </a:r>
          </a:p>
          <a:p>
            <a:pPr algn="l"/>
            <a:r>
              <a:rPr lang="es" sz="2000" b="0" i="0" dirty="0">
                <a:solidFill>
                  <a:srgbClr val="191919"/>
                </a:solidFill>
                <a:effectLst/>
                <a:latin typeface="Noto Serif JP"/>
              </a:rPr>
              <a:t>El ciberdelito superó al fraude del cliente en la encuesta de este año como el tipo más común de fraude por parte de un perpetrador externo experimentado por las organizaciones, y el rápido cambio a lo digital en los últimos dos años también abrió a las empresas a un mayor riesgo. La mayor incidencia de ciberataques se registró en los negocios de tecnología, medios y telecomunicaciones, con dos tercios de los encuestados de este sector que dijeron haber experimentado algún tipo de fraude. </a:t>
            </a:r>
            <a:r>
              <a:rPr lang="es" sz="2000" dirty="0">
                <a:solidFill>
                  <a:srgbClr val="191919"/>
                </a:solidFill>
                <a:latin typeface="Noto Serif JP"/>
              </a:rPr>
              <a:t>L </a:t>
            </a:r>
            <a:r>
              <a:rPr lang="es" sz="2000" b="0" i="0" dirty="0">
                <a:solidFill>
                  <a:srgbClr val="191919"/>
                </a:solidFill>
                <a:effectLst/>
                <a:latin typeface="Noto Serif JP"/>
              </a:rPr>
              <a:t>as empresas han visto un aumento en los ataques de ransomware y phishing.</a:t>
            </a:r>
          </a:p>
          <a:p>
            <a:pPr algn="l"/>
            <a:r>
              <a:rPr lang="es" dirty="0">
                <a:hlinkClick r:id="rId2"/>
              </a:rPr>
              <a:t>El cibercrimen encabeza la lista de amenazas de fraude externo que enfrentan las empresas a nivel mundial - PwC – The Irish Times</a:t>
            </a:r>
            <a:endParaRPr lang="en-GB" b="0" i="0" dirty="0">
              <a:solidFill>
                <a:srgbClr val="191919"/>
              </a:solidFill>
              <a:effectLst/>
              <a:latin typeface="star-font"/>
            </a:endParaRPr>
          </a:p>
        </p:txBody>
      </p:sp>
    </p:spTree>
    <p:extLst>
      <p:ext uri="{BB962C8B-B14F-4D97-AF65-F5344CB8AC3E}">
        <p14:creationId xmlns:p14="http://schemas.microsoft.com/office/powerpoint/2010/main" val="2458087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A4D6A2-7712-A54D-8449-3677F1929D09}"/>
              </a:ext>
            </a:extLst>
          </p:cNvPr>
          <p:cNvSpPr>
            <a:spLocks noGrp="1"/>
          </p:cNvSpPr>
          <p:nvPr>
            <p:ph type="body" sz="quarter" idx="18"/>
          </p:nvPr>
        </p:nvSpPr>
        <p:spPr>
          <a:xfrm>
            <a:off x="734714" y="2116774"/>
            <a:ext cx="4983180" cy="3867704"/>
          </a:xfrm>
        </p:spPr>
        <p:txBody>
          <a:bodyPr>
            <a:normAutofit fontScale="92500"/>
          </a:bodyPr>
          <a:lstStyle/>
          <a:p>
            <a:pPr marL="342900" lvl="0" indent="-342900">
              <a:buClr>
                <a:srgbClr val="EDA13E"/>
              </a:buClr>
              <a:buFont typeface="Arial" panose="020B0604020202020204" pitchFamily="34" charset="0"/>
              <a:buChar char="•"/>
            </a:pPr>
            <a:r>
              <a:rPr lang="es" b="1" dirty="0"/>
              <a:t>Crisis natural </a:t>
            </a:r>
            <a:r>
              <a:rPr lang="es" dirty="0"/>
              <a:t>: cada vez más común debido al cambio climático, por ejemplo, incidentes climáticos extremos, riesgos biológicos, por ejemplo, COVID-19</a:t>
            </a:r>
          </a:p>
          <a:p>
            <a:pPr marL="342900" lvl="0" indent="-342900">
              <a:buClr>
                <a:srgbClr val="EDA13E"/>
              </a:buClr>
              <a:buFont typeface="Arial" panose="020B0604020202020204" pitchFamily="34" charset="0"/>
              <a:buChar char="•"/>
            </a:pPr>
            <a:r>
              <a:rPr lang="es" b="1" dirty="0"/>
              <a:t>Crisis financiera </a:t>
            </a:r>
            <a:r>
              <a:rPr lang="es" dirty="0"/>
              <a:t>- Debilitamiento de la economía y calamidades</a:t>
            </a:r>
          </a:p>
          <a:p>
            <a:pPr marL="342900" lvl="0" indent="-342900">
              <a:buClr>
                <a:srgbClr val="EDA13E"/>
              </a:buClr>
              <a:buFont typeface="Arial" panose="020B0604020202020204" pitchFamily="34" charset="0"/>
              <a:buChar char="•"/>
            </a:pPr>
            <a:r>
              <a:rPr lang="es" dirty="0"/>
              <a:t>Las incertidumbres que surgen del </a:t>
            </a:r>
            <a:r>
              <a:rPr lang="es" b="1" dirty="0"/>
              <a:t>entorno del mercado, por ejemplo, las cadenas de suministro.</a:t>
            </a:r>
          </a:p>
          <a:p>
            <a:pPr marL="342900" lvl="0" indent="-342900">
              <a:buClr>
                <a:srgbClr val="EDA13E"/>
              </a:buClr>
              <a:buFont typeface="Arial" panose="020B0604020202020204" pitchFamily="34" charset="0"/>
              <a:buChar char="•"/>
            </a:pPr>
            <a:r>
              <a:rPr lang="es" b="1" dirty="0"/>
              <a:t>Crisis </a:t>
            </a:r>
            <a:r>
              <a:rPr lang="es" dirty="0"/>
              <a:t>tecnológica: problemas relacionados con la tecnología, como cortes de energía o ataques cibernéticos.</a:t>
            </a:r>
          </a:p>
        </p:txBody>
      </p:sp>
      <p:pic>
        <p:nvPicPr>
          <p:cNvPr id="7" name="Picture Placeholder 6">
            <a:extLst>
              <a:ext uri="{FF2B5EF4-FFF2-40B4-BE49-F238E27FC236}">
                <a16:creationId xmlns:a16="http://schemas.microsoft.com/office/drawing/2014/main" id="{69F5BD3E-92D6-DD41-A9D9-9E857A326465}"/>
              </a:ext>
            </a:extLst>
          </p:cNvPr>
          <p:cNvPicPr>
            <a:picLocks noGrp="1" noChangeAspect="1"/>
          </p:cNvPicPr>
          <p:nvPr>
            <p:ph type="pic" sz="quarter" idx="10"/>
          </p:nvPr>
        </p:nvPicPr>
        <p:blipFill>
          <a:blip r:embed="rId2"/>
          <a:srcRect t="4034" b="4034"/>
          <a:stretch>
            <a:fillRect/>
          </a:stretch>
        </p:blipFill>
        <p:spPr/>
      </p:pic>
      <p:sp>
        <p:nvSpPr>
          <p:cNvPr id="9" name="Text Placeholder 8">
            <a:extLst>
              <a:ext uri="{FF2B5EF4-FFF2-40B4-BE49-F238E27FC236}">
                <a16:creationId xmlns:a16="http://schemas.microsoft.com/office/drawing/2014/main" id="{E6740F16-F2AF-3904-A21A-993164935F1A}"/>
              </a:ext>
            </a:extLst>
          </p:cNvPr>
          <p:cNvSpPr>
            <a:spLocks noGrp="1"/>
          </p:cNvSpPr>
          <p:nvPr>
            <p:ph type="body" sz="quarter" idx="16"/>
          </p:nvPr>
        </p:nvSpPr>
        <p:spPr>
          <a:xfrm>
            <a:off x="683724" y="323996"/>
            <a:ext cx="5085159" cy="1260779"/>
          </a:xfrm>
        </p:spPr>
        <p:txBody>
          <a:bodyPr>
            <a:normAutofit/>
          </a:bodyPr>
          <a:lstStyle/>
          <a:p>
            <a:r>
              <a:rPr lang="es" dirty="0"/>
              <a:t>4 tipos de crisis de fuentes externas…</a:t>
            </a:r>
          </a:p>
          <a:p>
            <a:endParaRPr lang="en-US" dirty="0"/>
          </a:p>
        </p:txBody>
      </p:sp>
      <p:sp>
        <p:nvSpPr>
          <p:cNvPr id="10" name="Rectangle 9">
            <a:extLst>
              <a:ext uri="{FF2B5EF4-FFF2-40B4-BE49-F238E27FC236}">
                <a16:creationId xmlns:a16="http://schemas.microsoft.com/office/drawing/2014/main" id="{ECB35FD4-9FBD-BF83-3C04-78E790CC27EB}"/>
              </a:ext>
            </a:extLst>
          </p:cNvPr>
          <p:cNvSpPr/>
          <p:nvPr/>
        </p:nvSpPr>
        <p:spPr>
          <a:xfrm>
            <a:off x="676972" y="1898839"/>
            <a:ext cx="792000" cy="2141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13794128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E205F44-3781-31BC-65B4-721AC71E22A3}"/>
              </a:ext>
            </a:extLst>
          </p:cNvPr>
          <p:cNvSpPr>
            <a:spLocks noGrp="1"/>
          </p:cNvSpPr>
          <p:nvPr>
            <p:ph type="body" sz="quarter" idx="18"/>
          </p:nvPr>
        </p:nvSpPr>
        <p:spPr>
          <a:xfrm>
            <a:off x="734714" y="1757011"/>
            <a:ext cx="5890675" cy="3867704"/>
          </a:xfrm>
        </p:spPr>
        <p:txBody>
          <a:bodyPr>
            <a:normAutofit fontScale="85000" lnSpcReduction="10000"/>
          </a:bodyPr>
          <a:lstStyle/>
          <a:p>
            <a:pPr>
              <a:spcBef>
                <a:spcPts val="300"/>
              </a:spcBef>
            </a:pPr>
            <a:r>
              <a:rPr lang="es" b="1" dirty="0"/>
              <a:t>Los ataques cibernéticos a menudo resultan en una pérdida financiera sustancial que surge de:</a:t>
            </a:r>
          </a:p>
          <a:p>
            <a:pPr>
              <a:spcBef>
                <a:spcPts val="300"/>
              </a:spcBef>
            </a:pPr>
            <a:endParaRPr lang="en-US" b="1" dirty="0"/>
          </a:p>
          <a:p>
            <a:pPr marL="342900" indent="-342900">
              <a:spcBef>
                <a:spcPts val="300"/>
              </a:spcBef>
              <a:buClr>
                <a:srgbClr val="F16924"/>
              </a:buClr>
              <a:buFont typeface="Arial" panose="020B0604020202020204" pitchFamily="34" charset="0"/>
              <a:buChar char="•"/>
            </a:pPr>
            <a:r>
              <a:rPr lang="es" dirty="0"/>
              <a:t>robo de informacion corporativa</a:t>
            </a:r>
          </a:p>
          <a:p>
            <a:pPr marL="342900" indent="-342900">
              <a:spcBef>
                <a:spcPts val="300"/>
              </a:spcBef>
              <a:buClr>
                <a:srgbClr val="F16924"/>
              </a:buClr>
              <a:buFont typeface="Arial" panose="020B0604020202020204" pitchFamily="34" charset="0"/>
              <a:buChar char="•"/>
            </a:pPr>
            <a:r>
              <a:rPr lang="es" dirty="0"/>
              <a:t>robo de información financiera (es decir, datos bancarios o datos de tarjetas de pago)</a:t>
            </a:r>
          </a:p>
          <a:p>
            <a:pPr marL="342900" indent="-342900">
              <a:spcBef>
                <a:spcPts val="300"/>
              </a:spcBef>
              <a:buClr>
                <a:srgbClr val="F16924"/>
              </a:buClr>
              <a:buFont typeface="Arial" panose="020B0604020202020204" pitchFamily="34" charset="0"/>
              <a:buChar char="•"/>
            </a:pPr>
            <a:r>
              <a:rPr lang="es" dirty="0"/>
              <a:t>robo de dinero</a:t>
            </a:r>
          </a:p>
          <a:p>
            <a:pPr marL="342900" indent="-342900">
              <a:spcBef>
                <a:spcPts val="300"/>
              </a:spcBef>
              <a:buClr>
                <a:srgbClr val="F16924"/>
              </a:buClr>
              <a:buFont typeface="Arial" panose="020B0604020202020204" pitchFamily="34" charset="0"/>
              <a:buChar char="•"/>
            </a:pPr>
            <a:r>
              <a:rPr lang="es" dirty="0"/>
              <a:t>interrupción del comercio (es decir, incapacidad para realizar transacciones en línea)</a:t>
            </a:r>
          </a:p>
          <a:p>
            <a:pPr marL="342900" indent="-342900">
              <a:spcBef>
                <a:spcPts val="300"/>
              </a:spcBef>
              <a:buClr>
                <a:srgbClr val="F16924"/>
              </a:buClr>
              <a:buFont typeface="Arial" panose="020B0604020202020204" pitchFamily="34" charset="0"/>
              <a:buChar char="•"/>
            </a:pPr>
            <a:r>
              <a:rPr lang="es" dirty="0"/>
              <a:t>pérdida de negocio o contrato</a:t>
            </a:r>
          </a:p>
          <a:p>
            <a:pPr marL="342900" indent="-342900">
              <a:spcBef>
                <a:spcPts val="300"/>
              </a:spcBef>
              <a:buClr>
                <a:srgbClr val="F16924"/>
              </a:buClr>
              <a:buFont typeface="Arial" panose="020B0604020202020204" pitchFamily="34" charset="0"/>
              <a:buChar char="•"/>
            </a:pPr>
            <a:r>
              <a:rPr lang="es" dirty="0"/>
              <a:t>Al lidiar con la brecha, las empresas generalmente también incurrirán en costos asociados con la reparación de </a:t>
            </a:r>
            <a:r>
              <a:rPr lang="es" b="1" dirty="0"/>
              <a:t>los sistemas, redes y dispositivos afectados.</a:t>
            </a:r>
          </a:p>
        </p:txBody>
      </p:sp>
      <p:sp>
        <p:nvSpPr>
          <p:cNvPr id="5" name="Text Placeholder 4">
            <a:extLst>
              <a:ext uri="{FF2B5EF4-FFF2-40B4-BE49-F238E27FC236}">
                <a16:creationId xmlns:a16="http://schemas.microsoft.com/office/drawing/2014/main" id="{D3CEA668-86DD-73F9-FD15-AC0A21EB5085}"/>
              </a:ext>
            </a:extLst>
          </p:cNvPr>
          <p:cNvSpPr>
            <a:spLocks noGrp="1"/>
          </p:cNvSpPr>
          <p:nvPr>
            <p:ph type="body" sz="quarter" idx="16"/>
          </p:nvPr>
        </p:nvSpPr>
        <p:spPr>
          <a:xfrm>
            <a:off x="432789" y="642972"/>
            <a:ext cx="10808102" cy="582221"/>
          </a:xfrm>
        </p:spPr>
        <p:txBody>
          <a:bodyPr>
            <a:normAutofit lnSpcReduction="10000"/>
          </a:bodyPr>
          <a:lstStyle/>
          <a:p>
            <a:r>
              <a:rPr lang="es" dirty="0"/>
              <a:t>Coste económico del ciberataque</a:t>
            </a:r>
          </a:p>
          <a:p>
            <a:endParaRPr lang="en-US" dirty="0"/>
          </a:p>
        </p:txBody>
      </p:sp>
      <p:pic>
        <p:nvPicPr>
          <p:cNvPr id="4" name="Picture 3">
            <a:extLst>
              <a:ext uri="{FF2B5EF4-FFF2-40B4-BE49-F238E27FC236}">
                <a16:creationId xmlns:a16="http://schemas.microsoft.com/office/drawing/2014/main" id="{A7AE08C2-FFCE-E728-E87F-E4869C5EB8A8}"/>
              </a:ext>
            </a:extLst>
          </p:cNvPr>
          <p:cNvPicPr>
            <a:picLocks noChangeAspect="1"/>
          </p:cNvPicPr>
          <p:nvPr/>
        </p:nvPicPr>
        <p:blipFill rotWithShape="1">
          <a:blip r:embed="rId2"/>
          <a:srcRect l="13687" r="40065"/>
          <a:stretch/>
        </p:blipFill>
        <p:spPr>
          <a:xfrm>
            <a:off x="6884480" y="0"/>
            <a:ext cx="4781354" cy="6858000"/>
          </a:xfrm>
          <a:prstGeom prst="rect">
            <a:avLst/>
          </a:prstGeom>
        </p:spPr>
      </p:pic>
    </p:spTree>
    <p:extLst>
      <p:ext uri="{BB962C8B-B14F-4D97-AF65-F5344CB8AC3E}">
        <p14:creationId xmlns:p14="http://schemas.microsoft.com/office/powerpoint/2010/main" val="36118194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963959-6669-F18F-98B5-1007A5B331CB}"/>
              </a:ext>
            </a:extLst>
          </p:cNvPr>
          <p:cNvSpPr/>
          <p:nvPr/>
        </p:nvSpPr>
        <p:spPr>
          <a:xfrm>
            <a:off x="0" y="0"/>
            <a:ext cx="4606286" cy="6857999"/>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F63C535F-7CD6-107C-8282-0291112AD9C0}"/>
              </a:ext>
            </a:extLst>
          </p:cNvPr>
          <p:cNvGrpSpPr/>
          <p:nvPr/>
        </p:nvGrpSpPr>
        <p:grpSpPr>
          <a:xfrm>
            <a:off x="4029075" y="724696"/>
            <a:ext cx="6483678" cy="1087029"/>
            <a:chOff x="3451864" y="922506"/>
            <a:chExt cx="6483678" cy="1087029"/>
          </a:xfrm>
        </p:grpSpPr>
        <p:sp>
          <p:nvSpPr>
            <p:cNvPr id="9" name="Text Placeholder 23">
              <a:extLst>
                <a:ext uri="{FF2B5EF4-FFF2-40B4-BE49-F238E27FC236}">
                  <a16:creationId xmlns:a16="http://schemas.microsoft.com/office/drawing/2014/main" id="{BD08859E-E993-CBCB-7140-9A0B605AA945}"/>
                </a:ext>
              </a:extLst>
            </p:cNvPr>
            <p:cNvSpPr txBox="1">
              <a:spLocks/>
            </p:cNvSpPr>
            <p:nvPr/>
          </p:nvSpPr>
          <p:spPr>
            <a:xfrm>
              <a:off x="4776920" y="1152377"/>
              <a:ext cx="5158622" cy="857158"/>
            </a:xfrm>
            <a:prstGeom prst="rect">
              <a:avLst/>
            </a:prstGeom>
            <a:noFill/>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sz="2800" dirty="0"/>
                <a:t>educar a los empleados</a:t>
              </a:r>
            </a:p>
          </p:txBody>
        </p:sp>
        <p:sp>
          <p:nvSpPr>
            <p:cNvPr id="11" name="Oval 10">
              <a:extLst>
                <a:ext uri="{FF2B5EF4-FFF2-40B4-BE49-F238E27FC236}">
                  <a16:creationId xmlns:a16="http://schemas.microsoft.com/office/drawing/2014/main" id="{0BF0C4B1-0830-9770-4B4B-0CEF4B299065}"/>
                </a:ext>
              </a:extLst>
            </p:cNvPr>
            <p:cNvSpPr/>
            <p:nvPr/>
          </p:nvSpPr>
          <p:spPr>
            <a:xfrm>
              <a:off x="3532074" y="922506"/>
              <a:ext cx="1024188" cy="102418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2" name="Text Placeholder 23">
              <a:extLst>
                <a:ext uri="{FF2B5EF4-FFF2-40B4-BE49-F238E27FC236}">
                  <a16:creationId xmlns:a16="http://schemas.microsoft.com/office/drawing/2014/main" id="{820833A0-737F-29AA-C6D1-70F84D432477}"/>
                </a:ext>
              </a:extLst>
            </p:cNvPr>
            <p:cNvSpPr txBox="1">
              <a:spLocks/>
            </p:cNvSpPr>
            <p:nvPr/>
          </p:nvSpPr>
          <p:spPr>
            <a:xfrm>
              <a:off x="3451864" y="1137662"/>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01</a:t>
              </a:r>
            </a:p>
          </p:txBody>
        </p:sp>
      </p:grpSp>
      <p:cxnSp>
        <p:nvCxnSpPr>
          <p:cNvPr id="38" name="Straight Connector 37">
            <a:extLst>
              <a:ext uri="{FF2B5EF4-FFF2-40B4-BE49-F238E27FC236}">
                <a16:creationId xmlns:a16="http://schemas.microsoft.com/office/drawing/2014/main" id="{A7A65273-3D29-252A-3C17-952556AE097F}"/>
              </a:ext>
            </a:extLst>
          </p:cNvPr>
          <p:cNvCxnSpPr>
            <a:cxnSpLocks/>
          </p:cNvCxnSpPr>
          <p:nvPr/>
        </p:nvCxnSpPr>
        <p:spPr>
          <a:xfrm>
            <a:off x="4606286" y="1797010"/>
            <a:ext cx="75857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sp>
        <p:nvSpPr>
          <p:cNvPr id="2" name="Text Placeholder 10">
            <a:extLst>
              <a:ext uri="{FF2B5EF4-FFF2-40B4-BE49-F238E27FC236}">
                <a16:creationId xmlns:a16="http://schemas.microsoft.com/office/drawing/2014/main" id="{8622E297-3F2D-DCCC-D481-7920C7309D0B}"/>
              </a:ext>
            </a:extLst>
          </p:cNvPr>
          <p:cNvSpPr>
            <a:spLocks noGrp="1"/>
          </p:cNvSpPr>
          <p:nvPr>
            <p:ph type="body" sz="quarter" idx="16"/>
          </p:nvPr>
        </p:nvSpPr>
        <p:spPr>
          <a:xfrm>
            <a:off x="285129" y="724696"/>
            <a:ext cx="3166735" cy="3285830"/>
          </a:xfrm>
        </p:spPr>
        <p:txBody>
          <a:bodyPr>
            <a:noAutofit/>
          </a:bodyPr>
          <a:lstStyle/>
          <a:p>
            <a:r>
              <a:rPr lang="es" sz="2800" dirty="0">
                <a:solidFill>
                  <a:schemeClr val="bg1"/>
                </a:solidFill>
              </a:rPr>
              <a:t>Las mejores prácticas para mejorar la seguridad cibernética de las pequeñas empresas</a:t>
            </a:r>
          </a:p>
        </p:txBody>
      </p:sp>
      <p:grpSp>
        <p:nvGrpSpPr>
          <p:cNvPr id="30" name="Group 29">
            <a:extLst>
              <a:ext uri="{FF2B5EF4-FFF2-40B4-BE49-F238E27FC236}">
                <a16:creationId xmlns:a16="http://schemas.microsoft.com/office/drawing/2014/main" id="{3467146A-84FA-6CFC-3BEB-892E1AC6B5A6}"/>
              </a:ext>
            </a:extLst>
          </p:cNvPr>
          <p:cNvGrpSpPr/>
          <p:nvPr/>
        </p:nvGrpSpPr>
        <p:grpSpPr>
          <a:xfrm>
            <a:off x="4029075" y="1898159"/>
            <a:ext cx="7665620" cy="1072314"/>
            <a:chOff x="3451864" y="922506"/>
            <a:chExt cx="7665620" cy="1072314"/>
          </a:xfrm>
        </p:grpSpPr>
        <p:sp>
          <p:nvSpPr>
            <p:cNvPr id="31" name="Text Placeholder 23">
              <a:extLst>
                <a:ext uri="{FF2B5EF4-FFF2-40B4-BE49-F238E27FC236}">
                  <a16:creationId xmlns:a16="http://schemas.microsoft.com/office/drawing/2014/main" id="{B308F835-9FD0-A3CE-3CEF-B68CE870D1D1}"/>
                </a:ext>
              </a:extLst>
            </p:cNvPr>
            <p:cNvSpPr txBox="1">
              <a:spLocks/>
            </p:cNvSpPr>
            <p:nvPr/>
          </p:nvSpPr>
          <p:spPr>
            <a:xfrm>
              <a:off x="4776920" y="1082574"/>
              <a:ext cx="6340564" cy="857158"/>
            </a:xfrm>
            <a:prstGeom prst="rect">
              <a:avLst/>
            </a:prstGeom>
            <a:noFill/>
          </p:spPr>
          <p:txBody>
            <a:bodyPr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sz="2800" dirty="0"/>
                <a:t>Implementar prácticas de contraseñas seguras</a:t>
              </a:r>
            </a:p>
          </p:txBody>
        </p:sp>
        <p:sp>
          <p:nvSpPr>
            <p:cNvPr id="32" name="Oval 31">
              <a:extLst>
                <a:ext uri="{FF2B5EF4-FFF2-40B4-BE49-F238E27FC236}">
                  <a16:creationId xmlns:a16="http://schemas.microsoft.com/office/drawing/2014/main" id="{A59D68F4-A31E-6B57-F69C-C4260FB5FEE9}"/>
                </a:ext>
              </a:extLst>
            </p:cNvPr>
            <p:cNvSpPr/>
            <p:nvPr/>
          </p:nvSpPr>
          <p:spPr>
            <a:xfrm>
              <a:off x="3532074" y="922506"/>
              <a:ext cx="1024188" cy="102418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 name="Text Placeholder 23">
              <a:extLst>
                <a:ext uri="{FF2B5EF4-FFF2-40B4-BE49-F238E27FC236}">
                  <a16:creationId xmlns:a16="http://schemas.microsoft.com/office/drawing/2014/main" id="{38CB2BBC-F87F-9BF5-69A0-9F2DBF322C6B}"/>
                </a:ext>
              </a:extLst>
            </p:cNvPr>
            <p:cNvSpPr txBox="1">
              <a:spLocks/>
            </p:cNvSpPr>
            <p:nvPr/>
          </p:nvSpPr>
          <p:spPr>
            <a:xfrm>
              <a:off x="3451864" y="1137662"/>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sz="4000" dirty="0"/>
                <a:t>02</a:t>
              </a:r>
            </a:p>
          </p:txBody>
        </p:sp>
      </p:grpSp>
      <p:grpSp>
        <p:nvGrpSpPr>
          <p:cNvPr id="34" name="Group 33">
            <a:extLst>
              <a:ext uri="{FF2B5EF4-FFF2-40B4-BE49-F238E27FC236}">
                <a16:creationId xmlns:a16="http://schemas.microsoft.com/office/drawing/2014/main" id="{F7000AD3-CEC4-F421-E9B4-C713224C33BF}"/>
              </a:ext>
            </a:extLst>
          </p:cNvPr>
          <p:cNvGrpSpPr/>
          <p:nvPr/>
        </p:nvGrpSpPr>
        <p:grpSpPr>
          <a:xfrm>
            <a:off x="4029075" y="5418549"/>
            <a:ext cx="6483678" cy="1087029"/>
            <a:chOff x="3451864" y="922506"/>
            <a:chExt cx="6483678" cy="1087029"/>
          </a:xfrm>
        </p:grpSpPr>
        <p:sp>
          <p:nvSpPr>
            <p:cNvPr id="35" name="Text Placeholder 23">
              <a:extLst>
                <a:ext uri="{FF2B5EF4-FFF2-40B4-BE49-F238E27FC236}">
                  <a16:creationId xmlns:a16="http://schemas.microsoft.com/office/drawing/2014/main" id="{895E000F-9D53-A319-BE0B-E40DEBA3CAB8}"/>
                </a:ext>
              </a:extLst>
            </p:cNvPr>
            <p:cNvSpPr txBox="1">
              <a:spLocks/>
            </p:cNvSpPr>
            <p:nvPr/>
          </p:nvSpPr>
          <p:spPr>
            <a:xfrm>
              <a:off x="4776920" y="1152377"/>
              <a:ext cx="5158622" cy="857158"/>
            </a:xfrm>
            <a:prstGeom prst="rect">
              <a:avLst/>
            </a:prstGeom>
            <a:noFill/>
          </p:spPr>
          <p:txBody>
            <a:bodyPr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Hacer una copia de seguridad de todos los datos periódicamente</a:t>
              </a:r>
            </a:p>
          </p:txBody>
        </p:sp>
        <p:sp>
          <p:nvSpPr>
            <p:cNvPr id="36" name="Oval 35">
              <a:extLst>
                <a:ext uri="{FF2B5EF4-FFF2-40B4-BE49-F238E27FC236}">
                  <a16:creationId xmlns:a16="http://schemas.microsoft.com/office/drawing/2014/main" id="{7078C1F3-731C-E817-DBC7-B0E9F307D067}"/>
                </a:ext>
              </a:extLst>
            </p:cNvPr>
            <p:cNvSpPr/>
            <p:nvPr/>
          </p:nvSpPr>
          <p:spPr>
            <a:xfrm>
              <a:off x="3532074" y="922506"/>
              <a:ext cx="1024188" cy="102418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 name="Text Placeholder 23">
              <a:extLst>
                <a:ext uri="{FF2B5EF4-FFF2-40B4-BE49-F238E27FC236}">
                  <a16:creationId xmlns:a16="http://schemas.microsoft.com/office/drawing/2014/main" id="{D0EEC7EA-24D7-20BB-0A17-480396453102}"/>
                </a:ext>
              </a:extLst>
            </p:cNvPr>
            <p:cNvSpPr txBox="1">
              <a:spLocks/>
            </p:cNvSpPr>
            <p:nvPr/>
          </p:nvSpPr>
          <p:spPr>
            <a:xfrm>
              <a:off x="3451864" y="1137662"/>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sz="4000" dirty="0"/>
                <a:t>05</a:t>
              </a:r>
            </a:p>
          </p:txBody>
        </p:sp>
      </p:grpSp>
      <p:grpSp>
        <p:nvGrpSpPr>
          <p:cNvPr id="39" name="Group 38">
            <a:extLst>
              <a:ext uri="{FF2B5EF4-FFF2-40B4-BE49-F238E27FC236}">
                <a16:creationId xmlns:a16="http://schemas.microsoft.com/office/drawing/2014/main" id="{AFAE3F7F-A4EF-29C5-9B8C-A3D0D194F963}"/>
              </a:ext>
            </a:extLst>
          </p:cNvPr>
          <p:cNvGrpSpPr/>
          <p:nvPr/>
        </p:nvGrpSpPr>
        <p:grpSpPr>
          <a:xfrm>
            <a:off x="4029075" y="3071622"/>
            <a:ext cx="7264566" cy="1087029"/>
            <a:chOff x="3451864" y="922506"/>
            <a:chExt cx="7264566" cy="1087029"/>
          </a:xfrm>
        </p:grpSpPr>
        <p:sp>
          <p:nvSpPr>
            <p:cNvPr id="40" name="Text Placeholder 23">
              <a:extLst>
                <a:ext uri="{FF2B5EF4-FFF2-40B4-BE49-F238E27FC236}">
                  <a16:creationId xmlns:a16="http://schemas.microsoft.com/office/drawing/2014/main" id="{2E46DFF1-A250-49F7-8EA0-90880C4A93B1}"/>
                </a:ext>
              </a:extLst>
            </p:cNvPr>
            <p:cNvSpPr txBox="1">
              <a:spLocks/>
            </p:cNvSpPr>
            <p:nvPr/>
          </p:nvSpPr>
          <p:spPr>
            <a:xfrm>
              <a:off x="4776919" y="1111978"/>
              <a:ext cx="5939511" cy="897557"/>
            </a:xfrm>
            <a:prstGeom prst="rect">
              <a:avLst/>
            </a:prstGeom>
            <a:noFill/>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sz="2800" dirty="0"/>
                <a:t>Asegúrese de tener los socios y las plataformas adecuados</a:t>
              </a:r>
            </a:p>
          </p:txBody>
        </p:sp>
        <p:sp>
          <p:nvSpPr>
            <p:cNvPr id="41" name="Oval 40">
              <a:extLst>
                <a:ext uri="{FF2B5EF4-FFF2-40B4-BE49-F238E27FC236}">
                  <a16:creationId xmlns:a16="http://schemas.microsoft.com/office/drawing/2014/main" id="{320247DE-25FC-35CD-273A-A60AC22BF633}"/>
                </a:ext>
              </a:extLst>
            </p:cNvPr>
            <p:cNvSpPr/>
            <p:nvPr/>
          </p:nvSpPr>
          <p:spPr>
            <a:xfrm>
              <a:off x="3532074" y="922506"/>
              <a:ext cx="1024188" cy="102418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42" name="Text Placeholder 23">
              <a:extLst>
                <a:ext uri="{FF2B5EF4-FFF2-40B4-BE49-F238E27FC236}">
                  <a16:creationId xmlns:a16="http://schemas.microsoft.com/office/drawing/2014/main" id="{622DF82C-AA88-FC1A-E742-329393839200}"/>
                </a:ext>
              </a:extLst>
            </p:cNvPr>
            <p:cNvSpPr txBox="1">
              <a:spLocks/>
            </p:cNvSpPr>
            <p:nvPr/>
          </p:nvSpPr>
          <p:spPr>
            <a:xfrm>
              <a:off x="3451864" y="1137662"/>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sz="3200" dirty="0"/>
                <a:t>03</a:t>
              </a:r>
            </a:p>
          </p:txBody>
        </p:sp>
      </p:grpSp>
      <p:grpSp>
        <p:nvGrpSpPr>
          <p:cNvPr id="43" name="Group 42">
            <a:extLst>
              <a:ext uri="{FF2B5EF4-FFF2-40B4-BE49-F238E27FC236}">
                <a16:creationId xmlns:a16="http://schemas.microsoft.com/office/drawing/2014/main" id="{DAECA306-BE1B-1F5A-25BB-290E215CD811}"/>
              </a:ext>
            </a:extLst>
          </p:cNvPr>
          <p:cNvGrpSpPr/>
          <p:nvPr/>
        </p:nvGrpSpPr>
        <p:grpSpPr>
          <a:xfrm>
            <a:off x="4029075" y="4245085"/>
            <a:ext cx="6483678" cy="1153692"/>
            <a:chOff x="3451864" y="922506"/>
            <a:chExt cx="6483678" cy="1153692"/>
          </a:xfrm>
        </p:grpSpPr>
        <p:sp>
          <p:nvSpPr>
            <p:cNvPr id="44" name="Text Placeholder 23">
              <a:extLst>
                <a:ext uri="{FF2B5EF4-FFF2-40B4-BE49-F238E27FC236}">
                  <a16:creationId xmlns:a16="http://schemas.microsoft.com/office/drawing/2014/main" id="{A12D4036-AD60-2EA4-02AA-8B401511F1F4}"/>
                </a:ext>
              </a:extLst>
            </p:cNvPr>
            <p:cNvSpPr txBox="1">
              <a:spLocks/>
            </p:cNvSpPr>
            <p:nvPr/>
          </p:nvSpPr>
          <p:spPr>
            <a:xfrm>
              <a:off x="4776920" y="1219040"/>
              <a:ext cx="5158622" cy="857158"/>
            </a:xfrm>
            <a:prstGeom prst="rect">
              <a:avLst/>
            </a:prstGeom>
            <a:noFill/>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sz="2800" dirty="0"/>
                <a:t>Asegure su hardware</a:t>
              </a:r>
            </a:p>
          </p:txBody>
        </p:sp>
        <p:sp>
          <p:nvSpPr>
            <p:cNvPr id="45" name="Oval 44">
              <a:extLst>
                <a:ext uri="{FF2B5EF4-FFF2-40B4-BE49-F238E27FC236}">
                  <a16:creationId xmlns:a16="http://schemas.microsoft.com/office/drawing/2014/main" id="{85A66234-0CDD-6298-B87E-925676D4947D}"/>
                </a:ext>
              </a:extLst>
            </p:cNvPr>
            <p:cNvSpPr/>
            <p:nvPr/>
          </p:nvSpPr>
          <p:spPr>
            <a:xfrm>
              <a:off x="3532074" y="922506"/>
              <a:ext cx="1024188" cy="102418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6" name="Text Placeholder 23">
              <a:extLst>
                <a:ext uri="{FF2B5EF4-FFF2-40B4-BE49-F238E27FC236}">
                  <a16:creationId xmlns:a16="http://schemas.microsoft.com/office/drawing/2014/main" id="{FFE79816-9B2F-5B94-A531-B4D6E684A240}"/>
                </a:ext>
              </a:extLst>
            </p:cNvPr>
            <p:cNvSpPr txBox="1">
              <a:spLocks/>
            </p:cNvSpPr>
            <p:nvPr/>
          </p:nvSpPr>
          <p:spPr>
            <a:xfrm>
              <a:off x="3451864" y="1137662"/>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04</a:t>
              </a:r>
            </a:p>
          </p:txBody>
        </p:sp>
      </p:grpSp>
      <p:cxnSp>
        <p:nvCxnSpPr>
          <p:cNvPr id="48" name="Straight Connector 47">
            <a:extLst>
              <a:ext uri="{FF2B5EF4-FFF2-40B4-BE49-F238E27FC236}">
                <a16:creationId xmlns:a16="http://schemas.microsoft.com/office/drawing/2014/main" id="{63AE4E1E-9A75-D226-2538-F5993123746D}"/>
              </a:ext>
            </a:extLst>
          </p:cNvPr>
          <p:cNvCxnSpPr>
            <a:cxnSpLocks/>
          </p:cNvCxnSpPr>
          <p:nvPr/>
        </p:nvCxnSpPr>
        <p:spPr>
          <a:xfrm>
            <a:off x="4621379" y="2993503"/>
            <a:ext cx="75857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64FCC89-80DF-CD3B-AA7C-3B65BAC98D31}"/>
              </a:ext>
            </a:extLst>
          </p:cNvPr>
          <p:cNvCxnSpPr>
            <a:cxnSpLocks/>
          </p:cNvCxnSpPr>
          <p:nvPr/>
        </p:nvCxnSpPr>
        <p:spPr>
          <a:xfrm>
            <a:off x="4621379" y="4185419"/>
            <a:ext cx="75857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A83AA05-1315-35F5-349F-7C7500003F79}"/>
              </a:ext>
            </a:extLst>
          </p:cNvPr>
          <p:cNvCxnSpPr>
            <a:cxnSpLocks/>
          </p:cNvCxnSpPr>
          <p:nvPr/>
        </p:nvCxnSpPr>
        <p:spPr>
          <a:xfrm>
            <a:off x="4606286" y="5372513"/>
            <a:ext cx="75857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2871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29BCBB0-2531-B07C-F79F-E806EA32F80C}"/>
              </a:ext>
            </a:extLst>
          </p:cNvPr>
          <p:cNvSpPr>
            <a:spLocks noGrp="1"/>
          </p:cNvSpPr>
          <p:nvPr>
            <p:ph type="body" sz="quarter" idx="18"/>
          </p:nvPr>
        </p:nvSpPr>
        <p:spPr>
          <a:xfrm>
            <a:off x="2243138" y="2014219"/>
            <a:ext cx="5938336" cy="4614864"/>
          </a:xfrm>
        </p:spPr>
        <p:txBody>
          <a:bodyPr>
            <a:normAutofit/>
          </a:bodyPr>
          <a:lstStyle/>
          <a:p>
            <a:pPr marL="12700" indent="-12700"/>
            <a:r>
              <a:rPr lang="es" sz="2000" dirty="0"/>
              <a:t>A medida que los ciberdelincuentes evolucionan y se vuelven más inteligentes, es esencial actualizar regularmente a sus empleados sobre los nuevos protocolos. Cuanto más sepan sus empleados sobre los ataques cibernéticos y cómo proteger sus datos, más segura será su empresa.</a:t>
            </a:r>
          </a:p>
          <a:p>
            <a:pPr marL="12700" indent="-12700"/>
            <a:endParaRPr lang="en-US" sz="2000" dirty="0"/>
          </a:p>
          <a:p>
            <a:pPr marL="12700" indent="-12700"/>
            <a:r>
              <a:rPr lang="es" sz="2000" dirty="0"/>
              <a:t>Envíe recordatorios regulares para no abrir archivos adjuntos o hacer clic en enlaces en correos electrónicos de personas que no conocen o esperan; delinear procedimientos para cifrar información personal o confidencial; y capacite a los empleados para verificar si reciben solicitudes urgentes para emitir pagos inesperados, una estafa común.</a:t>
            </a:r>
          </a:p>
        </p:txBody>
      </p:sp>
      <p:sp>
        <p:nvSpPr>
          <p:cNvPr id="12" name="Text Placeholder 11">
            <a:extLst>
              <a:ext uri="{FF2B5EF4-FFF2-40B4-BE49-F238E27FC236}">
                <a16:creationId xmlns:a16="http://schemas.microsoft.com/office/drawing/2014/main" id="{16FAEB5D-B804-784E-A2C3-97BB1591377C}"/>
              </a:ext>
            </a:extLst>
          </p:cNvPr>
          <p:cNvSpPr>
            <a:spLocks noGrp="1"/>
          </p:cNvSpPr>
          <p:nvPr>
            <p:ph type="body" sz="quarter" idx="16"/>
          </p:nvPr>
        </p:nvSpPr>
        <p:spPr>
          <a:xfrm>
            <a:off x="2114549" y="885825"/>
            <a:ext cx="6300789" cy="771525"/>
          </a:xfrm>
        </p:spPr>
        <p:txBody>
          <a:bodyPr>
            <a:normAutofit/>
          </a:bodyPr>
          <a:lstStyle/>
          <a:p>
            <a:r>
              <a:rPr lang="es" dirty="0"/>
              <a:t>educar a los empleados</a:t>
            </a:r>
          </a:p>
        </p:txBody>
      </p:sp>
      <p:sp>
        <p:nvSpPr>
          <p:cNvPr id="13" name="Text Placeholder 2">
            <a:extLst>
              <a:ext uri="{FF2B5EF4-FFF2-40B4-BE49-F238E27FC236}">
                <a16:creationId xmlns:a16="http://schemas.microsoft.com/office/drawing/2014/main" id="{F7C61EA8-C86D-358D-E1D4-B10E353944CB}"/>
              </a:ext>
            </a:extLst>
          </p:cNvPr>
          <p:cNvSpPr txBox="1">
            <a:spLocks/>
          </p:cNvSpPr>
          <p:nvPr/>
        </p:nvSpPr>
        <p:spPr>
          <a:xfrm>
            <a:off x="276223" y="480900"/>
            <a:ext cx="1609154" cy="1533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 sz="8000" dirty="0">
                <a:solidFill>
                  <a:schemeClr val="bg1"/>
                </a:solidFill>
              </a:rPr>
              <a:t>01</a:t>
            </a:r>
          </a:p>
        </p:txBody>
      </p:sp>
      <p:sp>
        <p:nvSpPr>
          <p:cNvPr id="14" name="Rectangle 13">
            <a:extLst>
              <a:ext uri="{FF2B5EF4-FFF2-40B4-BE49-F238E27FC236}">
                <a16:creationId xmlns:a16="http://schemas.microsoft.com/office/drawing/2014/main" id="{E4E969A7-2F15-B316-C52B-0AB13146A41C}"/>
              </a:ext>
            </a:extLst>
          </p:cNvPr>
          <p:cNvSpPr/>
          <p:nvPr/>
        </p:nvSpPr>
        <p:spPr>
          <a:xfrm rot="5400000">
            <a:off x="1152487" y="1324191"/>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3" name="Picture Placeholder 2" descr="Woman looking at laptop">
            <a:extLst>
              <a:ext uri="{FF2B5EF4-FFF2-40B4-BE49-F238E27FC236}">
                <a16:creationId xmlns:a16="http://schemas.microsoft.com/office/drawing/2014/main" id="{1CEC3A46-E0DD-D911-F0DA-08566A15375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36435" r="36435"/>
          <a:stretch>
            <a:fillRect/>
          </a:stretch>
        </p:blipFill>
        <p:spPr/>
      </p:pic>
    </p:spTree>
    <p:extLst>
      <p:ext uri="{BB962C8B-B14F-4D97-AF65-F5344CB8AC3E}">
        <p14:creationId xmlns:p14="http://schemas.microsoft.com/office/powerpoint/2010/main" val="27016705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29BCBB0-2531-B07C-F79F-E806EA32F80C}"/>
              </a:ext>
            </a:extLst>
          </p:cNvPr>
          <p:cNvSpPr>
            <a:spLocks noGrp="1"/>
          </p:cNvSpPr>
          <p:nvPr>
            <p:ph type="body" sz="quarter" idx="18"/>
          </p:nvPr>
        </p:nvSpPr>
        <p:spPr>
          <a:xfrm>
            <a:off x="2243138" y="2114549"/>
            <a:ext cx="5665620" cy="4614864"/>
          </a:xfrm>
        </p:spPr>
        <p:txBody>
          <a:bodyPr>
            <a:normAutofit/>
          </a:bodyPr>
          <a:lstStyle/>
          <a:p>
            <a:pPr marL="12700" indent="-12700"/>
            <a:r>
              <a:rPr lang="es" sz="2000" dirty="0"/>
              <a:t>Muchas violaciones de datos ocurren debido a contraseñas débiles, robadas o perdidas. En el mundo actual de trabajar desde sus propios dispositivos, es fundamental que todos los dispositivos de los empleados que acceden a la red de la empresa estén protegidos con contraseña. Haga que los empleados cambien sus contraseñas con regularidad al pedirles automáticamente que cambien sus contraseñas cada 60 a 90 días.</a:t>
            </a:r>
          </a:p>
        </p:txBody>
      </p:sp>
      <p:sp>
        <p:nvSpPr>
          <p:cNvPr id="12" name="Text Placeholder 11">
            <a:extLst>
              <a:ext uri="{FF2B5EF4-FFF2-40B4-BE49-F238E27FC236}">
                <a16:creationId xmlns:a16="http://schemas.microsoft.com/office/drawing/2014/main" id="{16FAEB5D-B804-784E-A2C3-97BB1591377C}"/>
              </a:ext>
            </a:extLst>
          </p:cNvPr>
          <p:cNvSpPr>
            <a:spLocks noGrp="1"/>
          </p:cNvSpPr>
          <p:nvPr>
            <p:ph type="body" sz="quarter" idx="16"/>
          </p:nvPr>
        </p:nvSpPr>
        <p:spPr>
          <a:xfrm>
            <a:off x="2114550" y="679882"/>
            <a:ext cx="4421807" cy="1533319"/>
          </a:xfrm>
        </p:spPr>
        <p:txBody>
          <a:bodyPr>
            <a:normAutofit/>
          </a:bodyPr>
          <a:lstStyle/>
          <a:p>
            <a:pPr>
              <a:lnSpc>
                <a:spcPts val="3620"/>
              </a:lnSpc>
              <a:spcBef>
                <a:spcPts val="0"/>
              </a:spcBef>
            </a:pPr>
            <a:r>
              <a:rPr lang="es" dirty="0"/>
              <a:t>Implementar prácticas de contraseñas seguras</a:t>
            </a:r>
          </a:p>
        </p:txBody>
      </p:sp>
      <p:sp>
        <p:nvSpPr>
          <p:cNvPr id="13" name="Text Placeholder 2">
            <a:extLst>
              <a:ext uri="{FF2B5EF4-FFF2-40B4-BE49-F238E27FC236}">
                <a16:creationId xmlns:a16="http://schemas.microsoft.com/office/drawing/2014/main" id="{F7C61EA8-C86D-358D-E1D4-B10E353944CB}"/>
              </a:ext>
            </a:extLst>
          </p:cNvPr>
          <p:cNvSpPr txBox="1">
            <a:spLocks/>
          </p:cNvSpPr>
          <p:nvPr/>
        </p:nvSpPr>
        <p:spPr>
          <a:xfrm>
            <a:off x="276223" y="480900"/>
            <a:ext cx="1609154" cy="1533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 sz="8000" dirty="0">
                <a:solidFill>
                  <a:schemeClr val="bg1"/>
                </a:solidFill>
              </a:rPr>
              <a:t>02</a:t>
            </a:r>
          </a:p>
        </p:txBody>
      </p:sp>
      <p:sp>
        <p:nvSpPr>
          <p:cNvPr id="14" name="Rectangle 13">
            <a:extLst>
              <a:ext uri="{FF2B5EF4-FFF2-40B4-BE49-F238E27FC236}">
                <a16:creationId xmlns:a16="http://schemas.microsoft.com/office/drawing/2014/main" id="{E4E969A7-2F15-B316-C52B-0AB13146A41C}"/>
              </a:ext>
            </a:extLst>
          </p:cNvPr>
          <p:cNvSpPr/>
          <p:nvPr/>
        </p:nvSpPr>
        <p:spPr>
          <a:xfrm rot="5400000">
            <a:off x="1152487" y="1324191"/>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6" name="Picture Placeholder 15">
            <a:extLst>
              <a:ext uri="{FF2B5EF4-FFF2-40B4-BE49-F238E27FC236}">
                <a16:creationId xmlns:a16="http://schemas.microsoft.com/office/drawing/2014/main" id="{A7F316DA-27C8-9F1B-0D15-2D1885037156}"/>
              </a:ext>
            </a:extLst>
          </p:cNvPr>
          <p:cNvSpPr>
            <a:spLocks noGrp="1"/>
          </p:cNvSpPr>
          <p:nvPr>
            <p:ph type="pic" sz="quarter" idx="10"/>
          </p:nvPr>
        </p:nvSpPr>
        <p:spPr/>
      </p:sp>
      <p:pic>
        <p:nvPicPr>
          <p:cNvPr id="17" name="Picture 16">
            <a:extLst>
              <a:ext uri="{FF2B5EF4-FFF2-40B4-BE49-F238E27FC236}">
                <a16:creationId xmlns:a16="http://schemas.microsoft.com/office/drawing/2014/main" id="{C17C80E3-F4DF-B104-E4DB-2CC8C3BD26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8630" r="28630"/>
          <a:stretch/>
        </p:blipFill>
        <p:spPr>
          <a:xfrm>
            <a:off x="8525524" y="0"/>
            <a:ext cx="3739360" cy="6858000"/>
          </a:xfrm>
          <a:prstGeom prst="rect">
            <a:avLst/>
          </a:prstGeom>
        </p:spPr>
      </p:pic>
    </p:spTree>
    <p:extLst>
      <p:ext uri="{BB962C8B-B14F-4D97-AF65-F5344CB8AC3E}">
        <p14:creationId xmlns:p14="http://schemas.microsoft.com/office/powerpoint/2010/main" val="12895196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29BCBB0-2531-B07C-F79F-E806EA32F80C}"/>
              </a:ext>
            </a:extLst>
          </p:cNvPr>
          <p:cNvSpPr>
            <a:spLocks noGrp="1"/>
          </p:cNvSpPr>
          <p:nvPr>
            <p:ph type="body" sz="quarter" idx="18"/>
          </p:nvPr>
        </p:nvSpPr>
        <p:spPr>
          <a:xfrm>
            <a:off x="2243138" y="2114549"/>
            <a:ext cx="6815138" cy="4614864"/>
          </a:xfrm>
        </p:spPr>
        <p:txBody>
          <a:bodyPr>
            <a:normAutofit/>
          </a:bodyPr>
          <a:lstStyle/>
          <a:p>
            <a:pPr marL="12700" indent="-12700"/>
            <a:r>
              <a:rPr lang="es" sz="1400" b="1" dirty="0"/>
              <a:t>Su seguridad cibernética es tan buena como la seguridad de las plataformas y los socios de los que depende su negocio. Compruebe lo siguiente:</a:t>
            </a:r>
          </a:p>
          <a:p>
            <a:pPr marL="12700" indent="-12700"/>
            <a:endParaRPr lang="es" sz="1400" b="1" dirty="0"/>
          </a:p>
          <a:p>
            <a:pPr marL="342900" indent="-342900">
              <a:buClr>
                <a:srgbClr val="F16924"/>
              </a:buClr>
              <a:buFont typeface="Arial" panose="020B0604020202020204" pitchFamily="34" charset="0"/>
              <a:buChar char="•"/>
            </a:pPr>
            <a:r>
              <a:rPr lang="es" sz="1400" dirty="0"/>
              <a:t>¿Tiene un WAF (cortafuegos de aplicaciones web) para proteger su sitio?</a:t>
            </a:r>
          </a:p>
          <a:p>
            <a:pPr marL="342900" indent="-342900">
              <a:buClr>
                <a:srgbClr val="F16924"/>
              </a:buClr>
              <a:buFont typeface="Arial" panose="020B0604020202020204" pitchFamily="34" charset="0"/>
              <a:buChar char="•"/>
            </a:pPr>
            <a:r>
              <a:rPr lang="es" sz="1400" dirty="0"/>
              <a:t>¿Su plataforma de comercio electrónico cumple con el nivel 1 de PCI-DSS (estándares de seguridad de datos de la industria de tarjetas de pago)? Eso lo protegerá contra violaciones de seguridad de datos digitales en toda su red de pago, no solo en una sola tarjeta.</a:t>
            </a:r>
          </a:p>
          <a:p>
            <a:pPr marL="342900" indent="-342900">
              <a:buClr>
                <a:srgbClr val="F16924"/>
              </a:buClr>
              <a:buFont typeface="Arial" panose="020B0604020202020204" pitchFamily="34" charset="0"/>
              <a:buChar char="•"/>
            </a:pPr>
            <a:r>
              <a:rPr lang="es" sz="1400" dirty="0"/>
              <a:t>¿La empresa de alojamiento de su sitio web tiene personal que corrige regularmente las vulnerabilidades de seguridad para reducir la probabilidad de ataques?</a:t>
            </a:r>
          </a:p>
          <a:p>
            <a:pPr marL="342900" indent="-342900">
              <a:buClr>
                <a:srgbClr val="F16924"/>
              </a:buClr>
              <a:buFont typeface="Arial" panose="020B0604020202020204" pitchFamily="34" charset="0"/>
              <a:buChar char="•"/>
            </a:pPr>
            <a:r>
              <a:rPr lang="es" sz="1400" dirty="0"/>
              <a:t>Verifique que cada computadora de la empresa tenga instalado un software antivirus. Incluso después de capacitar a los empleados sobre cómo identificar un correo electrónico de phishing, pueden ser susceptibles.</a:t>
            </a:r>
          </a:p>
        </p:txBody>
      </p:sp>
      <p:sp>
        <p:nvSpPr>
          <p:cNvPr id="12" name="Text Placeholder 11">
            <a:extLst>
              <a:ext uri="{FF2B5EF4-FFF2-40B4-BE49-F238E27FC236}">
                <a16:creationId xmlns:a16="http://schemas.microsoft.com/office/drawing/2014/main" id="{16FAEB5D-B804-784E-A2C3-97BB1591377C}"/>
              </a:ext>
            </a:extLst>
          </p:cNvPr>
          <p:cNvSpPr>
            <a:spLocks noGrp="1"/>
          </p:cNvSpPr>
          <p:nvPr>
            <p:ph type="body" sz="quarter" idx="16"/>
          </p:nvPr>
        </p:nvSpPr>
        <p:spPr>
          <a:xfrm>
            <a:off x="2114549" y="679882"/>
            <a:ext cx="7243763" cy="1128394"/>
          </a:xfrm>
        </p:spPr>
        <p:txBody>
          <a:bodyPr>
            <a:normAutofit/>
          </a:bodyPr>
          <a:lstStyle/>
          <a:p>
            <a:pPr>
              <a:lnSpc>
                <a:spcPts val="3820"/>
              </a:lnSpc>
              <a:spcBef>
                <a:spcPts val="0"/>
              </a:spcBef>
            </a:pPr>
            <a:r>
              <a:rPr lang="es" dirty="0"/>
              <a:t>Asegúrese de tener los socios y las plataformas adecuados</a:t>
            </a:r>
          </a:p>
        </p:txBody>
      </p:sp>
      <p:sp>
        <p:nvSpPr>
          <p:cNvPr id="13" name="Text Placeholder 2">
            <a:extLst>
              <a:ext uri="{FF2B5EF4-FFF2-40B4-BE49-F238E27FC236}">
                <a16:creationId xmlns:a16="http://schemas.microsoft.com/office/drawing/2014/main" id="{F7C61EA8-C86D-358D-E1D4-B10E353944CB}"/>
              </a:ext>
            </a:extLst>
          </p:cNvPr>
          <p:cNvSpPr txBox="1">
            <a:spLocks/>
          </p:cNvSpPr>
          <p:nvPr/>
        </p:nvSpPr>
        <p:spPr>
          <a:xfrm>
            <a:off x="276223" y="480900"/>
            <a:ext cx="1609154" cy="1533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 sz="8000" dirty="0">
                <a:solidFill>
                  <a:schemeClr val="bg1"/>
                </a:solidFill>
              </a:rPr>
              <a:t>03</a:t>
            </a:r>
          </a:p>
        </p:txBody>
      </p:sp>
      <p:sp>
        <p:nvSpPr>
          <p:cNvPr id="14" name="Rectangle 13">
            <a:extLst>
              <a:ext uri="{FF2B5EF4-FFF2-40B4-BE49-F238E27FC236}">
                <a16:creationId xmlns:a16="http://schemas.microsoft.com/office/drawing/2014/main" id="{E4E969A7-2F15-B316-C52B-0AB13146A41C}"/>
              </a:ext>
            </a:extLst>
          </p:cNvPr>
          <p:cNvSpPr/>
          <p:nvPr/>
        </p:nvSpPr>
        <p:spPr>
          <a:xfrm rot="5400000">
            <a:off x="1152487" y="1324191"/>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6" name="Picture Placeholder 5">
            <a:extLst>
              <a:ext uri="{FF2B5EF4-FFF2-40B4-BE49-F238E27FC236}">
                <a16:creationId xmlns:a16="http://schemas.microsoft.com/office/drawing/2014/main" id="{9A02FB94-C9E5-5262-610E-2CE637B63DD2}"/>
              </a:ext>
            </a:extLst>
          </p:cNvPr>
          <p:cNvSpPr>
            <a:spLocks noGrp="1"/>
          </p:cNvSpPr>
          <p:nvPr>
            <p:ph type="pic" sz="quarter" idx="10"/>
          </p:nvPr>
        </p:nvSpPr>
        <p:spPr/>
      </p:sp>
      <p:pic>
        <p:nvPicPr>
          <p:cNvPr id="7" name="Picture 6">
            <a:extLst>
              <a:ext uri="{FF2B5EF4-FFF2-40B4-BE49-F238E27FC236}">
                <a16:creationId xmlns:a16="http://schemas.microsoft.com/office/drawing/2014/main" id="{A9AD10D2-25A9-5357-7279-EA4DDAB91D85}"/>
              </a:ext>
            </a:extLst>
          </p:cNvPr>
          <p:cNvPicPr>
            <a:picLocks noChangeAspect="1"/>
          </p:cNvPicPr>
          <p:nvPr/>
        </p:nvPicPr>
        <p:blipFill rotWithShape="1">
          <a:blip r:embed="rId2"/>
          <a:srcRect l="20450" r="25638"/>
          <a:stretch/>
        </p:blipFill>
        <p:spPr>
          <a:xfrm>
            <a:off x="9103996" y="-1"/>
            <a:ext cx="3088004" cy="6857999"/>
          </a:xfrm>
          <a:prstGeom prst="rect">
            <a:avLst/>
          </a:prstGeom>
        </p:spPr>
      </p:pic>
    </p:spTree>
    <p:extLst>
      <p:ext uri="{BB962C8B-B14F-4D97-AF65-F5344CB8AC3E}">
        <p14:creationId xmlns:p14="http://schemas.microsoft.com/office/powerpoint/2010/main" val="27467493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29BCBB0-2531-B07C-F79F-E806EA32F80C}"/>
              </a:ext>
            </a:extLst>
          </p:cNvPr>
          <p:cNvSpPr>
            <a:spLocks noGrp="1"/>
          </p:cNvSpPr>
          <p:nvPr>
            <p:ph type="body" sz="quarter" idx="18"/>
          </p:nvPr>
        </p:nvSpPr>
        <p:spPr>
          <a:xfrm>
            <a:off x="2243138" y="2114549"/>
            <a:ext cx="5890209" cy="4614864"/>
          </a:xfrm>
        </p:spPr>
        <p:txBody>
          <a:bodyPr>
            <a:normAutofit/>
          </a:bodyPr>
          <a:lstStyle/>
          <a:p>
            <a:pPr marL="12700" indent="-12700"/>
            <a:r>
              <a:rPr lang="es" sz="2000" dirty="0"/>
              <a:t>Las violaciones de datos también pueden ser causadas por el robo de propiedad física. Si sus servidores, computadoras portátiles, teléfonos celulares u otros dispositivos electrónicos no están protegidos y son fáciles de robar, está corriendo un gran riesgo.</a:t>
            </a:r>
          </a:p>
          <a:p>
            <a:pPr marL="12700" indent="-12700"/>
            <a:endParaRPr lang="en-US" sz="2000" dirty="0"/>
          </a:p>
          <a:p>
            <a:pPr marL="12700" indent="-12700"/>
            <a:r>
              <a:rPr lang="es" sz="2000" dirty="0"/>
              <a:t>Las cámaras de seguridad y las alarmas ayudarán, pero bloquear físicamente las computadoras y los servidores ayudará aún más. Ya sea que sus empleados trabajen desde casa, en un espacio de coworking o en una oficina tradicional, asegúrese de que entiendan cómo mantener protegidos los equipos de su empresa.</a:t>
            </a:r>
          </a:p>
        </p:txBody>
      </p:sp>
      <p:sp>
        <p:nvSpPr>
          <p:cNvPr id="12" name="Text Placeholder 11">
            <a:extLst>
              <a:ext uri="{FF2B5EF4-FFF2-40B4-BE49-F238E27FC236}">
                <a16:creationId xmlns:a16="http://schemas.microsoft.com/office/drawing/2014/main" id="{16FAEB5D-B804-784E-A2C3-97BB1591377C}"/>
              </a:ext>
            </a:extLst>
          </p:cNvPr>
          <p:cNvSpPr>
            <a:spLocks noGrp="1"/>
          </p:cNvSpPr>
          <p:nvPr>
            <p:ph type="body" sz="quarter" idx="16"/>
          </p:nvPr>
        </p:nvSpPr>
        <p:spPr>
          <a:xfrm>
            <a:off x="2114549" y="802104"/>
            <a:ext cx="7243763" cy="1006171"/>
          </a:xfrm>
        </p:spPr>
        <p:txBody>
          <a:bodyPr>
            <a:normAutofit/>
          </a:bodyPr>
          <a:lstStyle/>
          <a:p>
            <a:pPr>
              <a:lnSpc>
                <a:spcPts val="3820"/>
              </a:lnSpc>
              <a:spcBef>
                <a:spcPts val="0"/>
              </a:spcBef>
            </a:pPr>
            <a:r>
              <a:rPr lang="es" dirty="0"/>
              <a:t>Asegure su hardware</a:t>
            </a:r>
          </a:p>
        </p:txBody>
      </p:sp>
      <p:sp>
        <p:nvSpPr>
          <p:cNvPr id="13" name="Text Placeholder 2">
            <a:extLst>
              <a:ext uri="{FF2B5EF4-FFF2-40B4-BE49-F238E27FC236}">
                <a16:creationId xmlns:a16="http://schemas.microsoft.com/office/drawing/2014/main" id="{F7C61EA8-C86D-358D-E1D4-B10E353944CB}"/>
              </a:ext>
            </a:extLst>
          </p:cNvPr>
          <p:cNvSpPr txBox="1">
            <a:spLocks/>
          </p:cNvSpPr>
          <p:nvPr/>
        </p:nvSpPr>
        <p:spPr>
          <a:xfrm>
            <a:off x="276223" y="480900"/>
            <a:ext cx="1609154" cy="1533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 sz="8000" dirty="0">
                <a:solidFill>
                  <a:schemeClr val="bg1"/>
                </a:solidFill>
              </a:rPr>
              <a:t>04</a:t>
            </a:r>
          </a:p>
        </p:txBody>
      </p:sp>
      <p:sp>
        <p:nvSpPr>
          <p:cNvPr id="14" name="Rectangle 13">
            <a:extLst>
              <a:ext uri="{FF2B5EF4-FFF2-40B4-BE49-F238E27FC236}">
                <a16:creationId xmlns:a16="http://schemas.microsoft.com/office/drawing/2014/main" id="{E4E969A7-2F15-B316-C52B-0AB13146A41C}"/>
              </a:ext>
            </a:extLst>
          </p:cNvPr>
          <p:cNvSpPr/>
          <p:nvPr/>
        </p:nvSpPr>
        <p:spPr>
          <a:xfrm rot="5400000">
            <a:off x="1152487" y="1324191"/>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7" name="Picture Placeholder 6">
            <a:extLst>
              <a:ext uri="{FF2B5EF4-FFF2-40B4-BE49-F238E27FC236}">
                <a16:creationId xmlns:a16="http://schemas.microsoft.com/office/drawing/2014/main" id="{36D84B03-33F0-348D-F0FC-EE75461197E3}"/>
              </a:ext>
            </a:extLst>
          </p:cNvPr>
          <p:cNvPicPr>
            <a:picLocks noGrp="1" noChangeAspect="1"/>
          </p:cNvPicPr>
          <p:nvPr>
            <p:ph type="pic" sz="quarter" idx="10"/>
          </p:nvPr>
        </p:nvPicPr>
        <p:blipFill rotWithShape="1">
          <a:blip r:embed="rId2"/>
          <a:srcRect l="31838" r="31838"/>
          <a:stretch/>
        </p:blipFill>
        <p:spPr>
          <a:xfrm>
            <a:off x="8452640" y="0"/>
            <a:ext cx="3739360" cy="6858000"/>
          </a:xfrm>
        </p:spPr>
      </p:pic>
    </p:spTree>
    <p:extLst>
      <p:ext uri="{BB962C8B-B14F-4D97-AF65-F5344CB8AC3E}">
        <p14:creationId xmlns:p14="http://schemas.microsoft.com/office/powerpoint/2010/main" val="16365398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29BCBB0-2531-B07C-F79F-E806EA32F80C}"/>
              </a:ext>
            </a:extLst>
          </p:cNvPr>
          <p:cNvSpPr>
            <a:spLocks noGrp="1"/>
          </p:cNvSpPr>
          <p:nvPr>
            <p:ph type="body" sz="quarter" idx="18"/>
          </p:nvPr>
        </p:nvSpPr>
        <p:spPr>
          <a:xfrm>
            <a:off x="2285999" y="1919329"/>
            <a:ext cx="6900862" cy="4743451"/>
          </a:xfrm>
        </p:spPr>
        <p:txBody>
          <a:bodyPr>
            <a:normAutofit fontScale="77500" lnSpcReduction="20000"/>
          </a:bodyPr>
          <a:lstStyle/>
          <a:p>
            <a:pPr marL="12700" indent="-12700"/>
            <a:r>
              <a:rPr lang="es" dirty="0"/>
              <a:t>No importa qué tan atento esté con sus estrategias de seguridad cibernética, aún pueden ocurrir violaciones de datos.</a:t>
            </a:r>
            <a:r>
              <a:rPr lang="es" b="1" dirty="0"/>
              <a:t> </a:t>
            </a:r>
          </a:p>
          <a:p>
            <a:pPr marL="12700" indent="-12700">
              <a:lnSpc>
                <a:spcPts val="1680"/>
              </a:lnSpc>
            </a:pPr>
            <a:endParaRPr lang="en-US" sz="1000" b="1" dirty="0"/>
          </a:p>
          <a:p>
            <a:pPr marL="12700" indent="-12700"/>
            <a:r>
              <a:rPr lang="es" b="1" dirty="0"/>
              <a:t>La información más importante para respaldar es:</a:t>
            </a:r>
          </a:p>
          <a:p>
            <a:pPr marL="342900" indent="-342900">
              <a:buClr>
                <a:srgbClr val="F16924"/>
              </a:buClr>
              <a:buFont typeface="Arial" panose="020B0604020202020204" pitchFamily="34" charset="0"/>
              <a:buChar char="•"/>
            </a:pPr>
            <a:r>
              <a:rPr lang="es" dirty="0"/>
              <a:t>bases de datos</a:t>
            </a:r>
          </a:p>
          <a:p>
            <a:pPr marL="342900" indent="-342900">
              <a:buClr>
                <a:srgbClr val="F16924"/>
              </a:buClr>
              <a:buFont typeface="Arial" panose="020B0604020202020204" pitchFamily="34" charset="0"/>
              <a:buChar char="•"/>
            </a:pPr>
            <a:r>
              <a:rPr lang="es" dirty="0"/>
              <a:t>Archivos financieros</a:t>
            </a:r>
          </a:p>
          <a:p>
            <a:pPr marL="342900" indent="-342900">
              <a:buClr>
                <a:srgbClr val="F16924"/>
              </a:buClr>
              <a:buFont typeface="Arial" panose="020B0604020202020204" pitchFamily="34" charset="0"/>
              <a:buChar char="•"/>
            </a:pPr>
            <a:r>
              <a:rPr lang="es" dirty="0"/>
              <a:t>archivos de recursos humanos</a:t>
            </a:r>
          </a:p>
          <a:p>
            <a:pPr marL="342900" indent="-342900">
              <a:buClr>
                <a:srgbClr val="F16924"/>
              </a:buClr>
              <a:buFont typeface="Arial" panose="020B0604020202020204" pitchFamily="34" charset="0"/>
              <a:buChar char="•"/>
            </a:pPr>
            <a:r>
              <a:rPr lang="es" dirty="0"/>
              <a:t>Archivos de cuentas por cobrar/pagar</a:t>
            </a:r>
          </a:p>
          <a:p>
            <a:pPr marL="12700" indent="-12700">
              <a:lnSpc>
                <a:spcPts val="1680"/>
              </a:lnSpc>
            </a:pPr>
            <a:endParaRPr lang="en-US" sz="900" b="1" dirty="0"/>
          </a:p>
          <a:p>
            <a:pPr marL="12700" indent="-12700"/>
            <a:r>
              <a:rPr lang="es" dirty="0"/>
              <a:t>Asegúrese también de hacer una copia de seguridad de todos los datos almacenados en una unidad en línea y verifique su copia de seguridad regularmente para asegurarse de que funcione correctamente. Su compañía de seguros también puede proporcionar servicios de gestión de riesgos y consultoría cibernética, así que consulte con su agente o corredor al elegir su cobertura de seguro cibernético. ¡También puede contratar a un experto externo para evaluar los riesgos!</a:t>
            </a:r>
          </a:p>
        </p:txBody>
      </p:sp>
      <p:sp>
        <p:nvSpPr>
          <p:cNvPr id="12" name="Text Placeholder 11">
            <a:extLst>
              <a:ext uri="{FF2B5EF4-FFF2-40B4-BE49-F238E27FC236}">
                <a16:creationId xmlns:a16="http://schemas.microsoft.com/office/drawing/2014/main" id="{16FAEB5D-B804-784E-A2C3-97BB1591377C}"/>
              </a:ext>
            </a:extLst>
          </p:cNvPr>
          <p:cNvSpPr>
            <a:spLocks noGrp="1"/>
          </p:cNvSpPr>
          <p:nvPr>
            <p:ph type="body" sz="quarter" idx="16"/>
          </p:nvPr>
        </p:nvSpPr>
        <p:spPr>
          <a:xfrm>
            <a:off x="2114549" y="802104"/>
            <a:ext cx="7243763" cy="1006171"/>
          </a:xfrm>
        </p:spPr>
        <p:txBody>
          <a:bodyPr>
            <a:normAutofit fontScale="55000" lnSpcReduction="20000"/>
          </a:bodyPr>
          <a:lstStyle/>
          <a:p>
            <a:pPr>
              <a:lnSpc>
                <a:spcPts val="3820"/>
              </a:lnSpc>
              <a:spcBef>
                <a:spcPts val="0"/>
              </a:spcBef>
            </a:pPr>
            <a:r>
              <a:rPr lang="es" dirty="0"/>
              <a:t>Hacer una copia de seguridad de todos los datos periódicamente</a:t>
            </a:r>
          </a:p>
        </p:txBody>
      </p:sp>
      <p:sp>
        <p:nvSpPr>
          <p:cNvPr id="13" name="Text Placeholder 2">
            <a:extLst>
              <a:ext uri="{FF2B5EF4-FFF2-40B4-BE49-F238E27FC236}">
                <a16:creationId xmlns:a16="http://schemas.microsoft.com/office/drawing/2014/main" id="{F7C61EA8-C86D-358D-E1D4-B10E353944CB}"/>
              </a:ext>
            </a:extLst>
          </p:cNvPr>
          <p:cNvSpPr txBox="1">
            <a:spLocks/>
          </p:cNvSpPr>
          <p:nvPr/>
        </p:nvSpPr>
        <p:spPr>
          <a:xfrm>
            <a:off x="276223" y="480900"/>
            <a:ext cx="1609154" cy="1533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 sz="8000" dirty="0">
                <a:solidFill>
                  <a:schemeClr val="bg1"/>
                </a:solidFill>
              </a:rPr>
              <a:t>05</a:t>
            </a:r>
          </a:p>
        </p:txBody>
      </p:sp>
      <p:sp>
        <p:nvSpPr>
          <p:cNvPr id="14" name="Rectangle 13">
            <a:extLst>
              <a:ext uri="{FF2B5EF4-FFF2-40B4-BE49-F238E27FC236}">
                <a16:creationId xmlns:a16="http://schemas.microsoft.com/office/drawing/2014/main" id="{E4E969A7-2F15-B316-C52B-0AB13146A41C}"/>
              </a:ext>
            </a:extLst>
          </p:cNvPr>
          <p:cNvSpPr/>
          <p:nvPr/>
        </p:nvSpPr>
        <p:spPr>
          <a:xfrm rot="5400000">
            <a:off x="1152487" y="1324191"/>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6" name="Picture Placeholder 5">
            <a:extLst>
              <a:ext uri="{FF2B5EF4-FFF2-40B4-BE49-F238E27FC236}">
                <a16:creationId xmlns:a16="http://schemas.microsoft.com/office/drawing/2014/main" id="{C5389D27-0428-3CA5-8AD6-DF5AE4957B8C}"/>
              </a:ext>
            </a:extLst>
          </p:cNvPr>
          <p:cNvSpPr>
            <a:spLocks noGrp="1"/>
          </p:cNvSpPr>
          <p:nvPr>
            <p:ph type="pic" sz="quarter" idx="10"/>
          </p:nvPr>
        </p:nvSpPr>
        <p:spPr/>
      </p:sp>
      <p:pic>
        <p:nvPicPr>
          <p:cNvPr id="7" name="Picture 6">
            <a:extLst>
              <a:ext uri="{FF2B5EF4-FFF2-40B4-BE49-F238E27FC236}">
                <a16:creationId xmlns:a16="http://schemas.microsoft.com/office/drawing/2014/main" id="{93F0B6F4-573B-577E-0CF5-16E93D5DBF07}"/>
              </a:ext>
            </a:extLst>
          </p:cNvPr>
          <p:cNvPicPr>
            <a:picLocks noChangeAspect="1"/>
          </p:cNvPicPr>
          <p:nvPr/>
        </p:nvPicPr>
        <p:blipFill rotWithShape="1">
          <a:blip r:embed="rId2"/>
          <a:srcRect l="38388" r="38388"/>
          <a:stretch/>
        </p:blipFill>
        <p:spPr>
          <a:xfrm>
            <a:off x="9401174" y="0"/>
            <a:ext cx="2790826" cy="6858000"/>
          </a:xfrm>
          <a:prstGeom prst="rect">
            <a:avLst/>
          </a:prstGeom>
        </p:spPr>
      </p:pic>
    </p:spTree>
    <p:extLst>
      <p:ext uri="{BB962C8B-B14F-4D97-AF65-F5344CB8AC3E}">
        <p14:creationId xmlns:p14="http://schemas.microsoft.com/office/powerpoint/2010/main" val="15986952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8147690-0F84-773E-9640-41E1F1DDFC44}"/>
              </a:ext>
            </a:extLst>
          </p:cNvPr>
          <p:cNvSpPr>
            <a:spLocks noGrp="1"/>
          </p:cNvSpPr>
          <p:nvPr>
            <p:ph type="body" sz="quarter" idx="16"/>
          </p:nvPr>
        </p:nvSpPr>
        <p:spPr/>
        <p:txBody>
          <a:bodyPr/>
          <a:lstStyle/>
          <a:p>
            <a:r>
              <a:rPr lang="es" dirty="0"/>
              <a:t>Crisis de combustible</a:t>
            </a:r>
          </a:p>
          <a:p>
            <a:endParaRPr lang="en-US" dirty="0"/>
          </a:p>
        </p:txBody>
      </p:sp>
      <p:sp>
        <p:nvSpPr>
          <p:cNvPr id="7" name="Text Placeholder 6">
            <a:extLst>
              <a:ext uri="{FF2B5EF4-FFF2-40B4-BE49-F238E27FC236}">
                <a16:creationId xmlns:a16="http://schemas.microsoft.com/office/drawing/2014/main" id="{EA8AA479-4D0C-FFB8-3C7F-71601521C093}"/>
              </a:ext>
            </a:extLst>
          </p:cNvPr>
          <p:cNvSpPr>
            <a:spLocks noGrp="1"/>
          </p:cNvSpPr>
          <p:nvPr>
            <p:ph type="body" sz="quarter" idx="17"/>
          </p:nvPr>
        </p:nvSpPr>
        <p:spPr/>
        <p:txBody>
          <a:bodyPr/>
          <a:lstStyle/>
          <a:p>
            <a:r>
              <a:rPr lang="es" dirty="0"/>
              <a:t>06</a:t>
            </a:r>
          </a:p>
        </p:txBody>
      </p:sp>
    </p:spTree>
    <p:extLst>
      <p:ext uri="{BB962C8B-B14F-4D97-AF65-F5344CB8AC3E}">
        <p14:creationId xmlns:p14="http://schemas.microsoft.com/office/powerpoint/2010/main" val="15593710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29BCBB0-2531-B07C-F79F-E806EA32F80C}"/>
              </a:ext>
            </a:extLst>
          </p:cNvPr>
          <p:cNvSpPr>
            <a:spLocks noGrp="1"/>
          </p:cNvSpPr>
          <p:nvPr>
            <p:ph type="body" sz="quarter" idx="18"/>
          </p:nvPr>
        </p:nvSpPr>
        <p:spPr>
          <a:xfrm>
            <a:off x="116957" y="1880663"/>
            <a:ext cx="9284217" cy="4992636"/>
          </a:xfrm>
        </p:spPr>
        <p:txBody>
          <a:bodyPr>
            <a:normAutofit fontScale="77500" lnSpcReduction="20000"/>
          </a:bodyPr>
          <a:lstStyle/>
          <a:p>
            <a:pPr marL="12700" indent="-12700"/>
            <a:r>
              <a:rPr lang="es" dirty="0"/>
              <a:t>La UE ha estado experimentando una de las peores crisis de combustible en la memoria viva. </a:t>
            </a:r>
            <a:r>
              <a:rPr lang="es" b="0" i="0" dirty="0">
                <a:effectLst/>
              </a:rPr>
              <a:t>El aumento de los precios de la energía está vinculado predominantemente a los combustibles fósiles, a saber, el petróleo y el gas. El BCE lo llama </a:t>
            </a:r>
            <a:r>
              <a:rPr lang="es" b="1" i="1" dirty="0">
                <a:solidFill>
                  <a:srgbClr val="F16924"/>
                </a:solidFill>
                <a:effectLst/>
              </a:rPr>
              <a:t>“ </a:t>
            </a:r>
            <a:r>
              <a:rPr lang="es" b="1" i="1" dirty="0" err="1">
                <a:solidFill>
                  <a:srgbClr val="F16924"/>
                </a:solidFill>
                <a:effectLst/>
              </a:rPr>
              <a:t>fósilflación </a:t>
            </a:r>
            <a:r>
              <a:rPr lang="es" b="1" i="1" dirty="0">
                <a:solidFill>
                  <a:srgbClr val="F16924"/>
                </a:solidFill>
                <a:effectLst/>
              </a:rPr>
              <a:t>”.</a:t>
            </a:r>
            <a:r>
              <a:rPr lang="es" b="1" i="1" dirty="0">
                <a:solidFill>
                  <a:srgbClr val="F16924"/>
                </a:solidFill>
              </a:rPr>
              <a:t> </a:t>
            </a:r>
            <a:r>
              <a:rPr lang="es" dirty="0"/>
              <a:t>Las empresas han advertido que se avecina una "verdadera crisis económica" debido al aumento de los precios de los combustibles. El implacable aumento de los precios del combustible está ejerciendo una enorme presión sobre la economía, poniendo en peligro los puestos de trabajo, el crecimiento y la prosperidad. El crecimiento de los precios de los combustibles repercutirá en el coste del transporte, la calefacción y los materiales. Ya está en marcha una espiral de salarios y precios.</a:t>
            </a:r>
          </a:p>
          <a:p>
            <a:pPr marL="12700" indent="-12700"/>
            <a:endParaRPr lang="en-GB" dirty="0"/>
          </a:p>
          <a:p>
            <a:pPr marL="12700" indent="-12700" algn="ctr"/>
            <a:r>
              <a:rPr lang="es" dirty="0">
                <a:solidFill>
                  <a:srgbClr val="F16924"/>
                </a:solidFill>
              </a:rPr>
              <a:t>" </a:t>
            </a:r>
            <a:r>
              <a:rPr lang="es" i="1" dirty="0">
                <a:solidFill>
                  <a:srgbClr val="F16924"/>
                </a:solidFill>
              </a:rPr>
              <a:t>La clave es energía, energía, energía. Hay una crisis energética, seamos honestos al respecto, los precios de la electricidad son 10 veces los niveles anteriores al Covid, eso es un shock para el sistema"</a:t>
            </a:r>
          </a:p>
          <a:p>
            <a:pPr marL="12700" indent="-12700" algn="ctr"/>
            <a:r>
              <a:rPr lang="es" dirty="0"/>
              <a:t>Thomas </a:t>
            </a:r>
            <a:r>
              <a:rPr lang="es" dirty="0" err="1"/>
              <a:t>Costerg </a:t>
            </a:r>
            <a:r>
              <a:rPr lang="es" dirty="0"/>
              <a:t>, economista sénior de </a:t>
            </a:r>
            <a:r>
              <a:rPr lang="es" dirty="0" err="1"/>
              <a:t>Pictet </a:t>
            </a:r>
            <a:r>
              <a:rPr lang="es" dirty="0"/>
              <a:t>Wealth Management.</a:t>
            </a:r>
          </a:p>
          <a:p>
            <a:pPr marL="12700" indent="-12700"/>
            <a:endParaRPr lang="en-GB" dirty="0"/>
          </a:p>
          <a:p>
            <a:pPr marL="12700" indent="-12700"/>
            <a:r>
              <a:rPr lang="es" dirty="0"/>
              <a:t>La inflación ha sido impulsada abrumadoramente por el aumento de los precios de la energía, lo que explica más del 50% del aumento en los precios al consumidor.</a:t>
            </a:r>
          </a:p>
          <a:p>
            <a:pPr marL="12700" indent="-12700"/>
            <a:endParaRPr lang="en-GB" dirty="0"/>
          </a:p>
        </p:txBody>
      </p:sp>
      <p:pic>
        <p:nvPicPr>
          <p:cNvPr id="9" name="Picture Placeholder 8" descr="Flaming barbeque grill">
            <a:extLst>
              <a:ext uri="{FF2B5EF4-FFF2-40B4-BE49-F238E27FC236}">
                <a16:creationId xmlns:a16="http://schemas.microsoft.com/office/drawing/2014/main" id="{E8DC2E45-9015-18F6-536B-CB60DA169A75}"/>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39455" r="39455"/>
          <a:stretch>
            <a:fillRect/>
          </a:stretch>
        </p:blipFill>
        <p:spPr/>
      </p:pic>
      <p:sp>
        <p:nvSpPr>
          <p:cNvPr id="5" name="TextBox 4">
            <a:extLst>
              <a:ext uri="{FF2B5EF4-FFF2-40B4-BE49-F238E27FC236}">
                <a16:creationId xmlns:a16="http://schemas.microsoft.com/office/drawing/2014/main" id="{9A3AF64B-4E9E-B1E4-6D25-2FE2DBD40ADE}"/>
              </a:ext>
            </a:extLst>
          </p:cNvPr>
          <p:cNvSpPr txBox="1"/>
          <p:nvPr/>
        </p:nvSpPr>
        <p:spPr>
          <a:xfrm>
            <a:off x="297710" y="346962"/>
            <a:ext cx="8889151" cy="1200329"/>
          </a:xfrm>
          <a:prstGeom prst="rect">
            <a:avLst/>
          </a:prstGeom>
          <a:noFill/>
        </p:spPr>
        <p:txBody>
          <a:bodyPr wrap="square">
            <a:spAutoFit/>
          </a:bodyPr>
          <a:lstStyle/>
          <a:p>
            <a:r>
              <a:rPr lang="es" sz="3600">
                <a:solidFill>
                  <a:schemeClr val="bg1"/>
                </a:solidFill>
              </a:rPr>
              <a:t>El alto precio de la dependencia europea de los combustibles fósiles</a:t>
            </a:r>
            <a:endParaRPr lang="en-GB" sz="3600" dirty="0">
              <a:solidFill>
                <a:schemeClr val="bg1"/>
              </a:solidFill>
            </a:endParaRPr>
          </a:p>
        </p:txBody>
      </p:sp>
    </p:spTree>
    <p:extLst>
      <p:ext uri="{BB962C8B-B14F-4D97-AF65-F5344CB8AC3E}">
        <p14:creationId xmlns:p14="http://schemas.microsoft.com/office/powerpoint/2010/main" val="42148553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29BCBB0-2531-B07C-F79F-E806EA32F80C}"/>
              </a:ext>
            </a:extLst>
          </p:cNvPr>
          <p:cNvSpPr>
            <a:spLocks noGrp="1"/>
          </p:cNvSpPr>
          <p:nvPr>
            <p:ph type="body" sz="quarter" idx="18"/>
          </p:nvPr>
        </p:nvSpPr>
        <p:spPr>
          <a:xfrm>
            <a:off x="404866" y="1930013"/>
            <a:ext cx="8889151" cy="4992636"/>
          </a:xfrm>
        </p:spPr>
        <p:txBody>
          <a:bodyPr>
            <a:normAutofit/>
          </a:bodyPr>
          <a:lstStyle/>
          <a:p>
            <a:pPr marL="12700" indent="-12700"/>
            <a:r>
              <a:rPr lang="es" sz="2000" dirty="0"/>
              <a:t>Rusia, como el segundo mayor productor mundial de petróleo y gas natural, suministra gran parte del mundo con su energía. La UE, que obtiene el 40 % de su gas natural y el 25 % de su petróleo de Rusia y Asia, depende de Rusia para el suministro.</a:t>
            </a:r>
          </a:p>
          <a:p>
            <a:pPr marL="12700" indent="-12700"/>
            <a:endParaRPr lang="en-GB" sz="2000" dirty="0"/>
          </a:p>
          <a:p>
            <a:pPr marL="12700" indent="-12700"/>
            <a:r>
              <a:rPr lang="es" sz="2000" dirty="0"/>
              <a:t>Dado este papel de peso que juega Rusia en la producción mundial, los precios del petróleo han subido vertiginosamente, dada la incertidumbre provocada por el conflicto entre Rusia y Ucrania. Los precios del petróleo están en niveles no vistos en casi una década. Un largo conflicto en Europa del Este podría aumentar aún más el aumento de los precios del petróleo crudo.</a:t>
            </a:r>
          </a:p>
          <a:p>
            <a:pPr marL="12700" indent="-12700"/>
            <a:endParaRPr lang="en-GB" sz="2000" dirty="0"/>
          </a:p>
          <a:p>
            <a:pPr marL="12700" indent="-12700"/>
            <a:r>
              <a:rPr lang="es" sz="2000" dirty="0"/>
              <a:t>Debido al conflicto entre Rusia y Ucrania, los productos petroquímicos rusos están siendo sancionados, lo que a su vez ha hecho subir los precios del mercado. Las cadenas de suministro deberán reconfigurarse en torno a puntos de suministro alternativos donde la producción aún sea viable.</a:t>
            </a:r>
          </a:p>
          <a:p>
            <a:pPr marL="12700" indent="-12700"/>
            <a:endParaRPr lang="en-GB" sz="2000" dirty="0"/>
          </a:p>
          <a:p>
            <a:pPr marL="12700" indent="-12700"/>
            <a:endParaRPr lang="en-GB" sz="2000" dirty="0"/>
          </a:p>
          <a:p>
            <a:pPr marL="12700" indent="-12700"/>
            <a:endParaRPr lang="en-GB" sz="2000" dirty="0"/>
          </a:p>
        </p:txBody>
      </p:sp>
      <p:sp>
        <p:nvSpPr>
          <p:cNvPr id="5" name="TextBox 4">
            <a:extLst>
              <a:ext uri="{FF2B5EF4-FFF2-40B4-BE49-F238E27FC236}">
                <a16:creationId xmlns:a16="http://schemas.microsoft.com/office/drawing/2014/main" id="{9A3AF64B-4E9E-B1E4-6D25-2FE2DBD40ADE}"/>
              </a:ext>
            </a:extLst>
          </p:cNvPr>
          <p:cNvSpPr txBox="1"/>
          <p:nvPr/>
        </p:nvSpPr>
        <p:spPr>
          <a:xfrm>
            <a:off x="297710" y="-301625"/>
            <a:ext cx="8889151" cy="1754326"/>
          </a:xfrm>
          <a:prstGeom prst="rect">
            <a:avLst/>
          </a:prstGeom>
          <a:noFill/>
        </p:spPr>
        <p:txBody>
          <a:bodyPr wrap="square">
            <a:spAutoFit/>
          </a:bodyPr>
          <a:lstStyle/>
          <a:p>
            <a:endParaRPr lang="en-GB" sz="3600" dirty="0">
              <a:solidFill>
                <a:schemeClr val="bg1"/>
              </a:solidFill>
            </a:endParaRPr>
          </a:p>
          <a:p>
            <a:pPr marL="12700" indent="-12700"/>
            <a:r>
              <a:rPr lang="es" sz="3600" dirty="0">
                <a:solidFill>
                  <a:schemeClr val="bg1"/>
                </a:solidFill>
              </a:rPr>
              <a:t>Conflictos e inflación que influyen en las cadenas de suministro</a:t>
            </a:r>
          </a:p>
        </p:txBody>
      </p:sp>
      <p:pic>
        <p:nvPicPr>
          <p:cNvPr id="6" name="Picture Placeholder 5" descr="Windmills in full swing in blowing wind">
            <a:extLst>
              <a:ext uri="{FF2B5EF4-FFF2-40B4-BE49-F238E27FC236}">
                <a16:creationId xmlns:a16="http://schemas.microsoft.com/office/drawing/2014/main" id="{86203455-49B0-CB6E-3F01-55AAD12A247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36421" r="36421"/>
          <a:stretch>
            <a:fillRect/>
          </a:stretch>
        </p:blipFill>
        <p:spPr/>
      </p:pic>
    </p:spTree>
    <p:extLst>
      <p:ext uri="{BB962C8B-B14F-4D97-AF65-F5344CB8AC3E}">
        <p14:creationId xmlns:p14="http://schemas.microsoft.com/office/powerpoint/2010/main" val="131620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7809C9F3-7300-02EB-CC8E-3AFB4F775186}"/>
              </a:ext>
            </a:extLst>
          </p:cNvPr>
          <p:cNvSpPr>
            <a:spLocks noGrp="1"/>
          </p:cNvSpPr>
          <p:nvPr>
            <p:ph type="body" sz="quarter" idx="16"/>
          </p:nvPr>
        </p:nvSpPr>
        <p:spPr/>
        <p:txBody>
          <a:bodyPr>
            <a:normAutofit/>
          </a:bodyPr>
          <a:lstStyle/>
          <a:p>
            <a:r>
              <a:rPr lang="es" dirty="0">
                <a:latin typeface="Calibri" panose="020F0502020204030204" pitchFamily="34" charset="0"/>
                <a:ea typeface="Calibri" panose="020F0502020204030204" pitchFamily="34" charset="0"/>
                <a:cs typeface="Calibri" panose="020F0502020204030204" pitchFamily="34" charset="0"/>
              </a:rPr>
              <a:t>Crisis Naturales</a:t>
            </a:r>
            <a:endParaRPr lang="en-US" dirty="0"/>
          </a:p>
        </p:txBody>
      </p:sp>
      <p:sp>
        <p:nvSpPr>
          <p:cNvPr id="2" name="Text Placeholder 1">
            <a:extLst>
              <a:ext uri="{FF2B5EF4-FFF2-40B4-BE49-F238E27FC236}">
                <a16:creationId xmlns:a16="http://schemas.microsoft.com/office/drawing/2014/main" id="{3D095246-F660-66FE-6CE5-7A99611C159B}"/>
              </a:ext>
            </a:extLst>
          </p:cNvPr>
          <p:cNvSpPr>
            <a:spLocks noGrp="1"/>
          </p:cNvSpPr>
          <p:nvPr>
            <p:ph type="body" sz="quarter" idx="17"/>
          </p:nvPr>
        </p:nvSpPr>
        <p:spPr/>
        <p:txBody>
          <a:bodyPr/>
          <a:lstStyle/>
          <a:p>
            <a:r>
              <a:rPr lang="es" dirty="0"/>
              <a:t>02</a:t>
            </a:r>
          </a:p>
        </p:txBody>
      </p:sp>
    </p:spTree>
    <p:extLst>
      <p:ext uri="{BB962C8B-B14F-4D97-AF65-F5344CB8AC3E}">
        <p14:creationId xmlns:p14="http://schemas.microsoft.com/office/powerpoint/2010/main" val="21002098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3AF64B-4E9E-B1E4-6D25-2FE2DBD40ADE}"/>
              </a:ext>
            </a:extLst>
          </p:cNvPr>
          <p:cNvSpPr txBox="1"/>
          <p:nvPr/>
        </p:nvSpPr>
        <p:spPr>
          <a:xfrm>
            <a:off x="88216" y="-132480"/>
            <a:ext cx="8889151" cy="1200329"/>
          </a:xfrm>
          <a:prstGeom prst="rect">
            <a:avLst/>
          </a:prstGeom>
          <a:noFill/>
        </p:spPr>
        <p:txBody>
          <a:bodyPr wrap="square">
            <a:spAutoFit/>
          </a:bodyPr>
          <a:lstStyle/>
          <a:p>
            <a:endParaRPr lang="en-GB" sz="3600" dirty="0">
              <a:solidFill>
                <a:schemeClr val="bg1"/>
              </a:solidFill>
            </a:endParaRPr>
          </a:p>
          <a:p>
            <a:r>
              <a:rPr lang="es" sz="3600" b="0" i="0" dirty="0">
                <a:solidFill>
                  <a:schemeClr val="bg1"/>
                </a:solidFill>
                <a:effectLst/>
              </a:rPr>
              <a:t>¿Cómo es su plan de acción?</a:t>
            </a:r>
          </a:p>
        </p:txBody>
      </p:sp>
      <p:sp>
        <p:nvSpPr>
          <p:cNvPr id="3" name="Text Placeholder 2">
            <a:extLst>
              <a:ext uri="{FF2B5EF4-FFF2-40B4-BE49-F238E27FC236}">
                <a16:creationId xmlns:a16="http://schemas.microsoft.com/office/drawing/2014/main" id="{A54BBF44-357F-AB59-4DAF-7D6A3344E3FC}"/>
              </a:ext>
            </a:extLst>
          </p:cNvPr>
          <p:cNvSpPr>
            <a:spLocks noGrp="1"/>
          </p:cNvSpPr>
          <p:nvPr>
            <p:ph type="body" sz="quarter" idx="18"/>
          </p:nvPr>
        </p:nvSpPr>
        <p:spPr>
          <a:xfrm>
            <a:off x="195195" y="1923161"/>
            <a:ext cx="8994075" cy="4403209"/>
          </a:xfrm>
        </p:spPr>
        <p:txBody>
          <a:bodyPr>
            <a:normAutofit fontScale="47500" lnSpcReduction="20000"/>
          </a:bodyPr>
          <a:lstStyle/>
          <a:p>
            <a:pPr marL="0" indent="0" algn="l"/>
            <a:r>
              <a:rPr lang="es" sz="3500" b="0" i="0" dirty="0">
                <a:effectLst/>
              </a:rPr>
              <a:t>Dado que las interrupciones globales siguen estando siempre presentes, mantenerse al tanto de su cadena de suministro y tener visibilidad de extremo a extremo nunca ha sido más importante. Crear un plan a mediano plazo e identificar posibles problemas desde el principio le permitirá trazar su cadena de suministro y facilitará la reacción más rápida y la toma de decisiones basadas en datos versus tiempo.</a:t>
            </a:r>
          </a:p>
          <a:p>
            <a:pPr marL="0" indent="0" algn="l"/>
            <a:endParaRPr lang="en-GB" sz="3500" b="0" i="0" dirty="0">
              <a:effectLst/>
            </a:endParaRPr>
          </a:p>
          <a:p>
            <a:pPr marL="0" indent="0" algn="l"/>
            <a:r>
              <a:rPr lang="es" sz="3500" b="0" i="0" dirty="0">
                <a:effectLst/>
              </a:rPr>
              <a:t>A medida que la inflación sigue aumentando, las empresas se ven obligadas a abandonar sus hábitos habituales. ¿Qué medidas puede tomar su empresa para hacer frente a estos desafíos?</a:t>
            </a:r>
          </a:p>
          <a:p>
            <a:pPr algn="l"/>
            <a:endParaRPr lang="en-GB" sz="3500" dirty="0"/>
          </a:p>
          <a:p>
            <a:pPr marL="0" indent="0"/>
            <a:r>
              <a:rPr lang="es" sz="3500" b="0" i="0" dirty="0">
                <a:effectLst/>
              </a:rPr>
              <a:t>Acelerar la transición energética mediante la inversión en medidas de eficiencia energética y en energías renovables es la solución política más eficaz para el actual aumento de la inflación. </a:t>
            </a:r>
            <a:r>
              <a:rPr lang="es" sz="3500" dirty="0"/>
              <a:t>Si </a:t>
            </a:r>
            <a:r>
              <a:rPr lang="es" sz="3500" b="0" i="0" dirty="0">
                <a:effectLst/>
              </a:rPr>
              <a:t>nos tomamos en serio el cumplimiento de los objetivos climáticos para 2030 y 2050, será necesaria una movilización masiva de inversiones verdes.</a:t>
            </a:r>
          </a:p>
          <a:p>
            <a:pPr algn="l"/>
            <a:endParaRPr lang="en-GB" b="0" i="0" dirty="0">
              <a:solidFill>
                <a:srgbClr val="545454"/>
              </a:solidFill>
              <a:effectLst/>
              <a:latin typeface="Maersk Text"/>
            </a:endParaRPr>
          </a:p>
          <a:p>
            <a:endParaRPr lang="en-IE" dirty="0"/>
          </a:p>
        </p:txBody>
      </p:sp>
      <p:pic>
        <p:nvPicPr>
          <p:cNvPr id="8" name="Picture Placeholder 7" descr="Light bulb on green grass">
            <a:extLst>
              <a:ext uri="{FF2B5EF4-FFF2-40B4-BE49-F238E27FC236}">
                <a16:creationId xmlns:a16="http://schemas.microsoft.com/office/drawing/2014/main" id="{DB624A97-3DEE-90AC-259D-C843E6712F0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36429" r="36429"/>
          <a:stretch>
            <a:fillRect/>
          </a:stretch>
        </p:blipFill>
        <p:spPr/>
      </p:pic>
    </p:spTree>
    <p:extLst>
      <p:ext uri="{BB962C8B-B14F-4D97-AF65-F5344CB8AC3E}">
        <p14:creationId xmlns:p14="http://schemas.microsoft.com/office/powerpoint/2010/main" val="10343777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963959-6669-F18F-98B5-1007A5B331CB}"/>
              </a:ext>
            </a:extLst>
          </p:cNvPr>
          <p:cNvSpPr/>
          <p:nvPr/>
        </p:nvSpPr>
        <p:spPr>
          <a:xfrm>
            <a:off x="0" y="0"/>
            <a:ext cx="4606286" cy="6857999"/>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F63C535F-7CD6-107C-8282-0291112AD9C0}"/>
              </a:ext>
            </a:extLst>
          </p:cNvPr>
          <p:cNvGrpSpPr/>
          <p:nvPr/>
        </p:nvGrpSpPr>
        <p:grpSpPr>
          <a:xfrm>
            <a:off x="4029075" y="724696"/>
            <a:ext cx="6483678" cy="1087029"/>
            <a:chOff x="3451864" y="922506"/>
            <a:chExt cx="6483678" cy="1087029"/>
          </a:xfrm>
        </p:grpSpPr>
        <p:sp>
          <p:nvSpPr>
            <p:cNvPr id="9" name="Text Placeholder 23">
              <a:extLst>
                <a:ext uri="{FF2B5EF4-FFF2-40B4-BE49-F238E27FC236}">
                  <a16:creationId xmlns:a16="http://schemas.microsoft.com/office/drawing/2014/main" id="{BD08859E-E993-CBCB-7140-9A0B605AA945}"/>
                </a:ext>
              </a:extLst>
            </p:cNvPr>
            <p:cNvSpPr txBox="1">
              <a:spLocks/>
            </p:cNvSpPr>
            <p:nvPr/>
          </p:nvSpPr>
          <p:spPr>
            <a:xfrm>
              <a:off x="4776920" y="1152377"/>
              <a:ext cx="5158622" cy="857158"/>
            </a:xfrm>
            <a:prstGeom prst="rect">
              <a:avLst/>
            </a:prstGeom>
            <a:noFill/>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educar a los empleados</a:t>
              </a:r>
            </a:p>
          </p:txBody>
        </p:sp>
        <p:sp>
          <p:nvSpPr>
            <p:cNvPr id="11" name="Oval 10">
              <a:extLst>
                <a:ext uri="{FF2B5EF4-FFF2-40B4-BE49-F238E27FC236}">
                  <a16:creationId xmlns:a16="http://schemas.microsoft.com/office/drawing/2014/main" id="{0BF0C4B1-0830-9770-4B4B-0CEF4B299065}"/>
                </a:ext>
              </a:extLst>
            </p:cNvPr>
            <p:cNvSpPr/>
            <p:nvPr/>
          </p:nvSpPr>
          <p:spPr>
            <a:xfrm>
              <a:off x="3532074" y="922506"/>
              <a:ext cx="1024188" cy="102418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 Placeholder 23">
              <a:extLst>
                <a:ext uri="{FF2B5EF4-FFF2-40B4-BE49-F238E27FC236}">
                  <a16:creationId xmlns:a16="http://schemas.microsoft.com/office/drawing/2014/main" id="{820833A0-737F-29AA-C6D1-70F84D432477}"/>
                </a:ext>
              </a:extLst>
            </p:cNvPr>
            <p:cNvSpPr txBox="1">
              <a:spLocks/>
            </p:cNvSpPr>
            <p:nvPr/>
          </p:nvSpPr>
          <p:spPr>
            <a:xfrm>
              <a:off x="3451864" y="1137662"/>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sz="4000" dirty="0"/>
                <a:t>01</a:t>
              </a:r>
            </a:p>
          </p:txBody>
        </p:sp>
      </p:grpSp>
      <p:cxnSp>
        <p:nvCxnSpPr>
          <p:cNvPr id="38" name="Straight Connector 37">
            <a:extLst>
              <a:ext uri="{FF2B5EF4-FFF2-40B4-BE49-F238E27FC236}">
                <a16:creationId xmlns:a16="http://schemas.microsoft.com/office/drawing/2014/main" id="{A7A65273-3D29-252A-3C17-952556AE097F}"/>
              </a:ext>
            </a:extLst>
          </p:cNvPr>
          <p:cNvCxnSpPr>
            <a:cxnSpLocks/>
          </p:cNvCxnSpPr>
          <p:nvPr/>
        </p:nvCxnSpPr>
        <p:spPr>
          <a:xfrm>
            <a:off x="4606286" y="1797010"/>
            <a:ext cx="75857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sp>
        <p:nvSpPr>
          <p:cNvPr id="2" name="Text Placeholder 10">
            <a:extLst>
              <a:ext uri="{FF2B5EF4-FFF2-40B4-BE49-F238E27FC236}">
                <a16:creationId xmlns:a16="http://schemas.microsoft.com/office/drawing/2014/main" id="{8622E297-3F2D-DCCC-D481-7920C7309D0B}"/>
              </a:ext>
            </a:extLst>
          </p:cNvPr>
          <p:cNvSpPr>
            <a:spLocks noGrp="1"/>
          </p:cNvSpPr>
          <p:nvPr>
            <p:ph type="body" sz="quarter" idx="16"/>
          </p:nvPr>
        </p:nvSpPr>
        <p:spPr>
          <a:xfrm>
            <a:off x="285129" y="724696"/>
            <a:ext cx="3166735" cy="3285830"/>
          </a:xfrm>
        </p:spPr>
        <p:txBody>
          <a:bodyPr>
            <a:noAutofit/>
          </a:bodyPr>
          <a:lstStyle/>
          <a:p>
            <a:r>
              <a:rPr lang="es" dirty="0">
                <a:solidFill>
                  <a:schemeClr val="bg1"/>
                </a:solidFill>
              </a:rPr>
              <a:t>Las mejores prácticas para mejorar la seguridad cibernética de las pequeñas empresas</a:t>
            </a:r>
          </a:p>
        </p:txBody>
      </p:sp>
      <p:grpSp>
        <p:nvGrpSpPr>
          <p:cNvPr id="30" name="Group 29">
            <a:extLst>
              <a:ext uri="{FF2B5EF4-FFF2-40B4-BE49-F238E27FC236}">
                <a16:creationId xmlns:a16="http://schemas.microsoft.com/office/drawing/2014/main" id="{3467146A-84FA-6CFC-3BEB-892E1AC6B5A6}"/>
              </a:ext>
            </a:extLst>
          </p:cNvPr>
          <p:cNvGrpSpPr/>
          <p:nvPr/>
        </p:nvGrpSpPr>
        <p:grpSpPr>
          <a:xfrm>
            <a:off x="4029075" y="1898159"/>
            <a:ext cx="7665620" cy="1087029"/>
            <a:chOff x="3451864" y="922506"/>
            <a:chExt cx="7665620" cy="1087029"/>
          </a:xfrm>
        </p:grpSpPr>
        <p:sp>
          <p:nvSpPr>
            <p:cNvPr id="31" name="Text Placeholder 23">
              <a:extLst>
                <a:ext uri="{FF2B5EF4-FFF2-40B4-BE49-F238E27FC236}">
                  <a16:creationId xmlns:a16="http://schemas.microsoft.com/office/drawing/2014/main" id="{B308F835-9FD0-A3CE-3CEF-B68CE870D1D1}"/>
                </a:ext>
              </a:extLst>
            </p:cNvPr>
            <p:cNvSpPr txBox="1">
              <a:spLocks/>
            </p:cNvSpPr>
            <p:nvPr/>
          </p:nvSpPr>
          <p:spPr>
            <a:xfrm>
              <a:off x="4776920" y="1152377"/>
              <a:ext cx="6340564" cy="857158"/>
            </a:xfrm>
            <a:prstGeom prst="rect">
              <a:avLst/>
            </a:prstGeom>
            <a:noFill/>
          </p:spPr>
          <p:txBody>
            <a:bodyPr anchor="t">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Implementar prácticas de contraseñas seguras</a:t>
              </a:r>
            </a:p>
          </p:txBody>
        </p:sp>
        <p:sp>
          <p:nvSpPr>
            <p:cNvPr id="32" name="Oval 31">
              <a:extLst>
                <a:ext uri="{FF2B5EF4-FFF2-40B4-BE49-F238E27FC236}">
                  <a16:creationId xmlns:a16="http://schemas.microsoft.com/office/drawing/2014/main" id="{A59D68F4-A31E-6B57-F69C-C4260FB5FEE9}"/>
                </a:ext>
              </a:extLst>
            </p:cNvPr>
            <p:cNvSpPr/>
            <p:nvPr/>
          </p:nvSpPr>
          <p:spPr>
            <a:xfrm>
              <a:off x="3532074" y="922506"/>
              <a:ext cx="1024188" cy="102418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3" name="Text Placeholder 23">
              <a:extLst>
                <a:ext uri="{FF2B5EF4-FFF2-40B4-BE49-F238E27FC236}">
                  <a16:creationId xmlns:a16="http://schemas.microsoft.com/office/drawing/2014/main" id="{38CB2BBC-F87F-9BF5-69A0-9F2DBF322C6B}"/>
                </a:ext>
              </a:extLst>
            </p:cNvPr>
            <p:cNvSpPr txBox="1">
              <a:spLocks/>
            </p:cNvSpPr>
            <p:nvPr/>
          </p:nvSpPr>
          <p:spPr>
            <a:xfrm>
              <a:off x="3451864" y="1137662"/>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sz="4000" dirty="0"/>
                <a:t>02</a:t>
              </a:r>
            </a:p>
          </p:txBody>
        </p:sp>
      </p:grpSp>
      <p:grpSp>
        <p:nvGrpSpPr>
          <p:cNvPr id="34" name="Group 33">
            <a:extLst>
              <a:ext uri="{FF2B5EF4-FFF2-40B4-BE49-F238E27FC236}">
                <a16:creationId xmlns:a16="http://schemas.microsoft.com/office/drawing/2014/main" id="{F7000AD3-CEC4-F421-E9B4-C713224C33BF}"/>
              </a:ext>
            </a:extLst>
          </p:cNvPr>
          <p:cNvGrpSpPr/>
          <p:nvPr/>
        </p:nvGrpSpPr>
        <p:grpSpPr>
          <a:xfrm>
            <a:off x="4029075" y="5418549"/>
            <a:ext cx="6483678" cy="1087029"/>
            <a:chOff x="3451864" y="922506"/>
            <a:chExt cx="6483678" cy="1087029"/>
          </a:xfrm>
        </p:grpSpPr>
        <p:sp>
          <p:nvSpPr>
            <p:cNvPr id="35" name="Text Placeholder 23">
              <a:extLst>
                <a:ext uri="{FF2B5EF4-FFF2-40B4-BE49-F238E27FC236}">
                  <a16:creationId xmlns:a16="http://schemas.microsoft.com/office/drawing/2014/main" id="{895E000F-9D53-A319-BE0B-E40DEBA3CAB8}"/>
                </a:ext>
              </a:extLst>
            </p:cNvPr>
            <p:cNvSpPr txBox="1">
              <a:spLocks/>
            </p:cNvSpPr>
            <p:nvPr/>
          </p:nvSpPr>
          <p:spPr>
            <a:xfrm>
              <a:off x="4776920" y="1152377"/>
              <a:ext cx="5158622" cy="857158"/>
            </a:xfrm>
            <a:prstGeom prst="rect">
              <a:avLst/>
            </a:prstGeom>
            <a:noFill/>
          </p:spPr>
          <p:txBody>
            <a:bodyPr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Hacer una copia de seguridad de todos los datos periódicamente</a:t>
              </a:r>
            </a:p>
          </p:txBody>
        </p:sp>
        <p:sp>
          <p:nvSpPr>
            <p:cNvPr id="36" name="Oval 35">
              <a:extLst>
                <a:ext uri="{FF2B5EF4-FFF2-40B4-BE49-F238E27FC236}">
                  <a16:creationId xmlns:a16="http://schemas.microsoft.com/office/drawing/2014/main" id="{7078C1F3-731C-E817-DBC7-B0E9F307D067}"/>
                </a:ext>
              </a:extLst>
            </p:cNvPr>
            <p:cNvSpPr/>
            <p:nvPr/>
          </p:nvSpPr>
          <p:spPr>
            <a:xfrm>
              <a:off x="3532074" y="922506"/>
              <a:ext cx="1024188" cy="102418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7" name="Text Placeholder 23">
              <a:extLst>
                <a:ext uri="{FF2B5EF4-FFF2-40B4-BE49-F238E27FC236}">
                  <a16:creationId xmlns:a16="http://schemas.microsoft.com/office/drawing/2014/main" id="{D0EEC7EA-24D7-20BB-0A17-480396453102}"/>
                </a:ext>
              </a:extLst>
            </p:cNvPr>
            <p:cNvSpPr txBox="1">
              <a:spLocks/>
            </p:cNvSpPr>
            <p:nvPr/>
          </p:nvSpPr>
          <p:spPr>
            <a:xfrm>
              <a:off x="3451864" y="1137662"/>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sz="4000" dirty="0"/>
                <a:t>05</a:t>
              </a:r>
            </a:p>
          </p:txBody>
        </p:sp>
      </p:grpSp>
      <p:grpSp>
        <p:nvGrpSpPr>
          <p:cNvPr id="39" name="Group 38">
            <a:extLst>
              <a:ext uri="{FF2B5EF4-FFF2-40B4-BE49-F238E27FC236}">
                <a16:creationId xmlns:a16="http://schemas.microsoft.com/office/drawing/2014/main" id="{AFAE3F7F-A4EF-29C5-9B8C-A3D0D194F963}"/>
              </a:ext>
            </a:extLst>
          </p:cNvPr>
          <p:cNvGrpSpPr/>
          <p:nvPr/>
        </p:nvGrpSpPr>
        <p:grpSpPr>
          <a:xfrm>
            <a:off x="4029075" y="3071622"/>
            <a:ext cx="7264566" cy="1087029"/>
            <a:chOff x="3451864" y="922506"/>
            <a:chExt cx="7264566" cy="1087029"/>
          </a:xfrm>
        </p:grpSpPr>
        <p:sp>
          <p:nvSpPr>
            <p:cNvPr id="40" name="Text Placeholder 23">
              <a:extLst>
                <a:ext uri="{FF2B5EF4-FFF2-40B4-BE49-F238E27FC236}">
                  <a16:creationId xmlns:a16="http://schemas.microsoft.com/office/drawing/2014/main" id="{2E46DFF1-A250-49F7-8EA0-90880C4A93B1}"/>
                </a:ext>
              </a:extLst>
            </p:cNvPr>
            <p:cNvSpPr txBox="1">
              <a:spLocks/>
            </p:cNvSpPr>
            <p:nvPr/>
          </p:nvSpPr>
          <p:spPr>
            <a:xfrm>
              <a:off x="4776919" y="1111978"/>
              <a:ext cx="5939511" cy="897557"/>
            </a:xfrm>
            <a:prstGeom prst="rect">
              <a:avLst/>
            </a:prstGeom>
            <a:noFill/>
          </p:spPr>
          <p:txBody>
            <a:bodyPr anchor="t">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Asegúrese de tener los socios y las plataformas adecuados</a:t>
              </a:r>
            </a:p>
          </p:txBody>
        </p:sp>
        <p:sp>
          <p:nvSpPr>
            <p:cNvPr id="41" name="Oval 40">
              <a:extLst>
                <a:ext uri="{FF2B5EF4-FFF2-40B4-BE49-F238E27FC236}">
                  <a16:creationId xmlns:a16="http://schemas.microsoft.com/office/drawing/2014/main" id="{320247DE-25FC-35CD-273A-A60AC22BF633}"/>
                </a:ext>
              </a:extLst>
            </p:cNvPr>
            <p:cNvSpPr/>
            <p:nvPr/>
          </p:nvSpPr>
          <p:spPr>
            <a:xfrm>
              <a:off x="3532074" y="922506"/>
              <a:ext cx="1024188" cy="102418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2" name="Text Placeholder 23">
              <a:extLst>
                <a:ext uri="{FF2B5EF4-FFF2-40B4-BE49-F238E27FC236}">
                  <a16:creationId xmlns:a16="http://schemas.microsoft.com/office/drawing/2014/main" id="{622DF82C-AA88-FC1A-E742-329393839200}"/>
                </a:ext>
              </a:extLst>
            </p:cNvPr>
            <p:cNvSpPr txBox="1">
              <a:spLocks/>
            </p:cNvSpPr>
            <p:nvPr/>
          </p:nvSpPr>
          <p:spPr>
            <a:xfrm>
              <a:off x="3451864" y="1137662"/>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sz="4000" dirty="0"/>
                <a:t>03</a:t>
              </a:r>
            </a:p>
          </p:txBody>
        </p:sp>
      </p:grpSp>
      <p:grpSp>
        <p:nvGrpSpPr>
          <p:cNvPr id="43" name="Group 42">
            <a:extLst>
              <a:ext uri="{FF2B5EF4-FFF2-40B4-BE49-F238E27FC236}">
                <a16:creationId xmlns:a16="http://schemas.microsoft.com/office/drawing/2014/main" id="{DAECA306-BE1B-1F5A-25BB-290E215CD811}"/>
              </a:ext>
            </a:extLst>
          </p:cNvPr>
          <p:cNvGrpSpPr/>
          <p:nvPr/>
        </p:nvGrpSpPr>
        <p:grpSpPr>
          <a:xfrm>
            <a:off x="4029075" y="4245085"/>
            <a:ext cx="6483678" cy="1087029"/>
            <a:chOff x="3451864" y="922506"/>
            <a:chExt cx="6483678" cy="1087029"/>
          </a:xfrm>
        </p:grpSpPr>
        <p:sp>
          <p:nvSpPr>
            <p:cNvPr id="44" name="Text Placeholder 23">
              <a:extLst>
                <a:ext uri="{FF2B5EF4-FFF2-40B4-BE49-F238E27FC236}">
                  <a16:creationId xmlns:a16="http://schemas.microsoft.com/office/drawing/2014/main" id="{A12D4036-AD60-2EA4-02AA-8B401511F1F4}"/>
                </a:ext>
              </a:extLst>
            </p:cNvPr>
            <p:cNvSpPr txBox="1">
              <a:spLocks/>
            </p:cNvSpPr>
            <p:nvPr/>
          </p:nvSpPr>
          <p:spPr>
            <a:xfrm>
              <a:off x="4776920" y="1152377"/>
              <a:ext cx="5158622" cy="857158"/>
            </a:xfrm>
            <a:prstGeom prst="rect">
              <a:avLst/>
            </a:prstGeom>
            <a:noFill/>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dirty="0"/>
                <a:t>Asegure su hardware</a:t>
              </a:r>
            </a:p>
          </p:txBody>
        </p:sp>
        <p:sp>
          <p:nvSpPr>
            <p:cNvPr id="45" name="Oval 44">
              <a:extLst>
                <a:ext uri="{FF2B5EF4-FFF2-40B4-BE49-F238E27FC236}">
                  <a16:creationId xmlns:a16="http://schemas.microsoft.com/office/drawing/2014/main" id="{85A66234-0CDD-6298-B87E-925676D4947D}"/>
                </a:ext>
              </a:extLst>
            </p:cNvPr>
            <p:cNvSpPr/>
            <p:nvPr/>
          </p:nvSpPr>
          <p:spPr>
            <a:xfrm>
              <a:off x="3532074" y="922506"/>
              <a:ext cx="1024188" cy="102418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6" name="Text Placeholder 23">
              <a:extLst>
                <a:ext uri="{FF2B5EF4-FFF2-40B4-BE49-F238E27FC236}">
                  <a16:creationId xmlns:a16="http://schemas.microsoft.com/office/drawing/2014/main" id="{FFE79816-9B2F-5B94-A531-B4D6E684A240}"/>
                </a:ext>
              </a:extLst>
            </p:cNvPr>
            <p:cNvSpPr txBox="1">
              <a:spLocks/>
            </p:cNvSpPr>
            <p:nvPr/>
          </p:nvSpPr>
          <p:spPr>
            <a:xfrm>
              <a:off x="3451864" y="1137662"/>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 sz="4000" dirty="0"/>
                <a:t>04</a:t>
              </a:r>
            </a:p>
          </p:txBody>
        </p:sp>
      </p:grpSp>
      <p:cxnSp>
        <p:nvCxnSpPr>
          <p:cNvPr id="48" name="Straight Connector 47">
            <a:extLst>
              <a:ext uri="{FF2B5EF4-FFF2-40B4-BE49-F238E27FC236}">
                <a16:creationId xmlns:a16="http://schemas.microsoft.com/office/drawing/2014/main" id="{63AE4E1E-9A75-D226-2538-F5993123746D}"/>
              </a:ext>
            </a:extLst>
          </p:cNvPr>
          <p:cNvCxnSpPr>
            <a:cxnSpLocks/>
          </p:cNvCxnSpPr>
          <p:nvPr/>
        </p:nvCxnSpPr>
        <p:spPr>
          <a:xfrm>
            <a:off x="4621379" y="2993503"/>
            <a:ext cx="75857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64FCC89-80DF-CD3B-AA7C-3B65BAC98D31}"/>
              </a:ext>
            </a:extLst>
          </p:cNvPr>
          <p:cNvCxnSpPr>
            <a:cxnSpLocks/>
          </p:cNvCxnSpPr>
          <p:nvPr/>
        </p:nvCxnSpPr>
        <p:spPr>
          <a:xfrm>
            <a:off x="4606286" y="4158651"/>
            <a:ext cx="75857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A83AA05-1315-35F5-349F-7C7500003F79}"/>
              </a:ext>
            </a:extLst>
          </p:cNvPr>
          <p:cNvCxnSpPr>
            <a:cxnSpLocks/>
          </p:cNvCxnSpPr>
          <p:nvPr/>
        </p:nvCxnSpPr>
        <p:spPr>
          <a:xfrm>
            <a:off x="4606286" y="5372513"/>
            <a:ext cx="75857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08463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29BCBB0-2531-B07C-F79F-E806EA32F80C}"/>
              </a:ext>
            </a:extLst>
          </p:cNvPr>
          <p:cNvSpPr>
            <a:spLocks noGrp="1"/>
          </p:cNvSpPr>
          <p:nvPr>
            <p:ph type="body" sz="quarter" idx="18"/>
          </p:nvPr>
        </p:nvSpPr>
        <p:spPr>
          <a:xfrm>
            <a:off x="2243138" y="2114549"/>
            <a:ext cx="5938336" cy="4614864"/>
          </a:xfrm>
        </p:spPr>
        <p:txBody>
          <a:bodyPr>
            <a:normAutofit/>
          </a:bodyPr>
          <a:lstStyle/>
          <a:p>
            <a:pPr marL="12700" indent="-12700"/>
            <a:r>
              <a:rPr lang="es" dirty="0"/>
              <a:t>A medida que los ciberdelincuentes evolucionan y se vuelven más inteligentes, es esencial actualizar regularmente a sus empleados sobre los nuevos protocolos. Cuanto más sepan sus empleados sobre los ataques cibernéticos y cómo proteger sus datos, más segura será su empresa.</a:t>
            </a:r>
          </a:p>
          <a:p>
            <a:pPr marL="12700" indent="-12700"/>
            <a:endParaRPr lang="en-US" dirty="0"/>
          </a:p>
          <a:p>
            <a:pPr marL="12700" indent="-12700"/>
            <a:r>
              <a:rPr lang="es" dirty="0"/>
              <a:t>Envíe recordatorios regulares para no abrir archivos adjuntos o hacer clic en enlaces en correos electrónicos de personas que no conocen o esperan; delinear procedimientos para cifrar información personal o confidencial; y capacite a los empleados para verificar si reciben solicitudes urgentes para emitir pagos inesperados, una estafa común.</a:t>
            </a:r>
          </a:p>
        </p:txBody>
      </p:sp>
      <p:sp>
        <p:nvSpPr>
          <p:cNvPr id="12" name="Text Placeholder 11">
            <a:extLst>
              <a:ext uri="{FF2B5EF4-FFF2-40B4-BE49-F238E27FC236}">
                <a16:creationId xmlns:a16="http://schemas.microsoft.com/office/drawing/2014/main" id="{16FAEB5D-B804-784E-A2C3-97BB1591377C}"/>
              </a:ext>
            </a:extLst>
          </p:cNvPr>
          <p:cNvSpPr>
            <a:spLocks noGrp="1"/>
          </p:cNvSpPr>
          <p:nvPr>
            <p:ph type="body" sz="quarter" idx="16"/>
          </p:nvPr>
        </p:nvSpPr>
        <p:spPr>
          <a:xfrm>
            <a:off x="2114549" y="885825"/>
            <a:ext cx="6300789" cy="771525"/>
          </a:xfrm>
        </p:spPr>
        <p:txBody>
          <a:bodyPr>
            <a:normAutofit/>
          </a:bodyPr>
          <a:lstStyle/>
          <a:p>
            <a:r>
              <a:rPr lang="es" dirty="0"/>
              <a:t>educar a los empleados</a:t>
            </a:r>
          </a:p>
        </p:txBody>
      </p:sp>
      <p:sp>
        <p:nvSpPr>
          <p:cNvPr id="13" name="Text Placeholder 2">
            <a:extLst>
              <a:ext uri="{FF2B5EF4-FFF2-40B4-BE49-F238E27FC236}">
                <a16:creationId xmlns:a16="http://schemas.microsoft.com/office/drawing/2014/main" id="{F7C61EA8-C86D-358D-E1D4-B10E353944CB}"/>
              </a:ext>
            </a:extLst>
          </p:cNvPr>
          <p:cNvSpPr txBox="1">
            <a:spLocks/>
          </p:cNvSpPr>
          <p:nvPr/>
        </p:nvSpPr>
        <p:spPr>
          <a:xfrm>
            <a:off x="276223" y="480900"/>
            <a:ext cx="1609154" cy="1533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 sz="8000" dirty="0">
                <a:solidFill>
                  <a:schemeClr val="bg1"/>
                </a:solidFill>
              </a:rPr>
              <a:t>01</a:t>
            </a:r>
          </a:p>
        </p:txBody>
      </p:sp>
      <p:sp>
        <p:nvSpPr>
          <p:cNvPr id="14" name="Rectangle 13">
            <a:extLst>
              <a:ext uri="{FF2B5EF4-FFF2-40B4-BE49-F238E27FC236}">
                <a16:creationId xmlns:a16="http://schemas.microsoft.com/office/drawing/2014/main" id="{E4E969A7-2F15-B316-C52B-0AB13146A41C}"/>
              </a:ext>
            </a:extLst>
          </p:cNvPr>
          <p:cNvSpPr/>
          <p:nvPr/>
        </p:nvSpPr>
        <p:spPr>
          <a:xfrm rot="5400000">
            <a:off x="1152487" y="1324191"/>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3" name="Picture Placeholder 2" descr="Woman looking at laptop">
            <a:extLst>
              <a:ext uri="{FF2B5EF4-FFF2-40B4-BE49-F238E27FC236}">
                <a16:creationId xmlns:a16="http://schemas.microsoft.com/office/drawing/2014/main" id="{1CEC3A46-E0DD-D911-F0DA-08566A15375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36435" r="36435"/>
          <a:stretch>
            <a:fillRect/>
          </a:stretch>
        </p:blipFill>
        <p:spPr/>
      </p:pic>
    </p:spTree>
    <p:extLst>
      <p:ext uri="{BB962C8B-B14F-4D97-AF65-F5344CB8AC3E}">
        <p14:creationId xmlns:p14="http://schemas.microsoft.com/office/powerpoint/2010/main" val="276318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29BCBB0-2531-B07C-F79F-E806EA32F80C}"/>
              </a:ext>
            </a:extLst>
          </p:cNvPr>
          <p:cNvSpPr>
            <a:spLocks noGrp="1"/>
          </p:cNvSpPr>
          <p:nvPr>
            <p:ph type="body" sz="quarter" idx="18"/>
          </p:nvPr>
        </p:nvSpPr>
        <p:spPr>
          <a:xfrm>
            <a:off x="2243138" y="2114549"/>
            <a:ext cx="5665620" cy="4614864"/>
          </a:xfrm>
        </p:spPr>
        <p:txBody>
          <a:bodyPr>
            <a:normAutofit/>
          </a:bodyPr>
          <a:lstStyle/>
          <a:p>
            <a:pPr marL="12700" indent="-12700"/>
            <a:r>
              <a:rPr lang="es" dirty="0"/>
              <a:t>Muchas violaciones de datos ocurren debido a contraseñas débiles, robadas o perdidas. En el mundo actual de trabajar desde sus propios dispositivos, es fundamental que todos los dispositivos de los empleados que acceden a la red de la empresa estén protegidos con contraseña. Haga que los empleados cambien sus contraseñas con regularidad al pedirles automáticamente que cambien sus contraseñas cada 60 a 90 días.</a:t>
            </a:r>
          </a:p>
        </p:txBody>
      </p:sp>
      <p:sp>
        <p:nvSpPr>
          <p:cNvPr id="12" name="Text Placeholder 11">
            <a:extLst>
              <a:ext uri="{FF2B5EF4-FFF2-40B4-BE49-F238E27FC236}">
                <a16:creationId xmlns:a16="http://schemas.microsoft.com/office/drawing/2014/main" id="{16FAEB5D-B804-784E-A2C3-97BB1591377C}"/>
              </a:ext>
            </a:extLst>
          </p:cNvPr>
          <p:cNvSpPr>
            <a:spLocks noGrp="1"/>
          </p:cNvSpPr>
          <p:nvPr>
            <p:ph type="body" sz="quarter" idx="16"/>
          </p:nvPr>
        </p:nvSpPr>
        <p:spPr>
          <a:xfrm>
            <a:off x="2114550" y="679882"/>
            <a:ext cx="4421807" cy="1533319"/>
          </a:xfrm>
        </p:spPr>
        <p:txBody>
          <a:bodyPr>
            <a:normAutofit/>
          </a:bodyPr>
          <a:lstStyle/>
          <a:p>
            <a:pPr>
              <a:lnSpc>
                <a:spcPts val="3620"/>
              </a:lnSpc>
              <a:spcBef>
                <a:spcPts val="0"/>
              </a:spcBef>
            </a:pPr>
            <a:r>
              <a:rPr lang="es" dirty="0"/>
              <a:t>Implementar prácticas de contraseñas seguras</a:t>
            </a:r>
          </a:p>
        </p:txBody>
      </p:sp>
      <p:sp>
        <p:nvSpPr>
          <p:cNvPr id="13" name="Text Placeholder 2">
            <a:extLst>
              <a:ext uri="{FF2B5EF4-FFF2-40B4-BE49-F238E27FC236}">
                <a16:creationId xmlns:a16="http://schemas.microsoft.com/office/drawing/2014/main" id="{F7C61EA8-C86D-358D-E1D4-B10E353944CB}"/>
              </a:ext>
            </a:extLst>
          </p:cNvPr>
          <p:cNvSpPr txBox="1">
            <a:spLocks/>
          </p:cNvSpPr>
          <p:nvPr/>
        </p:nvSpPr>
        <p:spPr>
          <a:xfrm>
            <a:off x="276223" y="480900"/>
            <a:ext cx="1609154" cy="1533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 sz="8000" dirty="0">
                <a:solidFill>
                  <a:schemeClr val="bg1"/>
                </a:solidFill>
              </a:rPr>
              <a:t>02</a:t>
            </a:r>
          </a:p>
        </p:txBody>
      </p:sp>
      <p:sp>
        <p:nvSpPr>
          <p:cNvPr id="14" name="Rectangle 13">
            <a:extLst>
              <a:ext uri="{FF2B5EF4-FFF2-40B4-BE49-F238E27FC236}">
                <a16:creationId xmlns:a16="http://schemas.microsoft.com/office/drawing/2014/main" id="{E4E969A7-2F15-B316-C52B-0AB13146A41C}"/>
              </a:ext>
            </a:extLst>
          </p:cNvPr>
          <p:cNvSpPr/>
          <p:nvPr/>
        </p:nvSpPr>
        <p:spPr>
          <a:xfrm rot="5400000">
            <a:off x="1152487" y="1324191"/>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6" name="Picture Placeholder 15">
            <a:extLst>
              <a:ext uri="{FF2B5EF4-FFF2-40B4-BE49-F238E27FC236}">
                <a16:creationId xmlns:a16="http://schemas.microsoft.com/office/drawing/2014/main" id="{A7F316DA-27C8-9F1B-0D15-2D1885037156}"/>
              </a:ext>
            </a:extLst>
          </p:cNvPr>
          <p:cNvSpPr>
            <a:spLocks noGrp="1"/>
          </p:cNvSpPr>
          <p:nvPr>
            <p:ph type="pic" sz="quarter" idx="10"/>
          </p:nvPr>
        </p:nvSpPr>
        <p:spPr/>
      </p:sp>
      <p:pic>
        <p:nvPicPr>
          <p:cNvPr id="17" name="Picture 16">
            <a:extLst>
              <a:ext uri="{FF2B5EF4-FFF2-40B4-BE49-F238E27FC236}">
                <a16:creationId xmlns:a16="http://schemas.microsoft.com/office/drawing/2014/main" id="{C17C80E3-F4DF-B104-E4DB-2CC8C3BD26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8630" r="28630"/>
          <a:stretch/>
        </p:blipFill>
        <p:spPr>
          <a:xfrm>
            <a:off x="8525524" y="0"/>
            <a:ext cx="3739360" cy="6858000"/>
          </a:xfrm>
          <a:prstGeom prst="rect">
            <a:avLst/>
          </a:prstGeom>
        </p:spPr>
      </p:pic>
    </p:spTree>
    <p:extLst>
      <p:ext uri="{BB962C8B-B14F-4D97-AF65-F5344CB8AC3E}">
        <p14:creationId xmlns:p14="http://schemas.microsoft.com/office/powerpoint/2010/main" val="37507067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29BCBB0-2531-B07C-F79F-E806EA32F80C}"/>
              </a:ext>
            </a:extLst>
          </p:cNvPr>
          <p:cNvSpPr>
            <a:spLocks noGrp="1"/>
          </p:cNvSpPr>
          <p:nvPr>
            <p:ph type="body" sz="quarter" idx="18"/>
          </p:nvPr>
        </p:nvSpPr>
        <p:spPr>
          <a:xfrm>
            <a:off x="2243138" y="2114549"/>
            <a:ext cx="6815138" cy="4614864"/>
          </a:xfrm>
        </p:spPr>
        <p:txBody>
          <a:bodyPr>
            <a:normAutofit fontScale="70000" lnSpcReduction="20000"/>
          </a:bodyPr>
          <a:lstStyle/>
          <a:p>
            <a:pPr marL="12700" indent="-12700"/>
            <a:r>
              <a:rPr lang="es" b="1" dirty="0"/>
              <a:t>Su seguridad cibernética es tan buena como la seguridad de las plataformas y los socios de los que depende su negocio. Compruebe lo siguiente:</a:t>
            </a:r>
          </a:p>
          <a:p>
            <a:pPr marL="342900" indent="-342900">
              <a:buClr>
                <a:srgbClr val="F16924"/>
              </a:buClr>
              <a:buFont typeface="Arial" panose="020B0604020202020204" pitchFamily="34" charset="0"/>
              <a:buChar char="•"/>
            </a:pPr>
            <a:r>
              <a:rPr lang="es" dirty="0"/>
              <a:t>¿Tiene un WAF (cortafuegos de aplicaciones web) para proteger su sitio?</a:t>
            </a:r>
          </a:p>
          <a:p>
            <a:pPr marL="342900" indent="-342900">
              <a:buClr>
                <a:srgbClr val="F16924"/>
              </a:buClr>
              <a:buFont typeface="Arial" panose="020B0604020202020204" pitchFamily="34" charset="0"/>
              <a:buChar char="•"/>
            </a:pPr>
            <a:r>
              <a:rPr lang="es" dirty="0"/>
              <a:t>¿Su plataforma de comercio electrónico cumple con el nivel 1 de PCI-DSS (estándares de seguridad de datos de la industria de tarjetas de pago)? Eso lo protegerá contra violaciones de seguridad de datos digitales en toda su red de pago, no solo en una sola tarjeta.</a:t>
            </a:r>
          </a:p>
          <a:p>
            <a:pPr marL="342900" indent="-342900">
              <a:buClr>
                <a:srgbClr val="F16924"/>
              </a:buClr>
              <a:buFont typeface="Arial" panose="020B0604020202020204" pitchFamily="34" charset="0"/>
              <a:buChar char="•"/>
            </a:pPr>
            <a:r>
              <a:rPr lang="es" dirty="0"/>
              <a:t>¿La empresa de alojamiento de su sitio web tiene personal que corrige regularmente las vulnerabilidades de seguridad para reducir la probabilidad de ataques?</a:t>
            </a:r>
          </a:p>
          <a:p>
            <a:pPr marL="342900" indent="-342900">
              <a:buClr>
                <a:srgbClr val="F16924"/>
              </a:buClr>
              <a:buFont typeface="Arial" panose="020B0604020202020204" pitchFamily="34" charset="0"/>
              <a:buChar char="•"/>
            </a:pPr>
            <a:r>
              <a:rPr lang="es" dirty="0"/>
              <a:t>Verifique que cada computadora de la empresa tenga instalado un software antivirus. Incluso después de capacitar a los empleados sobre cómo identificar un correo electrónico de phishing, pueden ser susceptibles.</a:t>
            </a:r>
          </a:p>
        </p:txBody>
      </p:sp>
      <p:sp>
        <p:nvSpPr>
          <p:cNvPr id="12" name="Text Placeholder 11">
            <a:extLst>
              <a:ext uri="{FF2B5EF4-FFF2-40B4-BE49-F238E27FC236}">
                <a16:creationId xmlns:a16="http://schemas.microsoft.com/office/drawing/2014/main" id="{16FAEB5D-B804-784E-A2C3-97BB1591377C}"/>
              </a:ext>
            </a:extLst>
          </p:cNvPr>
          <p:cNvSpPr>
            <a:spLocks noGrp="1"/>
          </p:cNvSpPr>
          <p:nvPr>
            <p:ph type="body" sz="quarter" idx="16"/>
          </p:nvPr>
        </p:nvSpPr>
        <p:spPr>
          <a:xfrm>
            <a:off x="2114549" y="679882"/>
            <a:ext cx="7243763" cy="1128394"/>
          </a:xfrm>
        </p:spPr>
        <p:txBody>
          <a:bodyPr>
            <a:normAutofit/>
          </a:bodyPr>
          <a:lstStyle/>
          <a:p>
            <a:pPr>
              <a:lnSpc>
                <a:spcPts val="3820"/>
              </a:lnSpc>
              <a:spcBef>
                <a:spcPts val="0"/>
              </a:spcBef>
            </a:pPr>
            <a:r>
              <a:rPr lang="es" dirty="0"/>
              <a:t>Asegúrese de tener los socios y las plataformas adecuados</a:t>
            </a:r>
          </a:p>
        </p:txBody>
      </p:sp>
      <p:sp>
        <p:nvSpPr>
          <p:cNvPr id="13" name="Text Placeholder 2">
            <a:extLst>
              <a:ext uri="{FF2B5EF4-FFF2-40B4-BE49-F238E27FC236}">
                <a16:creationId xmlns:a16="http://schemas.microsoft.com/office/drawing/2014/main" id="{F7C61EA8-C86D-358D-E1D4-B10E353944CB}"/>
              </a:ext>
            </a:extLst>
          </p:cNvPr>
          <p:cNvSpPr txBox="1">
            <a:spLocks/>
          </p:cNvSpPr>
          <p:nvPr/>
        </p:nvSpPr>
        <p:spPr>
          <a:xfrm>
            <a:off x="276223" y="480900"/>
            <a:ext cx="1609154" cy="1533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 sz="8000" dirty="0">
                <a:solidFill>
                  <a:schemeClr val="bg1"/>
                </a:solidFill>
              </a:rPr>
              <a:t>03</a:t>
            </a:r>
          </a:p>
        </p:txBody>
      </p:sp>
      <p:sp>
        <p:nvSpPr>
          <p:cNvPr id="14" name="Rectangle 13">
            <a:extLst>
              <a:ext uri="{FF2B5EF4-FFF2-40B4-BE49-F238E27FC236}">
                <a16:creationId xmlns:a16="http://schemas.microsoft.com/office/drawing/2014/main" id="{E4E969A7-2F15-B316-C52B-0AB13146A41C}"/>
              </a:ext>
            </a:extLst>
          </p:cNvPr>
          <p:cNvSpPr/>
          <p:nvPr/>
        </p:nvSpPr>
        <p:spPr>
          <a:xfrm rot="5400000">
            <a:off x="1152487" y="1324191"/>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6" name="Picture Placeholder 5">
            <a:extLst>
              <a:ext uri="{FF2B5EF4-FFF2-40B4-BE49-F238E27FC236}">
                <a16:creationId xmlns:a16="http://schemas.microsoft.com/office/drawing/2014/main" id="{9A02FB94-C9E5-5262-610E-2CE637B63DD2}"/>
              </a:ext>
            </a:extLst>
          </p:cNvPr>
          <p:cNvSpPr>
            <a:spLocks noGrp="1"/>
          </p:cNvSpPr>
          <p:nvPr>
            <p:ph type="pic" sz="quarter" idx="10"/>
          </p:nvPr>
        </p:nvSpPr>
        <p:spPr/>
      </p:sp>
      <p:pic>
        <p:nvPicPr>
          <p:cNvPr id="7" name="Picture 6">
            <a:extLst>
              <a:ext uri="{FF2B5EF4-FFF2-40B4-BE49-F238E27FC236}">
                <a16:creationId xmlns:a16="http://schemas.microsoft.com/office/drawing/2014/main" id="{A9AD10D2-25A9-5357-7279-EA4DDAB91D85}"/>
              </a:ext>
            </a:extLst>
          </p:cNvPr>
          <p:cNvPicPr>
            <a:picLocks noChangeAspect="1"/>
          </p:cNvPicPr>
          <p:nvPr/>
        </p:nvPicPr>
        <p:blipFill rotWithShape="1">
          <a:blip r:embed="rId2"/>
          <a:srcRect l="20450" r="25638"/>
          <a:stretch/>
        </p:blipFill>
        <p:spPr>
          <a:xfrm>
            <a:off x="9103996" y="-1"/>
            <a:ext cx="3088004" cy="6857999"/>
          </a:xfrm>
          <a:prstGeom prst="rect">
            <a:avLst/>
          </a:prstGeom>
        </p:spPr>
      </p:pic>
    </p:spTree>
    <p:extLst>
      <p:ext uri="{BB962C8B-B14F-4D97-AF65-F5344CB8AC3E}">
        <p14:creationId xmlns:p14="http://schemas.microsoft.com/office/powerpoint/2010/main" val="10023757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29BCBB0-2531-B07C-F79F-E806EA32F80C}"/>
              </a:ext>
            </a:extLst>
          </p:cNvPr>
          <p:cNvSpPr>
            <a:spLocks noGrp="1"/>
          </p:cNvSpPr>
          <p:nvPr>
            <p:ph type="body" sz="quarter" idx="18"/>
          </p:nvPr>
        </p:nvSpPr>
        <p:spPr>
          <a:xfrm>
            <a:off x="2243138" y="2114549"/>
            <a:ext cx="5890209" cy="4614864"/>
          </a:xfrm>
        </p:spPr>
        <p:txBody>
          <a:bodyPr>
            <a:normAutofit/>
          </a:bodyPr>
          <a:lstStyle/>
          <a:p>
            <a:pPr marL="12700" indent="-12700"/>
            <a:r>
              <a:rPr lang="es" dirty="0"/>
              <a:t>Las violaciones de datos también pueden ser causadas por el robo de propiedad física. Si sus servidores, computadoras portátiles, teléfonos celulares u otros dispositivos electrónicos no están protegidos y son fáciles de robar, está corriendo un gran riesgo.</a:t>
            </a:r>
          </a:p>
          <a:p>
            <a:pPr marL="12700" indent="-12700"/>
            <a:endParaRPr lang="en-US" dirty="0"/>
          </a:p>
          <a:p>
            <a:pPr marL="12700" indent="-12700"/>
            <a:r>
              <a:rPr lang="es" dirty="0"/>
              <a:t>Las cámaras de seguridad y las alarmas ayudarán, pero bloquear físicamente las computadoras y los servidores ayudará aún más. Ya sea que sus empleados trabajen desde casa, en un espacio de coworking o en una oficina tradicional, asegúrese de que entiendan cómo mantener protegidos los equipos de su empresa.</a:t>
            </a:r>
          </a:p>
        </p:txBody>
      </p:sp>
      <p:sp>
        <p:nvSpPr>
          <p:cNvPr id="12" name="Text Placeholder 11">
            <a:extLst>
              <a:ext uri="{FF2B5EF4-FFF2-40B4-BE49-F238E27FC236}">
                <a16:creationId xmlns:a16="http://schemas.microsoft.com/office/drawing/2014/main" id="{16FAEB5D-B804-784E-A2C3-97BB1591377C}"/>
              </a:ext>
            </a:extLst>
          </p:cNvPr>
          <p:cNvSpPr>
            <a:spLocks noGrp="1"/>
          </p:cNvSpPr>
          <p:nvPr>
            <p:ph type="body" sz="quarter" idx="16"/>
          </p:nvPr>
        </p:nvSpPr>
        <p:spPr>
          <a:xfrm>
            <a:off x="2114549" y="802104"/>
            <a:ext cx="7243763" cy="1006171"/>
          </a:xfrm>
        </p:spPr>
        <p:txBody>
          <a:bodyPr>
            <a:normAutofit/>
          </a:bodyPr>
          <a:lstStyle/>
          <a:p>
            <a:pPr>
              <a:lnSpc>
                <a:spcPts val="3820"/>
              </a:lnSpc>
              <a:spcBef>
                <a:spcPts val="0"/>
              </a:spcBef>
            </a:pPr>
            <a:r>
              <a:rPr lang="es" dirty="0"/>
              <a:t>Asegure su hardware</a:t>
            </a:r>
          </a:p>
        </p:txBody>
      </p:sp>
      <p:sp>
        <p:nvSpPr>
          <p:cNvPr id="13" name="Text Placeholder 2">
            <a:extLst>
              <a:ext uri="{FF2B5EF4-FFF2-40B4-BE49-F238E27FC236}">
                <a16:creationId xmlns:a16="http://schemas.microsoft.com/office/drawing/2014/main" id="{F7C61EA8-C86D-358D-E1D4-B10E353944CB}"/>
              </a:ext>
            </a:extLst>
          </p:cNvPr>
          <p:cNvSpPr txBox="1">
            <a:spLocks/>
          </p:cNvSpPr>
          <p:nvPr/>
        </p:nvSpPr>
        <p:spPr>
          <a:xfrm>
            <a:off x="276223" y="480900"/>
            <a:ext cx="1609154" cy="1533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 sz="8000" dirty="0">
                <a:solidFill>
                  <a:schemeClr val="bg1"/>
                </a:solidFill>
              </a:rPr>
              <a:t>04</a:t>
            </a:r>
          </a:p>
        </p:txBody>
      </p:sp>
      <p:sp>
        <p:nvSpPr>
          <p:cNvPr id="14" name="Rectangle 13">
            <a:extLst>
              <a:ext uri="{FF2B5EF4-FFF2-40B4-BE49-F238E27FC236}">
                <a16:creationId xmlns:a16="http://schemas.microsoft.com/office/drawing/2014/main" id="{E4E969A7-2F15-B316-C52B-0AB13146A41C}"/>
              </a:ext>
            </a:extLst>
          </p:cNvPr>
          <p:cNvSpPr/>
          <p:nvPr/>
        </p:nvSpPr>
        <p:spPr>
          <a:xfrm rot="5400000">
            <a:off x="1152487" y="1324191"/>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7" name="Picture Placeholder 6">
            <a:extLst>
              <a:ext uri="{FF2B5EF4-FFF2-40B4-BE49-F238E27FC236}">
                <a16:creationId xmlns:a16="http://schemas.microsoft.com/office/drawing/2014/main" id="{36D84B03-33F0-348D-F0FC-EE75461197E3}"/>
              </a:ext>
            </a:extLst>
          </p:cNvPr>
          <p:cNvPicPr>
            <a:picLocks noGrp="1" noChangeAspect="1"/>
          </p:cNvPicPr>
          <p:nvPr>
            <p:ph type="pic" sz="quarter" idx="10"/>
          </p:nvPr>
        </p:nvPicPr>
        <p:blipFill rotWithShape="1">
          <a:blip r:embed="rId2"/>
          <a:srcRect l="31838" r="31838"/>
          <a:stretch/>
        </p:blipFill>
        <p:spPr>
          <a:xfrm>
            <a:off x="8452640" y="0"/>
            <a:ext cx="3739360" cy="6858000"/>
          </a:xfrm>
        </p:spPr>
      </p:pic>
    </p:spTree>
    <p:extLst>
      <p:ext uri="{BB962C8B-B14F-4D97-AF65-F5344CB8AC3E}">
        <p14:creationId xmlns:p14="http://schemas.microsoft.com/office/powerpoint/2010/main" val="16574585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29BCBB0-2531-B07C-F79F-E806EA32F80C}"/>
              </a:ext>
            </a:extLst>
          </p:cNvPr>
          <p:cNvSpPr>
            <a:spLocks noGrp="1"/>
          </p:cNvSpPr>
          <p:nvPr>
            <p:ph type="body" sz="quarter" idx="18"/>
          </p:nvPr>
        </p:nvSpPr>
        <p:spPr>
          <a:xfrm>
            <a:off x="2285999" y="2014219"/>
            <a:ext cx="6900862" cy="4743451"/>
          </a:xfrm>
        </p:spPr>
        <p:txBody>
          <a:bodyPr>
            <a:normAutofit fontScale="77500" lnSpcReduction="20000"/>
          </a:bodyPr>
          <a:lstStyle/>
          <a:p>
            <a:pPr marL="12700" indent="-12700"/>
            <a:r>
              <a:rPr lang="es" dirty="0"/>
              <a:t>No importa qué tan atento esté con sus estrategias de seguridad cibernética, aún pueden ocurrir violaciones de datos.</a:t>
            </a:r>
            <a:r>
              <a:rPr lang="es" b="1" dirty="0"/>
              <a:t> </a:t>
            </a:r>
          </a:p>
          <a:p>
            <a:pPr marL="12700" indent="-12700">
              <a:lnSpc>
                <a:spcPts val="1680"/>
              </a:lnSpc>
            </a:pPr>
            <a:endParaRPr lang="en-US" sz="1000" b="1" dirty="0"/>
          </a:p>
          <a:p>
            <a:pPr marL="12700" indent="-12700"/>
            <a:r>
              <a:rPr lang="es" b="1" dirty="0"/>
              <a:t>La información más importante para respaldar es:</a:t>
            </a:r>
          </a:p>
          <a:p>
            <a:pPr marL="342900" indent="-342900">
              <a:buClr>
                <a:srgbClr val="F16924"/>
              </a:buClr>
              <a:buFont typeface="Arial" panose="020B0604020202020204" pitchFamily="34" charset="0"/>
              <a:buChar char="•"/>
            </a:pPr>
            <a:r>
              <a:rPr lang="es" dirty="0"/>
              <a:t>bases de datos</a:t>
            </a:r>
          </a:p>
          <a:p>
            <a:pPr marL="342900" indent="-342900">
              <a:buClr>
                <a:srgbClr val="F16924"/>
              </a:buClr>
              <a:buFont typeface="Arial" panose="020B0604020202020204" pitchFamily="34" charset="0"/>
              <a:buChar char="•"/>
            </a:pPr>
            <a:r>
              <a:rPr lang="es" dirty="0"/>
              <a:t>Archivos financieros</a:t>
            </a:r>
          </a:p>
          <a:p>
            <a:pPr marL="342900" indent="-342900">
              <a:buClr>
                <a:srgbClr val="F16924"/>
              </a:buClr>
              <a:buFont typeface="Arial" panose="020B0604020202020204" pitchFamily="34" charset="0"/>
              <a:buChar char="•"/>
            </a:pPr>
            <a:r>
              <a:rPr lang="es" dirty="0"/>
              <a:t>archivos de recursos humanos</a:t>
            </a:r>
          </a:p>
          <a:p>
            <a:pPr marL="342900" indent="-342900">
              <a:buClr>
                <a:srgbClr val="F16924"/>
              </a:buClr>
              <a:buFont typeface="Arial" panose="020B0604020202020204" pitchFamily="34" charset="0"/>
              <a:buChar char="•"/>
            </a:pPr>
            <a:r>
              <a:rPr lang="es" dirty="0"/>
              <a:t>Archivos de cuentas por cobrar/pagar</a:t>
            </a:r>
          </a:p>
          <a:p>
            <a:pPr marL="12700" indent="-12700">
              <a:lnSpc>
                <a:spcPts val="1680"/>
              </a:lnSpc>
            </a:pPr>
            <a:endParaRPr lang="en-US" sz="900" b="1" dirty="0"/>
          </a:p>
          <a:p>
            <a:pPr marL="12700" indent="-12700"/>
            <a:r>
              <a:rPr lang="es" dirty="0"/>
              <a:t>Asegúrese también de hacer una copia de seguridad de todos los datos almacenados en una unidad en línea y verifique su copia de seguridad regularmente para asegurarse de que funcione correctamente. Su compañía de seguros también puede proporcionar servicios de gestión de riesgos y consultoría cibernética, así que consulte con su agente o corredor al elegir su cobertura de seguro cibernético. ¡También puede contratar a un experto externo para evaluar los riesgos!</a:t>
            </a:r>
          </a:p>
        </p:txBody>
      </p:sp>
      <p:sp>
        <p:nvSpPr>
          <p:cNvPr id="12" name="Text Placeholder 11">
            <a:extLst>
              <a:ext uri="{FF2B5EF4-FFF2-40B4-BE49-F238E27FC236}">
                <a16:creationId xmlns:a16="http://schemas.microsoft.com/office/drawing/2014/main" id="{16FAEB5D-B804-784E-A2C3-97BB1591377C}"/>
              </a:ext>
            </a:extLst>
          </p:cNvPr>
          <p:cNvSpPr>
            <a:spLocks noGrp="1"/>
          </p:cNvSpPr>
          <p:nvPr>
            <p:ph type="body" sz="quarter" idx="16"/>
          </p:nvPr>
        </p:nvSpPr>
        <p:spPr>
          <a:xfrm>
            <a:off x="2114549" y="802104"/>
            <a:ext cx="7243763" cy="1006171"/>
          </a:xfrm>
        </p:spPr>
        <p:txBody>
          <a:bodyPr>
            <a:normAutofit fontScale="55000" lnSpcReduction="20000"/>
          </a:bodyPr>
          <a:lstStyle/>
          <a:p>
            <a:pPr>
              <a:lnSpc>
                <a:spcPts val="3820"/>
              </a:lnSpc>
              <a:spcBef>
                <a:spcPts val="0"/>
              </a:spcBef>
            </a:pPr>
            <a:r>
              <a:rPr lang="es" dirty="0"/>
              <a:t>Hacer una copia de seguridad de todos los datos periódicamente</a:t>
            </a:r>
          </a:p>
        </p:txBody>
      </p:sp>
      <p:sp>
        <p:nvSpPr>
          <p:cNvPr id="13" name="Text Placeholder 2">
            <a:extLst>
              <a:ext uri="{FF2B5EF4-FFF2-40B4-BE49-F238E27FC236}">
                <a16:creationId xmlns:a16="http://schemas.microsoft.com/office/drawing/2014/main" id="{F7C61EA8-C86D-358D-E1D4-B10E353944CB}"/>
              </a:ext>
            </a:extLst>
          </p:cNvPr>
          <p:cNvSpPr txBox="1">
            <a:spLocks/>
          </p:cNvSpPr>
          <p:nvPr/>
        </p:nvSpPr>
        <p:spPr>
          <a:xfrm>
            <a:off x="276223" y="480900"/>
            <a:ext cx="1609154" cy="1533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 sz="8000" dirty="0">
                <a:solidFill>
                  <a:schemeClr val="bg1"/>
                </a:solidFill>
              </a:rPr>
              <a:t>05</a:t>
            </a:r>
          </a:p>
        </p:txBody>
      </p:sp>
      <p:sp>
        <p:nvSpPr>
          <p:cNvPr id="14" name="Rectangle 13">
            <a:extLst>
              <a:ext uri="{FF2B5EF4-FFF2-40B4-BE49-F238E27FC236}">
                <a16:creationId xmlns:a16="http://schemas.microsoft.com/office/drawing/2014/main" id="{E4E969A7-2F15-B316-C52B-0AB13146A41C}"/>
              </a:ext>
            </a:extLst>
          </p:cNvPr>
          <p:cNvSpPr/>
          <p:nvPr/>
        </p:nvSpPr>
        <p:spPr>
          <a:xfrm rot="5400000">
            <a:off x="1152487" y="1324191"/>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6" name="Picture Placeholder 5">
            <a:extLst>
              <a:ext uri="{FF2B5EF4-FFF2-40B4-BE49-F238E27FC236}">
                <a16:creationId xmlns:a16="http://schemas.microsoft.com/office/drawing/2014/main" id="{C5389D27-0428-3CA5-8AD6-DF5AE4957B8C}"/>
              </a:ext>
            </a:extLst>
          </p:cNvPr>
          <p:cNvSpPr>
            <a:spLocks noGrp="1"/>
          </p:cNvSpPr>
          <p:nvPr>
            <p:ph type="pic" sz="quarter" idx="10"/>
          </p:nvPr>
        </p:nvSpPr>
        <p:spPr/>
      </p:sp>
      <p:pic>
        <p:nvPicPr>
          <p:cNvPr id="7" name="Picture 6">
            <a:extLst>
              <a:ext uri="{FF2B5EF4-FFF2-40B4-BE49-F238E27FC236}">
                <a16:creationId xmlns:a16="http://schemas.microsoft.com/office/drawing/2014/main" id="{93F0B6F4-573B-577E-0CF5-16E93D5DBF07}"/>
              </a:ext>
            </a:extLst>
          </p:cNvPr>
          <p:cNvPicPr>
            <a:picLocks noChangeAspect="1"/>
          </p:cNvPicPr>
          <p:nvPr/>
        </p:nvPicPr>
        <p:blipFill rotWithShape="1">
          <a:blip r:embed="rId2"/>
          <a:srcRect l="38388" r="38388"/>
          <a:stretch/>
        </p:blipFill>
        <p:spPr>
          <a:xfrm>
            <a:off x="9401174" y="0"/>
            <a:ext cx="2790826" cy="6858000"/>
          </a:xfrm>
          <a:prstGeom prst="rect">
            <a:avLst/>
          </a:prstGeom>
        </p:spPr>
      </p:pic>
    </p:spTree>
    <p:extLst>
      <p:ext uri="{BB962C8B-B14F-4D97-AF65-F5344CB8AC3E}">
        <p14:creationId xmlns:p14="http://schemas.microsoft.com/office/powerpoint/2010/main" val="19057668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8147690-0F84-773E-9640-41E1F1DDFC44}"/>
              </a:ext>
            </a:extLst>
          </p:cNvPr>
          <p:cNvSpPr>
            <a:spLocks noGrp="1"/>
          </p:cNvSpPr>
          <p:nvPr>
            <p:ph type="body" sz="quarter" idx="16"/>
          </p:nvPr>
        </p:nvSpPr>
        <p:spPr/>
        <p:txBody>
          <a:bodyPr/>
          <a:lstStyle/>
          <a:p>
            <a:r>
              <a:rPr lang="es" dirty="0"/>
              <a:t>Crisis de combustible</a:t>
            </a:r>
          </a:p>
          <a:p>
            <a:endParaRPr lang="en-US" dirty="0"/>
          </a:p>
        </p:txBody>
      </p:sp>
      <p:sp>
        <p:nvSpPr>
          <p:cNvPr id="7" name="Text Placeholder 6">
            <a:extLst>
              <a:ext uri="{FF2B5EF4-FFF2-40B4-BE49-F238E27FC236}">
                <a16:creationId xmlns:a16="http://schemas.microsoft.com/office/drawing/2014/main" id="{EA8AA479-4D0C-FFB8-3C7F-71601521C093}"/>
              </a:ext>
            </a:extLst>
          </p:cNvPr>
          <p:cNvSpPr>
            <a:spLocks noGrp="1"/>
          </p:cNvSpPr>
          <p:nvPr>
            <p:ph type="body" sz="quarter" idx="17"/>
          </p:nvPr>
        </p:nvSpPr>
        <p:spPr/>
        <p:txBody>
          <a:bodyPr/>
          <a:lstStyle/>
          <a:p>
            <a:r>
              <a:rPr lang="es" dirty="0"/>
              <a:t>06</a:t>
            </a:r>
          </a:p>
        </p:txBody>
      </p:sp>
    </p:spTree>
    <p:extLst>
      <p:ext uri="{BB962C8B-B14F-4D97-AF65-F5344CB8AC3E}">
        <p14:creationId xmlns:p14="http://schemas.microsoft.com/office/powerpoint/2010/main" val="20054256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29BCBB0-2531-B07C-F79F-E806EA32F80C}"/>
              </a:ext>
            </a:extLst>
          </p:cNvPr>
          <p:cNvSpPr>
            <a:spLocks noGrp="1"/>
          </p:cNvSpPr>
          <p:nvPr>
            <p:ph type="body" sz="quarter" idx="18"/>
          </p:nvPr>
        </p:nvSpPr>
        <p:spPr>
          <a:xfrm>
            <a:off x="116957" y="1880663"/>
            <a:ext cx="9284217" cy="4992636"/>
          </a:xfrm>
        </p:spPr>
        <p:txBody>
          <a:bodyPr>
            <a:normAutofit fontScale="77500" lnSpcReduction="20000"/>
          </a:bodyPr>
          <a:lstStyle/>
          <a:p>
            <a:pPr marL="12700" indent="-12700"/>
            <a:r>
              <a:rPr lang="es" dirty="0"/>
              <a:t>La UE ha estado experimentando una de las peores crisis de combustible en la memoria viva. </a:t>
            </a:r>
            <a:r>
              <a:rPr lang="es" b="0" i="0" dirty="0">
                <a:effectLst/>
              </a:rPr>
              <a:t>El aumento de los precios de la energía está vinculado predominantemente a los combustibles fósiles, a saber, el petróleo y el gas. El BCE lo llama </a:t>
            </a:r>
            <a:r>
              <a:rPr lang="es" b="1" i="1" dirty="0">
                <a:solidFill>
                  <a:srgbClr val="F16924"/>
                </a:solidFill>
                <a:effectLst/>
              </a:rPr>
              <a:t>“ </a:t>
            </a:r>
            <a:r>
              <a:rPr lang="es" b="1" i="1" dirty="0" err="1">
                <a:solidFill>
                  <a:srgbClr val="F16924"/>
                </a:solidFill>
                <a:effectLst/>
              </a:rPr>
              <a:t>fósilflación </a:t>
            </a:r>
            <a:r>
              <a:rPr lang="es" b="1" i="1" dirty="0">
                <a:solidFill>
                  <a:srgbClr val="F16924"/>
                </a:solidFill>
                <a:effectLst/>
              </a:rPr>
              <a:t>”.</a:t>
            </a:r>
            <a:r>
              <a:rPr lang="es" b="1" i="1" dirty="0">
                <a:solidFill>
                  <a:srgbClr val="F16924"/>
                </a:solidFill>
              </a:rPr>
              <a:t> </a:t>
            </a:r>
            <a:r>
              <a:rPr lang="es" dirty="0"/>
              <a:t>Las empresas han advertido que se avecina una "verdadera crisis económica" debido al aumento de los precios de los combustibles. El implacable aumento de los precios del combustible está ejerciendo una enorme presión sobre la economía, poniendo en peligro los puestos de trabajo, el crecimiento y la prosperidad. El crecimiento de los precios de los combustibles repercutirá en el coste del transporte, la calefacción y los materiales. Ya está en marcha una espiral de salarios y precios.</a:t>
            </a:r>
          </a:p>
          <a:p>
            <a:pPr marL="12700" indent="-12700"/>
            <a:endParaRPr lang="en-GB" dirty="0"/>
          </a:p>
          <a:p>
            <a:pPr marL="12700" indent="-12700" algn="ctr"/>
            <a:r>
              <a:rPr lang="es" dirty="0">
                <a:solidFill>
                  <a:srgbClr val="F16924"/>
                </a:solidFill>
              </a:rPr>
              <a:t>" </a:t>
            </a:r>
            <a:r>
              <a:rPr lang="es" i="1" dirty="0">
                <a:solidFill>
                  <a:srgbClr val="F16924"/>
                </a:solidFill>
              </a:rPr>
              <a:t>La clave es energía, energía, energía. Hay una crisis energética, seamos honestos al respecto, los precios de la electricidad son 10 veces los niveles anteriores al Covid, eso es un shock para el sistema"</a:t>
            </a:r>
          </a:p>
          <a:p>
            <a:pPr marL="12700" indent="-12700" algn="ctr"/>
            <a:r>
              <a:rPr lang="es" dirty="0"/>
              <a:t>Thomas </a:t>
            </a:r>
            <a:r>
              <a:rPr lang="es" dirty="0" err="1"/>
              <a:t>Costerg </a:t>
            </a:r>
            <a:r>
              <a:rPr lang="es" dirty="0"/>
              <a:t>, economista sénior de </a:t>
            </a:r>
            <a:r>
              <a:rPr lang="es" dirty="0" err="1"/>
              <a:t>Pictet </a:t>
            </a:r>
            <a:r>
              <a:rPr lang="es" dirty="0"/>
              <a:t>Wealth Management.</a:t>
            </a:r>
          </a:p>
          <a:p>
            <a:pPr marL="12700" indent="-12700"/>
            <a:endParaRPr lang="en-GB" dirty="0"/>
          </a:p>
          <a:p>
            <a:pPr marL="12700" indent="-12700"/>
            <a:r>
              <a:rPr lang="es" dirty="0"/>
              <a:t>La inflación ha sido impulsada abrumadoramente por el aumento de los precios de la energía, lo que explica más del 50% del aumento en los precios al consumidor.</a:t>
            </a:r>
          </a:p>
          <a:p>
            <a:pPr marL="12700" indent="-12700"/>
            <a:endParaRPr lang="en-GB" dirty="0"/>
          </a:p>
        </p:txBody>
      </p:sp>
      <p:pic>
        <p:nvPicPr>
          <p:cNvPr id="9" name="Picture Placeholder 8" descr="Flaming barbeque grill">
            <a:extLst>
              <a:ext uri="{FF2B5EF4-FFF2-40B4-BE49-F238E27FC236}">
                <a16:creationId xmlns:a16="http://schemas.microsoft.com/office/drawing/2014/main" id="{E8DC2E45-9015-18F6-536B-CB60DA169A75}"/>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39455" r="39455"/>
          <a:stretch>
            <a:fillRect/>
          </a:stretch>
        </p:blipFill>
        <p:spPr/>
      </p:pic>
      <p:sp>
        <p:nvSpPr>
          <p:cNvPr id="5" name="TextBox 4">
            <a:extLst>
              <a:ext uri="{FF2B5EF4-FFF2-40B4-BE49-F238E27FC236}">
                <a16:creationId xmlns:a16="http://schemas.microsoft.com/office/drawing/2014/main" id="{9A3AF64B-4E9E-B1E4-6D25-2FE2DBD40ADE}"/>
              </a:ext>
            </a:extLst>
          </p:cNvPr>
          <p:cNvSpPr txBox="1"/>
          <p:nvPr/>
        </p:nvSpPr>
        <p:spPr>
          <a:xfrm>
            <a:off x="297710" y="346962"/>
            <a:ext cx="8889151" cy="1200329"/>
          </a:xfrm>
          <a:prstGeom prst="rect">
            <a:avLst/>
          </a:prstGeom>
          <a:noFill/>
        </p:spPr>
        <p:txBody>
          <a:bodyPr wrap="square">
            <a:spAutoFit/>
          </a:bodyPr>
          <a:lstStyle/>
          <a:p>
            <a:r>
              <a:rPr lang="es" sz="3600">
                <a:solidFill>
                  <a:schemeClr val="bg1"/>
                </a:solidFill>
              </a:rPr>
              <a:t>El alto precio de la dependencia europea de los combustibles fósiles</a:t>
            </a:r>
            <a:endParaRPr lang="en-GB" sz="3600" dirty="0">
              <a:solidFill>
                <a:schemeClr val="bg1"/>
              </a:solidFill>
            </a:endParaRPr>
          </a:p>
        </p:txBody>
      </p:sp>
    </p:spTree>
    <p:extLst>
      <p:ext uri="{BB962C8B-B14F-4D97-AF65-F5344CB8AC3E}">
        <p14:creationId xmlns:p14="http://schemas.microsoft.com/office/powerpoint/2010/main" val="42685925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29BCBB0-2531-B07C-F79F-E806EA32F80C}"/>
              </a:ext>
            </a:extLst>
          </p:cNvPr>
          <p:cNvSpPr>
            <a:spLocks noGrp="1"/>
          </p:cNvSpPr>
          <p:nvPr>
            <p:ph type="body" sz="quarter" idx="18"/>
          </p:nvPr>
        </p:nvSpPr>
        <p:spPr>
          <a:xfrm>
            <a:off x="297709" y="2050783"/>
            <a:ext cx="8889151" cy="4992636"/>
          </a:xfrm>
        </p:spPr>
        <p:txBody>
          <a:bodyPr>
            <a:normAutofit/>
          </a:bodyPr>
          <a:lstStyle/>
          <a:p>
            <a:pPr marL="12700" indent="-12700"/>
            <a:r>
              <a:rPr lang="es" dirty="0"/>
              <a:t>Rusia, como el segundo mayor productor mundial de petróleo y gas natural, suministra gran parte del mundo con su energía. La UE, que obtiene el 40 % de su gas natural y el 25 % de su petróleo de Rusia y Asia, depende de Rusia para el suministro.</a:t>
            </a:r>
          </a:p>
          <a:p>
            <a:pPr marL="12700" indent="-12700"/>
            <a:endParaRPr lang="en-GB" dirty="0"/>
          </a:p>
          <a:p>
            <a:pPr marL="12700" indent="-12700"/>
            <a:r>
              <a:rPr lang="es" dirty="0"/>
              <a:t>Dado este papel de peso que juega Rusia en la producción mundial, los precios del petróleo han subido vertiginosamente, dada la incertidumbre provocada por el conflicto entre Rusia y Ucrania. Los precios del petróleo están en niveles no vistos en casi una década. Un largo conflicto en Europa del Este podría aumentar aún más el aumento de los precios del petróleo crudo.</a:t>
            </a:r>
          </a:p>
          <a:p>
            <a:pPr marL="12700" indent="-12700"/>
            <a:endParaRPr lang="en-GB" dirty="0"/>
          </a:p>
          <a:p>
            <a:pPr marL="12700" indent="-12700"/>
            <a:r>
              <a:rPr lang="es" dirty="0"/>
              <a:t>Debido al conflicto entre Rusia y Ucrania, los productos petroquímicos rusos están siendo sancionados, lo que a su vez ha hecho subir los precios del mercado. Las cadenas de suministro deberán reconfigurarse en torno a puntos de suministro alternativos donde la producción aún sea viable.</a:t>
            </a:r>
          </a:p>
          <a:p>
            <a:pPr marL="12700" indent="-12700"/>
            <a:endParaRPr lang="en-GB" dirty="0"/>
          </a:p>
          <a:p>
            <a:pPr marL="12700" indent="-12700"/>
            <a:endParaRPr lang="en-GB" dirty="0"/>
          </a:p>
          <a:p>
            <a:pPr marL="12700" indent="-12700"/>
            <a:endParaRPr lang="en-GB" dirty="0"/>
          </a:p>
        </p:txBody>
      </p:sp>
      <p:sp>
        <p:nvSpPr>
          <p:cNvPr id="5" name="TextBox 4">
            <a:extLst>
              <a:ext uri="{FF2B5EF4-FFF2-40B4-BE49-F238E27FC236}">
                <a16:creationId xmlns:a16="http://schemas.microsoft.com/office/drawing/2014/main" id="{9A3AF64B-4E9E-B1E4-6D25-2FE2DBD40ADE}"/>
              </a:ext>
            </a:extLst>
          </p:cNvPr>
          <p:cNvSpPr txBox="1"/>
          <p:nvPr/>
        </p:nvSpPr>
        <p:spPr>
          <a:xfrm>
            <a:off x="297710" y="-301625"/>
            <a:ext cx="8889151" cy="1754326"/>
          </a:xfrm>
          <a:prstGeom prst="rect">
            <a:avLst/>
          </a:prstGeom>
          <a:noFill/>
        </p:spPr>
        <p:txBody>
          <a:bodyPr wrap="square">
            <a:spAutoFit/>
          </a:bodyPr>
          <a:lstStyle/>
          <a:p>
            <a:endParaRPr lang="en-GB" sz="3600" dirty="0">
              <a:solidFill>
                <a:schemeClr val="bg1"/>
              </a:solidFill>
            </a:endParaRPr>
          </a:p>
          <a:p>
            <a:pPr marL="12700" indent="-12700"/>
            <a:r>
              <a:rPr lang="es" sz="3600" dirty="0">
                <a:solidFill>
                  <a:schemeClr val="bg1"/>
                </a:solidFill>
              </a:rPr>
              <a:t>Conflictos e inflación que influyen en las cadenas de suministro</a:t>
            </a:r>
          </a:p>
        </p:txBody>
      </p:sp>
      <p:pic>
        <p:nvPicPr>
          <p:cNvPr id="6" name="Picture Placeholder 5" descr="Windmills in full swing in blowing wind">
            <a:extLst>
              <a:ext uri="{FF2B5EF4-FFF2-40B4-BE49-F238E27FC236}">
                <a16:creationId xmlns:a16="http://schemas.microsoft.com/office/drawing/2014/main" id="{86203455-49B0-CB6E-3F01-55AAD12A247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36421" r="36421"/>
          <a:stretch>
            <a:fillRect/>
          </a:stretch>
        </p:blipFill>
        <p:spPr/>
      </p:pic>
    </p:spTree>
    <p:extLst>
      <p:ext uri="{BB962C8B-B14F-4D97-AF65-F5344CB8AC3E}">
        <p14:creationId xmlns:p14="http://schemas.microsoft.com/office/powerpoint/2010/main" val="3154331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7AAD7D4-0791-71FD-5B3E-6DADFBDDA54E}"/>
              </a:ext>
            </a:extLst>
          </p:cNvPr>
          <p:cNvSpPr>
            <a:spLocks noGrp="1"/>
          </p:cNvSpPr>
          <p:nvPr>
            <p:ph type="body" sz="quarter" idx="16"/>
          </p:nvPr>
        </p:nvSpPr>
        <p:spPr/>
        <p:txBody>
          <a:bodyPr>
            <a:normAutofit lnSpcReduction="10000"/>
          </a:bodyPr>
          <a:lstStyle/>
          <a:p>
            <a:r>
              <a:rPr lang="es" dirty="0">
                <a:solidFill>
                  <a:schemeClr val="bg1"/>
                </a:solidFill>
              </a:rPr>
              <a:t>Crisis Naturales</a:t>
            </a:r>
            <a:endParaRPr lang="en-US" dirty="0">
              <a:solidFill>
                <a:srgbClr val="F16924"/>
              </a:solidFill>
            </a:endParaRPr>
          </a:p>
          <a:p>
            <a:endParaRPr lang="en-US" dirty="0"/>
          </a:p>
        </p:txBody>
      </p:sp>
      <p:sp>
        <p:nvSpPr>
          <p:cNvPr id="36" name="Text Placeholder 5">
            <a:extLst>
              <a:ext uri="{FF2B5EF4-FFF2-40B4-BE49-F238E27FC236}">
                <a16:creationId xmlns:a16="http://schemas.microsoft.com/office/drawing/2014/main" id="{1309CCED-275B-5319-7287-770B54275323}"/>
              </a:ext>
            </a:extLst>
          </p:cNvPr>
          <p:cNvSpPr txBox="1">
            <a:spLocks/>
          </p:cNvSpPr>
          <p:nvPr/>
        </p:nvSpPr>
        <p:spPr>
          <a:xfrm>
            <a:off x="265813" y="1422227"/>
            <a:ext cx="9040989" cy="2898779"/>
          </a:xfrm>
          <a:prstGeom prst="rect">
            <a:avLst/>
          </a:prstGeom>
        </p:spPr>
        <p:txBody>
          <a:bodyPr vert="horz" lIns="91440" tIns="45720" rIns="91440" bIns="45720" rtlCol="0">
            <a:noAutofit/>
          </a:bodyPr>
          <a:lstStyle>
            <a:lvl1pPr marL="228600" indent="-228600" algn="l" defTabSz="914400" rtl="0" eaLnBrk="1" latinLnBrk="0" hangingPunct="1">
              <a:lnSpc>
                <a:spcPts val="2280"/>
              </a:lnSpc>
              <a:spcBef>
                <a:spcPts val="0"/>
              </a:spcBef>
              <a:buFont typeface="Arial" panose="020B0604020202020204" pitchFamily="34" charset="0"/>
              <a:buNone/>
              <a:defRPr sz="22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r>
              <a:rPr lang="es" sz="1800" b="0" i="0" dirty="0">
                <a:solidFill>
                  <a:srgbClr val="616161"/>
                </a:solidFill>
                <a:effectLst/>
              </a:rPr>
              <a:t>Las crisis naturales no suelen estar en manos de nadie. Una crisis natural se produce por la ocurrencia de fenómenos naturales como terremotos, volcanes, inundaciones, tormentas o cualquier otro acto de la naturaleza. Los daños causados por tales sucesos se clasifican como una crisis natural. Los desastres naturales son bien conocidos por el enorme daño económico que pueden causar, especialmente cuando golpean áreas industriales de alta densidad (incluido el turismo).</a:t>
            </a:r>
          </a:p>
          <a:p>
            <a:pPr marL="0" indent="0" algn="just"/>
            <a:endParaRPr lang="en-GB" sz="1800" dirty="0">
              <a:solidFill>
                <a:srgbClr val="616161"/>
              </a:solidFill>
            </a:endParaRPr>
          </a:p>
          <a:p>
            <a:pPr marL="0" indent="0" algn="just"/>
            <a:r>
              <a:rPr lang="es" sz="1800" b="0" i="0" dirty="0">
                <a:solidFill>
                  <a:srgbClr val="616161"/>
                </a:solidFill>
                <a:effectLst/>
              </a:rPr>
              <a:t>EJEMPLOS </a:t>
            </a:r>
            <a:r>
              <a:rPr lang="es" sz="1800" b="1" dirty="0">
                <a:solidFill>
                  <a:srgbClr val="B41F7A"/>
                </a:solidFill>
              </a:rPr>
              <a:t>: CLIMA: </a:t>
            </a:r>
            <a:r>
              <a:rPr lang="es" sz="1800" dirty="0"/>
              <a:t>El verano de 2013 vio grandes inundaciones que afectaron a muchos países de Europa central, y en particular a Alemania. En términos hidrológicos, la inundación de junio de 2013 fue la inundación más severa en Alemania desde la década de 1950. Si bien pueden ser raros, pueden tener un impacto significativo en las empresas.</a:t>
            </a:r>
          </a:p>
          <a:p>
            <a:pPr marL="0" indent="0" algn="just"/>
            <a:endParaRPr lang="en-GB" sz="1800" dirty="0"/>
          </a:p>
          <a:p>
            <a:pPr marL="0" indent="0" algn="just"/>
            <a:r>
              <a:rPr lang="es" sz="1800" dirty="0"/>
              <a:t>Si una PYME está ubicada en un área expuesta a condiciones climáticas extremas, debe haber una respuesta de emergencia preparada en el caso desafortunado de que la empresa se vea afectada. Prepare un plan de contingencia para las operaciones comerciales en caso de que las instalaciones no estén disponibles y </a:t>
            </a:r>
            <a:r>
              <a:rPr lang="es" sz="1800" b="0" i="0" dirty="0">
                <a:solidFill>
                  <a:srgbClr val="616161"/>
                </a:solidFill>
                <a:effectLst/>
              </a:rPr>
              <a:t>brinde capacitación a los empleados sobre qué hacer y qué no hacer en tales circunstancias.</a:t>
            </a:r>
            <a:endParaRPr lang="en-GB" sz="1800" dirty="0"/>
          </a:p>
          <a:p>
            <a:pPr marL="0" indent="0" algn="just"/>
            <a:endParaRPr lang="en-GB" sz="1800" b="0" i="0" dirty="0">
              <a:solidFill>
                <a:srgbClr val="616161"/>
              </a:solidFill>
              <a:effectLst/>
            </a:endParaRPr>
          </a:p>
          <a:p>
            <a:pPr marL="14288" indent="-14288" algn="just"/>
            <a:endParaRPr lang="en-GB" b="0" i="0" dirty="0">
              <a:solidFill>
                <a:srgbClr val="616161"/>
              </a:solidFill>
              <a:effectLst/>
            </a:endParaRPr>
          </a:p>
        </p:txBody>
      </p:sp>
      <p:pic>
        <p:nvPicPr>
          <p:cNvPr id="5" name="Picture 4" descr="Array of rubber boots">
            <a:extLst>
              <a:ext uri="{FF2B5EF4-FFF2-40B4-BE49-F238E27FC236}">
                <a16:creationId xmlns:a16="http://schemas.microsoft.com/office/drawing/2014/main" id="{C50959EC-D563-F388-6FE0-0F7D3F65C7B1}"/>
              </a:ext>
            </a:extLst>
          </p:cNvPr>
          <p:cNvPicPr>
            <a:picLocks noChangeAspect="1"/>
          </p:cNvPicPr>
          <p:nvPr/>
        </p:nvPicPr>
        <p:blipFill rotWithShape="1">
          <a:blip r:embed="rId2"/>
          <a:srcRect l="40083" r="33310"/>
          <a:stretch/>
        </p:blipFill>
        <p:spPr>
          <a:xfrm>
            <a:off x="9576390" y="0"/>
            <a:ext cx="2785731" cy="6858000"/>
          </a:xfrm>
          <a:prstGeom prst="rect">
            <a:avLst/>
          </a:prstGeom>
        </p:spPr>
      </p:pic>
    </p:spTree>
    <p:extLst>
      <p:ext uri="{BB962C8B-B14F-4D97-AF65-F5344CB8AC3E}">
        <p14:creationId xmlns:p14="http://schemas.microsoft.com/office/powerpoint/2010/main" val="27569541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3AF64B-4E9E-B1E4-6D25-2FE2DBD40ADE}"/>
              </a:ext>
            </a:extLst>
          </p:cNvPr>
          <p:cNvSpPr txBox="1"/>
          <p:nvPr/>
        </p:nvSpPr>
        <p:spPr>
          <a:xfrm>
            <a:off x="88216" y="-132480"/>
            <a:ext cx="8889151" cy="1200329"/>
          </a:xfrm>
          <a:prstGeom prst="rect">
            <a:avLst/>
          </a:prstGeom>
          <a:noFill/>
        </p:spPr>
        <p:txBody>
          <a:bodyPr wrap="square">
            <a:spAutoFit/>
          </a:bodyPr>
          <a:lstStyle/>
          <a:p>
            <a:endParaRPr lang="en-GB" sz="3600" dirty="0">
              <a:solidFill>
                <a:schemeClr val="bg1"/>
              </a:solidFill>
            </a:endParaRPr>
          </a:p>
          <a:p>
            <a:r>
              <a:rPr lang="es" sz="3600" b="0" i="0" dirty="0">
                <a:solidFill>
                  <a:schemeClr val="bg1"/>
                </a:solidFill>
                <a:effectLst/>
              </a:rPr>
              <a:t>¿Cómo es su plan de acción?</a:t>
            </a:r>
          </a:p>
        </p:txBody>
      </p:sp>
      <p:sp>
        <p:nvSpPr>
          <p:cNvPr id="3" name="Text Placeholder 2">
            <a:extLst>
              <a:ext uri="{FF2B5EF4-FFF2-40B4-BE49-F238E27FC236}">
                <a16:creationId xmlns:a16="http://schemas.microsoft.com/office/drawing/2014/main" id="{A54BBF44-357F-AB59-4DAF-7D6A3344E3FC}"/>
              </a:ext>
            </a:extLst>
          </p:cNvPr>
          <p:cNvSpPr>
            <a:spLocks noGrp="1"/>
          </p:cNvSpPr>
          <p:nvPr>
            <p:ph type="body" sz="quarter" idx="18"/>
          </p:nvPr>
        </p:nvSpPr>
        <p:spPr>
          <a:xfrm>
            <a:off x="195195" y="1923161"/>
            <a:ext cx="8994075" cy="4403209"/>
          </a:xfrm>
        </p:spPr>
        <p:txBody>
          <a:bodyPr>
            <a:normAutofit fontScale="47500" lnSpcReduction="20000"/>
          </a:bodyPr>
          <a:lstStyle/>
          <a:p>
            <a:pPr marL="0" indent="0" algn="l"/>
            <a:r>
              <a:rPr lang="es" sz="3500" b="0" i="0" dirty="0">
                <a:effectLst/>
              </a:rPr>
              <a:t>Dado que las interrupciones globales siguen estando siempre presentes, mantenerse al tanto de su cadena de suministro y tener visibilidad de extremo a extremo nunca ha sido más importante. Crear un plan a mediano plazo e identificar posibles problemas desde el principio le permitirá trazar su cadena de suministro y facilitará la reacción más rápida y la toma de decisiones basadas en datos versus tiempo.</a:t>
            </a:r>
          </a:p>
          <a:p>
            <a:pPr marL="0" indent="0" algn="l"/>
            <a:endParaRPr lang="en-GB" sz="3500" b="0" i="0" dirty="0">
              <a:effectLst/>
            </a:endParaRPr>
          </a:p>
          <a:p>
            <a:pPr marL="0" indent="0" algn="l"/>
            <a:r>
              <a:rPr lang="es" sz="3500" b="0" i="0" dirty="0">
                <a:effectLst/>
              </a:rPr>
              <a:t>A medida que la inflación sigue aumentando, las empresas se ven obligadas a abandonar sus hábitos habituales. ¿Qué medidas puede tomar su empresa para hacer frente a estos desafíos?</a:t>
            </a:r>
          </a:p>
          <a:p>
            <a:pPr algn="l"/>
            <a:endParaRPr lang="en-GB" sz="3500" dirty="0"/>
          </a:p>
          <a:p>
            <a:pPr marL="0" indent="0"/>
            <a:r>
              <a:rPr lang="es" sz="3500" b="0" i="0" dirty="0">
                <a:effectLst/>
              </a:rPr>
              <a:t>Acelerar la transición energética mediante la inversión en medidas de eficiencia energética y en energías renovables es la solución política más eficaz para el actual aumento de la inflación. </a:t>
            </a:r>
            <a:r>
              <a:rPr lang="es" sz="3500" dirty="0"/>
              <a:t>Si </a:t>
            </a:r>
            <a:r>
              <a:rPr lang="es" sz="3500" b="0" i="0" dirty="0">
                <a:effectLst/>
              </a:rPr>
              <a:t>nos tomamos en serio el cumplimiento de los objetivos climáticos para 2030 y 2050, será necesaria una movilización masiva de inversiones verdes.</a:t>
            </a:r>
          </a:p>
          <a:p>
            <a:pPr algn="l"/>
            <a:endParaRPr lang="en-GB" b="0" i="0" dirty="0">
              <a:solidFill>
                <a:srgbClr val="545454"/>
              </a:solidFill>
              <a:effectLst/>
              <a:latin typeface="Maersk Text"/>
            </a:endParaRPr>
          </a:p>
          <a:p>
            <a:endParaRPr lang="en-IE" dirty="0"/>
          </a:p>
        </p:txBody>
      </p:sp>
      <p:pic>
        <p:nvPicPr>
          <p:cNvPr id="8" name="Picture Placeholder 7" descr="Light bulb on green grass">
            <a:extLst>
              <a:ext uri="{FF2B5EF4-FFF2-40B4-BE49-F238E27FC236}">
                <a16:creationId xmlns:a16="http://schemas.microsoft.com/office/drawing/2014/main" id="{DB624A97-3DEE-90AC-259D-C843E6712F0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36429" r="36429"/>
          <a:stretch>
            <a:fillRect/>
          </a:stretch>
        </p:blipFill>
        <p:spPr/>
      </p:pic>
    </p:spTree>
    <p:extLst>
      <p:ext uri="{BB962C8B-B14F-4D97-AF65-F5344CB8AC3E}">
        <p14:creationId xmlns:p14="http://schemas.microsoft.com/office/powerpoint/2010/main" val="23747285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8147690-0F84-773E-9640-41E1F1DDFC44}"/>
              </a:ext>
            </a:extLst>
          </p:cNvPr>
          <p:cNvSpPr>
            <a:spLocks noGrp="1"/>
          </p:cNvSpPr>
          <p:nvPr>
            <p:ph type="body" sz="quarter" idx="16"/>
          </p:nvPr>
        </p:nvSpPr>
        <p:spPr/>
        <p:txBody>
          <a:bodyPr/>
          <a:lstStyle/>
          <a:p>
            <a:r>
              <a:rPr lang="es" dirty="0"/>
              <a:t>Enfoques de apoyo de crisis</a:t>
            </a:r>
          </a:p>
          <a:p>
            <a:endParaRPr lang="en-US" dirty="0"/>
          </a:p>
        </p:txBody>
      </p:sp>
      <p:sp>
        <p:nvSpPr>
          <p:cNvPr id="7" name="Text Placeholder 6">
            <a:extLst>
              <a:ext uri="{FF2B5EF4-FFF2-40B4-BE49-F238E27FC236}">
                <a16:creationId xmlns:a16="http://schemas.microsoft.com/office/drawing/2014/main" id="{EA8AA479-4D0C-FFB8-3C7F-71601521C093}"/>
              </a:ext>
            </a:extLst>
          </p:cNvPr>
          <p:cNvSpPr>
            <a:spLocks noGrp="1"/>
          </p:cNvSpPr>
          <p:nvPr>
            <p:ph type="body" sz="quarter" idx="17"/>
          </p:nvPr>
        </p:nvSpPr>
        <p:spPr/>
        <p:txBody>
          <a:bodyPr/>
          <a:lstStyle/>
          <a:p>
            <a:r>
              <a:rPr lang="es" dirty="0"/>
              <a:t>07</a:t>
            </a:r>
          </a:p>
        </p:txBody>
      </p:sp>
    </p:spTree>
    <p:extLst>
      <p:ext uri="{BB962C8B-B14F-4D97-AF65-F5344CB8AC3E}">
        <p14:creationId xmlns:p14="http://schemas.microsoft.com/office/powerpoint/2010/main" val="42170751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Rectangle 331">
            <a:extLst>
              <a:ext uri="{FF2B5EF4-FFF2-40B4-BE49-F238E27FC236}">
                <a16:creationId xmlns:a16="http://schemas.microsoft.com/office/drawing/2014/main" id="{4AD1CC34-EF04-776A-97D1-6B2C495C81FB}"/>
              </a:ext>
            </a:extLst>
          </p:cNvPr>
          <p:cNvSpPr/>
          <p:nvPr/>
        </p:nvSpPr>
        <p:spPr>
          <a:xfrm>
            <a:off x="0" y="0"/>
            <a:ext cx="4029075" cy="6857999"/>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Text Placeholder 10">
            <a:extLst>
              <a:ext uri="{FF2B5EF4-FFF2-40B4-BE49-F238E27FC236}">
                <a16:creationId xmlns:a16="http://schemas.microsoft.com/office/drawing/2014/main" id="{C8794C74-43AD-DC52-6829-2ABE1D3D0969}"/>
              </a:ext>
            </a:extLst>
          </p:cNvPr>
          <p:cNvSpPr txBox="1">
            <a:spLocks/>
          </p:cNvSpPr>
          <p:nvPr/>
        </p:nvSpPr>
        <p:spPr>
          <a:xfrm>
            <a:off x="285129" y="724696"/>
            <a:ext cx="3458816" cy="23793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620"/>
              </a:lnSpc>
              <a:spcBef>
                <a:spcPts val="0"/>
              </a:spcBef>
            </a:pPr>
            <a:r>
              <a:rPr lang="es" sz="2600" dirty="0">
                <a:solidFill>
                  <a:schemeClr val="bg1"/>
                </a:solidFill>
              </a:rPr>
              <a:t>Cuando se trata de una crisis externa, la estrategia que se utilizará depende de la operación, los activos y las necesidades individuales del negocio.</a:t>
            </a:r>
          </a:p>
          <a:p>
            <a:pPr>
              <a:lnSpc>
                <a:spcPts val="2620"/>
              </a:lnSpc>
              <a:spcBef>
                <a:spcPts val="0"/>
              </a:spcBef>
            </a:pPr>
            <a:endParaRPr lang="en-US" sz="2600" dirty="0">
              <a:solidFill>
                <a:schemeClr val="bg1"/>
              </a:solidFill>
            </a:endParaRPr>
          </a:p>
          <a:p>
            <a:pPr>
              <a:lnSpc>
                <a:spcPts val="2620"/>
              </a:lnSpc>
              <a:spcBef>
                <a:spcPts val="0"/>
              </a:spcBef>
            </a:pPr>
            <a:r>
              <a:rPr lang="es" sz="2600" dirty="0">
                <a:solidFill>
                  <a:schemeClr val="bg1"/>
                </a:solidFill>
              </a:rPr>
              <a:t>Sin embargo, hay algunas etapas centrales que toda empresa debe abordar al desarrollar un plan de preparación para crisis externas.</a:t>
            </a:r>
          </a:p>
        </p:txBody>
      </p:sp>
      <p:grpSp>
        <p:nvGrpSpPr>
          <p:cNvPr id="28" name="Graphic 8">
            <a:extLst>
              <a:ext uri="{FF2B5EF4-FFF2-40B4-BE49-F238E27FC236}">
                <a16:creationId xmlns:a16="http://schemas.microsoft.com/office/drawing/2014/main" id="{6277ADBA-95AB-A9D1-3A9B-09C2255C4AA7}"/>
              </a:ext>
            </a:extLst>
          </p:cNvPr>
          <p:cNvGrpSpPr/>
          <p:nvPr/>
        </p:nvGrpSpPr>
        <p:grpSpPr>
          <a:xfrm>
            <a:off x="5332595" y="488681"/>
            <a:ext cx="1446392" cy="1445841"/>
            <a:chOff x="4817897" y="694433"/>
            <a:chExt cx="1446392" cy="1445841"/>
          </a:xfrm>
        </p:grpSpPr>
        <p:sp>
          <p:nvSpPr>
            <p:cNvPr id="30" name="Freeform 29">
              <a:extLst>
                <a:ext uri="{FF2B5EF4-FFF2-40B4-BE49-F238E27FC236}">
                  <a16:creationId xmlns:a16="http://schemas.microsoft.com/office/drawing/2014/main" id="{0AC2DF08-7FDA-B469-97DB-6049575453EC}"/>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7F1C58"/>
            </a:solidFill>
            <a:ln w="4233"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F3E6835E-B664-9547-B9FC-00A2A9F7ED61}"/>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34" name="Freeform 33">
            <a:extLst>
              <a:ext uri="{FF2B5EF4-FFF2-40B4-BE49-F238E27FC236}">
                <a16:creationId xmlns:a16="http://schemas.microsoft.com/office/drawing/2014/main" id="{BAE7D363-F4C4-37A2-8C66-8AC26CA755A5}"/>
              </a:ext>
            </a:extLst>
          </p:cNvPr>
          <p:cNvSpPr/>
          <p:nvPr/>
        </p:nvSpPr>
        <p:spPr>
          <a:xfrm>
            <a:off x="3914231" y="4406768"/>
            <a:ext cx="1530922" cy="815465"/>
          </a:xfrm>
          <a:custGeom>
            <a:avLst/>
            <a:gdLst>
              <a:gd name="connsiteX0" fmla="*/ 0 w 1530922"/>
              <a:gd name="connsiteY0" fmla="*/ 740505 h 815465"/>
              <a:gd name="connsiteX1" fmla="*/ 74989 w 1530922"/>
              <a:gd name="connsiteY1" fmla="*/ 665545 h 815465"/>
              <a:gd name="connsiteX2" fmla="*/ 74989 w 1530922"/>
              <a:gd name="connsiteY2" fmla="*/ 665545 h 815465"/>
              <a:gd name="connsiteX3" fmla="*/ 1397247 w 1530922"/>
              <a:gd name="connsiteY3" fmla="*/ 28172 h 815465"/>
              <a:gd name="connsiteX4" fmla="*/ 1397247 w 1530922"/>
              <a:gd name="connsiteY4" fmla="*/ 28172 h 815465"/>
              <a:gd name="connsiteX5" fmla="*/ 1502740 w 1530922"/>
              <a:gd name="connsiteY5" fmla="*/ 16314 h 815465"/>
              <a:gd name="connsiteX6" fmla="*/ 1502740 w 1530922"/>
              <a:gd name="connsiteY6" fmla="*/ 16314 h 815465"/>
              <a:gd name="connsiteX7" fmla="*/ 1514603 w 1530922"/>
              <a:gd name="connsiteY7" fmla="*/ 121766 h 815465"/>
              <a:gd name="connsiteX8" fmla="*/ 1514603 w 1530922"/>
              <a:gd name="connsiteY8" fmla="*/ 121766 h 815465"/>
              <a:gd name="connsiteX9" fmla="*/ 74989 w 1530922"/>
              <a:gd name="connsiteY9" fmla="*/ 815465 h 815465"/>
              <a:gd name="connsiteX10" fmla="*/ 74989 w 1530922"/>
              <a:gd name="connsiteY10" fmla="*/ 815465 h 815465"/>
              <a:gd name="connsiteX11" fmla="*/ 0 w 1530922"/>
              <a:gd name="connsiteY11" fmla="*/ 740505 h 815465"/>
              <a:gd name="connsiteX12" fmla="*/ 0 w 1530922"/>
              <a:gd name="connsiteY12" fmla="*/ 740505 h 8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0922" h="815465">
                <a:moveTo>
                  <a:pt x="0" y="740505"/>
                </a:moveTo>
                <a:cubicBezTo>
                  <a:pt x="0" y="699002"/>
                  <a:pt x="33470" y="665545"/>
                  <a:pt x="74989" y="665545"/>
                </a:cubicBezTo>
                <a:lnTo>
                  <a:pt x="74989" y="665545"/>
                </a:lnTo>
                <a:cubicBezTo>
                  <a:pt x="610502" y="665545"/>
                  <a:pt x="1087548" y="416948"/>
                  <a:pt x="1397247" y="28172"/>
                </a:cubicBezTo>
                <a:lnTo>
                  <a:pt x="1397247" y="28172"/>
                </a:lnTo>
                <a:cubicBezTo>
                  <a:pt x="1423091" y="-4014"/>
                  <a:pt x="1470118" y="-9520"/>
                  <a:pt x="1502740" y="16314"/>
                </a:cubicBezTo>
                <a:lnTo>
                  <a:pt x="1502740" y="16314"/>
                </a:lnTo>
                <a:cubicBezTo>
                  <a:pt x="1534939" y="42148"/>
                  <a:pt x="1540446" y="89156"/>
                  <a:pt x="1514603" y="121766"/>
                </a:cubicBezTo>
                <a:lnTo>
                  <a:pt x="1514603" y="121766"/>
                </a:lnTo>
                <a:cubicBezTo>
                  <a:pt x="1177789" y="544423"/>
                  <a:pt x="657528" y="815465"/>
                  <a:pt x="74989" y="815465"/>
                </a:cubicBezTo>
                <a:lnTo>
                  <a:pt x="74989" y="815465"/>
                </a:lnTo>
                <a:cubicBezTo>
                  <a:pt x="33470" y="815465"/>
                  <a:pt x="0" y="781585"/>
                  <a:pt x="0" y="740505"/>
                </a:cubicBezTo>
                <a:lnTo>
                  <a:pt x="0" y="740505"/>
                </a:lnTo>
                <a:close/>
              </a:path>
            </a:pathLst>
          </a:custGeom>
          <a:solidFill>
            <a:srgbClr val="B41F7A"/>
          </a:solidFill>
          <a:ln w="423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E2A9343-463C-D8FF-A890-DF344544AA0E}"/>
              </a:ext>
            </a:extLst>
          </p:cNvPr>
          <p:cNvSpPr/>
          <p:nvPr/>
        </p:nvSpPr>
        <p:spPr>
          <a:xfrm>
            <a:off x="5295159" y="2209207"/>
            <a:ext cx="534038" cy="2347701"/>
          </a:xfrm>
          <a:custGeom>
            <a:avLst/>
            <a:gdLst>
              <a:gd name="connsiteX0" fmla="*/ 534039 w 534038"/>
              <a:gd name="connsiteY0" fmla="*/ 1173749 h 2347701"/>
              <a:gd name="connsiteX1" fmla="*/ 534039 w 534038"/>
              <a:gd name="connsiteY1" fmla="*/ 1173749 h 2347701"/>
              <a:gd name="connsiteX2" fmla="*/ 133675 w 534038"/>
              <a:gd name="connsiteY2" fmla="*/ 28172 h 2347701"/>
              <a:gd name="connsiteX3" fmla="*/ 28183 w 534038"/>
              <a:gd name="connsiteY3" fmla="*/ 16314 h 2347701"/>
              <a:gd name="connsiteX4" fmla="*/ 16320 w 534038"/>
              <a:gd name="connsiteY4" fmla="*/ 121766 h 2347701"/>
              <a:gd name="connsiteX5" fmla="*/ 384061 w 534038"/>
              <a:gd name="connsiteY5" fmla="*/ 1173749 h 2347701"/>
              <a:gd name="connsiteX6" fmla="*/ 384061 w 534038"/>
              <a:gd name="connsiteY6" fmla="*/ 1174173 h 2347701"/>
              <a:gd name="connsiteX7" fmla="*/ 16320 w 534038"/>
              <a:gd name="connsiteY7" fmla="*/ 2225732 h 2347701"/>
              <a:gd name="connsiteX8" fmla="*/ 28183 w 534038"/>
              <a:gd name="connsiteY8" fmla="*/ 2331185 h 2347701"/>
              <a:gd name="connsiteX9" fmla="*/ 74786 w 534038"/>
              <a:gd name="connsiteY9" fmla="*/ 2347702 h 2347701"/>
              <a:gd name="connsiteX10" fmla="*/ 133675 w 534038"/>
              <a:gd name="connsiteY10" fmla="*/ 2319327 h 2347701"/>
              <a:gd name="connsiteX11" fmla="*/ 133675 w 534038"/>
              <a:gd name="connsiteY11" fmla="*/ 2319327 h 2347701"/>
              <a:gd name="connsiteX12" fmla="*/ 534039 w 534038"/>
              <a:gd name="connsiteY12" fmla="*/ 1173749 h 234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4038" h="2347701">
                <a:moveTo>
                  <a:pt x="534039" y="1173749"/>
                </a:moveTo>
                <a:cubicBezTo>
                  <a:pt x="534039" y="1173749"/>
                  <a:pt x="534039" y="1173326"/>
                  <a:pt x="534039" y="1173749"/>
                </a:cubicBezTo>
                <a:cubicBezTo>
                  <a:pt x="534039" y="740505"/>
                  <a:pt x="384061" y="342411"/>
                  <a:pt x="133675" y="28172"/>
                </a:cubicBezTo>
                <a:cubicBezTo>
                  <a:pt x="107832" y="-4014"/>
                  <a:pt x="60805" y="-9520"/>
                  <a:pt x="28183" y="16314"/>
                </a:cubicBezTo>
                <a:cubicBezTo>
                  <a:pt x="-4016" y="42148"/>
                  <a:pt x="-9524" y="89156"/>
                  <a:pt x="16320" y="121766"/>
                </a:cubicBezTo>
                <a:cubicBezTo>
                  <a:pt x="246370" y="410596"/>
                  <a:pt x="384061" y="775656"/>
                  <a:pt x="384061" y="1173749"/>
                </a:cubicBezTo>
                <a:cubicBezTo>
                  <a:pt x="384061" y="1173749"/>
                  <a:pt x="384061" y="1174173"/>
                  <a:pt x="384061" y="1174173"/>
                </a:cubicBezTo>
                <a:cubicBezTo>
                  <a:pt x="384061" y="1572266"/>
                  <a:pt x="246370" y="1936903"/>
                  <a:pt x="16320" y="2225732"/>
                </a:cubicBezTo>
                <a:cubicBezTo>
                  <a:pt x="-9524" y="2257919"/>
                  <a:pt x="-4016" y="2305351"/>
                  <a:pt x="28183" y="2331185"/>
                </a:cubicBezTo>
                <a:cubicBezTo>
                  <a:pt x="42164" y="2342196"/>
                  <a:pt x="58686" y="2347702"/>
                  <a:pt x="74786" y="2347702"/>
                </a:cubicBezTo>
                <a:cubicBezTo>
                  <a:pt x="96816" y="2347702"/>
                  <a:pt x="118847" y="2337961"/>
                  <a:pt x="133675" y="2319327"/>
                </a:cubicBezTo>
                <a:lnTo>
                  <a:pt x="133675" y="2319327"/>
                </a:lnTo>
                <a:cubicBezTo>
                  <a:pt x="384061" y="2005087"/>
                  <a:pt x="534039" y="1606570"/>
                  <a:pt x="534039" y="1173749"/>
                </a:cubicBezTo>
                <a:close/>
              </a:path>
            </a:pathLst>
          </a:custGeom>
          <a:solidFill>
            <a:srgbClr val="F16924"/>
          </a:solidFill>
          <a:ln w="423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C12AB2A-3AA2-F7F1-76BC-0FA416FAAD7F}"/>
              </a:ext>
            </a:extLst>
          </p:cNvPr>
          <p:cNvSpPr/>
          <p:nvPr/>
        </p:nvSpPr>
        <p:spPr>
          <a:xfrm>
            <a:off x="3914231" y="1543680"/>
            <a:ext cx="1530922" cy="815668"/>
          </a:xfrm>
          <a:custGeom>
            <a:avLst/>
            <a:gdLst>
              <a:gd name="connsiteX0" fmla="*/ 1397247 w 1530922"/>
              <a:gd name="connsiteY0" fmla="*/ 787293 h 815668"/>
              <a:gd name="connsiteX1" fmla="*/ 74989 w 1530922"/>
              <a:gd name="connsiteY1" fmla="*/ 149920 h 815668"/>
              <a:gd name="connsiteX2" fmla="*/ 74989 w 1530922"/>
              <a:gd name="connsiteY2" fmla="*/ 149920 h 815668"/>
              <a:gd name="connsiteX3" fmla="*/ 0 w 1530922"/>
              <a:gd name="connsiteY3" fmla="*/ 74960 h 815668"/>
              <a:gd name="connsiteX4" fmla="*/ 0 w 1530922"/>
              <a:gd name="connsiteY4" fmla="*/ 74960 h 815668"/>
              <a:gd name="connsiteX5" fmla="*/ 74989 w 1530922"/>
              <a:gd name="connsiteY5" fmla="*/ 0 h 815668"/>
              <a:gd name="connsiteX6" fmla="*/ 74989 w 1530922"/>
              <a:gd name="connsiteY6" fmla="*/ 0 h 815668"/>
              <a:gd name="connsiteX7" fmla="*/ 1514603 w 1530922"/>
              <a:gd name="connsiteY7" fmla="*/ 693699 h 815668"/>
              <a:gd name="connsiteX8" fmla="*/ 1514603 w 1530922"/>
              <a:gd name="connsiteY8" fmla="*/ 693699 h 815668"/>
              <a:gd name="connsiteX9" fmla="*/ 1502740 w 1530922"/>
              <a:gd name="connsiteY9" fmla="*/ 799151 h 815668"/>
              <a:gd name="connsiteX10" fmla="*/ 1502740 w 1530922"/>
              <a:gd name="connsiteY10" fmla="*/ 799151 h 815668"/>
              <a:gd name="connsiteX11" fmla="*/ 1456137 w 1530922"/>
              <a:gd name="connsiteY11" fmla="*/ 815668 h 815668"/>
              <a:gd name="connsiteX12" fmla="*/ 1456137 w 1530922"/>
              <a:gd name="connsiteY12" fmla="*/ 815668 h 815668"/>
              <a:gd name="connsiteX13" fmla="*/ 1397247 w 1530922"/>
              <a:gd name="connsiteY13" fmla="*/ 787293 h 815668"/>
              <a:gd name="connsiteX14" fmla="*/ 1397247 w 1530922"/>
              <a:gd name="connsiteY14" fmla="*/ 787293 h 81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0922" h="815668">
                <a:moveTo>
                  <a:pt x="1397247" y="787293"/>
                </a:moveTo>
                <a:cubicBezTo>
                  <a:pt x="1087125" y="398517"/>
                  <a:pt x="610502" y="149920"/>
                  <a:pt x="74989" y="149920"/>
                </a:cubicBezTo>
                <a:lnTo>
                  <a:pt x="74989" y="149920"/>
                </a:lnTo>
                <a:cubicBezTo>
                  <a:pt x="33470" y="149920"/>
                  <a:pt x="0" y="116464"/>
                  <a:pt x="0" y="74960"/>
                </a:cubicBezTo>
                <a:lnTo>
                  <a:pt x="0" y="74960"/>
                </a:lnTo>
                <a:cubicBezTo>
                  <a:pt x="0" y="33457"/>
                  <a:pt x="33470" y="0"/>
                  <a:pt x="74989" y="0"/>
                </a:cubicBezTo>
                <a:lnTo>
                  <a:pt x="74989" y="0"/>
                </a:lnTo>
                <a:cubicBezTo>
                  <a:pt x="657528" y="0"/>
                  <a:pt x="1177789" y="271042"/>
                  <a:pt x="1514603" y="693699"/>
                </a:cubicBezTo>
                <a:lnTo>
                  <a:pt x="1514603" y="693699"/>
                </a:lnTo>
                <a:cubicBezTo>
                  <a:pt x="1540446" y="725885"/>
                  <a:pt x="1534939" y="773318"/>
                  <a:pt x="1502740" y="799151"/>
                </a:cubicBezTo>
                <a:lnTo>
                  <a:pt x="1502740" y="799151"/>
                </a:lnTo>
                <a:cubicBezTo>
                  <a:pt x="1488759" y="810162"/>
                  <a:pt x="1472236" y="815668"/>
                  <a:pt x="1456137" y="815668"/>
                </a:cubicBezTo>
                <a:lnTo>
                  <a:pt x="1456137" y="815668"/>
                </a:lnTo>
                <a:cubicBezTo>
                  <a:pt x="1433683" y="815245"/>
                  <a:pt x="1412076" y="805504"/>
                  <a:pt x="1397247" y="787293"/>
                </a:cubicBezTo>
                <a:lnTo>
                  <a:pt x="1397247" y="787293"/>
                </a:lnTo>
                <a:close/>
              </a:path>
            </a:pathLst>
          </a:custGeom>
          <a:solidFill>
            <a:srgbClr val="7F1C58"/>
          </a:solidFill>
          <a:ln w="4233" cap="flat">
            <a:noFill/>
            <a:prstDash val="solid"/>
            <a:miter/>
          </a:ln>
        </p:spPr>
        <p:txBody>
          <a:bodyPr rtlCol="0" anchor="ctr"/>
          <a:lstStyle/>
          <a:p>
            <a:endParaRPr lang="en-US"/>
          </a:p>
        </p:txBody>
      </p:sp>
      <p:grpSp>
        <p:nvGrpSpPr>
          <p:cNvPr id="251" name="Graphic 8">
            <a:extLst>
              <a:ext uri="{FF2B5EF4-FFF2-40B4-BE49-F238E27FC236}">
                <a16:creationId xmlns:a16="http://schemas.microsoft.com/office/drawing/2014/main" id="{117196E4-382F-B327-ECBE-841D5AEC8E2B}"/>
              </a:ext>
            </a:extLst>
          </p:cNvPr>
          <p:cNvGrpSpPr/>
          <p:nvPr/>
        </p:nvGrpSpPr>
        <p:grpSpPr>
          <a:xfrm>
            <a:off x="6524733" y="2658103"/>
            <a:ext cx="1446392" cy="1445841"/>
            <a:chOff x="4817897" y="694433"/>
            <a:chExt cx="1446392" cy="1445841"/>
          </a:xfrm>
        </p:grpSpPr>
        <p:sp>
          <p:nvSpPr>
            <p:cNvPr id="252" name="Freeform 251">
              <a:extLst>
                <a:ext uri="{FF2B5EF4-FFF2-40B4-BE49-F238E27FC236}">
                  <a16:creationId xmlns:a16="http://schemas.microsoft.com/office/drawing/2014/main" id="{464517B5-2BA2-951B-781F-ABBF98CB6EA3}"/>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253" name="Freeform 252">
              <a:extLst>
                <a:ext uri="{FF2B5EF4-FFF2-40B4-BE49-F238E27FC236}">
                  <a16:creationId xmlns:a16="http://schemas.microsoft.com/office/drawing/2014/main" id="{903E186A-A89C-DB0B-A0E0-4441AA02DB96}"/>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254" name="Graphic 8">
            <a:extLst>
              <a:ext uri="{FF2B5EF4-FFF2-40B4-BE49-F238E27FC236}">
                <a16:creationId xmlns:a16="http://schemas.microsoft.com/office/drawing/2014/main" id="{15A5C673-CC86-BF23-26C5-EFD07711BD2D}"/>
              </a:ext>
            </a:extLst>
          </p:cNvPr>
          <p:cNvGrpSpPr/>
          <p:nvPr/>
        </p:nvGrpSpPr>
        <p:grpSpPr>
          <a:xfrm>
            <a:off x="5471461" y="4802653"/>
            <a:ext cx="1446392" cy="1445841"/>
            <a:chOff x="4817897" y="694433"/>
            <a:chExt cx="1446392" cy="1445841"/>
          </a:xfrm>
        </p:grpSpPr>
        <p:sp>
          <p:nvSpPr>
            <p:cNvPr id="255" name="Freeform 254">
              <a:extLst>
                <a:ext uri="{FF2B5EF4-FFF2-40B4-BE49-F238E27FC236}">
                  <a16:creationId xmlns:a16="http://schemas.microsoft.com/office/drawing/2014/main" id="{EDE01515-A71E-91F7-2E9C-CE2C377F3CD4}"/>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B41F7A"/>
            </a:solidFill>
            <a:ln w="4233" cap="flat">
              <a:noFill/>
              <a:prstDash val="solid"/>
              <a:miter/>
            </a:ln>
          </p:spPr>
          <p:txBody>
            <a:bodyPr rtlCol="0" anchor="ctr"/>
            <a:lstStyle/>
            <a:p>
              <a:endParaRPr lang="en-US" dirty="0"/>
            </a:p>
          </p:txBody>
        </p:sp>
        <p:sp>
          <p:nvSpPr>
            <p:cNvPr id="256" name="Freeform 255">
              <a:extLst>
                <a:ext uri="{FF2B5EF4-FFF2-40B4-BE49-F238E27FC236}">
                  <a16:creationId xmlns:a16="http://schemas.microsoft.com/office/drawing/2014/main" id="{3E7722AC-53AD-B2CE-CA51-C9E938225597}"/>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259" name="Text Placeholder 2">
            <a:extLst>
              <a:ext uri="{FF2B5EF4-FFF2-40B4-BE49-F238E27FC236}">
                <a16:creationId xmlns:a16="http://schemas.microsoft.com/office/drawing/2014/main" id="{3C88786D-B5E6-9C48-4E9F-89AD1DCF6F50}"/>
              </a:ext>
            </a:extLst>
          </p:cNvPr>
          <p:cNvSpPr txBox="1">
            <a:spLocks/>
          </p:cNvSpPr>
          <p:nvPr/>
        </p:nvSpPr>
        <p:spPr>
          <a:xfrm>
            <a:off x="6917853" y="944467"/>
            <a:ext cx="4957908" cy="11571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s" sz="3000" dirty="0">
                <a:solidFill>
                  <a:srgbClr val="616161"/>
                </a:solidFill>
              </a:rPr>
              <a:t>Análisis de impacto comercial (BIA)</a:t>
            </a:r>
          </a:p>
        </p:txBody>
      </p:sp>
      <p:sp>
        <p:nvSpPr>
          <p:cNvPr id="260" name="Text Placeholder 2">
            <a:extLst>
              <a:ext uri="{FF2B5EF4-FFF2-40B4-BE49-F238E27FC236}">
                <a16:creationId xmlns:a16="http://schemas.microsoft.com/office/drawing/2014/main" id="{0E20A38A-941B-7209-A315-1A990444A6D1}"/>
              </a:ext>
            </a:extLst>
          </p:cNvPr>
          <p:cNvSpPr>
            <a:spLocks noGrp="1"/>
          </p:cNvSpPr>
          <p:nvPr>
            <p:ph type="body" sz="quarter" idx="16"/>
          </p:nvPr>
        </p:nvSpPr>
        <p:spPr>
          <a:xfrm>
            <a:off x="8128305" y="3104046"/>
            <a:ext cx="3879665" cy="1001374"/>
          </a:xfrm>
        </p:spPr>
        <p:txBody>
          <a:bodyPr>
            <a:noAutofit/>
          </a:bodyPr>
          <a:lstStyle/>
          <a:p>
            <a:pPr>
              <a:lnSpc>
                <a:spcPts val="3000"/>
              </a:lnSpc>
              <a:spcBef>
                <a:spcPts val="0"/>
              </a:spcBef>
            </a:pPr>
            <a:r>
              <a:rPr lang="es" sz="3000" dirty="0">
                <a:solidFill>
                  <a:srgbClr val="616161"/>
                </a:solidFill>
              </a:rPr>
              <a:t>Planes de Contingencia</a:t>
            </a:r>
          </a:p>
        </p:txBody>
      </p:sp>
      <p:sp>
        <p:nvSpPr>
          <p:cNvPr id="261" name="Text Placeholder 2">
            <a:extLst>
              <a:ext uri="{FF2B5EF4-FFF2-40B4-BE49-F238E27FC236}">
                <a16:creationId xmlns:a16="http://schemas.microsoft.com/office/drawing/2014/main" id="{39F7FFF2-3249-5EA0-933F-5934F974780D}"/>
              </a:ext>
            </a:extLst>
          </p:cNvPr>
          <p:cNvSpPr txBox="1">
            <a:spLocks/>
          </p:cNvSpPr>
          <p:nvPr/>
        </p:nvSpPr>
        <p:spPr>
          <a:xfrm>
            <a:off x="6948963" y="5381967"/>
            <a:ext cx="4957908" cy="5822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s" sz="3000" dirty="0">
                <a:solidFill>
                  <a:srgbClr val="616161"/>
                </a:solidFill>
              </a:rPr>
              <a:t>Planes de Continuidad</a:t>
            </a:r>
          </a:p>
        </p:txBody>
      </p:sp>
      <p:cxnSp>
        <p:nvCxnSpPr>
          <p:cNvPr id="335" name="Straight Connector 334">
            <a:extLst>
              <a:ext uri="{FF2B5EF4-FFF2-40B4-BE49-F238E27FC236}">
                <a16:creationId xmlns:a16="http://schemas.microsoft.com/office/drawing/2014/main" id="{14E612F2-A778-E5F3-FFC9-2F95B5D8B4CC}"/>
              </a:ext>
            </a:extLst>
          </p:cNvPr>
          <p:cNvCxnSpPr>
            <a:cxnSpLocks/>
          </p:cNvCxnSpPr>
          <p:nvPr/>
        </p:nvCxnSpPr>
        <p:spPr>
          <a:xfrm>
            <a:off x="5043911" y="4799192"/>
            <a:ext cx="524937" cy="423041"/>
          </a:xfrm>
          <a:prstGeom prst="line">
            <a:avLst/>
          </a:prstGeom>
          <a:ln w="38100">
            <a:solidFill>
              <a:srgbClr val="B41F7A"/>
            </a:solidFill>
            <a:prstDash val="sysDot"/>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656E9FF6-AEC7-3AFB-A299-C2A8E7C89D3F}"/>
              </a:ext>
            </a:extLst>
          </p:cNvPr>
          <p:cNvCxnSpPr>
            <a:cxnSpLocks/>
          </p:cNvCxnSpPr>
          <p:nvPr/>
        </p:nvCxnSpPr>
        <p:spPr>
          <a:xfrm flipV="1">
            <a:off x="4843956" y="1341844"/>
            <a:ext cx="524937" cy="423041"/>
          </a:xfrm>
          <a:prstGeom prst="line">
            <a:avLst/>
          </a:prstGeom>
          <a:ln w="38100">
            <a:solidFill>
              <a:srgbClr val="7F1C58"/>
            </a:solidFill>
            <a:prstDash val="sysDot"/>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CAD7B213-842D-81D5-4F18-438705378ED2}"/>
              </a:ext>
            </a:extLst>
          </p:cNvPr>
          <p:cNvCxnSpPr>
            <a:cxnSpLocks/>
          </p:cNvCxnSpPr>
          <p:nvPr/>
        </p:nvCxnSpPr>
        <p:spPr>
          <a:xfrm>
            <a:off x="5830989" y="3376394"/>
            <a:ext cx="817902" cy="6663"/>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2" name="Graphic 3">
            <a:extLst>
              <a:ext uri="{FF2B5EF4-FFF2-40B4-BE49-F238E27FC236}">
                <a16:creationId xmlns:a16="http://schemas.microsoft.com/office/drawing/2014/main" id="{CFABF4C1-02D7-AAD4-D118-04300114BC32}"/>
              </a:ext>
            </a:extLst>
          </p:cNvPr>
          <p:cNvGrpSpPr/>
          <p:nvPr/>
        </p:nvGrpSpPr>
        <p:grpSpPr>
          <a:xfrm>
            <a:off x="5728716" y="789611"/>
            <a:ext cx="707330" cy="798180"/>
            <a:chOff x="4643578" y="432838"/>
            <a:chExt cx="1028134" cy="1160188"/>
          </a:xfrm>
          <a:solidFill>
            <a:srgbClr val="616161"/>
          </a:solidFill>
        </p:grpSpPr>
        <p:sp>
          <p:nvSpPr>
            <p:cNvPr id="3" name="Freeform 2">
              <a:extLst>
                <a:ext uri="{FF2B5EF4-FFF2-40B4-BE49-F238E27FC236}">
                  <a16:creationId xmlns:a16="http://schemas.microsoft.com/office/drawing/2014/main" id="{A0EDD15F-CB06-0DD6-12B2-FB6B9BC81289}"/>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7F1C58"/>
            </a:solidFill>
            <a:ln w="27426" cap="flat">
              <a:noFill/>
              <a:prstDash val="solid"/>
              <a:miter/>
            </a:ln>
          </p:spPr>
          <p:txBody>
            <a:bodyPr rtlCol="0" anchor="ctr"/>
            <a:lstStyle/>
            <a:p>
              <a:endParaRPr lang="en-US" dirty="0"/>
            </a:p>
          </p:txBody>
        </p:sp>
        <p:grpSp>
          <p:nvGrpSpPr>
            <p:cNvPr id="4" name="Graphic 3">
              <a:extLst>
                <a:ext uri="{FF2B5EF4-FFF2-40B4-BE49-F238E27FC236}">
                  <a16:creationId xmlns:a16="http://schemas.microsoft.com/office/drawing/2014/main" id="{50BC3EEE-FA0E-68CC-1098-DE62F0DD2E15}"/>
                </a:ext>
              </a:extLst>
            </p:cNvPr>
            <p:cNvGrpSpPr/>
            <p:nvPr/>
          </p:nvGrpSpPr>
          <p:grpSpPr>
            <a:xfrm>
              <a:off x="4643578" y="432838"/>
              <a:ext cx="1028134" cy="1160188"/>
              <a:chOff x="4643578" y="432838"/>
              <a:chExt cx="1028134" cy="1160188"/>
            </a:xfrm>
            <a:grpFill/>
          </p:grpSpPr>
          <p:sp>
            <p:nvSpPr>
              <p:cNvPr id="5" name="Freeform 4">
                <a:extLst>
                  <a:ext uri="{FF2B5EF4-FFF2-40B4-BE49-F238E27FC236}">
                    <a16:creationId xmlns:a16="http://schemas.microsoft.com/office/drawing/2014/main" id="{CFC3531A-A9C5-6DBA-06FC-A56932C800B5}"/>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6" name="Graphic 3">
                <a:extLst>
                  <a:ext uri="{FF2B5EF4-FFF2-40B4-BE49-F238E27FC236}">
                    <a16:creationId xmlns:a16="http://schemas.microsoft.com/office/drawing/2014/main" id="{BC0F8A60-109C-B9F8-C285-7670BD9D9A44}"/>
                  </a:ext>
                </a:extLst>
              </p:cNvPr>
              <p:cNvGrpSpPr/>
              <p:nvPr/>
            </p:nvGrpSpPr>
            <p:grpSpPr>
              <a:xfrm>
                <a:off x="4643578" y="432838"/>
                <a:ext cx="1028134" cy="1160188"/>
                <a:chOff x="4643578" y="432838"/>
                <a:chExt cx="1028134" cy="1160188"/>
              </a:xfrm>
              <a:grpFill/>
            </p:grpSpPr>
            <p:sp>
              <p:nvSpPr>
                <p:cNvPr id="7" name="Freeform 6">
                  <a:extLst>
                    <a:ext uri="{FF2B5EF4-FFF2-40B4-BE49-F238E27FC236}">
                      <a16:creationId xmlns:a16="http://schemas.microsoft.com/office/drawing/2014/main" id="{31C719EE-9E54-B6C4-4F31-049691C093E8}"/>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26B0B26A-7D82-6B1D-BB28-CFE898D3D8BA}"/>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grpSp>
        <p:nvGrpSpPr>
          <p:cNvPr id="9" name="Graphic 3">
            <a:extLst>
              <a:ext uri="{FF2B5EF4-FFF2-40B4-BE49-F238E27FC236}">
                <a16:creationId xmlns:a16="http://schemas.microsoft.com/office/drawing/2014/main" id="{E0F29BCE-A107-77A2-A16E-D4219AD2D02B}"/>
              </a:ext>
            </a:extLst>
          </p:cNvPr>
          <p:cNvGrpSpPr/>
          <p:nvPr/>
        </p:nvGrpSpPr>
        <p:grpSpPr>
          <a:xfrm>
            <a:off x="6913393" y="2978689"/>
            <a:ext cx="690566" cy="763372"/>
            <a:chOff x="2811409" y="3683011"/>
            <a:chExt cx="858485" cy="948995"/>
          </a:xfrm>
          <a:solidFill>
            <a:srgbClr val="616161"/>
          </a:solidFill>
        </p:grpSpPr>
        <p:sp>
          <p:nvSpPr>
            <p:cNvPr id="10" name="Freeform 9">
              <a:extLst>
                <a:ext uri="{FF2B5EF4-FFF2-40B4-BE49-F238E27FC236}">
                  <a16:creationId xmlns:a16="http://schemas.microsoft.com/office/drawing/2014/main" id="{C1E5067F-2A9A-E41C-2D88-BD6F4C2D7ACC}"/>
                </a:ext>
              </a:extLst>
            </p:cNvPr>
            <p:cNvSpPr/>
            <p:nvPr/>
          </p:nvSpPr>
          <p:spPr>
            <a:xfrm>
              <a:off x="3071972" y="3702210"/>
              <a:ext cx="340103" cy="441584"/>
            </a:xfrm>
            <a:custGeom>
              <a:avLst/>
              <a:gdLst>
                <a:gd name="connsiteX0" fmla="*/ 0 w 340103"/>
                <a:gd name="connsiteY0" fmla="*/ 153594 h 441584"/>
                <a:gd name="connsiteX1" fmla="*/ 54855 w 340103"/>
                <a:gd name="connsiteY1" fmla="*/ 43884 h 441584"/>
                <a:gd name="connsiteX2" fmla="*/ 170052 w 340103"/>
                <a:gd name="connsiteY2" fmla="*/ 0 h 441584"/>
                <a:gd name="connsiteX3" fmla="*/ 340104 w 340103"/>
                <a:gd name="connsiteY3" fmla="*/ 170051 h 441584"/>
                <a:gd name="connsiteX4" fmla="*/ 309932 w 340103"/>
                <a:gd name="connsiteY4" fmla="*/ 268791 h 441584"/>
                <a:gd name="connsiteX5" fmla="*/ 309932 w 340103"/>
                <a:gd name="connsiteY5" fmla="*/ 268791 h 441584"/>
                <a:gd name="connsiteX6" fmla="*/ 222163 w 340103"/>
                <a:gd name="connsiteY6" fmla="*/ 408671 h 441584"/>
                <a:gd name="connsiteX7" fmla="*/ 219421 w 340103"/>
                <a:gd name="connsiteY7" fmla="*/ 416900 h 441584"/>
                <a:gd name="connsiteX8" fmla="*/ 219421 w 340103"/>
                <a:gd name="connsiteY8" fmla="*/ 436099 h 441584"/>
                <a:gd name="connsiteX9" fmla="*/ 213936 w 340103"/>
                <a:gd name="connsiteY9" fmla="*/ 441584 h 441584"/>
                <a:gd name="connsiteX10" fmla="*/ 213936 w 340103"/>
                <a:gd name="connsiteY10" fmla="*/ 441584 h 441584"/>
                <a:gd name="connsiteX11" fmla="*/ 222163 w 340103"/>
                <a:gd name="connsiteY11" fmla="*/ 290733 h 441584"/>
                <a:gd name="connsiteX12" fmla="*/ 238621 w 340103"/>
                <a:gd name="connsiteY12" fmla="*/ 290733 h 441584"/>
                <a:gd name="connsiteX13" fmla="*/ 279763 w 340103"/>
                <a:gd name="connsiteY13" fmla="*/ 249591 h 441584"/>
                <a:gd name="connsiteX14" fmla="*/ 279763 w 340103"/>
                <a:gd name="connsiteY14" fmla="*/ 246849 h 441584"/>
                <a:gd name="connsiteX15" fmla="*/ 238621 w 340103"/>
                <a:gd name="connsiteY15" fmla="*/ 205707 h 441584"/>
                <a:gd name="connsiteX16" fmla="*/ 197480 w 340103"/>
                <a:gd name="connsiteY16" fmla="*/ 244106 h 441584"/>
                <a:gd name="connsiteX17" fmla="*/ 197480 w 340103"/>
                <a:gd name="connsiteY17" fmla="*/ 260562 h 441584"/>
                <a:gd name="connsiteX18" fmla="*/ 148110 w 340103"/>
                <a:gd name="connsiteY18" fmla="*/ 260562 h 441584"/>
                <a:gd name="connsiteX19" fmla="*/ 148110 w 340103"/>
                <a:gd name="connsiteY19" fmla="*/ 244106 h 441584"/>
                <a:gd name="connsiteX20" fmla="*/ 106969 w 340103"/>
                <a:gd name="connsiteY20" fmla="*/ 205707 h 441584"/>
                <a:gd name="connsiteX21" fmla="*/ 65827 w 340103"/>
                <a:gd name="connsiteY21" fmla="*/ 246849 h 441584"/>
                <a:gd name="connsiteX22" fmla="*/ 65827 w 340103"/>
                <a:gd name="connsiteY22" fmla="*/ 249591 h 441584"/>
                <a:gd name="connsiteX23" fmla="*/ 106969 w 340103"/>
                <a:gd name="connsiteY23" fmla="*/ 290733 h 441584"/>
                <a:gd name="connsiteX24" fmla="*/ 123425 w 340103"/>
                <a:gd name="connsiteY24" fmla="*/ 290733 h 441584"/>
                <a:gd name="connsiteX25" fmla="*/ 131653 w 340103"/>
                <a:gd name="connsiteY25" fmla="*/ 441584 h 441584"/>
                <a:gd name="connsiteX26" fmla="*/ 126167 w 340103"/>
                <a:gd name="connsiteY26" fmla="*/ 436099 h 441584"/>
                <a:gd name="connsiteX27" fmla="*/ 126167 w 340103"/>
                <a:gd name="connsiteY27" fmla="*/ 416900 h 441584"/>
                <a:gd name="connsiteX28" fmla="*/ 123425 w 340103"/>
                <a:gd name="connsiteY28" fmla="*/ 408671 h 441584"/>
                <a:gd name="connsiteX29" fmla="*/ 35656 w 340103"/>
                <a:gd name="connsiteY29" fmla="*/ 268791 h 441584"/>
                <a:gd name="connsiteX30" fmla="*/ 35656 w 340103"/>
                <a:gd name="connsiteY30" fmla="*/ 268791 h 441584"/>
                <a:gd name="connsiteX31" fmla="*/ 8228 w 340103"/>
                <a:gd name="connsiteY31" fmla="*/ 208450 h 44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0103" h="441584">
                  <a:moveTo>
                    <a:pt x="0" y="153594"/>
                  </a:moveTo>
                  <a:cubicBezTo>
                    <a:pt x="2742" y="112453"/>
                    <a:pt x="24686" y="71312"/>
                    <a:pt x="54855" y="43884"/>
                  </a:cubicBezTo>
                  <a:cubicBezTo>
                    <a:pt x="87769" y="13714"/>
                    <a:pt x="126167" y="0"/>
                    <a:pt x="170052" y="0"/>
                  </a:cubicBezTo>
                  <a:cubicBezTo>
                    <a:pt x="263305" y="0"/>
                    <a:pt x="340104" y="76797"/>
                    <a:pt x="340104" y="170051"/>
                  </a:cubicBezTo>
                  <a:cubicBezTo>
                    <a:pt x="340104" y="205707"/>
                    <a:pt x="329132" y="238620"/>
                    <a:pt x="309932" y="268791"/>
                  </a:cubicBezTo>
                  <a:cubicBezTo>
                    <a:pt x="309932" y="268791"/>
                    <a:pt x="309932" y="268791"/>
                    <a:pt x="309932" y="268791"/>
                  </a:cubicBezTo>
                  <a:lnTo>
                    <a:pt x="222163" y="408671"/>
                  </a:lnTo>
                  <a:cubicBezTo>
                    <a:pt x="219421" y="411414"/>
                    <a:pt x="219421" y="414157"/>
                    <a:pt x="219421" y="416900"/>
                  </a:cubicBezTo>
                  <a:lnTo>
                    <a:pt x="219421" y="436099"/>
                  </a:lnTo>
                  <a:cubicBezTo>
                    <a:pt x="219421" y="438842"/>
                    <a:pt x="216679" y="441584"/>
                    <a:pt x="213936" y="441584"/>
                  </a:cubicBezTo>
                  <a:lnTo>
                    <a:pt x="213936" y="441584"/>
                  </a:lnTo>
                  <a:lnTo>
                    <a:pt x="222163" y="290733"/>
                  </a:lnTo>
                  <a:lnTo>
                    <a:pt x="238621" y="290733"/>
                  </a:lnTo>
                  <a:cubicBezTo>
                    <a:pt x="260563" y="290733"/>
                    <a:pt x="279763" y="271533"/>
                    <a:pt x="279763" y="249591"/>
                  </a:cubicBezTo>
                  <a:lnTo>
                    <a:pt x="279763" y="246849"/>
                  </a:lnTo>
                  <a:cubicBezTo>
                    <a:pt x="279763" y="224906"/>
                    <a:pt x="260563" y="205707"/>
                    <a:pt x="238621" y="205707"/>
                  </a:cubicBezTo>
                  <a:cubicBezTo>
                    <a:pt x="216679" y="205707"/>
                    <a:pt x="197480" y="222163"/>
                    <a:pt x="197480" y="244106"/>
                  </a:cubicBezTo>
                  <a:lnTo>
                    <a:pt x="197480" y="260562"/>
                  </a:lnTo>
                  <a:lnTo>
                    <a:pt x="148110" y="260562"/>
                  </a:lnTo>
                  <a:lnTo>
                    <a:pt x="148110" y="244106"/>
                  </a:lnTo>
                  <a:cubicBezTo>
                    <a:pt x="148110" y="222163"/>
                    <a:pt x="128910" y="205707"/>
                    <a:pt x="106969" y="205707"/>
                  </a:cubicBezTo>
                  <a:cubicBezTo>
                    <a:pt x="85025" y="205707"/>
                    <a:pt x="65827" y="224906"/>
                    <a:pt x="65827" y="246849"/>
                  </a:cubicBezTo>
                  <a:lnTo>
                    <a:pt x="65827" y="249591"/>
                  </a:lnTo>
                  <a:cubicBezTo>
                    <a:pt x="65827" y="271533"/>
                    <a:pt x="85025" y="290733"/>
                    <a:pt x="106969" y="290733"/>
                  </a:cubicBezTo>
                  <a:lnTo>
                    <a:pt x="123425" y="290733"/>
                  </a:lnTo>
                  <a:lnTo>
                    <a:pt x="131653" y="441584"/>
                  </a:lnTo>
                  <a:cubicBezTo>
                    <a:pt x="128910" y="441584"/>
                    <a:pt x="126167" y="438842"/>
                    <a:pt x="126167" y="436099"/>
                  </a:cubicBezTo>
                  <a:lnTo>
                    <a:pt x="126167" y="416900"/>
                  </a:lnTo>
                  <a:cubicBezTo>
                    <a:pt x="126167" y="414157"/>
                    <a:pt x="126167" y="411414"/>
                    <a:pt x="123425" y="408671"/>
                  </a:cubicBezTo>
                  <a:lnTo>
                    <a:pt x="35656" y="268791"/>
                  </a:lnTo>
                  <a:cubicBezTo>
                    <a:pt x="35656" y="268791"/>
                    <a:pt x="35656" y="268791"/>
                    <a:pt x="35656" y="268791"/>
                  </a:cubicBezTo>
                  <a:cubicBezTo>
                    <a:pt x="21942" y="249591"/>
                    <a:pt x="13714" y="230392"/>
                    <a:pt x="8228" y="208450"/>
                  </a:cubicBezTo>
                </a:path>
              </a:pathLst>
            </a:custGeom>
            <a:solidFill>
              <a:srgbClr val="F16924"/>
            </a:solidFill>
            <a:ln w="27426" cap="flat">
              <a:noFill/>
              <a:prstDash val="solid"/>
              <a:miter/>
            </a:ln>
          </p:spPr>
          <p:txBody>
            <a:bodyPr rtlCol="0" anchor="ctr"/>
            <a:lstStyle/>
            <a:p>
              <a:endParaRPr lang="en-US"/>
            </a:p>
          </p:txBody>
        </p:sp>
        <p:grpSp>
          <p:nvGrpSpPr>
            <p:cNvPr id="11" name="Graphic 3">
              <a:extLst>
                <a:ext uri="{FF2B5EF4-FFF2-40B4-BE49-F238E27FC236}">
                  <a16:creationId xmlns:a16="http://schemas.microsoft.com/office/drawing/2014/main" id="{0068B21B-8553-305D-19E6-09FED434AD10}"/>
                </a:ext>
              </a:extLst>
            </p:cNvPr>
            <p:cNvGrpSpPr/>
            <p:nvPr/>
          </p:nvGrpSpPr>
          <p:grpSpPr>
            <a:xfrm>
              <a:off x="2811409" y="3683011"/>
              <a:ext cx="858485" cy="948995"/>
              <a:chOff x="2811409" y="3683011"/>
              <a:chExt cx="858485" cy="948995"/>
            </a:xfrm>
            <a:grpFill/>
          </p:grpSpPr>
          <p:sp>
            <p:nvSpPr>
              <p:cNvPr id="12" name="Freeform 11">
                <a:extLst>
                  <a:ext uri="{FF2B5EF4-FFF2-40B4-BE49-F238E27FC236}">
                    <a16:creationId xmlns:a16="http://schemas.microsoft.com/office/drawing/2014/main" id="{B25EDB01-72A5-5F73-174B-4B3DACE44AD2}"/>
                  </a:ext>
                </a:extLst>
              </p:cNvPr>
              <p:cNvSpPr/>
              <p:nvPr/>
            </p:nvSpPr>
            <p:spPr>
              <a:xfrm>
                <a:off x="2811409" y="3998429"/>
                <a:ext cx="858485" cy="633577"/>
              </a:xfrm>
              <a:custGeom>
                <a:avLst/>
                <a:gdLst>
                  <a:gd name="connsiteX0" fmla="*/ 828316 w 858485"/>
                  <a:gd name="connsiteY0" fmla="*/ 35656 h 633577"/>
                  <a:gd name="connsiteX1" fmla="*/ 770717 w 858485"/>
                  <a:gd name="connsiteY1" fmla="*/ 35656 h 633577"/>
                  <a:gd name="connsiteX2" fmla="*/ 770717 w 858485"/>
                  <a:gd name="connsiteY2" fmla="*/ 30170 h 633577"/>
                  <a:gd name="connsiteX3" fmla="*/ 743289 w 858485"/>
                  <a:gd name="connsiteY3" fmla="*/ 2743 h 633577"/>
                  <a:gd name="connsiteX4" fmla="*/ 630837 w 858485"/>
                  <a:gd name="connsiteY4" fmla="*/ 2743 h 633577"/>
                  <a:gd name="connsiteX5" fmla="*/ 617123 w 858485"/>
                  <a:gd name="connsiteY5" fmla="*/ 16456 h 633577"/>
                  <a:gd name="connsiteX6" fmla="*/ 630837 w 858485"/>
                  <a:gd name="connsiteY6" fmla="*/ 30170 h 633577"/>
                  <a:gd name="connsiteX7" fmla="*/ 743289 w 858485"/>
                  <a:gd name="connsiteY7" fmla="*/ 30170 h 633577"/>
                  <a:gd name="connsiteX8" fmla="*/ 743289 w 858485"/>
                  <a:gd name="connsiteY8" fmla="*/ 30170 h 633577"/>
                  <a:gd name="connsiteX9" fmla="*/ 743289 w 858485"/>
                  <a:gd name="connsiteY9" fmla="*/ 200221 h 633577"/>
                  <a:gd name="connsiteX10" fmla="*/ 757003 w 858485"/>
                  <a:gd name="connsiteY10" fmla="*/ 213935 h 633577"/>
                  <a:gd name="connsiteX11" fmla="*/ 770717 w 858485"/>
                  <a:gd name="connsiteY11" fmla="*/ 200221 h 633577"/>
                  <a:gd name="connsiteX12" fmla="*/ 770717 w 858485"/>
                  <a:gd name="connsiteY12" fmla="*/ 65826 h 633577"/>
                  <a:gd name="connsiteX13" fmla="*/ 828316 w 858485"/>
                  <a:gd name="connsiteY13" fmla="*/ 65826 h 633577"/>
                  <a:gd name="connsiteX14" fmla="*/ 831058 w 858485"/>
                  <a:gd name="connsiteY14" fmla="*/ 68569 h 633577"/>
                  <a:gd name="connsiteX15" fmla="*/ 831058 w 858485"/>
                  <a:gd name="connsiteY15" fmla="*/ 554038 h 633577"/>
                  <a:gd name="connsiteX16" fmla="*/ 773461 w 858485"/>
                  <a:gd name="connsiteY16" fmla="*/ 611636 h 633577"/>
                  <a:gd name="connsiteX17" fmla="*/ 85025 w 858485"/>
                  <a:gd name="connsiteY17" fmla="*/ 611636 h 633577"/>
                  <a:gd name="connsiteX18" fmla="*/ 27428 w 858485"/>
                  <a:gd name="connsiteY18" fmla="*/ 554038 h 633577"/>
                  <a:gd name="connsiteX19" fmla="*/ 27428 w 858485"/>
                  <a:gd name="connsiteY19" fmla="*/ 65826 h 633577"/>
                  <a:gd name="connsiteX20" fmla="*/ 30170 w 858485"/>
                  <a:gd name="connsiteY20" fmla="*/ 63083 h 633577"/>
                  <a:gd name="connsiteX21" fmla="*/ 87769 w 858485"/>
                  <a:gd name="connsiteY21" fmla="*/ 63083 h 633577"/>
                  <a:gd name="connsiteX22" fmla="*/ 87769 w 858485"/>
                  <a:gd name="connsiteY22" fmla="*/ 540324 h 633577"/>
                  <a:gd name="connsiteX23" fmla="*/ 123425 w 858485"/>
                  <a:gd name="connsiteY23" fmla="*/ 575980 h 633577"/>
                  <a:gd name="connsiteX24" fmla="*/ 735061 w 858485"/>
                  <a:gd name="connsiteY24" fmla="*/ 575980 h 633577"/>
                  <a:gd name="connsiteX25" fmla="*/ 770717 w 858485"/>
                  <a:gd name="connsiteY25" fmla="*/ 540324 h 633577"/>
                  <a:gd name="connsiteX26" fmla="*/ 770717 w 858485"/>
                  <a:gd name="connsiteY26" fmla="*/ 257819 h 633577"/>
                  <a:gd name="connsiteX27" fmla="*/ 757003 w 858485"/>
                  <a:gd name="connsiteY27" fmla="*/ 244106 h 633577"/>
                  <a:gd name="connsiteX28" fmla="*/ 743289 w 858485"/>
                  <a:gd name="connsiteY28" fmla="*/ 257819 h 633577"/>
                  <a:gd name="connsiteX29" fmla="*/ 743289 w 858485"/>
                  <a:gd name="connsiteY29" fmla="*/ 458041 h 633577"/>
                  <a:gd name="connsiteX30" fmla="*/ 518384 w 858485"/>
                  <a:gd name="connsiteY30" fmla="*/ 458041 h 633577"/>
                  <a:gd name="connsiteX31" fmla="*/ 444329 w 858485"/>
                  <a:gd name="connsiteY31" fmla="*/ 490954 h 633577"/>
                  <a:gd name="connsiteX32" fmla="*/ 444329 w 858485"/>
                  <a:gd name="connsiteY32" fmla="*/ 309932 h 633577"/>
                  <a:gd name="connsiteX33" fmla="*/ 430615 w 858485"/>
                  <a:gd name="connsiteY33" fmla="*/ 296218 h 633577"/>
                  <a:gd name="connsiteX34" fmla="*/ 416901 w 858485"/>
                  <a:gd name="connsiteY34" fmla="*/ 309932 h 633577"/>
                  <a:gd name="connsiteX35" fmla="*/ 416901 w 858485"/>
                  <a:gd name="connsiteY35" fmla="*/ 490954 h 633577"/>
                  <a:gd name="connsiteX36" fmla="*/ 342846 w 858485"/>
                  <a:gd name="connsiteY36" fmla="*/ 458041 h 633577"/>
                  <a:gd name="connsiteX37" fmla="*/ 279763 w 858485"/>
                  <a:gd name="connsiteY37" fmla="*/ 458041 h 633577"/>
                  <a:gd name="connsiteX38" fmla="*/ 266049 w 858485"/>
                  <a:gd name="connsiteY38" fmla="*/ 471755 h 633577"/>
                  <a:gd name="connsiteX39" fmla="*/ 279763 w 858485"/>
                  <a:gd name="connsiteY39" fmla="*/ 485469 h 633577"/>
                  <a:gd name="connsiteX40" fmla="*/ 342846 w 858485"/>
                  <a:gd name="connsiteY40" fmla="*/ 485469 h 633577"/>
                  <a:gd name="connsiteX41" fmla="*/ 416901 w 858485"/>
                  <a:gd name="connsiteY41" fmla="*/ 545810 h 633577"/>
                  <a:gd name="connsiteX42" fmla="*/ 123425 w 858485"/>
                  <a:gd name="connsiteY42" fmla="*/ 545810 h 633577"/>
                  <a:gd name="connsiteX43" fmla="*/ 115197 w 858485"/>
                  <a:gd name="connsiteY43" fmla="*/ 537581 h 633577"/>
                  <a:gd name="connsiteX44" fmla="*/ 115197 w 858485"/>
                  <a:gd name="connsiteY44" fmla="*/ 485469 h 633577"/>
                  <a:gd name="connsiteX45" fmla="*/ 216679 w 858485"/>
                  <a:gd name="connsiteY45" fmla="*/ 485469 h 633577"/>
                  <a:gd name="connsiteX46" fmla="*/ 230393 w 858485"/>
                  <a:gd name="connsiteY46" fmla="*/ 471755 h 633577"/>
                  <a:gd name="connsiteX47" fmla="*/ 216679 w 858485"/>
                  <a:gd name="connsiteY47" fmla="*/ 458041 h 633577"/>
                  <a:gd name="connsiteX48" fmla="*/ 115197 w 858485"/>
                  <a:gd name="connsiteY48" fmla="*/ 458041 h 633577"/>
                  <a:gd name="connsiteX49" fmla="*/ 115197 w 858485"/>
                  <a:gd name="connsiteY49" fmla="*/ 27428 h 633577"/>
                  <a:gd name="connsiteX50" fmla="*/ 115197 w 858485"/>
                  <a:gd name="connsiteY50" fmla="*/ 27428 h 633577"/>
                  <a:gd name="connsiteX51" fmla="*/ 227649 w 858485"/>
                  <a:gd name="connsiteY51" fmla="*/ 27428 h 633577"/>
                  <a:gd name="connsiteX52" fmla="*/ 241363 w 858485"/>
                  <a:gd name="connsiteY52" fmla="*/ 13714 h 633577"/>
                  <a:gd name="connsiteX53" fmla="*/ 227649 w 858485"/>
                  <a:gd name="connsiteY53" fmla="*/ 0 h 633577"/>
                  <a:gd name="connsiteX54" fmla="*/ 115197 w 858485"/>
                  <a:gd name="connsiteY54" fmla="*/ 0 h 633577"/>
                  <a:gd name="connsiteX55" fmla="*/ 87769 w 858485"/>
                  <a:gd name="connsiteY55" fmla="*/ 27428 h 633577"/>
                  <a:gd name="connsiteX56" fmla="*/ 87769 w 858485"/>
                  <a:gd name="connsiteY56" fmla="*/ 32913 h 633577"/>
                  <a:gd name="connsiteX57" fmla="*/ 30170 w 858485"/>
                  <a:gd name="connsiteY57" fmla="*/ 32913 h 633577"/>
                  <a:gd name="connsiteX58" fmla="*/ 0 w 858485"/>
                  <a:gd name="connsiteY58" fmla="*/ 63083 h 633577"/>
                  <a:gd name="connsiteX59" fmla="*/ 0 w 858485"/>
                  <a:gd name="connsiteY59" fmla="*/ 548552 h 633577"/>
                  <a:gd name="connsiteX60" fmla="*/ 85025 w 858485"/>
                  <a:gd name="connsiteY60" fmla="*/ 633578 h 633577"/>
                  <a:gd name="connsiteX61" fmla="*/ 773461 w 858485"/>
                  <a:gd name="connsiteY61" fmla="*/ 633578 h 633577"/>
                  <a:gd name="connsiteX62" fmla="*/ 858486 w 858485"/>
                  <a:gd name="connsiteY62" fmla="*/ 548552 h 633577"/>
                  <a:gd name="connsiteX63" fmla="*/ 858486 w 858485"/>
                  <a:gd name="connsiteY63" fmla="*/ 65826 h 633577"/>
                  <a:gd name="connsiteX64" fmla="*/ 828316 w 858485"/>
                  <a:gd name="connsiteY64" fmla="*/ 35656 h 633577"/>
                  <a:gd name="connsiteX65" fmla="*/ 828316 w 858485"/>
                  <a:gd name="connsiteY65" fmla="*/ 35656 h 633577"/>
                  <a:gd name="connsiteX66" fmla="*/ 518384 w 858485"/>
                  <a:gd name="connsiteY66" fmla="*/ 485469 h 633577"/>
                  <a:gd name="connsiteX67" fmla="*/ 743289 w 858485"/>
                  <a:gd name="connsiteY67" fmla="*/ 485469 h 633577"/>
                  <a:gd name="connsiteX68" fmla="*/ 743289 w 858485"/>
                  <a:gd name="connsiteY68" fmla="*/ 537581 h 633577"/>
                  <a:gd name="connsiteX69" fmla="*/ 735061 w 858485"/>
                  <a:gd name="connsiteY69" fmla="*/ 545810 h 633577"/>
                  <a:gd name="connsiteX70" fmla="*/ 444329 w 858485"/>
                  <a:gd name="connsiteY70" fmla="*/ 545810 h 633577"/>
                  <a:gd name="connsiteX71" fmla="*/ 518384 w 858485"/>
                  <a:gd name="connsiteY71" fmla="*/ 485469 h 633577"/>
                  <a:gd name="connsiteX72" fmla="*/ 518384 w 858485"/>
                  <a:gd name="connsiteY72" fmla="*/ 485469 h 63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58485" h="633577">
                    <a:moveTo>
                      <a:pt x="828316" y="35656"/>
                    </a:moveTo>
                    <a:lnTo>
                      <a:pt x="770717" y="35656"/>
                    </a:lnTo>
                    <a:lnTo>
                      <a:pt x="770717" y="30170"/>
                    </a:lnTo>
                    <a:cubicBezTo>
                      <a:pt x="770717" y="13714"/>
                      <a:pt x="757003" y="2743"/>
                      <a:pt x="743289" y="2743"/>
                    </a:cubicBezTo>
                    <a:lnTo>
                      <a:pt x="630837" y="2743"/>
                    </a:lnTo>
                    <a:cubicBezTo>
                      <a:pt x="622609" y="2743"/>
                      <a:pt x="617123" y="8228"/>
                      <a:pt x="617123" y="16456"/>
                    </a:cubicBezTo>
                    <a:cubicBezTo>
                      <a:pt x="617123" y="24685"/>
                      <a:pt x="622609" y="30170"/>
                      <a:pt x="630837" y="30170"/>
                    </a:cubicBezTo>
                    <a:lnTo>
                      <a:pt x="743289" y="30170"/>
                    </a:lnTo>
                    <a:cubicBezTo>
                      <a:pt x="743289" y="30170"/>
                      <a:pt x="743289" y="30170"/>
                      <a:pt x="743289" y="30170"/>
                    </a:cubicBezTo>
                    <a:lnTo>
                      <a:pt x="743289" y="200221"/>
                    </a:lnTo>
                    <a:cubicBezTo>
                      <a:pt x="743289" y="208450"/>
                      <a:pt x="748775" y="213935"/>
                      <a:pt x="757003" y="213935"/>
                    </a:cubicBezTo>
                    <a:cubicBezTo>
                      <a:pt x="765233" y="213935"/>
                      <a:pt x="770717" y="208450"/>
                      <a:pt x="770717" y="200221"/>
                    </a:cubicBezTo>
                    <a:lnTo>
                      <a:pt x="770717" y="65826"/>
                    </a:lnTo>
                    <a:lnTo>
                      <a:pt x="828316" y="65826"/>
                    </a:lnTo>
                    <a:cubicBezTo>
                      <a:pt x="831058" y="65826"/>
                      <a:pt x="831058" y="68569"/>
                      <a:pt x="831058" y="68569"/>
                    </a:cubicBezTo>
                    <a:lnTo>
                      <a:pt x="831058" y="554038"/>
                    </a:lnTo>
                    <a:cubicBezTo>
                      <a:pt x="831058" y="586951"/>
                      <a:pt x="806374" y="611636"/>
                      <a:pt x="773461" y="611636"/>
                    </a:cubicBezTo>
                    <a:lnTo>
                      <a:pt x="85025" y="611636"/>
                    </a:lnTo>
                    <a:cubicBezTo>
                      <a:pt x="52113" y="611636"/>
                      <a:pt x="27428" y="586951"/>
                      <a:pt x="27428" y="554038"/>
                    </a:cubicBezTo>
                    <a:lnTo>
                      <a:pt x="27428" y="65826"/>
                    </a:lnTo>
                    <a:cubicBezTo>
                      <a:pt x="27428" y="63083"/>
                      <a:pt x="30170" y="63083"/>
                      <a:pt x="30170" y="63083"/>
                    </a:cubicBezTo>
                    <a:lnTo>
                      <a:pt x="87769" y="63083"/>
                    </a:lnTo>
                    <a:lnTo>
                      <a:pt x="87769" y="540324"/>
                    </a:lnTo>
                    <a:cubicBezTo>
                      <a:pt x="87769" y="559523"/>
                      <a:pt x="104225" y="575980"/>
                      <a:pt x="123425" y="575980"/>
                    </a:cubicBezTo>
                    <a:lnTo>
                      <a:pt x="735061" y="575980"/>
                    </a:lnTo>
                    <a:cubicBezTo>
                      <a:pt x="754261" y="575980"/>
                      <a:pt x="770717" y="559523"/>
                      <a:pt x="770717" y="540324"/>
                    </a:cubicBezTo>
                    <a:lnTo>
                      <a:pt x="770717" y="257819"/>
                    </a:lnTo>
                    <a:cubicBezTo>
                      <a:pt x="770717" y="249591"/>
                      <a:pt x="765233" y="244106"/>
                      <a:pt x="757003" y="244106"/>
                    </a:cubicBezTo>
                    <a:cubicBezTo>
                      <a:pt x="748775" y="244106"/>
                      <a:pt x="743289" y="249591"/>
                      <a:pt x="743289" y="257819"/>
                    </a:cubicBezTo>
                    <a:lnTo>
                      <a:pt x="743289" y="458041"/>
                    </a:lnTo>
                    <a:lnTo>
                      <a:pt x="518384" y="458041"/>
                    </a:lnTo>
                    <a:cubicBezTo>
                      <a:pt x="488212" y="458041"/>
                      <a:pt x="463528" y="469012"/>
                      <a:pt x="444329" y="490954"/>
                    </a:cubicBezTo>
                    <a:lnTo>
                      <a:pt x="444329" y="309932"/>
                    </a:lnTo>
                    <a:cubicBezTo>
                      <a:pt x="444329" y="301704"/>
                      <a:pt x="438843" y="296218"/>
                      <a:pt x="430615" y="296218"/>
                    </a:cubicBezTo>
                    <a:cubicBezTo>
                      <a:pt x="422387" y="296218"/>
                      <a:pt x="416901" y="301704"/>
                      <a:pt x="416901" y="309932"/>
                    </a:cubicBezTo>
                    <a:lnTo>
                      <a:pt x="416901" y="490954"/>
                    </a:lnTo>
                    <a:cubicBezTo>
                      <a:pt x="397701" y="471755"/>
                      <a:pt x="373016" y="458041"/>
                      <a:pt x="342846" y="458041"/>
                    </a:cubicBezTo>
                    <a:lnTo>
                      <a:pt x="279763" y="458041"/>
                    </a:lnTo>
                    <a:cubicBezTo>
                      <a:pt x="271535" y="458041"/>
                      <a:pt x="266049" y="463527"/>
                      <a:pt x="266049" y="471755"/>
                    </a:cubicBezTo>
                    <a:cubicBezTo>
                      <a:pt x="266049" y="479983"/>
                      <a:pt x="271535" y="485469"/>
                      <a:pt x="279763" y="485469"/>
                    </a:cubicBezTo>
                    <a:lnTo>
                      <a:pt x="342846" y="485469"/>
                    </a:lnTo>
                    <a:cubicBezTo>
                      <a:pt x="378502" y="485469"/>
                      <a:pt x="408673" y="512896"/>
                      <a:pt x="416901" y="545810"/>
                    </a:cubicBezTo>
                    <a:lnTo>
                      <a:pt x="123425" y="545810"/>
                    </a:lnTo>
                    <a:cubicBezTo>
                      <a:pt x="117939" y="545810"/>
                      <a:pt x="115197" y="543067"/>
                      <a:pt x="115197" y="537581"/>
                    </a:cubicBezTo>
                    <a:lnTo>
                      <a:pt x="115197" y="485469"/>
                    </a:lnTo>
                    <a:lnTo>
                      <a:pt x="216679" y="485469"/>
                    </a:lnTo>
                    <a:cubicBezTo>
                      <a:pt x="224907" y="485469"/>
                      <a:pt x="230393" y="479983"/>
                      <a:pt x="230393" y="471755"/>
                    </a:cubicBezTo>
                    <a:cubicBezTo>
                      <a:pt x="230393" y="463527"/>
                      <a:pt x="224907" y="458041"/>
                      <a:pt x="216679" y="458041"/>
                    </a:cubicBezTo>
                    <a:lnTo>
                      <a:pt x="115197" y="458041"/>
                    </a:lnTo>
                    <a:lnTo>
                      <a:pt x="115197" y="27428"/>
                    </a:lnTo>
                    <a:cubicBezTo>
                      <a:pt x="115197" y="27428"/>
                      <a:pt x="115197" y="27428"/>
                      <a:pt x="115197" y="27428"/>
                    </a:cubicBezTo>
                    <a:lnTo>
                      <a:pt x="227649" y="27428"/>
                    </a:lnTo>
                    <a:cubicBezTo>
                      <a:pt x="235877" y="27428"/>
                      <a:pt x="241363" y="21942"/>
                      <a:pt x="241363" y="13714"/>
                    </a:cubicBezTo>
                    <a:cubicBezTo>
                      <a:pt x="241363" y="5485"/>
                      <a:pt x="235877" y="0"/>
                      <a:pt x="227649" y="0"/>
                    </a:cubicBezTo>
                    <a:lnTo>
                      <a:pt x="115197" y="0"/>
                    </a:lnTo>
                    <a:cubicBezTo>
                      <a:pt x="98739" y="0"/>
                      <a:pt x="87769" y="13714"/>
                      <a:pt x="87769" y="27428"/>
                    </a:cubicBezTo>
                    <a:lnTo>
                      <a:pt x="87769" y="32913"/>
                    </a:lnTo>
                    <a:lnTo>
                      <a:pt x="30170" y="32913"/>
                    </a:lnTo>
                    <a:cubicBezTo>
                      <a:pt x="13714" y="32913"/>
                      <a:pt x="0" y="46627"/>
                      <a:pt x="0" y="63083"/>
                    </a:cubicBezTo>
                    <a:lnTo>
                      <a:pt x="0" y="548552"/>
                    </a:lnTo>
                    <a:cubicBezTo>
                      <a:pt x="0" y="595179"/>
                      <a:pt x="38399" y="633578"/>
                      <a:pt x="85025" y="633578"/>
                    </a:cubicBezTo>
                    <a:lnTo>
                      <a:pt x="773461" y="633578"/>
                    </a:lnTo>
                    <a:cubicBezTo>
                      <a:pt x="820088" y="633578"/>
                      <a:pt x="858486" y="595179"/>
                      <a:pt x="858486" y="548552"/>
                    </a:cubicBezTo>
                    <a:lnTo>
                      <a:pt x="858486" y="65826"/>
                    </a:lnTo>
                    <a:cubicBezTo>
                      <a:pt x="858486" y="49369"/>
                      <a:pt x="844772" y="35656"/>
                      <a:pt x="828316" y="35656"/>
                    </a:cubicBezTo>
                    <a:lnTo>
                      <a:pt x="828316" y="35656"/>
                    </a:lnTo>
                    <a:close/>
                    <a:moveTo>
                      <a:pt x="518384" y="485469"/>
                    </a:moveTo>
                    <a:lnTo>
                      <a:pt x="743289" y="485469"/>
                    </a:lnTo>
                    <a:lnTo>
                      <a:pt x="743289" y="537581"/>
                    </a:lnTo>
                    <a:cubicBezTo>
                      <a:pt x="743289" y="543067"/>
                      <a:pt x="740547" y="545810"/>
                      <a:pt x="735061" y="545810"/>
                    </a:cubicBezTo>
                    <a:lnTo>
                      <a:pt x="444329" y="545810"/>
                    </a:lnTo>
                    <a:cubicBezTo>
                      <a:pt x="452557" y="512896"/>
                      <a:pt x="482726" y="485469"/>
                      <a:pt x="518384" y="485469"/>
                    </a:cubicBezTo>
                    <a:lnTo>
                      <a:pt x="518384" y="485469"/>
                    </a:lnTo>
                    <a:close/>
                  </a:path>
                </a:pathLst>
              </a:custGeom>
              <a:grpFill/>
              <a:ln w="27426"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B6476CB-435C-EF69-4DDE-FEDDD13F087E}"/>
                  </a:ext>
                </a:extLst>
              </p:cNvPr>
              <p:cNvSpPr/>
              <p:nvPr/>
            </p:nvSpPr>
            <p:spPr>
              <a:xfrm>
                <a:off x="3043831" y="3683011"/>
                <a:ext cx="398414" cy="562266"/>
              </a:xfrm>
              <a:custGeom>
                <a:avLst/>
                <a:gdLst>
                  <a:gd name="connsiteX0" fmla="*/ 11685 w 398414"/>
                  <a:gd name="connsiteY0" fmla="*/ 200221 h 562266"/>
                  <a:gd name="connsiteX1" fmla="*/ 28141 w 398414"/>
                  <a:gd name="connsiteY1" fmla="*/ 186508 h 562266"/>
                  <a:gd name="connsiteX2" fmla="*/ 82996 w 398414"/>
                  <a:gd name="connsiteY2" fmla="*/ 76797 h 562266"/>
                  <a:gd name="connsiteX3" fmla="*/ 198193 w 398414"/>
                  <a:gd name="connsiteY3" fmla="*/ 32913 h 562266"/>
                  <a:gd name="connsiteX4" fmla="*/ 368245 w 398414"/>
                  <a:gd name="connsiteY4" fmla="*/ 202964 h 562266"/>
                  <a:gd name="connsiteX5" fmla="*/ 338073 w 398414"/>
                  <a:gd name="connsiteY5" fmla="*/ 301704 h 562266"/>
                  <a:gd name="connsiteX6" fmla="*/ 338073 w 398414"/>
                  <a:gd name="connsiteY6" fmla="*/ 301704 h 562266"/>
                  <a:gd name="connsiteX7" fmla="*/ 250304 w 398414"/>
                  <a:gd name="connsiteY7" fmla="*/ 441584 h 562266"/>
                  <a:gd name="connsiteX8" fmla="*/ 247562 w 398414"/>
                  <a:gd name="connsiteY8" fmla="*/ 449813 h 562266"/>
                  <a:gd name="connsiteX9" fmla="*/ 247562 w 398414"/>
                  <a:gd name="connsiteY9" fmla="*/ 469012 h 562266"/>
                  <a:gd name="connsiteX10" fmla="*/ 242076 w 398414"/>
                  <a:gd name="connsiteY10" fmla="*/ 474498 h 562266"/>
                  <a:gd name="connsiteX11" fmla="*/ 242076 w 398414"/>
                  <a:gd name="connsiteY11" fmla="*/ 474498 h 562266"/>
                  <a:gd name="connsiteX12" fmla="*/ 250304 w 398414"/>
                  <a:gd name="connsiteY12" fmla="*/ 323646 h 562266"/>
                  <a:gd name="connsiteX13" fmla="*/ 266762 w 398414"/>
                  <a:gd name="connsiteY13" fmla="*/ 323646 h 562266"/>
                  <a:gd name="connsiteX14" fmla="*/ 307904 w 398414"/>
                  <a:gd name="connsiteY14" fmla="*/ 282504 h 562266"/>
                  <a:gd name="connsiteX15" fmla="*/ 307904 w 398414"/>
                  <a:gd name="connsiteY15" fmla="*/ 279762 h 562266"/>
                  <a:gd name="connsiteX16" fmla="*/ 266762 w 398414"/>
                  <a:gd name="connsiteY16" fmla="*/ 238620 h 562266"/>
                  <a:gd name="connsiteX17" fmla="*/ 225621 w 398414"/>
                  <a:gd name="connsiteY17" fmla="*/ 277019 h 562266"/>
                  <a:gd name="connsiteX18" fmla="*/ 225621 w 398414"/>
                  <a:gd name="connsiteY18" fmla="*/ 293475 h 562266"/>
                  <a:gd name="connsiteX19" fmla="*/ 176251 w 398414"/>
                  <a:gd name="connsiteY19" fmla="*/ 293475 h 562266"/>
                  <a:gd name="connsiteX20" fmla="*/ 176251 w 398414"/>
                  <a:gd name="connsiteY20" fmla="*/ 277019 h 562266"/>
                  <a:gd name="connsiteX21" fmla="*/ 135110 w 398414"/>
                  <a:gd name="connsiteY21" fmla="*/ 238620 h 562266"/>
                  <a:gd name="connsiteX22" fmla="*/ 93968 w 398414"/>
                  <a:gd name="connsiteY22" fmla="*/ 279762 h 562266"/>
                  <a:gd name="connsiteX23" fmla="*/ 93968 w 398414"/>
                  <a:gd name="connsiteY23" fmla="*/ 282504 h 562266"/>
                  <a:gd name="connsiteX24" fmla="*/ 135110 w 398414"/>
                  <a:gd name="connsiteY24" fmla="*/ 323646 h 562266"/>
                  <a:gd name="connsiteX25" fmla="*/ 151565 w 398414"/>
                  <a:gd name="connsiteY25" fmla="*/ 323646 h 562266"/>
                  <a:gd name="connsiteX26" fmla="*/ 159793 w 398414"/>
                  <a:gd name="connsiteY26" fmla="*/ 474498 h 562266"/>
                  <a:gd name="connsiteX27" fmla="*/ 154308 w 398414"/>
                  <a:gd name="connsiteY27" fmla="*/ 469012 h 562266"/>
                  <a:gd name="connsiteX28" fmla="*/ 154308 w 398414"/>
                  <a:gd name="connsiteY28" fmla="*/ 449813 h 562266"/>
                  <a:gd name="connsiteX29" fmla="*/ 151565 w 398414"/>
                  <a:gd name="connsiteY29" fmla="*/ 441584 h 562266"/>
                  <a:gd name="connsiteX30" fmla="*/ 63797 w 398414"/>
                  <a:gd name="connsiteY30" fmla="*/ 301704 h 562266"/>
                  <a:gd name="connsiteX31" fmla="*/ 63797 w 398414"/>
                  <a:gd name="connsiteY31" fmla="*/ 301704 h 562266"/>
                  <a:gd name="connsiteX32" fmla="*/ 36369 w 398414"/>
                  <a:gd name="connsiteY32" fmla="*/ 241363 h 562266"/>
                  <a:gd name="connsiteX33" fmla="*/ 19913 w 398414"/>
                  <a:gd name="connsiteY33" fmla="*/ 230392 h 562266"/>
                  <a:gd name="connsiteX34" fmla="*/ 8941 w 398414"/>
                  <a:gd name="connsiteY34" fmla="*/ 246849 h 562266"/>
                  <a:gd name="connsiteX35" fmla="*/ 39113 w 398414"/>
                  <a:gd name="connsiteY35" fmla="*/ 315418 h 562266"/>
                  <a:gd name="connsiteX36" fmla="*/ 126880 w 398414"/>
                  <a:gd name="connsiteY36" fmla="*/ 449813 h 562266"/>
                  <a:gd name="connsiteX37" fmla="*/ 126880 w 398414"/>
                  <a:gd name="connsiteY37" fmla="*/ 463527 h 562266"/>
                  <a:gd name="connsiteX38" fmla="*/ 146080 w 398414"/>
                  <a:gd name="connsiteY38" fmla="*/ 493697 h 562266"/>
                  <a:gd name="connsiteX39" fmla="*/ 146080 w 398414"/>
                  <a:gd name="connsiteY39" fmla="*/ 518382 h 562266"/>
                  <a:gd name="connsiteX40" fmla="*/ 189965 w 398414"/>
                  <a:gd name="connsiteY40" fmla="*/ 562266 h 562266"/>
                  <a:gd name="connsiteX41" fmla="*/ 211907 w 398414"/>
                  <a:gd name="connsiteY41" fmla="*/ 562266 h 562266"/>
                  <a:gd name="connsiteX42" fmla="*/ 255790 w 398414"/>
                  <a:gd name="connsiteY42" fmla="*/ 518382 h 562266"/>
                  <a:gd name="connsiteX43" fmla="*/ 255790 w 398414"/>
                  <a:gd name="connsiteY43" fmla="*/ 493697 h 562266"/>
                  <a:gd name="connsiteX44" fmla="*/ 274990 w 398414"/>
                  <a:gd name="connsiteY44" fmla="*/ 463527 h 562266"/>
                  <a:gd name="connsiteX45" fmla="*/ 274990 w 398414"/>
                  <a:gd name="connsiteY45" fmla="*/ 449813 h 562266"/>
                  <a:gd name="connsiteX46" fmla="*/ 362759 w 398414"/>
                  <a:gd name="connsiteY46" fmla="*/ 315418 h 562266"/>
                  <a:gd name="connsiteX47" fmla="*/ 398415 w 398414"/>
                  <a:gd name="connsiteY47" fmla="*/ 200221 h 562266"/>
                  <a:gd name="connsiteX48" fmla="*/ 198193 w 398414"/>
                  <a:gd name="connsiteY48" fmla="*/ 0 h 562266"/>
                  <a:gd name="connsiteX49" fmla="*/ 63797 w 398414"/>
                  <a:gd name="connsiteY49" fmla="*/ 52112 h 562266"/>
                  <a:gd name="connsiteX50" fmla="*/ 713 w 398414"/>
                  <a:gd name="connsiteY50" fmla="*/ 181022 h 562266"/>
                  <a:gd name="connsiteX51" fmla="*/ 11685 w 398414"/>
                  <a:gd name="connsiteY51" fmla="*/ 200221 h 562266"/>
                  <a:gd name="connsiteX52" fmla="*/ 11685 w 398414"/>
                  <a:gd name="connsiteY52" fmla="*/ 200221 h 562266"/>
                  <a:gd name="connsiteX53" fmla="*/ 250304 w 398414"/>
                  <a:gd name="connsiteY53" fmla="*/ 279762 h 562266"/>
                  <a:gd name="connsiteX54" fmla="*/ 264018 w 398414"/>
                  <a:gd name="connsiteY54" fmla="*/ 266048 h 562266"/>
                  <a:gd name="connsiteX55" fmla="*/ 277732 w 398414"/>
                  <a:gd name="connsiteY55" fmla="*/ 279762 h 562266"/>
                  <a:gd name="connsiteX56" fmla="*/ 277732 w 398414"/>
                  <a:gd name="connsiteY56" fmla="*/ 282504 h 562266"/>
                  <a:gd name="connsiteX57" fmla="*/ 264018 w 398414"/>
                  <a:gd name="connsiteY57" fmla="*/ 296218 h 562266"/>
                  <a:gd name="connsiteX58" fmla="*/ 247562 w 398414"/>
                  <a:gd name="connsiteY58" fmla="*/ 296218 h 562266"/>
                  <a:gd name="connsiteX59" fmla="*/ 250304 w 398414"/>
                  <a:gd name="connsiteY59" fmla="*/ 279762 h 562266"/>
                  <a:gd name="connsiteX60" fmla="*/ 129624 w 398414"/>
                  <a:gd name="connsiteY60" fmla="*/ 293475 h 562266"/>
                  <a:gd name="connsiteX61" fmla="*/ 115910 w 398414"/>
                  <a:gd name="connsiteY61" fmla="*/ 279762 h 562266"/>
                  <a:gd name="connsiteX62" fmla="*/ 115910 w 398414"/>
                  <a:gd name="connsiteY62" fmla="*/ 277019 h 562266"/>
                  <a:gd name="connsiteX63" fmla="*/ 129624 w 398414"/>
                  <a:gd name="connsiteY63" fmla="*/ 263305 h 562266"/>
                  <a:gd name="connsiteX64" fmla="*/ 143338 w 398414"/>
                  <a:gd name="connsiteY64" fmla="*/ 277019 h 562266"/>
                  <a:gd name="connsiteX65" fmla="*/ 143338 w 398414"/>
                  <a:gd name="connsiteY65" fmla="*/ 293475 h 562266"/>
                  <a:gd name="connsiteX66" fmla="*/ 129624 w 398414"/>
                  <a:gd name="connsiteY66" fmla="*/ 293475 h 562266"/>
                  <a:gd name="connsiteX67" fmla="*/ 220135 w 398414"/>
                  <a:gd name="connsiteY67" fmla="*/ 323646 h 562266"/>
                  <a:gd name="connsiteX68" fmla="*/ 211907 w 398414"/>
                  <a:gd name="connsiteY68" fmla="*/ 474498 h 562266"/>
                  <a:gd name="connsiteX69" fmla="*/ 184479 w 398414"/>
                  <a:gd name="connsiteY69" fmla="*/ 474498 h 562266"/>
                  <a:gd name="connsiteX70" fmla="*/ 176251 w 398414"/>
                  <a:gd name="connsiteY70" fmla="*/ 323646 h 562266"/>
                  <a:gd name="connsiteX71" fmla="*/ 220135 w 398414"/>
                  <a:gd name="connsiteY71" fmla="*/ 323646 h 562266"/>
                  <a:gd name="connsiteX72" fmla="*/ 225621 w 398414"/>
                  <a:gd name="connsiteY72" fmla="*/ 521125 h 562266"/>
                  <a:gd name="connsiteX73" fmla="*/ 209163 w 398414"/>
                  <a:gd name="connsiteY73" fmla="*/ 537581 h 562266"/>
                  <a:gd name="connsiteX74" fmla="*/ 187221 w 398414"/>
                  <a:gd name="connsiteY74" fmla="*/ 537581 h 562266"/>
                  <a:gd name="connsiteX75" fmla="*/ 170765 w 398414"/>
                  <a:gd name="connsiteY75" fmla="*/ 521125 h 562266"/>
                  <a:gd name="connsiteX76" fmla="*/ 170765 w 398414"/>
                  <a:gd name="connsiteY76" fmla="*/ 499183 h 562266"/>
                  <a:gd name="connsiteX77" fmla="*/ 225621 w 398414"/>
                  <a:gd name="connsiteY77" fmla="*/ 499183 h 562266"/>
                  <a:gd name="connsiteX78" fmla="*/ 225621 w 398414"/>
                  <a:gd name="connsiteY78" fmla="*/ 521125 h 562266"/>
                  <a:gd name="connsiteX79" fmla="*/ 225621 w 398414"/>
                  <a:gd name="connsiteY79" fmla="*/ 521125 h 56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98414" h="562266">
                    <a:moveTo>
                      <a:pt x="11685" y="200221"/>
                    </a:moveTo>
                    <a:cubicBezTo>
                      <a:pt x="19913" y="200221"/>
                      <a:pt x="25399" y="194736"/>
                      <a:pt x="28141" y="186508"/>
                    </a:cubicBezTo>
                    <a:cubicBezTo>
                      <a:pt x="30883" y="145366"/>
                      <a:pt x="52827" y="104225"/>
                      <a:pt x="82996" y="76797"/>
                    </a:cubicBezTo>
                    <a:cubicBezTo>
                      <a:pt x="115910" y="46627"/>
                      <a:pt x="154308" y="32913"/>
                      <a:pt x="198193" y="32913"/>
                    </a:cubicBezTo>
                    <a:cubicBezTo>
                      <a:pt x="291446" y="32913"/>
                      <a:pt x="368245" y="109710"/>
                      <a:pt x="368245" y="202964"/>
                    </a:cubicBezTo>
                    <a:cubicBezTo>
                      <a:pt x="368245" y="238620"/>
                      <a:pt x="357273" y="271533"/>
                      <a:pt x="338073" y="301704"/>
                    </a:cubicBezTo>
                    <a:cubicBezTo>
                      <a:pt x="338073" y="301704"/>
                      <a:pt x="338073" y="301704"/>
                      <a:pt x="338073" y="301704"/>
                    </a:cubicBezTo>
                    <a:lnTo>
                      <a:pt x="250304" y="441584"/>
                    </a:lnTo>
                    <a:cubicBezTo>
                      <a:pt x="247562" y="444327"/>
                      <a:pt x="247562" y="447070"/>
                      <a:pt x="247562" y="449813"/>
                    </a:cubicBezTo>
                    <a:lnTo>
                      <a:pt x="247562" y="469012"/>
                    </a:lnTo>
                    <a:cubicBezTo>
                      <a:pt x="247562" y="471755"/>
                      <a:pt x="244820" y="474498"/>
                      <a:pt x="242076" y="474498"/>
                    </a:cubicBezTo>
                    <a:lnTo>
                      <a:pt x="242076" y="474498"/>
                    </a:lnTo>
                    <a:lnTo>
                      <a:pt x="250304" y="323646"/>
                    </a:lnTo>
                    <a:lnTo>
                      <a:pt x="266762" y="323646"/>
                    </a:lnTo>
                    <a:cubicBezTo>
                      <a:pt x="288704" y="323646"/>
                      <a:pt x="307904" y="304446"/>
                      <a:pt x="307904" y="282504"/>
                    </a:cubicBezTo>
                    <a:lnTo>
                      <a:pt x="307904" y="279762"/>
                    </a:lnTo>
                    <a:cubicBezTo>
                      <a:pt x="307904" y="257819"/>
                      <a:pt x="288704" y="238620"/>
                      <a:pt x="266762" y="238620"/>
                    </a:cubicBezTo>
                    <a:cubicBezTo>
                      <a:pt x="244820" y="238620"/>
                      <a:pt x="225621" y="255077"/>
                      <a:pt x="225621" y="277019"/>
                    </a:cubicBezTo>
                    <a:lnTo>
                      <a:pt x="225621" y="293475"/>
                    </a:lnTo>
                    <a:lnTo>
                      <a:pt x="176251" y="293475"/>
                    </a:lnTo>
                    <a:lnTo>
                      <a:pt x="176251" y="277019"/>
                    </a:lnTo>
                    <a:cubicBezTo>
                      <a:pt x="176251" y="255077"/>
                      <a:pt x="157051" y="238620"/>
                      <a:pt x="135110" y="238620"/>
                    </a:cubicBezTo>
                    <a:cubicBezTo>
                      <a:pt x="113166" y="238620"/>
                      <a:pt x="93968" y="257819"/>
                      <a:pt x="93968" y="279762"/>
                    </a:cubicBezTo>
                    <a:lnTo>
                      <a:pt x="93968" y="282504"/>
                    </a:lnTo>
                    <a:cubicBezTo>
                      <a:pt x="93968" y="304446"/>
                      <a:pt x="113166" y="323646"/>
                      <a:pt x="135110" y="323646"/>
                    </a:cubicBezTo>
                    <a:lnTo>
                      <a:pt x="151565" y="323646"/>
                    </a:lnTo>
                    <a:lnTo>
                      <a:pt x="159793" y="474498"/>
                    </a:lnTo>
                    <a:cubicBezTo>
                      <a:pt x="157051" y="474498"/>
                      <a:pt x="154308" y="471755"/>
                      <a:pt x="154308" y="469012"/>
                    </a:cubicBezTo>
                    <a:lnTo>
                      <a:pt x="154308" y="449813"/>
                    </a:lnTo>
                    <a:cubicBezTo>
                      <a:pt x="154308" y="447070"/>
                      <a:pt x="154308" y="444327"/>
                      <a:pt x="151565" y="441584"/>
                    </a:cubicBezTo>
                    <a:lnTo>
                      <a:pt x="63797" y="301704"/>
                    </a:lnTo>
                    <a:cubicBezTo>
                      <a:pt x="63797" y="301704"/>
                      <a:pt x="63797" y="301704"/>
                      <a:pt x="63797" y="301704"/>
                    </a:cubicBezTo>
                    <a:cubicBezTo>
                      <a:pt x="50083" y="282504"/>
                      <a:pt x="41855" y="263305"/>
                      <a:pt x="36369" y="241363"/>
                    </a:cubicBezTo>
                    <a:cubicBezTo>
                      <a:pt x="33627" y="233135"/>
                      <a:pt x="28141" y="230392"/>
                      <a:pt x="19913" y="230392"/>
                    </a:cubicBezTo>
                    <a:cubicBezTo>
                      <a:pt x="11685" y="233135"/>
                      <a:pt x="8941" y="238620"/>
                      <a:pt x="8941" y="246849"/>
                    </a:cubicBezTo>
                    <a:cubicBezTo>
                      <a:pt x="14427" y="271533"/>
                      <a:pt x="25399" y="296218"/>
                      <a:pt x="39113" y="315418"/>
                    </a:cubicBezTo>
                    <a:lnTo>
                      <a:pt x="126880" y="449813"/>
                    </a:lnTo>
                    <a:lnTo>
                      <a:pt x="126880" y="463527"/>
                    </a:lnTo>
                    <a:cubicBezTo>
                      <a:pt x="126880" y="477240"/>
                      <a:pt x="135110" y="490954"/>
                      <a:pt x="146080" y="493697"/>
                    </a:cubicBezTo>
                    <a:lnTo>
                      <a:pt x="146080" y="518382"/>
                    </a:lnTo>
                    <a:cubicBezTo>
                      <a:pt x="146080" y="543067"/>
                      <a:pt x="165279" y="562266"/>
                      <a:pt x="189965" y="562266"/>
                    </a:cubicBezTo>
                    <a:lnTo>
                      <a:pt x="211907" y="562266"/>
                    </a:lnTo>
                    <a:cubicBezTo>
                      <a:pt x="236591" y="562266"/>
                      <a:pt x="255790" y="543067"/>
                      <a:pt x="255790" y="518382"/>
                    </a:cubicBezTo>
                    <a:lnTo>
                      <a:pt x="255790" y="493697"/>
                    </a:lnTo>
                    <a:cubicBezTo>
                      <a:pt x="266762" y="488211"/>
                      <a:pt x="274990" y="477240"/>
                      <a:pt x="274990" y="463527"/>
                    </a:cubicBezTo>
                    <a:lnTo>
                      <a:pt x="274990" y="449813"/>
                    </a:lnTo>
                    <a:lnTo>
                      <a:pt x="362759" y="315418"/>
                    </a:lnTo>
                    <a:cubicBezTo>
                      <a:pt x="387443" y="282504"/>
                      <a:pt x="398415" y="241363"/>
                      <a:pt x="398415" y="200221"/>
                    </a:cubicBezTo>
                    <a:cubicBezTo>
                      <a:pt x="398415" y="90511"/>
                      <a:pt x="307904" y="0"/>
                      <a:pt x="198193" y="0"/>
                    </a:cubicBezTo>
                    <a:cubicBezTo>
                      <a:pt x="148823" y="0"/>
                      <a:pt x="99452" y="19199"/>
                      <a:pt x="63797" y="52112"/>
                    </a:cubicBezTo>
                    <a:cubicBezTo>
                      <a:pt x="28141" y="85025"/>
                      <a:pt x="3455" y="131652"/>
                      <a:pt x="713" y="181022"/>
                    </a:cubicBezTo>
                    <a:cubicBezTo>
                      <a:pt x="-2029" y="191993"/>
                      <a:pt x="3455" y="197479"/>
                      <a:pt x="11685" y="200221"/>
                    </a:cubicBezTo>
                    <a:lnTo>
                      <a:pt x="11685" y="200221"/>
                    </a:lnTo>
                    <a:close/>
                    <a:moveTo>
                      <a:pt x="250304" y="279762"/>
                    </a:moveTo>
                    <a:cubicBezTo>
                      <a:pt x="250304" y="271533"/>
                      <a:pt x="255790" y="266048"/>
                      <a:pt x="264018" y="266048"/>
                    </a:cubicBezTo>
                    <a:cubicBezTo>
                      <a:pt x="272248" y="266048"/>
                      <a:pt x="277732" y="271533"/>
                      <a:pt x="277732" y="279762"/>
                    </a:cubicBezTo>
                    <a:lnTo>
                      <a:pt x="277732" y="282504"/>
                    </a:lnTo>
                    <a:cubicBezTo>
                      <a:pt x="277732" y="290733"/>
                      <a:pt x="272248" y="296218"/>
                      <a:pt x="264018" y="296218"/>
                    </a:cubicBezTo>
                    <a:lnTo>
                      <a:pt x="247562" y="296218"/>
                    </a:lnTo>
                    <a:lnTo>
                      <a:pt x="250304" y="279762"/>
                    </a:lnTo>
                    <a:close/>
                    <a:moveTo>
                      <a:pt x="129624" y="293475"/>
                    </a:moveTo>
                    <a:cubicBezTo>
                      <a:pt x="121396" y="293475"/>
                      <a:pt x="115910" y="287990"/>
                      <a:pt x="115910" y="279762"/>
                    </a:cubicBezTo>
                    <a:lnTo>
                      <a:pt x="115910" y="277019"/>
                    </a:lnTo>
                    <a:cubicBezTo>
                      <a:pt x="115910" y="268790"/>
                      <a:pt x="121396" y="263305"/>
                      <a:pt x="129624" y="263305"/>
                    </a:cubicBezTo>
                    <a:cubicBezTo>
                      <a:pt x="137852" y="263305"/>
                      <a:pt x="143338" y="268790"/>
                      <a:pt x="143338" y="277019"/>
                    </a:cubicBezTo>
                    <a:lnTo>
                      <a:pt x="143338" y="293475"/>
                    </a:lnTo>
                    <a:lnTo>
                      <a:pt x="129624" y="293475"/>
                    </a:lnTo>
                    <a:close/>
                    <a:moveTo>
                      <a:pt x="220135" y="323646"/>
                    </a:moveTo>
                    <a:lnTo>
                      <a:pt x="211907" y="474498"/>
                    </a:lnTo>
                    <a:lnTo>
                      <a:pt x="184479" y="474498"/>
                    </a:lnTo>
                    <a:lnTo>
                      <a:pt x="176251" y="323646"/>
                    </a:lnTo>
                    <a:lnTo>
                      <a:pt x="220135" y="323646"/>
                    </a:lnTo>
                    <a:close/>
                    <a:moveTo>
                      <a:pt x="225621" y="521125"/>
                    </a:moveTo>
                    <a:cubicBezTo>
                      <a:pt x="225621" y="529353"/>
                      <a:pt x="217393" y="537581"/>
                      <a:pt x="209163" y="537581"/>
                    </a:cubicBezTo>
                    <a:lnTo>
                      <a:pt x="187221" y="537581"/>
                    </a:lnTo>
                    <a:cubicBezTo>
                      <a:pt x="178993" y="537581"/>
                      <a:pt x="170765" y="529353"/>
                      <a:pt x="170765" y="521125"/>
                    </a:cubicBezTo>
                    <a:lnTo>
                      <a:pt x="170765" y="499183"/>
                    </a:lnTo>
                    <a:lnTo>
                      <a:pt x="225621" y="499183"/>
                    </a:lnTo>
                    <a:lnTo>
                      <a:pt x="225621" y="521125"/>
                    </a:lnTo>
                    <a:lnTo>
                      <a:pt x="225621" y="521125"/>
                    </a:lnTo>
                    <a:close/>
                  </a:path>
                </a:pathLst>
              </a:custGeom>
              <a:grpFill/>
              <a:ln w="27426"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0A10A9F-EE73-5C71-BFE2-2482CBB1AFD8}"/>
                  </a:ext>
                </a:extLst>
              </p:cNvPr>
              <p:cNvSpPr/>
              <p:nvPr/>
            </p:nvSpPr>
            <p:spPr>
              <a:xfrm>
                <a:off x="3471045" y="3739238"/>
                <a:ext cx="57598" cy="53483"/>
              </a:xfrm>
              <a:custGeom>
                <a:avLst/>
                <a:gdLst>
                  <a:gd name="connsiteX0" fmla="*/ 15084 w 57598"/>
                  <a:gd name="connsiteY0" fmla="*/ 53484 h 53483"/>
                  <a:gd name="connsiteX1" fmla="*/ 23314 w 57598"/>
                  <a:gd name="connsiteY1" fmla="*/ 50741 h 53483"/>
                  <a:gd name="connsiteX2" fmla="*/ 53484 w 57598"/>
                  <a:gd name="connsiteY2" fmla="*/ 23313 h 53483"/>
                  <a:gd name="connsiteX3" fmla="*/ 53484 w 57598"/>
                  <a:gd name="connsiteY3" fmla="*/ 4114 h 53483"/>
                  <a:gd name="connsiteX4" fmla="*/ 34284 w 57598"/>
                  <a:gd name="connsiteY4" fmla="*/ 4114 h 53483"/>
                  <a:gd name="connsiteX5" fmla="*/ 4114 w 57598"/>
                  <a:gd name="connsiteY5" fmla="*/ 31542 h 53483"/>
                  <a:gd name="connsiteX6" fmla="*/ 4114 w 57598"/>
                  <a:gd name="connsiteY6" fmla="*/ 50741 h 53483"/>
                  <a:gd name="connsiteX7" fmla="*/ 15084 w 57598"/>
                  <a:gd name="connsiteY7" fmla="*/ 53484 h 53483"/>
                  <a:gd name="connsiteX8" fmla="*/ 15084 w 57598"/>
                  <a:gd name="connsiteY8" fmla="*/ 53484 h 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8" h="53483">
                    <a:moveTo>
                      <a:pt x="15084" y="53484"/>
                    </a:moveTo>
                    <a:cubicBezTo>
                      <a:pt x="17828" y="53484"/>
                      <a:pt x="20570" y="53484"/>
                      <a:pt x="23314" y="50741"/>
                    </a:cubicBezTo>
                    <a:lnTo>
                      <a:pt x="53484" y="23313"/>
                    </a:lnTo>
                    <a:cubicBezTo>
                      <a:pt x="58970" y="17828"/>
                      <a:pt x="58970" y="9600"/>
                      <a:pt x="53484" y="4114"/>
                    </a:cubicBezTo>
                    <a:cubicBezTo>
                      <a:pt x="47998" y="-1371"/>
                      <a:pt x="39770" y="-1371"/>
                      <a:pt x="34284" y="4114"/>
                    </a:cubicBezTo>
                    <a:lnTo>
                      <a:pt x="4114" y="31542"/>
                    </a:lnTo>
                    <a:cubicBezTo>
                      <a:pt x="-1371" y="37027"/>
                      <a:pt x="-1371" y="45256"/>
                      <a:pt x="4114" y="50741"/>
                    </a:cubicBezTo>
                    <a:cubicBezTo>
                      <a:pt x="6857" y="50741"/>
                      <a:pt x="9600" y="53484"/>
                      <a:pt x="15084" y="53484"/>
                    </a:cubicBezTo>
                    <a:lnTo>
                      <a:pt x="15084" y="53484"/>
                    </a:lnTo>
                    <a:close/>
                  </a:path>
                </a:pathLst>
              </a:custGeom>
              <a:grpFill/>
              <a:ln w="27426"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A701316-AFFC-85B1-8404-5C6E3733497B}"/>
                  </a:ext>
                </a:extLst>
              </p:cNvPr>
              <p:cNvSpPr/>
              <p:nvPr/>
            </p:nvSpPr>
            <p:spPr>
              <a:xfrm>
                <a:off x="3471045" y="3851691"/>
                <a:ext cx="57598" cy="56226"/>
              </a:xfrm>
              <a:custGeom>
                <a:avLst/>
                <a:gdLst>
                  <a:gd name="connsiteX0" fmla="*/ 4114 w 57598"/>
                  <a:gd name="connsiteY0" fmla="*/ 26056 h 56226"/>
                  <a:gd name="connsiteX1" fmla="*/ 34284 w 57598"/>
                  <a:gd name="connsiteY1" fmla="*/ 53484 h 56226"/>
                  <a:gd name="connsiteX2" fmla="*/ 42512 w 57598"/>
                  <a:gd name="connsiteY2" fmla="*/ 56227 h 56226"/>
                  <a:gd name="connsiteX3" fmla="*/ 53484 w 57598"/>
                  <a:gd name="connsiteY3" fmla="*/ 50741 h 56226"/>
                  <a:gd name="connsiteX4" fmla="*/ 53484 w 57598"/>
                  <a:gd name="connsiteY4" fmla="*/ 31542 h 56226"/>
                  <a:gd name="connsiteX5" fmla="*/ 23314 w 57598"/>
                  <a:gd name="connsiteY5" fmla="*/ 4114 h 56226"/>
                  <a:gd name="connsiteX6" fmla="*/ 4114 w 57598"/>
                  <a:gd name="connsiteY6" fmla="*/ 4114 h 56226"/>
                  <a:gd name="connsiteX7" fmla="*/ 4114 w 57598"/>
                  <a:gd name="connsiteY7" fmla="*/ 26056 h 56226"/>
                  <a:gd name="connsiteX8" fmla="*/ 4114 w 57598"/>
                  <a:gd name="connsiteY8" fmla="*/ 26056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8" h="56226">
                    <a:moveTo>
                      <a:pt x="4114" y="26056"/>
                    </a:moveTo>
                    <a:lnTo>
                      <a:pt x="34284" y="53484"/>
                    </a:lnTo>
                    <a:cubicBezTo>
                      <a:pt x="37028" y="56227"/>
                      <a:pt x="39770" y="56227"/>
                      <a:pt x="42512" y="56227"/>
                    </a:cubicBezTo>
                    <a:cubicBezTo>
                      <a:pt x="45256" y="56227"/>
                      <a:pt x="50742" y="53484"/>
                      <a:pt x="53484" y="50741"/>
                    </a:cubicBezTo>
                    <a:cubicBezTo>
                      <a:pt x="58970" y="45256"/>
                      <a:pt x="58970" y="37028"/>
                      <a:pt x="53484" y="31542"/>
                    </a:cubicBezTo>
                    <a:lnTo>
                      <a:pt x="23314" y="4114"/>
                    </a:lnTo>
                    <a:cubicBezTo>
                      <a:pt x="17828" y="-1371"/>
                      <a:pt x="9600" y="-1371"/>
                      <a:pt x="4114" y="4114"/>
                    </a:cubicBezTo>
                    <a:cubicBezTo>
                      <a:pt x="-1371" y="12342"/>
                      <a:pt x="-1371" y="20571"/>
                      <a:pt x="4114" y="26056"/>
                    </a:cubicBezTo>
                    <a:lnTo>
                      <a:pt x="4114" y="26056"/>
                    </a:lnTo>
                    <a:close/>
                  </a:path>
                </a:pathLst>
              </a:custGeom>
              <a:grpFill/>
              <a:ln w="27426"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E19371B2-5FCC-5459-F6DA-ED570A3D469E}"/>
                  </a:ext>
                </a:extLst>
              </p:cNvPr>
              <p:cNvSpPr/>
              <p:nvPr/>
            </p:nvSpPr>
            <p:spPr>
              <a:xfrm>
                <a:off x="2952661" y="3736495"/>
                <a:ext cx="57598" cy="56226"/>
              </a:xfrm>
              <a:custGeom>
                <a:avLst/>
                <a:gdLst>
                  <a:gd name="connsiteX0" fmla="*/ 4114 w 57598"/>
                  <a:gd name="connsiteY0" fmla="*/ 26056 h 56226"/>
                  <a:gd name="connsiteX1" fmla="*/ 34286 w 57598"/>
                  <a:gd name="connsiteY1" fmla="*/ 53484 h 56226"/>
                  <a:gd name="connsiteX2" fmla="*/ 42514 w 57598"/>
                  <a:gd name="connsiteY2" fmla="*/ 56227 h 56226"/>
                  <a:gd name="connsiteX3" fmla="*/ 53484 w 57598"/>
                  <a:gd name="connsiteY3" fmla="*/ 50741 h 56226"/>
                  <a:gd name="connsiteX4" fmla="*/ 53484 w 57598"/>
                  <a:gd name="connsiteY4" fmla="*/ 31542 h 56226"/>
                  <a:gd name="connsiteX5" fmla="*/ 23314 w 57598"/>
                  <a:gd name="connsiteY5" fmla="*/ 4114 h 56226"/>
                  <a:gd name="connsiteX6" fmla="*/ 4114 w 57598"/>
                  <a:gd name="connsiteY6" fmla="*/ 4114 h 56226"/>
                  <a:gd name="connsiteX7" fmla="*/ 4114 w 57598"/>
                  <a:gd name="connsiteY7" fmla="*/ 26056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56226">
                    <a:moveTo>
                      <a:pt x="4114" y="26056"/>
                    </a:moveTo>
                    <a:lnTo>
                      <a:pt x="34286" y="53484"/>
                    </a:lnTo>
                    <a:cubicBezTo>
                      <a:pt x="37028" y="56227"/>
                      <a:pt x="39770" y="56227"/>
                      <a:pt x="42514" y="56227"/>
                    </a:cubicBezTo>
                    <a:cubicBezTo>
                      <a:pt x="45256" y="56227"/>
                      <a:pt x="50742" y="53484"/>
                      <a:pt x="53484" y="50741"/>
                    </a:cubicBezTo>
                    <a:cubicBezTo>
                      <a:pt x="58970" y="45256"/>
                      <a:pt x="58970" y="37027"/>
                      <a:pt x="53484" y="31542"/>
                    </a:cubicBezTo>
                    <a:lnTo>
                      <a:pt x="23314" y="4114"/>
                    </a:lnTo>
                    <a:cubicBezTo>
                      <a:pt x="17828" y="-1371"/>
                      <a:pt x="9600" y="-1371"/>
                      <a:pt x="4114" y="4114"/>
                    </a:cubicBezTo>
                    <a:cubicBezTo>
                      <a:pt x="-1371" y="12342"/>
                      <a:pt x="-1371" y="20571"/>
                      <a:pt x="4114" y="26056"/>
                    </a:cubicBezTo>
                    <a:close/>
                  </a:path>
                </a:pathLst>
              </a:custGeom>
              <a:grpFill/>
              <a:ln w="27426"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8C0EA08-E7A8-486B-70FD-9CFC775D5AF3}"/>
                  </a:ext>
                </a:extLst>
              </p:cNvPr>
              <p:cNvSpPr/>
              <p:nvPr/>
            </p:nvSpPr>
            <p:spPr>
              <a:xfrm>
                <a:off x="2952661" y="3854434"/>
                <a:ext cx="57598" cy="53483"/>
              </a:xfrm>
              <a:custGeom>
                <a:avLst/>
                <a:gdLst>
                  <a:gd name="connsiteX0" fmla="*/ 15086 w 57598"/>
                  <a:gd name="connsiteY0" fmla="*/ 53484 h 53483"/>
                  <a:gd name="connsiteX1" fmla="*/ 23314 w 57598"/>
                  <a:gd name="connsiteY1" fmla="*/ 50741 h 53483"/>
                  <a:gd name="connsiteX2" fmla="*/ 53484 w 57598"/>
                  <a:gd name="connsiteY2" fmla="*/ 23313 h 53483"/>
                  <a:gd name="connsiteX3" fmla="*/ 53484 w 57598"/>
                  <a:gd name="connsiteY3" fmla="*/ 4114 h 53483"/>
                  <a:gd name="connsiteX4" fmla="*/ 34286 w 57598"/>
                  <a:gd name="connsiteY4" fmla="*/ 4114 h 53483"/>
                  <a:gd name="connsiteX5" fmla="*/ 4114 w 57598"/>
                  <a:gd name="connsiteY5" fmla="*/ 31542 h 53483"/>
                  <a:gd name="connsiteX6" fmla="*/ 4114 w 57598"/>
                  <a:gd name="connsiteY6" fmla="*/ 50741 h 53483"/>
                  <a:gd name="connsiteX7" fmla="*/ 15086 w 57598"/>
                  <a:gd name="connsiteY7" fmla="*/ 53484 h 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53483">
                    <a:moveTo>
                      <a:pt x="15086" y="53484"/>
                    </a:moveTo>
                    <a:cubicBezTo>
                      <a:pt x="17828" y="53484"/>
                      <a:pt x="20572" y="53484"/>
                      <a:pt x="23314" y="50741"/>
                    </a:cubicBezTo>
                    <a:lnTo>
                      <a:pt x="53484" y="23313"/>
                    </a:lnTo>
                    <a:cubicBezTo>
                      <a:pt x="58970" y="17828"/>
                      <a:pt x="58970" y="9600"/>
                      <a:pt x="53484" y="4114"/>
                    </a:cubicBezTo>
                    <a:cubicBezTo>
                      <a:pt x="48000" y="-1371"/>
                      <a:pt x="39770" y="-1371"/>
                      <a:pt x="34286" y="4114"/>
                    </a:cubicBezTo>
                    <a:lnTo>
                      <a:pt x="4114" y="31542"/>
                    </a:lnTo>
                    <a:cubicBezTo>
                      <a:pt x="-1371" y="37027"/>
                      <a:pt x="-1371" y="45256"/>
                      <a:pt x="4114" y="50741"/>
                    </a:cubicBezTo>
                    <a:cubicBezTo>
                      <a:pt x="6858" y="50741"/>
                      <a:pt x="9600" y="53484"/>
                      <a:pt x="15086" y="53484"/>
                    </a:cubicBezTo>
                    <a:close/>
                  </a:path>
                </a:pathLst>
              </a:custGeom>
              <a:grpFill/>
              <a:ln w="27426"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52960E2-969F-103E-BBD3-D3AE8504314E}"/>
                  </a:ext>
                </a:extLst>
              </p:cNvPr>
              <p:cNvSpPr/>
              <p:nvPr/>
            </p:nvSpPr>
            <p:spPr>
              <a:xfrm>
                <a:off x="2954034" y="4154766"/>
                <a:ext cx="164566" cy="27965"/>
              </a:xfrm>
              <a:custGeom>
                <a:avLst/>
                <a:gdLst>
                  <a:gd name="connsiteX0" fmla="*/ 164566 w 164566"/>
                  <a:gd name="connsiteY0" fmla="*/ 13714 h 27965"/>
                  <a:gd name="connsiteX1" fmla="*/ 150852 w 164566"/>
                  <a:gd name="connsiteY1" fmla="*/ 0 h 27965"/>
                  <a:gd name="connsiteX2" fmla="*/ 13714 w 164566"/>
                  <a:gd name="connsiteY2" fmla="*/ 0 h 27965"/>
                  <a:gd name="connsiteX3" fmla="*/ 0 w 164566"/>
                  <a:gd name="connsiteY3" fmla="*/ 13714 h 27965"/>
                  <a:gd name="connsiteX4" fmla="*/ 13714 w 164566"/>
                  <a:gd name="connsiteY4" fmla="*/ 27428 h 27965"/>
                  <a:gd name="connsiteX5" fmla="*/ 150852 w 164566"/>
                  <a:gd name="connsiteY5" fmla="*/ 27428 h 27965"/>
                  <a:gd name="connsiteX6" fmla="*/ 164566 w 164566"/>
                  <a:gd name="connsiteY6" fmla="*/ 13714 h 2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6" h="27965">
                    <a:moveTo>
                      <a:pt x="164566" y="13714"/>
                    </a:moveTo>
                    <a:cubicBezTo>
                      <a:pt x="164566" y="5485"/>
                      <a:pt x="159080" y="0"/>
                      <a:pt x="150852" y="0"/>
                    </a:cubicBezTo>
                    <a:lnTo>
                      <a:pt x="13714" y="0"/>
                    </a:lnTo>
                    <a:cubicBezTo>
                      <a:pt x="5486" y="0"/>
                      <a:pt x="0" y="5485"/>
                      <a:pt x="0" y="13714"/>
                    </a:cubicBezTo>
                    <a:cubicBezTo>
                      <a:pt x="0" y="21942"/>
                      <a:pt x="5486" y="27428"/>
                      <a:pt x="13714" y="27428"/>
                    </a:cubicBezTo>
                    <a:lnTo>
                      <a:pt x="150852" y="27428"/>
                    </a:lnTo>
                    <a:cubicBezTo>
                      <a:pt x="159080" y="30170"/>
                      <a:pt x="164566" y="21942"/>
                      <a:pt x="164566" y="13714"/>
                    </a:cubicBezTo>
                    <a:close/>
                  </a:path>
                </a:pathLst>
              </a:custGeom>
              <a:grpFill/>
              <a:ln w="27426"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A32EBDB-F88E-46D4-580D-6D240CEF1E7F}"/>
                  </a:ext>
                </a:extLst>
              </p:cNvPr>
              <p:cNvSpPr/>
              <p:nvPr/>
            </p:nvSpPr>
            <p:spPr>
              <a:xfrm>
                <a:off x="2978717" y="4226078"/>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grpFill/>
              <a:ln w="27426"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77291C1-D522-503E-971B-019250A3D839}"/>
                  </a:ext>
                </a:extLst>
              </p:cNvPr>
              <p:cNvSpPr/>
              <p:nvPr/>
            </p:nvSpPr>
            <p:spPr>
              <a:xfrm>
                <a:off x="2978717" y="4294647"/>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grpFill/>
              <a:ln w="27426"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D25382B-E1F0-D4B3-031C-03A4D202C4D6}"/>
                  </a:ext>
                </a:extLst>
              </p:cNvPr>
              <p:cNvSpPr/>
              <p:nvPr/>
            </p:nvSpPr>
            <p:spPr>
              <a:xfrm>
                <a:off x="2978717" y="4363216"/>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grpFill/>
              <a:ln w="27426"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AC18167-76C9-A005-3C13-C43786986A9D}"/>
                  </a:ext>
                </a:extLst>
              </p:cNvPr>
              <p:cNvSpPr/>
              <p:nvPr/>
            </p:nvSpPr>
            <p:spPr>
              <a:xfrm>
                <a:off x="3365449" y="4154766"/>
                <a:ext cx="164566" cy="27965"/>
              </a:xfrm>
              <a:custGeom>
                <a:avLst/>
                <a:gdLst>
                  <a:gd name="connsiteX0" fmla="*/ 164566 w 164566"/>
                  <a:gd name="connsiteY0" fmla="*/ 13714 h 27965"/>
                  <a:gd name="connsiteX1" fmla="*/ 150852 w 164566"/>
                  <a:gd name="connsiteY1" fmla="*/ 0 h 27965"/>
                  <a:gd name="connsiteX2" fmla="*/ 13714 w 164566"/>
                  <a:gd name="connsiteY2" fmla="*/ 0 h 27965"/>
                  <a:gd name="connsiteX3" fmla="*/ 0 w 164566"/>
                  <a:gd name="connsiteY3" fmla="*/ 13714 h 27965"/>
                  <a:gd name="connsiteX4" fmla="*/ 13714 w 164566"/>
                  <a:gd name="connsiteY4" fmla="*/ 27428 h 27965"/>
                  <a:gd name="connsiteX5" fmla="*/ 150852 w 164566"/>
                  <a:gd name="connsiteY5" fmla="*/ 27428 h 27965"/>
                  <a:gd name="connsiteX6" fmla="*/ 164566 w 164566"/>
                  <a:gd name="connsiteY6" fmla="*/ 13714 h 2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6" h="27965">
                    <a:moveTo>
                      <a:pt x="164566" y="13714"/>
                    </a:moveTo>
                    <a:cubicBezTo>
                      <a:pt x="164566" y="5485"/>
                      <a:pt x="159080" y="0"/>
                      <a:pt x="150852" y="0"/>
                    </a:cubicBezTo>
                    <a:lnTo>
                      <a:pt x="13714" y="0"/>
                    </a:lnTo>
                    <a:cubicBezTo>
                      <a:pt x="5486" y="0"/>
                      <a:pt x="0" y="5485"/>
                      <a:pt x="0" y="13714"/>
                    </a:cubicBezTo>
                    <a:cubicBezTo>
                      <a:pt x="0" y="21942"/>
                      <a:pt x="5486" y="27428"/>
                      <a:pt x="13714" y="27428"/>
                    </a:cubicBezTo>
                    <a:lnTo>
                      <a:pt x="150852" y="27428"/>
                    </a:lnTo>
                    <a:cubicBezTo>
                      <a:pt x="159080" y="30170"/>
                      <a:pt x="164566" y="21942"/>
                      <a:pt x="164566" y="13714"/>
                    </a:cubicBezTo>
                    <a:close/>
                  </a:path>
                </a:pathLst>
              </a:custGeom>
              <a:grpFill/>
              <a:ln w="2742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BE637B8-19A9-9CA2-A9BF-B94A650E07A0}"/>
                  </a:ext>
                </a:extLst>
              </p:cNvPr>
              <p:cNvSpPr/>
              <p:nvPr/>
            </p:nvSpPr>
            <p:spPr>
              <a:xfrm>
                <a:off x="3324307" y="4226078"/>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grpFill/>
              <a:ln w="27426"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F0F67963-5F9B-406A-30E9-C6EF25FB60E4}"/>
                  </a:ext>
                </a:extLst>
              </p:cNvPr>
              <p:cNvSpPr/>
              <p:nvPr/>
            </p:nvSpPr>
            <p:spPr>
              <a:xfrm>
                <a:off x="3324307" y="4294647"/>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grpFill/>
              <a:ln w="27426"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FCED7F-CECC-521A-EE95-D42CC8EDD194}"/>
                  </a:ext>
                </a:extLst>
              </p:cNvPr>
              <p:cNvSpPr/>
              <p:nvPr/>
            </p:nvSpPr>
            <p:spPr>
              <a:xfrm>
                <a:off x="3324307" y="4363216"/>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grpFill/>
              <a:ln w="27426" cap="flat">
                <a:noFill/>
                <a:prstDash val="solid"/>
                <a:miter/>
              </a:ln>
            </p:spPr>
            <p:txBody>
              <a:bodyPr rtlCol="0" anchor="ctr"/>
              <a:lstStyle/>
              <a:p>
                <a:endParaRPr lang="en-US"/>
              </a:p>
            </p:txBody>
          </p:sp>
        </p:grpSp>
      </p:grpSp>
      <p:grpSp>
        <p:nvGrpSpPr>
          <p:cNvPr id="26" name="Graphic 3">
            <a:extLst>
              <a:ext uri="{FF2B5EF4-FFF2-40B4-BE49-F238E27FC236}">
                <a16:creationId xmlns:a16="http://schemas.microsoft.com/office/drawing/2014/main" id="{88C0494D-4475-0624-40D1-84BA2E3E3210}"/>
              </a:ext>
            </a:extLst>
          </p:cNvPr>
          <p:cNvGrpSpPr/>
          <p:nvPr/>
        </p:nvGrpSpPr>
        <p:grpSpPr>
          <a:xfrm>
            <a:off x="5858292" y="5197833"/>
            <a:ext cx="730034" cy="730950"/>
            <a:chOff x="6601914" y="3685068"/>
            <a:chExt cx="1090935" cy="1092304"/>
          </a:xfrm>
          <a:solidFill>
            <a:srgbClr val="616161"/>
          </a:solidFill>
        </p:grpSpPr>
        <p:sp>
          <p:nvSpPr>
            <p:cNvPr id="27" name="Freeform 26">
              <a:extLst>
                <a:ext uri="{FF2B5EF4-FFF2-40B4-BE49-F238E27FC236}">
                  <a16:creationId xmlns:a16="http://schemas.microsoft.com/office/drawing/2014/main" id="{129CA087-CBA9-3572-A0CA-F014CE9549B1}"/>
                </a:ext>
              </a:extLst>
            </p:cNvPr>
            <p:cNvSpPr/>
            <p:nvPr/>
          </p:nvSpPr>
          <p:spPr>
            <a:xfrm>
              <a:off x="7504284" y="3891461"/>
              <a:ext cx="49369" cy="469012"/>
            </a:xfrm>
            <a:custGeom>
              <a:avLst/>
              <a:gdLst>
                <a:gd name="connsiteX0" fmla="*/ -1 w 49369"/>
                <a:gd name="connsiteY0" fmla="*/ 0 h 469012"/>
                <a:gd name="connsiteX1" fmla="*/ 49369 w 49369"/>
                <a:gd name="connsiteY1" fmla="*/ 0 h 469012"/>
                <a:gd name="connsiteX2" fmla="*/ 49369 w 49369"/>
                <a:gd name="connsiteY2" fmla="*/ 469012 h 469012"/>
                <a:gd name="connsiteX3" fmla="*/ -1 w 49369"/>
                <a:gd name="connsiteY3" fmla="*/ 469012 h 469012"/>
              </a:gdLst>
              <a:ahLst/>
              <a:cxnLst>
                <a:cxn ang="0">
                  <a:pos x="connsiteX0" y="connsiteY0"/>
                </a:cxn>
                <a:cxn ang="0">
                  <a:pos x="connsiteX1" y="connsiteY1"/>
                </a:cxn>
                <a:cxn ang="0">
                  <a:pos x="connsiteX2" y="connsiteY2"/>
                </a:cxn>
                <a:cxn ang="0">
                  <a:pos x="connsiteX3" y="connsiteY3"/>
                </a:cxn>
              </a:cxnLst>
              <a:rect l="l" t="t" r="r" b="b"/>
              <a:pathLst>
                <a:path w="49369" h="469012">
                  <a:moveTo>
                    <a:pt x="-1" y="0"/>
                  </a:moveTo>
                  <a:lnTo>
                    <a:pt x="49369" y="0"/>
                  </a:lnTo>
                  <a:lnTo>
                    <a:pt x="49369" y="469012"/>
                  </a:lnTo>
                  <a:lnTo>
                    <a:pt x="-1" y="469012"/>
                  </a:lnTo>
                  <a:close/>
                </a:path>
              </a:pathLst>
            </a:custGeom>
            <a:solidFill>
              <a:srgbClr val="B41F7A"/>
            </a:solidFill>
            <a:ln w="27426"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5F1EA21-03FE-912F-7B2C-3724EF50C2B4}"/>
                </a:ext>
              </a:extLst>
            </p:cNvPr>
            <p:cNvSpPr/>
            <p:nvPr/>
          </p:nvSpPr>
          <p:spPr>
            <a:xfrm>
              <a:off x="6708882" y="3822892"/>
              <a:ext cx="230392" cy="255076"/>
            </a:xfrm>
            <a:custGeom>
              <a:avLst/>
              <a:gdLst>
                <a:gd name="connsiteX0" fmla="*/ -1 w 230392"/>
                <a:gd name="connsiteY0" fmla="*/ 0 h 255076"/>
                <a:gd name="connsiteX1" fmla="*/ 230392 w 230392"/>
                <a:gd name="connsiteY1" fmla="*/ 0 h 255076"/>
                <a:gd name="connsiteX2" fmla="*/ 230392 w 230392"/>
                <a:gd name="connsiteY2" fmla="*/ 255077 h 255076"/>
                <a:gd name="connsiteX3" fmla="*/ -1 w 230392"/>
                <a:gd name="connsiteY3" fmla="*/ 255077 h 255076"/>
              </a:gdLst>
              <a:ahLst/>
              <a:cxnLst>
                <a:cxn ang="0">
                  <a:pos x="connsiteX0" y="connsiteY0"/>
                </a:cxn>
                <a:cxn ang="0">
                  <a:pos x="connsiteX1" y="connsiteY1"/>
                </a:cxn>
                <a:cxn ang="0">
                  <a:pos x="connsiteX2" y="connsiteY2"/>
                </a:cxn>
                <a:cxn ang="0">
                  <a:pos x="connsiteX3" y="connsiteY3"/>
                </a:cxn>
              </a:cxnLst>
              <a:rect l="l" t="t" r="r" b="b"/>
              <a:pathLst>
                <a:path w="230392" h="255076">
                  <a:moveTo>
                    <a:pt x="-1" y="0"/>
                  </a:moveTo>
                  <a:lnTo>
                    <a:pt x="230392" y="0"/>
                  </a:lnTo>
                  <a:lnTo>
                    <a:pt x="230392" y="255077"/>
                  </a:lnTo>
                  <a:lnTo>
                    <a:pt x="-1" y="255077"/>
                  </a:lnTo>
                  <a:close/>
                </a:path>
              </a:pathLst>
            </a:custGeom>
            <a:solidFill>
              <a:srgbClr val="B41F7A"/>
            </a:solidFill>
            <a:ln w="27426" cap="flat">
              <a:noFill/>
              <a:prstDash val="solid"/>
              <a:miter/>
            </a:ln>
          </p:spPr>
          <p:txBody>
            <a:bodyPr rtlCol="0" anchor="ctr"/>
            <a:lstStyle/>
            <a:p>
              <a:endParaRPr lang="en-US"/>
            </a:p>
          </p:txBody>
        </p:sp>
        <p:grpSp>
          <p:nvGrpSpPr>
            <p:cNvPr id="31" name="Graphic 3">
              <a:extLst>
                <a:ext uri="{FF2B5EF4-FFF2-40B4-BE49-F238E27FC236}">
                  <a16:creationId xmlns:a16="http://schemas.microsoft.com/office/drawing/2014/main" id="{A51ABAD6-804E-EF45-0DA4-904A4B54F9DE}"/>
                </a:ext>
              </a:extLst>
            </p:cNvPr>
            <p:cNvGrpSpPr/>
            <p:nvPr/>
          </p:nvGrpSpPr>
          <p:grpSpPr>
            <a:xfrm>
              <a:off x="6601914" y="3685068"/>
              <a:ext cx="1090935" cy="1092304"/>
              <a:chOff x="6601914" y="3685068"/>
              <a:chExt cx="1090935" cy="1092304"/>
            </a:xfrm>
            <a:grpFill/>
          </p:grpSpPr>
          <p:sp>
            <p:nvSpPr>
              <p:cNvPr id="33" name="Freeform 32">
                <a:extLst>
                  <a:ext uri="{FF2B5EF4-FFF2-40B4-BE49-F238E27FC236}">
                    <a16:creationId xmlns:a16="http://schemas.microsoft.com/office/drawing/2014/main" id="{A28AD6A3-2593-E0DB-E7EB-472877CCE94E}"/>
                  </a:ext>
                </a:extLst>
              </p:cNvPr>
              <p:cNvSpPr/>
              <p:nvPr/>
            </p:nvSpPr>
            <p:spPr>
              <a:xfrm>
                <a:off x="7136754" y="4173965"/>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94CD21A-CCB0-E223-97C3-1BAB6E5D63F5}"/>
                  </a:ext>
                </a:extLst>
              </p:cNvPr>
              <p:cNvSpPr/>
              <p:nvPr/>
            </p:nvSpPr>
            <p:spPr>
              <a:xfrm>
                <a:off x="7136754" y="4126625"/>
                <a:ext cx="21941" cy="22655"/>
              </a:xfrm>
              <a:custGeom>
                <a:avLst/>
                <a:gdLst>
                  <a:gd name="connsiteX0" fmla="*/ 21942 w 21941"/>
                  <a:gd name="connsiteY0" fmla="*/ 11684 h 22655"/>
                  <a:gd name="connsiteX1" fmla="*/ 10970 w 21941"/>
                  <a:gd name="connsiteY1" fmla="*/ 22656 h 22655"/>
                  <a:gd name="connsiteX2" fmla="*/ 0 w 21941"/>
                  <a:gd name="connsiteY2" fmla="*/ 11684 h 22655"/>
                  <a:gd name="connsiteX3" fmla="*/ 10970 w 21941"/>
                  <a:gd name="connsiteY3" fmla="*/ 714 h 22655"/>
                  <a:gd name="connsiteX4" fmla="*/ 21942 w 21941"/>
                  <a:gd name="connsiteY4" fmla="*/ 11684 h 22655"/>
                  <a:gd name="connsiteX5" fmla="*/ 21942 w 21941"/>
                  <a:gd name="connsiteY5" fmla="*/ 11684 h 2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2655">
                    <a:moveTo>
                      <a:pt x="21942" y="11684"/>
                    </a:moveTo>
                    <a:cubicBezTo>
                      <a:pt x="21942" y="17170"/>
                      <a:pt x="16456" y="22656"/>
                      <a:pt x="10970" y="22656"/>
                    </a:cubicBezTo>
                    <a:cubicBezTo>
                      <a:pt x="5486" y="22656"/>
                      <a:pt x="0" y="17170"/>
                      <a:pt x="0" y="11684"/>
                    </a:cubicBezTo>
                    <a:cubicBezTo>
                      <a:pt x="0" y="6199"/>
                      <a:pt x="5486" y="714"/>
                      <a:pt x="10970" y="714"/>
                    </a:cubicBezTo>
                    <a:cubicBezTo>
                      <a:pt x="19200" y="-2029"/>
                      <a:pt x="21942" y="3456"/>
                      <a:pt x="21942" y="11684"/>
                    </a:cubicBezTo>
                    <a:lnTo>
                      <a:pt x="21942" y="11684"/>
                    </a:lnTo>
                    <a:close/>
                  </a:path>
                </a:pathLst>
              </a:custGeom>
              <a:grpFill/>
              <a:ln w="27426" cap="flat">
                <a:noFill/>
                <a:prstDash val="solid"/>
                <a:miter/>
              </a:ln>
            </p:spPr>
            <p:txBody>
              <a:bodyPr rtlCol="0" anchor="ctr"/>
              <a:lstStyle/>
              <a:p>
                <a:endParaRPr lang="en-US"/>
              </a:p>
            </p:txBody>
          </p:sp>
          <p:grpSp>
            <p:nvGrpSpPr>
              <p:cNvPr id="38" name="Graphic 3">
                <a:extLst>
                  <a:ext uri="{FF2B5EF4-FFF2-40B4-BE49-F238E27FC236}">
                    <a16:creationId xmlns:a16="http://schemas.microsoft.com/office/drawing/2014/main" id="{41658888-F2D2-88BE-E212-7B24A98243B2}"/>
                  </a:ext>
                </a:extLst>
              </p:cNvPr>
              <p:cNvGrpSpPr/>
              <p:nvPr/>
            </p:nvGrpSpPr>
            <p:grpSpPr>
              <a:xfrm>
                <a:off x="6601914" y="3685068"/>
                <a:ext cx="1090935" cy="1092304"/>
                <a:chOff x="6601914" y="3685068"/>
                <a:chExt cx="1090935" cy="1092304"/>
              </a:xfrm>
              <a:grpFill/>
            </p:grpSpPr>
            <p:sp>
              <p:nvSpPr>
                <p:cNvPr id="59" name="Freeform 58">
                  <a:extLst>
                    <a:ext uri="{FF2B5EF4-FFF2-40B4-BE49-F238E27FC236}">
                      <a16:creationId xmlns:a16="http://schemas.microsoft.com/office/drawing/2014/main" id="{F41C7AD9-B1BB-35BF-3CD3-161F2AFCE92D}"/>
                    </a:ext>
                  </a:extLst>
                </p:cNvPr>
                <p:cNvSpPr/>
                <p:nvPr/>
              </p:nvSpPr>
              <p:spPr>
                <a:xfrm>
                  <a:off x="7136754" y="4077969"/>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C78148FB-700F-5DDB-B3C2-4AC4E67E3453}"/>
                    </a:ext>
                  </a:extLst>
                </p:cNvPr>
                <p:cNvSpPr/>
                <p:nvPr/>
              </p:nvSpPr>
              <p:spPr>
                <a:xfrm>
                  <a:off x="6601914" y="3685068"/>
                  <a:ext cx="1090935" cy="1092304"/>
                </a:xfrm>
                <a:custGeom>
                  <a:avLst/>
                  <a:gdLst>
                    <a:gd name="connsiteX0" fmla="*/ 1088879 w 1090935"/>
                    <a:gd name="connsiteY0" fmla="*/ 102168 h 1092304"/>
                    <a:gd name="connsiteX1" fmla="*/ 1028538 w 1090935"/>
                    <a:gd name="connsiteY1" fmla="*/ 6171 h 1092304"/>
                    <a:gd name="connsiteX2" fmla="*/ 1009338 w 1090935"/>
                    <a:gd name="connsiteY2" fmla="*/ 6171 h 1092304"/>
                    <a:gd name="connsiteX3" fmla="*/ 948997 w 1090935"/>
                    <a:gd name="connsiteY3" fmla="*/ 102168 h 1092304"/>
                    <a:gd name="connsiteX4" fmla="*/ 946255 w 1090935"/>
                    <a:gd name="connsiteY4" fmla="*/ 107654 h 1092304"/>
                    <a:gd name="connsiteX5" fmla="*/ 946255 w 1090935"/>
                    <a:gd name="connsiteY5" fmla="*/ 332560 h 1092304"/>
                    <a:gd name="connsiteX6" fmla="*/ 614379 w 1090935"/>
                    <a:gd name="connsiteY6" fmla="*/ 332560 h 1092304"/>
                    <a:gd name="connsiteX7" fmla="*/ 655520 w 1090935"/>
                    <a:gd name="connsiteY7" fmla="*/ 272219 h 1092304"/>
                    <a:gd name="connsiteX8" fmla="*/ 671978 w 1090935"/>
                    <a:gd name="connsiteY8" fmla="*/ 272219 h 1092304"/>
                    <a:gd name="connsiteX9" fmla="*/ 682948 w 1090935"/>
                    <a:gd name="connsiteY9" fmla="*/ 266733 h 1092304"/>
                    <a:gd name="connsiteX10" fmla="*/ 682948 w 1090935"/>
                    <a:gd name="connsiteY10" fmla="*/ 255762 h 1092304"/>
                    <a:gd name="connsiteX11" fmla="*/ 661006 w 1090935"/>
                    <a:gd name="connsiteY11" fmla="*/ 198164 h 1092304"/>
                    <a:gd name="connsiteX12" fmla="*/ 661006 w 1090935"/>
                    <a:gd name="connsiteY12" fmla="*/ 187193 h 1092304"/>
                    <a:gd name="connsiteX13" fmla="*/ 696662 w 1090935"/>
                    <a:gd name="connsiteY13" fmla="*/ 140567 h 1092304"/>
                    <a:gd name="connsiteX14" fmla="*/ 696662 w 1090935"/>
                    <a:gd name="connsiteY14" fmla="*/ 115881 h 1092304"/>
                    <a:gd name="connsiteX15" fmla="*/ 685692 w 1090935"/>
                    <a:gd name="connsiteY15" fmla="*/ 104911 h 1092304"/>
                    <a:gd name="connsiteX16" fmla="*/ 482726 w 1090935"/>
                    <a:gd name="connsiteY16" fmla="*/ 104911 h 1092304"/>
                    <a:gd name="connsiteX17" fmla="*/ 422385 w 1090935"/>
                    <a:gd name="connsiteY17" fmla="*/ 165251 h 1092304"/>
                    <a:gd name="connsiteX18" fmla="*/ 422385 w 1090935"/>
                    <a:gd name="connsiteY18" fmla="*/ 231078 h 1092304"/>
                    <a:gd name="connsiteX19" fmla="*/ 471756 w 1090935"/>
                    <a:gd name="connsiteY19" fmla="*/ 329817 h 1092304"/>
                    <a:gd name="connsiteX20" fmla="*/ 397701 w 1090935"/>
                    <a:gd name="connsiteY20" fmla="*/ 329817 h 1092304"/>
                    <a:gd name="connsiteX21" fmla="*/ 400443 w 1090935"/>
                    <a:gd name="connsiteY21" fmla="*/ 318846 h 1092304"/>
                    <a:gd name="connsiteX22" fmla="*/ 400443 w 1090935"/>
                    <a:gd name="connsiteY22" fmla="*/ 11657 h 1092304"/>
                    <a:gd name="connsiteX23" fmla="*/ 389473 w 1090935"/>
                    <a:gd name="connsiteY23" fmla="*/ 686 h 1092304"/>
                    <a:gd name="connsiteX24" fmla="*/ 10970 w 1090935"/>
                    <a:gd name="connsiteY24" fmla="*/ 686 h 1092304"/>
                    <a:gd name="connsiteX25" fmla="*/ 0 w 1090935"/>
                    <a:gd name="connsiteY25" fmla="*/ 11657 h 1092304"/>
                    <a:gd name="connsiteX26" fmla="*/ 0 w 1090935"/>
                    <a:gd name="connsiteY26" fmla="*/ 318846 h 1092304"/>
                    <a:gd name="connsiteX27" fmla="*/ 35656 w 1090935"/>
                    <a:gd name="connsiteY27" fmla="*/ 354502 h 1092304"/>
                    <a:gd name="connsiteX28" fmla="*/ 117939 w 1090935"/>
                    <a:gd name="connsiteY28" fmla="*/ 354502 h 1092304"/>
                    <a:gd name="connsiteX29" fmla="*/ 117939 w 1090935"/>
                    <a:gd name="connsiteY29" fmla="*/ 379187 h 1092304"/>
                    <a:gd name="connsiteX30" fmla="*/ 178280 w 1090935"/>
                    <a:gd name="connsiteY30" fmla="*/ 439527 h 1092304"/>
                    <a:gd name="connsiteX31" fmla="*/ 414157 w 1090935"/>
                    <a:gd name="connsiteY31" fmla="*/ 439527 h 1092304"/>
                    <a:gd name="connsiteX32" fmla="*/ 414157 w 1090935"/>
                    <a:gd name="connsiteY32" fmla="*/ 664434 h 1092304"/>
                    <a:gd name="connsiteX33" fmla="*/ 320904 w 1090935"/>
                    <a:gd name="connsiteY33" fmla="*/ 999051 h 1092304"/>
                    <a:gd name="connsiteX34" fmla="*/ 246849 w 1090935"/>
                    <a:gd name="connsiteY34" fmla="*/ 1081334 h 1092304"/>
                    <a:gd name="connsiteX35" fmla="*/ 257819 w 1090935"/>
                    <a:gd name="connsiteY35" fmla="*/ 1092305 h 1092304"/>
                    <a:gd name="connsiteX36" fmla="*/ 471756 w 1090935"/>
                    <a:gd name="connsiteY36" fmla="*/ 1092305 h 1092304"/>
                    <a:gd name="connsiteX37" fmla="*/ 482726 w 1090935"/>
                    <a:gd name="connsiteY37" fmla="*/ 1081334 h 1092304"/>
                    <a:gd name="connsiteX38" fmla="*/ 482726 w 1090935"/>
                    <a:gd name="connsiteY38" fmla="*/ 1010022 h 1092304"/>
                    <a:gd name="connsiteX39" fmla="*/ 543068 w 1090935"/>
                    <a:gd name="connsiteY39" fmla="*/ 774144 h 1092304"/>
                    <a:gd name="connsiteX40" fmla="*/ 603409 w 1090935"/>
                    <a:gd name="connsiteY40" fmla="*/ 1010022 h 1092304"/>
                    <a:gd name="connsiteX41" fmla="*/ 603409 w 1090935"/>
                    <a:gd name="connsiteY41" fmla="*/ 1078591 h 1092304"/>
                    <a:gd name="connsiteX42" fmla="*/ 614379 w 1090935"/>
                    <a:gd name="connsiteY42" fmla="*/ 1089562 h 1092304"/>
                    <a:gd name="connsiteX43" fmla="*/ 828316 w 1090935"/>
                    <a:gd name="connsiteY43" fmla="*/ 1089562 h 1092304"/>
                    <a:gd name="connsiteX44" fmla="*/ 839286 w 1090935"/>
                    <a:gd name="connsiteY44" fmla="*/ 1078591 h 1092304"/>
                    <a:gd name="connsiteX45" fmla="*/ 757003 w 1090935"/>
                    <a:gd name="connsiteY45" fmla="*/ 996308 h 1092304"/>
                    <a:gd name="connsiteX46" fmla="*/ 754261 w 1090935"/>
                    <a:gd name="connsiteY46" fmla="*/ 996308 h 1092304"/>
                    <a:gd name="connsiteX47" fmla="*/ 674720 w 1090935"/>
                    <a:gd name="connsiteY47" fmla="*/ 661691 h 1092304"/>
                    <a:gd name="connsiteX48" fmla="*/ 674720 w 1090935"/>
                    <a:gd name="connsiteY48" fmla="*/ 436785 h 1092304"/>
                    <a:gd name="connsiteX49" fmla="*/ 910599 w 1090935"/>
                    <a:gd name="connsiteY49" fmla="*/ 436785 h 1092304"/>
                    <a:gd name="connsiteX50" fmla="*/ 946255 w 1090935"/>
                    <a:gd name="connsiteY50" fmla="*/ 425814 h 1092304"/>
                    <a:gd name="connsiteX51" fmla="*/ 946255 w 1090935"/>
                    <a:gd name="connsiteY51" fmla="*/ 521810 h 1092304"/>
                    <a:gd name="connsiteX52" fmla="*/ 957225 w 1090935"/>
                    <a:gd name="connsiteY52" fmla="*/ 532782 h 1092304"/>
                    <a:gd name="connsiteX53" fmla="*/ 968197 w 1090935"/>
                    <a:gd name="connsiteY53" fmla="*/ 521810 h 1092304"/>
                    <a:gd name="connsiteX54" fmla="*/ 968197 w 1090935"/>
                    <a:gd name="connsiteY54" fmla="*/ 118624 h 1092304"/>
                    <a:gd name="connsiteX55" fmla="*/ 1014824 w 1090935"/>
                    <a:gd name="connsiteY55" fmla="*/ 118624 h 1092304"/>
                    <a:gd name="connsiteX56" fmla="*/ 1014824 w 1090935"/>
                    <a:gd name="connsiteY56" fmla="*/ 250277 h 1092304"/>
                    <a:gd name="connsiteX57" fmla="*/ 1025794 w 1090935"/>
                    <a:gd name="connsiteY57" fmla="*/ 261248 h 1092304"/>
                    <a:gd name="connsiteX58" fmla="*/ 1036766 w 1090935"/>
                    <a:gd name="connsiteY58" fmla="*/ 250277 h 1092304"/>
                    <a:gd name="connsiteX59" fmla="*/ 1036766 w 1090935"/>
                    <a:gd name="connsiteY59" fmla="*/ 118624 h 1092304"/>
                    <a:gd name="connsiteX60" fmla="*/ 1061451 w 1090935"/>
                    <a:gd name="connsiteY60" fmla="*/ 118624 h 1092304"/>
                    <a:gd name="connsiteX61" fmla="*/ 1061451 w 1090935"/>
                    <a:gd name="connsiteY61" fmla="*/ 557466 h 1092304"/>
                    <a:gd name="connsiteX62" fmla="*/ 954483 w 1090935"/>
                    <a:gd name="connsiteY62" fmla="*/ 557466 h 1092304"/>
                    <a:gd name="connsiteX63" fmla="*/ 943511 w 1090935"/>
                    <a:gd name="connsiteY63" fmla="*/ 568437 h 1092304"/>
                    <a:gd name="connsiteX64" fmla="*/ 943511 w 1090935"/>
                    <a:gd name="connsiteY64" fmla="*/ 650720 h 1092304"/>
                    <a:gd name="connsiteX65" fmla="*/ 1003852 w 1090935"/>
                    <a:gd name="connsiteY65" fmla="*/ 711061 h 1092304"/>
                    <a:gd name="connsiteX66" fmla="*/ 1028538 w 1090935"/>
                    <a:gd name="connsiteY66" fmla="*/ 711061 h 1092304"/>
                    <a:gd name="connsiteX67" fmla="*/ 1088879 w 1090935"/>
                    <a:gd name="connsiteY67" fmla="*/ 650720 h 1092304"/>
                    <a:gd name="connsiteX68" fmla="*/ 1088879 w 1090935"/>
                    <a:gd name="connsiteY68" fmla="*/ 104911 h 1092304"/>
                    <a:gd name="connsiteX69" fmla="*/ 1088879 w 1090935"/>
                    <a:gd name="connsiteY69" fmla="*/ 102168 h 1092304"/>
                    <a:gd name="connsiteX70" fmla="*/ 1088879 w 1090935"/>
                    <a:gd name="connsiteY70" fmla="*/ 102168 h 1092304"/>
                    <a:gd name="connsiteX71" fmla="*/ 452557 w 1090935"/>
                    <a:gd name="connsiteY71" fmla="*/ 167994 h 1092304"/>
                    <a:gd name="connsiteX72" fmla="*/ 488212 w 1090935"/>
                    <a:gd name="connsiteY72" fmla="*/ 132338 h 1092304"/>
                    <a:gd name="connsiteX73" fmla="*/ 677464 w 1090935"/>
                    <a:gd name="connsiteY73" fmla="*/ 132338 h 1092304"/>
                    <a:gd name="connsiteX74" fmla="*/ 677464 w 1090935"/>
                    <a:gd name="connsiteY74" fmla="*/ 143309 h 1092304"/>
                    <a:gd name="connsiteX75" fmla="*/ 652778 w 1090935"/>
                    <a:gd name="connsiteY75" fmla="*/ 167994 h 1092304"/>
                    <a:gd name="connsiteX76" fmla="*/ 499184 w 1090935"/>
                    <a:gd name="connsiteY76" fmla="*/ 167994 h 1092304"/>
                    <a:gd name="connsiteX77" fmla="*/ 488212 w 1090935"/>
                    <a:gd name="connsiteY77" fmla="*/ 178965 h 1092304"/>
                    <a:gd name="connsiteX78" fmla="*/ 488212 w 1090935"/>
                    <a:gd name="connsiteY78" fmla="*/ 189936 h 1092304"/>
                    <a:gd name="connsiteX79" fmla="*/ 452557 w 1090935"/>
                    <a:gd name="connsiteY79" fmla="*/ 225592 h 1092304"/>
                    <a:gd name="connsiteX80" fmla="*/ 452557 w 1090935"/>
                    <a:gd name="connsiteY80" fmla="*/ 167994 h 1092304"/>
                    <a:gd name="connsiteX81" fmla="*/ 452557 w 1090935"/>
                    <a:gd name="connsiteY81" fmla="*/ 250277 h 1092304"/>
                    <a:gd name="connsiteX82" fmla="*/ 510154 w 1090935"/>
                    <a:gd name="connsiteY82" fmla="*/ 189936 h 1092304"/>
                    <a:gd name="connsiteX83" fmla="*/ 641807 w 1090935"/>
                    <a:gd name="connsiteY83" fmla="*/ 189936 h 1092304"/>
                    <a:gd name="connsiteX84" fmla="*/ 641807 w 1090935"/>
                    <a:gd name="connsiteY84" fmla="*/ 200907 h 1092304"/>
                    <a:gd name="connsiteX85" fmla="*/ 641807 w 1090935"/>
                    <a:gd name="connsiteY85" fmla="*/ 206393 h 1092304"/>
                    <a:gd name="connsiteX86" fmla="*/ 658264 w 1090935"/>
                    <a:gd name="connsiteY86" fmla="*/ 250277 h 1092304"/>
                    <a:gd name="connsiteX87" fmla="*/ 650036 w 1090935"/>
                    <a:gd name="connsiteY87" fmla="*/ 250277 h 1092304"/>
                    <a:gd name="connsiteX88" fmla="*/ 639064 w 1090935"/>
                    <a:gd name="connsiteY88" fmla="*/ 258505 h 1092304"/>
                    <a:gd name="connsiteX89" fmla="*/ 543068 w 1090935"/>
                    <a:gd name="connsiteY89" fmla="*/ 332560 h 1092304"/>
                    <a:gd name="connsiteX90" fmla="*/ 452557 w 1090935"/>
                    <a:gd name="connsiteY90" fmla="*/ 250277 h 1092304"/>
                    <a:gd name="connsiteX91" fmla="*/ 452557 w 1090935"/>
                    <a:gd name="connsiteY91" fmla="*/ 250277 h 1092304"/>
                    <a:gd name="connsiteX92" fmla="*/ 1020310 w 1090935"/>
                    <a:gd name="connsiteY92" fmla="*/ 36342 h 1092304"/>
                    <a:gd name="connsiteX93" fmla="*/ 1058708 w 1090935"/>
                    <a:gd name="connsiteY93" fmla="*/ 96682 h 1092304"/>
                    <a:gd name="connsiteX94" fmla="*/ 981910 w 1090935"/>
                    <a:gd name="connsiteY94" fmla="*/ 96682 h 1092304"/>
                    <a:gd name="connsiteX95" fmla="*/ 1020310 w 1090935"/>
                    <a:gd name="connsiteY95" fmla="*/ 36342 h 1092304"/>
                    <a:gd name="connsiteX96" fmla="*/ 381244 w 1090935"/>
                    <a:gd name="connsiteY96" fmla="*/ 285933 h 1092304"/>
                    <a:gd name="connsiteX97" fmla="*/ 213936 w 1090935"/>
                    <a:gd name="connsiteY97" fmla="*/ 285933 h 1092304"/>
                    <a:gd name="connsiteX98" fmla="*/ 213936 w 1090935"/>
                    <a:gd name="connsiteY98" fmla="*/ 25371 h 1092304"/>
                    <a:gd name="connsiteX99" fmla="*/ 381244 w 1090935"/>
                    <a:gd name="connsiteY99" fmla="*/ 25371 h 1092304"/>
                    <a:gd name="connsiteX100" fmla="*/ 381244 w 1090935"/>
                    <a:gd name="connsiteY100" fmla="*/ 285933 h 1092304"/>
                    <a:gd name="connsiteX101" fmla="*/ 24684 w 1090935"/>
                    <a:gd name="connsiteY101" fmla="*/ 321589 h 1092304"/>
                    <a:gd name="connsiteX102" fmla="*/ 24684 w 1090935"/>
                    <a:gd name="connsiteY102" fmla="*/ 25371 h 1092304"/>
                    <a:gd name="connsiteX103" fmla="*/ 191994 w 1090935"/>
                    <a:gd name="connsiteY103" fmla="*/ 25371 h 1092304"/>
                    <a:gd name="connsiteX104" fmla="*/ 191994 w 1090935"/>
                    <a:gd name="connsiteY104" fmla="*/ 285933 h 1092304"/>
                    <a:gd name="connsiteX105" fmla="*/ 60341 w 1090935"/>
                    <a:gd name="connsiteY105" fmla="*/ 285933 h 1092304"/>
                    <a:gd name="connsiteX106" fmla="*/ 49369 w 1090935"/>
                    <a:gd name="connsiteY106" fmla="*/ 296904 h 1092304"/>
                    <a:gd name="connsiteX107" fmla="*/ 60341 w 1090935"/>
                    <a:gd name="connsiteY107" fmla="*/ 307875 h 1092304"/>
                    <a:gd name="connsiteX108" fmla="*/ 381244 w 1090935"/>
                    <a:gd name="connsiteY108" fmla="*/ 307875 h 1092304"/>
                    <a:gd name="connsiteX109" fmla="*/ 381244 w 1090935"/>
                    <a:gd name="connsiteY109" fmla="*/ 318846 h 1092304"/>
                    <a:gd name="connsiteX110" fmla="*/ 370274 w 1090935"/>
                    <a:gd name="connsiteY110" fmla="*/ 329817 h 1092304"/>
                    <a:gd name="connsiteX111" fmla="*/ 35656 w 1090935"/>
                    <a:gd name="connsiteY111" fmla="*/ 329817 h 1092304"/>
                    <a:gd name="connsiteX112" fmla="*/ 24684 w 1090935"/>
                    <a:gd name="connsiteY112" fmla="*/ 321589 h 1092304"/>
                    <a:gd name="connsiteX113" fmla="*/ 24684 w 1090935"/>
                    <a:gd name="connsiteY113" fmla="*/ 321589 h 1092304"/>
                    <a:gd name="connsiteX114" fmla="*/ 142624 w 1090935"/>
                    <a:gd name="connsiteY114" fmla="*/ 381930 h 1092304"/>
                    <a:gd name="connsiteX115" fmla="*/ 142624 w 1090935"/>
                    <a:gd name="connsiteY115" fmla="*/ 357245 h 1092304"/>
                    <a:gd name="connsiteX116" fmla="*/ 178280 w 1090935"/>
                    <a:gd name="connsiteY116" fmla="*/ 357245 h 1092304"/>
                    <a:gd name="connsiteX117" fmla="*/ 178280 w 1090935"/>
                    <a:gd name="connsiteY117" fmla="*/ 417585 h 1092304"/>
                    <a:gd name="connsiteX118" fmla="*/ 142624 w 1090935"/>
                    <a:gd name="connsiteY118" fmla="*/ 381930 h 1092304"/>
                    <a:gd name="connsiteX119" fmla="*/ 142624 w 1090935"/>
                    <a:gd name="connsiteY119" fmla="*/ 381930 h 1092304"/>
                    <a:gd name="connsiteX120" fmla="*/ 463527 w 1090935"/>
                    <a:gd name="connsiteY120" fmla="*/ 1067620 h 1092304"/>
                    <a:gd name="connsiteX121" fmla="*/ 274277 w 1090935"/>
                    <a:gd name="connsiteY121" fmla="*/ 1067620 h 1092304"/>
                    <a:gd name="connsiteX122" fmla="*/ 331874 w 1090935"/>
                    <a:gd name="connsiteY122" fmla="*/ 1020993 h 1092304"/>
                    <a:gd name="connsiteX123" fmla="*/ 463527 w 1090935"/>
                    <a:gd name="connsiteY123" fmla="*/ 1020993 h 1092304"/>
                    <a:gd name="connsiteX124" fmla="*/ 463527 w 1090935"/>
                    <a:gd name="connsiteY124" fmla="*/ 1067620 h 1092304"/>
                    <a:gd name="connsiteX125" fmla="*/ 817344 w 1090935"/>
                    <a:gd name="connsiteY125" fmla="*/ 1067620 h 1092304"/>
                    <a:gd name="connsiteX126" fmla="*/ 628093 w 1090935"/>
                    <a:gd name="connsiteY126" fmla="*/ 1067620 h 1092304"/>
                    <a:gd name="connsiteX127" fmla="*/ 628093 w 1090935"/>
                    <a:gd name="connsiteY127" fmla="*/ 1020993 h 1092304"/>
                    <a:gd name="connsiteX128" fmla="*/ 759747 w 1090935"/>
                    <a:gd name="connsiteY128" fmla="*/ 1020993 h 1092304"/>
                    <a:gd name="connsiteX129" fmla="*/ 817344 w 1090935"/>
                    <a:gd name="connsiteY129" fmla="*/ 1067620 h 1092304"/>
                    <a:gd name="connsiteX130" fmla="*/ 817344 w 1090935"/>
                    <a:gd name="connsiteY130" fmla="*/ 1067620 h 1092304"/>
                    <a:gd name="connsiteX131" fmla="*/ 663750 w 1090935"/>
                    <a:gd name="connsiteY131" fmla="*/ 417585 h 1092304"/>
                    <a:gd name="connsiteX132" fmla="*/ 652778 w 1090935"/>
                    <a:gd name="connsiteY132" fmla="*/ 428557 h 1092304"/>
                    <a:gd name="connsiteX133" fmla="*/ 652778 w 1090935"/>
                    <a:gd name="connsiteY133" fmla="*/ 631521 h 1092304"/>
                    <a:gd name="connsiteX134" fmla="*/ 474498 w 1090935"/>
                    <a:gd name="connsiteY134" fmla="*/ 631521 h 1092304"/>
                    <a:gd name="connsiteX135" fmla="*/ 463527 w 1090935"/>
                    <a:gd name="connsiteY135" fmla="*/ 642492 h 1092304"/>
                    <a:gd name="connsiteX136" fmla="*/ 474498 w 1090935"/>
                    <a:gd name="connsiteY136" fmla="*/ 653463 h 1092304"/>
                    <a:gd name="connsiteX137" fmla="*/ 652778 w 1090935"/>
                    <a:gd name="connsiteY137" fmla="*/ 653463 h 1092304"/>
                    <a:gd name="connsiteX138" fmla="*/ 652778 w 1090935"/>
                    <a:gd name="connsiteY138" fmla="*/ 664434 h 1092304"/>
                    <a:gd name="connsiteX139" fmla="*/ 652778 w 1090935"/>
                    <a:gd name="connsiteY139" fmla="*/ 667177 h 1092304"/>
                    <a:gd name="connsiteX140" fmla="*/ 732319 w 1090935"/>
                    <a:gd name="connsiteY140" fmla="*/ 996308 h 1092304"/>
                    <a:gd name="connsiteX141" fmla="*/ 625351 w 1090935"/>
                    <a:gd name="connsiteY141" fmla="*/ 996308 h 1092304"/>
                    <a:gd name="connsiteX142" fmla="*/ 556781 w 1090935"/>
                    <a:gd name="connsiteY142" fmla="*/ 722032 h 1092304"/>
                    <a:gd name="connsiteX143" fmla="*/ 545810 w 1090935"/>
                    <a:gd name="connsiteY143" fmla="*/ 713804 h 1092304"/>
                    <a:gd name="connsiteX144" fmla="*/ 534840 w 1090935"/>
                    <a:gd name="connsiteY144" fmla="*/ 722032 h 1092304"/>
                    <a:gd name="connsiteX145" fmla="*/ 466270 w 1090935"/>
                    <a:gd name="connsiteY145" fmla="*/ 996308 h 1092304"/>
                    <a:gd name="connsiteX146" fmla="*/ 348332 w 1090935"/>
                    <a:gd name="connsiteY146" fmla="*/ 996308 h 1092304"/>
                    <a:gd name="connsiteX147" fmla="*/ 438843 w 1090935"/>
                    <a:gd name="connsiteY147" fmla="*/ 667177 h 1092304"/>
                    <a:gd name="connsiteX148" fmla="*/ 438843 w 1090935"/>
                    <a:gd name="connsiteY148" fmla="*/ 664434 h 1092304"/>
                    <a:gd name="connsiteX149" fmla="*/ 438843 w 1090935"/>
                    <a:gd name="connsiteY149" fmla="*/ 428557 h 1092304"/>
                    <a:gd name="connsiteX150" fmla="*/ 427871 w 1090935"/>
                    <a:gd name="connsiteY150" fmla="*/ 417585 h 1092304"/>
                    <a:gd name="connsiteX151" fmla="*/ 202964 w 1090935"/>
                    <a:gd name="connsiteY151" fmla="*/ 417585 h 1092304"/>
                    <a:gd name="connsiteX152" fmla="*/ 202964 w 1090935"/>
                    <a:gd name="connsiteY152" fmla="*/ 357245 h 1092304"/>
                    <a:gd name="connsiteX153" fmla="*/ 891399 w 1090935"/>
                    <a:gd name="connsiteY153" fmla="*/ 357245 h 1092304"/>
                    <a:gd name="connsiteX154" fmla="*/ 891399 w 1090935"/>
                    <a:gd name="connsiteY154" fmla="*/ 417585 h 1092304"/>
                    <a:gd name="connsiteX155" fmla="*/ 663750 w 1090935"/>
                    <a:gd name="connsiteY155" fmla="*/ 417585 h 1092304"/>
                    <a:gd name="connsiteX156" fmla="*/ 913341 w 1090935"/>
                    <a:gd name="connsiteY156" fmla="*/ 417585 h 1092304"/>
                    <a:gd name="connsiteX157" fmla="*/ 913341 w 1090935"/>
                    <a:gd name="connsiteY157" fmla="*/ 357245 h 1092304"/>
                    <a:gd name="connsiteX158" fmla="*/ 948997 w 1090935"/>
                    <a:gd name="connsiteY158" fmla="*/ 357245 h 1092304"/>
                    <a:gd name="connsiteX159" fmla="*/ 948997 w 1090935"/>
                    <a:gd name="connsiteY159" fmla="*/ 381930 h 1092304"/>
                    <a:gd name="connsiteX160" fmla="*/ 913341 w 1090935"/>
                    <a:gd name="connsiteY160" fmla="*/ 417585 h 1092304"/>
                    <a:gd name="connsiteX161" fmla="*/ 913341 w 1090935"/>
                    <a:gd name="connsiteY161" fmla="*/ 417585 h 1092304"/>
                    <a:gd name="connsiteX162" fmla="*/ 1066936 w 1090935"/>
                    <a:gd name="connsiteY162" fmla="*/ 582151 h 1092304"/>
                    <a:gd name="connsiteX163" fmla="*/ 1066936 w 1090935"/>
                    <a:gd name="connsiteY163" fmla="*/ 606836 h 1092304"/>
                    <a:gd name="connsiteX164" fmla="*/ 970939 w 1090935"/>
                    <a:gd name="connsiteY164" fmla="*/ 606836 h 1092304"/>
                    <a:gd name="connsiteX165" fmla="*/ 970939 w 1090935"/>
                    <a:gd name="connsiteY165" fmla="*/ 582151 h 1092304"/>
                    <a:gd name="connsiteX166" fmla="*/ 1066936 w 1090935"/>
                    <a:gd name="connsiteY166" fmla="*/ 582151 h 1092304"/>
                    <a:gd name="connsiteX167" fmla="*/ 1031280 w 1090935"/>
                    <a:gd name="connsiteY167" fmla="*/ 689119 h 1092304"/>
                    <a:gd name="connsiteX168" fmla="*/ 1006596 w 1090935"/>
                    <a:gd name="connsiteY168" fmla="*/ 689119 h 1092304"/>
                    <a:gd name="connsiteX169" fmla="*/ 970939 w 1090935"/>
                    <a:gd name="connsiteY169" fmla="*/ 653463 h 1092304"/>
                    <a:gd name="connsiteX170" fmla="*/ 970939 w 1090935"/>
                    <a:gd name="connsiteY170" fmla="*/ 628778 h 1092304"/>
                    <a:gd name="connsiteX171" fmla="*/ 1066936 w 1090935"/>
                    <a:gd name="connsiteY171" fmla="*/ 628778 h 1092304"/>
                    <a:gd name="connsiteX172" fmla="*/ 1066936 w 1090935"/>
                    <a:gd name="connsiteY172" fmla="*/ 653463 h 1092304"/>
                    <a:gd name="connsiteX173" fmla="*/ 1031280 w 1090935"/>
                    <a:gd name="connsiteY173" fmla="*/ 689119 h 1092304"/>
                    <a:gd name="connsiteX174" fmla="*/ 1031280 w 1090935"/>
                    <a:gd name="connsiteY174" fmla="*/ 689119 h 109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090935" h="1092304">
                      <a:moveTo>
                        <a:pt x="1088879" y="102168"/>
                      </a:moveTo>
                      <a:lnTo>
                        <a:pt x="1028538" y="6171"/>
                      </a:lnTo>
                      <a:cubicBezTo>
                        <a:pt x="1023052" y="-2057"/>
                        <a:pt x="1012080" y="-2057"/>
                        <a:pt x="1009338" y="6171"/>
                      </a:cubicBezTo>
                      <a:lnTo>
                        <a:pt x="948997" y="102168"/>
                      </a:lnTo>
                      <a:cubicBezTo>
                        <a:pt x="948997" y="104911"/>
                        <a:pt x="946255" y="104911"/>
                        <a:pt x="946255" y="107654"/>
                      </a:cubicBezTo>
                      <a:lnTo>
                        <a:pt x="946255" y="332560"/>
                      </a:lnTo>
                      <a:lnTo>
                        <a:pt x="614379" y="332560"/>
                      </a:lnTo>
                      <a:cubicBezTo>
                        <a:pt x="633579" y="318846"/>
                        <a:pt x="650036" y="296904"/>
                        <a:pt x="655520" y="272219"/>
                      </a:cubicBezTo>
                      <a:lnTo>
                        <a:pt x="671978" y="272219"/>
                      </a:lnTo>
                      <a:cubicBezTo>
                        <a:pt x="674720" y="272219"/>
                        <a:pt x="680206" y="269476"/>
                        <a:pt x="682948" y="266733"/>
                      </a:cubicBezTo>
                      <a:cubicBezTo>
                        <a:pt x="685692" y="263991"/>
                        <a:pt x="685692" y="258505"/>
                        <a:pt x="682948" y="255762"/>
                      </a:cubicBezTo>
                      <a:lnTo>
                        <a:pt x="661006" y="198164"/>
                      </a:lnTo>
                      <a:lnTo>
                        <a:pt x="661006" y="187193"/>
                      </a:lnTo>
                      <a:cubicBezTo>
                        <a:pt x="680206" y="181708"/>
                        <a:pt x="696662" y="162509"/>
                        <a:pt x="696662" y="140567"/>
                      </a:cubicBezTo>
                      <a:lnTo>
                        <a:pt x="696662" y="115881"/>
                      </a:lnTo>
                      <a:cubicBezTo>
                        <a:pt x="696662" y="110396"/>
                        <a:pt x="691178" y="104911"/>
                        <a:pt x="685692" y="104911"/>
                      </a:cubicBezTo>
                      <a:lnTo>
                        <a:pt x="482726" y="104911"/>
                      </a:lnTo>
                      <a:cubicBezTo>
                        <a:pt x="449813" y="104911"/>
                        <a:pt x="422385" y="132338"/>
                        <a:pt x="422385" y="165251"/>
                      </a:cubicBezTo>
                      <a:lnTo>
                        <a:pt x="422385" y="231078"/>
                      </a:lnTo>
                      <a:cubicBezTo>
                        <a:pt x="422385" y="272219"/>
                        <a:pt x="441585" y="307875"/>
                        <a:pt x="471756" y="329817"/>
                      </a:cubicBezTo>
                      <a:lnTo>
                        <a:pt x="397701" y="329817"/>
                      </a:lnTo>
                      <a:cubicBezTo>
                        <a:pt x="397701" y="327074"/>
                        <a:pt x="400443" y="321589"/>
                        <a:pt x="400443" y="318846"/>
                      </a:cubicBezTo>
                      <a:lnTo>
                        <a:pt x="400443" y="11657"/>
                      </a:lnTo>
                      <a:cubicBezTo>
                        <a:pt x="400443" y="6171"/>
                        <a:pt x="394958" y="686"/>
                        <a:pt x="389473" y="686"/>
                      </a:cubicBezTo>
                      <a:lnTo>
                        <a:pt x="10970" y="686"/>
                      </a:lnTo>
                      <a:cubicBezTo>
                        <a:pt x="5486" y="686"/>
                        <a:pt x="0" y="6171"/>
                        <a:pt x="0" y="11657"/>
                      </a:cubicBezTo>
                      <a:lnTo>
                        <a:pt x="0" y="318846"/>
                      </a:lnTo>
                      <a:cubicBezTo>
                        <a:pt x="0" y="338045"/>
                        <a:pt x="16456" y="354502"/>
                        <a:pt x="35656" y="354502"/>
                      </a:cubicBezTo>
                      <a:lnTo>
                        <a:pt x="117939" y="354502"/>
                      </a:lnTo>
                      <a:lnTo>
                        <a:pt x="117939" y="379187"/>
                      </a:lnTo>
                      <a:cubicBezTo>
                        <a:pt x="117939" y="412100"/>
                        <a:pt x="145366" y="439527"/>
                        <a:pt x="178280" y="439527"/>
                      </a:cubicBezTo>
                      <a:lnTo>
                        <a:pt x="414157" y="439527"/>
                      </a:lnTo>
                      <a:lnTo>
                        <a:pt x="414157" y="664434"/>
                      </a:lnTo>
                      <a:lnTo>
                        <a:pt x="320904" y="999051"/>
                      </a:lnTo>
                      <a:cubicBezTo>
                        <a:pt x="279763" y="1004537"/>
                        <a:pt x="246849" y="1040193"/>
                        <a:pt x="246849" y="1081334"/>
                      </a:cubicBezTo>
                      <a:cubicBezTo>
                        <a:pt x="246849" y="1086820"/>
                        <a:pt x="252335" y="1092305"/>
                        <a:pt x="257819" y="1092305"/>
                      </a:cubicBezTo>
                      <a:lnTo>
                        <a:pt x="471756" y="1092305"/>
                      </a:lnTo>
                      <a:cubicBezTo>
                        <a:pt x="477241" y="1092305"/>
                        <a:pt x="482726" y="1086820"/>
                        <a:pt x="482726" y="1081334"/>
                      </a:cubicBezTo>
                      <a:lnTo>
                        <a:pt x="482726" y="1010022"/>
                      </a:lnTo>
                      <a:lnTo>
                        <a:pt x="543068" y="774144"/>
                      </a:lnTo>
                      <a:lnTo>
                        <a:pt x="603409" y="1010022"/>
                      </a:lnTo>
                      <a:lnTo>
                        <a:pt x="603409" y="1078591"/>
                      </a:lnTo>
                      <a:cubicBezTo>
                        <a:pt x="603409" y="1084077"/>
                        <a:pt x="608895" y="1089562"/>
                        <a:pt x="614379" y="1089562"/>
                      </a:cubicBezTo>
                      <a:lnTo>
                        <a:pt x="828316" y="1089562"/>
                      </a:lnTo>
                      <a:cubicBezTo>
                        <a:pt x="833800" y="1089562"/>
                        <a:pt x="839286" y="1084077"/>
                        <a:pt x="839286" y="1078591"/>
                      </a:cubicBezTo>
                      <a:cubicBezTo>
                        <a:pt x="839286" y="1031964"/>
                        <a:pt x="800888" y="996308"/>
                        <a:pt x="757003" y="996308"/>
                      </a:cubicBezTo>
                      <a:lnTo>
                        <a:pt x="754261" y="996308"/>
                      </a:lnTo>
                      <a:lnTo>
                        <a:pt x="674720" y="661691"/>
                      </a:lnTo>
                      <a:lnTo>
                        <a:pt x="674720" y="436785"/>
                      </a:lnTo>
                      <a:lnTo>
                        <a:pt x="910599" y="436785"/>
                      </a:lnTo>
                      <a:cubicBezTo>
                        <a:pt x="924313" y="436785"/>
                        <a:pt x="935283" y="431299"/>
                        <a:pt x="946255" y="425814"/>
                      </a:cubicBezTo>
                      <a:lnTo>
                        <a:pt x="946255" y="521810"/>
                      </a:lnTo>
                      <a:cubicBezTo>
                        <a:pt x="946255" y="527296"/>
                        <a:pt x="951741" y="532782"/>
                        <a:pt x="957225" y="532782"/>
                      </a:cubicBezTo>
                      <a:cubicBezTo>
                        <a:pt x="962711" y="532782"/>
                        <a:pt x="968197" y="527296"/>
                        <a:pt x="968197" y="521810"/>
                      </a:cubicBezTo>
                      <a:lnTo>
                        <a:pt x="968197" y="118624"/>
                      </a:lnTo>
                      <a:lnTo>
                        <a:pt x="1014824" y="118624"/>
                      </a:lnTo>
                      <a:lnTo>
                        <a:pt x="1014824" y="250277"/>
                      </a:lnTo>
                      <a:cubicBezTo>
                        <a:pt x="1014824" y="255762"/>
                        <a:pt x="1020310" y="261248"/>
                        <a:pt x="1025794" y="261248"/>
                      </a:cubicBezTo>
                      <a:cubicBezTo>
                        <a:pt x="1031280" y="261248"/>
                        <a:pt x="1036766" y="255762"/>
                        <a:pt x="1036766" y="250277"/>
                      </a:cubicBezTo>
                      <a:lnTo>
                        <a:pt x="1036766" y="118624"/>
                      </a:lnTo>
                      <a:lnTo>
                        <a:pt x="1061451" y="118624"/>
                      </a:lnTo>
                      <a:lnTo>
                        <a:pt x="1061451" y="557466"/>
                      </a:lnTo>
                      <a:lnTo>
                        <a:pt x="954483" y="557466"/>
                      </a:lnTo>
                      <a:cubicBezTo>
                        <a:pt x="948997" y="557466"/>
                        <a:pt x="943511" y="562952"/>
                        <a:pt x="943511" y="568437"/>
                      </a:cubicBezTo>
                      <a:lnTo>
                        <a:pt x="943511" y="650720"/>
                      </a:lnTo>
                      <a:cubicBezTo>
                        <a:pt x="943511" y="683634"/>
                        <a:pt x="970939" y="711061"/>
                        <a:pt x="1003852" y="711061"/>
                      </a:cubicBezTo>
                      <a:lnTo>
                        <a:pt x="1028538" y="711061"/>
                      </a:lnTo>
                      <a:cubicBezTo>
                        <a:pt x="1061451" y="711061"/>
                        <a:pt x="1088879" y="683634"/>
                        <a:pt x="1088879" y="650720"/>
                      </a:cubicBezTo>
                      <a:lnTo>
                        <a:pt x="1088879" y="104911"/>
                      </a:lnTo>
                      <a:cubicBezTo>
                        <a:pt x="1091621" y="104911"/>
                        <a:pt x="1091621" y="104911"/>
                        <a:pt x="1088879" y="102168"/>
                      </a:cubicBezTo>
                      <a:lnTo>
                        <a:pt x="1088879" y="102168"/>
                      </a:lnTo>
                      <a:close/>
                      <a:moveTo>
                        <a:pt x="452557" y="167994"/>
                      </a:moveTo>
                      <a:cubicBezTo>
                        <a:pt x="452557" y="148795"/>
                        <a:pt x="469013" y="132338"/>
                        <a:pt x="488212" y="132338"/>
                      </a:cubicBezTo>
                      <a:lnTo>
                        <a:pt x="677464" y="132338"/>
                      </a:lnTo>
                      <a:lnTo>
                        <a:pt x="677464" y="143309"/>
                      </a:lnTo>
                      <a:cubicBezTo>
                        <a:pt x="677464" y="157023"/>
                        <a:pt x="666492" y="167994"/>
                        <a:pt x="652778" y="167994"/>
                      </a:cubicBezTo>
                      <a:lnTo>
                        <a:pt x="499184" y="167994"/>
                      </a:lnTo>
                      <a:cubicBezTo>
                        <a:pt x="493698" y="167994"/>
                        <a:pt x="488212" y="173480"/>
                        <a:pt x="488212" y="178965"/>
                      </a:cubicBezTo>
                      <a:lnTo>
                        <a:pt x="488212" y="189936"/>
                      </a:lnTo>
                      <a:cubicBezTo>
                        <a:pt x="488212" y="209136"/>
                        <a:pt x="471756" y="225592"/>
                        <a:pt x="452557" y="225592"/>
                      </a:cubicBezTo>
                      <a:lnTo>
                        <a:pt x="452557" y="167994"/>
                      </a:lnTo>
                      <a:close/>
                      <a:moveTo>
                        <a:pt x="452557" y="250277"/>
                      </a:moveTo>
                      <a:cubicBezTo>
                        <a:pt x="485470" y="250277"/>
                        <a:pt x="510154" y="222849"/>
                        <a:pt x="510154" y="189936"/>
                      </a:cubicBezTo>
                      <a:lnTo>
                        <a:pt x="641807" y="189936"/>
                      </a:lnTo>
                      <a:lnTo>
                        <a:pt x="641807" y="200907"/>
                      </a:lnTo>
                      <a:cubicBezTo>
                        <a:pt x="641807" y="203650"/>
                        <a:pt x="641807" y="203650"/>
                        <a:pt x="641807" y="206393"/>
                      </a:cubicBezTo>
                      <a:lnTo>
                        <a:pt x="658264" y="250277"/>
                      </a:lnTo>
                      <a:lnTo>
                        <a:pt x="650036" y="250277"/>
                      </a:lnTo>
                      <a:cubicBezTo>
                        <a:pt x="644550" y="250277"/>
                        <a:pt x="639064" y="253020"/>
                        <a:pt x="639064" y="258505"/>
                      </a:cubicBezTo>
                      <a:cubicBezTo>
                        <a:pt x="628093" y="302389"/>
                        <a:pt x="589695" y="332560"/>
                        <a:pt x="543068" y="332560"/>
                      </a:cubicBezTo>
                      <a:cubicBezTo>
                        <a:pt x="499184" y="332560"/>
                        <a:pt x="460785" y="296904"/>
                        <a:pt x="452557" y="250277"/>
                      </a:cubicBezTo>
                      <a:lnTo>
                        <a:pt x="452557" y="250277"/>
                      </a:lnTo>
                      <a:close/>
                      <a:moveTo>
                        <a:pt x="1020310" y="36342"/>
                      </a:moveTo>
                      <a:lnTo>
                        <a:pt x="1058708" y="96682"/>
                      </a:lnTo>
                      <a:lnTo>
                        <a:pt x="981910" y="96682"/>
                      </a:lnTo>
                      <a:lnTo>
                        <a:pt x="1020310" y="36342"/>
                      </a:lnTo>
                      <a:close/>
                      <a:moveTo>
                        <a:pt x="381244" y="285933"/>
                      </a:moveTo>
                      <a:lnTo>
                        <a:pt x="213936" y="285933"/>
                      </a:lnTo>
                      <a:lnTo>
                        <a:pt x="213936" y="25371"/>
                      </a:lnTo>
                      <a:lnTo>
                        <a:pt x="381244" y="25371"/>
                      </a:lnTo>
                      <a:lnTo>
                        <a:pt x="381244" y="285933"/>
                      </a:lnTo>
                      <a:close/>
                      <a:moveTo>
                        <a:pt x="24684" y="321589"/>
                      </a:moveTo>
                      <a:lnTo>
                        <a:pt x="24684" y="25371"/>
                      </a:lnTo>
                      <a:lnTo>
                        <a:pt x="191994" y="25371"/>
                      </a:lnTo>
                      <a:lnTo>
                        <a:pt x="191994" y="285933"/>
                      </a:lnTo>
                      <a:lnTo>
                        <a:pt x="60341" y="285933"/>
                      </a:lnTo>
                      <a:cubicBezTo>
                        <a:pt x="54855" y="285933"/>
                        <a:pt x="49369" y="291418"/>
                        <a:pt x="49369" y="296904"/>
                      </a:cubicBezTo>
                      <a:cubicBezTo>
                        <a:pt x="49369" y="302389"/>
                        <a:pt x="54855" y="307875"/>
                        <a:pt x="60341" y="307875"/>
                      </a:cubicBezTo>
                      <a:lnTo>
                        <a:pt x="381244" y="307875"/>
                      </a:lnTo>
                      <a:lnTo>
                        <a:pt x="381244" y="318846"/>
                      </a:lnTo>
                      <a:cubicBezTo>
                        <a:pt x="381244" y="324332"/>
                        <a:pt x="375759" y="329817"/>
                        <a:pt x="370274" y="329817"/>
                      </a:cubicBezTo>
                      <a:lnTo>
                        <a:pt x="35656" y="329817"/>
                      </a:lnTo>
                      <a:cubicBezTo>
                        <a:pt x="30170" y="332560"/>
                        <a:pt x="24684" y="327074"/>
                        <a:pt x="24684" y="321589"/>
                      </a:cubicBezTo>
                      <a:lnTo>
                        <a:pt x="24684" y="321589"/>
                      </a:lnTo>
                      <a:close/>
                      <a:moveTo>
                        <a:pt x="142624" y="381930"/>
                      </a:moveTo>
                      <a:lnTo>
                        <a:pt x="142624" y="357245"/>
                      </a:lnTo>
                      <a:lnTo>
                        <a:pt x="178280" y="357245"/>
                      </a:lnTo>
                      <a:lnTo>
                        <a:pt x="178280" y="417585"/>
                      </a:lnTo>
                      <a:cubicBezTo>
                        <a:pt x="159080" y="417585"/>
                        <a:pt x="142624" y="401129"/>
                        <a:pt x="142624" y="381930"/>
                      </a:cubicBezTo>
                      <a:lnTo>
                        <a:pt x="142624" y="381930"/>
                      </a:lnTo>
                      <a:close/>
                      <a:moveTo>
                        <a:pt x="463527" y="1067620"/>
                      </a:moveTo>
                      <a:lnTo>
                        <a:pt x="274277" y="1067620"/>
                      </a:lnTo>
                      <a:cubicBezTo>
                        <a:pt x="279763" y="1040193"/>
                        <a:pt x="304447" y="1020993"/>
                        <a:pt x="331874" y="1020993"/>
                      </a:cubicBezTo>
                      <a:lnTo>
                        <a:pt x="463527" y="1020993"/>
                      </a:lnTo>
                      <a:lnTo>
                        <a:pt x="463527" y="1067620"/>
                      </a:lnTo>
                      <a:close/>
                      <a:moveTo>
                        <a:pt x="817344" y="1067620"/>
                      </a:moveTo>
                      <a:lnTo>
                        <a:pt x="628093" y="1067620"/>
                      </a:lnTo>
                      <a:lnTo>
                        <a:pt x="628093" y="1020993"/>
                      </a:lnTo>
                      <a:lnTo>
                        <a:pt x="759747" y="1020993"/>
                      </a:lnTo>
                      <a:cubicBezTo>
                        <a:pt x="787175" y="1020993"/>
                        <a:pt x="811858" y="1042935"/>
                        <a:pt x="817344" y="1067620"/>
                      </a:cubicBezTo>
                      <a:lnTo>
                        <a:pt x="817344" y="1067620"/>
                      </a:lnTo>
                      <a:close/>
                      <a:moveTo>
                        <a:pt x="663750" y="417585"/>
                      </a:moveTo>
                      <a:cubicBezTo>
                        <a:pt x="658264" y="417585"/>
                        <a:pt x="652778" y="423071"/>
                        <a:pt x="652778" y="428557"/>
                      </a:cubicBezTo>
                      <a:lnTo>
                        <a:pt x="652778" y="631521"/>
                      </a:lnTo>
                      <a:lnTo>
                        <a:pt x="474498" y="631521"/>
                      </a:lnTo>
                      <a:cubicBezTo>
                        <a:pt x="469013" y="631521"/>
                        <a:pt x="463527" y="637006"/>
                        <a:pt x="463527" y="642492"/>
                      </a:cubicBezTo>
                      <a:cubicBezTo>
                        <a:pt x="463527" y="647978"/>
                        <a:pt x="469013" y="653463"/>
                        <a:pt x="474498" y="653463"/>
                      </a:cubicBezTo>
                      <a:lnTo>
                        <a:pt x="652778" y="653463"/>
                      </a:lnTo>
                      <a:lnTo>
                        <a:pt x="652778" y="664434"/>
                      </a:lnTo>
                      <a:cubicBezTo>
                        <a:pt x="652778" y="664434"/>
                        <a:pt x="652778" y="667177"/>
                        <a:pt x="652778" y="667177"/>
                      </a:cubicBezTo>
                      <a:lnTo>
                        <a:pt x="732319" y="996308"/>
                      </a:lnTo>
                      <a:lnTo>
                        <a:pt x="625351" y="996308"/>
                      </a:lnTo>
                      <a:lnTo>
                        <a:pt x="556781" y="722032"/>
                      </a:lnTo>
                      <a:cubicBezTo>
                        <a:pt x="556781" y="716547"/>
                        <a:pt x="551296" y="713804"/>
                        <a:pt x="545810" y="713804"/>
                      </a:cubicBezTo>
                      <a:cubicBezTo>
                        <a:pt x="540326" y="713804"/>
                        <a:pt x="534840" y="716547"/>
                        <a:pt x="534840" y="722032"/>
                      </a:cubicBezTo>
                      <a:lnTo>
                        <a:pt x="466270" y="996308"/>
                      </a:lnTo>
                      <a:lnTo>
                        <a:pt x="348332" y="996308"/>
                      </a:lnTo>
                      <a:lnTo>
                        <a:pt x="438843" y="667177"/>
                      </a:lnTo>
                      <a:cubicBezTo>
                        <a:pt x="438843" y="667177"/>
                        <a:pt x="438843" y="664434"/>
                        <a:pt x="438843" y="664434"/>
                      </a:cubicBezTo>
                      <a:lnTo>
                        <a:pt x="438843" y="428557"/>
                      </a:lnTo>
                      <a:cubicBezTo>
                        <a:pt x="438843" y="423071"/>
                        <a:pt x="433357" y="417585"/>
                        <a:pt x="427871" y="417585"/>
                      </a:cubicBezTo>
                      <a:lnTo>
                        <a:pt x="202964" y="417585"/>
                      </a:lnTo>
                      <a:lnTo>
                        <a:pt x="202964" y="357245"/>
                      </a:lnTo>
                      <a:lnTo>
                        <a:pt x="891399" y="357245"/>
                      </a:lnTo>
                      <a:lnTo>
                        <a:pt x="891399" y="417585"/>
                      </a:lnTo>
                      <a:lnTo>
                        <a:pt x="663750" y="417585"/>
                      </a:lnTo>
                      <a:close/>
                      <a:moveTo>
                        <a:pt x="913341" y="417585"/>
                      </a:moveTo>
                      <a:lnTo>
                        <a:pt x="913341" y="357245"/>
                      </a:lnTo>
                      <a:lnTo>
                        <a:pt x="948997" y="357245"/>
                      </a:lnTo>
                      <a:lnTo>
                        <a:pt x="948997" y="381930"/>
                      </a:lnTo>
                      <a:cubicBezTo>
                        <a:pt x="948997" y="401129"/>
                        <a:pt x="932541" y="417585"/>
                        <a:pt x="913341" y="417585"/>
                      </a:cubicBezTo>
                      <a:lnTo>
                        <a:pt x="913341" y="417585"/>
                      </a:lnTo>
                      <a:close/>
                      <a:moveTo>
                        <a:pt x="1066936" y="582151"/>
                      </a:moveTo>
                      <a:lnTo>
                        <a:pt x="1066936" y="606836"/>
                      </a:lnTo>
                      <a:lnTo>
                        <a:pt x="970939" y="606836"/>
                      </a:lnTo>
                      <a:lnTo>
                        <a:pt x="970939" y="582151"/>
                      </a:lnTo>
                      <a:lnTo>
                        <a:pt x="1066936" y="582151"/>
                      </a:lnTo>
                      <a:close/>
                      <a:moveTo>
                        <a:pt x="1031280" y="689119"/>
                      </a:moveTo>
                      <a:lnTo>
                        <a:pt x="1006596" y="689119"/>
                      </a:lnTo>
                      <a:cubicBezTo>
                        <a:pt x="987396" y="689119"/>
                        <a:pt x="970939" y="672662"/>
                        <a:pt x="970939" y="653463"/>
                      </a:cubicBezTo>
                      <a:lnTo>
                        <a:pt x="970939" y="628778"/>
                      </a:lnTo>
                      <a:lnTo>
                        <a:pt x="1066936" y="628778"/>
                      </a:lnTo>
                      <a:lnTo>
                        <a:pt x="1066936" y="653463"/>
                      </a:lnTo>
                      <a:cubicBezTo>
                        <a:pt x="1066936" y="672662"/>
                        <a:pt x="1053222" y="689119"/>
                        <a:pt x="1031280" y="689119"/>
                      </a:cubicBezTo>
                      <a:lnTo>
                        <a:pt x="1031280" y="689119"/>
                      </a:lnTo>
                      <a:close/>
                    </a:path>
                  </a:pathLst>
                </a:custGeom>
                <a:grpFill/>
                <a:ln w="27426" cap="flat">
                  <a:noFill/>
                  <a:prstDash val="solid"/>
                  <a:miter/>
                </a:ln>
              </p:spPr>
              <p:txBody>
                <a:bodyPr rtlCol="0" anchor="ctr"/>
                <a:lstStyle/>
                <a:p>
                  <a:endParaRPr lang="en-US"/>
                </a:p>
              </p:txBody>
            </p:sp>
          </p:grpSp>
          <p:sp>
            <p:nvSpPr>
              <p:cNvPr id="39" name="Freeform 38">
                <a:extLst>
                  <a:ext uri="{FF2B5EF4-FFF2-40B4-BE49-F238E27FC236}">
                    <a16:creationId xmlns:a16="http://schemas.microsoft.com/office/drawing/2014/main" id="{175753E9-3B23-0D34-CF5C-34824F56F7A4}"/>
                  </a:ext>
                </a:extLst>
              </p:cNvPr>
              <p:cNvSpPr/>
              <p:nvPr/>
            </p:nvSpPr>
            <p:spPr>
              <a:xfrm>
                <a:off x="7624966" y="3971001"/>
                <a:ext cx="21941" cy="58311"/>
              </a:xfrm>
              <a:custGeom>
                <a:avLst/>
                <a:gdLst>
                  <a:gd name="connsiteX0" fmla="*/ 21942 w 21941"/>
                  <a:gd name="connsiteY0" fmla="*/ 46627 h 58311"/>
                  <a:gd name="connsiteX1" fmla="*/ 21942 w 21941"/>
                  <a:gd name="connsiteY1" fmla="*/ 10971 h 58311"/>
                  <a:gd name="connsiteX2" fmla="*/ 10972 w 21941"/>
                  <a:gd name="connsiteY2" fmla="*/ 0 h 58311"/>
                  <a:gd name="connsiteX3" fmla="*/ 0 w 21941"/>
                  <a:gd name="connsiteY3" fmla="*/ 10971 h 58311"/>
                  <a:gd name="connsiteX4" fmla="*/ 0 w 21941"/>
                  <a:gd name="connsiteY4" fmla="*/ 46627 h 58311"/>
                  <a:gd name="connsiteX5" fmla="*/ 10972 w 21941"/>
                  <a:gd name="connsiteY5" fmla="*/ 57598 h 58311"/>
                  <a:gd name="connsiteX6" fmla="*/ 21942 w 21941"/>
                  <a:gd name="connsiteY6" fmla="*/ 46627 h 58311"/>
                  <a:gd name="connsiteX7" fmla="*/ 21942 w 21941"/>
                  <a:gd name="connsiteY7" fmla="*/ 46627 h 5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58311">
                    <a:moveTo>
                      <a:pt x="21942" y="46627"/>
                    </a:moveTo>
                    <a:lnTo>
                      <a:pt x="21942" y="10971"/>
                    </a:lnTo>
                    <a:cubicBezTo>
                      <a:pt x="21942" y="5485"/>
                      <a:pt x="16456" y="0"/>
                      <a:pt x="10972" y="0"/>
                    </a:cubicBezTo>
                    <a:cubicBezTo>
                      <a:pt x="5486" y="0"/>
                      <a:pt x="0" y="5485"/>
                      <a:pt x="0" y="10971"/>
                    </a:cubicBezTo>
                    <a:lnTo>
                      <a:pt x="0" y="46627"/>
                    </a:lnTo>
                    <a:cubicBezTo>
                      <a:pt x="0" y="52112"/>
                      <a:pt x="5486" y="57598"/>
                      <a:pt x="10972" y="57598"/>
                    </a:cubicBezTo>
                    <a:cubicBezTo>
                      <a:pt x="16456" y="60341"/>
                      <a:pt x="21942" y="54855"/>
                      <a:pt x="21942" y="46627"/>
                    </a:cubicBezTo>
                    <a:lnTo>
                      <a:pt x="21942" y="46627"/>
                    </a:lnTo>
                    <a:close/>
                  </a:path>
                </a:pathLst>
              </a:custGeom>
              <a:grp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73887BF-0CD9-A4BD-D6D8-14D9E6E22075}"/>
                  </a:ext>
                </a:extLst>
              </p:cNvPr>
              <p:cNvSpPr/>
              <p:nvPr/>
            </p:nvSpPr>
            <p:spPr>
              <a:xfrm>
                <a:off x="6651284" y="3735124"/>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36B63FE8-131A-0FC2-1873-69B34337E6EE}"/>
                  </a:ext>
                </a:extLst>
              </p:cNvPr>
              <p:cNvSpPr/>
              <p:nvPr/>
            </p:nvSpPr>
            <p:spPr>
              <a:xfrm>
                <a:off x="6651284" y="3784493"/>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6"/>
                      <a:pt x="117939" y="10971"/>
                    </a:cubicBezTo>
                    <a:cubicBezTo>
                      <a:pt x="117939" y="5485"/>
                      <a:pt x="112453" y="0"/>
                      <a:pt x="106969" y="0"/>
                    </a:cubicBezTo>
                    <a:lnTo>
                      <a:pt x="10972" y="0"/>
                    </a:lnTo>
                    <a:cubicBezTo>
                      <a:pt x="5486" y="0"/>
                      <a:pt x="0" y="5485"/>
                      <a:pt x="0" y="10971"/>
                    </a:cubicBezTo>
                    <a:cubicBezTo>
                      <a:pt x="0" y="16456"/>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8063F5C-F041-A7C9-6AA1-6CADCA22AB00}"/>
                  </a:ext>
                </a:extLst>
              </p:cNvPr>
              <p:cNvSpPr/>
              <p:nvPr/>
            </p:nvSpPr>
            <p:spPr>
              <a:xfrm>
                <a:off x="6651284" y="3831120"/>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6D1820B-8CCC-2AE6-934D-E726F02A72F8}"/>
                  </a:ext>
                </a:extLst>
              </p:cNvPr>
              <p:cNvSpPr/>
              <p:nvPr/>
            </p:nvSpPr>
            <p:spPr>
              <a:xfrm>
                <a:off x="6651284" y="3877747"/>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3E494A3-2DB0-CC64-D0D4-404F707B6FAC}"/>
                  </a:ext>
                </a:extLst>
              </p:cNvPr>
              <p:cNvSpPr/>
              <p:nvPr/>
            </p:nvSpPr>
            <p:spPr>
              <a:xfrm>
                <a:off x="6651284" y="3924374"/>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6"/>
                      <a:pt x="112453" y="0"/>
                      <a:pt x="106969" y="0"/>
                    </a:cubicBezTo>
                    <a:lnTo>
                      <a:pt x="10972" y="0"/>
                    </a:lnTo>
                    <a:cubicBezTo>
                      <a:pt x="5486" y="0"/>
                      <a:pt x="0" y="5486"/>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F84B0A0-A689-ED67-93DB-97452F3FAD90}"/>
                  </a:ext>
                </a:extLst>
              </p:cNvPr>
              <p:cNvSpPr/>
              <p:nvPr/>
            </p:nvSpPr>
            <p:spPr>
              <a:xfrm>
                <a:off x="6840535" y="3735124"/>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0277743-45EF-A0D5-F5CB-C21A3EE69419}"/>
                  </a:ext>
                </a:extLst>
              </p:cNvPr>
              <p:cNvSpPr/>
              <p:nvPr/>
            </p:nvSpPr>
            <p:spPr>
              <a:xfrm>
                <a:off x="6840535" y="3784493"/>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6"/>
                      <a:pt x="117939" y="10971"/>
                    </a:cubicBezTo>
                    <a:cubicBezTo>
                      <a:pt x="117939" y="5485"/>
                      <a:pt x="112453" y="0"/>
                      <a:pt x="106967" y="0"/>
                    </a:cubicBezTo>
                    <a:lnTo>
                      <a:pt x="10970" y="0"/>
                    </a:lnTo>
                    <a:cubicBezTo>
                      <a:pt x="5484" y="0"/>
                      <a:pt x="0" y="5485"/>
                      <a:pt x="0" y="10971"/>
                    </a:cubicBezTo>
                    <a:cubicBezTo>
                      <a:pt x="0" y="16456"/>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37519FB-CBAD-1089-1769-96F0E80B8EAD}"/>
                  </a:ext>
                </a:extLst>
              </p:cNvPr>
              <p:cNvSpPr/>
              <p:nvPr/>
            </p:nvSpPr>
            <p:spPr>
              <a:xfrm>
                <a:off x="6840535" y="3831120"/>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66BCA25-359F-11C7-911A-570C4D5C8BDE}"/>
                  </a:ext>
                </a:extLst>
              </p:cNvPr>
              <p:cNvSpPr/>
              <p:nvPr/>
            </p:nvSpPr>
            <p:spPr>
              <a:xfrm>
                <a:off x="6840535" y="3877747"/>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B2C3606-07D2-0854-586A-E311E7B066CD}"/>
                  </a:ext>
                </a:extLst>
              </p:cNvPr>
              <p:cNvSpPr/>
              <p:nvPr/>
            </p:nvSpPr>
            <p:spPr>
              <a:xfrm>
                <a:off x="6840535" y="3924374"/>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6"/>
                      <a:pt x="112453" y="0"/>
                      <a:pt x="106967" y="0"/>
                    </a:cubicBezTo>
                    <a:lnTo>
                      <a:pt x="10970" y="0"/>
                    </a:lnTo>
                    <a:cubicBezTo>
                      <a:pt x="5484" y="0"/>
                      <a:pt x="0" y="5486"/>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4E05FA7-0F5E-4C59-8603-3B3949B80696}"/>
                  </a:ext>
                </a:extLst>
              </p:cNvPr>
              <p:cNvSpPr/>
              <p:nvPr/>
            </p:nvSpPr>
            <p:spPr>
              <a:xfrm>
                <a:off x="6673225" y="4138309"/>
                <a:ext cx="22655" cy="175537"/>
              </a:xfrm>
              <a:custGeom>
                <a:avLst/>
                <a:gdLst>
                  <a:gd name="connsiteX0" fmla="*/ 10972 w 22655"/>
                  <a:gd name="connsiteY0" fmla="*/ 0 h 175537"/>
                  <a:gd name="connsiteX1" fmla="*/ 0 w 22655"/>
                  <a:gd name="connsiteY1" fmla="*/ 10971 h 175537"/>
                  <a:gd name="connsiteX2" fmla="*/ 0 w 22655"/>
                  <a:gd name="connsiteY2" fmla="*/ 164566 h 175537"/>
                  <a:gd name="connsiteX3" fmla="*/ 10972 w 22655"/>
                  <a:gd name="connsiteY3" fmla="*/ 175537 h 175537"/>
                  <a:gd name="connsiteX4" fmla="*/ 21942 w 22655"/>
                  <a:gd name="connsiteY4" fmla="*/ 164566 h 175537"/>
                  <a:gd name="connsiteX5" fmla="*/ 21942 w 22655"/>
                  <a:gd name="connsiteY5" fmla="*/ 10971 h 175537"/>
                  <a:gd name="connsiteX6" fmla="*/ 10972 w 22655"/>
                  <a:gd name="connsiteY6" fmla="*/ 0 h 175537"/>
                  <a:gd name="connsiteX7" fmla="*/ 10972 w 22655"/>
                  <a:gd name="connsiteY7"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55" h="175537">
                    <a:moveTo>
                      <a:pt x="10972" y="0"/>
                    </a:moveTo>
                    <a:cubicBezTo>
                      <a:pt x="5486" y="0"/>
                      <a:pt x="0" y="5485"/>
                      <a:pt x="0" y="10971"/>
                    </a:cubicBezTo>
                    <a:lnTo>
                      <a:pt x="0" y="164566"/>
                    </a:lnTo>
                    <a:cubicBezTo>
                      <a:pt x="0" y="170051"/>
                      <a:pt x="5486" y="175537"/>
                      <a:pt x="10972" y="175537"/>
                    </a:cubicBezTo>
                    <a:cubicBezTo>
                      <a:pt x="16458" y="175537"/>
                      <a:pt x="21942" y="170051"/>
                      <a:pt x="21942" y="164566"/>
                    </a:cubicBezTo>
                    <a:lnTo>
                      <a:pt x="21942" y="10971"/>
                    </a:lnTo>
                    <a:cubicBezTo>
                      <a:pt x="24686" y="5485"/>
                      <a:pt x="19200" y="0"/>
                      <a:pt x="10972" y="0"/>
                    </a:cubicBezTo>
                    <a:lnTo>
                      <a:pt x="10972" y="0"/>
                    </a:lnTo>
                    <a:close/>
                  </a:path>
                </a:pathLst>
              </a:custGeom>
              <a:grpFill/>
              <a:ln w="27426"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8D11DD2F-8070-CEC3-802E-60EAD8EFC57B}"/>
                  </a:ext>
                </a:extLst>
              </p:cNvPr>
              <p:cNvSpPr/>
              <p:nvPr/>
            </p:nvSpPr>
            <p:spPr>
              <a:xfrm>
                <a:off x="6675969" y="4338531"/>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F496D351-CCCC-4625-8DA6-53D478BD8633}"/>
                  </a:ext>
                </a:extLst>
              </p:cNvPr>
              <p:cNvSpPr/>
              <p:nvPr/>
            </p:nvSpPr>
            <p:spPr>
              <a:xfrm>
                <a:off x="6675969" y="4387901"/>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6"/>
                      <a:pt x="16456" y="21942"/>
                      <a:pt x="10970" y="21942"/>
                    </a:cubicBezTo>
                    <a:cubicBezTo>
                      <a:pt x="5484" y="21942"/>
                      <a:pt x="0" y="16456"/>
                      <a:pt x="0" y="10971"/>
                    </a:cubicBezTo>
                    <a:cubicBezTo>
                      <a:pt x="0" y="5485"/>
                      <a:pt x="5484" y="0"/>
                      <a:pt x="10970" y="0"/>
                    </a:cubicBezTo>
                    <a:cubicBezTo>
                      <a:pt x="16456" y="0"/>
                      <a:pt x="21942" y="2743"/>
                      <a:pt x="21942" y="10971"/>
                    </a:cubicBezTo>
                    <a:lnTo>
                      <a:pt x="21942" y="10971"/>
                    </a:lnTo>
                    <a:close/>
                  </a:path>
                </a:pathLst>
              </a:custGeom>
              <a:grpFill/>
              <a:ln w="27426"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FD92422-6FD7-984C-D3FC-C6B0E15B86CB}"/>
                  </a:ext>
                </a:extLst>
              </p:cNvPr>
              <p:cNvSpPr/>
              <p:nvPr/>
            </p:nvSpPr>
            <p:spPr>
              <a:xfrm>
                <a:off x="6758252" y="4184936"/>
                <a:ext cx="21941" cy="175537"/>
              </a:xfrm>
              <a:custGeom>
                <a:avLst/>
                <a:gdLst>
                  <a:gd name="connsiteX0" fmla="*/ 10970 w 21941"/>
                  <a:gd name="connsiteY0" fmla="*/ 0 h 175537"/>
                  <a:gd name="connsiteX1" fmla="*/ 0 w 21941"/>
                  <a:gd name="connsiteY1" fmla="*/ 10971 h 175537"/>
                  <a:gd name="connsiteX2" fmla="*/ 0 w 21941"/>
                  <a:gd name="connsiteY2" fmla="*/ 164566 h 175537"/>
                  <a:gd name="connsiteX3" fmla="*/ 10970 w 21941"/>
                  <a:gd name="connsiteY3" fmla="*/ 175537 h 175537"/>
                  <a:gd name="connsiteX4" fmla="*/ 21942 w 21941"/>
                  <a:gd name="connsiteY4" fmla="*/ 164566 h 175537"/>
                  <a:gd name="connsiteX5" fmla="*/ 21942 w 21941"/>
                  <a:gd name="connsiteY5" fmla="*/ 10971 h 175537"/>
                  <a:gd name="connsiteX6" fmla="*/ 10970 w 21941"/>
                  <a:gd name="connsiteY6" fmla="*/ 0 h 175537"/>
                  <a:gd name="connsiteX7" fmla="*/ 10970 w 21941"/>
                  <a:gd name="connsiteY7"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175537">
                    <a:moveTo>
                      <a:pt x="10970" y="0"/>
                    </a:moveTo>
                    <a:cubicBezTo>
                      <a:pt x="5484" y="0"/>
                      <a:pt x="0" y="5486"/>
                      <a:pt x="0" y="10971"/>
                    </a:cubicBezTo>
                    <a:lnTo>
                      <a:pt x="0" y="164566"/>
                    </a:lnTo>
                    <a:cubicBezTo>
                      <a:pt x="0" y="170052"/>
                      <a:pt x="5484" y="175537"/>
                      <a:pt x="10970" y="175537"/>
                    </a:cubicBezTo>
                    <a:cubicBezTo>
                      <a:pt x="16456" y="175537"/>
                      <a:pt x="21942" y="170052"/>
                      <a:pt x="21942" y="164566"/>
                    </a:cubicBezTo>
                    <a:lnTo>
                      <a:pt x="21942" y="10971"/>
                    </a:lnTo>
                    <a:cubicBezTo>
                      <a:pt x="21942" y="5486"/>
                      <a:pt x="16456" y="0"/>
                      <a:pt x="10970" y="0"/>
                    </a:cubicBezTo>
                    <a:lnTo>
                      <a:pt x="10970" y="0"/>
                    </a:lnTo>
                    <a:close/>
                  </a:path>
                </a:pathLst>
              </a:custGeom>
              <a:grpFill/>
              <a:ln w="27426"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2E094241-35D9-0DCC-7649-3DDCB1D83A5F}"/>
                  </a:ext>
                </a:extLst>
              </p:cNvPr>
              <p:cNvSpPr/>
              <p:nvPr/>
            </p:nvSpPr>
            <p:spPr>
              <a:xfrm>
                <a:off x="6758252" y="4387187"/>
                <a:ext cx="21941" cy="22655"/>
              </a:xfrm>
              <a:custGeom>
                <a:avLst/>
                <a:gdLst>
                  <a:gd name="connsiteX0" fmla="*/ 21942 w 21941"/>
                  <a:gd name="connsiteY0" fmla="*/ 11684 h 22655"/>
                  <a:gd name="connsiteX1" fmla="*/ 10970 w 21941"/>
                  <a:gd name="connsiteY1" fmla="*/ 22656 h 22655"/>
                  <a:gd name="connsiteX2" fmla="*/ 0 w 21941"/>
                  <a:gd name="connsiteY2" fmla="*/ 11684 h 22655"/>
                  <a:gd name="connsiteX3" fmla="*/ 10970 w 21941"/>
                  <a:gd name="connsiteY3" fmla="*/ 714 h 22655"/>
                  <a:gd name="connsiteX4" fmla="*/ 21942 w 21941"/>
                  <a:gd name="connsiteY4" fmla="*/ 11684 h 22655"/>
                  <a:gd name="connsiteX5" fmla="*/ 21942 w 21941"/>
                  <a:gd name="connsiteY5" fmla="*/ 11684 h 2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2655">
                    <a:moveTo>
                      <a:pt x="21942" y="11684"/>
                    </a:moveTo>
                    <a:cubicBezTo>
                      <a:pt x="21942" y="17170"/>
                      <a:pt x="16456" y="22656"/>
                      <a:pt x="10970" y="22656"/>
                    </a:cubicBezTo>
                    <a:cubicBezTo>
                      <a:pt x="5484" y="22656"/>
                      <a:pt x="0" y="17170"/>
                      <a:pt x="0" y="11684"/>
                    </a:cubicBezTo>
                    <a:cubicBezTo>
                      <a:pt x="0" y="6199"/>
                      <a:pt x="5484" y="714"/>
                      <a:pt x="10970" y="714"/>
                    </a:cubicBezTo>
                    <a:cubicBezTo>
                      <a:pt x="16456" y="-2029"/>
                      <a:pt x="21942" y="3456"/>
                      <a:pt x="21942" y="11684"/>
                    </a:cubicBezTo>
                    <a:lnTo>
                      <a:pt x="21942" y="11684"/>
                    </a:lnTo>
                    <a:close/>
                  </a:path>
                </a:pathLst>
              </a:custGeom>
              <a:grpFill/>
              <a:ln w="27426"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CE87CBD-6BB5-B29E-FEA8-1EB9382EC3B7}"/>
                  </a:ext>
                </a:extLst>
              </p:cNvPr>
              <p:cNvSpPr/>
              <p:nvPr/>
            </p:nvSpPr>
            <p:spPr>
              <a:xfrm>
                <a:off x="6840535" y="4234306"/>
                <a:ext cx="21941" cy="175537"/>
              </a:xfrm>
              <a:custGeom>
                <a:avLst/>
                <a:gdLst>
                  <a:gd name="connsiteX0" fmla="*/ 10970 w 21941"/>
                  <a:gd name="connsiteY0" fmla="*/ 175537 h 175537"/>
                  <a:gd name="connsiteX1" fmla="*/ 21942 w 21941"/>
                  <a:gd name="connsiteY1" fmla="*/ 164566 h 175537"/>
                  <a:gd name="connsiteX2" fmla="*/ 21942 w 21941"/>
                  <a:gd name="connsiteY2" fmla="*/ 10971 h 175537"/>
                  <a:gd name="connsiteX3" fmla="*/ 10970 w 21941"/>
                  <a:gd name="connsiteY3" fmla="*/ 0 h 175537"/>
                  <a:gd name="connsiteX4" fmla="*/ 0 w 21941"/>
                  <a:gd name="connsiteY4" fmla="*/ 10971 h 175537"/>
                  <a:gd name="connsiteX5" fmla="*/ 0 w 21941"/>
                  <a:gd name="connsiteY5" fmla="*/ 164566 h 175537"/>
                  <a:gd name="connsiteX6" fmla="*/ 10970 w 21941"/>
                  <a:gd name="connsiteY6" fmla="*/ 175537 h 175537"/>
                  <a:gd name="connsiteX7" fmla="*/ 10970 w 21941"/>
                  <a:gd name="connsiteY7" fmla="*/ 175537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175537">
                    <a:moveTo>
                      <a:pt x="10970" y="175537"/>
                    </a:moveTo>
                    <a:cubicBezTo>
                      <a:pt x="16456" y="175537"/>
                      <a:pt x="21942" y="170051"/>
                      <a:pt x="21942" y="164566"/>
                    </a:cubicBezTo>
                    <a:lnTo>
                      <a:pt x="21942" y="10971"/>
                    </a:lnTo>
                    <a:cubicBezTo>
                      <a:pt x="21942" y="5485"/>
                      <a:pt x="16456" y="0"/>
                      <a:pt x="10970" y="0"/>
                    </a:cubicBezTo>
                    <a:cubicBezTo>
                      <a:pt x="5484" y="0"/>
                      <a:pt x="0" y="5485"/>
                      <a:pt x="0" y="10971"/>
                    </a:cubicBezTo>
                    <a:lnTo>
                      <a:pt x="0" y="164566"/>
                    </a:lnTo>
                    <a:cubicBezTo>
                      <a:pt x="0" y="170051"/>
                      <a:pt x="5484" y="175537"/>
                      <a:pt x="10970" y="175537"/>
                    </a:cubicBezTo>
                    <a:lnTo>
                      <a:pt x="10970" y="175537"/>
                    </a:lnTo>
                    <a:close/>
                  </a:path>
                </a:pathLst>
              </a:custGeom>
              <a:grpFill/>
              <a:ln w="27426"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6EB514F-9F27-D57F-2C21-B9C0EB4433AA}"/>
                  </a:ext>
                </a:extLst>
              </p:cNvPr>
              <p:cNvSpPr/>
              <p:nvPr/>
            </p:nvSpPr>
            <p:spPr>
              <a:xfrm>
                <a:off x="6840535"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60A51FAF-3BC3-C47F-8A3E-4CFA7621AC2B}"/>
                  </a:ext>
                </a:extLst>
              </p:cNvPr>
              <p:cNvSpPr/>
              <p:nvPr/>
            </p:nvSpPr>
            <p:spPr>
              <a:xfrm>
                <a:off x="6758252"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BEC6526-B1C2-39A9-7D50-6C68B240B05D}"/>
                  </a:ext>
                </a:extLst>
              </p:cNvPr>
              <p:cNvSpPr/>
              <p:nvPr/>
            </p:nvSpPr>
            <p:spPr>
              <a:xfrm>
                <a:off x="6675969"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365958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518611" y="803392"/>
            <a:ext cx="9084808" cy="582221"/>
          </a:xfrm>
        </p:spPr>
        <p:txBody>
          <a:bodyPr>
            <a:normAutofit/>
          </a:bodyPr>
          <a:lstStyle/>
          <a:p>
            <a:pPr>
              <a:lnSpc>
                <a:spcPts val="3000"/>
              </a:lnSpc>
              <a:spcBef>
                <a:spcPts val="0"/>
              </a:spcBef>
            </a:pPr>
            <a:r>
              <a:rPr lang="es" dirty="0">
                <a:solidFill>
                  <a:srgbClr val="7F1C58"/>
                </a:solidFill>
              </a:rPr>
              <a:t>Análisis de impacto empresarial (BIA)</a:t>
            </a: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518611" y="1973177"/>
            <a:ext cx="9084810" cy="3811957"/>
          </a:xfrm>
        </p:spPr>
        <p:txBody>
          <a:bodyPr>
            <a:normAutofit/>
          </a:bodyPr>
          <a:lstStyle/>
          <a:p>
            <a:pPr marL="15875" indent="-15875"/>
            <a:r>
              <a:rPr lang="es" sz="2000" dirty="0"/>
              <a:t>Antes de comenzar a construir el plan en sí, primero deberá realizar un análisis de impacto comercial. Un BIA busca anticipar los efectos de varios escenarios en un negocio, como pérdida de ventas o aumento de gastos en caso de un desastre natural. Esto le dará los datos fundamentales que necesita para construir su plan de preparación para desastres naturales.</a:t>
            </a:r>
          </a:p>
          <a:p>
            <a:pPr marL="15875" indent="-15875"/>
            <a:endParaRPr lang="en-US" sz="2000" dirty="0"/>
          </a:p>
          <a:p>
            <a:pPr marL="15875" indent="-15875"/>
            <a:r>
              <a:rPr lang="es" sz="2000" dirty="0"/>
              <a:t>Hay muchas maneras de realizar un análisis de impacto comercial, pero un buen lugar para comenzar es un sencillo cuestionario BIA. Por supuesto, un BIA será un desafío mayor para las empresas más grandes con operaciones más complejas, ya que deberán considerar más factores y consultar a una gama más amplia de expertos para obtener la información necesaria.</a:t>
            </a:r>
          </a:p>
          <a:p>
            <a:pPr marL="15875" indent="-15875"/>
            <a:endParaRPr lang="en-US" sz="2000" dirty="0"/>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7F1C58"/>
            </a:solidFill>
            <a:prstDash val="sysDot"/>
          </a:ln>
        </p:spPr>
        <p:style>
          <a:lnRef idx="1">
            <a:schemeClr val="accent1"/>
          </a:lnRef>
          <a:fillRef idx="0">
            <a:schemeClr val="accent1"/>
          </a:fillRef>
          <a:effectRef idx="0">
            <a:schemeClr val="accent1"/>
          </a:effectRef>
          <a:fontRef idx="minor">
            <a:schemeClr val="tx1"/>
          </a:fontRef>
        </p:style>
      </p:cxnSp>
      <p:grpSp>
        <p:nvGrpSpPr>
          <p:cNvPr id="37" name="Graphic 8">
            <a:extLst>
              <a:ext uri="{FF2B5EF4-FFF2-40B4-BE49-F238E27FC236}">
                <a16:creationId xmlns:a16="http://schemas.microsoft.com/office/drawing/2014/main" id="{CF346016-8C66-49DB-A24D-B9F27953A3AE}"/>
              </a:ext>
            </a:extLst>
          </p:cNvPr>
          <p:cNvGrpSpPr/>
          <p:nvPr/>
        </p:nvGrpSpPr>
        <p:grpSpPr>
          <a:xfrm>
            <a:off x="588579" y="407534"/>
            <a:ext cx="1446392" cy="1445841"/>
            <a:chOff x="4817897" y="694433"/>
            <a:chExt cx="1446392" cy="1445841"/>
          </a:xfrm>
        </p:grpSpPr>
        <p:sp>
          <p:nvSpPr>
            <p:cNvPr id="38" name="Freeform 37">
              <a:extLst>
                <a:ext uri="{FF2B5EF4-FFF2-40B4-BE49-F238E27FC236}">
                  <a16:creationId xmlns:a16="http://schemas.microsoft.com/office/drawing/2014/main" id="{35E7DFCF-8ADD-2F6F-D797-46FE54E9B55D}"/>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7F1C58"/>
            </a:solidFill>
            <a:ln w="4233"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CB6D4785-BCE9-F128-F0FE-12CE2845064B}"/>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41" name="Graphic 3">
            <a:extLst>
              <a:ext uri="{FF2B5EF4-FFF2-40B4-BE49-F238E27FC236}">
                <a16:creationId xmlns:a16="http://schemas.microsoft.com/office/drawing/2014/main" id="{C21ED6EC-9B2B-6FE6-1897-15A50AE20DBB}"/>
              </a:ext>
            </a:extLst>
          </p:cNvPr>
          <p:cNvGrpSpPr/>
          <p:nvPr/>
        </p:nvGrpSpPr>
        <p:grpSpPr>
          <a:xfrm>
            <a:off x="984700" y="708464"/>
            <a:ext cx="707330" cy="798180"/>
            <a:chOff x="4643578" y="432838"/>
            <a:chExt cx="1028134" cy="1160188"/>
          </a:xfrm>
          <a:solidFill>
            <a:srgbClr val="616161"/>
          </a:solidFill>
        </p:grpSpPr>
        <p:sp>
          <p:nvSpPr>
            <p:cNvPr id="42" name="Freeform 41">
              <a:extLst>
                <a:ext uri="{FF2B5EF4-FFF2-40B4-BE49-F238E27FC236}">
                  <a16:creationId xmlns:a16="http://schemas.microsoft.com/office/drawing/2014/main" id="{0A8911FB-493A-B114-B261-4448620BEF4C}"/>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7F1C58"/>
            </a:solidFill>
            <a:ln w="27426" cap="flat">
              <a:noFill/>
              <a:prstDash val="solid"/>
              <a:miter/>
            </a:ln>
          </p:spPr>
          <p:txBody>
            <a:bodyPr rtlCol="0" anchor="ctr"/>
            <a:lstStyle/>
            <a:p>
              <a:endParaRPr lang="en-US" dirty="0"/>
            </a:p>
          </p:txBody>
        </p:sp>
        <p:grpSp>
          <p:nvGrpSpPr>
            <p:cNvPr id="43" name="Graphic 3">
              <a:extLst>
                <a:ext uri="{FF2B5EF4-FFF2-40B4-BE49-F238E27FC236}">
                  <a16:creationId xmlns:a16="http://schemas.microsoft.com/office/drawing/2014/main" id="{0583D8F7-5F17-945C-DE62-6363CB0B9642}"/>
                </a:ext>
              </a:extLst>
            </p:cNvPr>
            <p:cNvGrpSpPr/>
            <p:nvPr/>
          </p:nvGrpSpPr>
          <p:grpSpPr>
            <a:xfrm>
              <a:off x="4643578" y="432838"/>
              <a:ext cx="1028134" cy="1160188"/>
              <a:chOff x="4643578" y="432838"/>
              <a:chExt cx="1028134" cy="1160188"/>
            </a:xfrm>
            <a:grpFill/>
          </p:grpSpPr>
          <p:sp>
            <p:nvSpPr>
              <p:cNvPr id="44" name="Freeform 43">
                <a:extLst>
                  <a:ext uri="{FF2B5EF4-FFF2-40B4-BE49-F238E27FC236}">
                    <a16:creationId xmlns:a16="http://schemas.microsoft.com/office/drawing/2014/main" id="{5111173D-8C7D-71CF-CE34-C3E6ECBF5F16}"/>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45" name="Graphic 3">
                <a:extLst>
                  <a:ext uri="{FF2B5EF4-FFF2-40B4-BE49-F238E27FC236}">
                    <a16:creationId xmlns:a16="http://schemas.microsoft.com/office/drawing/2014/main" id="{E1CA7A9A-8FDF-8D8E-B49E-0E1CD340C438}"/>
                  </a:ext>
                </a:extLst>
              </p:cNvPr>
              <p:cNvGrpSpPr/>
              <p:nvPr/>
            </p:nvGrpSpPr>
            <p:grpSpPr>
              <a:xfrm>
                <a:off x="4643578" y="432838"/>
                <a:ext cx="1028134" cy="1160188"/>
                <a:chOff x="4643578" y="432838"/>
                <a:chExt cx="1028134" cy="1160188"/>
              </a:xfrm>
              <a:grpFill/>
            </p:grpSpPr>
            <p:sp>
              <p:nvSpPr>
                <p:cNvPr id="50" name="Freeform 49">
                  <a:extLst>
                    <a:ext uri="{FF2B5EF4-FFF2-40B4-BE49-F238E27FC236}">
                      <a16:creationId xmlns:a16="http://schemas.microsoft.com/office/drawing/2014/main" id="{D86B6856-89D9-D050-49D1-F214C628809D}"/>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8EB07F1-6A2B-2F88-47D3-F72E39867160}"/>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12414931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518611" y="803392"/>
            <a:ext cx="9084808" cy="582221"/>
          </a:xfrm>
        </p:spPr>
        <p:txBody>
          <a:bodyPr>
            <a:normAutofit/>
          </a:bodyPr>
          <a:lstStyle/>
          <a:p>
            <a:pPr>
              <a:lnSpc>
                <a:spcPts val="3000"/>
              </a:lnSpc>
              <a:spcBef>
                <a:spcPts val="0"/>
              </a:spcBef>
            </a:pPr>
            <a:r>
              <a:rPr lang="es" dirty="0">
                <a:solidFill>
                  <a:srgbClr val="F16924"/>
                </a:solidFill>
              </a:rPr>
              <a:t>Planes de Contingencia</a:t>
            </a: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518611" y="1696536"/>
            <a:ext cx="9084810" cy="4674758"/>
          </a:xfrm>
        </p:spPr>
        <p:txBody>
          <a:bodyPr>
            <a:normAutofit/>
          </a:bodyPr>
          <a:lstStyle/>
          <a:p>
            <a:pPr marL="15875" indent="-15875"/>
            <a:r>
              <a:rPr lang="es" sz="2000" dirty="0"/>
              <a:t>Un plan de contingencia es un plan sobre qué hacer durante la duración de un evento inusual, como un desastre natural. Este plan incluirá los pasos que se tomarán si el evento llega a suceder, así como la asignación de recursos para esa posibilidad.</a:t>
            </a:r>
          </a:p>
          <a:p>
            <a:pPr marL="15875" indent="-15875"/>
            <a:endParaRPr lang="en-US" sz="2000" dirty="0"/>
          </a:p>
          <a:p>
            <a:pPr marL="15875" indent="-15875"/>
            <a:r>
              <a:rPr lang="es" sz="2000" b="1" dirty="0"/>
              <a:t>Ejemplos de planes de contingencia incluyen:</a:t>
            </a:r>
          </a:p>
          <a:p>
            <a:pPr marL="15875" indent="-15875"/>
            <a:endParaRPr lang="en-US" sz="2000" dirty="0"/>
          </a:p>
          <a:p>
            <a:pPr marL="342900" indent="-342900">
              <a:buClr>
                <a:srgbClr val="F16924"/>
              </a:buClr>
              <a:buFont typeface="Arial" panose="020B0604020202020204" pitchFamily="34" charset="0"/>
              <a:buChar char="•"/>
            </a:pPr>
            <a:r>
              <a:rPr lang="es" sz="2000" dirty="0"/>
              <a:t>Planificación de rutas de evacuación;</a:t>
            </a:r>
          </a:p>
          <a:p>
            <a:pPr marL="342900" indent="-342900">
              <a:buClr>
                <a:srgbClr val="F16924"/>
              </a:buClr>
              <a:buFont typeface="Arial" panose="020B0604020202020204" pitchFamily="34" charset="0"/>
              <a:buChar char="•"/>
            </a:pPr>
            <a:r>
              <a:rPr lang="es" sz="2000" dirty="0"/>
              <a:t>Instalación de equipos de emergencia;</a:t>
            </a:r>
          </a:p>
          <a:p>
            <a:pPr marL="342900" indent="-342900">
              <a:buClr>
                <a:srgbClr val="F16924"/>
              </a:buClr>
              <a:buFont typeface="Arial" panose="020B0604020202020204" pitchFamily="34" charset="0"/>
              <a:buChar char="•"/>
            </a:pPr>
            <a:r>
              <a:rPr lang="es" sz="2000" dirty="0"/>
              <a:t>Inversión en fuentes de energía de respaldo;</a:t>
            </a:r>
          </a:p>
          <a:p>
            <a:pPr marL="342900" indent="-342900">
              <a:buClr>
                <a:srgbClr val="F16924"/>
              </a:buClr>
              <a:buFont typeface="Arial" panose="020B0604020202020204" pitchFamily="34" charset="0"/>
              <a:buChar char="•"/>
            </a:pPr>
            <a:r>
              <a:rPr lang="es" sz="2000" dirty="0"/>
              <a:t>Planificación de operaciones ajustadas en caso de pérdida de mano de obra;</a:t>
            </a:r>
          </a:p>
          <a:p>
            <a:pPr marL="342900" indent="-342900">
              <a:buClr>
                <a:srgbClr val="F16924"/>
              </a:buClr>
              <a:buFont typeface="Arial" panose="020B0604020202020204" pitchFamily="34" charset="0"/>
              <a:buChar char="•"/>
            </a:pPr>
            <a:r>
              <a:rPr lang="es" sz="2000" dirty="0"/>
              <a:t>Seguro que cubre la posible pérdida o daño del inventario o la propiedad;</a:t>
            </a:r>
          </a:p>
          <a:p>
            <a:pPr marL="342900" indent="-342900">
              <a:buClr>
                <a:srgbClr val="F16924"/>
              </a:buClr>
              <a:buFont typeface="Arial" panose="020B0604020202020204" pitchFamily="34" charset="0"/>
              <a:buChar char="•"/>
            </a:pPr>
            <a:r>
              <a:rPr lang="es" sz="2000" dirty="0"/>
              <a:t>Desarrollar opciones de trabajo remoto en caso de que la ubicación física se vea comprometida.</a:t>
            </a:r>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27" name="Graphic 8">
            <a:extLst>
              <a:ext uri="{FF2B5EF4-FFF2-40B4-BE49-F238E27FC236}">
                <a16:creationId xmlns:a16="http://schemas.microsoft.com/office/drawing/2014/main" id="{A5CAA612-1A28-5537-4B11-7796C95034A1}"/>
              </a:ext>
            </a:extLst>
          </p:cNvPr>
          <p:cNvGrpSpPr/>
          <p:nvPr/>
        </p:nvGrpSpPr>
        <p:grpSpPr>
          <a:xfrm>
            <a:off x="594888" y="407815"/>
            <a:ext cx="1446392" cy="1445841"/>
            <a:chOff x="4817897" y="694433"/>
            <a:chExt cx="1446392" cy="1445841"/>
          </a:xfrm>
        </p:grpSpPr>
        <p:sp>
          <p:nvSpPr>
            <p:cNvPr id="28" name="Freeform 27">
              <a:extLst>
                <a:ext uri="{FF2B5EF4-FFF2-40B4-BE49-F238E27FC236}">
                  <a16:creationId xmlns:a16="http://schemas.microsoft.com/office/drawing/2014/main" id="{A24A5780-5D46-FBAD-B565-ECC1CBD46B6E}"/>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A515CE05-9E9D-3984-82CA-34721A6E4852}"/>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32" name="Graphic 3">
            <a:extLst>
              <a:ext uri="{FF2B5EF4-FFF2-40B4-BE49-F238E27FC236}">
                <a16:creationId xmlns:a16="http://schemas.microsoft.com/office/drawing/2014/main" id="{78ABDB60-7766-27C1-6773-83A091BC7799}"/>
              </a:ext>
            </a:extLst>
          </p:cNvPr>
          <p:cNvGrpSpPr/>
          <p:nvPr/>
        </p:nvGrpSpPr>
        <p:grpSpPr>
          <a:xfrm>
            <a:off x="983548" y="728401"/>
            <a:ext cx="690566" cy="763372"/>
            <a:chOff x="2811409" y="3683011"/>
            <a:chExt cx="858485" cy="948995"/>
          </a:xfrm>
          <a:solidFill>
            <a:srgbClr val="616161"/>
          </a:solidFill>
        </p:grpSpPr>
        <p:sp>
          <p:nvSpPr>
            <p:cNvPr id="33" name="Freeform 32">
              <a:extLst>
                <a:ext uri="{FF2B5EF4-FFF2-40B4-BE49-F238E27FC236}">
                  <a16:creationId xmlns:a16="http://schemas.microsoft.com/office/drawing/2014/main" id="{0B70D39E-66CD-24BD-10EB-F328657A2979}"/>
                </a:ext>
              </a:extLst>
            </p:cNvPr>
            <p:cNvSpPr/>
            <p:nvPr/>
          </p:nvSpPr>
          <p:spPr>
            <a:xfrm>
              <a:off x="3071972" y="3702210"/>
              <a:ext cx="340103" cy="441584"/>
            </a:xfrm>
            <a:custGeom>
              <a:avLst/>
              <a:gdLst>
                <a:gd name="connsiteX0" fmla="*/ 0 w 340103"/>
                <a:gd name="connsiteY0" fmla="*/ 153594 h 441584"/>
                <a:gd name="connsiteX1" fmla="*/ 54855 w 340103"/>
                <a:gd name="connsiteY1" fmla="*/ 43884 h 441584"/>
                <a:gd name="connsiteX2" fmla="*/ 170052 w 340103"/>
                <a:gd name="connsiteY2" fmla="*/ 0 h 441584"/>
                <a:gd name="connsiteX3" fmla="*/ 340104 w 340103"/>
                <a:gd name="connsiteY3" fmla="*/ 170051 h 441584"/>
                <a:gd name="connsiteX4" fmla="*/ 309932 w 340103"/>
                <a:gd name="connsiteY4" fmla="*/ 268791 h 441584"/>
                <a:gd name="connsiteX5" fmla="*/ 309932 w 340103"/>
                <a:gd name="connsiteY5" fmla="*/ 268791 h 441584"/>
                <a:gd name="connsiteX6" fmla="*/ 222163 w 340103"/>
                <a:gd name="connsiteY6" fmla="*/ 408671 h 441584"/>
                <a:gd name="connsiteX7" fmla="*/ 219421 w 340103"/>
                <a:gd name="connsiteY7" fmla="*/ 416900 h 441584"/>
                <a:gd name="connsiteX8" fmla="*/ 219421 w 340103"/>
                <a:gd name="connsiteY8" fmla="*/ 436099 h 441584"/>
                <a:gd name="connsiteX9" fmla="*/ 213936 w 340103"/>
                <a:gd name="connsiteY9" fmla="*/ 441584 h 441584"/>
                <a:gd name="connsiteX10" fmla="*/ 213936 w 340103"/>
                <a:gd name="connsiteY10" fmla="*/ 441584 h 441584"/>
                <a:gd name="connsiteX11" fmla="*/ 222163 w 340103"/>
                <a:gd name="connsiteY11" fmla="*/ 290733 h 441584"/>
                <a:gd name="connsiteX12" fmla="*/ 238621 w 340103"/>
                <a:gd name="connsiteY12" fmla="*/ 290733 h 441584"/>
                <a:gd name="connsiteX13" fmla="*/ 279763 w 340103"/>
                <a:gd name="connsiteY13" fmla="*/ 249591 h 441584"/>
                <a:gd name="connsiteX14" fmla="*/ 279763 w 340103"/>
                <a:gd name="connsiteY14" fmla="*/ 246849 h 441584"/>
                <a:gd name="connsiteX15" fmla="*/ 238621 w 340103"/>
                <a:gd name="connsiteY15" fmla="*/ 205707 h 441584"/>
                <a:gd name="connsiteX16" fmla="*/ 197480 w 340103"/>
                <a:gd name="connsiteY16" fmla="*/ 244106 h 441584"/>
                <a:gd name="connsiteX17" fmla="*/ 197480 w 340103"/>
                <a:gd name="connsiteY17" fmla="*/ 260562 h 441584"/>
                <a:gd name="connsiteX18" fmla="*/ 148110 w 340103"/>
                <a:gd name="connsiteY18" fmla="*/ 260562 h 441584"/>
                <a:gd name="connsiteX19" fmla="*/ 148110 w 340103"/>
                <a:gd name="connsiteY19" fmla="*/ 244106 h 441584"/>
                <a:gd name="connsiteX20" fmla="*/ 106969 w 340103"/>
                <a:gd name="connsiteY20" fmla="*/ 205707 h 441584"/>
                <a:gd name="connsiteX21" fmla="*/ 65827 w 340103"/>
                <a:gd name="connsiteY21" fmla="*/ 246849 h 441584"/>
                <a:gd name="connsiteX22" fmla="*/ 65827 w 340103"/>
                <a:gd name="connsiteY22" fmla="*/ 249591 h 441584"/>
                <a:gd name="connsiteX23" fmla="*/ 106969 w 340103"/>
                <a:gd name="connsiteY23" fmla="*/ 290733 h 441584"/>
                <a:gd name="connsiteX24" fmla="*/ 123425 w 340103"/>
                <a:gd name="connsiteY24" fmla="*/ 290733 h 441584"/>
                <a:gd name="connsiteX25" fmla="*/ 131653 w 340103"/>
                <a:gd name="connsiteY25" fmla="*/ 441584 h 441584"/>
                <a:gd name="connsiteX26" fmla="*/ 126167 w 340103"/>
                <a:gd name="connsiteY26" fmla="*/ 436099 h 441584"/>
                <a:gd name="connsiteX27" fmla="*/ 126167 w 340103"/>
                <a:gd name="connsiteY27" fmla="*/ 416900 h 441584"/>
                <a:gd name="connsiteX28" fmla="*/ 123425 w 340103"/>
                <a:gd name="connsiteY28" fmla="*/ 408671 h 441584"/>
                <a:gd name="connsiteX29" fmla="*/ 35656 w 340103"/>
                <a:gd name="connsiteY29" fmla="*/ 268791 h 441584"/>
                <a:gd name="connsiteX30" fmla="*/ 35656 w 340103"/>
                <a:gd name="connsiteY30" fmla="*/ 268791 h 441584"/>
                <a:gd name="connsiteX31" fmla="*/ 8228 w 340103"/>
                <a:gd name="connsiteY31" fmla="*/ 208450 h 44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0103" h="441584">
                  <a:moveTo>
                    <a:pt x="0" y="153594"/>
                  </a:moveTo>
                  <a:cubicBezTo>
                    <a:pt x="2742" y="112453"/>
                    <a:pt x="24686" y="71312"/>
                    <a:pt x="54855" y="43884"/>
                  </a:cubicBezTo>
                  <a:cubicBezTo>
                    <a:pt x="87769" y="13714"/>
                    <a:pt x="126167" y="0"/>
                    <a:pt x="170052" y="0"/>
                  </a:cubicBezTo>
                  <a:cubicBezTo>
                    <a:pt x="263305" y="0"/>
                    <a:pt x="340104" y="76797"/>
                    <a:pt x="340104" y="170051"/>
                  </a:cubicBezTo>
                  <a:cubicBezTo>
                    <a:pt x="340104" y="205707"/>
                    <a:pt x="329132" y="238620"/>
                    <a:pt x="309932" y="268791"/>
                  </a:cubicBezTo>
                  <a:cubicBezTo>
                    <a:pt x="309932" y="268791"/>
                    <a:pt x="309932" y="268791"/>
                    <a:pt x="309932" y="268791"/>
                  </a:cubicBezTo>
                  <a:lnTo>
                    <a:pt x="222163" y="408671"/>
                  </a:lnTo>
                  <a:cubicBezTo>
                    <a:pt x="219421" y="411414"/>
                    <a:pt x="219421" y="414157"/>
                    <a:pt x="219421" y="416900"/>
                  </a:cubicBezTo>
                  <a:lnTo>
                    <a:pt x="219421" y="436099"/>
                  </a:lnTo>
                  <a:cubicBezTo>
                    <a:pt x="219421" y="438842"/>
                    <a:pt x="216679" y="441584"/>
                    <a:pt x="213936" y="441584"/>
                  </a:cubicBezTo>
                  <a:lnTo>
                    <a:pt x="213936" y="441584"/>
                  </a:lnTo>
                  <a:lnTo>
                    <a:pt x="222163" y="290733"/>
                  </a:lnTo>
                  <a:lnTo>
                    <a:pt x="238621" y="290733"/>
                  </a:lnTo>
                  <a:cubicBezTo>
                    <a:pt x="260563" y="290733"/>
                    <a:pt x="279763" y="271533"/>
                    <a:pt x="279763" y="249591"/>
                  </a:cubicBezTo>
                  <a:lnTo>
                    <a:pt x="279763" y="246849"/>
                  </a:lnTo>
                  <a:cubicBezTo>
                    <a:pt x="279763" y="224906"/>
                    <a:pt x="260563" y="205707"/>
                    <a:pt x="238621" y="205707"/>
                  </a:cubicBezTo>
                  <a:cubicBezTo>
                    <a:pt x="216679" y="205707"/>
                    <a:pt x="197480" y="222163"/>
                    <a:pt x="197480" y="244106"/>
                  </a:cubicBezTo>
                  <a:lnTo>
                    <a:pt x="197480" y="260562"/>
                  </a:lnTo>
                  <a:lnTo>
                    <a:pt x="148110" y="260562"/>
                  </a:lnTo>
                  <a:lnTo>
                    <a:pt x="148110" y="244106"/>
                  </a:lnTo>
                  <a:cubicBezTo>
                    <a:pt x="148110" y="222163"/>
                    <a:pt x="128910" y="205707"/>
                    <a:pt x="106969" y="205707"/>
                  </a:cubicBezTo>
                  <a:cubicBezTo>
                    <a:pt x="85025" y="205707"/>
                    <a:pt x="65827" y="224906"/>
                    <a:pt x="65827" y="246849"/>
                  </a:cubicBezTo>
                  <a:lnTo>
                    <a:pt x="65827" y="249591"/>
                  </a:lnTo>
                  <a:cubicBezTo>
                    <a:pt x="65827" y="271533"/>
                    <a:pt x="85025" y="290733"/>
                    <a:pt x="106969" y="290733"/>
                  </a:cubicBezTo>
                  <a:lnTo>
                    <a:pt x="123425" y="290733"/>
                  </a:lnTo>
                  <a:lnTo>
                    <a:pt x="131653" y="441584"/>
                  </a:lnTo>
                  <a:cubicBezTo>
                    <a:pt x="128910" y="441584"/>
                    <a:pt x="126167" y="438842"/>
                    <a:pt x="126167" y="436099"/>
                  </a:cubicBezTo>
                  <a:lnTo>
                    <a:pt x="126167" y="416900"/>
                  </a:lnTo>
                  <a:cubicBezTo>
                    <a:pt x="126167" y="414157"/>
                    <a:pt x="126167" y="411414"/>
                    <a:pt x="123425" y="408671"/>
                  </a:cubicBezTo>
                  <a:lnTo>
                    <a:pt x="35656" y="268791"/>
                  </a:lnTo>
                  <a:cubicBezTo>
                    <a:pt x="35656" y="268791"/>
                    <a:pt x="35656" y="268791"/>
                    <a:pt x="35656" y="268791"/>
                  </a:cubicBezTo>
                  <a:cubicBezTo>
                    <a:pt x="21942" y="249591"/>
                    <a:pt x="13714" y="230392"/>
                    <a:pt x="8228" y="208450"/>
                  </a:cubicBezTo>
                </a:path>
              </a:pathLst>
            </a:custGeom>
            <a:solidFill>
              <a:srgbClr val="F16924"/>
            </a:solidFill>
            <a:ln w="27426" cap="flat">
              <a:noFill/>
              <a:prstDash val="solid"/>
              <a:miter/>
            </a:ln>
          </p:spPr>
          <p:txBody>
            <a:bodyPr rtlCol="0" anchor="ctr"/>
            <a:lstStyle/>
            <a:p>
              <a:endParaRPr lang="en-US"/>
            </a:p>
          </p:txBody>
        </p:sp>
        <p:grpSp>
          <p:nvGrpSpPr>
            <p:cNvPr id="34" name="Graphic 3">
              <a:extLst>
                <a:ext uri="{FF2B5EF4-FFF2-40B4-BE49-F238E27FC236}">
                  <a16:creationId xmlns:a16="http://schemas.microsoft.com/office/drawing/2014/main" id="{1FE270F0-B945-0FB0-99A1-001F6CC6AC88}"/>
                </a:ext>
              </a:extLst>
            </p:cNvPr>
            <p:cNvGrpSpPr/>
            <p:nvPr/>
          </p:nvGrpSpPr>
          <p:grpSpPr>
            <a:xfrm>
              <a:off x="2811409" y="3683011"/>
              <a:ext cx="858485" cy="948995"/>
              <a:chOff x="2811409" y="3683011"/>
              <a:chExt cx="858485" cy="948995"/>
            </a:xfrm>
            <a:grpFill/>
          </p:grpSpPr>
          <p:sp>
            <p:nvSpPr>
              <p:cNvPr id="35" name="Freeform 34">
                <a:extLst>
                  <a:ext uri="{FF2B5EF4-FFF2-40B4-BE49-F238E27FC236}">
                    <a16:creationId xmlns:a16="http://schemas.microsoft.com/office/drawing/2014/main" id="{C2C9CDA3-B3E7-745B-E78F-BA4ABC182CA4}"/>
                  </a:ext>
                </a:extLst>
              </p:cNvPr>
              <p:cNvSpPr/>
              <p:nvPr/>
            </p:nvSpPr>
            <p:spPr>
              <a:xfrm>
                <a:off x="2811409" y="3998429"/>
                <a:ext cx="858485" cy="633577"/>
              </a:xfrm>
              <a:custGeom>
                <a:avLst/>
                <a:gdLst>
                  <a:gd name="connsiteX0" fmla="*/ 828316 w 858485"/>
                  <a:gd name="connsiteY0" fmla="*/ 35656 h 633577"/>
                  <a:gd name="connsiteX1" fmla="*/ 770717 w 858485"/>
                  <a:gd name="connsiteY1" fmla="*/ 35656 h 633577"/>
                  <a:gd name="connsiteX2" fmla="*/ 770717 w 858485"/>
                  <a:gd name="connsiteY2" fmla="*/ 30170 h 633577"/>
                  <a:gd name="connsiteX3" fmla="*/ 743289 w 858485"/>
                  <a:gd name="connsiteY3" fmla="*/ 2743 h 633577"/>
                  <a:gd name="connsiteX4" fmla="*/ 630837 w 858485"/>
                  <a:gd name="connsiteY4" fmla="*/ 2743 h 633577"/>
                  <a:gd name="connsiteX5" fmla="*/ 617123 w 858485"/>
                  <a:gd name="connsiteY5" fmla="*/ 16456 h 633577"/>
                  <a:gd name="connsiteX6" fmla="*/ 630837 w 858485"/>
                  <a:gd name="connsiteY6" fmla="*/ 30170 h 633577"/>
                  <a:gd name="connsiteX7" fmla="*/ 743289 w 858485"/>
                  <a:gd name="connsiteY7" fmla="*/ 30170 h 633577"/>
                  <a:gd name="connsiteX8" fmla="*/ 743289 w 858485"/>
                  <a:gd name="connsiteY8" fmla="*/ 30170 h 633577"/>
                  <a:gd name="connsiteX9" fmla="*/ 743289 w 858485"/>
                  <a:gd name="connsiteY9" fmla="*/ 200221 h 633577"/>
                  <a:gd name="connsiteX10" fmla="*/ 757003 w 858485"/>
                  <a:gd name="connsiteY10" fmla="*/ 213935 h 633577"/>
                  <a:gd name="connsiteX11" fmla="*/ 770717 w 858485"/>
                  <a:gd name="connsiteY11" fmla="*/ 200221 h 633577"/>
                  <a:gd name="connsiteX12" fmla="*/ 770717 w 858485"/>
                  <a:gd name="connsiteY12" fmla="*/ 65826 h 633577"/>
                  <a:gd name="connsiteX13" fmla="*/ 828316 w 858485"/>
                  <a:gd name="connsiteY13" fmla="*/ 65826 h 633577"/>
                  <a:gd name="connsiteX14" fmla="*/ 831058 w 858485"/>
                  <a:gd name="connsiteY14" fmla="*/ 68569 h 633577"/>
                  <a:gd name="connsiteX15" fmla="*/ 831058 w 858485"/>
                  <a:gd name="connsiteY15" fmla="*/ 554038 h 633577"/>
                  <a:gd name="connsiteX16" fmla="*/ 773461 w 858485"/>
                  <a:gd name="connsiteY16" fmla="*/ 611636 h 633577"/>
                  <a:gd name="connsiteX17" fmla="*/ 85025 w 858485"/>
                  <a:gd name="connsiteY17" fmla="*/ 611636 h 633577"/>
                  <a:gd name="connsiteX18" fmla="*/ 27428 w 858485"/>
                  <a:gd name="connsiteY18" fmla="*/ 554038 h 633577"/>
                  <a:gd name="connsiteX19" fmla="*/ 27428 w 858485"/>
                  <a:gd name="connsiteY19" fmla="*/ 65826 h 633577"/>
                  <a:gd name="connsiteX20" fmla="*/ 30170 w 858485"/>
                  <a:gd name="connsiteY20" fmla="*/ 63083 h 633577"/>
                  <a:gd name="connsiteX21" fmla="*/ 87769 w 858485"/>
                  <a:gd name="connsiteY21" fmla="*/ 63083 h 633577"/>
                  <a:gd name="connsiteX22" fmla="*/ 87769 w 858485"/>
                  <a:gd name="connsiteY22" fmla="*/ 540324 h 633577"/>
                  <a:gd name="connsiteX23" fmla="*/ 123425 w 858485"/>
                  <a:gd name="connsiteY23" fmla="*/ 575980 h 633577"/>
                  <a:gd name="connsiteX24" fmla="*/ 735061 w 858485"/>
                  <a:gd name="connsiteY24" fmla="*/ 575980 h 633577"/>
                  <a:gd name="connsiteX25" fmla="*/ 770717 w 858485"/>
                  <a:gd name="connsiteY25" fmla="*/ 540324 h 633577"/>
                  <a:gd name="connsiteX26" fmla="*/ 770717 w 858485"/>
                  <a:gd name="connsiteY26" fmla="*/ 257819 h 633577"/>
                  <a:gd name="connsiteX27" fmla="*/ 757003 w 858485"/>
                  <a:gd name="connsiteY27" fmla="*/ 244106 h 633577"/>
                  <a:gd name="connsiteX28" fmla="*/ 743289 w 858485"/>
                  <a:gd name="connsiteY28" fmla="*/ 257819 h 633577"/>
                  <a:gd name="connsiteX29" fmla="*/ 743289 w 858485"/>
                  <a:gd name="connsiteY29" fmla="*/ 458041 h 633577"/>
                  <a:gd name="connsiteX30" fmla="*/ 518384 w 858485"/>
                  <a:gd name="connsiteY30" fmla="*/ 458041 h 633577"/>
                  <a:gd name="connsiteX31" fmla="*/ 444329 w 858485"/>
                  <a:gd name="connsiteY31" fmla="*/ 490954 h 633577"/>
                  <a:gd name="connsiteX32" fmla="*/ 444329 w 858485"/>
                  <a:gd name="connsiteY32" fmla="*/ 309932 h 633577"/>
                  <a:gd name="connsiteX33" fmla="*/ 430615 w 858485"/>
                  <a:gd name="connsiteY33" fmla="*/ 296218 h 633577"/>
                  <a:gd name="connsiteX34" fmla="*/ 416901 w 858485"/>
                  <a:gd name="connsiteY34" fmla="*/ 309932 h 633577"/>
                  <a:gd name="connsiteX35" fmla="*/ 416901 w 858485"/>
                  <a:gd name="connsiteY35" fmla="*/ 490954 h 633577"/>
                  <a:gd name="connsiteX36" fmla="*/ 342846 w 858485"/>
                  <a:gd name="connsiteY36" fmla="*/ 458041 h 633577"/>
                  <a:gd name="connsiteX37" fmla="*/ 279763 w 858485"/>
                  <a:gd name="connsiteY37" fmla="*/ 458041 h 633577"/>
                  <a:gd name="connsiteX38" fmla="*/ 266049 w 858485"/>
                  <a:gd name="connsiteY38" fmla="*/ 471755 h 633577"/>
                  <a:gd name="connsiteX39" fmla="*/ 279763 w 858485"/>
                  <a:gd name="connsiteY39" fmla="*/ 485469 h 633577"/>
                  <a:gd name="connsiteX40" fmla="*/ 342846 w 858485"/>
                  <a:gd name="connsiteY40" fmla="*/ 485469 h 633577"/>
                  <a:gd name="connsiteX41" fmla="*/ 416901 w 858485"/>
                  <a:gd name="connsiteY41" fmla="*/ 545810 h 633577"/>
                  <a:gd name="connsiteX42" fmla="*/ 123425 w 858485"/>
                  <a:gd name="connsiteY42" fmla="*/ 545810 h 633577"/>
                  <a:gd name="connsiteX43" fmla="*/ 115197 w 858485"/>
                  <a:gd name="connsiteY43" fmla="*/ 537581 h 633577"/>
                  <a:gd name="connsiteX44" fmla="*/ 115197 w 858485"/>
                  <a:gd name="connsiteY44" fmla="*/ 485469 h 633577"/>
                  <a:gd name="connsiteX45" fmla="*/ 216679 w 858485"/>
                  <a:gd name="connsiteY45" fmla="*/ 485469 h 633577"/>
                  <a:gd name="connsiteX46" fmla="*/ 230393 w 858485"/>
                  <a:gd name="connsiteY46" fmla="*/ 471755 h 633577"/>
                  <a:gd name="connsiteX47" fmla="*/ 216679 w 858485"/>
                  <a:gd name="connsiteY47" fmla="*/ 458041 h 633577"/>
                  <a:gd name="connsiteX48" fmla="*/ 115197 w 858485"/>
                  <a:gd name="connsiteY48" fmla="*/ 458041 h 633577"/>
                  <a:gd name="connsiteX49" fmla="*/ 115197 w 858485"/>
                  <a:gd name="connsiteY49" fmla="*/ 27428 h 633577"/>
                  <a:gd name="connsiteX50" fmla="*/ 115197 w 858485"/>
                  <a:gd name="connsiteY50" fmla="*/ 27428 h 633577"/>
                  <a:gd name="connsiteX51" fmla="*/ 227649 w 858485"/>
                  <a:gd name="connsiteY51" fmla="*/ 27428 h 633577"/>
                  <a:gd name="connsiteX52" fmla="*/ 241363 w 858485"/>
                  <a:gd name="connsiteY52" fmla="*/ 13714 h 633577"/>
                  <a:gd name="connsiteX53" fmla="*/ 227649 w 858485"/>
                  <a:gd name="connsiteY53" fmla="*/ 0 h 633577"/>
                  <a:gd name="connsiteX54" fmla="*/ 115197 w 858485"/>
                  <a:gd name="connsiteY54" fmla="*/ 0 h 633577"/>
                  <a:gd name="connsiteX55" fmla="*/ 87769 w 858485"/>
                  <a:gd name="connsiteY55" fmla="*/ 27428 h 633577"/>
                  <a:gd name="connsiteX56" fmla="*/ 87769 w 858485"/>
                  <a:gd name="connsiteY56" fmla="*/ 32913 h 633577"/>
                  <a:gd name="connsiteX57" fmla="*/ 30170 w 858485"/>
                  <a:gd name="connsiteY57" fmla="*/ 32913 h 633577"/>
                  <a:gd name="connsiteX58" fmla="*/ 0 w 858485"/>
                  <a:gd name="connsiteY58" fmla="*/ 63083 h 633577"/>
                  <a:gd name="connsiteX59" fmla="*/ 0 w 858485"/>
                  <a:gd name="connsiteY59" fmla="*/ 548552 h 633577"/>
                  <a:gd name="connsiteX60" fmla="*/ 85025 w 858485"/>
                  <a:gd name="connsiteY60" fmla="*/ 633578 h 633577"/>
                  <a:gd name="connsiteX61" fmla="*/ 773461 w 858485"/>
                  <a:gd name="connsiteY61" fmla="*/ 633578 h 633577"/>
                  <a:gd name="connsiteX62" fmla="*/ 858486 w 858485"/>
                  <a:gd name="connsiteY62" fmla="*/ 548552 h 633577"/>
                  <a:gd name="connsiteX63" fmla="*/ 858486 w 858485"/>
                  <a:gd name="connsiteY63" fmla="*/ 65826 h 633577"/>
                  <a:gd name="connsiteX64" fmla="*/ 828316 w 858485"/>
                  <a:gd name="connsiteY64" fmla="*/ 35656 h 633577"/>
                  <a:gd name="connsiteX65" fmla="*/ 828316 w 858485"/>
                  <a:gd name="connsiteY65" fmla="*/ 35656 h 633577"/>
                  <a:gd name="connsiteX66" fmla="*/ 518384 w 858485"/>
                  <a:gd name="connsiteY66" fmla="*/ 485469 h 633577"/>
                  <a:gd name="connsiteX67" fmla="*/ 743289 w 858485"/>
                  <a:gd name="connsiteY67" fmla="*/ 485469 h 633577"/>
                  <a:gd name="connsiteX68" fmla="*/ 743289 w 858485"/>
                  <a:gd name="connsiteY68" fmla="*/ 537581 h 633577"/>
                  <a:gd name="connsiteX69" fmla="*/ 735061 w 858485"/>
                  <a:gd name="connsiteY69" fmla="*/ 545810 h 633577"/>
                  <a:gd name="connsiteX70" fmla="*/ 444329 w 858485"/>
                  <a:gd name="connsiteY70" fmla="*/ 545810 h 633577"/>
                  <a:gd name="connsiteX71" fmla="*/ 518384 w 858485"/>
                  <a:gd name="connsiteY71" fmla="*/ 485469 h 633577"/>
                  <a:gd name="connsiteX72" fmla="*/ 518384 w 858485"/>
                  <a:gd name="connsiteY72" fmla="*/ 485469 h 63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58485" h="633577">
                    <a:moveTo>
                      <a:pt x="828316" y="35656"/>
                    </a:moveTo>
                    <a:lnTo>
                      <a:pt x="770717" y="35656"/>
                    </a:lnTo>
                    <a:lnTo>
                      <a:pt x="770717" y="30170"/>
                    </a:lnTo>
                    <a:cubicBezTo>
                      <a:pt x="770717" y="13714"/>
                      <a:pt x="757003" y="2743"/>
                      <a:pt x="743289" y="2743"/>
                    </a:cubicBezTo>
                    <a:lnTo>
                      <a:pt x="630837" y="2743"/>
                    </a:lnTo>
                    <a:cubicBezTo>
                      <a:pt x="622609" y="2743"/>
                      <a:pt x="617123" y="8228"/>
                      <a:pt x="617123" y="16456"/>
                    </a:cubicBezTo>
                    <a:cubicBezTo>
                      <a:pt x="617123" y="24685"/>
                      <a:pt x="622609" y="30170"/>
                      <a:pt x="630837" y="30170"/>
                    </a:cubicBezTo>
                    <a:lnTo>
                      <a:pt x="743289" y="30170"/>
                    </a:lnTo>
                    <a:cubicBezTo>
                      <a:pt x="743289" y="30170"/>
                      <a:pt x="743289" y="30170"/>
                      <a:pt x="743289" y="30170"/>
                    </a:cubicBezTo>
                    <a:lnTo>
                      <a:pt x="743289" y="200221"/>
                    </a:lnTo>
                    <a:cubicBezTo>
                      <a:pt x="743289" y="208450"/>
                      <a:pt x="748775" y="213935"/>
                      <a:pt x="757003" y="213935"/>
                    </a:cubicBezTo>
                    <a:cubicBezTo>
                      <a:pt x="765233" y="213935"/>
                      <a:pt x="770717" y="208450"/>
                      <a:pt x="770717" y="200221"/>
                    </a:cubicBezTo>
                    <a:lnTo>
                      <a:pt x="770717" y="65826"/>
                    </a:lnTo>
                    <a:lnTo>
                      <a:pt x="828316" y="65826"/>
                    </a:lnTo>
                    <a:cubicBezTo>
                      <a:pt x="831058" y="65826"/>
                      <a:pt x="831058" y="68569"/>
                      <a:pt x="831058" y="68569"/>
                    </a:cubicBezTo>
                    <a:lnTo>
                      <a:pt x="831058" y="554038"/>
                    </a:lnTo>
                    <a:cubicBezTo>
                      <a:pt x="831058" y="586951"/>
                      <a:pt x="806374" y="611636"/>
                      <a:pt x="773461" y="611636"/>
                    </a:cubicBezTo>
                    <a:lnTo>
                      <a:pt x="85025" y="611636"/>
                    </a:lnTo>
                    <a:cubicBezTo>
                      <a:pt x="52113" y="611636"/>
                      <a:pt x="27428" y="586951"/>
                      <a:pt x="27428" y="554038"/>
                    </a:cubicBezTo>
                    <a:lnTo>
                      <a:pt x="27428" y="65826"/>
                    </a:lnTo>
                    <a:cubicBezTo>
                      <a:pt x="27428" y="63083"/>
                      <a:pt x="30170" y="63083"/>
                      <a:pt x="30170" y="63083"/>
                    </a:cubicBezTo>
                    <a:lnTo>
                      <a:pt x="87769" y="63083"/>
                    </a:lnTo>
                    <a:lnTo>
                      <a:pt x="87769" y="540324"/>
                    </a:lnTo>
                    <a:cubicBezTo>
                      <a:pt x="87769" y="559523"/>
                      <a:pt x="104225" y="575980"/>
                      <a:pt x="123425" y="575980"/>
                    </a:cubicBezTo>
                    <a:lnTo>
                      <a:pt x="735061" y="575980"/>
                    </a:lnTo>
                    <a:cubicBezTo>
                      <a:pt x="754261" y="575980"/>
                      <a:pt x="770717" y="559523"/>
                      <a:pt x="770717" y="540324"/>
                    </a:cubicBezTo>
                    <a:lnTo>
                      <a:pt x="770717" y="257819"/>
                    </a:lnTo>
                    <a:cubicBezTo>
                      <a:pt x="770717" y="249591"/>
                      <a:pt x="765233" y="244106"/>
                      <a:pt x="757003" y="244106"/>
                    </a:cubicBezTo>
                    <a:cubicBezTo>
                      <a:pt x="748775" y="244106"/>
                      <a:pt x="743289" y="249591"/>
                      <a:pt x="743289" y="257819"/>
                    </a:cubicBezTo>
                    <a:lnTo>
                      <a:pt x="743289" y="458041"/>
                    </a:lnTo>
                    <a:lnTo>
                      <a:pt x="518384" y="458041"/>
                    </a:lnTo>
                    <a:cubicBezTo>
                      <a:pt x="488212" y="458041"/>
                      <a:pt x="463528" y="469012"/>
                      <a:pt x="444329" y="490954"/>
                    </a:cubicBezTo>
                    <a:lnTo>
                      <a:pt x="444329" y="309932"/>
                    </a:lnTo>
                    <a:cubicBezTo>
                      <a:pt x="444329" y="301704"/>
                      <a:pt x="438843" y="296218"/>
                      <a:pt x="430615" y="296218"/>
                    </a:cubicBezTo>
                    <a:cubicBezTo>
                      <a:pt x="422387" y="296218"/>
                      <a:pt x="416901" y="301704"/>
                      <a:pt x="416901" y="309932"/>
                    </a:cubicBezTo>
                    <a:lnTo>
                      <a:pt x="416901" y="490954"/>
                    </a:lnTo>
                    <a:cubicBezTo>
                      <a:pt x="397701" y="471755"/>
                      <a:pt x="373016" y="458041"/>
                      <a:pt x="342846" y="458041"/>
                    </a:cubicBezTo>
                    <a:lnTo>
                      <a:pt x="279763" y="458041"/>
                    </a:lnTo>
                    <a:cubicBezTo>
                      <a:pt x="271535" y="458041"/>
                      <a:pt x="266049" y="463527"/>
                      <a:pt x="266049" y="471755"/>
                    </a:cubicBezTo>
                    <a:cubicBezTo>
                      <a:pt x="266049" y="479983"/>
                      <a:pt x="271535" y="485469"/>
                      <a:pt x="279763" y="485469"/>
                    </a:cubicBezTo>
                    <a:lnTo>
                      <a:pt x="342846" y="485469"/>
                    </a:lnTo>
                    <a:cubicBezTo>
                      <a:pt x="378502" y="485469"/>
                      <a:pt x="408673" y="512896"/>
                      <a:pt x="416901" y="545810"/>
                    </a:cubicBezTo>
                    <a:lnTo>
                      <a:pt x="123425" y="545810"/>
                    </a:lnTo>
                    <a:cubicBezTo>
                      <a:pt x="117939" y="545810"/>
                      <a:pt x="115197" y="543067"/>
                      <a:pt x="115197" y="537581"/>
                    </a:cubicBezTo>
                    <a:lnTo>
                      <a:pt x="115197" y="485469"/>
                    </a:lnTo>
                    <a:lnTo>
                      <a:pt x="216679" y="485469"/>
                    </a:lnTo>
                    <a:cubicBezTo>
                      <a:pt x="224907" y="485469"/>
                      <a:pt x="230393" y="479983"/>
                      <a:pt x="230393" y="471755"/>
                    </a:cubicBezTo>
                    <a:cubicBezTo>
                      <a:pt x="230393" y="463527"/>
                      <a:pt x="224907" y="458041"/>
                      <a:pt x="216679" y="458041"/>
                    </a:cubicBezTo>
                    <a:lnTo>
                      <a:pt x="115197" y="458041"/>
                    </a:lnTo>
                    <a:lnTo>
                      <a:pt x="115197" y="27428"/>
                    </a:lnTo>
                    <a:cubicBezTo>
                      <a:pt x="115197" y="27428"/>
                      <a:pt x="115197" y="27428"/>
                      <a:pt x="115197" y="27428"/>
                    </a:cubicBezTo>
                    <a:lnTo>
                      <a:pt x="227649" y="27428"/>
                    </a:lnTo>
                    <a:cubicBezTo>
                      <a:pt x="235877" y="27428"/>
                      <a:pt x="241363" y="21942"/>
                      <a:pt x="241363" y="13714"/>
                    </a:cubicBezTo>
                    <a:cubicBezTo>
                      <a:pt x="241363" y="5485"/>
                      <a:pt x="235877" y="0"/>
                      <a:pt x="227649" y="0"/>
                    </a:cubicBezTo>
                    <a:lnTo>
                      <a:pt x="115197" y="0"/>
                    </a:lnTo>
                    <a:cubicBezTo>
                      <a:pt x="98739" y="0"/>
                      <a:pt x="87769" y="13714"/>
                      <a:pt x="87769" y="27428"/>
                    </a:cubicBezTo>
                    <a:lnTo>
                      <a:pt x="87769" y="32913"/>
                    </a:lnTo>
                    <a:lnTo>
                      <a:pt x="30170" y="32913"/>
                    </a:lnTo>
                    <a:cubicBezTo>
                      <a:pt x="13714" y="32913"/>
                      <a:pt x="0" y="46627"/>
                      <a:pt x="0" y="63083"/>
                    </a:cubicBezTo>
                    <a:lnTo>
                      <a:pt x="0" y="548552"/>
                    </a:lnTo>
                    <a:cubicBezTo>
                      <a:pt x="0" y="595179"/>
                      <a:pt x="38399" y="633578"/>
                      <a:pt x="85025" y="633578"/>
                    </a:cubicBezTo>
                    <a:lnTo>
                      <a:pt x="773461" y="633578"/>
                    </a:lnTo>
                    <a:cubicBezTo>
                      <a:pt x="820088" y="633578"/>
                      <a:pt x="858486" y="595179"/>
                      <a:pt x="858486" y="548552"/>
                    </a:cubicBezTo>
                    <a:lnTo>
                      <a:pt x="858486" y="65826"/>
                    </a:lnTo>
                    <a:cubicBezTo>
                      <a:pt x="858486" y="49369"/>
                      <a:pt x="844772" y="35656"/>
                      <a:pt x="828316" y="35656"/>
                    </a:cubicBezTo>
                    <a:lnTo>
                      <a:pt x="828316" y="35656"/>
                    </a:lnTo>
                    <a:close/>
                    <a:moveTo>
                      <a:pt x="518384" y="485469"/>
                    </a:moveTo>
                    <a:lnTo>
                      <a:pt x="743289" y="485469"/>
                    </a:lnTo>
                    <a:lnTo>
                      <a:pt x="743289" y="537581"/>
                    </a:lnTo>
                    <a:cubicBezTo>
                      <a:pt x="743289" y="543067"/>
                      <a:pt x="740547" y="545810"/>
                      <a:pt x="735061" y="545810"/>
                    </a:cubicBezTo>
                    <a:lnTo>
                      <a:pt x="444329" y="545810"/>
                    </a:lnTo>
                    <a:cubicBezTo>
                      <a:pt x="452557" y="512896"/>
                      <a:pt x="482726" y="485469"/>
                      <a:pt x="518384" y="485469"/>
                    </a:cubicBezTo>
                    <a:lnTo>
                      <a:pt x="518384" y="485469"/>
                    </a:lnTo>
                    <a:close/>
                  </a:path>
                </a:pathLst>
              </a:custGeom>
              <a:grpFill/>
              <a:ln w="27426"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2126747-C8F2-9D93-00D3-4E8C7F56F69D}"/>
                  </a:ext>
                </a:extLst>
              </p:cNvPr>
              <p:cNvSpPr/>
              <p:nvPr/>
            </p:nvSpPr>
            <p:spPr>
              <a:xfrm>
                <a:off x="3043831" y="3683011"/>
                <a:ext cx="398414" cy="562266"/>
              </a:xfrm>
              <a:custGeom>
                <a:avLst/>
                <a:gdLst>
                  <a:gd name="connsiteX0" fmla="*/ 11685 w 398414"/>
                  <a:gd name="connsiteY0" fmla="*/ 200221 h 562266"/>
                  <a:gd name="connsiteX1" fmla="*/ 28141 w 398414"/>
                  <a:gd name="connsiteY1" fmla="*/ 186508 h 562266"/>
                  <a:gd name="connsiteX2" fmla="*/ 82996 w 398414"/>
                  <a:gd name="connsiteY2" fmla="*/ 76797 h 562266"/>
                  <a:gd name="connsiteX3" fmla="*/ 198193 w 398414"/>
                  <a:gd name="connsiteY3" fmla="*/ 32913 h 562266"/>
                  <a:gd name="connsiteX4" fmla="*/ 368245 w 398414"/>
                  <a:gd name="connsiteY4" fmla="*/ 202964 h 562266"/>
                  <a:gd name="connsiteX5" fmla="*/ 338073 w 398414"/>
                  <a:gd name="connsiteY5" fmla="*/ 301704 h 562266"/>
                  <a:gd name="connsiteX6" fmla="*/ 338073 w 398414"/>
                  <a:gd name="connsiteY6" fmla="*/ 301704 h 562266"/>
                  <a:gd name="connsiteX7" fmla="*/ 250304 w 398414"/>
                  <a:gd name="connsiteY7" fmla="*/ 441584 h 562266"/>
                  <a:gd name="connsiteX8" fmla="*/ 247562 w 398414"/>
                  <a:gd name="connsiteY8" fmla="*/ 449813 h 562266"/>
                  <a:gd name="connsiteX9" fmla="*/ 247562 w 398414"/>
                  <a:gd name="connsiteY9" fmla="*/ 469012 h 562266"/>
                  <a:gd name="connsiteX10" fmla="*/ 242076 w 398414"/>
                  <a:gd name="connsiteY10" fmla="*/ 474498 h 562266"/>
                  <a:gd name="connsiteX11" fmla="*/ 242076 w 398414"/>
                  <a:gd name="connsiteY11" fmla="*/ 474498 h 562266"/>
                  <a:gd name="connsiteX12" fmla="*/ 250304 w 398414"/>
                  <a:gd name="connsiteY12" fmla="*/ 323646 h 562266"/>
                  <a:gd name="connsiteX13" fmla="*/ 266762 w 398414"/>
                  <a:gd name="connsiteY13" fmla="*/ 323646 h 562266"/>
                  <a:gd name="connsiteX14" fmla="*/ 307904 w 398414"/>
                  <a:gd name="connsiteY14" fmla="*/ 282504 h 562266"/>
                  <a:gd name="connsiteX15" fmla="*/ 307904 w 398414"/>
                  <a:gd name="connsiteY15" fmla="*/ 279762 h 562266"/>
                  <a:gd name="connsiteX16" fmla="*/ 266762 w 398414"/>
                  <a:gd name="connsiteY16" fmla="*/ 238620 h 562266"/>
                  <a:gd name="connsiteX17" fmla="*/ 225621 w 398414"/>
                  <a:gd name="connsiteY17" fmla="*/ 277019 h 562266"/>
                  <a:gd name="connsiteX18" fmla="*/ 225621 w 398414"/>
                  <a:gd name="connsiteY18" fmla="*/ 293475 h 562266"/>
                  <a:gd name="connsiteX19" fmla="*/ 176251 w 398414"/>
                  <a:gd name="connsiteY19" fmla="*/ 293475 h 562266"/>
                  <a:gd name="connsiteX20" fmla="*/ 176251 w 398414"/>
                  <a:gd name="connsiteY20" fmla="*/ 277019 h 562266"/>
                  <a:gd name="connsiteX21" fmla="*/ 135110 w 398414"/>
                  <a:gd name="connsiteY21" fmla="*/ 238620 h 562266"/>
                  <a:gd name="connsiteX22" fmla="*/ 93968 w 398414"/>
                  <a:gd name="connsiteY22" fmla="*/ 279762 h 562266"/>
                  <a:gd name="connsiteX23" fmla="*/ 93968 w 398414"/>
                  <a:gd name="connsiteY23" fmla="*/ 282504 h 562266"/>
                  <a:gd name="connsiteX24" fmla="*/ 135110 w 398414"/>
                  <a:gd name="connsiteY24" fmla="*/ 323646 h 562266"/>
                  <a:gd name="connsiteX25" fmla="*/ 151565 w 398414"/>
                  <a:gd name="connsiteY25" fmla="*/ 323646 h 562266"/>
                  <a:gd name="connsiteX26" fmla="*/ 159793 w 398414"/>
                  <a:gd name="connsiteY26" fmla="*/ 474498 h 562266"/>
                  <a:gd name="connsiteX27" fmla="*/ 154308 w 398414"/>
                  <a:gd name="connsiteY27" fmla="*/ 469012 h 562266"/>
                  <a:gd name="connsiteX28" fmla="*/ 154308 w 398414"/>
                  <a:gd name="connsiteY28" fmla="*/ 449813 h 562266"/>
                  <a:gd name="connsiteX29" fmla="*/ 151565 w 398414"/>
                  <a:gd name="connsiteY29" fmla="*/ 441584 h 562266"/>
                  <a:gd name="connsiteX30" fmla="*/ 63797 w 398414"/>
                  <a:gd name="connsiteY30" fmla="*/ 301704 h 562266"/>
                  <a:gd name="connsiteX31" fmla="*/ 63797 w 398414"/>
                  <a:gd name="connsiteY31" fmla="*/ 301704 h 562266"/>
                  <a:gd name="connsiteX32" fmla="*/ 36369 w 398414"/>
                  <a:gd name="connsiteY32" fmla="*/ 241363 h 562266"/>
                  <a:gd name="connsiteX33" fmla="*/ 19913 w 398414"/>
                  <a:gd name="connsiteY33" fmla="*/ 230392 h 562266"/>
                  <a:gd name="connsiteX34" fmla="*/ 8941 w 398414"/>
                  <a:gd name="connsiteY34" fmla="*/ 246849 h 562266"/>
                  <a:gd name="connsiteX35" fmla="*/ 39113 w 398414"/>
                  <a:gd name="connsiteY35" fmla="*/ 315418 h 562266"/>
                  <a:gd name="connsiteX36" fmla="*/ 126880 w 398414"/>
                  <a:gd name="connsiteY36" fmla="*/ 449813 h 562266"/>
                  <a:gd name="connsiteX37" fmla="*/ 126880 w 398414"/>
                  <a:gd name="connsiteY37" fmla="*/ 463527 h 562266"/>
                  <a:gd name="connsiteX38" fmla="*/ 146080 w 398414"/>
                  <a:gd name="connsiteY38" fmla="*/ 493697 h 562266"/>
                  <a:gd name="connsiteX39" fmla="*/ 146080 w 398414"/>
                  <a:gd name="connsiteY39" fmla="*/ 518382 h 562266"/>
                  <a:gd name="connsiteX40" fmla="*/ 189965 w 398414"/>
                  <a:gd name="connsiteY40" fmla="*/ 562266 h 562266"/>
                  <a:gd name="connsiteX41" fmla="*/ 211907 w 398414"/>
                  <a:gd name="connsiteY41" fmla="*/ 562266 h 562266"/>
                  <a:gd name="connsiteX42" fmla="*/ 255790 w 398414"/>
                  <a:gd name="connsiteY42" fmla="*/ 518382 h 562266"/>
                  <a:gd name="connsiteX43" fmla="*/ 255790 w 398414"/>
                  <a:gd name="connsiteY43" fmla="*/ 493697 h 562266"/>
                  <a:gd name="connsiteX44" fmla="*/ 274990 w 398414"/>
                  <a:gd name="connsiteY44" fmla="*/ 463527 h 562266"/>
                  <a:gd name="connsiteX45" fmla="*/ 274990 w 398414"/>
                  <a:gd name="connsiteY45" fmla="*/ 449813 h 562266"/>
                  <a:gd name="connsiteX46" fmla="*/ 362759 w 398414"/>
                  <a:gd name="connsiteY46" fmla="*/ 315418 h 562266"/>
                  <a:gd name="connsiteX47" fmla="*/ 398415 w 398414"/>
                  <a:gd name="connsiteY47" fmla="*/ 200221 h 562266"/>
                  <a:gd name="connsiteX48" fmla="*/ 198193 w 398414"/>
                  <a:gd name="connsiteY48" fmla="*/ 0 h 562266"/>
                  <a:gd name="connsiteX49" fmla="*/ 63797 w 398414"/>
                  <a:gd name="connsiteY49" fmla="*/ 52112 h 562266"/>
                  <a:gd name="connsiteX50" fmla="*/ 713 w 398414"/>
                  <a:gd name="connsiteY50" fmla="*/ 181022 h 562266"/>
                  <a:gd name="connsiteX51" fmla="*/ 11685 w 398414"/>
                  <a:gd name="connsiteY51" fmla="*/ 200221 h 562266"/>
                  <a:gd name="connsiteX52" fmla="*/ 11685 w 398414"/>
                  <a:gd name="connsiteY52" fmla="*/ 200221 h 562266"/>
                  <a:gd name="connsiteX53" fmla="*/ 250304 w 398414"/>
                  <a:gd name="connsiteY53" fmla="*/ 279762 h 562266"/>
                  <a:gd name="connsiteX54" fmla="*/ 264018 w 398414"/>
                  <a:gd name="connsiteY54" fmla="*/ 266048 h 562266"/>
                  <a:gd name="connsiteX55" fmla="*/ 277732 w 398414"/>
                  <a:gd name="connsiteY55" fmla="*/ 279762 h 562266"/>
                  <a:gd name="connsiteX56" fmla="*/ 277732 w 398414"/>
                  <a:gd name="connsiteY56" fmla="*/ 282504 h 562266"/>
                  <a:gd name="connsiteX57" fmla="*/ 264018 w 398414"/>
                  <a:gd name="connsiteY57" fmla="*/ 296218 h 562266"/>
                  <a:gd name="connsiteX58" fmla="*/ 247562 w 398414"/>
                  <a:gd name="connsiteY58" fmla="*/ 296218 h 562266"/>
                  <a:gd name="connsiteX59" fmla="*/ 250304 w 398414"/>
                  <a:gd name="connsiteY59" fmla="*/ 279762 h 562266"/>
                  <a:gd name="connsiteX60" fmla="*/ 129624 w 398414"/>
                  <a:gd name="connsiteY60" fmla="*/ 293475 h 562266"/>
                  <a:gd name="connsiteX61" fmla="*/ 115910 w 398414"/>
                  <a:gd name="connsiteY61" fmla="*/ 279762 h 562266"/>
                  <a:gd name="connsiteX62" fmla="*/ 115910 w 398414"/>
                  <a:gd name="connsiteY62" fmla="*/ 277019 h 562266"/>
                  <a:gd name="connsiteX63" fmla="*/ 129624 w 398414"/>
                  <a:gd name="connsiteY63" fmla="*/ 263305 h 562266"/>
                  <a:gd name="connsiteX64" fmla="*/ 143338 w 398414"/>
                  <a:gd name="connsiteY64" fmla="*/ 277019 h 562266"/>
                  <a:gd name="connsiteX65" fmla="*/ 143338 w 398414"/>
                  <a:gd name="connsiteY65" fmla="*/ 293475 h 562266"/>
                  <a:gd name="connsiteX66" fmla="*/ 129624 w 398414"/>
                  <a:gd name="connsiteY66" fmla="*/ 293475 h 562266"/>
                  <a:gd name="connsiteX67" fmla="*/ 220135 w 398414"/>
                  <a:gd name="connsiteY67" fmla="*/ 323646 h 562266"/>
                  <a:gd name="connsiteX68" fmla="*/ 211907 w 398414"/>
                  <a:gd name="connsiteY68" fmla="*/ 474498 h 562266"/>
                  <a:gd name="connsiteX69" fmla="*/ 184479 w 398414"/>
                  <a:gd name="connsiteY69" fmla="*/ 474498 h 562266"/>
                  <a:gd name="connsiteX70" fmla="*/ 176251 w 398414"/>
                  <a:gd name="connsiteY70" fmla="*/ 323646 h 562266"/>
                  <a:gd name="connsiteX71" fmla="*/ 220135 w 398414"/>
                  <a:gd name="connsiteY71" fmla="*/ 323646 h 562266"/>
                  <a:gd name="connsiteX72" fmla="*/ 225621 w 398414"/>
                  <a:gd name="connsiteY72" fmla="*/ 521125 h 562266"/>
                  <a:gd name="connsiteX73" fmla="*/ 209163 w 398414"/>
                  <a:gd name="connsiteY73" fmla="*/ 537581 h 562266"/>
                  <a:gd name="connsiteX74" fmla="*/ 187221 w 398414"/>
                  <a:gd name="connsiteY74" fmla="*/ 537581 h 562266"/>
                  <a:gd name="connsiteX75" fmla="*/ 170765 w 398414"/>
                  <a:gd name="connsiteY75" fmla="*/ 521125 h 562266"/>
                  <a:gd name="connsiteX76" fmla="*/ 170765 w 398414"/>
                  <a:gd name="connsiteY76" fmla="*/ 499183 h 562266"/>
                  <a:gd name="connsiteX77" fmla="*/ 225621 w 398414"/>
                  <a:gd name="connsiteY77" fmla="*/ 499183 h 562266"/>
                  <a:gd name="connsiteX78" fmla="*/ 225621 w 398414"/>
                  <a:gd name="connsiteY78" fmla="*/ 521125 h 562266"/>
                  <a:gd name="connsiteX79" fmla="*/ 225621 w 398414"/>
                  <a:gd name="connsiteY79" fmla="*/ 521125 h 56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98414" h="562266">
                    <a:moveTo>
                      <a:pt x="11685" y="200221"/>
                    </a:moveTo>
                    <a:cubicBezTo>
                      <a:pt x="19913" y="200221"/>
                      <a:pt x="25399" y="194736"/>
                      <a:pt x="28141" y="186508"/>
                    </a:cubicBezTo>
                    <a:cubicBezTo>
                      <a:pt x="30883" y="145366"/>
                      <a:pt x="52827" y="104225"/>
                      <a:pt x="82996" y="76797"/>
                    </a:cubicBezTo>
                    <a:cubicBezTo>
                      <a:pt x="115910" y="46627"/>
                      <a:pt x="154308" y="32913"/>
                      <a:pt x="198193" y="32913"/>
                    </a:cubicBezTo>
                    <a:cubicBezTo>
                      <a:pt x="291446" y="32913"/>
                      <a:pt x="368245" y="109710"/>
                      <a:pt x="368245" y="202964"/>
                    </a:cubicBezTo>
                    <a:cubicBezTo>
                      <a:pt x="368245" y="238620"/>
                      <a:pt x="357273" y="271533"/>
                      <a:pt x="338073" y="301704"/>
                    </a:cubicBezTo>
                    <a:cubicBezTo>
                      <a:pt x="338073" y="301704"/>
                      <a:pt x="338073" y="301704"/>
                      <a:pt x="338073" y="301704"/>
                    </a:cubicBezTo>
                    <a:lnTo>
                      <a:pt x="250304" y="441584"/>
                    </a:lnTo>
                    <a:cubicBezTo>
                      <a:pt x="247562" y="444327"/>
                      <a:pt x="247562" y="447070"/>
                      <a:pt x="247562" y="449813"/>
                    </a:cubicBezTo>
                    <a:lnTo>
                      <a:pt x="247562" y="469012"/>
                    </a:lnTo>
                    <a:cubicBezTo>
                      <a:pt x="247562" y="471755"/>
                      <a:pt x="244820" y="474498"/>
                      <a:pt x="242076" y="474498"/>
                    </a:cubicBezTo>
                    <a:lnTo>
                      <a:pt x="242076" y="474498"/>
                    </a:lnTo>
                    <a:lnTo>
                      <a:pt x="250304" y="323646"/>
                    </a:lnTo>
                    <a:lnTo>
                      <a:pt x="266762" y="323646"/>
                    </a:lnTo>
                    <a:cubicBezTo>
                      <a:pt x="288704" y="323646"/>
                      <a:pt x="307904" y="304446"/>
                      <a:pt x="307904" y="282504"/>
                    </a:cubicBezTo>
                    <a:lnTo>
                      <a:pt x="307904" y="279762"/>
                    </a:lnTo>
                    <a:cubicBezTo>
                      <a:pt x="307904" y="257819"/>
                      <a:pt x="288704" y="238620"/>
                      <a:pt x="266762" y="238620"/>
                    </a:cubicBezTo>
                    <a:cubicBezTo>
                      <a:pt x="244820" y="238620"/>
                      <a:pt x="225621" y="255077"/>
                      <a:pt x="225621" y="277019"/>
                    </a:cubicBezTo>
                    <a:lnTo>
                      <a:pt x="225621" y="293475"/>
                    </a:lnTo>
                    <a:lnTo>
                      <a:pt x="176251" y="293475"/>
                    </a:lnTo>
                    <a:lnTo>
                      <a:pt x="176251" y="277019"/>
                    </a:lnTo>
                    <a:cubicBezTo>
                      <a:pt x="176251" y="255077"/>
                      <a:pt x="157051" y="238620"/>
                      <a:pt x="135110" y="238620"/>
                    </a:cubicBezTo>
                    <a:cubicBezTo>
                      <a:pt x="113166" y="238620"/>
                      <a:pt x="93968" y="257819"/>
                      <a:pt x="93968" y="279762"/>
                    </a:cubicBezTo>
                    <a:lnTo>
                      <a:pt x="93968" y="282504"/>
                    </a:lnTo>
                    <a:cubicBezTo>
                      <a:pt x="93968" y="304446"/>
                      <a:pt x="113166" y="323646"/>
                      <a:pt x="135110" y="323646"/>
                    </a:cubicBezTo>
                    <a:lnTo>
                      <a:pt x="151565" y="323646"/>
                    </a:lnTo>
                    <a:lnTo>
                      <a:pt x="159793" y="474498"/>
                    </a:lnTo>
                    <a:cubicBezTo>
                      <a:pt x="157051" y="474498"/>
                      <a:pt x="154308" y="471755"/>
                      <a:pt x="154308" y="469012"/>
                    </a:cubicBezTo>
                    <a:lnTo>
                      <a:pt x="154308" y="449813"/>
                    </a:lnTo>
                    <a:cubicBezTo>
                      <a:pt x="154308" y="447070"/>
                      <a:pt x="154308" y="444327"/>
                      <a:pt x="151565" y="441584"/>
                    </a:cubicBezTo>
                    <a:lnTo>
                      <a:pt x="63797" y="301704"/>
                    </a:lnTo>
                    <a:cubicBezTo>
                      <a:pt x="63797" y="301704"/>
                      <a:pt x="63797" y="301704"/>
                      <a:pt x="63797" y="301704"/>
                    </a:cubicBezTo>
                    <a:cubicBezTo>
                      <a:pt x="50083" y="282504"/>
                      <a:pt x="41855" y="263305"/>
                      <a:pt x="36369" y="241363"/>
                    </a:cubicBezTo>
                    <a:cubicBezTo>
                      <a:pt x="33627" y="233135"/>
                      <a:pt x="28141" y="230392"/>
                      <a:pt x="19913" y="230392"/>
                    </a:cubicBezTo>
                    <a:cubicBezTo>
                      <a:pt x="11685" y="233135"/>
                      <a:pt x="8941" y="238620"/>
                      <a:pt x="8941" y="246849"/>
                    </a:cubicBezTo>
                    <a:cubicBezTo>
                      <a:pt x="14427" y="271533"/>
                      <a:pt x="25399" y="296218"/>
                      <a:pt x="39113" y="315418"/>
                    </a:cubicBezTo>
                    <a:lnTo>
                      <a:pt x="126880" y="449813"/>
                    </a:lnTo>
                    <a:lnTo>
                      <a:pt x="126880" y="463527"/>
                    </a:lnTo>
                    <a:cubicBezTo>
                      <a:pt x="126880" y="477240"/>
                      <a:pt x="135110" y="490954"/>
                      <a:pt x="146080" y="493697"/>
                    </a:cubicBezTo>
                    <a:lnTo>
                      <a:pt x="146080" y="518382"/>
                    </a:lnTo>
                    <a:cubicBezTo>
                      <a:pt x="146080" y="543067"/>
                      <a:pt x="165279" y="562266"/>
                      <a:pt x="189965" y="562266"/>
                    </a:cubicBezTo>
                    <a:lnTo>
                      <a:pt x="211907" y="562266"/>
                    </a:lnTo>
                    <a:cubicBezTo>
                      <a:pt x="236591" y="562266"/>
                      <a:pt x="255790" y="543067"/>
                      <a:pt x="255790" y="518382"/>
                    </a:cubicBezTo>
                    <a:lnTo>
                      <a:pt x="255790" y="493697"/>
                    </a:lnTo>
                    <a:cubicBezTo>
                      <a:pt x="266762" y="488211"/>
                      <a:pt x="274990" y="477240"/>
                      <a:pt x="274990" y="463527"/>
                    </a:cubicBezTo>
                    <a:lnTo>
                      <a:pt x="274990" y="449813"/>
                    </a:lnTo>
                    <a:lnTo>
                      <a:pt x="362759" y="315418"/>
                    </a:lnTo>
                    <a:cubicBezTo>
                      <a:pt x="387443" y="282504"/>
                      <a:pt x="398415" y="241363"/>
                      <a:pt x="398415" y="200221"/>
                    </a:cubicBezTo>
                    <a:cubicBezTo>
                      <a:pt x="398415" y="90511"/>
                      <a:pt x="307904" y="0"/>
                      <a:pt x="198193" y="0"/>
                    </a:cubicBezTo>
                    <a:cubicBezTo>
                      <a:pt x="148823" y="0"/>
                      <a:pt x="99452" y="19199"/>
                      <a:pt x="63797" y="52112"/>
                    </a:cubicBezTo>
                    <a:cubicBezTo>
                      <a:pt x="28141" y="85025"/>
                      <a:pt x="3455" y="131652"/>
                      <a:pt x="713" y="181022"/>
                    </a:cubicBezTo>
                    <a:cubicBezTo>
                      <a:pt x="-2029" y="191993"/>
                      <a:pt x="3455" y="197479"/>
                      <a:pt x="11685" y="200221"/>
                    </a:cubicBezTo>
                    <a:lnTo>
                      <a:pt x="11685" y="200221"/>
                    </a:lnTo>
                    <a:close/>
                    <a:moveTo>
                      <a:pt x="250304" y="279762"/>
                    </a:moveTo>
                    <a:cubicBezTo>
                      <a:pt x="250304" y="271533"/>
                      <a:pt x="255790" y="266048"/>
                      <a:pt x="264018" y="266048"/>
                    </a:cubicBezTo>
                    <a:cubicBezTo>
                      <a:pt x="272248" y="266048"/>
                      <a:pt x="277732" y="271533"/>
                      <a:pt x="277732" y="279762"/>
                    </a:cubicBezTo>
                    <a:lnTo>
                      <a:pt x="277732" y="282504"/>
                    </a:lnTo>
                    <a:cubicBezTo>
                      <a:pt x="277732" y="290733"/>
                      <a:pt x="272248" y="296218"/>
                      <a:pt x="264018" y="296218"/>
                    </a:cubicBezTo>
                    <a:lnTo>
                      <a:pt x="247562" y="296218"/>
                    </a:lnTo>
                    <a:lnTo>
                      <a:pt x="250304" y="279762"/>
                    </a:lnTo>
                    <a:close/>
                    <a:moveTo>
                      <a:pt x="129624" y="293475"/>
                    </a:moveTo>
                    <a:cubicBezTo>
                      <a:pt x="121396" y="293475"/>
                      <a:pt x="115910" y="287990"/>
                      <a:pt x="115910" y="279762"/>
                    </a:cubicBezTo>
                    <a:lnTo>
                      <a:pt x="115910" y="277019"/>
                    </a:lnTo>
                    <a:cubicBezTo>
                      <a:pt x="115910" y="268790"/>
                      <a:pt x="121396" y="263305"/>
                      <a:pt x="129624" y="263305"/>
                    </a:cubicBezTo>
                    <a:cubicBezTo>
                      <a:pt x="137852" y="263305"/>
                      <a:pt x="143338" y="268790"/>
                      <a:pt x="143338" y="277019"/>
                    </a:cubicBezTo>
                    <a:lnTo>
                      <a:pt x="143338" y="293475"/>
                    </a:lnTo>
                    <a:lnTo>
                      <a:pt x="129624" y="293475"/>
                    </a:lnTo>
                    <a:close/>
                    <a:moveTo>
                      <a:pt x="220135" y="323646"/>
                    </a:moveTo>
                    <a:lnTo>
                      <a:pt x="211907" y="474498"/>
                    </a:lnTo>
                    <a:lnTo>
                      <a:pt x="184479" y="474498"/>
                    </a:lnTo>
                    <a:lnTo>
                      <a:pt x="176251" y="323646"/>
                    </a:lnTo>
                    <a:lnTo>
                      <a:pt x="220135" y="323646"/>
                    </a:lnTo>
                    <a:close/>
                    <a:moveTo>
                      <a:pt x="225621" y="521125"/>
                    </a:moveTo>
                    <a:cubicBezTo>
                      <a:pt x="225621" y="529353"/>
                      <a:pt x="217393" y="537581"/>
                      <a:pt x="209163" y="537581"/>
                    </a:cubicBezTo>
                    <a:lnTo>
                      <a:pt x="187221" y="537581"/>
                    </a:lnTo>
                    <a:cubicBezTo>
                      <a:pt x="178993" y="537581"/>
                      <a:pt x="170765" y="529353"/>
                      <a:pt x="170765" y="521125"/>
                    </a:cubicBezTo>
                    <a:lnTo>
                      <a:pt x="170765" y="499183"/>
                    </a:lnTo>
                    <a:lnTo>
                      <a:pt x="225621" y="499183"/>
                    </a:lnTo>
                    <a:lnTo>
                      <a:pt x="225621" y="521125"/>
                    </a:lnTo>
                    <a:lnTo>
                      <a:pt x="225621" y="521125"/>
                    </a:lnTo>
                    <a:close/>
                  </a:path>
                </a:pathLst>
              </a:custGeom>
              <a:grp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4CEFA42-C575-BC02-589A-55D3E356431A}"/>
                  </a:ext>
                </a:extLst>
              </p:cNvPr>
              <p:cNvSpPr/>
              <p:nvPr/>
            </p:nvSpPr>
            <p:spPr>
              <a:xfrm>
                <a:off x="3471045" y="3739238"/>
                <a:ext cx="57598" cy="53483"/>
              </a:xfrm>
              <a:custGeom>
                <a:avLst/>
                <a:gdLst>
                  <a:gd name="connsiteX0" fmla="*/ 15084 w 57598"/>
                  <a:gd name="connsiteY0" fmla="*/ 53484 h 53483"/>
                  <a:gd name="connsiteX1" fmla="*/ 23314 w 57598"/>
                  <a:gd name="connsiteY1" fmla="*/ 50741 h 53483"/>
                  <a:gd name="connsiteX2" fmla="*/ 53484 w 57598"/>
                  <a:gd name="connsiteY2" fmla="*/ 23313 h 53483"/>
                  <a:gd name="connsiteX3" fmla="*/ 53484 w 57598"/>
                  <a:gd name="connsiteY3" fmla="*/ 4114 h 53483"/>
                  <a:gd name="connsiteX4" fmla="*/ 34284 w 57598"/>
                  <a:gd name="connsiteY4" fmla="*/ 4114 h 53483"/>
                  <a:gd name="connsiteX5" fmla="*/ 4114 w 57598"/>
                  <a:gd name="connsiteY5" fmla="*/ 31542 h 53483"/>
                  <a:gd name="connsiteX6" fmla="*/ 4114 w 57598"/>
                  <a:gd name="connsiteY6" fmla="*/ 50741 h 53483"/>
                  <a:gd name="connsiteX7" fmla="*/ 15084 w 57598"/>
                  <a:gd name="connsiteY7" fmla="*/ 53484 h 53483"/>
                  <a:gd name="connsiteX8" fmla="*/ 15084 w 57598"/>
                  <a:gd name="connsiteY8" fmla="*/ 53484 h 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8" h="53483">
                    <a:moveTo>
                      <a:pt x="15084" y="53484"/>
                    </a:moveTo>
                    <a:cubicBezTo>
                      <a:pt x="17828" y="53484"/>
                      <a:pt x="20570" y="53484"/>
                      <a:pt x="23314" y="50741"/>
                    </a:cubicBezTo>
                    <a:lnTo>
                      <a:pt x="53484" y="23313"/>
                    </a:lnTo>
                    <a:cubicBezTo>
                      <a:pt x="58970" y="17828"/>
                      <a:pt x="58970" y="9600"/>
                      <a:pt x="53484" y="4114"/>
                    </a:cubicBezTo>
                    <a:cubicBezTo>
                      <a:pt x="47998" y="-1371"/>
                      <a:pt x="39770" y="-1371"/>
                      <a:pt x="34284" y="4114"/>
                    </a:cubicBezTo>
                    <a:lnTo>
                      <a:pt x="4114" y="31542"/>
                    </a:lnTo>
                    <a:cubicBezTo>
                      <a:pt x="-1371" y="37027"/>
                      <a:pt x="-1371" y="45256"/>
                      <a:pt x="4114" y="50741"/>
                    </a:cubicBezTo>
                    <a:cubicBezTo>
                      <a:pt x="6857" y="50741"/>
                      <a:pt x="9600" y="53484"/>
                      <a:pt x="15084" y="53484"/>
                    </a:cubicBezTo>
                    <a:lnTo>
                      <a:pt x="15084" y="53484"/>
                    </a:lnTo>
                    <a:close/>
                  </a:path>
                </a:pathLst>
              </a:custGeom>
              <a:grpFill/>
              <a:ln w="27426"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88417D70-C02C-8F5C-E904-3F9E4A5E73B5}"/>
                  </a:ext>
                </a:extLst>
              </p:cNvPr>
              <p:cNvSpPr/>
              <p:nvPr/>
            </p:nvSpPr>
            <p:spPr>
              <a:xfrm>
                <a:off x="3471045" y="3851691"/>
                <a:ext cx="57598" cy="56226"/>
              </a:xfrm>
              <a:custGeom>
                <a:avLst/>
                <a:gdLst>
                  <a:gd name="connsiteX0" fmla="*/ 4114 w 57598"/>
                  <a:gd name="connsiteY0" fmla="*/ 26056 h 56226"/>
                  <a:gd name="connsiteX1" fmla="*/ 34284 w 57598"/>
                  <a:gd name="connsiteY1" fmla="*/ 53484 h 56226"/>
                  <a:gd name="connsiteX2" fmla="*/ 42512 w 57598"/>
                  <a:gd name="connsiteY2" fmla="*/ 56227 h 56226"/>
                  <a:gd name="connsiteX3" fmla="*/ 53484 w 57598"/>
                  <a:gd name="connsiteY3" fmla="*/ 50741 h 56226"/>
                  <a:gd name="connsiteX4" fmla="*/ 53484 w 57598"/>
                  <a:gd name="connsiteY4" fmla="*/ 31542 h 56226"/>
                  <a:gd name="connsiteX5" fmla="*/ 23314 w 57598"/>
                  <a:gd name="connsiteY5" fmla="*/ 4114 h 56226"/>
                  <a:gd name="connsiteX6" fmla="*/ 4114 w 57598"/>
                  <a:gd name="connsiteY6" fmla="*/ 4114 h 56226"/>
                  <a:gd name="connsiteX7" fmla="*/ 4114 w 57598"/>
                  <a:gd name="connsiteY7" fmla="*/ 26056 h 56226"/>
                  <a:gd name="connsiteX8" fmla="*/ 4114 w 57598"/>
                  <a:gd name="connsiteY8" fmla="*/ 26056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8" h="56226">
                    <a:moveTo>
                      <a:pt x="4114" y="26056"/>
                    </a:moveTo>
                    <a:lnTo>
                      <a:pt x="34284" y="53484"/>
                    </a:lnTo>
                    <a:cubicBezTo>
                      <a:pt x="37028" y="56227"/>
                      <a:pt x="39770" y="56227"/>
                      <a:pt x="42512" y="56227"/>
                    </a:cubicBezTo>
                    <a:cubicBezTo>
                      <a:pt x="45256" y="56227"/>
                      <a:pt x="50742" y="53484"/>
                      <a:pt x="53484" y="50741"/>
                    </a:cubicBezTo>
                    <a:cubicBezTo>
                      <a:pt x="58970" y="45256"/>
                      <a:pt x="58970" y="37028"/>
                      <a:pt x="53484" y="31542"/>
                    </a:cubicBezTo>
                    <a:lnTo>
                      <a:pt x="23314" y="4114"/>
                    </a:lnTo>
                    <a:cubicBezTo>
                      <a:pt x="17828" y="-1371"/>
                      <a:pt x="9600" y="-1371"/>
                      <a:pt x="4114" y="4114"/>
                    </a:cubicBezTo>
                    <a:cubicBezTo>
                      <a:pt x="-1371" y="12342"/>
                      <a:pt x="-1371" y="20571"/>
                      <a:pt x="4114" y="26056"/>
                    </a:cubicBezTo>
                    <a:lnTo>
                      <a:pt x="4114" y="26056"/>
                    </a:lnTo>
                    <a:close/>
                  </a:path>
                </a:pathLst>
              </a:custGeom>
              <a:grpFill/>
              <a:ln w="27426"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203AB3A-47C3-A9ED-86F6-00893D526CA0}"/>
                  </a:ext>
                </a:extLst>
              </p:cNvPr>
              <p:cNvSpPr/>
              <p:nvPr/>
            </p:nvSpPr>
            <p:spPr>
              <a:xfrm>
                <a:off x="2952661" y="3736495"/>
                <a:ext cx="57598" cy="56226"/>
              </a:xfrm>
              <a:custGeom>
                <a:avLst/>
                <a:gdLst>
                  <a:gd name="connsiteX0" fmla="*/ 4114 w 57598"/>
                  <a:gd name="connsiteY0" fmla="*/ 26056 h 56226"/>
                  <a:gd name="connsiteX1" fmla="*/ 34286 w 57598"/>
                  <a:gd name="connsiteY1" fmla="*/ 53484 h 56226"/>
                  <a:gd name="connsiteX2" fmla="*/ 42514 w 57598"/>
                  <a:gd name="connsiteY2" fmla="*/ 56227 h 56226"/>
                  <a:gd name="connsiteX3" fmla="*/ 53484 w 57598"/>
                  <a:gd name="connsiteY3" fmla="*/ 50741 h 56226"/>
                  <a:gd name="connsiteX4" fmla="*/ 53484 w 57598"/>
                  <a:gd name="connsiteY4" fmla="*/ 31542 h 56226"/>
                  <a:gd name="connsiteX5" fmla="*/ 23314 w 57598"/>
                  <a:gd name="connsiteY5" fmla="*/ 4114 h 56226"/>
                  <a:gd name="connsiteX6" fmla="*/ 4114 w 57598"/>
                  <a:gd name="connsiteY6" fmla="*/ 4114 h 56226"/>
                  <a:gd name="connsiteX7" fmla="*/ 4114 w 57598"/>
                  <a:gd name="connsiteY7" fmla="*/ 26056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56226">
                    <a:moveTo>
                      <a:pt x="4114" y="26056"/>
                    </a:moveTo>
                    <a:lnTo>
                      <a:pt x="34286" y="53484"/>
                    </a:lnTo>
                    <a:cubicBezTo>
                      <a:pt x="37028" y="56227"/>
                      <a:pt x="39770" y="56227"/>
                      <a:pt x="42514" y="56227"/>
                    </a:cubicBezTo>
                    <a:cubicBezTo>
                      <a:pt x="45256" y="56227"/>
                      <a:pt x="50742" y="53484"/>
                      <a:pt x="53484" y="50741"/>
                    </a:cubicBezTo>
                    <a:cubicBezTo>
                      <a:pt x="58970" y="45256"/>
                      <a:pt x="58970" y="37027"/>
                      <a:pt x="53484" y="31542"/>
                    </a:cubicBezTo>
                    <a:lnTo>
                      <a:pt x="23314" y="4114"/>
                    </a:lnTo>
                    <a:cubicBezTo>
                      <a:pt x="17828" y="-1371"/>
                      <a:pt x="9600" y="-1371"/>
                      <a:pt x="4114" y="4114"/>
                    </a:cubicBezTo>
                    <a:cubicBezTo>
                      <a:pt x="-1371" y="12342"/>
                      <a:pt x="-1371" y="20571"/>
                      <a:pt x="4114" y="26056"/>
                    </a:cubicBezTo>
                    <a:close/>
                  </a:path>
                </a:pathLst>
              </a:custGeom>
              <a:grpFill/>
              <a:ln w="27426"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BCC505D-5B60-D64D-E4E8-46F301EAA49D}"/>
                  </a:ext>
                </a:extLst>
              </p:cNvPr>
              <p:cNvSpPr/>
              <p:nvPr/>
            </p:nvSpPr>
            <p:spPr>
              <a:xfrm>
                <a:off x="2952661" y="3854434"/>
                <a:ext cx="57598" cy="53483"/>
              </a:xfrm>
              <a:custGeom>
                <a:avLst/>
                <a:gdLst>
                  <a:gd name="connsiteX0" fmla="*/ 15086 w 57598"/>
                  <a:gd name="connsiteY0" fmla="*/ 53484 h 53483"/>
                  <a:gd name="connsiteX1" fmla="*/ 23314 w 57598"/>
                  <a:gd name="connsiteY1" fmla="*/ 50741 h 53483"/>
                  <a:gd name="connsiteX2" fmla="*/ 53484 w 57598"/>
                  <a:gd name="connsiteY2" fmla="*/ 23313 h 53483"/>
                  <a:gd name="connsiteX3" fmla="*/ 53484 w 57598"/>
                  <a:gd name="connsiteY3" fmla="*/ 4114 h 53483"/>
                  <a:gd name="connsiteX4" fmla="*/ 34286 w 57598"/>
                  <a:gd name="connsiteY4" fmla="*/ 4114 h 53483"/>
                  <a:gd name="connsiteX5" fmla="*/ 4114 w 57598"/>
                  <a:gd name="connsiteY5" fmla="*/ 31542 h 53483"/>
                  <a:gd name="connsiteX6" fmla="*/ 4114 w 57598"/>
                  <a:gd name="connsiteY6" fmla="*/ 50741 h 53483"/>
                  <a:gd name="connsiteX7" fmla="*/ 15086 w 57598"/>
                  <a:gd name="connsiteY7" fmla="*/ 53484 h 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53483">
                    <a:moveTo>
                      <a:pt x="15086" y="53484"/>
                    </a:moveTo>
                    <a:cubicBezTo>
                      <a:pt x="17828" y="53484"/>
                      <a:pt x="20572" y="53484"/>
                      <a:pt x="23314" y="50741"/>
                    </a:cubicBezTo>
                    <a:lnTo>
                      <a:pt x="53484" y="23313"/>
                    </a:lnTo>
                    <a:cubicBezTo>
                      <a:pt x="58970" y="17828"/>
                      <a:pt x="58970" y="9600"/>
                      <a:pt x="53484" y="4114"/>
                    </a:cubicBezTo>
                    <a:cubicBezTo>
                      <a:pt x="48000" y="-1371"/>
                      <a:pt x="39770" y="-1371"/>
                      <a:pt x="34286" y="4114"/>
                    </a:cubicBezTo>
                    <a:lnTo>
                      <a:pt x="4114" y="31542"/>
                    </a:lnTo>
                    <a:cubicBezTo>
                      <a:pt x="-1371" y="37027"/>
                      <a:pt x="-1371" y="45256"/>
                      <a:pt x="4114" y="50741"/>
                    </a:cubicBezTo>
                    <a:cubicBezTo>
                      <a:pt x="6858" y="50741"/>
                      <a:pt x="9600" y="53484"/>
                      <a:pt x="15086" y="53484"/>
                    </a:cubicBezTo>
                    <a:close/>
                  </a:path>
                </a:pathLst>
              </a:custGeom>
              <a:grpFill/>
              <a:ln w="27426"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06EC30BB-5D06-0DE4-F25A-675E13C50E96}"/>
                  </a:ext>
                </a:extLst>
              </p:cNvPr>
              <p:cNvSpPr/>
              <p:nvPr/>
            </p:nvSpPr>
            <p:spPr>
              <a:xfrm>
                <a:off x="2954034" y="4154766"/>
                <a:ext cx="164566" cy="27965"/>
              </a:xfrm>
              <a:custGeom>
                <a:avLst/>
                <a:gdLst>
                  <a:gd name="connsiteX0" fmla="*/ 164566 w 164566"/>
                  <a:gd name="connsiteY0" fmla="*/ 13714 h 27965"/>
                  <a:gd name="connsiteX1" fmla="*/ 150852 w 164566"/>
                  <a:gd name="connsiteY1" fmla="*/ 0 h 27965"/>
                  <a:gd name="connsiteX2" fmla="*/ 13714 w 164566"/>
                  <a:gd name="connsiteY2" fmla="*/ 0 h 27965"/>
                  <a:gd name="connsiteX3" fmla="*/ 0 w 164566"/>
                  <a:gd name="connsiteY3" fmla="*/ 13714 h 27965"/>
                  <a:gd name="connsiteX4" fmla="*/ 13714 w 164566"/>
                  <a:gd name="connsiteY4" fmla="*/ 27428 h 27965"/>
                  <a:gd name="connsiteX5" fmla="*/ 150852 w 164566"/>
                  <a:gd name="connsiteY5" fmla="*/ 27428 h 27965"/>
                  <a:gd name="connsiteX6" fmla="*/ 164566 w 164566"/>
                  <a:gd name="connsiteY6" fmla="*/ 13714 h 2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6" h="27965">
                    <a:moveTo>
                      <a:pt x="164566" y="13714"/>
                    </a:moveTo>
                    <a:cubicBezTo>
                      <a:pt x="164566" y="5485"/>
                      <a:pt x="159080" y="0"/>
                      <a:pt x="150852" y="0"/>
                    </a:cubicBezTo>
                    <a:lnTo>
                      <a:pt x="13714" y="0"/>
                    </a:lnTo>
                    <a:cubicBezTo>
                      <a:pt x="5486" y="0"/>
                      <a:pt x="0" y="5485"/>
                      <a:pt x="0" y="13714"/>
                    </a:cubicBezTo>
                    <a:cubicBezTo>
                      <a:pt x="0" y="21942"/>
                      <a:pt x="5486" y="27428"/>
                      <a:pt x="13714" y="27428"/>
                    </a:cubicBezTo>
                    <a:lnTo>
                      <a:pt x="150852" y="27428"/>
                    </a:lnTo>
                    <a:cubicBezTo>
                      <a:pt x="159080" y="30170"/>
                      <a:pt x="164566" y="21942"/>
                      <a:pt x="164566" y="13714"/>
                    </a:cubicBezTo>
                    <a:close/>
                  </a:path>
                </a:pathLst>
              </a:custGeom>
              <a:grpFill/>
              <a:ln w="27426"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FD72E9F5-212C-4EE5-2756-D7122D75A730}"/>
                  </a:ext>
                </a:extLst>
              </p:cNvPr>
              <p:cNvSpPr/>
              <p:nvPr/>
            </p:nvSpPr>
            <p:spPr>
              <a:xfrm>
                <a:off x="2978717" y="4226078"/>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grpFill/>
              <a:ln w="27426"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D0E6B8D-3B0E-EA51-96B4-A653933096F0}"/>
                  </a:ext>
                </a:extLst>
              </p:cNvPr>
              <p:cNvSpPr/>
              <p:nvPr/>
            </p:nvSpPr>
            <p:spPr>
              <a:xfrm>
                <a:off x="2978717" y="4294647"/>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grpFill/>
              <a:ln w="27426"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D2A0269-ABF1-B307-7FFF-B856F74CF188}"/>
                  </a:ext>
                </a:extLst>
              </p:cNvPr>
              <p:cNvSpPr/>
              <p:nvPr/>
            </p:nvSpPr>
            <p:spPr>
              <a:xfrm>
                <a:off x="2978717" y="4363216"/>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grpFill/>
              <a:ln w="27426"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B9AD624F-01F1-4425-EEDD-B453BEF2B5C5}"/>
                  </a:ext>
                </a:extLst>
              </p:cNvPr>
              <p:cNvSpPr/>
              <p:nvPr/>
            </p:nvSpPr>
            <p:spPr>
              <a:xfrm>
                <a:off x="3365449" y="4154766"/>
                <a:ext cx="164566" cy="27965"/>
              </a:xfrm>
              <a:custGeom>
                <a:avLst/>
                <a:gdLst>
                  <a:gd name="connsiteX0" fmla="*/ 164566 w 164566"/>
                  <a:gd name="connsiteY0" fmla="*/ 13714 h 27965"/>
                  <a:gd name="connsiteX1" fmla="*/ 150852 w 164566"/>
                  <a:gd name="connsiteY1" fmla="*/ 0 h 27965"/>
                  <a:gd name="connsiteX2" fmla="*/ 13714 w 164566"/>
                  <a:gd name="connsiteY2" fmla="*/ 0 h 27965"/>
                  <a:gd name="connsiteX3" fmla="*/ 0 w 164566"/>
                  <a:gd name="connsiteY3" fmla="*/ 13714 h 27965"/>
                  <a:gd name="connsiteX4" fmla="*/ 13714 w 164566"/>
                  <a:gd name="connsiteY4" fmla="*/ 27428 h 27965"/>
                  <a:gd name="connsiteX5" fmla="*/ 150852 w 164566"/>
                  <a:gd name="connsiteY5" fmla="*/ 27428 h 27965"/>
                  <a:gd name="connsiteX6" fmla="*/ 164566 w 164566"/>
                  <a:gd name="connsiteY6" fmla="*/ 13714 h 2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6" h="27965">
                    <a:moveTo>
                      <a:pt x="164566" y="13714"/>
                    </a:moveTo>
                    <a:cubicBezTo>
                      <a:pt x="164566" y="5485"/>
                      <a:pt x="159080" y="0"/>
                      <a:pt x="150852" y="0"/>
                    </a:cubicBezTo>
                    <a:lnTo>
                      <a:pt x="13714" y="0"/>
                    </a:lnTo>
                    <a:cubicBezTo>
                      <a:pt x="5486" y="0"/>
                      <a:pt x="0" y="5485"/>
                      <a:pt x="0" y="13714"/>
                    </a:cubicBezTo>
                    <a:cubicBezTo>
                      <a:pt x="0" y="21942"/>
                      <a:pt x="5486" y="27428"/>
                      <a:pt x="13714" y="27428"/>
                    </a:cubicBezTo>
                    <a:lnTo>
                      <a:pt x="150852" y="27428"/>
                    </a:lnTo>
                    <a:cubicBezTo>
                      <a:pt x="159080" y="30170"/>
                      <a:pt x="164566" y="21942"/>
                      <a:pt x="164566" y="13714"/>
                    </a:cubicBezTo>
                    <a:close/>
                  </a:path>
                </a:pathLst>
              </a:custGeom>
              <a:grpFill/>
              <a:ln w="27426"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9DD47F1-B6B3-B309-A33A-1C20D824CE38}"/>
                  </a:ext>
                </a:extLst>
              </p:cNvPr>
              <p:cNvSpPr/>
              <p:nvPr/>
            </p:nvSpPr>
            <p:spPr>
              <a:xfrm>
                <a:off x="3324307" y="4226078"/>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grpFill/>
              <a:ln w="27426"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95715A84-6261-9E4B-C35F-7BB9E085D3C8}"/>
                  </a:ext>
                </a:extLst>
              </p:cNvPr>
              <p:cNvSpPr/>
              <p:nvPr/>
            </p:nvSpPr>
            <p:spPr>
              <a:xfrm>
                <a:off x="3324307" y="4294647"/>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grpFill/>
              <a:ln w="27426"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2B7A492C-B52E-6C43-1C44-9C17BD5B1323}"/>
                  </a:ext>
                </a:extLst>
              </p:cNvPr>
              <p:cNvSpPr/>
              <p:nvPr/>
            </p:nvSpPr>
            <p:spPr>
              <a:xfrm>
                <a:off x="3324307" y="4363216"/>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9510712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518611" y="803392"/>
            <a:ext cx="9084808" cy="582221"/>
          </a:xfrm>
        </p:spPr>
        <p:txBody>
          <a:bodyPr>
            <a:normAutofit/>
          </a:bodyPr>
          <a:lstStyle/>
          <a:p>
            <a:pPr>
              <a:lnSpc>
                <a:spcPts val="3000"/>
              </a:lnSpc>
              <a:spcBef>
                <a:spcPts val="0"/>
              </a:spcBef>
            </a:pPr>
            <a:r>
              <a:rPr lang="es" dirty="0">
                <a:solidFill>
                  <a:srgbClr val="B41F7A"/>
                </a:solidFill>
              </a:rPr>
              <a:t>Planes de Continuidad</a:t>
            </a: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518611" y="1834598"/>
            <a:ext cx="9084810" cy="4674758"/>
          </a:xfrm>
        </p:spPr>
        <p:txBody>
          <a:bodyPr>
            <a:normAutofit/>
          </a:bodyPr>
          <a:lstStyle/>
          <a:p>
            <a:pPr marL="15875" indent="-15875"/>
            <a:r>
              <a:rPr lang="es" sz="2000" dirty="0"/>
              <a:t>Un plan de continuidad es un plan que da cuenta de las acciones que deben tomarse para que una empresa reanude sus operaciones de la manera más eficiente posible después de un evento inusual.</a:t>
            </a:r>
          </a:p>
          <a:p>
            <a:pPr marL="15875" indent="-15875"/>
            <a:endParaRPr lang="en-US" sz="2000" dirty="0"/>
          </a:p>
          <a:p>
            <a:pPr marL="15875" indent="-15875"/>
            <a:r>
              <a:rPr lang="es" sz="2000" b="1" dirty="0"/>
              <a:t>Ejemplos de medidas del plan de continuidad incluyen:</a:t>
            </a:r>
          </a:p>
          <a:p>
            <a:pPr marL="15875" indent="-15875"/>
            <a:endParaRPr lang="en-US" sz="2000" dirty="0"/>
          </a:p>
          <a:p>
            <a:pPr marL="342900" indent="-342900">
              <a:buClr>
                <a:srgbClr val="B41F7A"/>
              </a:buClr>
              <a:buFont typeface="Arial" panose="020B0604020202020204" pitchFamily="34" charset="0"/>
              <a:buChar char="•"/>
            </a:pPr>
            <a:r>
              <a:rPr lang="es" sz="2000" dirty="0"/>
              <a:t>Asignar fondos adicionales para cosas como PTO de emergencia, reparaciones y reposición de existencias;</a:t>
            </a:r>
          </a:p>
          <a:p>
            <a:pPr marL="342900" indent="-342900">
              <a:buClr>
                <a:srgbClr val="B41F7A"/>
              </a:buClr>
              <a:buFont typeface="Arial" panose="020B0604020202020204" pitchFamily="34" charset="0"/>
              <a:buChar char="•"/>
            </a:pPr>
            <a:r>
              <a:rPr lang="es" sz="2000" dirty="0"/>
              <a:t>Construir relaciones con una variedad de otros negocios y proveedores para acelerar la recuperación del suministro y las operaciones comerciales;</a:t>
            </a:r>
          </a:p>
          <a:p>
            <a:pPr marL="342900" indent="-342900">
              <a:buClr>
                <a:srgbClr val="B41F7A"/>
              </a:buClr>
              <a:buFont typeface="Arial" panose="020B0604020202020204" pitchFamily="34" charset="0"/>
              <a:buChar char="•"/>
            </a:pPr>
            <a:r>
              <a:rPr lang="es" sz="2000" dirty="0"/>
              <a:t>Desarrollar opciones de trabajo remoto en caso de que la ubicación física siga comprometida;</a:t>
            </a:r>
          </a:p>
          <a:p>
            <a:pPr marL="342900" indent="-342900">
              <a:buClr>
                <a:srgbClr val="B41F7A"/>
              </a:buClr>
              <a:buFont typeface="Arial" panose="020B0604020202020204" pitchFamily="34" charset="0"/>
              <a:buChar char="•"/>
            </a:pPr>
            <a:r>
              <a:rPr lang="es" sz="2000" dirty="0"/>
              <a:t>Preparación de medios de transporte alternativos para mercancías.</a:t>
            </a:r>
          </a:p>
          <a:p>
            <a:pPr marL="15875" indent="-15875"/>
            <a:endParaRPr lang="en-US" sz="2000" dirty="0"/>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B41F7A"/>
            </a:solidFill>
            <a:prstDash val="sysDot"/>
          </a:ln>
        </p:spPr>
        <p:style>
          <a:lnRef idx="1">
            <a:schemeClr val="accent1"/>
          </a:lnRef>
          <a:fillRef idx="0">
            <a:schemeClr val="accent1"/>
          </a:fillRef>
          <a:effectRef idx="0">
            <a:schemeClr val="accent1"/>
          </a:effectRef>
          <a:fontRef idx="minor">
            <a:schemeClr val="tx1"/>
          </a:fontRef>
        </p:style>
      </p:cxnSp>
      <p:grpSp>
        <p:nvGrpSpPr>
          <p:cNvPr id="89" name="Graphic 8">
            <a:extLst>
              <a:ext uri="{FF2B5EF4-FFF2-40B4-BE49-F238E27FC236}">
                <a16:creationId xmlns:a16="http://schemas.microsoft.com/office/drawing/2014/main" id="{04122ACD-8CAA-26D3-BF93-4BF14816CE85}"/>
              </a:ext>
            </a:extLst>
          </p:cNvPr>
          <p:cNvGrpSpPr/>
          <p:nvPr/>
        </p:nvGrpSpPr>
        <p:grpSpPr>
          <a:xfrm>
            <a:off x="594888" y="399655"/>
            <a:ext cx="1446392" cy="1445841"/>
            <a:chOff x="4817897" y="694433"/>
            <a:chExt cx="1446392" cy="1445841"/>
          </a:xfrm>
        </p:grpSpPr>
        <p:sp>
          <p:nvSpPr>
            <p:cNvPr id="90" name="Freeform 89">
              <a:extLst>
                <a:ext uri="{FF2B5EF4-FFF2-40B4-BE49-F238E27FC236}">
                  <a16:creationId xmlns:a16="http://schemas.microsoft.com/office/drawing/2014/main" id="{7C3567F1-EC53-EB5C-4D38-6C5FFB0AA8A9}"/>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B41F7A"/>
            </a:solidFill>
            <a:ln w="4233"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ECFDE128-BAC4-4B7A-E9D9-F88EC5F3CD68}"/>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92" name="Graphic 3">
            <a:extLst>
              <a:ext uri="{FF2B5EF4-FFF2-40B4-BE49-F238E27FC236}">
                <a16:creationId xmlns:a16="http://schemas.microsoft.com/office/drawing/2014/main" id="{CC0D952D-26C6-C093-5801-329E88250E82}"/>
              </a:ext>
            </a:extLst>
          </p:cNvPr>
          <p:cNvGrpSpPr/>
          <p:nvPr/>
        </p:nvGrpSpPr>
        <p:grpSpPr>
          <a:xfrm>
            <a:off x="981719" y="794835"/>
            <a:ext cx="730034" cy="730950"/>
            <a:chOff x="6601914" y="3685068"/>
            <a:chExt cx="1090935" cy="1092304"/>
          </a:xfrm>
          <a:solidFill>
            <a:srgbClr val="616161"/>
          </a:solidFill>
        </p:grpSpPr>
        <p:sp>
          <p:nvSpPr>
            <p:cNvPr id="93" name="Freeform 92">
              <a:extLst>
                <a:ext uri="{FF2B5EF4-FFF2-40B4-BE49-F238E27FC236}">
                  <a16:creationId xmlns:a16="http://schemas.microsoft.com/office/drawing/2014/main" id="{6EE2ABCE-87F4-30A6-CA09-6B9EFDE4D40C}"/>
                </a:ext>
              </a:extLst>
            </p:cNvPr>
            <p:cNvSpPr/>
            <p:nvPr/>
          </p:nvSpPr>
          <p:spPr>
            <a:xfrm>
              <a:off x="7504284" y="3891461"/>
              <a:ext cx="49369" cy="469012"/>
            </a:xfrm>
            <a:custGeom>
              <a:avLst/>
              <a:gdLst>
                <a:gd name="connsiteX0" fmla="*/ -1 w 49369"/>
                <a:gd name="connsiteY0" fmla="*/ 0 h 469012"/>
                <a:gd name="connsiteX1" fmla="*/ 49369 w 49369"/>
                <a:gd name="connsiteY1" fmla="*/ 0 h 469012"/>
                <a:gd name="connsiteX2" fmla="*/ 49369 w 49369"/>
                <a:gd name="connsiteY2" fmla="*/ 469012 h 469012"/>
                <a:gd name="connsiteX3" fmla="*/ -1 w 49369"/>
                <a:gd name="connsiteY3" fmla="*/ 469012 h 469012"/>
              </a:gdLst>
              <a:ahLst/>
              <a:cxnLst>
                <a:cxn ang="0">
                  <a:pos x="connsiteX0" y="connsiteY0"/>
                </a:cxn>
                <a:cxn ang="0">
                  <a:pos x="connsiteX1" y="connsiteY1"/>
                </a:cxn>
                <a:cxn ang="0">
                  <a:pos x="connsiteX2" y="connsiteY2"/>
                </a:cxn>
                <a:cxn ang="0">
                  <a:pos x="connsiteX3" y="connsiteY3"/>
                </a:cxn>
              </a:cxnLst>
              <a:rect l="l" t="t" r="r" b="b"/>
              <a:pathLst>
                <a:path w="49369" h="469012">
                  <a:moveTo>
                    <a:pt x="-1" y="0"/>
                  </a:moveTo>
                  <a:lnTo>
                    <a:pt x="49369" y="0"/>
                  </a:lnTo>
                  <a:lnTo>
                    <a:pt x="49369" y="469012"/>
                  </a:lnTo>
                  <a:lnTo>
                    <a:pt x="-1" y="469012"/>
                  </a:lnTo>
                  <a:close/>
                </a:path>
              </a:pathLst>
            </a:custGeom>
            <a:solidFill>
              <a:srgbClr val="B41F7A"/>
            </a:solidFill>
            <a:ln w="27426"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3E800962-15A0-4D64-F9A1-D5AC3164647E}"/>
                </a:ext>
              </a:extLst>
            </p:cNvPr>
            <p:cNvSpPr/>
            <p:nvPr/>
          </p:nvSpPr>
          <p:spPr>
            <a:xfrm>
              <a:off x="6708882" y="3822892"/>
              <a:ext cx="230392" cy="255076"/>
            </a:xfrm>
            <a:custGeom>
              <a:avLst/>
              <a:gdLst>
                <a:gd name="connsiteX0" fmla="*/ -1 w 230392"/>
                <a:gd name="connsiteY0" fmla="*/ 0 h 255076"/>
                <a:gd name="connsiteX1" fmla="*/ 230392 w 230392"/>
                <a:gd name="connsiteY1" fmla="*/ 0 h 255076"/>
                <a:gd name="connsiteX2" fmla="*/ 230392 w 230392"/>
                <a:gd name="connsiteY2" fmla="*/ 255077 h 255076"/>
                <a:gd name="connsiteX3" fmla="*/ -1 w 230392"/>
                <a:gd name="connsiteY3" fmla="*/ 255077 h 255076"/>
              </a:gdLst>
              <a:ahLst/>
              <a:cxnLst>
                <a:cxn ang="0">
                  <a:pos x="connsiteX0" y="connsiteY0"/>
                </a:cxn>
                <a:cxn ang="0">
                  <a:pos x="connsiteX1" y="connsiteY1"/>
                </a:cxn>
                <a:cxn ang="0">
                  <a:pos x="connsiteX2" y="connsiteY2"/>
                </a:cxn>
                <a:cxn ang="0">
                  <a:pos x="connsiteX3" y="connsiteY3"/>
                </a:cxn>
              </a:cxnLst>
              <a:rect l="l" t="t" r="r" b="b"/>
              <a:pathLst>
                <a:path w="230392" h="255076">
                  <a:moveTo>
                    <a:pt x="-1" y="0"/>
                  </a:moveTo>
                  <a:lnTo>
                    <a:pt x="230392" y="0"/>
                  </a:lnTo>
                  <a:lnTo>
                    <a:pt x="230392" y="255077"/>
                  </a:lnTo>
                  <a:lnTo>
                    <a:pt x="-1" y="255077"/>
                  </a:lnTo>
                  <a:close/>
                </a:path>
              </a:pathLst>
            </a:custGeom>
            <a:solidFill>
              <a:srgbClr val="B41F7A"/>
            </a:solidFill>
            <a:ln w="27426" cap="flat">
              <a:noFill/>
              <a:prstDash val="solid"/>
              <a:miter/>
            </a:ln>
          </p:spPr>
          <p:txBody>
            <a:bodyPr rtlCol="0" anchor="ctr"/>
            <a:lstStyle/>
            <a:p>
              <a:endParaRPr lang="en-US"/>
            </a:p>
          </p:txBody>
        </p:sp>
        <p:grpSp>
          <p:nvGrpSpPr>
            <p:cNvPr id="95" name="Graphic 3">
              <a:extLst>
                <a:ext uri="{FF2B5EF4-FFF2-40B4-BE49-F238E27FC236}">
                  <a16:creationId xmlns:a16="http://schemas.microsoft.com/office/drawing/2014/main" id="{1CB5405C-7A06-69A0-8B8C-12B7E07530A5}"/>
                </a:ext>
              </a:extLst>
            </p:cNvPr>
            <p:cNvGrpSpPr/>
            <p:nvPr/>
          </p:nvGrpSpPr>
          <p:grpSpPr>
            <a:xfrm>
              <a:off x="6601914" y="3685068"/>
              <a:ext cx="1090935" cy="1092304"/>
              <a:chOff x="6601914" y="3685068"/>
              <a:chExt cx="1090935" cy="1092304"/>
            </a:xfrm>
            <a:grpFill/>
          </p:grpSpPr>
          <p:sp>
            <p:nvSpPr>
              <p:cNvPr id="96" name="Freeform 95">
                <a:extLst>
                  <a:ext uri="{FF2B5EF4-FFF2-40B4-BE49-F238E27FC236}">
                    <a16:creationId xmlns:a16="http://schemas.microsoft.com/office/drawing/2014/main" id="{E4FA58A1-83E1-0A63-D42C-BAB638268DA8}"/>
                  </a:ext>
                </a:extLst>
              </p:cNvPr>
              <p:cNvSpPr/>
              <p:nvPr/>
            </p:nvSpPr>
            <p:spPr>
              <a:xfrm>
                <a:off x="7136754" y="4173965"/>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3EC805B8-DD9C-0221-8BD0-11DC2CC2DDE8}"/>
                  </a:ext>
                </a:extLst>
              </p:cNvPr>
              <p:cNvSpPr/>
              <p:nvPr/>
            </p:nvSpPr>
            <p:spPr>
              <a:xfrm>
                <a:off x="7136754" y="4126625"/>
                <a:ext cx="21941" cy="22655"/>
              </a:xfrm>
              <a:custGeom>
                <a:avLst/>
                <a:gdLst>
                  <a:gd name="connsiteX0" fmla="*/ 21942 w 21941"/>
                  <a:gd name="connsiteY0" fmla="*/ 11684 h 22655"/>
                  <a:gd name="connsiteX1" fmla="*/ 10970 w 21941"/>
                  <a:gd name="connsiteY1" fmla="*/ 22656 h 22655"/>
                  <a:gd name="connsiteX2" fmla="*/ 0 w 21941"/>
                  <a:gd name="connsiteY2" fmla="*/ 11684 h 22655"/>
                  <a:gd name="connsiteX3" fmla="*/ 10970 w 21941"/>
                  <a:gd name="connsiteY3" fmla="*/ 714 h 22655"/>
                  <a:gd name="connsiteX4" fmla="*/ 21942 w 21941"/>
                  <a:gd name="connsiteY4" fmla="*/ 11684 h 22655"/>
                  <a:gd name="connsiteX5" fmla="*/ 21942 w 21941"/>
                  <a:gd name="connsiteY5" fmla="*/ 11684 h 2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2655">
                    <a:moveTo>
                      <a:pt x="21942" y="11684"/>
                    </a:moveTo>
                    <a:cubicBezTo>
                      <a:pt x="21942" y="17170"/>
                      <a:pt x="16456" y="22656"/>
                      <a:pt x="10970" y="22656"/>
                    </a:cubicBezTo>
                    <a:cubicBezTo>
                      <a:pt x="5486" y="22656"/>
                      <a:pt x="0" y="17170"/>
                      <a:pt x="0" y="11684"/>
                    </a:cubicBezTo>
                    <a:cubicBezTo>
                      <a:pt x="0" y="6199"/>
                      <a:pt x="5486" y="714"/>
                      <a:pt x="10970" y="714"/>
                    </a:cubicBezTo>
                    <a:cubicBezTo>
                      <a:pt x="19200" y="-2029"/>
                      <a:pt x="21942" y="3456"/>
                      <a:pt x="21942" y="11684"/>
                    </a:cubicBezTo>
                    <a:lnTo>
                      <a:pt x="21942" y="11684"/>
                    </a:lnTo>
                    <a:close/>
                  </a:path>
                </a:pathLst>
              </a:custGeom>
              <a:grpFill/>
              <a:ln w="27426" cap="flat">
                <a:noFill/>
                <a:prstDash val="solid"/>
                <a:miter/>
              </a:ln>
            </p:spPr>
            <p:txBody>
              <a:bodyPr rtlCol="0" anchor="ctr"/>
              <a:lstStyle/>
              <a:p>
                <a:endParaRPr lang="en-US"/>
              </a:p>
            </p:txBody>
          </p:sp>
          <p:grpSp>
            <p:nvGrpSpPr>
              <p:cNvPr id="98" name="Graphic 3">
                <a:extLst>
                  <a:ext uri="{FF2B5EF4-FFF2-40B4-BE49-F238E27FC236}">
                    <a16:creationId xmlns:a16="http://schemas.microsoft.com/office/drawing/2014/main" id="{502C0A54-A541-0F57-AA86-67DB1C1003DB}"/>
                  </a:ext>
                </a:extLst>
              </p:cNvPr>
              <p:cNvGrpSpPr/>
              <p:nvPr/>
            </p:nvGrpSpPr>
            <p:grpSpPr>
              <a:xfrm>
                <a:off x="6601914" y="3685068"/>
                <a:ext cx="1090935" cy="1092304"/>
                <a:chOff x="6601914" y="3685068"/>
                <a:chExt cx="1090935" cy="1092304"/>
              </a:xfrm>
              <a:grpFill/>
            </p:grpSpPr>
            <p:sp>
              <p:nvSpPr>
                <p:cNvPr id="119" name="Freeform 118">
                  <a:extLst>
                    <a:ext uri="{FF2B5EF4-FFF2-40B4-BE49-F238E27FC236}">
                      <a16:creationId xmlns:a16="http://schemas.microsoft.com/office/drawing/2014/main" id="{29B8C1F0-1283-BFF8-15D1-2810F9FB0BCE}"/>
                    </a:ext>
                  </a:extLst>
                </p:cNvPr>
                <p:cNvSpPr/>
                <p:nvPr/>
              </p:nvSpPr>
              <p:spPr>
                <a:xfrm>
                  <a:off x="7136754" y="4077969"/>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BD7CB57D-A83B-C315-5C77-B7A66CCA778B}"/>
                    </a:ext>
                  </a:extLst>
                </p:cNvPr>
                <p:cNvSpPr/>
                <p:nvPr/>
              </p:nvSpPr>
              <p:spPr>
                <a:xfrm>
                  <a:off x="6601914" y="3685068"/>
                  <a:ext cx="1090935" cy="1092304"/>
                </a:xfrm>
                <a:custGeom>
                  <a:avLst/>
                  <a:gdLst>
                    <a:gd name="connsiteX0" fmla="*/ 1088879 w 1090935"/>
                    <a:gd name="connsiteY0" fmla="*/ 102168 h 1092304"/>
                    <a:gd name="connsiteX1" fmla="*/ 1028538 w 1090935"/>
                    <a:gd name="connsiteY1" fmla="*/ 6171 h 1092304"/>
                    <a:gd name="connsiteX2" fmla="*/ 1009338 w 1090935"/>
                    <a:gd name="connsiteY2" fmla="*/ 6171 h 1092304"/>
                    <a:gd name="connsiteX3" fmla="*/ 948997 w 1090935"/>
                    <a:gd name="connsiteY3" fmla="*/ 102168 h 1092304"/>
                    <a:gd name="connsiteX4" fmla="*/ 946255 w 1090935"/>
                    <a:gd name="connsiteY4" fmla="*/ 107654 h 1092304"/>
                    <a:gd name="connsiteX5" fmla="*/ 946255 w 1090935"/>
                    <a:gd name="connsiteY5" fmla="*/ 332560 h 1092304"/>
                    <a:gd name="connsiteX6" fmla="*/ 614379 w 1090935"/>
                    <a:gd name="connsiteY6" fmla="*/ 332560 h 1092304"/>
                    <a:gd name="connsiteX7" fmla="*/ 655520 w 1090935"/>
                    <a:gd name="connsiteY7" fmla="*/ 272219 h 1092304"/>
                    <a:gd name="connsiteX8" fmla="*/ 671978 w 1090935"/>
                    <a:gd name="connsiteY8" fmla="*/ 272219 h 1092304"/>
                    <a:gd name="connsiteX9" fmla="*/ 682948 w 1090935"/>
                    <a:gd name="connsiteY9" fmla="*/ 266733 h 1092304"/>
                    <a:gd name="connsiteX10" fmla="*/ 682948 w 1090935"/>
                    <a:gd name="connsiteY10" fmla="*/ 255762 h 1092304"/>
                    <a:gd name="connsiteX11" fmla="*/ 661006 w 1090935"/>
                    <a:gd name="connsiteY11" fmla="*/ 198164 h 1092304"/>
                    <a:gd name="connsiteX12" fmla="*/ 661006 w 1090935"/>
                    <a:gd name="connsiteY12" fmla="*/ 187193 h 1092304"/>
                    <a:gd name="connsiteX13" fmla="*/ 696662 w 1090935"/>
                    <a:gd name="connsiteY13" fmla="*/ 140567 h 1092304"/>
                    <a:gd name="connsiteX14" fmla="*/ 696662 w 1090935"/>
                    <a:gd name="connsiteY14" fmla="*/ 115881 h 1092304"/>
                    <a:gd name="connsiteX15" fmla="*/ 685692 w 1090935"/>
                    <a:gd name="connsiteY15" fmla="*/ 104911 h 1092304"/>
                    <a:gd name="connsiteX16" fmla="*/ 482726 w 1090935"/>
                    <a:gd name="connsiteY16" fmla="*/ 104911 h 1092304"/>
                    <a:gd name="connsiteX17" fmla="*/ 422385 w 1090935"/>
                    <a:gd name="connsiteY17" fmla="*/ 165251 h 1092304"/>
                    <a:gd name="connsiteX18" fmla="*/ 422385 w 1090935"/>
                    <a:gd name="connsiteY18" fmla="*/ 231078 h 1092304"/>
                    <a:gd name="connsiteX19" fmla="*/ 471756 w 1090935"/>
                    <a:gd name="connsiteY19" fmla="*/ 329817 h 1092304"/>
                    <a:gd name="connsiteX20" fmla="*/ 397701 w 1090935"/>
                    <a:gd name="connsiteY20" fmla="*/ 329817 h 1092304"/>
                    <a:gd name="connsiteX21" fmla="*/ 400443 w 1090935"/>
                    <a:gd name="connsiteY21" fmla="*/ 318846 h 1092304"/>
                    <a:gd name="connsiteX22" fmla="*/ 400443 w 1090935"/>
                    <a:gd name="connsiteY22" fmla="*/ 11657 h 1092304"/>
                    <a:gd name="connsiteX23" fmla="*/ 389473 w 1090935"/>
                    <a:gd name="connsiteY23" fmla="*/ 686 h 1092304"/>
                    <a:gd name="connsiteX24" fmla="*/ 10970 w 1090935"/>
                    <a:gd name="connsiteY24" fmla="*/ 686 h 1092304"/>
                    <a:gd name="connsiteX25" fmla="*/ 0 w 1090935"/>
                    <a:gd name="connsiteY25" fmla="*/ 11657 h 1092304"/>
                    <a:gd name="connsiteX26" fmla="*/ 0 w 1090935"/>
                    <a:gd name="connsiteY26" fmla="*/ 318846 h 1092304"/>
                    <a:gd name="connsiteX27" fmla="*/ 35656 w 1090935"/>
                    <a:gd name="connsiteY27" fmla="*/ 354502 h 1092304"/>
                    <a:gd name="connsiteX28" fmla="*/ 117939 w 1090935"/>
                    <a:gd name="connsiteY28" fmla="*/ 354502 h 1092304"/>
                    <a:gd name="connsiteX29" fmla="*/ 117939 w 1090935"/>
                    <a:gd name="connsiteY29" fmla="*/ 379187 h 1092304"/>
                    <a:gd name="connsiteX30" fmla="*/ 178280 w 1090935"/>
                    <a:gd name="connsiteY30" fmla="*/ 439527 h 1092304"/>
                    <a:gd name="connsiteX31" fmla="*/ 414157 w 1090935"/>
                    <a:gd name="connsiteY31" fmla="*/ 439527 h 1092304"/>
                    <a:gd name="connsiteX32" fmla="*/ 414157 w 1090935"/>
                    <a:gd name="connsiteY32" fmla="*/ 664434 h 1092304"/>
                    <a:gd name="connsiteX33" fmla="*/ 320904 w 1090935"/>
                    <a:gd name="connsiteY33" fmla="*/ 999051 h 1092304"/>
                    <a:gd name="connsiteX34" fmla="*/ 246849 w 1090935"/>
                    <a:gd name="connsiteY34" fmla="*/ 1081334 h 1092304"/>
                    <a:gd name="connsiteX35" fmla="*/ 257819 w 1090935"/>
                    <a:gd name="connsiteY35" fmla="*/ 1092305 h 1092304"/>
                    <a:gd name="connsiteX36" fmla="*/ 471756 w 1090935"/>
                    <a:gd name="connsiteY36" fmla="*/ 1092305 h 1092304"/>
                    <a:gd name="connsiteX37" fmla="*/ 482726 w 1090935"/>
                    <a:gd name="connsiteY37" fmla="*/ 1081334 h 1092304"/>
                    <a:gd name="connsiteX38" fmla="*/ 482726 w 1090935"/>
                    <a:gd name="connsiteY38" fmla="*/ 1010022 h 1092304"/>
                    <a:gd name="connsiteX39" fmla="*/ 543068 w 1090935"/>
                    <a:gd name="connsiteY39" fmla="*/ 774144 h 1092304"/>
                    <a:gd name="connsiteX40" fmla="*/ 603409 w 1090935"/>
                    <a:gd name="connsiteY40" fmla="*/ 1010022 h 1092304"/>
                    <a:gd name="connsiteX41" fmla="*/ 603409 w 1090935"/>
                    <a:gd name="connsiteY41" fmla="*/ 1078591 h 1092304"/>
                    <a:gd name="connsiteX42" fmla="*/ 614379 w 1090935"/>
                    <a:gd name="connsiteY42" fmla="*/ 1089562 h 1092304"/>
                    <a:gd name="connsiteX43" fmla="*/ 828316 w 1090935"/>
                    <a:gd name="connsiteY43" fmla="*/ 1089562 h 1092304"/>
                    <a:gd name="connsiteX44" fmla="*/ 839286 w 1090935"/>
                    <a:gd name="connsiteY44" fmla="*/ 1078591 h 1092304"/>
                    <a:gd name="connsiteX45" fmla="*/ 757003 w 1090935"/>
                    <a:gd name="connsiteY45" fmla="*/ 996308 h 1092304"/>
                    <a:gd name="connsiteX46" fmla="*/ 754261 w 1090935"/>
                    <a:gd name="connsiteY46" fmla="*/ 996308 h 1092304"/>
                    <a:gd name="connsiteX47" fmla="*/ 674720 w 1090935"/>
                    <a:gd name="connsiteY47" fmla="*/ 661691 h 1092304"/>
                    <a:gd name="connsiteX48" fmla="*/ 674720 w 1090935"/>
                    <a:gd name="connsiteY48" fmla="*/ 436785 h 1092304"/>
                    <a:gd name="connsiteX49" fmla="*/ 910599 w 1090935"/>
                    <a:gd name="connsiteY49" fmla="*/ 436785 h 1092304"/>
                    <a:gd name="connsiteX50" fmla="*/ 946255 w 1090935"/>
                    <a:gd name="connsiteY50" fmla="*/ 425814 h 1092304"/>
                    <a:gd name="connsiteX51" fmla="*/ 946255 w 1090935"/>
                    <a:gd name="connsiteY51" fmla="*/ 521810 h 1092304"/>
                    <a:gd name="connsiteX52" fmla="*/ 957225 w 1090935"/>
                    <a:gd name="connsiteY52" fmla="*/ 532782 h 1092304"/>
                    <a:gd name="connsiteX53" fmla="*/ 968197 w 1090935"/>
                    <a:gd name="connsiteY53" fmla="*/ 521810 h 1092304"/>
                    <a:gd name="connsiteX54" fmla="*/ 968197 w 1090935"/>
                    <a:gd name="connsiteY54" fmla="*/ 118624 h 1092304"/>
                    <a:gd name="connsiteX55" fmla="*/ 1014824 w 1090935"/>
                    <a:gd name="connsiteY55" fmla="*/ 118624 h 1092304"/>
                    <a:gd name="connsiteX56" fmla="*/ 1014824 w 1090935"/>
                    <a:gd name="connsiteY56" fmla="*/ 250277 h 1092304"/>
                    <a:gd name="connsiteX57" fmla="*/ 1025794 w 1090935"/>
                    <a:gd name="connsiteY57" fmla="*/ 261248 h 1092304"/>
                    <a:gd name="connsiteX58" fmla="*/ 1036766 w 1090935"/>
                    <a:gd name="connsiteY58" fmla="*/ 250277 h 1092304"/>
                    <a:gd name="connsiteX59" fmla="*/ 1036766 w 1090935"/>
                    <a:gd name="connsiteY59" fmla="*/ 118624 h 1092304"/>
                    <a:gd name="connsiteX60" fmla="*/ 1061451 w 1090935"/>
                    <a:gd name="connsiteY60" fmla="*/ 118624 h 1092304"/>
                    <a:gd name="connsiteX61" fmla="*/ 1061451 w 1090935"/>
                    <a:gd name="connsiteY61" fmla="*/ 557466 h 1092304"/>
                    <a:gd name="connsiteX62" fmla="*/ 954483 w 1090935"/>
                    <a:gd name="connsiteY62" fmla="*/ 557466 h 1092304"/>
                    <a:gd name="connsiteX63" fmla="*/ 943511 w 1090935"/>
                    <a:gd name="connsiteY63" fmla="*/ 568437 h 1092304"/>
                    <a:gd name="connsiteX64" fmla="*/ 943511 w 1090935"/>
                    <a:gd name="connsiteY64" fmla="*/ 650720 h 1092304"/>
                    <a:gd name="connsiteX65" fmla="*/ 1003852 w 1090935"/>
                    <a:gd name="connsiteY65" fmla="*/ 711061 h 1092304"/>
                    <a:gd name="connsiteX66" fmla="*/ 1028538 w 1090935"/>
                    <a:gd name="connsiteY66" fmla="*/ 711061 h 1092304"/>
                    <a:gd name="connsiteX67" fmla="*/ 1088879 w 1090935"/>
                    <a:gd name="connsiteY67" fmla="*/ 650720 h 1092304"/>
                    <a:gd name="connsiteX68" fmla="*/ 1088879 w 1090935"/>
                    <a:gd name="connsiteY68" fmla="*/ 104911 h 1092304"/>
                    <a:gd name="connsiteX69" fmla="*/ 1088879 w 1090935"/>
                    <a:gd name="connsiteY69" fmla="*/ 102168 h 1092304"/>
                    <a:gd name="connsiteX70" fmla="*/ 1088879 w 1090935"/>
                    <a:gd name="connsiteY70" fmla="*/ 102168 h 1092304"/>
                    <a:gd name="connsiteX71" fmla="*/ 452557 w 1090935"/>
                    <a:gd name="connsiteY71" fmla="*/ 167994 h 1092304"/>
                    <a:gd name="connsiteX72" fmla="*/ 488212 w 1090935"/>
                    <a:gd name="connsiteY72" fmla="*/ 132338 h 1092304"/>
                    <a:gd name="connsiteX73" fmla="*/ 677464 w 1090935"/>
                    <a:gd name="connsiteY73" fmla="*/ 132338 h 1092304"/>
                    <a:gd name="connsiteX74" fmla="*/ 677464 w 1090935"/>
                    <a:gd name="connsiteY74" fmla="*/ 143309 h 1092304"/>
                    <a:gd name="connsiteX75" fmla="*/ 652778 w 1090935"/>
                    <a:gd name="connsiteY75" fmla="*/ 167994 h 1092304"/>
                    <a:gd name="connsiteX76" fmla="*/ 499184 w 1090935"/>
                    <a:gd name="connsiteY76" fmla="*/ 167994 h 1092304"/>
                    <a:gd name="connsiteX77" fmla="*/ 488212 w 1090935"/>
                    <a:gd name="connsiteY77" fmla="*/ 178965 h 1092304"/>
                    <a:gd name="connsiteX78" fmla="*/ 488212 w 1090935"/>
                    <a:gd name="connsiteY78" fmla="*/ 189936 h 1092304"/>
                    <a:gd name="connsiteX79" fmla="*/ 452557 w 1090935"/>
                    <a:gd name="connsiteY79" fmla="*/ 225592 h 1092304"/>
                    <a:gd name="connsiteX80" fmla="*/ 452557 w 1090935"/>
                    <a:gd name="connsiteY80" fmla="*/ 167994 h 1092304"/>
                    <a:gd name="connsiteX81" fmla="*/ 452557 w 1090935"/>
                    <a:gd name="connsiteY81" fmla="*/ 250277 h 1092304"/>
                    <a:gd name="connsiteX82" fmla="*/ 510154 w 1090935"/>
                    <a:gd name="connsiteY82" fmla="*/ 189936 h 1092304"/>
                    <a:gd name="connsiteX83" fmla="*/ 641807 w 1090935"/>
                    <a:gd name="connsiteY83" fmla="*/ 189936 h 1092304"/>
                    <a:gd name="connsiteX84" fmla="*/ 641807 w 1090935"/>
                    <a:gd name="connsiteY84" fmla="*/ 200907 h 1092304"/>
                    <a:gd name="connsiteX85" fmla="*/ 641807 w 1090935"/>
                    <a:gd name="connsiteY85" fmla="*/ 206393 h 1092304"/>
                    <a:gd name="connsiteX86" fmla="*/ 658264 w 1090935"/>
                    <a:gd name="connsiteY86" fmla="*/ 250277 h 1092304"/>
                    <a:gd name="connsiteX87" fmla="*/ 650036 w 1090935"/>
                    <a:gd name="connsiteY87" fmla="*/ 250277 h 1092304"/>
                    <a:gd name="connsiteX88" fmla="*/ 639064 w 1090935"/>
                    <a:gd name="connsiteY88" fmla="*/ 258505 h 1092304"/>
                    <a:gd name="connsiteX89" fmla="*/ 543068 w 1090935"/>
                    <a:gd name="connsiteY89" fmla="*/ 332560 h 1092304"/>
                    <a:gd name="connsiteX90" fmla="*/ 452557 w 1090935"/>
                    <a:gd name="connsiteY90" fmla="*/ 250277 h 1092304"/>
                    <a:gd name="connsiteX91" fmla="*/ 452557 w 1090935"/>
                    <a:gd name="connsiteY91" fmla="*/ 250277 h 1092304"/>
                    <a:gd name="connsiteX92" fmla="*/ 1020310 w 1090935"/>
                    <a:gd name="connsiteY92" fmla="*/ 36342 h 1092304"/>
                    <a:gd name="connsiteX93" fmla="*/ 1058708 w 1090935"/>
                    <a:gd name="connsiteY93" fmla="*/ 96682 h 1092304"/>
                    <a:gd name="connsiteX94" fmla="*/ 981910 w 1090935"/>
                    <a:gd name="connsiteY94" fmla="*/ 96682 h 1092304"/>
                    <a:gd name="connsiteX95" fmla="*/ 1020310 w 1090935"/>
                    <a:gd name="connsiteY95" fmla="*/ 36342 h 1092304"/>
                    <a:gd name="connsiteX96" fmla="*/ 381244 w 1090935"/>
                    <a:gd name="connsiteY96" fmla="*/ 285933 h 1092304"/>
                    <a:gd name="connsiteX97" fmla="*/ 213936 w 1090935"/>
                    <a:gd name="connsiteY97" fmla="*/ 285933 h 1092304"/>
                    <a:gd name="connsiteX98" fmla="*/ 213936 w 1090935"/>
                    <a:gd name="connsiteY98" fmla="*/ 25371 h 1092304"/>
                    <a:gd name="connsiteX99" fmla="*/ 381244 w 1090935"/>
                    <a:gd name="connsiteY99" fmla="*/ 25371 h 1092304"/>
                    <a:gd name="connsiteX100" fmla="*/ 381244 w 1090935"/>
                    <a:gd name="connsiteY100" fmla="*/ 285933 h 1092304"/>
                    <a:gd name="connsiteX101" fmla="*/ 24684 w 1090935"/>
                    <a:gd name="connsiteY101" fmla="*/ 321589 h 1092304"/>
                    <a:gd name="connsiteX102" fmla="*/ 24684 w 1090935"/>
                    <a:gd name="connsiteY102" fmla="*/ 25371 h 1092304"/>
                    <a:gd name="connsiteX103" fmla="*/ 191994 w 1090935"/>
                    <a:gd name="connsiteY103" fmla="*/ 25371 h 1092304"/>
                    <a:gd name="connsiteX104" fmla="*/ 191994 w 1090935"/>
                    <a:gd name="connsiteY104" fmla="*/ 285933 h 1092304"/>
                    <a:gd name="connsiteX105" fmla="*/ 60341 w 1090935"/>
                    <a:gd name="connsiteY105" fmla="*/ 285933 h 1092304"/>
                    <a:gd name="connsiteX106" fmla="*/ 49369 w 1090935"/>
                    <a:gd name="connsiteY106" fmla="*/ 296904 h 1092304"/>
                    <a:gd name="connsiteX107" fmla="*/ 60341 w 1090935"/>
                    <a:gd name="connsiteY107" fmla="*/ 307875 h 1092304"/>
                    <a:gd name="connsiteX108" fmla="*/ 381244 w 1090935"/>
                    <a:gd name="connsiteY108" fmla="*/ 307875 h 1092304"/>
                    <a:gd name="connsiteX109" fmla="*/ 381244 w 1090935"/>
                    <a:gd name="connsiteY109" fmla="*/ 318846 h 1092304"/>
                    <a:gd name="connsiteX110" fmla="*/ 370274 w 1090935"/>
                    <a:gd name="connsiteY110" fmla="*/ 329817 h 1092304"/>
                    <a:gd name="connsiteX111" fmla="*/ 35656 w 1090935"/>
                    <a:gd name="connsiteY111" fmla="*/ 329817 h 1092304"/>
                    <a:gd name="connsiteX112" fmla="*/ 24684 w 1090935"/>
                    <a:gd name="connsiteY112" fmla="*/ 321589 h 1092304"/>
                    <a:gd name="connsiteX113" fmla="*/ 24684 w 1090935"/>
                    <a:gd name="connsiteY113" fmla="*/ 321589 h 1092304"/>
                    <a:gd name="connsiteX114" fmla="*/ 142624 w 1090935"/>
                    <a:gd name="connsiteY114" fmla="*/ 381930 h 1092304"/>
                    <a:gd name="connsiteX115" fmla="*/ 142624 w 1090935"/>
                    <a:gd name="connsiteY115" fmla="*/ 357245 h 1092304"/>
                    <a:gd name="connsiteX116" fmla="*/ 178280 w 1090935"/>
                    <a:gd name="connsiteY116" fmla="*/ 357245 h 1092304"/>
                    <a:gd name="connsiteX117" fmla="*/ 178280 w 1090935"/>
                    <a:gd name="connsiteY117" fmla="*/ 417585 h 1092304"/>
                    <a:gd name="connsiteX118" fmla="*/ 142624 w 1090935"/>
                    <a:gd name="connsiteY118" fmla="*/ 381930 h 1092304"/>
                    <a:gd name="connsiteX119" fmla="*/ 142624 w 1090935"/>
                    <a:gd name="connsiteY119" fmla="*/ 381930 h 1092304"/>
                    <a:gd name="connsiteX120" fmla="*/ 463527 w 1090935"/>
                    <a:gd name="connsiteY120" fmla="*/ 1067620 h 1092304"/>
                    <a:gd name="connsiteX121" fmla="*/ 274277 w 1090935"/>
                    <a:gd name="connsiteY121" fmla="*/ 1067620 h 1092304"/>
                    <a:gd name="connsiteX122" fmla="*/ 331874 w 1090935"/>
                    <a:gd name="connsiteY122" fmla="*/ 1020993 h 1092304"/>
                    <a:gd name="connsiteX123" fmla="*/ 463527 w 1090935"/>
                    <a:gd name="connsiteY123" fmla="*/ 1020993 h 1092304"/>
                    <a:gd name="connsiteX124" fmla="*/ 463527 w 1090935"/>
                    <a:gd name="connsiteY124" fmla="*/ 1067620 h 1092304"/>
                    <a:gd name="connsiteX125" fmla="*/ 817344 w 1090935"/>
                    <a:gd name="connsiteY125" fmla="*/ 1067620 h 1092304"/>
                    <a:gd name="connsiteX126" fmla="*/ 628093 w 1090935"/>
                    <a:gd name="connsiteY126" fmla="*/ 1067620 h 1092304"/>
                    <a:gd name="connsiteX127" fmla="*/ 628093 w 1090935"/>
                    <a:gd name="connsiteY127" fmla="*/ 1020993 h 1092304"/>
                    <a:gd name="connsiteX128" fmla="*/ 759747 w 1090935"/>
                    <a:gd name="connsiteY128" fmla="*/ 1020993 h 1092304"/>
                    <a:gd name="connsiteX129" fmla="*/ 817344 w 1090935"/>
                    <a:gd name="connsiteY129" fmla="*/ 1067620 h 1092304"/>
                    <a:gd name="connsiteX130" fmla="*/ 817344 w 1090935"/>
                    <a:gd name="connsiteY130" fmla="*/ 1067620 h 1092304"/>
                    <a:gd name="connsiteX131" fmla="*/ 663750 w 1090935"/>
                    <a:gd name="connsiteY131" fmla="*/ 417585 h 1092304"/>
                    <a:gd name="connsiteX132" fmla="*/ 652778 w 1090935"/>
                    <a:gd name="connsiteY132" fmla="*/ 428557 h 1092304"/>
                    <a:gd name="connsiteX133" fmla="*/ 652778 w 1090935"/>
                    <a:gd name="connsiteY133" fmla="*/ 631521 h 1092304"/>
                    <a:gd name="connsiteX134" fmla="*/ 474498 w 1090935"/>
                    <a:gd name="connsiteY134" fmla="*/ 631521 h 1092304"/>
                    <a:gd name="connsiteX135" fmla="*/ 463527 w 1090935"/>
                    <a:gd name="connsiteY135" fmla="*/ 642492 h 1092304"/>
                    <a:gd name="connsiteX136" fmla="*/ 474498 w 1090935"/>
                    <a:gd name="connsiteY136" fmla="*/ 653463 h 1092304"/>
                    <a:gd name="connsiteX137" fmla="*/ 652778 w 1090935"/>
                    <a:gd name="connsiteY137" fmla="*/ 653463 h 1092304"/>
                    <a:gd name="connsiteX138" fmla="*/ 652778 w 1090935"/>
                    <a:gd name="connsiteY138" fmla="*/ 664434 h 1092304"/>
                    <a:gd name="connsiteX139" fmla="*/ 652778 w 1090935"/>
                    <a:gd name="connsiteY139" fmla="*/ 667177 h 1092304"/>
                    <a:gd name="connsiteX140" fmla="*/ 732319 w 1090935"/>
                    <a:gd name="connsiteY140" fmla="*/ 996308 h 1092304"/>
                    <a:gd name="connsiteX141" fmla="*/ 625351 w 1090935"/>
                    <a:gd name="connsiteY141" fmla="*/ 996308 h 1092304"/>
                    <a:gd name="connsiteX142" fmla="*/ 556781 w 1090935"/>
                    <a:gd name="connsiteY142" fmla="*/ 722032 h 1092304"/>
                    <a:gd name="connsiteX143" fmla="*/ 545810 w 1090935"/>
                    <a:gd name="connsiteY143" fmla="*/ 713804 h 1092304"/>
                    <a:gd name="connsiteX144" fmla="*/ 534840 w 1090935"/>
                    <a:gd name="connsiteY144" fmla="*/ 722032 h 1092304"/>
                    <a:gd name="connsiteX145" fmla="*/ 466270 w 1090935"/>
                    <a:gd name="connsiteY145" fmla="*/ 996308 h 1092304"/>
                    <a:gd name="connsiteX146" fmla="*/ 348332 w 1090935"/>
                    <a:gd name="connsiteY146" fmla="*/ 996308 h 1092304"/>
                    <a:gd name="connsiteX147" fmla="*/ 438843 w 1090935"/>
                    <a:gd name="connsiteY147" fmla="*/ 667177 h 1092304"/>
                    <a:gd name="connsiteX148" fmla="*/ 438843 w 1090935"/>
                    <a:gd name="connsiteY148" fmla="*/ 664434 h 1092304"/>
                    <a:gd name="connsiteX149" fmla="*/ 438843 w 1090935"/>
                    <a:gd name="connsiteY149" fmla="*/ 428557 h 1092304"/>
                    <a:gd name="connsiteX150" fmla="*/ 427871 w 1090935"/>
                    <a:gd name="connsiteY150" fmla="*/ 417585 h 1092304"/>
                    <a:gd name="connsiteX151" fmla="*/ 202964 w 1090935"/>
                    <a:gd name="connsiteY151" fmla="*/ 417585 h 1092304"/>
                    <a:gd name="connsiteX152" fmla="*/ 202964 w 1090935"/>
                    <a:gd name="connsiteY152" fmla="*/ 357245 h 1092304"/>
                    <a:gd name="connsiteX153" fmla="*/ 891399 w 1090935"/>
                    <a:gd name="connsiteY153" fmla="*/ 357245 h 1092304"/>
                    <a:gd name="connsiteX154" fmla="*/ 891399 w 1090935"/>
                    <a:gd name="connsiteY154" fmla="*/ 417585 h 1092304"/>
                    <a:gd name="connsiteX155" fmla="*/ 663750 w 1090935"/>
                    <a:gd name="connsiteY155" fmla="*/ 417585 h 1092304"/>
                    <a:gd name="connsiteX156" fmla="*/ 913341 w 1090935"/>
                    <a:gd name="connsiteY156" fmla="*/ 417585 h 1092304"/>
                    <a:gd name="connsiteX157" fmla="*/ 913341 w 1090935"/>
                    <a:gd name="connsiteY157" fmla="*/ 357245 h 1092304"/>
                    <a:gd name="connsiteX158" fmla="*/ 948997 w 1090935"/>
                    <a:gd name="connsiteY158" fmla="*/ 357245 h 1092304"/>
                    <a:gd name="connsiteX159" fmla="*/ 948997 w 1090935"/>
                    <a:gd name="connsiteY159" fmla="*/ 381930 h 1092304"/>
                    <a:gd name="connsiteX160" fmla="*/ 913341 w 1090935"/>
                    <a:gd name="connsiteY160" fmla="*/ 417585 h 1092304"/>
                    <a:gd name="connsiteX161" fmla="*/ 913341 w 1090935"/>
                    <a:gd name="connsiteY161" fmla="*/ 417585 h 1092304"/>
                    <a:gd name="connsiteX162" fmla="*/ 1066936 w 1090935"/>
                    <a:gd name="connsiteY162" fmla="*/ 582151 h 1092304"/>
                    <a:gd name="connsiteX163" fmla="*/ 1066936 w 1090935"/>
                    <a:gd name="connsiteY163" fmla="*/ 606836 h 1092304"/>
                    <a:gd name="connsiteX164" fmla="*/ 970939 w 1090935"/>
                    <a:gd name="connsiteY164" fmla="*/ 606836 h 1092304"/>
                    <a:gd name="connsiteX165" fmla="*/ 970939 w 1090935"/>
                    <a:gd name="connsiteY165" fmla="*/ 582151 h 1092304"/>
                    <a:gd name="connsiteX166" fmla="*/ 1066936 w 1090935"/>
                    <a:gd name="connsiteY166" fmla="*/ 582151 h 1092304"/>
                    <a:gd name="connsiteX167" fmla="*/ 1031280 w 1090935"/>
                    <a:gd name="connsiteY167" fmla="*/ 689119 h 1092304"/>
                    <a:gd name="connsiteX168" fmla="*/ 1006596 w 1090935"/>
                    <a:gd name="connsiteY168" fmla="*/ 689119 h 1092304"/>
                    <a:gd name="connsiteX169" fmla="*/ 970939 w 1090935"/>
                    <a:gd name="connsiteY169" fmla="*/ 653463 h 1092304"/>
                    <a:gd name="connsiteX170" fmla="*/ 970939 w 1090935"/>
                    <a:gd name="connsiteY170" fmla="*/ 628778 h 1092304"/>
                    <a:gd name="connsiteX171" fmla="*/ 1066936 w 1090935"/>
                    <a:gd name="connsiteY171" fmla="*/ 628778 h 1092304"/>
                    <a:gd name="connsiteX172" fmla="*/ 1066936 w 1090935"/>
                    <a:gd name="connsiteY172" fmla="*/ 653463 h 1092304"/>
                    <a:gd name="connsiteX173" fmla="*/ 1031280 w 1090935"/>
                    <a:gd name="connsiteY173" fmla="*/ 689119 h 1092304"/>
                    <a:gd name="connsiteX174" fmla="*/ 1031280 w 1090935"/>
                    <a:gd name="connsiteY174" fmla="*/ 689119 h 109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090935" h="1092304">
                      <a:moveTo>
                        <a:pt x="1088879" y="102168"/>
                      </a:moveTo>
                      <a:lnTo>
                        <a:pt x="1028538" y="6171"/>
                      </a:lnTo>
                      <a:cubicBezTo>
                        <a:pt x="1023052" y="-2057"/>
                        <a:pt x="1012080" y="-2057"/>
                        <a:pt x="1009338" y="6171"/>
                      </a:cubicBezTo>
                      <a:lnTo>
                        <a:pt x="948997" y="102168"/>
                      </a:lnTo>
                      <a:cubicBezTo>
                        <a:pt x="948997" y="104911"/>
                        <a:pt x="946255" y="104911"/>
                        <a:pt x="946255" y="107654"/>
                      </a:cubicBezTo>
                      <a:lnTo>
                        <a:pt x="946255" y="332560"/>
                      </a:lnTo>
                      <a:lnTo>
                        <a:pt x="614379" y="332560"/>
                      </a:lnTo>
                      <a:cubicBezTo>
                        <a:pt x="633579" y="318846"/>
                        <a:pt x="650036" y="296904"/>
                        <a:pt x="655520" y="272219"/>
                      </a:cubicBezTo>
                      <a:lnTo>
                        <a:pt x="671978" y="272219"/>
                      </a:lnTo>
                      <a:cubicBezTo>
                        <a:pt x="674720" y="272219"/>
                        <a:pt x="680206" y="269476"/>
                        <a:pt x="682948" y="266733"/>
                      </a:cubicBezTo>
                      <a:cubicBezTo>
                        <a:pt x="685692" y="263991"/>
                        <a:pt x="685692" y="258505"/>
                        <a:pt x="682948" y="255762"/>
                      </a:cubicBezTo>
                      <a:lnTo>
                        <a:pt x="661006" y="198164"/>
                      </a:lnTo>
                      <a:lnTo>
                        <a:pt x="661006" y="187193"/>
                      </a:lnTo>
                      <a:cubicBezTo>
                        <a:pt x="680206" y="181708"/>
                        <a:pt x="696662" y="162509"/>
                        <a:pt x="696662" y="140567"/>
                      </a:cubicBezTo>
                      <a:lnTo>
                        <a:pt x="696662" y="115881"/>
                      </a:lnTo>
                      <a:cubicBezTo>
                        <a:pt x="696662" y="110396"/>
                        <a:pt x="691178" y="104911"/>
                        <a:pt x="685692" y="104911"/>
                      </a:cubicBezTo>
                      <a:lnTo>
                        <a:pt x="482726" y="104911"/>
                      </a:lnTo>
                      <a:cubicBezTo>
                        <a:pt x="449813" y="104911"/>
                        <a:pt x="422385" y="132338"/>
                        <a:pt x="422385" y="165251"/>
                      </a:cubicBezTo>
                      <a:lnTo>
                        <a:pt x="422385" y="231078"/>
                      </a:lnTo>
                      <a:cubicBezTo>
                        <a:pt x="422385" y="272219"/>
                        <a:pt x="441585" y="307875"/>
                        <a:pt x="471756" y="329817"/>
                      </a:cubicBezTo>
                      <a:lnTo>
                        <a:pt x="397701" y="329817"/>
                      </a:lnTo>
                      <a:cubicBezTo>
                        <a:pt x="397701" y="327074"/>
                        <a:pt x="400443" y="321589"/>
                        <a:pt x="400443" y="318846"/>
                      </a:cubicBezTo>
                      <a:lnTo>
                        <a:pt x="400443" y="11657"/>
                      </a:lnTo>
                      <a:cubicBezTo>
                        <a:pt x="400443" y="6171"/>
                        <a:pt x="394958" y="686"/>
                        <a:pt x="389473" y="686"/>
                      </a:cubicBezTo>
                      <a:lnTo>
                        <a:pt x="10970" y="686"/>
                      </a:lnTo>
                      <a:cubicBezTo>
                        <a:pt x="5486" y="686"/>
                        <a:pt x="0" y="6171"/>
                        <a:pt x="0" y="11657"/>
                      </a:cubicBezTo>
                      <a:lnTo>
                        <a:pt x="0" y="318846"/>
                      </a:lnTo>
                      <a:cubicBezTo>
                        <a:pt x="0" y="338045"/>
                        <a:pt x="16456" y="354502"/>
                        <a:pt x="35656" y="354502"/>
                      </a:cubicBezTo>
                      <a:lnTo>
                        <a:pt x="117939" y="354502"/>
                      </a:lnTo>
                      <a:lnTo>
                        <a:pt x="117939" y="379187"/>
                      </a:lnTo>
                      <a:cubicBezTo>
                        <a:pt x="117939" y="412100"/>
                        <a:pt x="145366" y="439527"/>
                        <a:pt x="178280" y="439527"/>
                      </a:cubicBezTo>
                      <a:lnTo>
                        <a:pt x="414157" y="439527"/>
                      </a:lnTo>
                      <a:lnTo>
                        <a:pt x="414157" y="664434"/>
                      </a:lnTo>
                      <a:lnTo>
                        <a:pt x="320904" y="999051"/>
                      </a:lnTo>
                      <a:cubicBezTo>
                        <a:pt x="279763" y="1004537"/>
                        <a:pt x="246849" y="1040193"/>
                        <a:pt x="246849" y="1081334"/>
                      </a:cubicBezTo>
                      <a:cubicBezTo>
                        <a:pt x="246849" y="1086820"/>
                        <a:pt x="252335" y="1092305"/>
                        <a:pt x="257819" y="1092305"/>
                      </a:cubicBezTo>
                      <a:lnTo>
                        <a:pt x="471756" y="1092305"/>
                      </a:lnTo>
                      <a:cubicBezTo>
                        <a:pt x="477241" y="1092305"/>
                        <a:pt x="482726" y="1086820"/>
                        <a:pt x="482726" y="1081334"/>
                      </a:cubicBezTo>
                      <a:lnTo>
                        <a:pt x="482726" y="1010022"/>
                      </a:lnTo>
                      <a:lnTo>
                        <a:pt x="543068" y="774144"/>
                      </a:lnTo>
                      <a:lnTo>
                        <a:pt x="603409" y="1010022"/>
                      </a:lnTo>
                      <a:lnTo>
                        <a:pt x="603409" y="1078591"/>
                      </a:lnTo>
                      <a:cubicBezTo>
                        <a:pt x="603409" y="1084077"/>
                        <a:pt x="608895" y="1089562"/>
                        <a:pt x="614379" y="1089562"/>
                      </a:cubicBezTo>
                      <a:lnTo>
                        <a:pt x="828316" y="1089562"/>
                      </a:lnTo>
                      <a:cubicBezTo>
                        <a:pt x="833800" y="1089562"/>
                        <a:pt x="839286" y="1084077"/>
                        <a:pt x="839286" y="1078591"/>
                      </a:cubicBezTo>
                      <a:cubicBezTo>
                        <a:pt x="839286" y="1031964"/>
                        <a:pt x="800888" y="996308"/>
                        <a:pt x="757003" y="996308"/>
                      </a:cubicBezTo>
                      <a:lnTo>
                        <a:pt x="754261" y="996308"/>
                      </a:lnTo>
                      <a:lnTo>
                        <a:pt x="674720" y="661691"/>
                      </a:lnTo>
                      <a:lnTo>
                        <a:pt x="674720" y="436785"/>
                      </a:lnTo>
                      <a:lnTo>
                        <a:pt x="910599" y="436785"/>
                      </a:lnTo>
                      <a:cubicBezTo>
                        <a:pt x="924313" y="436785"/>
                        <a:pt x="935283" y="431299"/>
                        <a:pt x="946255" y="425814"/>
                      </a:cubicBezTo>
                      <a:lnTo>
                        <a:pt x="946255" y="521810"/>
                      </a:lnTo>
                      <a:cubicBezTo>
                        <a:pt x="946255" y="527296"/>
                        <a:pt x="951741" y="532782"/>
                        <a:pt x="957225" y="532782"/>
                      </a:cubicBezTo>
                      <a:cubicBezTo>
                        <a:pt x="962711" y="532782"/>
                        <a:pt x="968197" y="527296"/>
                        <a:pt x="968197" y="521810"/>
                      </a:cubicBezTo>
                      <a:lnTo>
                        <a:pt x="968197" y="118624"/>
                      </a:lnTo>
                      <a:lnTo>
                        <a:pt x="1014824" y="118624"/>
                      </a:lnTo>
                      <a:lnTo>
                        <a:pt x="1014824" y="250277"/>
                      </a:lnTo>
                      <a:cubicBezTo>
                        <a:pt x="1014824" y="255762"/>
                        <a:pt x="1020310" y="261248"/>
                        <a:pt x="1025794" y="261248"/>
                      </a:cubicBezTo>
                      <a:cubicBezTo>
                        <a:pt x="1031280" y="261248"/>
                        <a:pt x="1036766" y="255762"/>
                        <a:pt x="1036766" y="250277"/>
                      </a:cubicBezTo>
                      <a:lnTo>
                        <a:pt x="1036766" y="118624"/>
                      </a:lnTo>
                      <a:lnTo>
                        <a:pt x="1061451" y="118624"/>
                      </a:lnTo>
                      <a:lnTo>
                        <a:pt x="1061451" y="557466"/>
                      </a:lnTo>
                      <a:lnTo>
                        <a:pt x="954483" y="557466"/>
                      </a:lnTo>
                      <a:cubicBezTo>
                        <a:pt x="948997" y="557466"/>
                        <a:pt x="943511" y="562952"/>
                        <a:pt x="943511" y="568437"/>
                      </a:cubicBezTo>
                      <a:lnTo>
                        <a:pt x="943511" y="650720"/>
                      </a:lnTo>
                      <a:cubicBezTo>
                        <a:pt x="943511" y="683634"/>
                        <a:pt x="970939" y="711061"/>
                        <a:pt x="1003852" y="711061"/>
                      </a:cubicBezTo>
                      <a:lnTo>
                        <a:pt x="1028538" y="711061"/>
                      </a:lnTo>
                      <a:cubicBezTo>
                        <a:pt x="1061451" y="711061"/>
                        <a:pt x="1088879" y="683634"/>
                        <a:pt x="1088879" y="650720"/>
                      </a:cubicBezTo>
                      <a:lnTo>
                        <a:pt x="1088879" y="104911"/>
                      </a:lnTo>
                      <a:cubicBezTo>
                        <a:pt x="1091621" y="104911"/>
                        <a:pt x="1091621" y="104911"/>
                        <a:pt x="1088879" y="102168"/>
                      </a:cubicBezTo>
                      <a:lnTo>
                        <a:pt x="1088879" y="102168"/>
                      </a:lnTo>
                      <a:close/>
                      <a:moveTo>
                        <a:pt x="452557" y="167994"/>
                      </a:moveTo>
                      <a:cubicBezTo>
                        <a:pt x="452557" y="148795"/>
                        <a:pt x="469013" y="132338"/>
                        <a:pt x="488212" y="132338"/>
                      </a:cubicBezTo>
                      <a:lnTo>
                        <a:pt x="677464" y="132338"/>
                      </a:lnTo>
                      <a:lnTo>
                        <a:pt x="677464" y="143309"/>
                      </a:lnTo>
                      <a:cubicBezTo>
                        <a:pt x="677464" y="157023"/>
                        <a:pt x="666492" y="167994"/>
                        <a:pt x="652778" y="167994"/>
                      </a:cubicBezTo>
                      <a:lnTo>
                        <a:pt x="499184" y="167994"/>
                      </a:lnTo>
                      <a:cubicBezTo>
                        <a:pt x="493698" y="167994"/>
                        <a:pt x="488212" y="173480"/>
                        <a:pt x="488212" y="178965"/>
                      </a:cubicBezTo>
                      <a:lnTo>
                        <a:pt x="488212" y="189936"/>
                      </a:lnTo>
                      <a:cubicBezTo>
                        <a:pt x="488212" y="209136"/>
                        <a:pt x="471756" y="225592"/>
                        <a:pt x="452557" y="225592"/>
                      </a:cubicBezTo>
                      <a:lnTo>
                        <a:pt x="452557" y="167994"/>
                      </a:lnTo>
                      <a:close/>
                      <a:moveTo>
                        <a:pt x="452557" y="250277"/>
                      </a:moveTo>
                      <a:cubicBezTo>
                        <a:pt x="485470" y="250277"/>
                        <a:pt x="510154" y="222849"/>
                        <a:pt x="510154" y="189936"/>
                      </a:cubicBezTo>
                      <a:lnTo>
                        <a:pt x="641807" y="189936"/>
                      </a:lnTo>
                      <a:lnTo>
                        <a:pt x="641807" y="200907"/>
                      </a:lnTo>
                      <a:cubicBezTo>
                        <a:pt x="641807" y="203650"/>
                        <a:pt x="641807" y="203650"/>
                        <a:pt x="641807" y="206393"/>
                      </a:cubicBezTo>
                      <a:lnTo>
                        <a:pt x="658264" y="250277"/>
                      </a:lnTo>
                      <a:lnTo>
                        <a:pt x="650036" y="250277"/>
                      </a:lnTo>
                      <a:cubicBezTo>
                        <a:pt x="644550" y="250277"/>
                        <a:pt x="639064" y="253020"/>
                        <a:pt x="639064" y="258505"/>
                      </a:cubicBezTo>
                      <a:cubicBezTo>
                        <a:pt x="628093" y="302389"/>
                        <a:pt x="589695" y="332560"/>
                        <a:pt x="543068" y="332560"/>
                      </a:cubicBezTo>
                      <a:cubicBezTo>
                        <a:pt x="499184" y="332560"/>
                        <a:pt x="460785" y="296904"/>
                        <a:pt x="452557" y="250277"/>
                      </a:cubicBezTo>
                      <a:lnTo>
                        <a:pt x="452557" y="250277"/>
                      </a:lnTo>
                      <a:close/>
                      <a:moveTo>
                        <a:pt x="1020310" y="36342"/>
                      </a:moveTo>
                      <a:lnTo>
                        <a:pt x="1058708" y="96682"/>
                      </a:lnTo>
                      <a:lnTo>
                        <a:pt x="981910" y="96682"/>
                      </a:lnTo>
                      <a:lnTo>
                        <a:pt x="1020310" y="36342"/>
                      </a:lnTo>
                      <a:close/>
                      <a:moveTo>
                        <a:pt x="381244" y="285933"/>
                      </a:moveTo>
                      <a:lnTo>
                        <a:pt x="213936" y="285933"/>
                      </a:lnTo>
                      <a:lnTo>
                        <a:pt x="213936" y="25371"/>
                      </a:lnTo>
                      <a:lnTo>
                        <a:pt x="381244" y="25371"/>
                      </a:lnTo>
                      <a:lnTo>
                        <a:pt x="381244" y="285933"/>
                      </a:lnTo>
                      <a:close/>
                      <a:moveTo>
                        <a:pt x="24684" y="321589"/>
                      </a:moveTo>
                      <a:lnTo>
                        <a:pt x="24684" y="25371"/>
                      </a:lnTo>
                      <a:lnTo>
                        <a:pt x="191994" y="25371"/>
                      </a:lnTo>
                      <a:lnTo>
                        <a:pt x="191994" y="285933"/>
                      </a:lnTo>
                      <a:lnTo>
                        <a:pt x="60341" y="285933"/>
                      </a:lnTo>
                      <a:cubicBezTo>
                        <a:pt x="54855" y="285933"/>
                        <a:pt x="49369" y="291418"/>
                        <a:pt x="49369" y="296904"/>
                      </a:cubicBezTo>
                      <a:cubicBezTo>
                        <a:pt x="49369" y="302389"/>
                        <a:pt x="54855" y="307875"/>
                        <a:pt x="60341" y="307875"/>
                      </a:cubicBezTo>
                      <a:lnTo>
                        <a:pt x="381244" y="307875"/>
                      </a:lnTo>
                      <a:lnTo>
                        <a:pt x="381244" y="318846"/>
                      </a:lnTo>
                      <a:cubicBezTo>
                        <a:pt x="381244" y="324332"/>
                        <a:pt x="375759" y="329817"/>
                        <a:pt x="370274" y="329817"/>
                      </a:cubicBezTo>
                      <a:lnTo>
                        <a:pt x="35656" y="329817"/>
                      </a:lnTo>
                      <a:cubicBezTo>
                        <a:pt x="30170" y="332560"/>
                        <a:pt x="24684" y="327074"/>
                        <a:pt x="24684" y="321589"/>
                      </a:cubicBezTo>
                      <a:lnTo>
                        <a:pt x="24684" y="321589"/>
                      </a:lnTo>
                      <a:close/>
                      <a:moveTo>
                        <a:pt x="142624" y="381930"/>
                      </a:moveTo>
                      <a:lnTo>
                        <a:pt x="142624" y="357245"/>
                      </a:lnTo>
                      <a:lnTo>
                        <a:pt x="178280" y="357245"/>
                      </a:lnTo>
                      <a:lnTo>
                        <a:pt x="178280" y="417585"/>
                      </a:lnTo>
                      <a:cubicBezTo>
                        <a:pt x="159080" y="417585"/>
                        <a:pt x="142624" y="401129"/>
                        <a:pt x="142624" y="381930"/>
                      </a:cubicBezTo>
                      <a:lnTo>
                        <a:pt x="142624" y="381930"/>
                      </a:lnTo>
                      <a:close/>
                      <a:moveTo>
                        <a:pt x="463527" y="1067620"/>
                      </a:moveTo>
                      <a:lnTo>
                        <a:pt x="274277" y="1067620"/>
                      </a:lnTo>
                      <a:cubicBezTo>
                        <a:pt x="279763" y="1040193"/>
                        <a:pt x="304447" y="1020993"/>
                        <a:pt x="331874" y="1020993"/>
                      </a:cubicBezTo>
                      <a:lnTo>
                        <a:pt x="463527" y="1020993"/>
                      </a:lnTo>
                      <a:lnTo>
                        <a:pt x="463527" y="1067620"/>
                      </a:lnTo>
                      <a:close/>
                      <a:moveTo>
                        <a:pt x="817344" y="1067620"/>
                      </a:moveTo>
                      <a:lnTo>
                        <a:pt x="628093" y="1067620"/>
                      </a:lnTo>
                      <a:lnTo>
                        <a:pt x="628093" y="1020993"/>
                      </a:lnTo>
                      <a:lnTo>
                        <a:pt x="759747" y="1020993"/>
                      </a:lnTo>
                      <a:cubicBezTo>
                        <a:pt x="787175" y="1020993"/>
                        <a:pt x="811858" y="1042935"/>
                        <a:pt x="817344" y="1067620"/>
                      </a:cubicBezTo>
                      <a:lnTo>
                        <a:pt x="817344" y="1067620"/>
                      </a:lnTo>
                      <a:close/>
                      <a:moveTo>
                        <a:pt x="663750" y="417585"/>
                      </a:moveTo>
                      <a:cubicBezTo>
                        <a:pt x="658264" y="417585"/>
                        <a:pt x="652778" y="423071"/>
                        <a:pt x="652778" y="428557"/>
                      </a:cubicBezTo>
                      <a:lnTo>
                        <a:pt x="652778" y="631521"/>
                      </a:lnTo>
                      <a:lnTo>
                        <a:pt x="474498" y="631521"/>
                      </a:lnTo>
                      <a:cubicBezTo>
                        <a:pt x="469013" y="631521"/>
                        <a:pt x="463527" y="637006"/>
                        <a:pt x="463527" y="642492"/>
                      </a:cubicBezTo>
                      <a:cubicBezTo>
                        <a:pt x="463527" y="647978"/>
                        <a:pt x="469013" y="653463"/>
                        <a:pt x="474498" y="653463"/>
                      </a:cubicBezTo>
                      <a:lnTo>
                        <a:pt x="652778" y="653463"/>
                      </a:lnTo>
                      <a:lnTo>
                        <a:pt x="652778" y="664434"/>
                      </a:lnTo>
                      <a:cubicBezTo>
                        <a:pt x="652778" y="664434"/>
                        <a:pt x="652778" y="667177"/>
                        <a:pt x="652778" y="667177"/>
                      </a:cubicBezTo>
                      <a:lnTo>
                        <a:pt x="732319" y="996308"/>
                      </a:lnTo>
                      <a:lnTo>
                        <a:pt x="625351" y="996308"/>
                      </a:lnTo>
                      <a:lnTo>
                        <a:pt x="556781" y="722032"/>
                      </a:lnTo>
                      <a:cubicBezTo>
                        <a:pt x="556781" y="716547"/>
                        <a:pt x="551296" y="713804"/>
                        <a:pt x="545810" y="713804"/>
                      </a:cubicBezTo>
                      <a:cubicBezTo>
                        <a:pt x="540326" y="713804"/>
                        <a:pt x="534840" y="716547"/>
                        <a:pt x="534840" y="722032"/>
                      </a:cubicBezTo>
                      <a:lnTo>
                        <a:pt x="466270" y="996308"/>
                      </a:lnTo>
                      <a:lnTo>
                        <a:pt x="348332" y="996308"/>
                      </a:lnTo>
                      <a:lnTo>
                        <a:pt x="438843" y="667177"/>
                      </a:lnTo>
                      <a:cubicBezTo>
                        <a:pt x="438843" y="667177"/>
                        <a:pt x="438843" y="664434"/>
                        <a:pt x="438843" y="664434"/>
                      </a:cubicBezTo>
                      <a:lnTo>
                        <a:pt x="438843" y="428557"/>
                      </a:lnTo>
                      <a:cubicBezTo>
                        <a:pt x="438843" y="423071"/>
                        <a:pt x="433357" y="417585"/>
                        <a:pt x="427871" y="417585"/>
                      </a:cubicBezTo>
                      <a:lnTo>
                        <a:pt x="202964" y="417585"/>
                      </a:lnTo>
                      <a:lnTo>
                        <a:pt x="202964" y="357245"/>
                      </a:lnTo>
                      <a:lnTo>
                        <a:pt x="891399" y="357245"/>
                      </a:lnTo>
                      <a:lnTo>
                        <a:pt x="891399" y="417585"/>
                      </a:lnTo>
                      <a:lnTo>
                        <a:pt x="663750" y="417585"/>
                      </a:lnTo>
                      <a:close/>
                      <a:moveTo>
                        <a:pt x="913341" y="417585"/>
                      </a:moveTo>
                      <a:lnTo>
                        <a:pt x="913341" y="357245"/>
                      </a:lnTo>
                      <a:lnTo>
                        <a:pt x="948997" y="357245"/>
                      </a:lnTo>
                      <a:lnTo>
                        <a:pt x="948997" y="381930"/>
                      </a:lnTo>
                      <a:cubicBezTo>
                        <a:pt x="948997" y="401129"/>
                        <a:pt x="932541" y="417585"/>
                        <a:pt x="913341" y="417585"/>
                      </a:cubicBezTo>
                      <a:lnTo>
                        <a:pt x="913341" y="417585"/>
                      </a:lnTo>
                      <a:close/>
                      <a:moveTo>
                        <a:pt x="1066936" y="582151"/>
                      </a:moveTo>
                      <a:lnTo>
                        <a:pt x="1066936" y="606836"/>
                      </a:lnTo>
                      <a:lnTo>
                        <a:pt x="970939" y="606836"/>
                      </a:lnTo>
                      <a:lnTo>
                        <a:pt x="970939" y="582151"/>
                      </a:lnTo>
                      <a:lnTo>
                        <a:pt x="1066936" y="582151"/>
                      </a:lnTo>
                      <a:close/>
                      <a:moveTo>
                        <a:pt x="1031280" y="689119"/>
                      </a:moveTo>
                      <a:lnTo>
                        <a:pt x="1006596" y="689119"/>
                      </a:lnTo>
                      <a:cubicBezTo>
                        <a:pt x="987396" y="689119"/>
                        <a:pt x="970939" y="672662"/>
                        <a:pt x="970939" y="653463"/>
                      </a:cubicBezTo>
                      <a:lnTo>
                        <a:pt x="970939" y="628778"/>
                      </a:lnTo>
                      <a:lnTo>
                        <a:pt x="1066936" y="628778"/>
                      </a:lnTo>
                      <a:lnTo>
                        <a:pt x="1066936" y="653463"/>
                      </a:lnTo>
                      <a:cubicBezTo>
                        <a:pt x="1066936" y="672662"/>
                        <a:pt x="1053222" y="689119"/>
                        <a:pt x="1031280" y="689119"/>
                      </a:cubicBezTo>
                      <a:lnTo>
                        <a:pt x="1031280" y="689119"/>
                      </a:lnTo>
                      <a:close/>
                    </a:path>
                  </a:pathLst>
                </a:custGeom>
                <a:grpFill/>
                <a:ln w="27426" cap="flat">
                  <a:noFill/>
                  <a:prstDash val="solid"/>
                  <a:miter/>
                </a:ln>
              </p:spPr>
              <p:txBody>
                <a:bodyPr rtlCol="0" anchor="ctr"/>
                <a:lstStyle/>
                <a:p>
                  <a:endParaRPr lang="en-US"/>
                </a:p>
              </p:txBody>
            </p:sp>
          </p:grpSp>
          <p:sp>
            <p:nvSpPr>
              <p:cNvPr id="99" name="Freeform 98">
                <a:extLst>
                  <a:ext uri="{FF2B5EF4-FFF2-40B4-BE49-F238E27FC236}">
                    <a16:creationId xmlns:a16="http://schemas.microsoft.com/office/drawing/2014/main" id="{394F679A-799F-8C43-13F4-657B4A803800}"/>
                  </a:ext>
                </a:extLst>
              </p:cNvPr>
              <p:cNvSpPr/>
              <p:nvPr/>
            </p:nvSpPr>
            <p:spPr>
              <a:xfrm>
                <a:off x="7624966" y="3971001"/>
                <a:ext cx="21941" cy="58311"/>
              </a:xfrm>
              <a:custGeom>
                <a:avLst/>
                <a:gdLst>
                  <a:gd name="connsiteX0" fmla="*/ 21942 w 21941"/>
                  <a:gd name="connsiteY0" fmla="*/ 46627 h 58311"/>
                  <a:gd name="connsiteX1" fmla="*/ 21942 w 21941"/>
                  <a:gd name="connsiteY1" fmla="*/ 10971 h 58311"/>
                  <a:gd name="connsiteX2" fmla="*/ 10972 w 21941"/>
                  <a:gd name="connsiteY2" fmla="*/ 0 h 58311"/>
                  <a:gd name="connsiteX3" fmla="*/ 0 w 21941"/>
                  <a:gd name="connsiteY3" fmla="*/ 10971 h 58311"/>
                  <a:gd name="connsiteX4" fmla="*/ 0 w 21941"/>
                  <a:gd name="connsiteY4" fmla="*/ 46627 h 58311"/>
                  <a:gd name="connsiteX5" fmla="*/ 10972 w 21941"/>
                  <a:gd name="connsiteY5" fmla="*/ 57598 h 58311"/>
                  <a:gd name="connsiteX6" fmla="*/ 21942 w 21941"/>
                  <a:gd name="connsiteY6" fmla="*/ 46627 h 58311"/>
                  <a:gd name="connsiteX7" fmla="*/ 21942 w 21941"/>
                  <a:gd name="connsiteY7" fmla="*/ 46627 h 5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58311">
                    <a:moveTo>
                      <a:pt x="21942" y="46627"/>
                    </a:moveTo>
                    <a:lnTo>
                      <a:pt x="21942" y="10971"/>
                    </a:lnTo>
                    <a:cubicBezTo>
                      <a:pt x="21942" y="5485"/>
                      <a:pt x="16456" y="0"/>
                      <a:pt x="10972" y="0"/>
                    </a:cubicBezTo>
                    <a:cubicBezTo>
                      <a:pt x="5486" y="0"/>
                      <a:pt x="0" y="5485"/>
                      <a:pt x="0" y="10971"/>
                    </a:cubicBezTo>
                    <a:lnTo>
                      <a:pt x="0" y="46627"/>
                    </a:lnTo>
                    <a:cubicBezTo>
                      <a:pt x="0" y="52112"/>
                      <a:pt x="5486" y="57598"/>
                      <a:pt x="10972" y="57598"/>
                    </a:cubicBezTo>
                    <a:cubicBezTo>
                      <a:pt x="16456" y="60341"/>
                      <a:pt x="21942" y="54855"/>
                      <a:pt x="21942" y="46627"/>
                    </a:cubicBezTo>
                    <a:lnTo>
                      <a:pt x="21942" y="46627"/>
                    </a:lnTo>
                    <a:close/>
                  </a:path>
                </a:pathLst>
              </a:custGeom>
              <a:grpFill/>
              <a:ln w="27426"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908B0ABE-7F95-D69B-38C8-DC260171B582}"/>
                  </a:ext>
                </a:extLst>
              </p:cNvPr>
              <p:cNvSpPr/>
              <p:nvPr/>
            </p:nvSpPr>
            <p:spPr>
              <a:xfrm>
                <a:off x="6651284" y="3735124"/>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9790CC8F-697F-B260-57E0-664014999E05}"/>
                  </a:ext>
                </a:extLst>
              </p:cNvPr>
              <p:cNvSpPr/>
              <p:nvPr/>
            </p:nvSpPr>
            <p:spPr>
              <a:xfrm>
                <a:off x="6651284" y="3784493"/>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6"/>
                      <a:pt x="117939" y="10971"/>
                    </a:cubicBezTo>
                    <a:cubicBezTo>
                      <a:pt x="117939" y="5485"/>
                      <a:pt x="112453" y="0"/>
                      <a:pt x="106969" y="0"/>
                    </a:cubicBezTo>
                    <a:lnTo>
                      <a:pt x="10972" y="0"/>
                    </a:lnTo>
                    <a:cubicBezTo>
                      <a:pt x="5486" y="0"/>
                      <a:pt x="0" y="5485"/>
                      <a:pt x="0" y="10971"/>
                    </a:cubicBezTo>
                    <a:cubicBezTo>
                      <a:pt x="0" y="16456"/>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D43E7C8C-F53E-207B-882E-88B8AC5715F2}"/>
                  </a:ext>
                </a:extLst>
              </p:cNvPr>
              <p:cNvSpPr/>
              <p:nvPr/>
            </p:nvSpPr>
            <p:spPr>
              <a:xfrm>
                <a:off x="6651284" y="3831120"/>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7AEECAA0-9B63-E2D6-9721-5B43D61F7EAC}"/>
                  </a:ext>
                </a:extLst>
              </p:cNvPr>
              <p:cNvSpPr/>
              <p:nvPr/>
            </p:nvSpPr>
            <p:spPr>
              <a:xfrm>
                <a:off x="6651284" y="3877747"/>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90995D48-56CB-E395-2CE6-686236CEBB42}"/>
                  </a:ext>
                </a:extLst>
              </p:cNvPr>
              <p:cNvSpPr/>
              <p:nvPr/>
            </p:nvSpPr>
            <p:spPr>
              <a:xfrm>
                <a:off x="6651284" y="3924374"/>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6"/>
                      <a:pt x="112453" y="0"/>
                      <a:pt x="106969" y="0"/>
                    </a:cubicBezTo>
                    <a:lnTo>
                      <a:pt x="10972" y="0"/>
                    </a:lnTo>
                    <a:cubicBezTo>
                      <a:pt x="5486" y="0"/>
                      <a:pt x="0" y="5486"/>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258B3173-4699-81B9-D94D-7961A9E57B87}"/>
                  </a:ext>
                </a:extLst>
              </p:cNvPr>
              <p:cNvSpPr/>
              <p:nvPr/>
            </p:nvSpPr>
            <p:spPr>
              <a:xfrm>
                <a:off x="6840535" y="3735124"/>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9AF0604A-DA99-92D4-45FB-E01DD2B16087}"/>
                  </a:ext>
                </a:extLst>
              </p:cNvPr>
              <p:cNvSpPr/>
              <p:nvPr/>
            </p:nvSpPr>
            <p:spPr>
              <a:xfrm>
                <a:off x="6840535" y="3784493"/>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6"/>
                      <a:pt x="117939" y="10971"/>
                    </a:cubicBezTo>
                    <a:cubicBezTo>
                      <a:pt x="117939" y="5485"/>
                      <a:pt x="112453" y="0"/>
                      <a:pt x="106967" y="0"/>
                    </a:cubicBezTo>
                    <a:lnTo>
                      <a:pt x="10970" y="0"/>
                    </a:lnTo>
                    <a:cubicBezTo>
                      <a:pt x="5484" y="0"/>
                      <a:pt x="0" y="5485"/>
                      <a:pt x="0" y="10971"/>
                    </a:cubicBezTo>
                    <a:cubicBezTo>
                      <a:pt x="0" y="16456"/>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7F9DBBED-2588-BCD1-B421-D32A997C1956}"/>
                  </a:ext>
                </a:extLst>
              </p:cNvPr>
              <p:cNvSpPr/>
              <p:nvPr/>
            </p:nvSpPr>
            <p:spPr>
              <a:xfrm>
                <a:off x="6840535" y="3831120"/>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9FE13923-F581-97A9-972A-C92A4D8A79BB}"/>
                  </a:ext>
                </a:extLst>
              </p:cNvPr>
              <p:cNvSpPr/>
              <p:nvPr/>
            </p:nvSpPr>
            <p:spPr>
              <a:xfrm>
                <a:off x="6840535" y="3877747"/>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5E9EC03D-B63E-2DF5-6F6E-2B5833E704CD}"/>
                  </a:ext>
                </a:extLst>
              </p:cNvPr>
              <p:cNvSpPr/>
              <p:nvPr/>
            </p:nvSpPr>
            <p:spPr>
              <a:xfrm>
                <a:off x="6840535" y="3924374"/>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6"/>
                      <a:pt x="112453" y="0"/>
                      <a:pt x="106967" y="0"/>
                    </a:cubicBezTo>
                    <a:lnTo>
                      <a:pt x="10970" y="0"/>
                    </a:lnTo>
                    <a:cubicBezTo>
                      <a:pt x="5484" y="0"/>
                      <a:pt x="0" y="5486"/>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73DAFE77-8554-B094-B1A2-A36854AF1CFA}"/>
                  </a:ext>
                </a:extLst>
              </p:cNvPr>
              <p:cNvSpPr/>
              <p:nvPr/>
            </p:nvSpPr>
            <p:spPr>
              <a:xfrm>
                <a:off x="6673225" y="4138309"/>
                <a:ext cx="22655" cy="175537"/>
              </a:xfrm>
              <a:custGeom>
                <a:avLst/>
                <a:gdLst>
                  <a:gd name="connsiteX0" fmla="*/ 10972 w 22655"/>
                  <a:gd name="connsiteY0" fmla="*/ 0 h 175537"/>
                  <a:gd name="connsiteX1" fmla="*/ 0 w 22655"/>
                  <a:gd name="connsiteY1" fmla="*/ 10971 h 175537"/>
                  <a:gd name="connsiteX2" fmla="*/ 0 w 22655"/>
                  <a:gd name="connsiteY2" fmla="*/ 164566 h 175537"/>
                  <a:gd name="connsiteX3" fmla="*/ 10972 w 22655"/>
                  <a:gd name="connsiteY3" fmla="*/ 175537 h 175537"/>
                  <a:gd name="connsiteX4" fmla="*/ 21942 w 22655"/>
                  <a:gd name="connsiteY4" fmla="*/ 164566 h 175537"/>
                  <a:gd name="connsiteX5" fmla="*/ 21942 w 22655"/>
                  <a:gd name="connsiteY5" fmla="*/ 10971 h 175537"/>
                  <a:gd name="connsiteX6" fmla="*/ 10972 w 22655"/>
                  <a:gd name="connsiteY6" fmla="*/ 0 h 175537"/>
                  <a:gd name="connsiteX7" fmla="*/ 10972 w 22655"/>
                  <a:gd name="connsiteY7"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55" h="175537">
                    <a:moveTo>
                      <a:pt x="10972" y="0"/>
                    </a:moveTo>
                    <a:cubicBezTo>
                      <a:pt x="5486" y="0"/>
                      <a:pt x="0" y="5485"/>
                      <a:pt x="0" y="10971"/>
                    </a:cubicBezTo>
                    <a:lnTo>
                      <a:pt x="0" y="164566"/>
                    </a:lnTo>
                    <a:cubicBezTo>
                      <a:pt x="0" y="170051"/>
                      <a:pt x="5486" y="175537"/>
                      <a:pt x="10972" y="175537"/>
                    </a:cubicBezTo>
                    <a:cubicBezTo>
                      <a:pt x="16458" y="175537"/>
                      <a:pt x="21942" y="170051"/>
                      <a:pt x="21942" y="164566"/>
                    </a:cubicBezTo>
                    <a:lnTo>
                      <a:pt x="21942" y="10971"/>
                    </a:lnTo>
                    <a:cubicBezTo>
                      <a:pt x="24686" y="5485"/>
                      <a:pt x="19200" y="0"/>
                      <a:pt x="10972" y="0"/>
                    </a:cubicBezTo>
                    <a:lnTo>
                      <a:pt x="10972" y="0"/>
                    </a:lnTo>
                    <a:close/>
                  </a:path>
                </a:pathLst>
              </a:custGeom>
              <a:grpFill/>
              <a:ln w="27426"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39B465D1-9105-9FDA-3763-2607C26C9B18}"/>
                  </a:ext>
                </a:extLst>
              </p:cNvPr>
              <p:cNvSpPr/>
              <p:nvPr/>
            </p:nvSpPr>
            <p:spPr>
              <a:xfrm>
                <a:off x="6675969" y="4338531"/>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E9C7D28F-AF90-00B5-15C6-427E645DBA41}"/>
                  </a:ext>
                </a:extLst>
              </p:cNvPr>
              <p:cNvSpPr/>
              <p:nvPr/>
            </p:nvSpPr>
            <p:spPr>
              <a:xfrm>
                <a:off x="6675969" y="4387901"/>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6"/>
                      <a:pt x="16456" y="21942"/>
                      <a:pt x="10970" y="21942"/>
                    </a:cubicBezTo>
                    <a:cubicBezTo>
                      <a:pt x="5484" y="21942"/>
                      <a:pt x="0" y="16456"/>
                      <a:pt x="0" y="10971"/>
                    </a:cubicBezTo>
                    <a:cubicBezTo>
                      <a:pt x="0" y="5485"/>
                      <a:pt x="5484" y="0"/>
                      <a:pt x="10970" y="0"/>
                    </a:cubicBezTo>
                    <a:cubicBezTo>
                      <a:pt x="16456" y="0"/>
                      <a:pt x="21942" y="2743"/>
                      <a:pt x="21942" y="10971"/>
                    </a:cubicBezTo>
                    <a:lnTo>
                      <a:pt x="21942" y="10971"/>
                    </a:lnTo>
                    <a:close/>
                  </a:path>
                </a:pathLst>
              </a:custGeom>
              <a:grpFill/>
              <a:ln w="27426"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88C2FD75-5F46-3804-63AF-1C7FE0801D2E}"/>
                  </a:ext>
                </a:extLst>
              </p:cNvPr>
              <p:cNvSpPr/>
              <p:nvPr/>
            </p:nvSpPr>
            <p:spPr>
              <a:xfrm>
                <a:off x="6758252" y="4184936"/>
                <a:ext cx="21941" cy="175537"/>
              </a:xfrm>
              <a:custGeom>
                <a:avLst/>
                <a:gdLst>
                  <a:gd name="connsiteX0" fmla="*/ 10970 w 21941"/>
                  <a:gd name="connsiteY0" fmla="*/ 0 h 175537"/>
                  <a:gd name="connsiteX1" fmla="*/ 0 w 21941"/>
                  <a:gd name="connsiteY1" fmla="*/ 10971 h 175537"/>
                  <a:gd name="connsiteX2" fmla="*/ 0 w 21941"/>
                  <a:gd name="connsiteY2" fmla="*/ 164566 h 175537"/>
                  <a:gd name="connsiteX3" fmla="*/ 10970 w 21941"/>
                  <a:gd name="connsiteY3" fmla="*/ 175537 h 175537"/>
                  <a:gd name="connsiteX4" fmla="*/ 21942 w 21941"/>
                  <a:gd name="connsiteY4" fmla="*/ 164566 h 175537"/>
                  <a:gd name="connsiteX5" fmla="*/ 21942 w 21941"/>
                  <a:gd name="connsiteY5" fmla="*/ 10971 h 175537"/>
                  <a:gd name="connsiteX6" fmla="*/ 10970 w 21941"/>
                  <a:gd name="connsiteY6" fmla="*/ 0 h 175537"/>
                  <a:gd name="connsiteX7" fmla="*/ 10970 w 21941"/>
                  <a:gd name="connsiteY7"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175537">
                    <a:moveTo>
                      <a:pt x="10970" y="0"/>
                    </a:moveTo>
                    <a:cubicBezTo>
                      <a:pt x="5484" y="0"/>
                      <a:pt x="0" y="5486"/>
                      <a:pt x="0" y="10971"/>
                    </a:cubicBezTo>
                    <a:lnTo>
                      <a:pt x="0" y="164566"/>
                    </a:lnTo>
                    <a:cubicBezTo>
                      <a:pt x="0" y="170052"/>
                      <a:pt x="5484" y="175537"/>
                      <a:pt x="10970" y="175537"/>
                    </a:cubicBezTo>
                    <a:cubicBezTo>
                      <a:pt x="16456" y="175537"/>
                      <a:pt x="21942" y="170052"/>
                      <a:pt x="21942" y="164566"/>
                    </a:cubicBezTo>
                    <a:lnTo>
                      <a:pt x="21942" y="10971"/>
                    </a:lnTo>
                    <a:cubicBezTo>
                      <a:pt x="21942" y="5486"/>
                      <a:pt x="16456" y="0"/>
                      <a:pt x="10970" y="0"/>
                    </a:cubicBezTo>
                    <a:lnTo>
                      <a:pt x="10970" y="0"/>
                    </a:lnTo>
                    <a:close/>
                  </a:path>
                </a:pathLst>
              </a:custGeom>
              <a:grpFill/>
              <a:ln w="27426"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4687757D-A40C-CD0D-C93B-A9A6ED613E18}"/>
                  </a:ext>
                </a:extLst>
              </p:cNvPr>
              <p:cNvSpPr/>
              <p:nvPr/>
            </p:nvSpPr>
            <p:spPr>
              <a:xfrm>
                <a:off x="6758252" y="4387187"/>
                <a:ext cx="21941" cy="22655"/>
              </a:xfrm>
              <a:custGeom>
                <a:avLst/>
                <a:gdLst>
                  <a:gd name="connsiteX0" fmla="*/ 21942 w 21941"/>
                  <a:gd name="connsiteY0" fmla="*/ 11684 h 22655"/>
                  <a:gd name="connsiteX1" fmla="*/ 10970 w 21941"/>
                  <a:gd name="connsiteY1" fmla="*/ 22656 h 22655"/>
                  <a:gd name="connsiteX2" fmla="*/ 0 w 21941"/>
                  <a:gd name="connsiteY2" fmla="*/ 11684 h 22655"/>
                  <a:gd name="connsiteX3" fmla="*/ 10970 w 21941"/>
                  <a:gd name="connsiteY3" fmla="*/ 714 h 22655"/>
                  <a:gd name="connsiteX4" fmla="*/ 21942 w 21941"/>
                  <a:gd name="connsiteY4" fmla="*/ 11684 h 22655"/>
                  <a:gd name="connsiteX5" fmla="*/ 21942 w 21941"/>
                  <a:gd name="connsiteY5" fmla="*/ 11684 h 2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2655">
                    <a:moveTo>
                      <a:pt x="21942" y="11684"/>
                    </a:moveTo>
                    <a:cubicBezTo>
                      <a:pt x="21942" y="17170"/>
                      <a:pt x="16456" y="22656"/>
                      <a:pt x="10970" y="22656"/>
                    </a:cubicBezTo>
                    <a:cubicBezTo>
                      <a:pt x="5484" y="22656"/>
                      <a:pt x="0" y="17170"/>
                      <a:pt x="0" y="11684"/>
                    </a:cubicBezTo>
                    <a:cubicBezTo>
                      <a:pt x="0" y="6199"/>
                      <a:pt x="5484" y="714"/>
                      <a:pt x="10970" y="714"/>
                    </a:cubicBezTo>
                    <a:cubicBezTo>
                      <a:pt x="16456" y="-2029"/>
                      <a:pt x="21942" y="3456"/>
                      <a:pt x="21942" y="11684"/>
                    </a:cubicBezTo>
                    <a:lnTo>
                      <a:pt x="21942" y="11684"/>
                    </a:lnTo>
                    <a:close/>
                  </a:path>
                </a:pathLst>
              </a:custGeom>
              <a:grpFill/>
              <a:ln w="27426"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8F8E24DE-9300-A4B2-EBFA-16AD0F45DE3E}"/>
                  </a:ext>
                </a:extLst>
              </p:cNvPr>
              <p:cNvSpPr/>
              <p:nvPr/>
            </p:nvSpPr>
            <p:spPr>
              <a:xfrm>
                <a:off x="6840535" y="4234306"/>
                <a:ext cx="21941" cy="175537"/>
              </a:xfrm>
              <a:custGeom>
                <a:avLst/>
                <a:gdLst>
                  <a:gd name="connsiteX0" fmla="*/ 10970 w 21941"/>
                  <a:gd name="connsiteY0" fmla="*/ 175537 h 175537"/>
                  <a:gd name="connsiteX1" fmla="*/ 21942 w 21941"/>
                  <a:gd name="connsiteY1" fmla="*/ 164566 h 175537"/>
                  <a:gd name="connsiteX2" fmla="*/ 21942 w 21941"/>
                  <a:gd name="connsiteY2" fmla="*/ 10971 h 175537"/>
                  <a:gd name="connsiteX3" fmla="*/ 10970 w 21941"/>
                  <a:gd name="connsiteY3" fmla="*/ 0 h 175537"/>
                  <a:gd name="connsiteX4" fmla="*/ 0 w 21941"/>
                  <a:gd name="connsiteY4" fmla="*/ 10971 h 175537"/>
                  <a:gd name="connsiteX5" fmla="*/ 0 w 21941"/>
                  <a:gd name="connsiteY5" fmla="*/ 164566 h 175537"/>
                  <a:gd name="connsiteX6" fmla="*/ 10970 w 21941"/>
                  <a:gd name="connsiteY6" fmla="*/ 175537 h 175537"/>
                  <a:gd name="connsiteX7" fmla="*/ 10970 w 21941"/>
                  <a:gd name="connsiteY7" fmla="*/ 175537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175537">
                    <a:moveTo>
                      <a:pt x="10970" y="175537"/>
                    </a:moveTo>
                    <a:cubicBezTo>
                      <a:pt x="16456" y="175537"/>
                      <a:pt x="21942" y="170051"/>
                      <a:pt x="21942" y="164566"/>
                    </a:cubicBezTo>
                    <a:lnTo>
                      <a:pt x="21942" y="10971"/>
                    </a:lnTo>
                    <a:cubicBezTo>
                      <a:pt x="21942" y="5485"/>
                      <a:pt x="16456" y="0"/>
                      <a:pt x="10970" y="0"/>
                    </a:cubicBezTo>
                    <a:cubicBezTo>
                      <a:pt x="5484" y="0"/>
                      <a:pt x="0" y="5485"/>
                      <a:pt x="0" y="10971"/>
                    </a:cubicBezTo>
                    <a:lnTo>
                      <a:pt x="0" y="164566"/>
                    </a:lnTo>
                    <a:cubicBezTo>
                      <a:pt x="0" y="170051"/>
                      <a:pt x="5484" y="175537"/>
                      <a:pt x="10970" y="175537"/>
                    </a:cubicBezTo>
                    <a:lnTo>
                      <a:pt x="10970" y="175537"/>
                    </a:lnTo>
                    <a:close/>
                  </a:path>
                </a:pathLst>
              </a:custGeom>
              <a:grpFill/>
              <a:ln w="27426"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6C3210BA-FC4A-AF8F-F7F0-AEC46FF29649}"/>
                  </a:ext>
                </a:extLst>
              </p:cNvPr>
              <p:cNvSpPr/>
              <p:nvPr/>
            </p:nvSpPr>
            <p:spPr>
              <a:xfrm>
                <a:off x="6840535"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54699CDB-6D8B-4571-B881-296041573F8E}"/>
                  </a:ext>
                </a:extLst>
              </p:cNvPr>
              <p:cNvSpPr/>
              <p:nvPr/>
            </p:nvSpPr>
            <p:spPr>
              <a:xfrm>
                <a:off x="6758252"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A61FE1DB-A693-AC4B-0B3F-AA23FBCD246C}"/>
                  </a:ext>
                </a:extLst>
              </p:cNvPr>
              <p:cNvSpPr/>
              <p:nvPr/>
            </p:nvSpPr>
            <p:spPr>
              <a:xfrm>
                <a:off x="6675969"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7166821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75F8D8-12DF-4E35-B2DC-7CDBA741997A}"/>
              </a:ext>
            </a:extLst>
          </p:cNvPr>
          <p:cNvSpPr>
            <a:spLocks noGrp="1"/>
          </p:cNvSpPr>
          <p:nvPr>
            <p:ph type="body" sz="quarter" idx="18"/>
          </p:nvPr>
        </p:nvSpPr>
        <p:spPr/>
        <p:txBody>
          <a:bodyPr>
            <a:normAutofit/>
          </a:bodyPr>
          <a:lstStyle/>
          <a:p>
            <a:pPr marL="12700" indent="-12700" algn="just">
              <a:lnSpc>
                <a:spcPts val="2240"/>
              </a:lnSpc>
              <a:spcBef>
                <a:spcPts val="0"/>
              </a:spcBef>
            </a:pPr>
            <a:r>
              <a:rPr lang="es" sz="2000" dirty="0"/>
              <a:t>En caso de un desastre natural, lo ideal es que una empresa esté preparada para proporcionar información y actualizaciones a las partes interesadas, como consumidores, partes interesadas, empleados, miembros de la comunidad y funcionarios gubernamentales.</a:t>
            </a:r>
          </a:p>
          <a:p>
            <a:pPr marL="12700" indent="-12700" algn="just">
              <a:lnSpc>
                <a:spcPts val="2240"/>
              </a:lnSpc>
              <a:spcBef>
                <a:spcPts val="0"/>
              </a:spcBef>
            </a:pPr>
            <a:endParaRPr lang="en-US" sz="2000" dirty="0"/>
          </a:p>
          <a:p>
            <a:pPr marL="12700" indent="-12700" algn="just">
              <a:lnSpc>
                <a:spcPts val="2240"/>
              </a:lnSpc>
              <a:spcBef>
                <a:spcPts val="0"/>
              </a:spcBef>
            </a:pPr>
            <a:r>
              <a:rPr lang="es" sz="2000" dirty="0"/>
              <a:t>Esta información podría incluir cualquier cosa, desde un cronograma para la devolución esperada del acceso a los servicios hasta un inventario de productos perdidos.</a:t>
            </a:r>
          </a:p>
        </p:txBody>
      </p:sp>
      <p:sp>
        <p:nvSpPr>
          <p:cNvPr id="4" name="Text Placeholder 3">
            <a:extLst>
              <a:ext uri="{FF2B5EF4-FFF2-40B4-BE49-F238E27FC236}">
                <a16:creationId xmlns:a16="http://schemas.microsoft.com/office/drawing/2014/main" id="{6113AF45-76FE-C5CE-58A5-C6BCC354542F}"/>
              </a:ext>
            </a:extLst>
          </p:cNvPr>
          <p:cNvSpPr>
            <a:spLocks noGrp="1"/>
          </p:cNvSpPr>
          <p:nvPr>
            <p:ph type="body" sz="quarter" idx="16"/>
          </p:nvPr>
        </p:nvSpPr>
        <p:spPr/>
        <p:txBody>
          <a:bodyPr>
            <a:normAutofit lnSpcReduction="10000"/>
          </a:bodyPr>
          <a:lstStyle/>
          <a:p>
            <a:r>
              <a:rPr lang="es" dirty="0"/>
              <a:t>Desastre natural</a:t>
            </a:r>
          </a:p>
        </p:txBody>
      </p:sp>
      <p:sp>
        <p:nvSpPr>
          <p:cNvPr id="5" name="Text Placeholder 2">
            <a:extLst>
              <a:ext uri="{FF2B5EF4-FFF2-40B4-BE49-F238E27FC236}">
                <a16:creationId xmlns:a16="http://schemas.microsoft.com/office/drawing/2014/main" id="{444FF676-7516-47FC-A4DE-8652C0210BB5}"/>
              </a:ext>
            </a:extLst>
          </p:cNvPr>
          <p:cNvSpPr txBox="1">
            <a:spLocks/>
          </p:cNvSpPr>
          <p:nvPr/>
        </p:nvSpPr>
        <p:spPr>
          <a:xfrm>
            <a:off x="7199766" y="1859842"/>
            <a:ext cx="4431940" cy="43676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lnSpc>
                <a:spcPts val="2240"/>
              </a:lnSpc>
              <a:spcBef>
                <a:spcPts val="0"/>
              </a:spcBef>
            </a:pPr>
            <a:r>
              <a:rPr lang="es" sz="1800" dirty="0">
                <a:solidFill>
                  <a:srgbClr val="616161"/>
                </a:solidFill>
              </a:rPr>
              <a:t>Algunas medidas que pueden incluirse en un plan de comunicación de crisis incluyen:</a:t>
            </a:r>
          </a:p>
          <a:p>
            <a:pPr marL="12700" indent="-12700">
              <a:lnSpc>
                <a:spcPts val="2240"/>
              </a:lnSpc>
              <a:spcBef>
                <a:spcPts val="0"/>
              </a:spcBef>
            </a:pPr>
            <a:endParaRPr lang="en-US" sz="1800" dirty="0">
              <a:solidFill>
                <a:srgbClr val="616161"/>
              </a:solidFill>
            </a:endParaRPr>
          </a:p>
          <a:p>
            <a:pPr marL="342900" indent="-342900">
              <a:lnSpc>
                <a:spcPts val="2240"/>
              </a:lnSpc>
              <a:spcBef>
                <a:spcPts val="0"/>
              </a:spcBef>
              <a:buClr>
                <a:srgbClr val="F16924"/>
              </a:buClr>
              <a:buFont typeface="Arial" panose="020B0604020202020204" pitchFamily="34" charset="0"/>
              <a:buChar char="•"/>
            </a:pPr>
            <a:r>
              <a:rPr lang="es" sz="1800" dirty="0">
                <a:solidFill>
                  <a:srgbClr val="616161"/>
                </a:solidFill>
              </a:rPr>
              <a:t>Identificar el equipo de comunicación de crisis;</a:t>
            </a:r>
          </a:p>
          <a:p>
            <a:pPr marL="342900" indent="-342900">
              <a:lnSpc>
                <a:spcPts val="2240"/>
              </a:lnSpc>
              <a:spcBef>
                <a:spcPts val="0"/>
              </a:spcBef>
              <a:buClr>
                <a:srgbClr val="F16924"/>
              </a:buClr>
              <a:buFont typeface="Arial" panose="020B0604020202020204" pitchFamily="34" charset="0"/>
              <a:buChar char="•"/>
            </a:pPr>
            <a:r>
              <a:rPr lang="es" sz="1800" dirty="0">
                <a:solidFill>
                  <a:srgbClr val="616161"/>
                </a:solidFill>
              </a:rPr>
              <a:t>Invertir en la formación de portavoces para el equipo de comunicación de crisis;</a:t>
            </a:r>
          </a:p>
          <a:p>
            <a:pPr marL="342900" indent="-342900">
              <a:lnSpc>
                <a:spcPts val="2240"/>
              </a:lnSpc>
              <a:spcBef>
                <a:spcPts val="0"/>
              </a:spcBef>
              <a:buClr>
                <a:srgbClr val="F16924"/>
              </a:buClr>
              <a:buFont typeface="Arial" panose="020B0604020202020204" pitchFamily="34" charset="0"/>
              <a:buChar char="•"/>
            </a:pPr>
            <a:r>
              <a:rPr lang="es" sz="1800" dirty="0">
                <a:solidFill>
                  <a:srgbClr val="616161"/>
                </a:solidFill>
              </a:rPr>
              <a:t>Establecer un sistema de notificaciones;</a:t>
            </a:r>
          </a:p>
          <a:p>
            <a:pPr marL="342900" indent="-342900">
              <a:lnSpc>
                <a:spcPts val="2240"/>
              </a:lnSpc>
              <a:spcBef>
                <a:spcPts val="0"/>
              </a:spcBef>
              <a:buClr>
                <a:srgbClr val="F16924"/>
              </a:buClr>
              <a:buFont typeface="Arial" panose="020B0604020202020204" pitchFamily="34" charset="0"/>
              <a:buChar char="•"/>
            </a:pPr>
            <a:r>
              <a:rPr lang="es" sz="1800" dirty="0">
                <a:solidFill>
                  <a:srgbClr val="616161"/>
                </a:solidFill>
              </a:rPr>
              <a:t>Preparar declaraciones de tenencia;</a:t>
            </a:r>
          </a:p>
          <a:p>
            <a:pPr marL="342900" indent="-342900">
              <a:lnSpc>
                <a:spcPts val="2240"/>
              </a:lnSpc>
              <a:spcBef>
                <a:spcPts val="0"/>
              </a:spcBef>
              <a:buClr>
                <a:srgbClr val="F16924"/>
              </a:buClr>
              <a:buFont typeface="Arial" panose="020B0604020202020204" pitchFamily="34" charset="0"/>
              <a:buChar char="•"/>
            </a:pPr>
            <a:r>
              <a:rPr lang="es" sz="1800" dirty="0">
                <a:solidFill>
                  <a:srgbClr val="616161"/>
                </a:solidFill>
              </a:rPr>
              <a:t>Ofreciendo fácil acceso al sistema de notificaciones e información de contacto.</a:t>
            </a:r>
          </a:p>
          <a:p>
            <a:pPr>
              <a:lnSpc>
                <a:spcPts val="2240"/>
              </a:lnSpc>
              <a:spcBef>
                <a:spcPts val="0"/>
              </a:spcBef>
            </a:pPr>
            <a:endParaRPr lang="en-US" sz="1800" dirty="0">
              <a:solidFill>
                <a:srgbClr val="616161"/>
              </a:solidFill>
            </a:endParaRPr>
          </a:p>
        </p:txBody>
      </p:sp>
      <p:sp>
        <p:nvSpPr>
          <p:cNvPr id="6" name="Rectangle 5">
            <a:extLst>
              <a:ext uri="{FF2B5EF4-FFF2-40B4-BE49-F238E27FC236}">
                <a16:creationId xmlns:a16="http://schemas.microsoft.com/office/drawing/2014/main" id="{890623F7-1118-247E-E5CF-B71EBD759BAC}"/>
              </a:ext>
            </a:extLst>
          </p:cNvPr>
          <p:cNvSpPr/>
          <p:nvPr/>
        </p:nvSpPr>
        <p:spPr>
          <a:xfrm>
            <a:off x="1379575" y="1420009"/>
            <a:ext cx="1060152"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31161445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1B962B-163E-9536-2197-04F42C629D8D}"/>
              </a:ext>
            </a:extLst>
          </p:cNvPr>
          <p:cNvSpPr/>
          <p:nvPr/>
        </p:nvSpPr>
        <p:spPr>
          <a:xfrm>
            <a:off x="6532573" y="0"/>
            <a:ext cx="7596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E75F8D8-12DF-4E35-B2DC-7CDBA741997A}"/>
              </a:ext>
            </a:extLst>
          </p:cNvPr>
          <p:cNvSpPr>
            <a:spLocks noGrp="1"/>
          </p:cNvSpPr>
          <p:nvPr>
            <p:ph type="body" sz="quarter" idx="18"/>
          </p:nvPr>
        </p:nvSpPr>
        <p:spPr>
          <a:xfrm>
            <a:off x="1463724" y="1859843"/>
            <a:ext cx="4236046" cy="4597437"/>
          </a:xfrm>
        </p:spPr>
        <p:txBody>
          <a:bodyPr>
            <a:normAutofit/>
          </a:bodyPr>
          <a:lstStyle/>
          <a:p>
            <a:pPr marL="12700" indent="-12700">
              <a:lnSpc>
                <a:spcPts val="2240"/>
              </a:lnSpc>
              <a:spcBef>
                <a:spcPts val="0"/>
              </a:spcBef>
            </a:pPr>
            <a:r>
              <a:rPr lang="es" sz="2000" dirty="0"/>
              <a:t>En caso de una crisis de fuentes externas, sus empleados podrían verse afectados negativamente en una amplia variedad de formas, incluida la pérdida de horas de trabajo, la pérdida de bienes personales y el trauma emocional. Al cuidar a sus empleados durante esta crisis, potencialmente les permitirá hacer mejor su trabajo a largo plazo, ganarse la lealtad de sus empleados y demostrar operaciones comerciales éticas al público. Las opciones para apoyar a sus empleados durante una crisis externa incluyen:</a:t>
            </a:r>
          </a:p>
        </p:txBody>
      </p:sp>
      <p:sp>
        <p:nvSpPr>
          <p:cNvPr id="4" name="Text Placeholder 3">
            <a:extLst>
              <a:ext uri="{FF2B5EF4-FFF2-40B4-BE49-F238E27FC236}">
                <a16:creationId xmlns:a16="http://schemas.microsoft.com/office/drawing/2014/main" id="{6113AF45-76FE-C5CE-58A5-C6BCC354542F}"/>
              </a:ext>
            </a:extLst>
          </p:cNvPr>
          <p:cNvSpPr>
            <a:spLocks noGrp="1"/>
          </p:cNvSpPr>
          <p:nvPr>
            <p:ph type="body" sz="quarter" idx="16"/>
          </p:nvPr>
        </p:nvSpPr>
        <p:spPr>
          <a:xfrm>
            <a:off x="1379574" y="355001"/>
            <a:ext cx="4499565" cy="1752629"/>
          </a:xfrm>
        </p:spPr>
        <p:txBody>
          <a:bodyPr>
            <a:normAutofit/>
          </a:bodyPr>
          <a:lstStyle/>
          <a:p>
            <a:r>
              <a:rPr lang="es" dirty="0"/>
              <a:t>Asistencia y apoyo al empleado</a:t>
            </a:r>
          </a:p>
        </p:txBody>
      </p:sp>
      <p:sp>
        <p:nvSpPr>
          <p:cNvPr id="6" name="Rectangle 5">
            <a:extLst>
              <a:ext uri="{FF2B5EF4-FFF2-40B4-BE49-F238E27FC236}">
                <a16:creationId xmlns:a16="http://schemas.microsoft.com/office/drawing/2014/main" id="{890623F7-1118-247E-E5CF-B71EBD759BAC}"/>
              </a:ext>
            </a:extLst>
          </p:cNvPr>
          <p:cNvSpPr/>
          <p:nvPr/>
        </p:nvSpPr>
        <p:spPr>
          <a:xfrm>
            <a:off x="1379575" y="1527585"/>
            <a:ext cx="1060152"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3">
            <a:extLst>
              <a:ext uri="{FF2B5EF4-FFF2-40B4-BE49-F238E27FC236}">
                <a16:creationId xmlns:a16="http://schemas.microsoft.com/office/drawing/2014/main" id="{67B2FC37-2FA1-31D6-88C2-EE0A2C7BDCF4}"/>
              </a:ext>
            </a:extLst>
          </p:cNvPr>
          <p:cNvSpPr txBox="1">
            <a:spLocks/>
          </p:cNvSpPr>
          <p:nvPr/>
        </p:nvSpPr>
        <p:spPr>
          <a:xfrm>
            <a:off x="6912377" y="691128"/>
            <a:ext cx="5283797" cy="52506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600"/>
              </a:spcBef>
              <a:buNone/>
            </a:pPr>
            <a:r>
              <a:rPr lang="es" sz="2000" dirty="0">
                <a:solidFill>
                  <a:srgbClr val="616161"/>
                </a:solidFill>
              </a:rPr>
              <a:t>Suministro de transporte;</a:t>
            </a:r>
          </a:p>
          <a:p>
            <a:pPr marL="0" indent="0">
              <a:spcBef>
                <a:spcPts val="2600"/>
              </a:spcBef>
              <a:buNone/>
            </a:pPr>
            <a:r>
              <a:rPr lang="es" sz="2000" dirty="0">
                <a:solidFill>
                  <a:srgbClr val="616161"/>
                </a:solidFill>
              </a:rPr>
              <a:t>Proporcionar asistencia financiera directa;</a:t>
            </a:r>
          </a:p>
          <a:p>
            <a:pPr marL="0" indent="0">
              <a:spcBef>
                <a:spcPts val="2600"/>
              </a:spcBef>
              <a:buNone/>
            </a:pPr>
            <a:r>
              <a:rPr lang="es" sz="2000" dirty="0">
                <a:solidFill>
                  <a:srgbClr val="616161"/>
                </a:solidFill>
              </a:rPr>
              <a:t>Ofreciendo opciones de trabajo remoto;</a:t>
            </a:r>
          </a:p>
          <a:p>
            <a:pPr marL="0" indent="0">
              <a:spcBef>
                <a:spcPts val="2600"/>
              </a:spcBef>
              <a:buNone/>
            </a:pPr>
            <a:r>
              <a:rPr lang="es" sz="2000" dirty="0">
                <a:solidFill>
                  <a:srgbClr val="616161"/>
                </a:solidFill>
              </a:rPr>
              <a:t>Ampliación de la flexibilidad de las horas de trabajo;</a:t>
            </a:r>
          </a:p>
          <a:p>
            <a:pPr marL="0" indent="0">
              <a:spcBef>
                <a:spcPts val="2600"/>
              </a:spcBef>
              <a:buNone/>
            </a:pPr>
            <a:r>
              <a:rPr lang="es" sz="2000" dirty="0">
                <a:solidFill>
                  <a:srgbClr val="616161"/>
                </a:solidFill>
              </a:rPr>
              <a:t>Ofreciendo PTO adicional;</a:t>
            </a:r>
          </a:p>
          <a:p>
            <a:pPr marL="0" indent="0">
              <a:spcBef>
                <a:spcPts val="2600"/>
              </a:spcBef>
              <a:buNone/>
            </a:pPr>
            <a:r>
              <a:rPr lang="es" sz="2000" dirty="0">
                <a:solidFill>
                  <a:srgbClr val="616161"/>
                </a:solidFill>
              </a:rPr>
              <a:t>Ampliar el acceso a la atención médica;</a:t>
            </a:r>
          </a:p>
          <a:p>
            <a:pPr marL="0" indent="0">
              <a:spcBef>
                <a:spcPts val="2600"/>
              </a:spcBef>
              <a:buNone/>
            </a:pPr>
            <a:r>
              <a:rPr lang="es" sz="2000" dirty="0">
                <a:solidFill>
                  <a:srgbClr val="616161"/>
                </a:solidFill>
              </a:rPr>
              <a:t>Ampliar el acceso a la consejería;</a:t>
            </a:r>
          </a:p>
          <a:p>
            <a:pPr marL="0" indent="0">
              <a:spcBef>
                <a:spcPts val="2600"/>
              </a:spcBef>
              <a:buNone/>
            </a:pPr>
            <a:r>
              <a:rPr lang="es" sz="2000" dirty="0">
                <a:solidFill>
                  <a:srgbClr val="616161"/>
                </a:solidFill>
              </a:rPr>
              <a:t>Ofreciendo paquetes de atención;</a:t>
            </a:r>
          </a:p>
          <a:p>
            <a:pPr marL="0" indent="0">
              <a:spcBef>
                <a:spcPts val="2600"/>
              </a:spcBef>
              <a:buNone/>
            </a:pPr>
            <a:r>
              <a:rPr lang="es" sz="2000" dirty="0">
                <a:solidFill>
                  <a:srgbClr val="616161"/>
                </a:solidFill>
              </a:rPr>
              <a:t>Ofreciendo sus instalaciones como una vía para refugiarse en el lugar.</a:t>
            </a:r>
          </a:p>
        </p:txBody>
      </p:sp>
      <p:grpSp>
        <p:nvGrpSpPr>
          <p:cNvPr id="18" name="Group 17">
            <a:extLst>
              <a:ext uri="{FF2B5EF4-FFF2-40B4-BE49-F238E27FC236}">
                <a16:creationId xmlns:a16="http://schemas.microsoft.com/office/drawing/2014/main" id="{F52195A5-B52C-8768-6276-7B61322518AD}"/>
              </a:ext>
            </a:extLst>
          </p:cNvPr>
          <p:cNvGrpSpPr/>
          <p:nvPr/>
        </p:nvGrpSpPr>
        <p:grpSpPr>
          <a:xfrm>
            <a:off x="6312862" y="605687"/>
            <a:ext cx="511077" cy="511077"/>
            <a:chOff x="5763230" y="626896"/>
            <a:chExt cx="511077" cy="511077"/>
          </a:xfrm>
        </p:grpSpPr>
        <p:sp>
          <p:nvSpPr>
            <p:cNvPr id="7" name="Oval 6">
              <a:extLst>
                <a:ext uri="{FF2B5EF4-FFF2-40B4-BE49-F238E27FC236}">
                  <a16:creationId xmlns:a16="http://schemas.microsoft.com/office/drawing/2014/main" id="{7991699B-34C7-0FA8-C53E-E70EC9234D97}"/>
                </a:ext>
              </a:extLst>
            </p:cNvPr>
            <p:cNvSpPr/>
            <p:nvPr/>
          </p:nvSpPr>
          <p:spPr>
            <a:xfrm>
              <a:off x="5763230" y="62689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8">
              <a:extLst>
                <a:ext uri="{FF2B5EF4-FFF2-40B4-BE49-F238E27FC236}">
                  <a16:creationId xmlns:a16="http://schemas.microsoft.com/office/drawing/2014/main" id="{5033A029-4DA9-323D-061A-AFDF184FFAF3}"/>
                </a:ext>
              </a:extLst>
            </p:cNvPr>
            <p:cNvSpPr txBox="1">
              <a:spLocks/>
            </p:cNvSpPr>
            <p:nvPr/>
          </p:nvSpPr>
          <p:spPr>
            <a:xfrm>
              <a:off x="5763230" y="657806"/>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 sz="2400" b="1" dirty="0">
                  <a:solidFill>
                    <a:schemeClr val="bg1"/>
                  </a:solidFill>
                </a:rPr>
                <a:t>01</a:t>
              </a:r>
            </a:p>
          </p:txBody>
        </p:sp>
      </p:grpSp>
      <p:grpSp>
        <p:nvGrpSpPr>
          <p:cNvPr id="19" name="Group 18">
            <a:extLst>
              <a:ext uri="{FF2B5EF4-FFF2-40B4-BE49-F238E27FC236}">
                <a16:creationId xmlns:a16="http://schemas.microsoft.com/office/drawing/2014/main" id="{28FCB2EB-0498-AE46-CD51-7C718C799D41}"/>
              </a:ext>
            </a:extLst>
          </p:cNvPr>
          <p:cNvGrpSpPr/>
          <p:nvPr/>
        </p:nvGrpSpPr>
        <p:grpSpPr>
          <a:xfrm>
            <a:off x="6312862" y="1237583"/>
            <a:ext cx="511077" cy="511077"/>
            <a:chOff x="5763230" y="626896"/>
            <a:chExt cx="511077" cy="511077"/>
          </a:xfrm>
        </p:grpSpPr>
        <p:sp>
          <p:nvSpPr>
            <p:cNvPr id="20" name="Oval 19">
              <a:extLst>
                <a:ext uri="{FF2B5EF4-FFF2-40B4-BE49-F238E27FC236}">
                  <a16:creationId xmlns:a16="http://schemas.microsoft.com/office/drawing/2014/main" id="{3272B369-3627-12FB-4C81-592CFC710C25}"/>
                </a:ext>
              </a:extLst>
            </p:cNvPr>
            <p:cNvSpPr/>
            <p:nvPr/>
          </p:nvSpPr>
          <p:spPr>
            <a:xfrm>
              <a:off x="5763230" y="62689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8">
              <a:extLst>
                <a:ext uri="{FF2B5EF4-FFF2-40B4-BE49-F238E27FC236}">
                  <a16:creationId xmlns:a16="http://schemas.microsoft.com/office/drawing/2014/main" id="{969668FD-C386-D3D0-3A0B-FA319E19692F}"/>
                </a:ext>
              </a:extLst>
            </p:cNvPr>
            <p:cNvSpPr txBox="1">
              <a:spLocks/>
            </p:cNvSpPr>
            <p:nvPr/>
          </p:nvSpPr>
          <p:spPr>
            <a:xfrm>
              <a:off x="5763230" y="657806"/>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 sz="2400" b="1" dirty="0">
                  <a:solidFill>
                    <a:schemeClr val="bg1"/>
                  </a:solidFill>
                </a:rPr>
                <a:t>02</a:t>
              </a:r>
            </a:p>
          </p:txBody>
        </p:sp>
      </p:grpSp>
      <p:grpSp>
        <p:nvGrpSpPr>
          <p:cNvPr id="22" name="Group 21">
            <a:extLst>
              <a:ext uri="{FF2B5EF4-FFF2-40B4-BE49-F238E27FC236}">
                <a16:creationId xmlns:a16="http://schemas.microsoft.com/office/drawing/2014/main" id="{D3222E70-CD48-CF8A-5752-DB813154388B}"/>
              </a:ext>
            </a:extLst>
          </p:cNvPr>
          <p:cNvGrpSpPr/>
          <p:nvPr/>
        </p:nvGrpSpPr>
        <p:grpSpPr>
          <a:xfrm>
            <a:off x="6312862" y="1874856"/>
            <a:ext cx="511077" cy="511077"/>
            <a:chOff x="5763230" y="626896"/>
            <a:chExt cx="511077" cy="511077"/>
          </a:xfrm>
        </p:grpSpPr>
        <p:sp>
          <p:nvSpPr>
            <p:cNvPr id="23" name="Oval 22">
              <a:extLst>
                <a:ext uri="{FF2B5EF4-FFF2-40B4-BE49-F238E27FC236}">
                  <a16:creationId xmlns:a16="http://schemas.microsoft.com/office/drawing/2014/main" id="{FD43CC0F-BFF3-3F74-F7C7-54F1411FB403}"/>
                </a:ext>
              </a:extLst>
            </p:cNvPr>
            <p:cNvSpPr/>
            <p:nvPr/>
          </p:nvSpPr>
          <p:spPr>
            <a:xfrm>
              <a:off x="5763230" y="62689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8">
              <a:extLst>
                <a:ext uri="{FF2B5EF4-FFF2-40B4-BE49-F238E27FC236}">
                  <a16:creationId xmlns:a16="http://schemas.microsoft.com/office/drawing/2014/main" id="{25977EF8-45F8-8E1C-A039-569E2F142399}"/>
                </a:ext>
              </a:extLst>
            </p:cNvPr>
            <p:cNvSpPr txBox="1">
              <a:spLocks/>
            </p:cNvSpPr>
            <p:nvPr/>
          </p:nvSpPr>
          <p:spPr>
            <a:xfrm>
              <a:off x="5763230" y="657806"/>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 sz="2400" b="1" dirty="0">
                  <a:solidFill>
                    <a:schemeClr val="bg1"/>
                  </a:solidFill>
                </a:rPr>
                <a:t>03</a:t>
              </a:r>
            </a:p>
          </p:txBody>
        </p:sp>
      </p:grpSp>
      <p:grpSp>
        <p:nvGrpSpPr>
          <p:cNvPr id="25" name="Group 24">
            <a:extLst>
              <a:ext uri="{FF2B5EF4-FFF2-40B4-BE49-F238E27FC236}">
                <a16:creationId xmlns:a16="http://schemas.microsoft.com/office/drawing/2014/main" id="{E6A4CA42-DEB8-969A-627B-538958D8BFE2}"/>
              </a:ext>
            </a:extLst>
          </p:cNvPr>
          <p:cNvGrpSpPr/>
          <p:nvPr/>
        </p:nvGrpSpPr>
        <p:grpSpPr>
          <a:xfrm>
            <a:off x="6312862" y="5647676"/>
            <a:ext cx="511077" cy="511077"/>
            <a:chOff x="5763230" y="626896"/>
            <a:chExt cx="511077" cy="511077"/>
          </a:xfrm>
        </p:grpSpPr>
        <p:sp>
          <p:nvSpPr>
            <p:cNvPr id="26" name="Oval 25">
              <a:extLst>
                <a:ext uri="{FF2B5EF4-FFF2-40B4-BE49-F238E27FC236}">
                  <a16:creationId xmlns:a16="http://schemas.microsoft.com/office/drawing/2014/main" id="{7D3CA161-FE8D-B286-3E1D-F7D5699C2D3C}"/>
                </a:ext>
              </a:extLst>
            </p:cNvPr>
            <p:cNvSpPr/>
            <p:nvPr/>
          </p:nvSpPr>
          <p:spPr>
            <a:xfrm>
              <a:off x="5763230" y="62689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8">
              <a:extLst>
                <a:ext uri="{FF2B5EF4-FFF2-40B4-BE49-F238E27FC236}">
                  <a16:creationId xmlns:a16="http://schemas.microsoft.com/office/drawing/2014/main" id="{BDBF400F-2DA3-A171-56AB-3FA2290FEBE5}"/>
                </a:ext>
              </a:extLst>
            </p:cNvPr>
            <p:cNvSpPr txBox="1">
              <a:spLocks/>
            </p:cNvSpPr>
            <p:nvPr/>
          </p:nvSpPr>
          <p:spPr>
            <a:xfrm>
              <a:off x="5763230" y="657806"/>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 sz="2400" b="1" dirty="0">
                  <a:solidFill>
                    <a:schemeClr val="bg1"/>
                  </a:solidFill>
                </a:rPr>
                <a:t>09</a:t>
              </a:r>
            </a:p>
          </p:txBody>
        </p:sp>
      </p:grpSp>
      <p:grpSp>
        <p:nvGrpSpPr>
          <p:cNvPr id="28" name="Group 27">
            <a:extLst>
              <a:ext uri="{FF2B5EF4-FFF2-40B4-BE49-F238E27FC236}">
                <a16:creationId xmlns:a16="http://schemas.microsoft.com/office/drawing/2014/main" id="{413DEB53-2F9B-F9B5-AAF8-EF8DBADEABD5}"/>
              </a:ext>
            </a:extLst>
          </p:cNvPr>
          <p:cNvGrpSpPr/>
          <p:nvPr/>
        </p:nvGrpSpPr>
        <p:grpSpPr>
          <a:xfrm>
            <a:off x="6312862" y="3176048"/>
            <a:ext cx="511077" cy="511077"/>
            <a:chOff x="5763230" y="626896"/>
            <a:chExt cx="511077" cy="511077"/>
          </a:xfrm>
        </p:grpSpPr>
        <p:sp>
          <p:nvSpPr>
            <p:cNvPr id="29" name="Oval 28">
              <a:extLst>
                <a:ext uri="{FF2B5EF4-FFF2-40B4-BE49-F238E27FC236}">
                  <a16:creationId xmlns:a16="http://schemas.microsoft.com/office/drawing/2014/main" id="{DB668044-0C98-B390-B8CC-4F9B83F69307}"/>
                </a:ext>
              </a:extLst>
            </p:cNvPr>
            <p:cNvSpPr/>
            <p:nvPr/>
          </p:nvSpPr>
          <p:spPr>
            <a:xfrm>
              <a:off x="5763230" y="62689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8">
              <a:extLst>
                <a:ext uri="{FF2B5EF4-FFF2-40B4-BE49-F238E27FC236}">
                  <a16:creationId xmlns:a16="http://schemas.microsoft.com/office/drawing/2014/main" id="{6F036502-BC44-74AB-26E4-7D40017CBF12}"/>
                </a:ext>
              </a:extLst>
            </p:cNvPr>
            <p:cNvSpPr txBox="1">
              <a:spLocks/>
            </p:cNvSpPr>
            <p:nvPr/>
          </p:nvSpPr>
          <p:spPr>
            <a:xfrm>
              <a:off x="5763230" y="657806"/>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 sz="2400" b="1" dirty="0">
                  <a:solidFill>
                    <a:schemeClr val="bg1"/>
                  </a:solidFill>
                </a:rPr>
                <a:t>05</a:t>
              </a:r>
            </a:p>
          </p:txBody>
        </p:sp>
      </p:grpSp>
      <p:grpSp>
        <p:nvGrpSpPr>
          <p:cNvPr id="31" name="Group 30">
            <a:extLst>
              <a:ext uri="{FF2B5EF4-FFF2-40B4-BE49-F238E27FC236}">
                <a16:creationId xmlns:a16="http://schemas.microsoft.com/office/drawing/2014/main" id="{4874BC24-26CA-9C28-ED49-E1A7D6E4FE53}"/>
              </a:ext>
            </a:extLst>
          </p:cNvPr>
          <p:cNvGrpSpPr/>
          <p:nvPr/>
        </p:nvGrpSpPr>
        <p:grpSpPr>
          <a:xfrm>
            <a:off x="6312862" y="2568826"/>
            <a:ext cx="511077" cy="511077"/>
            <a:chOff x="5763230" y="626896"/>
            <a:chExt cx="511077" cy="511077"/>
          </a:xfrm>
        </p:grpSpPr>
        <p:sp>
          <p:nvSpPr>
            <p:cNvPr id="32" name="Oval 31">
              <a:extLst>
                <a:ext uri="{FF2B5EF4-FFF2-40B4-BE49-F238E27FC236}">
                  <a16:creationId xmlns:a16="http://schemas.microsoft.com/office/drawing/2014/main" id="{5E52E151-7E01-44F8-EF83-B71750BEACFA}"/>
                </a:ext>
              </a:extLst>
            </p:cNvPr>
            <p:cNvSpPr/>
            <p:nvPr/>
          </p:nvSpPr>
          <p:spPr>
            <a:xfrm>
              <a:off x="5763230" y="62689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8">
              <a:extLst>
                <a:ext uri="{FF2B5EF4-FFF2-40B4-BE49-F238E27FC236}">
                  <a16:creationId xmlns:a16="http://schemas.microsoft.com/office/drawing/2014/main" id="{18DE5622-C94D-7635-ECD9-CDA0C6AC0E69}"/>
                </a:ext>
              </a:extLst>
            </p:cNvPr>
            <p:cNvSpPr txBox="1">
              <a:spLocks/>
            </p:cNvSpPr>
            <p:nvPr/>
          </p:nvSpPr>
          <p:spPr>
            <a:xfrm>
              <a:off x="5763230" y="657806"/>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 sz="2400" b="1" dirty="0">
                  <a:solidFill>
                    <a:schemeClr val="bg1"/>
                  </a:solidFill>
                </a:rPr>
                <a:t>04</a:t>
              </a:r>
            </a:p>
          </p:txBody>
        </p:sp>
      </p:grpSp>
      <p:grpSp>
        <p:nvGrpSpPr>
          <p:cNvPr id="34" name="Group 33">
            <a:extLst>
              <a:ext uri="{FF2B5EF4-FFF2-40B4-BE49-F238E27FC236}">
                <a16:creationId xmlns:a16="http://schemas.microsoft.com/office/drawing/2014/main" id="{1AAFD453-6AFB-00EC-05F3-F5D722EB3EFA}"/>
              </a:ext>
            </a:extLst>
          </p:cNvPr>
          <p:cNvGrpSpPr/>
          <p:nvPr/>
        </p:nvGrpSpPr>
        <p:grpSpPr>
          <a:xfrm>
            <a:off x="6312862" y="3819794"/>
            <a:ext cx="511077" cy="511077"/>
            <a:chOff x="5763230" y="626896"/>
            <a:chExt cx="511077" cy="511077"/>
          </a:xfrm>
        </p:grpSpPr>
        <p:sp>
          <p:nvSpPr>
            <p:cNvPr id="35" name="Oval 34">
              <a:extLst>
                <a:ext uri="{FF2B5EF4-FFF2-40B4-BE49-F238E27FC236}">
                  <a16:creationId xmlns:a16="http://schemas.microsoft.com/office/drawing/2014/main" id="{D751D8BA-3C8F-A092-818D-F5984DD42311}"/>
                </a:ext>
              </a:extLst>
            </p:cNvPr>
            <p:cNvSpPr/>
            <p:nvPr/>
          </p:nvSpPr>
          <p:spPr>
            <a:xfrm>
              <a:off x="5763230" y="62689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laceholder 8">
              <a:extLst>
                <a:ext uri="{FF2B5EF4-FFF2-40B4-BE49-F238E27FC236}">
                  <a16:creationId xmlns:a16="http://schemas.microsoft.com/office/drawing/2014/main" id="{244EA720-1032-46DE-E42B-9444565F68F1}"/>
                </a:ext>
              </a:extLst>
            </p:cNvPr>
            <p:cNvSpPr txBox="1">
              <a:spLocks/>
            </p:cNvSpPr>
            <p:nvPr/>
          </p:nvSpPr>
          <p:spPr>
            <a:xfrm>
              <a:off x="5763230" y="657806"/>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 sz="2400" b="1" dirty="0">
                  <a:solidFill>
                    <a:schemeClr val="bg1"/>
                  </a:solidFill>
                </a:rPr>
                <a:t>06</a:t>
              </a:r>
            </a:p>
          </p:txBody>
        </p:sp>
      </p:grpSp>
      <p:grpSp>
        <p:nvGrpSpPr>
          <p:cNvPr id="37" name="Group 36">
            <a:extLst>
              <a:ext uri="{FF2B5EF4-FFF2-40B4-BE49-F238E27FC236}">
                <a16:creationId xmlns:a16="http://schemas.microsoft.com/office/drawing/2014/main" id="{BF770E43-C634-EDC9-5662-13FFF9EB9378}"/>
              </a:ext>
            </a:extLst>
          </p:cNvPr>
          <p:cNvGrpSpPr/>
          <p:nvPr/>
        </p:nvGrpSpPr>
        <p:grpSpPr>
          <a:xfrm>
            <a:off x="6312862" y="4429621"/>
            <a:ext cx="511077" cy="511077"/>
            <a:chOff x="5763230" y="626896"/>
            <a:chExt cx="511077" cy="511077"/>
          </a:xfrm>
        </p:grpSpPr>
        <p:sp>
          <p:nvSpPr>
            <p:cNvPr id="38" name="Oval 37">
              <a:extLst>
                <a:ext uri="{FF2B5EF4-FFF2-40B4-BE49-F238E27FC236}">
                  <a16:creationId xmlns:a16="http://schemas.microsoft.com/office/drawing/2014/main" id="{E6CE3B95-F318-7EBD-6623-52B0B144D944}"/>
                </a:ext>
              </a:extLst>
            </p:cNvPr>
            <p:cNvSpPr/>
            <p:nvPr/>
          </p:nvSpPr>
          <p:spPr>
            <a:xfrm>
              <a:off x="5763230" y="62689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a16="http://schemas.microsoft.com/office/drawing/2014/main" id="{01BE9C24-BAAC-243E-D7A9-980F75B4BCB7}"/>
                </a:ext>
              </a:extLst>
            </p:cNvPr>
            <p:cNvSpPr txBox="1">
              <a:spLocks/>
            </p:cNvSpPr>
            <p:nvPr/>
          </p:nvSpPr>
          <p:spPr>
            <a:xfrm>
              <a:off x="5763230" y="657806"/>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 sz="2400" b="1" dirty="0">
                  <a:solidFill>
                    <a:schemeClr val="bg1"/>
                  </a:solidFill>
                </a:rPr>
                <a:t>07</a:t>
              </a:r>
            </a:p>
          </p:txBody>
        </p:sp>
      </p:grpSp>
      <p:grpSp>
        <p:nvGrpSpPr>
          <p:cNvPr id="40" name="Group 39">
            <a:extLst>
              <a:ext uri="{FF2B5EF4-FFF2-40B4-BE49-F238E27FC236}">
                <a16:creationId xmlns:a16="http://schemas.microsoft.com/office/drawing/2014/main" id="{AE2BF4B2-4245-7321-AD57-FDB6B36E26A9}"/>
              </a:ext>
            </a:extLst>
          </p:cNvPr>
          <p:cNvGrpSpPr/>
          <p:nvPr/>
        </p:nvGrpSpPr>
        <p:grpSpPr>
          <a:xfrm>
            <a:off x="6312862" y="5036843"/>
            <a:ext cx="511077" cy="511077"/>
            <a:chOff x="5763230" y="626896"/>
            <a:chExt cx="511077" cy="511077"/>
          </a:xfrm>
        </p:grpSpPr>
        <p:sp>
          <p:nvSpPr>
            <p:cNvPr id="41" name="Oval 40">
              <a:extLst>
                <a:ext uri="{FF2B5EF4-FFF2-40B4-BE49-F238E27FC236}">
                  <a16:creationId xmlns:a16="http://schemas.microsoft.com/office/drawing/2014/main" id="{EBD0E45B-1A46-96EE-BA61-9F2A5CE0E40E}"/>
                </a:ext>
              </a:extLst>
            </p:cNvPr>
            <p:cNvSpPr/>
            <p:nvPr/>
          </p:nvSpPr>
          <p:spPr>
            <a:xfrm>
              <a:off x="5763230" y="62689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8">
              <a:extLst>
                <a:ext uri="{FF2B5EF4-FFF2-40B4-BE49-F238E27FC236}">
                  <a16:creationId xmlns:a16="http://schemas.microsoft.com/office/drawing/2014/main" id="{6E8EEE23-7CF5-5D28-6BB0-06F894A80E89}"/>
                </a:ext>
              </a:extLst>
            </p:cNvPr>
            <p:cNvSpPr txBox="1">
              <a:spLocks/>
            </p:cNvSpPr>
            <p:nvPr/>
          </p:nvSpPr>
          <p:spPr>
            <a:xfrm>
              <a:off x="5763230" y="657806"/>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 sz="2400" b="1" dirty="0">
                  <a:solidFill>
                    <a:schemeClr val="bg1"/>
                  </a:solidFill>
                </a:rPr>
                <a:t>08</a:t>
              </a:r>
            </a:p>
          </p:txBody>
        </p:sp>
      </p:grpSp>
    </p:spTree>
    <p:extLst>
      <p:ext uri="{BB962C8B-B14F-4D97-AF65-F5344CB8AC3E}">
        <p14:creationId xmlns:p14="http://schemas.microsoft.com/office/powerpoint/2010/main" val="31930758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1B962B-163E-9536-2197-04F42C629D8D}"/>
              </a:ext>
            </a:extLst>
          </p:cNvPr>
          <p:cNvSpPr/>
          <p:nvPr/>
        </p:nvSpPr>
        <p:spPr>
          <a:xfrm>
            <a:off x="6026109" y="0"/>
            <a:ext cx="12544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E75F8D8-12DF-4E35-B2DC-7CDBA741997A}"/>
              </a:ext>
            </a:extLst>
          </p:cNvPr>
          <p:cNvSpPr>
            <a:spLocks noGrp="1"/>
          </p:cNvSpPr>
          <p:nvPr>
            <p:ph type="body" sz="quarter" idx="18"/>
          </p:nvPr>
        </p:nvSpPr>
        <p:spPr>
          <a:xfrm>
            <a:off x="1463724" y="1859843"/>
            <a:ext cx="3350323" cy="4481791"/>
          </a:xfrm>
        </p:spPr>
        <p:txBody>
          <a:bodyPr>
            <a:normAutofit/>
          </a:bodyPr>
          <a:lstStyle/>
          <a:p>
            <a:pPr marL="12700" indent="-12700">
              <a:lnSpc>
                <a:spcPts val="2240"/>
              </a:lnSpc>
              <a:spcBef>
                <a:spcPts val="0"/>
              </a:spcBef>
            </a:pPr>
            <a:r>
              <a:rPr lang="es" sz="2000" dirty="0"/>
              <a:t>La mitigación de peligros se refiere a los pasos que se toman para eliminar los peligros o reducir los daños causados por ellos, especialmente en un escenario específico como un desastre natural. Las medidas de mitigación de riesgos para una empresa pueden incluir pasos como:</a:t>
            </a:r>
          </a:p>
        </p:txBody>
      </p:sp>
      <p:sp>
        <p:nvSpPr>
          <p:cNvPr id="4" name="Text Placeholder 3">
            <a:extLst>
              <a:ext uri="{FF2B5EF4-FFF2-40B4-BE49-F238E27FC236}">
                <a16:creationId xmlns:a16="http://schemas.microsoft.com/office/drawing/2014/main" id="{6113AF45-76FE-C5CE-58A5-C6BCC354542F}"/>
              </a:ext>
            </a:extLst>
          </p:cNvPr>
          <p:cNvSpPr>
            <a:spLocks noGrp="1"/>
          </p:cNvSpPr>
          <p:nvPr>
            <p:ph type="body" sz="quarter" idx="16"/>
          </p:nvPr>
        </p:nvSpPr>
        <p:spPr/>
        <p:txBody>
          <a:bodyPr>
            <a:normAutofit lnSpcReduction="10000"/>
          </a:bodyPr>
          <a:lstStyle/>
          <a:p>
            <a:r>
              <a:rPr lang="es" dirty="0"/>
              <a:t>Mitigación de riesgos</a:t>
            </a:r>
          </a:p>
        </p:txBody>
      </p:sp>
      <p:sp>
        <p:nvSpPr>
          <p:cNvPr id="6" name="Rectangle 5">
            <a:extLst>
              <a:ext uri="{FF2B5EF4-FFF2-40B4-BE49-F238E27FC236}">
                <a16:creationId xmlns:a16="http://schemas.microsoft.com/office/drawing/2014/main" id="{890623F7-1118-247E-E5CF-B71EBD759BAC}"/>
              </a:ext>
            </a:extLst>
          </p:cNvPr>
          <p:cNvSpPr/>
          <p:nvPr/>
        </p:nvSpPr>
        <p:spPr>
          <a:xfrm>
            <a:off x="1379575" y="1420009"/>
            <a:ext cx="1060152"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 name="Oval 1">
            <a:extLst>
              <a:ext uri="{FF2B5EF4-FFF2-40B4-BE49-F238E27FC236}">
                <a16:creationId xmlns:a16="http://schemas.microsoft.com/office/drawing/2014/main" id="{80C430B1-A960-9BC1-8973-C2A5D1D17EE4}"/>
              </a:ext>
            </a:extLst>
          </p:cNvPr>
          <p:cNvSpPr/>
          <p:nvPr/>
        </p:nvSpPr>
        <p:spPr>
          <a:xfrm>
            <a:off x="5763230" y="2326452"/>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991699B-34C7-0FA8-C53E-E70EC9234D97}"/>
              </a:ext>
            </a:extLst>
          </p:cNvPr>
          <p:cNvSpPr/>
          <p:nvPr/>
        </p:nvSpPr>
        <p:spPr>
          <a:xfrm>
            <a:off x="5763230" y="1648868"/>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185DC3B-463B-E2B4-9242-710FA6D7E3CB}"/>
              </a:ext>
            </a:extLst>
          </p:cNvPr>
          <p:cNvSpPr/>
          <p:nvPr/>
        </p:nvSpPr>
        <p:spPr>
          <a:xfrm>
            <a:off x="5763230" y="4823198"/>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FF148FB-7C49-64D0-F3A6-637048EA6F53}"/>
              </a:ext>
            </a:extLst>
          </p:cNvPr>
          <p:cNvSpPr/>
          <p:nvPr/>
        </p:nvSpPr>
        <p:spPr>
          <a:xfrm>
            <a:off x="5763230" y="3865979"/>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275E45E-6444-F28D-E5C6-4630E468399C}"/>
              </a:ext>
            </a:extLst>
          </p:cNvPr>
          <p:cNvSpPr/>
          <p:nvPr/>
        </p:nvSpPr>
        <p:spPr>
          <a:xfrm>
            <a:off x="5763230" y="325870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a:extLst>
              <a:ext uri="{FF2B5EF4-FFF2-40B4-BE49-F238E27FC236}">
                <a16:creationId xmlns:a16="http://schemas.microsoft.com/office/drawing/2014/main" id="{67B2FC37-2FA1-31D6-88C2-EE0A2C7BDCF4}"/>
              </a:ext>
            </a:extLst>
          </p:cNvPr>
          <p:cNvSpPr txBox="1">
            <a:spLocks/>
          </p:cNvSpPr>
          <p:nvPr/>
        </p:nvSpPr>
        <p:spPr>
          <a:xfrm>
            <a:off x="6430585" y="1729571"/>
            <a:ext cx="4416460" cy="42203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600"/>
              </a:spcBef>
              <a:buNone/>
            </a:pPr>
            <a:r>
              <a:rPr lang="es" sz="2000" dirty="0">
                <a:solidFill>
                  <a:srgbClr val="616161"/>
                </a:solidFill>
              </a:rPr>
              <a:t>Mejoras estructurales;</a:t>
            </a:r>
          </a:p>
          <a:p>
            <a:pPr marL="0" indent="0">
              <a:spcBef>
                <a:spcPts val="2600"/>
              </a:spcBef>
              <a:buNone/>
            </a:pPr>
            <a:r>
              <a:rPr lang="es" sz="2000" dirty="0">
                <a:solidFill>
                  <a:srgbClr val="616161"/>
                </a:solidFill>
              </a:rPr>
              <a:t>Ajustes basados en auditorías profesionales de riesgos;</a:t>
            </a:r>
          </a:p>
          <a:p>
            <a:pPr marL="0" indent="0">
              <a:spcBef>
                <a:spcPts val="2600"/>
              </a:spcBef>
              <a:buNone/>
            </a:pPr>
            <a:r>
              <a:rPr lang="es" sz="2000" dirty="0">
                <a:solidFill>
                  <a:srgbClr val="616161"/>
                </a:solidFill>
              </a:rPr>
              <a:t>actualizaciones de accesibilidad;</a:t>
            </a:r>
          </a:p>
          <a:p>
            <a:pPr marL="0" indent="0">
              <a:spcBef>
                <a:spcPts val="2600"/>
              </a:spcBef>
              <a:buNone/>
            </a:pPr>
            <a:r>
              <a:rPr lang="es" sz="2000" dirty="0">
                <a:solidFill>
                  <a:srgbClr val="616161"/>
                </a:solidFill>
              </a:rPr>
              <a:t>Capacitación de empleados para respuesta a emergencias;</a:t>
            </a:r>
          </a:p>
          <a:p>
            <a:pPr marL="0" indent="0">
              <a:spcBef>
                <a:spcPts val="2600"/>
              </a:spcBef>
              <a:buNone/>
            </a:pPr>
            <a:r>
              <a:rPr lang="es" sz="2000" dirty="0">
                <a:solidFill>
                  <a:srgbClr val="616161"/>
                </a:solidFill>
              </a:rPr>
              <a:t>Ajustes locales basados en recomendaciones gubernamentales para la prevención de riesgos de crisis/desastres.</a:t>
            </a:r>
          </a:p>
        </p:txBody>
      </p:sp>
      <p:sp>
        <p:nvSpPr>
          <p:cNvPr id="12" name="Text Placeholder 8">
            <a:extLst>
              <a:ext uri="{FF2B5EF4-FFF2-40B4-BE49-F238E27FC236}">
                <a16:creationId xmlns:a16="http://schemas.microsoft.com/office/drawing/2014/main" id="{5033A029-4DA9-323D-061A-AFDF184FFAF3}"/>
              </a:ext>
            </a:extLst>
          </p:cNvPr>
          <p:cNvSpPr txBox="1">
            <a:spLocks/>
          </p:cNvSpPr>
          <p:nvPr/>
        </p:nvSpPr>
        <p:spPr>
          <a:xfrm>
            <a:off x="5763230" y="1679778"/>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 sz="2400" b="1" dirty="0">
                <a:solidFill>
                  <a:schemeClr val="bg1"/>
                </a:solidFill>
              </a:rPr>
              <a:t>01</a:t>
            </a:r>
          </a:p>
        </p:txBody>
      </p:sp>
      <p:sp>
        <p:nvSpPr>
          <p:cNvPr id="13" name="Text Placeholder 8">
            <a:extLst>
              <a:ext uri="{FF2B5EF4-FFF2-40B4-BE49-F238E27FC236}">
                <a16:creationId xmlns:a16="http://schemas.microsoft.com/office/drawing/2014/main" id="{7C012C0A-7E0D-2ADC-3312-F544C0F6A286}"/>
              </a:ext>
            </a:extLst>
          </p:cNvPr>
          <p:cNvSpPr txBox="1">
            <a:spLocks/>
          </p:cNvSpPr>
          <p:nvPr/>
        </p:nvSpPr>
        <p:spPr>
          <a:xfrm>
            <a:off x="5763232" y="2374588"/>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s" sz="2400" b="1" dirty="0">
                <a:solidFill>
                  <a:schemeClr val="bg1"/>
                </a:solidFill>
              </a:rPr>
              <a:t>02</a:t>
            </a:r>
          </a:p>
        </p:txBody>
      </p:sp>
      <p:sp>
        <p:nvSpPr>
          <p:cNvPr id="14" name="Text Placeholder 8">
            <a:extLst>
              <a:ext uri="{FF2B5EF4-FFF2-40B4-BE49-F238E27FC236}">
                <a16:creationId xmlns:a16="http://schemas.microsoft.com/office/drawing/2014/main" id="{2DF67390-74C5-EDA6-A320-DA4E2A161ACE}"/>
              </a:ext>
            </a:extLst>
          </p:cNvPr>
          <p:cNvSpPr txBox="1">
            <a:spLocks/>
          </p:cNvSpPr>
          <p:nvPr/>
        </p:nvSpPr>
        <p:spPr>
          <a:xfrm>
            <a:off x="5770571" y="3287520"/>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s" sz="2400" b="1" dirty="0">
                <a:solidFill>
                  <a:schemeClr val="bg1"/>
                </a:solidFill>
              </a:rPr>
              <a:t>03</a:t>
            </a:r>
          </a:p>
        </p:txBody>
      </p:sp>
      <p:sp>
        <p:nvSpPr>
          <p:cNvPr id="15" name="Text Placeholder 8">
            <a:extLst>
              <a:ext uri="{FF2B5EF4-FFF2-40B4-BE49-F238E27FC236}">
                <a16:creationId xmlns:a16="http://schemas.microsoft.com/office/drawing/2014/main" id="{B9BBF08B-B44C-E9B0-2968-F947F997507A}"/>
              </a:ext>
            </a:extLst>
          </p:cNvPr>
          <p:cNvSpPr txBox="1">
            <a:spLocks/>
          </p:cNvSpPr>
          <p:nvPr/>
        </p:nvSpPr>
        <p:spPr>
          <a:xfrm>
            <a:off x="5763230" y="3881450"/>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s" sz="2400" b="1" dirty="0">
                <a:solidFill>
                  <a:schemeClr val="bg1"/>
                </a:solidFill>
              </a:rPr>
              <a:t>04</a:t>
            </a:r>
          </a:p>
        </p:txBody>
      </p:sp>
      <p:sp>
        <p:nvSpPr>
          <p:cNvPr id="16" name="Text Placeholder 8">
            <a:extLst>
              <a:ext uri="{FF2B5EF4-FFF2-40B4-BE49-F238E27FC236}">
                <a16:creationId xmlns:a16="http://schemas.microsoft.com/office/drawing/2014/main" id="{6F975B67-0D2A-9187-643E-8B09771CB6B5}"/>
              </a:ext>
            </a:extLst>
          </p:cNvPr>
          <p:cNvSpPr txBox="1">
            <a:spLocks/>
          </p:cNvSpPr>
          <p:nvPr/>
        </p:nvSpPr>
        <p:spPr>
          <a:xfrm>
            <a:off x="5770571" y="4851953"/>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s" sz="2400" b="1" dirty="0">
                <a:solidFill>
                  <a:schemeClr val="bg1"/>
                </a:solidFill>
              </a:rPr>
              <a:t>05</a:t>
            </a:r>
          </a:p>
        </p:txBody>
      </p:sp>
    </p:spTree>
    <p:extLst>
      <p:ext uri="{BB962C8B-B14F-4D97-AF65-F5344CB8AC3E}">
        <p14:creationId xmlns:p14="http://schemas.microsoft.com/office/powerpoint/2010/main" val="35820216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166ECC-B61B-4C66-9894-CFFAF5F90C80}"/>
              </a:ext>
            </a:extLst>
          </p:cNvPr>
          <p:cNvSpPr/>
          <p:nvPr/>
        </p:nvSpPr>
        <p:spPr>
          <a:xfrm>
            <a:off x="6721414" y="6077808"/>
            <a:ext cx="4973369" cy="441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C4036A0-2C97-4685-94C1-0E3E2018A7CE}"/>
              </a:ext>
            </a:extLst>
          </p:cNvPr>
          <p:cNvSpPr>
            <a:spLocks noGrp="1"/>
          </p:cNvSpPr>
          <p:nvPr>
            <p:ph type="body" sz="quarter" idx="18"/>
          </p:nvPr>
        </p:nvSpPr>
        <p:spPr>
          <a:xfrm>
            <a:off x="529759" y="1649680"/>
            <a:ext cx="11073662" cy="3867704"/>
          </a:xfrm>
        </p:spPr>
        <p:txBody>
          <a:bodyPr numCol="2" spcCol="252000">
            <a:noAutofit/>
          </a:bodyPr>
          <a:lstStyle/>
          <a:p>
            <a:pPr marL="12700" indent="-12700" algn="just"/>
            <a:r>
              <a:rPr lang="es" sz="2000" dirty="0" err="1"/>
              <a:t>priorización de </a:t>
            </a:r>
            <a:r>
              <a:rPr lang="es" sz="2000" dirty="0"/>
              <a:t>riesgos es importante porque le permite determinar cuánto de su grupo de recursos debe dedicarse razonablemente a cada riesgo potencial. Por ejemplo, una empresa en Turquía, Grecia, Albania, Italia y Rumania (los países con el mayor riesgo en Europa) sería inteligente si asignara una parte significativa de su fondo común de recursos a la respuesta ante terremotos, pero probablemente no se beneficiará sustancialmente de los huracanes. preparativos.</a:t>
            </a:r>
          </a:p>
          <a:p>
            <a:pPr marL="12700" indent="-12700" algn="just"/>
            <a:endParaRPr lang="en-US" sz="2000" dirty="0"/>
          </a:p>
          <a:p>
            <a:pPr marL="12700" indent="-12700" algn="just"/>
            <a:r>
              <a:rPr lang="es" sz="2000" dirty="0"/>
              <a:t>Por el contrario, una empresa en Alemania Occidental probablemente debería invertir en un plan de respuesta de </a:t>
            </a:r>
            <a:r>
              <a:rPr lang="es" sz="2000" dirty="0" err="1"/>
              <a:t>floos </a:t>
            </a:r>
            <a:r>
              <a:rPr lang="es" sz="2000" dirty="0"/>
              <a:t>, pero probablemente no se beneficiará sustancialmente de los preparativos para terremotos.</a:t>
            </a:r>
          </a:p>
          <a:p>
            <a:pPr marL="12700" indent="-12700" algn="just"/>
            <a:endParaRPr lang="en-US" sz="2000" dirty="0"/>
          </a:p>
          <a:p>
            <a:pPr marL="12700" indent="-12700" algn="just"/>
            <a:endParaRPr lang="en-US" sz="2000" dirty="0"/>
          </a:p>
          <a:p>
            <a:pPr marL="12700" indent="-12700" algn="just"/>
            <a:r>
              <a:rPr lang="es" sz="2000" dirty="0"/>
              <a:t>Como otro ejemplo, sería prudente que una empresa de servicios financieros invirtiera mucho en planes de recuperación ante desastres de TI y, al mismo tiempo, llevara pocos productos físicos por los que tendría que preocuparse de que se dañen. Mientras tanto, sería prudente que una tienda de muebles tomara medidas para proteger su inventario físico.</a:t>
            </a:r>
          </a:p>
          <a:p>
            <a:pPr marL="12700" indent="-12700" algn="just"/>
            <a:endParaRPr lang="en-US" sz="2000" dirty="0"/>
          </a:p>
          <a:p>
            <a:pPr marL="12700" indent="-12700" algn="just"/>
            <a:r>
              <a:rPr lang="es" sz="2000" dirty="0"/>
              <a:t>En resumen, si bien es una buena idea cubrir sus bases, debe priorizar el riesgo según la probabilidad, así como el impacto que tendría en su negocio. La implementación de sistemas de análisis de datos para considerar los riesgos ambientales, de salud y de seguridad puede proporcionar una visión estructurada de los riesgos y cómo deben </a:t>
            </a:r>
            <a:r>
              <a:rPr lang="es" sz="2000" dirty="0" err="1"/>
              <a:t>priorizarse </a:t>
            </a:r>
            <a:r>
              <a:rPr lang="es" sz="2000" dirty="0"/>
              <a:t>para cualquier negocio.</a:t>
            </a:r>
          </a:p>
          <a:p>
            <a:pPr marL="12700" indent="-12700"/>
            <a:endParaRPr lang="en-US" sz="2000" dirty="0">
              <a:latin typeface="+mj-lt"/>
            </a:endParaRPr>
          </a:p>
        </p:txBody>
      </p:sp>
      <p:sp>
        <p:nvSpPr>
          <p:cNvPr id="4" name="Text Placeholder 3">
            <a:extLst>
              <a:ext uri="{FF2B5EF4-FFF2-40B4-BE49-F238E27FC236}">
                <a16:creationId xmlns:a16="http://schemas.microsoft.com/office/drawing/2014/main" id="{E2235A67-2EF4-498B-98A6-F18642B9FA6E}"/>
              </a:ext>
            </a:extLst>
          </p:cNvPr>
          <p:cNvSpPr>
            <a:spLocks noGrp="1"/>
          </p:cNvSpPr>
          <p:nvPr>
            <p:ph type="body" sz="quarter" idx="16"/>
          </p:nvPr>
        </p:nvSpPr>
        <p:spPr/>
        <p:txBody>
          <a:bodyPr>
            <a:normAutofit fontScale="92500" lnSpcReduction="10000"/>
          </a:bodyPr>
          <a:lstStyle/>
          <a:p>
            <a:r>
              <a:rPr lang="es" sz="4000" dirty="0" err="1"/>
              <a:t>Priorización de </a:t>
            </a:r>
            <a:endParaRPr lang="en-US" sz="4000" dirty="0"/>
          </a:p>
        </p:txBody>
      </p:sp>
    </p:spTree>
    <p:extLst>
      <p:ext uri="{BB962C8B-B14F-4D97-AF65-F5344CB8AC3E}">
        <p14:creationId xmlns:p14="http://schemas.microsoft.com/office/powerpoint/2010/main" val="39078982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4183</TotalTime>
  <Words>13803</Words>
  <Application>Microsoft Office PowerPoint</Application>
  <PresentationFormat>Panorámica</PresentationFormat>
  <Paragraphs>764</Paragraphs>
  <Slides>102</Slides>
  <Notes>0</Notes>
  <HiddenSlides>0</HiddenSlides>
  <MMClips>0</MMClips>
  <ScaleCrop>false</ScaleCrop>
  <HeadingPairs>
    <vt:vector size="6" baseType="variant">
      <vt:variant>
        <vt:lpstr>Fuentes usadas</vt:lpstr>
      </vt:variant>
      <vt:variant>
        <vt:i4>20</vt:i4>
      </vt:variant>
      <vt:variant>
        <vt:lpstr>Tema</vt:lpstr>
      </vt:variant>
      <vt:variant>
        <vt:i4>1</vt:i4>
      </vt:variant>
      <vt:variant>
        <vt:lpstr>Títulos de diapositiva</vt:lpstr>
      </vt:variant>
      <vt:variant>
        <vt:i4>102</vt:i4>
      </vt:variant>
    </vt:vector>
  </HeadingPairs>
  <TitlesOfParts>
    <vt:vector size="123" baseType="lpstr">
      <vt:lpstr>-apple-system</vt:lpstr>
      <vt:lpstr>Arial</vt:lpstr>
      <vt:lpstr>AvenirNext</vt:lpstr>
      <vt:lpstr>Calibri</vt:lpstr>
      <vt:lpstr>Calibri Light</vt:lpstr>
      <vt:lpstr>Cambria</vt:lpstr>
      <vt:lpstr>Georgia</vt:lpstr>
      <vt:lpstr>Lato Regular</vt:lpstr>
      <vt:lpstr>Lyon</vt:lpstr>
      <vt:lpstr>Maersk Text</vt:lpstr>
      <vt:lpstr>Montserrat</vt:lpstr>
      <vt:lpstr>Montserrat Light</vt:lpstr>
      <vt:lpstr>Montserrat Medium</vt:lpstr>
      <vt:lpstr>NexusSerif</vt:lpstr>
      <vt:lpstr>Noto Serif JP</vt:lpstr>
      <vt:lpstr>Open Sans</vt:lpstr>
      <vt:lpstr>Quattrocento Sans</vt:lpstr>
      <vt:lpstr>Raleway</vt:lpstr>
      <vt:lpstr>star-font</vt:lpstr>
      <vt:lpstr>Times New Roman</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Eva Elena</cp:lastModifiedBy>
  <cp:revision>336</cp:revision>
  <cp:lastPrinted>2022-09-17T11:06:27Z</cp:lastPrinted>
  <dcterms:created xsi:type="dcterms:W3CDTF">2020-10-14T13:32:04Z</dcterms:created>
  <dcterms:modified xsi:type="dcterms:W3CDTF">2022-11-11T12:02:18Z</dcterms:modified>
</cp:coreProperties>
</file>