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41"/>
  </p:notesMasterIdLst>
  <p:handoutMasterIdLst>
    <p:handoutMasterId r:id="rId42"/>
  </p:handoutMasterIdLst>
  <p:sldIdLst>
    <p:sldId id="4401" r:id="rId2"/>
    <p:sldId id="4273" r:id="rId3"/>
    <p:sldId id="4457" r:id="rId4"/>
    <p:sldId id="4402" r:id="rId5"/>
    <p:sldId id="4864" r:id="rId6"/>
    <p:sldId id="4739" r:id="rId7"/>
    <p:sldId id="4740" r:id="rId8"/>
    <p:sldId id="4292" r:id="rId9"/>
    <p:sldId id="4860" r:id="rId10"/>
    <p:sldId id="4338" r:id="rId11"/>
    <p:sldId id="4859" r:id="rId12"/>
    <p:sldId id="4861" r:id="rId13"/>
    <p:sldId id="4872" r:id="rId14"/>
    <p:sldId id="4871" r:id="rId15"/>
    <p:sldId id="4865" r:id="rId16"/>
    <p:sldId id="4801" r:id="rId17"/>
    <p:sldId id="4869" r:id="rId18"/>
    <p:sldId id="4435" r:id="rId19"/>
    <p:sldId id="4867" r:id="rId20"/>
    <p:sldId id="4866" r:id="rId21"/>
    <p:sldId id="4293" r:id="rId22"/>
    <p:sldId id="4762" r:id="rId23"/>
    <p:sldId id="4312" r:id="rId24"/>
    <p:sldId id="4805" r:id="rId25"/>
    <p:sldId id="4847" r:id="rId26"/>
    <p:sldId id="4608" r:id="rId27"/>
    <p:sldId id="4766" r:id="rId28"/>
    <p:sldId id="4767" r:id="rId29"/>
    <p:sldId id="4863" r:id="rId30"/>
    <p:sldId id="4873" r:id="rId31"/>
    <p:sldId id="4430" r:id="rId32"/>
    <p:sldId id="4735" r:id="rId33"/>
    <p:sldId id="4853" r:id="rId34"/>
    <p:sldId id="4736" r:id="rId35"/>
    <p:sldId id="4856" r:id="rId36"/>
    <p:sldId id="4857" r:id="rId37"/>
    <p:sldId id="4858" r:id="rId38"/>
    <p:sldId id="4810" r:id="rId39"/>
    <p:sldId id="485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a mustajbasic" initials="em" lastIdx="8" clrIdx="0">
    <p:extLst>
      <p:ext uri="{19B8F6BF-5375-455C-9EA6-DF929625EA0E}">
        <p15:presenceInfo xmlns:p15="http://schemas.microsoft.com/office/powerpoint/2012/main" userId="df2f4723eb66fae4" providerId="Windows Live"/>
      </p:ext>
    </p:extLst>
  </p:cmAuthor>
  <p:cmAuthor id="2" name="Elaine Voigt" initials="EV" lastIdx="10" clrIdx="1">
    <p:extLst>
      <p:ext uri="{19B8F6BF-5375-455C-9EA6-DF929625EA0E}">
        <p15:presenceInfo xmlns:p15="http://schemas.microsoft.com/office/powerpoint/2012/main" userId="93d85093fdedce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924"/>
    <a:srgbClr val="B41F7A"/>
    <a:srgbClr val="595959"/>
    <a:srgbClr val="EDA13E"/>
    <a:srgbClr val="083553"/>
    <a:srgbClr val="7F1C58"/>
    <a:srgbClr val="F2F2F2"/>
    <a:srgbClr val="CD6634"/>
    <a:srgbClr val="29C2F2"/>
    <a:srgbClr val="74CE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3741" autoAdjust="0"/>
  </p:normalViewPr>
  <p:slideViewPr>
    <p:cSldViewPr snapToGrid="0" snapToObjects="1">
      <p:cViewPr varScale="1">
        <p:scale>
          <a:sx n="62" d="100"/>
          <a:sy n="62" d="100"/>
        </p:scale>
        <p:origin x="924" y="44"/>
      </p:cViewPr>
      <p:guideLst/>
    </p:cSldViewPr>
  </p:slideViewPr>
  <p:notesTextViewPr>
    <p:cViewPr>
      <p:scale>
        <a:sx n="1" d="1"/>
        <a:sy n="1" d="1"/>
      </p:scale>
      <p:origin x="0" y="0"/>
    </p:cViewPr>
  </p:notesTextViewPr>
  <p:sorterViewPr>
    <p:cViewPr varScale="1">
      <p:scale>
        <a:sx n="1" d="1"/>
        <a:sy n="1" d="1"/>
      </p:scale>
      <p:origin x="0" y="-2720"/>
    </p:cViewPr>
  </p:sorterViewPr>
  <p:notesViewPr>
    <p:cSldViewPr snapToGrid="0" snapToObjects="1">
      <p:cViewPr varScale="1">
        <p:scale>
          <a:sx n="71" d="100"/>
          <a:sy n="71" d="100"/>
        </p:scale>
        <p:origin x="359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F7C50E-EC58-CAD5-092F-2E0FBA2A3B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35F7E9-181C-53F7-A611-790AD30D9D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1209C2-2AE0-0E44-86BD-BFDA49A06BFB}" type="datetimeFigureOut">
              <a:rPr lang="en-US" smtClean="0"/>
              <a:t>12/8/2022</a:t>
            </a:fld>
            <a:endParaRPr lang="en-US"/>
          </a:p>
        </p:txBody>
      </p:sp>
      <p:sp>
        <p:nvSpPr>
          <p:cNvPr id="4" name="Footer Placeholder 3">
            <a:extLst>
              <a:ext uri="{FF2B5EF4-FFF2-40B4-BE49-F238E27FC236}">
                <a16:creationId xmlns:a16="http://schemas.microsoft.com/office/drawing/2014/main" id="{0E8CE030-4217-092B-6DBC-10B845C98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20027CE-68D9-5811-0BA6-8B43B3F54C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E1D938-F8DC-DB47-9E6C-657FF2F3E75A}" type="slidenum">
              <a:rPr lang="en-US" smtClean="0"/>
              <a:t>‹Nr.›</a:t>
            </a:fld>
            <a:endParaRPr lang="en-US"/>
          </a:p>
        </p:txBody>
      </p:sp>
    </p:spTree>
    <p:extLst>
      <p:ext uri="{BB962C8B-B14F-4D97-AF65-F5344CB8AC3E}">
        <p14:creationId xmlns:p14="http://schemas.microsoft.com/office/powerpoint/2010/main" val="3935092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59788-52C2-4B8F-BBBD-8B962046C54E}" type="datetimeFigureOut">
              <a:rPr lang="en-IE" smtClean="0"/>
              <a:t>08/12/2022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CA971F-9F71-45AC-B80A-D85269BAA52C}" type="slidenum">
              <a:rPr lang="en-IE" smtClean="0"/>
              <a:t>‹Nr.›</a:t>
            </a:fld>
            <a:endParaRPr lang="en-IE"/>
          </a:p>
        </p:txBody>
      </p:sp>
    </p:spTree>
    <p:extLst>
      <p:ext uri="{BB962C8B-B14F-4D97-AF65-F5344CB8AC3E}">
        <p14:creationId xmlns:p14="http://schemas.microsoft.com/office/powerpoint/2010/main" val="2160700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6</a:t>
            </a:fld>
            <a:endParaRPr lang="en-GB" dirty="0"/>
          </a:p>
        </p:txBody>
      </p:sp>
    </p:spTree>
    <p:extLst>
      <p:ext uri="{BB962C8B-B14F-4D97-AF65-F5344CB8AC3E}">
        <p14:creationId xmlns:p14="http://schemas.microsoft.com/office/powerpoint/2010/main" val="3126998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32</a:t>
            </a:fld>
            <a:endParaRPr lang="en-GB" dirty="0"/>
          </a:p>
        </p:txBody>
      </p:sp>
    </p:spTree>
    <p:extLst>
      <p:ext uri="{BB962C8B-B14F-4D97-AF65-F5344CB8AC3E}">
        <p14:creationId xmlns:p14="http://schemas.microsoft.com/office/powerpoint/2010/main" val="1071206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33</a:t>
            </a:fld>
            <a:endParaRPr lang="en-GB" dirty="0"/>
          </a:p>
        </p:txBody>
      </p:sp>
    </p:spTree>
    <p:extLst>
      <p:ext uri="{BB962C8B-B14F-4D97-AF65-F5344CB8AC3E}">
        <p14:creationId xmlns:p14="http://schemas.microsoft.com/office/powerpoint/2010/main" val="287373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34</a:t>
            </a:fld>
            <a:endParaRPr lang="en-GB" dirty="0"/>
          </a:p>
        </p:txBody>
      </p:sp>
    </p:spTree>
    <p:extLst>
      <p:ext uri="{BB962C8B-B14F-4D97-AF65-F5344CB8AC3E}">
        <p14:creationId xmlns:p14="http://schemas.microsoft.com/office/powerpoint/2010/main" val="991673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35</a:t>
            </a:fld>
            <a:endParaRPr lang="en-GB" dirty="0"/>
          </a:p>
        </p:txBody>
      </p:sp>
    </p:spTree>
    <p:extLst>
      <p:ext uri="{BB962C8B-B14F-4D97-AF65-F5344CB8AC3E}">
        <p14:creationId xmlns:p14="http://schemas.microsoft.com/office/powerpoint/2010/main" val="1667627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36</a:t>
            </a:fld>
            <a:endParaRPr lang="en-GB" dirty="0"/>
          </a:p>
        </p:txBody>
      </p:sp>
    </p:spTree>
    <p:extLst>
      <p:ext uri="{BB962C8B-B14F-4D97-AF65-F5344CB8AC3E}">
        <p14:creationId xmlns:p14="http://schemas.microsoft.com/office/powerpoint/2010/main" val="3255169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37</a:t>
            </a:fld>
            <a:endParaRPr lang="en-GB" dirty="0"/>
          </a:p>
        </p:txBody>
      </p:sp>
    </p:spTree>
    <p:extLst>
      <p:ext uri="{BB962C8B-B14F-4D97-AF65-F5344CB8AC3E}">
        <p14:creationId xmlns:p14="http://schemas.microsoft.com/office/powerpoint/2010/main" val="2785418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7</a:t>
            </a:fld>
            <a:endParaRPr lang="en-GB" dirty="0"/>
          </a:p>
        </p:txBody>
      </p:sp>
    </p:spTree>
    <p:extLst>
      <p:ext uri="{BB962C8B-B14F-4D97-AF65-F5344CB8AC3E}">
        <p14:creationId xmlns:p14="http://schemas.microsoft.com/office/powerpoint/2010/main" val="3592221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AC054-D004-974A-8D8E-E228282ED4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648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AC054-D004-974A-8D8E-E228282ED4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566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AC054-D004-974A-8D8E-E228282ED4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420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AC054-D004-974A-8D8E-E228282ED4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493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15</a:t>
            </a:fld>
            <a:endParaRPr lang="en-GB" dirty="0"/>
          </a:p>
        </p:txBody>
      </p:sp>
    </p:spTree>
    <p:extLst>
      <p:ext uri="{BB962C8B-B14F-4D97-AF65-F5344CB8AC3E}">
        <p14:creationId xmlns:p14="http://schemas.microsoft.com/office/powerpoint/2010/main" val="3332514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4AC054-D004-974A-8D8E-E228282ED4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869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68312D77-9186-46F9-9D74-D9FF47C81047}" type="slidenum">
              <a:rPr lang="en-GB" smtClean="0"/>
              <a:t>27</a:t>
            </a:fld>
            <a:endParaRPr lang="en-GB" dirty="0"/>
          </a:p>
        </p:txBody>
      </p:sp>
    </p:spTree>
    <p:extLst>
      <p:ext uri="{BB962C8B-B14F-4D97-AF65-F5344CB8AC3E}">
        <p14:creationId xmlns:p14="http://schemas.microsoft.com/office/powerpoint/2010/main" val="3115581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SECURE BLOCKCHAIN</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SECURE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with Photo -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115878" y="-3"/>
            <a:ext cx="5736184" cy="6892757"/>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463724" y="1859843"/>
            <a:ext cx="4832436"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379575" y="682112"/>
            <a:ext cx="4931330"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9" name="Rectangle 8">
            <a:extLst>
              <a:ext uri="{FF2B5EF4-FFF2-40B4-BE49-F238E27FC236}">
                <a16:creationId xmlns:a16="http://schemas.microsoft.com/office/drawing/2014/main" id="{D03E0E12-FB23-2F44-87D8-ABAAFB8156D3}"/>
              </a:ext>
            </a:extLst>
          </p:cNvPr>
          <p:cNvSpPr/>
          <p:nvPr userDrawn="1"/>
        </p:nvSpPr>
        <p:spPr>
          <a:xfrm>
            <a:off x="1400660" y="1458295"/>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EE8DA8D2-4676-2040-818E-4838677D4471}"/>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144705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910D071-4356-2D46-B791-8EBEB450F3C7}"/>
              </a:ext>
            </a:extLst>
          </p:cNvPr>
          <p:cNvSpPr/>
          <p:nvPr userDrawn="1"/>
        </p:nvSpPr>
        <p:spPr>
          <a:xfrm flipV="1">
            <a:off x="1115878" y="-3"/>
            <a:ext cx="5736184" cy="6892757"/>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69A8DAD9-271A-B649-A3C8-65149F616022}"/>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8" name="Picture Placeholder 17">
            <a:extLst>
              <a:ext uri="{FF2B5EF4-FFF2-40B4-BE49-F238E27FC236}">
                <a16:creationId xmlns:a16="http://schemas.microsoft.com/office/drawing/2014/main" id="{9BCF657B-2521-9848-AF64-509B4171F96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C19CD423-B11E-D74D-8B58-62A243837FDA}"/>
              </a:ext>
            </a:extLst>
          </p:cNvPr>
          <p:cNvSpPr>
            <a:spLocks noGrp="1"/>
          </p:cNvSpPr>
          <p:nvPr>
            <p:ph type="body" sz="quarter" idx="18" hasCustomPrompt="1"/>
          </p:nvPr>
        </p:nvSpPr>
        <p:spPr>
          <a:xfrm>
            <a:off x="1463724" y="1859843"/>
            <a:ext cx="4832436"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41D8DDE8-E549-3B4C-867F-F463309162A3}"/>
              </a:ext>
            </a:extLst>
          </p:cNvPr>
          <p:cNvSpPr>
            <a:spLocks noGrp="1"/>
          </p:cNvSpPr>
          <p:nvPr>
            <p:ph type="body" sz="quarter" idx="16" hasCustomPrompt="1"/>
          </p:nvPr>
        </p:nvSpPr>
        <p:spPr>
          <a:xfrm>
            <a:off x="1379575" y="682112"/>
            <a:ext cx="4931330"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6D1C72D2-6F43-5B47-861B-840EBB300E28}"/>
              </a:ext>
            </a:extLst>
          </p:cNvPr>
          <p:cNvSpPr/>
          <p:nvPr userDrawn="1"/>
        </p:nvSpPr>
        <p:spPr>
          <a:xfrm>
            <a:off x="1400660" y="1458295"/>
            <a:ext cx="792000" cy="21410"/>
          </a:xfrm>
          <a:prstGeom prst="rect">
            <a:avLst/>
          </a:prstGeom>
          <a:solidFill>
            <a:srgbClr val="B41F7A"/>
          </a:solidFill>
          <a:ln>
            <a:solidFill>
              <a:srgbClr val="B41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6BDBD618-9343-6A4D-ABE7-49A5393A3B7C}"/>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3135426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10" name="Rectangle 9">
            <a:extLst>
              <a:ext uri="{FF2B5EF4-FFF2-40B4-BE49-F238E27FC236}">
                <a16:creationId xmlns:a16="http://schemas.microsoft.com/office/drawing/2014/main" id="{447A66AA-4479-1F4F-A1EC-0FF5590C23F4}"/>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E49ABDE0-3A95-EA48-A6FF-D7A2F4032D0B}"/>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166056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2" name="Rectangle 11">
            <a:extLst>
              <a:ext uri="{FF2B5EF4-FFF2-40B4-BE49-F238E27FC236}">
                <a16:creationId xmlns:a16="http://schemas.microsoft.com/office/drawing/2014/main" id="{67398235-C6AD-0044-962D-4008089BE2E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3" name="Picture 12" descr="Logo&#10;&#10;Description automatically generated">
            <a:extLst>
              <a:ext uri="{FF2B5EF4-FFF2-40B4-BE49-F238E27FC236}">
                <a16:creationId xmlns:a16="http://schemas.microsoft.com/office/drawing/2014/main" id="{9BCE51B4-5C11-8648-BE30-F5B130E4941C}"/>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563063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Rectangle 11">
            <a:extLst>
              <a:ext uri="{FF2B5EF4-FFF2-40B4-BE49-F238E27FC236}">
                <a16:creationId xmlns:a16="http://schemas.microsoft.com/office/drawing/2014/main" id="{9224B230-825F-464D-818B-C48C81BE9E27}"/>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C0E45D6A-D725-0E40-8A9C-04FD779E67F5}"/>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900466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676972" y="1419156"/>
            <a:ext cx="792000" cy="2141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Rectangle 11">
            <a:extLst>
              <a:ext uri="{FF2B5EF4-FFF2-40B4-BE49-F238E27FC236}">
                <a16:creationId xmlns:a16="http://schemas.microsoft.com/office/drawing/2014/main" id="{74F5F8AB-170A-B44D-BD0D-27DD2A5A9D9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DC0C7C7A-DB95-734B-98BC-92FBFE838E05}"/>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920791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56B2A56-2BBE-C646-BE66-B40552392DDE}"/>
              </a:ext>
            </a:extLst>
          </p:cNvPr>
          <p:cNvSpPr/>
          <p:nvPr userDrawn="1"/>
        </p:nvSpPr>
        <p:spPr>
          <a:xfrm>
            <a:off x="241300" y="228600"/>
            <a:ext cx="11696700" cy="27178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0054DF-81C6-D345-BE64-D6FEB13B6C91}"/>
              </a:ext>
            </a:extLst>
          </p:cNvPr>
          <p:cNvSpPr/>
          <p:nvPr userDrawn="1"/>
        </p:nvSpPr>
        <p:spPr>
          <a:xfrm>
            <a:off x="5571778" y="1314450"/>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
        <p:nvSpPr>
          <p:cNvPr id="21" name="Rectangle 20">
            <a:extLst>
              <a:ext uri="{FF2B5EF4-FFF2-40B4-BE49-F238E27FC236}">
                <a16:creationId xmlns:a16="http://schemas.microsoft.com/office/drawing/2014/main" id="{8A84E1C7-820C-6B4C-90A3-B85E568D2AF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9" name="Picture 18" descr="Logo&#10;&#10;Description automatically generated">
            <a:extLst>
              <a:ext uri="{FF2B5EF4-FFF2-40B4-BE49-F238E27FC236}">
                <a16:creationId xmlns:a16="http://schemas.microsoft.com/office/drawing/2014/main" id="{13DAD951-7FBC-0B47-A686-42F1981A7ACD}"/>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996481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ox - Solid Nav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E96EDAD-C319-D548-A979-49E81343F7F8}"/>
              </a:ext>
            </a:extLst>
          </p:cNvPr>
          <p:cNvSpPr/>
          <p:nvPr userDrawn="1"/>
        </p:nvSpPr>
        <p:spPr>
          <a:xfrm>
            <a:off x="241300" y="228600"/>
            <a:ext cx="11696700" cy="5695317"/>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6BFFD43-F8F2-A442-AD13-9D6BE5006D5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Logo&#10;&#10;Description automatically generated">
            <a:extLst>
              <a:ext uri="{FF2B5EF4-FFF2-40B4-BE49-F238E27FC236}">
                <a16:creationId xmlns:a16="http://schemas.microsoft.com/office/drawing/2014/main" id="{000DD97F-55CE-F046-AE6A-2ED9AA91C563}"/>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284701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ox - Solid Light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62BE5A-66C1-434D-9B56-58E19E52B6F3}"/>
              </a:ext>
            </a:extLst>
          </p:cNvPr>
          <p:cNvSpPr/>
          <p:nvPr userDrawn="1"/>
        </p:nvSpPr>
        <p:spPr>
          <a:xfrm>
            <a:off x="241300" y="228600"/>
            <a:ext cx="11696700" cy="5695317"/>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BEF564C0-0C80-AF4F-AACE-A9610384834B}"/>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Logo&#10;&#10;Description automatically generated">
            <a:extLst>
              <a:ext uri="{FF2B5EF4-FFF2-40B4-BE49-F238E27FC236}">
                <a16:creationId xmlns:a16="http://schemas.microsoft.com/office/drawing/2014/main" id="{C960BDC8-E155-A147-AB2E-7170DDF4F116}"/>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1092935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9" y="1757011"/>
            <a:ext cx="11073662" cy="3867704"/>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073661"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995E0C5B-A0BB-1F4A-9CE1-5EBE027AF223}"/>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6ED607DE-E931-A941-A8E1-5409FA6218E2}"/>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98372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SECURE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ext only MAST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087794-A3B2-6ECD-43B7-1E09EEBD3F8D}"/>
              </a:ext>
            </a:extLst>
          </p:cNvPr>
          <p:cNvSpPr/>
          <p:nvPr userDrawn="1"/>
        </p:nvSpPr>
        <p:spPr>
          <a:xfrm>
            <a:off x="0" y="1"/>
            <a:ext cx="12192000" cy="136173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9" y="1757011"/>
            <a:ext cx="11073662" cy="3867704"/>
          </a:xfrm>
        </p:spPr>
        <p:txBody>
          <a:bodyPr>
            <a:normAutofit/>
          </a:bodyPr>
          <a:lstStyle>
            <a:lvl1pPr>
              <a:lnSpc>
                <a:spcPts val="2280"/>
              </a:lnSpc>
              <a:spcBef>
                <a:spcPts val="0"/>
              </a:spcBef>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60" y="507036"/>
            <a:ext cx="1107366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995E0C5B-A0BB-1F4A-9CE1-5EBE027AF223}"/>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6ED607DE-E931-A941-A8E1-5409FA6218E2}"/>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02656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AC7CE8-B51E-C249-946E-538B6C26A0B6}"/>
              </a:ext>
            </a:extLst>
          </p:cNvPr>
          <p:cNvSpPr/>
          <p:nvPr userDrawn="1"/>
        </p:nvSpPr>
        <p:spPr>
          <a:xfrm>
            <a:off x="241300" y="228600"/>
            <a:ext cx="11696700" cy="1467678"/>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031047"/>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FA890FD1-5248-1542-8F2A-D91A6994E3B9}"/>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Laptop Preview</a:t>
            </a:r>
          </a:p>
        </p:txBody>
      </p:sp>
      <p:sp>
        <p:nvSpPr>
          <p:cNvPr id="15" name="Rectangle 14">
            <a:extLst>
              <a:ext uri="{FF2B5EF4-FFF2-40B4-BE49-F238E27FC236}">
                <a16:creationId xmlns:a16="http://schemas.microsoft.com/office/drawing/2014/main" id="{284D84F5-99A4-8040-A2A1-2682C599AD1B}"/>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62025217-4795-9249-9C37-88CEEEDE536E}"/>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956642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45F4BB7-6E94-9947-9F14-4DCA46C6E427}"/>
              </a:ext>
            </a:extLst>
          </p:cNvPr>
          <p:cNvSpPr/>
          <p:nvPr userDrawn="1"/>
        </p:nvSpPr>
        <p:spPr>
          <a:xfrm>
            <a:off x="241300" y="228600"/>
            <a:ext cx="11696700" cy="30353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B41F7A"/>
          </a:solidFill>
          <a:ln>
            <a:solidFill>
              <a:srgbClr val="B41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Phone Preview</a:t>
            </a:r>
          </a:p>
        </p:txBody>
      </p:sp>
      <p:sp>
        <p:nvSpPr>
          <p:cNvPr id="14" name="Rectangle 13">
            <a:extLst>
              <a:ext uri="{FF2B5EF4-FFF2-40B4-BE49-F238E27FC236}">
                <a16:creationId xmlns:a16="http://schemas.microsoft.com/office/drawing/2014/main" id="{E9B11E87-4EE4-EF4D-9822-A3CCA8B2DDFF}"/>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DE94FB9E-3664-8A4B-8CCA-49CA75C5BA58}"/>
              </a:ext>
            </a:extLst>
          </p:cNvPr>
          <p:cNvPicPr/>
          <p:nvPr userDrawn="1"/>
        </p:nvPicPr>
        <p:blipFill rotWithShape="1">
          <a:blip r:embed="rId3">
            <a:extLst>
              <a:ext uri="{28A0092B-C50C-407E-A947-70E740481C1C}">
                <a14:useLocalDpi xmlns:a14="http://schemas.microsoft.com/office/drawing/2010/main" val="0"/>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4108775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B41F7A"/>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B41F7A"/>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10" name="Rectangle 9">
            <a:extLst>
              <a:ext uri="{FF2B5EF4-FFF2-40B4-BE49-F238E27FC236}">
                <a16:creationId xmlns:a16="http://schemas.microsoft.com/office/drawing/2014/main" id="{563F9CD5-F8C9-0D4C-BCF1-4B30A32BBE23}"/>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15E4DB36-75D9-7E4F-A31D-909CFF57EC5D}"/>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3947335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 Orang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16924"/>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F16924"/>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10" name="Rectangle 9">
            <a:extLst>
              <a:ext uri="{FF2B5EF4-FFF2-40B4-BE49-F238E27FC236}">
                <a16:creationId xmlns:a16="http://schemas.microsoft.com/office/drawing/2014/main" id="{563F9CD5-F8C9-0D4C-BCF1-4B30A32BBE23}"/>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15E4DB36-75D9-7E4F-A31D-909CFF57EC5D}"/>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rot="16200000">
            <a:off x="-351693" y="5630084"/>
            <a:ext cx="1444281" cy="160129"/>
          </a:xfrm>
          <a:prstGeom prst="rect">
            <a:avLst/>
          </a:prstGeom>
        </p:spPr>
      </p:pic>
    </p:spTree>
    <p:extLst>
      <p:ext uri="{BB962C8B-B14F-4D97-AF65-F5344CB8AC3E}">
        <p14:creationId xmlns:p14="http://schemas.microsoft.com/office/powerpoint/2010/main" val="1996146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595959"/>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22" name="Rectangle 21">
            <a:extLst>
              <a:ext uri="{FF2B5EF4-FFF2-40B4-BE49-F238E27FC236}">
                <a16:creationId xmlns:a16="http://schemas.microsoft.com/office/drawing/2014/main" id="{79A3CA77-1A80-6E43-B90B-87E0E18C59AC}"/>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EAA072AB-64A8-7446-AA36-36B06BE22F12}"/>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1587100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9C2F2"/>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83553"/>
              </a:solidFill>
            </a:endParaRPr>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B41F7A">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8" name="Rectangle 17">
            <a:extLst>
              <a:ext uri="{FF2B5EF4-FFF2-40B4-BE49-F238E27FC236}">
                <a16:creationId xmlns:a16="http://schemas.microsoft.com/office/drawing/2014/main" id="{A223AA5B-A80A-654B-9751-AC9D525DBF0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0" name="Picture 19" descr="Logo&#10;&#10;Description automatically generated">
            <a:extLst>
              <a:ext uri="{FF2B5EF4-FFF2-40B4-BE49-F238E27FC236}">
                <a16:creationId xmlns:a16="http://schemas.microsoft.com/office/drawing/2014/main" id="{DBDF5EC7-0B96-6349-A28B-8F9083C47147}"/>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3941567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4" name="Rectangle 13">
            <a:extLst>
              <a:ext uri="{FF2B5EF4-FFF2-40B4-BE49-F238E27FC236}">
                <a16:creationId xmlns:a16="http://schemas.microsoft.com/office/drawing/2014/main" id="{6E835CC0-40A7-4A49-AF3E-F242A0786E2B}"/>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D63E1F91-21AD-C348-B622-646EB3561A07}"/>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4133433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0" name="Rectangle 9">
            <a:extLst>
              <a:ext uri="{FF2B5EF4-FFF2-40B4-BE49-F238E27FC236}">
                <a16:creationId xmlns:a16="http://schemas.microsoft.com/office/drawing/2014/main" id="{562EC76A-58DF-4A4B-874F-8A626D9CF740}"/>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7C1F8DF1-3432-074B-BA29-C157EF147929}"/>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1387720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4" name="Rectangle 23">
            <a:extLst>
              <a:ext uri="{FF2B5EF4-FFF2-40B4-BE49-F238E27FC236}">
                <a16:creationId xmlns:a16="http://schemas.microsoft.com/office/drawing/2014/main" id="{185E8BBF-5FD9-B642-A379-CD86A20DF681}"/>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6" name="Picture 25" descr="Logo&#10;&#10;Description automatically generated">
            <a:extLst>
              <a:ext uri="{FF2B5EF4-FFF2-40B4-BE49-F238E27FC236}">
                <a16:creationId xmlns:a16="http://schemas.microsoft.com/office/drawing/2014/main" id="{B15D1A75-4AD0-BD4B-AE7B-155F54D68B04}"/>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50406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4123" y="2220685"/>
            <a:ext cx="12187877" cy="326632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44EA975A-0BA2-014C-B774-ACD0EF3B8935}"/>
              </a:ext>
            </a:extLst>
          </p:cNvPr>
          <p:cNvPicPr/>
          <p:nvPr userDrawn="1"/>
        </p:nvPicPr>
        <p:blipFill rotWithShape="1">
          <a:blip r:embed="rId2">
            <a:extLst>
              <a:ext uri="{28A0092B-C50C-407E-A947-70E740481C1C}">
                <a14:useLocalDpi xmlns:a14="http://schemas.microsoft.com/office/drawing/2010/main" val="0"/>
              </a:ext>
            </a:extLst>
          </a:blip>
          <a:srcRect l="-1240" t="12374" r="4352" b="40059"/>
          <a:stretch/>
        </p:blipFill>
        <p:spPr>
          <a:xfrm>
            <a:off x="-1" y="2220684"/>
            <a:ext cx="7232073" cy="3266329"/>
          </a:xfrm>
          <a:prstGeom prst="rect">
            <a:avLst/>
          </a:prstGeom>
        </p:spPr>
      </p:pic>
      <p:pic>
        <p:nvPicPr>
          <p:cNvPr id="14" name="Picture 13" descr="Logo&#10;&#10;Description automatically generated">
            <a:extLst>
              <a:ext uri="{FF2B5EF4-FFF2-40B4-BE49-F238E27FC236}">
                <a16:creationId xmlns:a16="http://schemas.microsoft.com/office/drawing/2014/main" id="{0B8885B7-5648-6D4A-9693-F82DCAF3358B}"/>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899711" y="313686"/>
            <a:ext cx="3343990" cy="1711988"/>
          </a:xfrm>
          <a:prstGeom prst="rect">
            <a:avLst/>
          </a:prstGeom>
        </p:spPr>
      </p:pic>
      <p:sp>
        <p:nvSpPr>
          <p:cNvPr id="19" name="Rectangle 18">
            <a:extLst>
              <a:ext uri="{FF2B5EF4-FFF2-40B4-BE49-F238E27FC236}">
                <a16:creationId xmlns:a16="http://schemas.microsoft.com/office/drawing/2014/main" id="{39FC1785-CA5D-A14B-B8A2-69C6D4CD6485}"/>
              </a:ext>
            </a:extLst>
          </p:cNvPr>
          <p:cNvSpPr/>
          <p:nvPr userDrawn="1"/>
        </p:nvSpPr>
        <p:spPr>
          <a:xfrm>
            <a:off x="5241899" y="3051958"/>
            <a:ext cx="6576787" cy="2813011"/>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20" name="Text Placeholder 23">
            <a:extLst>
              <a:ext uri="{FF2B5EF4-FFF2-40B4-BE49-F238E27FC236}">
                <a16:creationId xmlns:a16="http://schemas.microsoft.com/office/drawing/2014/main" id="{E13282FF-87C4-A745-8927-12E55E48A750}"/>
              </a:ext>
            </a:extLst>
          </p:cNvPr>
          <p:cNvSpPr>
            <a:spLocks noGrp="1"/>
          </p:cNvSpPr>
          <p:nvPr>
            <p:ph type="body" sz="quarter" idx="15" hasCustomPrompt="1"/>
          </p:nvPr>
        </p:nvSpPr>
        <p:spPr>
          <a:xfrm>
            <a:off x="5885208" y="4514100"/>
            <a:ext cx="5278651" cy="697353"/>
          </a:xfrm>
        </p:spPr>
        <p:txBody>
          <a:bodyPr anchor="b">
            <a:noAutofit/>
          </a:bodyPr>
          <a:lstStyle>
            <a:lvl1pPr marL="0" indent="0" algn="l">
              <a:buNone/>
              <a:defRPr sz="5400" b="1" baseline="0">
                <a:solidFill>
                  <a:schemeClr val="bg1"/>
                </a:solidFill>
                <a:latin typeface="+mn-lt"/>
              </a:defRPr>
            </a:lvl1pPr>
          </a:lstStyle>
          <a:p>
            <a:pPr lvl="0"/>
            <a:r>
              <a:rPr lang="en-US" dirty="0"/>
              <a:t>POWERPIONT</a:t>
            </a:r>
          </a:p>
        </p:txBody>
      </p:sp>
      <p:sp>
        <p:nvSpPr>
          <p:cNvPr id="21" name="Text Placeholder 23">
            <a:extLst>
              <a:ext uri="{FF2B5EF4-FFF2-40B4-BE49-F238E27FC236}">
                <a16:creationId xmlns:a16="http://schemas.microsoft.com/office/drawing/2014/main" id="{E1EB4311-DD04-DA47-804C-802E7610AAC2}"/>
              </a:ext>
            </a:extLst>
          </p:cNvPr>
          <p:cNvSpPr>
            <a:spLocks noGrp="1"/>
          </p:cNvSpPr>
          <p:nvPr>
            <p:ph type="body" sz="quarter" idx="16" hasCustomPrompt="1"/>
          </p:nvPr>
        </p:nvSpPr>
        <p:spPr>
          <a:xfrm>
            <a:off x="5885209" y="3494706"/>
            <a:ext cx="5278651" cy="697353"/>
          </a:xfrm>
        </p:spPr>
        <p:txBody>
          <a:bodyPr anchor="b">
            <a:normAutofit/>
          </a:bodyPr>
          <a:lstStyle>
            <a:lvl1pPr marL="0" indent="0" algn="l">
              <a:buNone/>
              <a:defRPr sz="3600" b="0" i="0">
                <a:solidFill>
                  <a:schemeClr val="bg1"/>
                </a:solidFill>
                <a:latin typeface="+mn-lt"/>
              </a:defRPr>
            </a:lvl1pPr>
          </a:lstStyle>
          <a:p>
            <a:pPr lvl="0"/>
            <a:r>
              <a:rPr lang="en-US" dirty="0"/>
              <a:t>Cover Design 1</a:t>
            </a:r>
          </a:p>
        </p:txBody>
      </p:sp>
      <p:pic>
        <p:nvPicPr>
          <p:cNvPr id="2" name="Grafik 1">
            <a:extLst>
              <a:ext uri="{FF2B5EF4-FFF2-40B4-BE49-F238E27FC236}">
                <a16:creationId xmlns:a16="http://schemas.microsoft.com/office/drawing/2014/main" id="{2A7F400E-700D-DAEE-712E-69D59B4D3A7C}"/>
              </a:ext>
            </a:extLst>
          </p:cNvPr>
          <p:cNvPicPr>
            <a:picLocks noChangeAspect="1"/>
          </p:cNvPicPr>
          <p:nvPr userDrawn="1"/>
        </p:nvPicPr>
        <p:blipFill>
          <a:blip r:embed="rId4"/>
          <a:stretch>
            <a:fillRect/>
          </a:stretch>
        </p:blipFill>
        <p:spPr>
          <a:xfrm>
            <a:off x="1176820" y="5839662"/>
            <a:ext cx="2390943" cy="619584"/>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7F1C58"/>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B41F7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F16924"/>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16" name="Rectangle 15">
            <a:extLst>
              <a:ext uri="{FF2B5EF4-FFF2-40B4-BE49-F238E27FC236}">
                <a16:creationId xmlns:a16="http://schemas.microsoft.com/office/drawing/2014/main" id="{60FDA0A4-DB97-CD4B-B9D8-DC06DE270F32}"/>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7" name="Picture 16" descr="Logo&#10;&#10;Description automatically generated">
            <a:extLst>
              <a:ext uri="{FF2B5EF4-FFF2-40B4-BE49-F238E27FC236}">
                <a16:creationId xmlns:a16="http://schemas.microsoft.com/office/drawing/2014/main" id="{C7F54070-225E-B842-A162-3F4AFB4216B6}"/>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4068254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2" name="Rectangle 21">
            <a:extLst>
              <a:ext uri="{FF2B5EF4-FFF2-40B4-BE49-F238E27FC236}">
                <a16:creationId xmlns:a16="http://schemas.microsoft.com/office/drawing/2014/main" id="{E9277041-16FF-1645-9F78-F052CB91047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64D50401-CB0B-084A-8450-D4B23F577B4B}"/>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37916804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F1C58"/>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B41F7A"/>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F16924"/>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EDA13E"/>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B41F7A"/>
          </a:solidFill>
          <a:ln w="9525" cap="flat">
            <a:noFill/>
            <a:bevel/>
            <a:headEnd/>
            <a:tailEnd/>
          </a:ln>
          <a:effectLst/>
        </p:spPr>
        <p:txBody>
          <a:bodyPr wrap="none" anchor="ctr"/>
          <a:lstStyle/>
          <a:p>
            <a:endParaRPr lang="en-US"/>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30704"/>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8" name="Rectangle 17">
            <a:extLst>
              <a:ext uri="{FF2B5EF4-FFF2-40B4-BE49-F238E27FC236}">
                <a16:creationId xmlns:a16="http://schemas.microsoft.com/office/drawing/2014/main" id="{B3C2532F-D611-6B40-B3CA-28981F36055E}"/>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9" name="Picture 18" descr="Logo&#10;&#10;Description automatically generated">
            <a:extLst>
              <a:ext uri="{FF2B5EF4-FFF2-40B4-BE49-F238E27FC236}">
                <a16:creationId xmlns:a16="http://schemas.microsoft.com/office/drawing/2014/main" id="{AD5FA0C8-251D-0745-92D5-AFAC54D02E43}"/>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4050595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F1C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B41F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EDA1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F169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B41F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9" name="Rectangle 28">
            <a:extLst>
              <a:ext uri="{FF2B5EF4-FFF2-40B4-BE49-F238E27FC236}">
                <a16:creationId xmlns:a16="http://schemas.microsoft.com/office/drawing/2014/main" id="{DADF0D77-B718-1445-9663-921379DFEA8A}"/>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0" name="Picture 29" descr="Logo&#10;&#10;Description automatically generated">
            <a:extLst>
              <a:ext uri="{FF2B5EF4-FFF2-40B4-BE49-F238E27FC236}">
                <a16:creationId xmlns:a16="http://schemas.microsoft.com/office/drawing/2014/main" id="{DB26B81B-9D4A-304C-955B-829FF2EB6991}"/>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592762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7F1C58"/>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B41F7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F1692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EDA13E"/>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2" name="Rectangle 21">
            <a:extLst>
              <a:ext uri="{FF2B5EF4-FFF2-40B4-BE49-F238E27FC236}">
                <a16:creationId xmlns:a16="http://schemas.microsoft.com/office/drawing/2014/main" id="{FCB3897B-0335-7248-B31A-4A58E77FE663}"/>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3B8F62A7-D6C3-704B-B4D0-6F75FD2E4E4B}"/>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1903704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17" name="Rectangle 16">
            <a:extLst>
              <a:ext uri="{FF2B5EF4-FFF2-40B4-BE49-F238E27FC236}">
                <a16:creationId xmlns:a16="http://schemas.microsoft.com/office/drawing/2014/main" id="{3D2CF5BA-2EEA-454D-AD82-A7AF3CF37F53}"/>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8" name="Picture 17" descr="Logo&#10;&#10;Description automatically generated">
            <a:extLst>
              <a:ext uri="{FF2B5EF4-FFF2-40B4-BE49-F238E27FC236}">
                <a16:creationId xmlns:a16="http://schemas.microsoft.com/office/drawing/2014/main" id="{9D84D82E-1D77-4342-93C5-18F17738E0F5}"/>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317595" y="6342038"/>
            <a:ext cx="1300365" cy="144173"/>
          </a:xfrm>
          <a:prstGeom prst="rect">
            <a:avLst/>
          </a:prstGeom>
        </p:spPr>
      </p:pic>
    </p:spTree>
    <p:extLst>
      <p:ext uri="{BB962C8B-B14F-4D97-AF65-F5344CB8AC3E}">
        <p14:creationId xmlns:p14="http://schemas.microsoft.com/office/powerpoint/2010/main" val="19021076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F16924"/>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F1C58"/>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B41F7A"/>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B41F7A"/>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EDA13E"/>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200" b="1" i="0">
                <a:solidFill>
                  <a:srgbClr val="F16924"/>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200" b="1" i="0">
                <a:solidFill>
                  <a:srgbClr val="7F1C58"/>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200" b="1" i="0">
                <a:solidFill>
                  <a:srgbClr val="B41F7A"/>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200" b="1" i="0">
                <a:solidFill>
                  <a:srgbClr val="EDA13E"/>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200" b="1" i="0">
                <a:solidFill>
                  <a:srgbClr val="B41F7A"/>
                </a:solidFill>
                <a:latin typeface="+mn-lt"/>
              </a:defRPr>
            </a:lvl1pPr>
          </a:lstStyle>
          <a:p>
            <a:pPr lvl="0"/>
            <a:r>
              <a:rPr lang="en-US" dirty="0"/>
              <a:t>Title</a:t>
            </a:r>
          </a:p>
        </p:txBody>
      </p:sp>
      <p:sp>
        <p:nvSpPr>
          <p:cNvPr id="72" name="Rectangle 71">
            <a:extLst>
              <a:ext uri="{FF2B5EF4-FFF2-40B4-BE49-F238E27FC236}">
                <a16:creationId xmlns:a16="http://schemas.microsoft.com/office/drawing/2014/main" id="{7CB6C5C2-8CFF-FF43-9D25-7BEE5D78D5E9}"/>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73" name="Picture 72" descr="Logo&#10;&#10;Description automatically generated">
            <a:extLst>
              <a:ext uri="{FF2B5EF4-FFF2-40B4-BE49-F238E27FC236}">
                <a16:creationId xmlns:a16="http://schemas.microsoft.com/office/drawing/2014/main" id="{2477F655-C5F2-D844-85E9-02F328E47159}"/>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2582531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F1C58"/>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EDA13E"/>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B41F7A"/>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B41F7A"/>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16924"/>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F1C58"/>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B41F7A"/>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16924"/>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EDA13E"/>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B41F7A"/>
          </a:solidFill>
          <a:ln w="9525" cap="flat">
            <a:noFill/>
            <a:bevel/>
            <a:headEnd/>
            <a:tailEnd/>
          </a:ln>
          <a:effectLst/>
        </p:spPr>
        <p:txBody>
          <a:bodyPr wrap="none" anchor="ctr"/>
          <a:lstStyle/>
          <a:p>
            <a:endParaRPr lang="en-US"/>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36" name="Text Placeholder 17">
            <a:extLst>
              <a:ext uri="{FF2B5EF4-FFF2-40B4-BE49-F238E27FC236}">
                <a16:creationId xmlns:a16="http://schemas.microsoft.com/office/drawing/2014/main" id="{6E1A7CF4-E6FF-8D4B-867B-3C198DB57314}"/>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39" name="Text Placeholder 17">
            <a:extLst>
              <a:ext uri="{FF2B5EF4-FFF2-40B4-BE49-F238E27FC236}">
                <a16:creationId xmlns:a16="http://schemas.microsoft.com/office/drawing/2014/main" id="{BFE69741-8104-EF45-9674-B4F26DEBFFD1}"/>
              </a:ext>
            </a:extLst>
          </p:cNvPr>
          <p:cNvSpPr>
            <a:spLocks noGrp="1"/>
          </p:cNvSpPr>
          <p:nvPr>
            <p:ph type="body" sz="quarter" idx="29" hasCustomPrompt="1"/>
          </p:nvPr>
        </p:nvSpPr>
        <p:spPr>
          <a:xfrm>
            <a:off x="6964823" y="3174422"/>
            <a:ext cx="213096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42" name="Text Placeholder 17">
            <a:extLst>
              <a:ext uri="{FF2B5EF4-FFF2-40B4-BE49-F238E27FC236}">
                <a16:creationId xmlns:a16="http://schemas.microsoft.com/office/drawing/2014/main" id="{19ADE865-DD46-6A4A-B20B-AFFCE1CA78D9}"/>
              </a:ext>
            </a:extLst>
          </p:cNvPr>
          <p:cNvSpPr>
            <a:spLocks noGrp="1"/>
          </p:cNvSpPr>
          <p:nvPr>
            <p:ph type="body" sz="quarter" idx="31" hasCustomPrompt="1"/>
          </p:nvPr>
        </p:nvSpPr>
        <p:spPr>
          <a:xfrm>
            <a:off x="9081526" y="2119951"/>
            <a:ext cx="2333958"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51" name="Text Placeholder 17">
            <a:extLst>
              <a:ext uri="{FF2B5EF4-FFF2-40B4-BE49-F238E27FC236}">
                <a16:creationId xmlns:a16="http://schemas.microsoft.com/office/drawing/2014/main" id="{DC0B00F6-5FCE-6D47-AF0C-495830F8CD89}"/>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27" name="Text Placeholder 17">
            <a:extLst>
              <a:ext uri="{FF2B5EF4-FFF2-40B4-BE49-F238E27FC236}">
                <a16:creationId xmlns:a16="http://schemas.microsoft.com/office/drawing/2014/main" id="{644C8ACD-EE45-3247-B5B4-70E60CEED05C}"/>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28" name="Rectangle 27">
            <a:extLst>
              <a:ext uri="{FF2B5EF4-FFF2-40B4-BE49-F238E27FC236}">
                <a16:creationId xmlns:a16="http://schemas.microsoft.com/office/drawing/2014/main" id="{7E78B14B-6951-054D-A2DF-A8FCDEF07097}"/>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1" name="Picture 30" descr="Logo&#10;&#10;Description automatically generated">
            <a:extLst>
              <a:ext uri="{FF2B5EF4-FFF2-40B4-BE49-F238E27FC236}">
                <a16:creationId xmlns:a16="http://schemas.microsoft.com/office/drawing/2014/main" id="{8ECF504B-3325-7A4A-B030-DF8FF389736A}"/>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506695" y="6583579"/>
            <a:ext cx="1300365" cy="144173"/>
          </a:xfrm>
          <a:prstGeom prst="rect">
            <a:avLst/>
          </a:prstGeom>
        </p:spPr>
      </p:pic>
      <p:sp>
        <p:nvSpPr>
          <p:cNvPr id="32" name="Text Placeholder 17">
            <a:extLst>
              <a:ext uri="{FF2B5EF4-FFF2-40B4-BE49-F238E27FC236}">
                <a16:creationId xmlns:a16="http://schemas.microsoft.com/office/drawing/2014/main" id="{F3012E70-A541-AE4B-94FA-000AAF6B3A11}"/>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Tree>
    <p:extLst>
      <p:ext uri="{BB962C8B-B14F-4D97-AF65-F5344CB8AC3E}">
        <p14:creationId xmlns:p14="http://schemas.microsoft.com/office/powerpoint/2010/main" val="3507714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959"/>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0" name="Rectangle 29">
            <a:extLst>
              <a:ext uri="{FF2B5EF4-FFF2-40B4-BE49-F238E27FC236}">
                <a16:creationId xmlns:a16="http://schemas.microsoft.com/office/drawing/2014/main" id="{438284D2-E808-5547-A136-6F12F3B63AA4}"/>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1" name="Picture 30" descr="Logo&#10;&#10;Description automatically generated">
            <a:extLst>
              <a:ext uri="{FF2B5EF4-FFF2-40B4-BE49-F238E27FC236}">
                <a16:creationId xmlns:a16="http://schemas.microsoft.com/office/drawing/2014/main" id="{4E1CEB4C-C7AD-E241-A155-72A4E8847102}"/>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939996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9795863" y="1322650"/>
            <a:ext cx="1638589" cy="461665"/>
          </a:xfrm>
          <a:prstGeom prst="rect">
            <a:avLst/>
          </a:prstGeom>
          <a:noFill/>
        </p:spPr>
        <p:txBody>
          <a:bodyPr wrap="none" rtlCol="0">
            <a:spAutoFit/>
          </a:bodyPr>
          <a:lstStyle/>
          <a:p>
            <a:pPr algn="ctr"/>
            <a:r>
              <a:rPr lang="en-US" sz="2400"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F1C58"/>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Rectangle 26">
            <a:extLst>
              <a:ext uri="{FF2B5EF4-FFF2-40B4-BE49-F238E27FC236}">
                <a16:creationId xmlns:a16="http://schemas.microsoft.com/office/drawing/2014/main" id="{7A76DD1E-987B-AD47-A6C9-247EDD013618}"/>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8" name="Picture 27" descr="Logo&#10;&#10;Description automatically generated">
            <a:extLst>
              <a:ext uri="{FF2B5EF4-FFF2-40B4-BE49-F238E27FC236}">
                <a16:creationId xmlns:a16="http://schemas.microsoft.com/office/drawing/2014/main" id="{370386F4-A99E-724A-9D3C-C0299560A160}"/>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2202688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EE40F-C46E-CB4F-B81C-0FF051ACB56C}"/>
              </a:ext>
            </a:extLst>
          </p:cNvPr>
          <p:cNvSpPr/>
          <p:nvPr userDrawn="1"/>
        </p:nvSpPr>
        <p:spPr>
          <a:xfrm>
            <a:off x="4123" y="2578879"/>
            <a:ext cx="12187877" cy="301737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3" name="Text Placeholder 23">
            <a:extLst>
              <a:ext uri="{FF2B5EF4-FFF2-40B4-BE49-F238E27FC236}">
                <a16:creationId xmlns:a16="http://schemas.microsoft.com/office/drawing/2014/main" id="{A1E95CA9-83EC-F34D-A49B-33A8C4FAF9FF}"/>
              </a:ext>
            </a:extLst>
          </p:cNvPr>
          <p:cNvSpPr>
            <a:spLocks noGrp="1"/>
          </p:cNvSpPr>
          <p:nvPr>
            <p:ph type="body" sz="quarter" idx="15" hasCustomPrompt="1"/>
          </p:nvPr>
        </p:nvSpPr>
        <p:spPr>
          <a:xfrm>
            <a:off x="778986" y="4248810"/>
            <a:ext cx="5278651" cy="697353"/>
          </a:xfrm>
        </p:spPr>
        <p:txBody>
          <a:bodyPr anchor="b">
            <a:noAutofit/>
          </a:bodyPr>
          <a:lstStyle>
            <a:lvl1pPr marL="0" indent="0" algn="l">
              <a:buNone/>
              <a:defRPr sz="5400" b="1" baseline="0">
                <a:solidFill>
                  <a:schemeClr val="bg1"/>
                </a:solidFill>
                <a:latin typeface="+mn-lt"/>
              </a:defRPr>
            </a:lvl1pPr>
          </a:lstStyle>
          <a:p>
            <a:pPr lvl="0"/>
            <a:r>
              <a:rPr lang="en-US" dirty="0"/>
              <a:t>POWERPIONT</a:t>
            </a:r>
          </a:p>
        </p:txBody>
      </p:sp>
      <p:sp>
        <p:nvSpPr>
          <p:cNvPr id="14" name="Text Placeholder 23">
            <a:extLst>
              <a:ext uri="{FF2B5EF4-FFF2-40B4-BE49-F238E27FC236}">
                <a16:creationId xmlns:a16="http://schemas.microsoft.com/office/drawing/2014/main" id="{360251AF-B8B8-4240-A631-F35ADF8DEC23}"/>
              </a:ext>
            </a:extLst>
          </p:cNvPr>
          <p:cNvSpPr>
            <a:spLocks noGrp="1"/>
          </p:cNvSpPr>
          <p:nvPr>
            <p:ph type="body" sz="quarter" idx="16" hasCustomPrompt="1"/>
          </p:nvPr>
        </p:nvSpPr>
        <p:spPr>
          <a:xfrm>
            <a:off x="778987" y="3229416"/>
            <a:ext cx="5278651" cy="697353"/>
          </a:xfrm>
        </p:spPr>
        <p:txBody>
          <a:bodyPr anchor="b">
            <a:normAutofit/>
          </a:bodyPr>
          <a:lstStyle>
            <a:lvl1pPr marL="0" indent="0" algn="l">
              <a:buNone/>
              <a:defRPr sz="3600" b="0" i="0">
                <a:solidFill>
                  <a:schemeClr val="bg1"/>
                </a:solidFill>
                <a:latin typeface="+mn-lt"/>
              </a:defRPr>
            </a:lvl1pPr>
          </a:lstStyle>
          <a:p>
            <a:pPr lvl="0"/>
            <a:r>
              <a:rPr lang="en-US" dirty="0"/>
              <a:t>Cover Design 1</a:t>
            </a:r>
          </a:p>
        </p:txBody>
      </p:sp>
      <p:sp>
        <p:nvSpPr>
          <p:cNvPr id="4" name="Picture Placeholder 3">
            <a:extLst>
              <a:ext uri="{FF2B5EF4-FFF2-40B4-BE49-F238E27FC236}">
                <a16:creationId xmlns:a16="http://schemas.microsoft.com/office/drawing/2014/main" id="{C73D3263-48BF-A442-9520-3D9695E54CED}"/>
              </a:ext>
            </a:extLst>
          </p:cNvPr>
          <p:cNvSpPr>
            <a:spLocks noGrp="1"/>
          </p:cNvSpPr>
          <p:nvPr>
            <p:ph type="pic" sz="quarter" idx="17"/>
          </p:nvPr>
        </p:nvSpPr>
        <p:spPr>
          <a:xfrm>
            <a:off x="6571280" y="0"/>
            <a:ext cx="5620719" cy="6858000"/>
          </a:xfrm>
        </p:spPr>
        <p:txBody>
          <a:bodyPr/>
          <a:lstStyle/>
          <a:p>
            <a:endParaRPr lang="en-US"/>
          </a:p>
        </p:txBody>
      </p:sp>
      <p:pic>
        <p:nvPicPr>
          <p:cNvPr id="11" name="Picture 10" descr="Logo&#10;&#10;Description automatically generated">
            <a:extLst>
              <a:ext uri="{FF2B5EF4-FFF2-40B4-BE49-F238E27FC236}">
                <a16:creationId xmlns:a16="http://schemas.microsoft.com/office/drawing/2014/main" id="{89B15627-EA51-8F44-B958-CD6B8808ECA9}"/>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899711" y="313686"/>
            <a:ext cx="3343990" cy="1711988"/>
          </a:xfrm>
          <a:prstGeom prst="rect">
            <a:avLst/>
          </a:prstGeom>
        </p:spPr>
      </p:pic>
      <p:pic>
        <p:nvPicPr>
          <p:cNvPr id="2" name="Grafik 1">
            <a:extLst>
              <a:ext uri="{FF2B5EF4-FFF2-40B4-BE49-F238E27FC236}">
                <a16:creationId xmlns:a16="http://schemas.microsoft.com/office/drawing/2014/main" id="{7B38D3A0-7703-8A10-A5D3-28CEF5CC7D59}"/>
              </a:ext>
            </a:extLst>
          </p:cNvPr>
          <p:cNvPicPr>
            <a:picLocks noChangeAspect="1"/>
          </p:cNvPicPr>
          <p:nvPr userDrawn="1"/>
        </p:nvPicPr>
        <p:blipFill>
          <a:blip r:embed="rId3"/>
          <a:stretch>
            <a:fillRect/>
          </a:stretch>
        </p:blipFill>
        <p:spPr>
          <a:xfrm>
            <a:off x="1176820" y="5839662"/>
            <a:ext cx="2390943" cy="619584"/>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513686" y="-2"/>
            <a:ext cx="6872766" cy="6857999"/>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 name="Rectangle 2">
            <a:extLst>
              <a:ext uri="{FF2B5EF4-FFF2-40B4-BE49-F238E27FC236}">
                <a16:creationId xmlns:a16="http://schemas.microsoft.com/office/drawing/2014/main" id="{81B241F7-2CE0-4786-0B65-6F7574C90185}"/>
              </a:ext>
            </a:extLst>
          </p:cNvPr>
          <p:cNvSpPr/>
          <p:nvPr userDrawn="1"/>
        </p:nvSpPr>
        <p:spPr>
          <a:xfrm flipV="1">
            <a:off x="371133" y="5724018"/>
            <a:ext cx="4094282" cy="777330"/>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dirty="0">
              <a:latin typeface="Montserrat Light" charset="0"/>
            </a:endParaRPr>
          </a:p>
        </p:txBody>
      </p:sp>
      <p:sp>
        <p:nvSpPr>
          <p:cNvPr id="39" name="Text Placeholder 17">
            <a:extLst>
              <a:ext uri="{FF2B5EF4-FFF2-40B4-BE49-F238E27FC236}">
                <a16:creationId xmlns:a16="http://schemas.microsoft.com/office/drawing/2014/main" id="{CA4154B1-9F57-7145-879A-8EB247136C2A}"/>
              </a:ext>
            </a:extLst>
          </p:cNvPr>
          <p:cNvSpPr>
            <a:spLocks noGrp="1"/>
          </p:cNvSpPr>
          <p:nvPr>
            <p:ph type="body" sz="quarter" idx="25" hasCustomPrompt="1"/>
          </p:nvPr>
        </p:nvSpPr>
        <p:spPr>
          <a:xfrm>
            <a:off x="1332038" y="3296364"/>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0" name="Text Placeholder 17">
            <a:extLst>
              <a:ext uri="{FF2B5EF4-FFF2-40B4-BE49-F238E27FC236}">
                <a16:creationId xmlns:a16="http://schemas.microsoft.com/office/drawing/2014/main" id="{2FA64BD3-F9F4-3640-81F8-B395DA4BE505}"/>
              </a:ext>
            </a:extLst>
          </p:cNvPr>
          <p:cNvSpPr>
            <a:spLocks noGrp="1"/>
          </p:cNvSpPr>
          <p:nvPr>
            <p:ph type="body" sz="quarter" idx="26" hasCustomPrompt="1"/>
          </p:nvPr>
        </p:nvSpPr>
        <p:spPr>
          <a:xfrm>
            <a:off x="1332038" y="3919323"/>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1" name="Text Placeholder 17">
            <a:extLst>
              <a:ext uri="{FF2B5EF4-FFF2-40B4-BE49-F238E27FC236}">
                <a16:creationId xmlns:a16="http://schemas.microsoft.com/office/drawing/2014/main" id="{428D571D-4380-A147-A90D-48A4C9CE0B59}"/>
              </a:ext>
            </a:extLst>
          </p:cNvPr>
          <p:cNvSpPr>
            <a:spLocks noGrp="1"/>
          </p:cNvSpPr>
          <p:nvPr>
            <p:ph type="body" sz="quarter" idx="27" hasCustomPrompt="1"/>
          </p:nvPr>
        </p:nvSpPr>
        <p:spPr>
          <a:xfrm>
            <a:off x="1340202" y="4562886"/>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9" name="Rectangle 48">
            <a:extLst>
              <a:ext uri="{FF2B5EF4-FFF2-40B4-BE49-F238E27FC236}">
                <a16:creationId xmlns:a16="http://schemas.microsoft.com/office/drawing/2014/main" id="{818B98B7-0B2D-7049-BE12-5F81F550DCFB}"/>
              </a:ext>
            </a:extLst>
          </p:cNvPr>
          <p:cNvSpPr/>
          <p:nvPr userDrawn="1"/>
        </p:nvSpPr>
        <p:spPr>
          <a:xfrm flipV="1">
            <a:off x="371133" y="5724018"/>
            <a:ext cx="2851010" cy="777330"/>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dirty="0">
              <a:latin typeface="Montserrat Light" charset="0"/>
            </a:endParaRPr>
          </a:p>
        </p:txBody>
      </p:sp>
      <p:sp>
        <p:nvSpPr>
          <p:cNvPr id="50" name="Text Placeholder 23">
            <a:extLst>
              <a:ext uri="{FF2B5EF4-FFF2-40B4-BE49-F238E27FC236}">
                <a16:creationId xmlns:a16="http://schemas.microsoft.com/office/drawing/2014/main" id="{A18A7C8E-C35F-574A-9250-5698E37CE501}"/>
              </a:ext>
            </a:extLst>
          </p:cNvPr>
          <p:cNvSpPr>
            <a:spLocks noGrp="1"/>
          </p:cNvSpPr>
          <p:nvPr>
            <p:ph type="body" sz="quarter" idx="28" hasCustomPrompt="1"/>
          </p:nvPr>
        </p:nvSpPr>
        <p:spPr>
          <a:xfrm>
            <a:off x="567326" y="5747113"/>
            <a:ext cx="3652876" cy="731140"/>
          </a:xfrm>
        </p:spPr>
        <p:txBody>
          <a:bodyPr anchor="ctr">
            <a:normAutofit/>
          </a:bodyPr>
          <a:lstStyle>
            <a:lvl1pPr marL="0" indent="0" algn="l">
              <a:buNone/>
              <a:defRPr sz="2800" baseline="0">
                <a:solidFill>
                  <a:schemeClr val="bg1"/>
                </a:solidFill>
                <a:latin typeface="+mn-lt"/>
              </a:defRPr>
            </a:lvl1pPr>
          </a:lstStyle>
          <a:p>
            <a:pPr lvl="0"/>
            <a:r>
              <a:rPr lang="en-US" dirty="0" err="1"/>
              <a:t>www.secure.eu</a:t>
            </a:r>
            <a:endParaRPr lang="en-US" dirty="0"/>
          </a:p>
        </p:txBody>
      </p:sp>
      <p:sp>
        <p:nvSpPr>
          <p:cNvPr id="15" name="Text Placeholder 23">
            <a:extLst>
              <a:ext uri="{FF2B5EF4-FFF2-40B4-BE49-F238E27FC236}">
                <a16:creationId xmlns:a16="http://schemas.microsoft.com/office/drawing/2014/main" id="{F84B8951-7C9D-9343-B525-1359E5DBCF52}"/>
              </a:ext>
            </a:extLst>
          </p:cNvPr>
          <p:cNvSpPr>
            <a:spLocks noGrp="1"/>
          </p:cNvSpPr>
          <p:nvPr>
            <p:ph type="body" sz="quarter" idx="19" hasCustomPrompt="1"/>
          </p:nvPr>
        </p:nvSpPr>
        <p:spPr>
          <a:xfrm>
            <a:off x="1269930" y="139687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6" name="Text Placeholder 23">
            <a:extLst>
              <a:ext uri="{FF2B5EF4-FFF2-40B4-BE49-F238E27FC236}">
                <a16:creationId xmlns:a16="http://schemas.microsoft.com/office/drawing/2014/main" id="{C736A845-E210-8B41-86F2-2399C32F4922}"/>
              </a:ext>
            </a:extLst>
          </p:cNvPr>
          <p:cNvSpPr>
            <a:spLocks noGrp="1"/>
          </p:cNvSpPr>
          <p:nvPr>
            <p:ph type="body" sz="quarter" idx="20" hasCustomPrompt="1"/>
          </p:nvPr>
        </p:nvSpPr>
        <p:spPr>
          <a:xfrm>
            <a:off x="1269930" y="510737"/>
            <a:ext cx="3195485" cy="837258"/>
          </a:xfrm>
        </p:spPr>
        <p:txBody>
          <a:bodyPr anchor="ctr">
            <a:normAutofit/>
          </a:bodyPr>
          <a:lstStyle>
            <a:lvl1pPr marL="0" indent="0" algn="l">
              <a:buNone/>
              <a:defRPr sz="5000" b="1" baseline="0">
                <a:solidFill>
                  <a:srgbClr val="F16924"/>
                </a:solidFill>
                <a:latin typeface="+mn-lt"/>
              </a:defRPr>
            </a:lvl1pPr>
          </a:lstStyle>
          <a:p>
            <a:pPr lvl="0"/>
            <a:r>
              <a:rPr lang="en-US" dirty="0"/>
              <a:t>Thank You</a:t>
            </a:r>
          </a:p>
        </p:txBody>
      </p:sp>
      <p:pic>
        <p:nvPicPr>
          <p:cNvPr id="20" name="Picture 19" descr="Icon&#10;&#10;Description automatically generated">
            <a:extLst>
              <a:ext uri="{FF2B5EF4-FFF2-40B4-BE49-F238E27FC236}">
                <a16:creationId xmlns:a16="http://schemas.microsoft.com/office/drawing/2014/main" id="{5EEB26E1-71B5-2844-85F3-152C393D122D}"/>
              </a:ext>
            </a:extLst>
          </p:cNvPr>
          <p:cNvPicPr/>
          <p:nvPr userDrawn="1"/>
        </p:nvPicPr>
        <p:blipFill rotWithShape="1">
          <a:blip r:embed="rId2">
            <a:extLst>
              <a:ext uri="{28A0092B-C50C-407E-A947-70E740481C1C}">
                <a14:useLocalDpi xmlns:a14="http://schemas.microsoft.com/office/drawing/2010/main" val="0"/>
              </a:ext>
            </a:extLst>
          </a:blip>
          <a:srcRect l="-5634" t="8478" r="38806" b="9640"/>
          <a:stretch/>
        </p:blipFill>
        <p:spPr>
          <a:xfrm>
            <a:off x="2766729" y="68820"/>
            <a:ext cx="6056868" cy="6817011"/>
          </a:xfrm>
          <a:prstGeom prst="rect">
            <a:avLst/>
          </a:prstGeom>
        </p:spPr>
      </p:pic>
      <p:pic>
        <p:nvPicPr>
          <p:cNvPr id="25" name="Picture 24" descr="Logo&#10;&#10;Description automatically generated">
            <a:extLst>
              <a:ext uri="{FF2B5EF4-FFF2-40B4-BE49-F238E27FC236}">
                <a16:creationId xmlns:a16="http://schemas.microsoft.com/office/drawing/2014/main" id="{8DFD7000-E928-0F4D-9EE1-350654B4F32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8336063" y="416024"/>
            <a:ext cx="3343990" cy="1711988"/>
          </a:xfrm>
          <a:prstGeom prst="rect">
            <a:avLst/>
          </a:prstGeom>
        </p:spPr>
      </p:pic>
      <p:pic>
        <p:nvPicPr>
          <p:cNvPr id="4" name="Grafik 3">
            <a:extLst>
              <a:ext uri="{FF2B5EF4-FFF2-40B4-BE49-F238E27FC236}">
                <a16:creationId xmlns:a16="http://schemas.microsoft.com/office/drawing/2014/main" id="{2078F4C0-DF7B-DE72-3E64-907B6C4A9762}"/>
              </a:ext>
            </a:extLst>
          </p:cNvPr>
          <p:cNvPicPr>
            <a:picLocks noChangeAspect="1"/>
          </p:cNvPicPr>
          <p:nvPr userDrawn="1"/>
        </p:nvPicPr>
        <p:blipFill>
          <a:blip r:embed="rId4"/>
          <a:stretch>
            <a:fillRect/>
          </a:stretch>
        </p:blipFill>
        <p:spPr>
          <a:xfrm>
            <a:off x="9287371" y="5852800"/>
            <a:ext cx="2390943" cy="619584"/>
          </a:xfrm>
          <a:prstGeom prst="rect">
            <a:avLst/>
          </a:prstGeom>
        </p:spPr>
      </p:pic>
    </p:spTree>
    <p:extLst>
      <p:ext uri="{BB962C8B-B14F-4D97-AF65-F5344CB8AC3E}">
        <p14:creationId xmlns:p14="http://schemas.microsoft.com/office/powerpoint/2010/main" val="2290091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6940248" y="601535"/>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6940248" y="1676161"/>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6940248" y="2735925"/>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6926393" y="3794111"/>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6940248" y="4871413"/>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7" name="Text Placeholder 25">
            <a:extLst>
              <a:ext uri="{FF2B5EF4-FFF2-40B4-BE49-F238E27FC236}">
                <a16:creationId xmlns:a16="http://schemas.microsoft.com/office/drawing/2014/main" id="{CEA47DC5-0C78-A74E-A7A9-CD3ED853F3AB}"/>
              </a:ext>
            </a:extLst>
          </p:cNvPr>
          <p:cNvSpPr>
            <a:spLocks noGrp="1"/>
          </p:cNvSpPr>
          <p:nvPr>
            <p:ph type="body" sz="quarter" idx="15" hasCustomPrompt="1"/>
          </p:nvPr>
        </p:nvSpPr>
        <p:spPr>
          <a:xfrm>
            <a:off x="6210339" y="658730"/>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28" name="Text Placeholder 25">
            <a:extLst>
              <a:ext uri="{FF2B5EF4-FFF2-40B4-BE49-F238E27FC236}">
                <a16:creationId xmlns:a16="http://schemas.microsoft.com/office/drawing/2014/main" id="{AA8E11CA-9DA4-0249-B606-2B7FFE2BA82C}"/>
              </a:ext>
            </a:extLst>
          </p:cNvPr>
          <p:cNvSpPr>
            <a:spLocks noGrp="1"/>
          </p:cNvSpPr>
          <p:nvPr>
            <p:ph type="body" sz="quarter" idx="19" hasCustomPrompt="1"/>
          </p:nvPr>
        </p:nvSpPr>
        <p:spPr>
          <a:xfrm>
            <a:off x="6210339" y="1733356"/>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29" name="Text Placeholder 25">
            <a:extLst>
              <a:ext uri="{FF2B5EF4-FFF2-40B4-BE49-F238E27FC236}">
                <a16:creationId xmlns:a16="http://schemas.microsoft.com/office/drawing/2014/main" id="{AE120B59-D85B-514D-97D0-27A154FE39AC}"/>
              </a:ext>
            </a:extLst>
          </p:cNvPr>
          <p:cNvSpPr>
            <a:spLocks noGrp="1"/>
          </p:cNvSpPr>
          <p:nvPr>
            <p:ph type="body" sz="quarter" idx="21" hasCustomPrompt="1"/>
          </p:nvPr>
        </p:nvSpPr>
        <p:spPr>
          <a:xfrm>
            <a:off x="6210339" y="2793120"/>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30" name="Text Placeholder 25">
            <a:extLst>
              <a:ext uri="{FF2B5EF4-FFF2-40B4-BE49-F238E27FC236}">
                <a16:creationId xmlns:a16="http://schemas.microsoft.com/office/drawing/2014/main" id="{0D41AA05-EA2C-EF40-9AF1-7D82150DCEDA}"/>
              </a:ext>
            </a:extLst>
          </p:cNvPr>
          <p:cNvSpPr>
            <a:spLocks noGrp="1"/>
          </p:cNvSpPr>
          <p:nvPr>
            <p:ph type="body" sz="quarter" idx="23" hasCustomPrompt="1"/>
          </p:nvPr>
        </p:nvSpPr>
        <p:spPr>
          <a:xfrm>
            <a:off x="6196484" y="3851306"/>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32" name="Text Placeholder 25">
            <a:extLst>
              <a:ext uri="{FF2B5EF4-FFF2-40B4-BE49-F238E27FC236}">
                <a16:creationId xmlns:a16="http://schemas.microsoft.com/office/drawing/2014/main" id="{EE047BD5-1129-9340-8F15-98064CD2202E}"/>
              </a:ext>
            </a:extLst>
          </p:cNvPr>
          <p:cNvSpPr>
            <a:spLocks noGrp="1"/>
          </p:cNvSpPr>
          <p:nvPr>
            <p:ph type="body" sz="quarter" idx="25" hasCustomPrompt="1"/>
          </p:nvPr>
        </p:nvSpPr>
        <p:spPr>
          <a:xfrm>
            <a:off x="6210339" y="4928608"/>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2" name="Rectangle 48">
            <a:extLst>
              <a:ext uri="{FF2B5EF4-FFF2-40B4-BE49-F238E27FC236}">
                <a16:creationId xmlns:a16="http://schemas.microsoft.com/office/drawing/2014/main" id="{B43FEF20-AA3A-7FD6-0A7C-642A5E735C14}"/>
              </a:ext>
            </a:extLst>
          </p:cNvPr>
          <p:cNvSpPr/>
          <p:nvPr userDrawn="1"/>
        </p:nvSpPr>
        <p:spPr>
          <a:xfrm>
            <a:off x="6940247" y="6106331"/>
            <a:ext cx="4754536" cy="552780"/>
          </a:xfrm>
          <a:prstGeom prst="rect">
            <a:avLst/>
          </a:prstGeom>
        </p:spPr>
        <p:txBody>
          <a:bodyPr wrap="square">
            <a:spAutoFit/>
          </a:bodyPr>
          <a:lstStyle/>
          <a:p>
            <a:pPr>
              <a:lnSpc>
                <a:spcPct val="120000"/>
              </a:lnSpc>
            </a:pPr>
            <a:r>
              <a:rPr lang="de-DE" sz="850" dirty="0">
                <a:solidFill>
                  <a:srgbClr val="000000"/>
                </a:solidFill>
                <a:effectLst/>
                <a:latin typeface="Calibri" panose="020F0502020204030204" pitchFamily="34" charset="0"/>
                <a:ea typeface="Calibri" panose="020F0502020204030204" pitchFamily="34" charset="0"/>
                <a:cs typeface="MinionPro-Regular"/>
              </a:rPr>
              <a:t>Dieses Projekt wurde mit Unterstützung der Europäischen Kommission finanziert. Die Verantwortung für den Inhalt dieser Veröffentlichung [Mitteilung] trägt allein der Verfasser; die Kommission haftet nicht für die weitere Verwendung der darin enthaltenen Angaben.</a:t>
            </a:r>
            <a:endParaRPr lang="de-DE" sz="850" dirty="0">
              <a:solidFill>
                <a:srgbClr val="000000"/>
              </a:solidFill>
              <a:effectLst/>
              <a:latin typeface="MinionPro-Regular"/>
              <a:ea typeface="Calibri" panose="020F0502020204030204" pitchFamily="34" charset="0"/>
              <a:cs typeface="MinionPro-Regular"/>
            </a:endParaRPr>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AF48B3-E7B5-7641-833B-378C695D566F}"/>
              </a:ext>
            </a:extLst>
          </p:cNvPr>
          <p:cNvSpPr/>
          <p:nvPr userDrawn="1"/>
        </p:nvSpPr>
        <p:spPr>
          <a:xfrm>
            <a:off x="241300" y="367062"/>
            <a:ext cx="11696700" cy="569531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3">
            <a:extLst>
              <a:ext uri="{FF2B5EF4-FFF2-40B4-BE49-F238E27FC236}">
                <a16:creationId xmlns:a16="http://schemas.microsoft.com/office/drawing/2014/main" id="{F41CDBC0-08A5-F448-AC04-E4772440B4A9}"/>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3" name="Text Placeholder 23">
            <a:extLst>
              <a:ext uri="{FF2B5EF4-FFF2-40B4-BE49-F238E27FC236}">
                <a16:creationId xmlns:a16="http://schemas.microsoft.com/office/drawing/2014/main" id="{3AA3C8DA-9E0D-7B43-AC87-D758512C0F6E}"/>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Picture Placeholder 2">
            <a:extLst>
              <a:ext uri="{FF2B5EF4-FFF2-40B4-BE49-F238E27FC236}">
                <a16:creationId xmlns:a16="http://schemas.microsoft.com/office/drawing/2014/main" id="{EEFE5111-747B-724F-8393-4A43AB5BE01B}"/>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8" name="Rectangle 17">
            <a:extLst>
              <a:ext uri="{FF2B5EF4-FFF2-40B4-BE49-F238E27FC236}">
                <a16:creationId xmlns:a16="http://schemas.microsoft.com/office/drawing/2014/main" id="{0695EC4B-D743-3448-9111-F9F16A524067}"/>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9" name="Picture 8" descr="Logo&#10;&#10;Description automatically generated">
            <a:extLst>
              <a:ext uri="{FF2B5EF4-FFF2-40B4-BE49-F238E27FC236}">
                <a16:creationId xmlns:a16="http://schemas.microsoft.com/office/drawing/2014/main" id="{5CCBA5CE-075C-C643-9254-44EDE46A7504}"/>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DAF665-EE03-6044-9639-71664DFD3DE2}"/>
              </a:ext>
            </a:extLst>
          </p:cNvPr>
          <p:cNvSpPr/>
          <p:nvPr userDrawn="1"/>
        </p:nvSpPr>
        <p:spPr>
          <a:xfrm>
            <a:off x="241300" y="367062"/>
            <a:ext cx="11696700" cy="5695316"/>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8EC4C1ED-7EA2-6C4A-94C7-CF47B5F8A4F7}"/>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CFDEFC83-4E7F-0B42-8CBB-BB2773CE2E52}"/>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DBACDF2D-9408-0F4A-80FE-F136BB5FB971}"/>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5" name="Picture Placeholder 2">
            <a:extLst>
              <a:ext uri="{FF2B5EF4-FFF2-40B4-BE49-F238E27FC236}">
                <a16:creationId xmlns:a16="http://schemas.microsoft.com/office/drawing/2014/main" id="{6E9E00B5-321C-4A4C-A2E9-01807253008D}"/>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6" name="Rectangle 15">
            <a:extLst>
              <a:ext uri="{FF2B5EF4-FFF2-40B4-BE49-F238E27FC236}">
                <a16:creationId xmlns:a16="http://schemas.microsoft.com/office/drawing/2014/main" id="{DE777C89-ECEE-0B4D-B282-1EC1FFF23F2E}"/>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7" name="Picture 16" descr="Logo&#10;&#10;Description automatically generated">
            <a:extLst>
              <a:ext uri="{FF2B5EF4-FFF2-40B4-BE49-F238E27FC236}">
                <a16:creationId xmlns:a16="http://schemas.microsoft.com/office/drawing/2014/main" id="{1EC68814-2725-5648-9CBE-5ACB929B5B6F}"/>
              </a:ext>
            </a:extLst>
          </p:cNvPr>
          <p:cNvPicPr/>
          <p:nvPr userDrawn="1"/>
        </p:nvPicPr>
        <p:blipFill rotWithShape="1">
          <a:blip r:embed="rId2">
            <a:extLst>
              <a:ext uri="{28A0092B-C50C-407E-A947-70E740481C1C}">
                <a14:useLocalDpi xmlns:a14="http://schemas.microsoft.com/office/drawing/2010/main" val="0"/>
              </a:ext>
            </a:extLst>
          </a:blip>
          <a:srcRect l="26042" t="83613" r="-755" b="207"/>
          <a:stretch/>
        </p:blipFill>
        <p:spPr>
          <a:xfrm>
            <a:off x="10490607" y="6490938"/>
            <a:ext cx="1300365" cy="144173"/>
          </a:xfrm>
          <a:prstGeom prst="rect">
            <a:avLst/>
          </a:prstGeom>
        </p:spPr>
      </p:pic>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1350DA-6832-B9D5-C6FD-FDBE56CB6521}"/>
              </a:ext>
            </a:extLst>
          </p:cNvPr>
          <p:cNvSpPr/>
          <p:nvPr userDrawn="1"/>
        </p:nvSpPr>
        <p:spPr>
          <a:xfrm>
            <a:off x="0" y="863792"/>
            <a:ext cx="12192000" cy="4808588"/>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3">
            <a:extLst>
              <a:ext uri="{FF2B5EF4-FFF2-40B4-BE49-F238E27FC236}">
                <a16:creationId xmlns:a16="http://schemas.microsoft.com/office/drawing/2014/main" id="{3D2A396B-B52B-0D02-8893-61C6A9431B77}"/>
              </a:ext>
            </a:extLst>
          </p:cNvPr>
          <p:cNvSpPr>
            <a:spLocks noGrp="1"/>
          </p:cNvSpPr>
          <p:nvPr>
            <p:ph type="body" sz="quarter" idx="16" hasCustomPrompt="1"/>
          </p:nvPr>
        </p:nvSpPr>
        <p:spPr>
          <a:xfrm>
            <a:off x="2149154" y="1379071"/>
            <a:ext cx="4235894" cy="3833009"/>
          </a:xfrm>
        </p:spPr>
        <p:txBody>
          <a:bodyPr>
            <a:normAutofit/>
          </a:bodyPr>
          <a:lstStyle>
            <a:lvl1pPr marL="0" indent="0" algn="l">
              <a:lnSpc>
                <a:spcPts val="4860"/>
              </a:lnSpc>
              <a:spcBef>
                <a:spcPts val="0"/>
              </a:spcBef>
              <a:buNone/>
              <a:defRPr sz="4800" b="0" i="0">
                <a:solidFill>
                  <a:schemeClr val="bg1"/>
                </a:solidFill>
                <a:latin typeface="+mn-lt"/>
              </a:defRPr>
            </a:lvl1pPr>
          </a:lstStyle>
          <a:p>
            <a:pPr lvl="0"/>
            <a:r>
              <a:rPr lang="en-US" dirty="0"/>
              <a:t>Divider</a:t>
            </a:r>
          </a:p>
        </p:txBody>
      </p:sp>
      <p:sp>
        <p:nvSpPr>
          <p:cNvPr id="4" name="Rectangle 3">
            <a:extLst>
              <a:ext uri="{FF2B5EF4-FFF2-40B4-BE49-F238E27FC236}">
                <a16:creationId xmlns:a16="http://schemas.microsoft.com/office/drawing/2014/main" id="{215D8690-CD36-78BA-3A79-A210AA75E9C7}"/>
              </a:ext>
            </a:extLst>
          </p:cNvPr>
          <p:cNvSpPr/>
          <p:nvPr userDrawn="1"/>
        </p:nvSpPr>
        <p:spPr>
          <a:xfrm rot="5400000" flipV="1">
            <a:off x="1159154" y="1545828"/>
            <a:ext cx="1440000" cy="360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5" name="Rectangle 4">
            <a:extLst>
              <a:ext uri="{FF2B5EF4-FFF2-40B4-BE49-F238E27FC236}">
                <a16:creationId xmlns:a16="http://schemas.microsoft.com/office/drawing/2014/main" id="{162C74C3-9C1A-60C0-5BA5-01E43481CE3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6" name="Picture 5" descr="Icon&#10;&#10;Description automatically generated">
            <a:extLst>
              <a:ext uri="{FF2B5EF4-FFF2-40B4-BE49-F238E27FC236}">
                <a16:creationId xmlns:a16="http://schemas.microsoft.com/office/drawing/2014/main" id="{AE5B8E2B-CC0C-D2BB-EF89-A890240E3B8D}"/>
              </a:ext>
            </a:extLst>
          </p:cNvPr>
          <p:cNvPicPr/>
          <p:nvPr userDrawn="1"/>
        </p:nvPicPr>
        <p:blipFill rotWithShape="1">
          <a:blip r:embed="rId2">
            <a:extLst>
              <a:ext uri="{28A0092B-C50C-407E-A947-70E740481C1C}">
                <a14:useLocalDpi xmlns:a14="http://schemas.microsoft.com/office/drawing/2010/main" val="0"/>
              </a:ext>
            </a:extLst>
          </a:blip>
          <a:srcRect l="6291" t="19337" r="13258" b="10881"/>
          <a:stretch/>
        </p:blipFill>
        <p:spPr>
          <a:xfrm>
            <a:off x="6282784" y="863792"/>
            <a:ext cx="6035215" cy="4808588"/>
          </a:xfrm>
          <a:prstGeom prst="rect">
            <a:avLst/>
          </a:prstGeom>
        </p:spPr>
      </p:pic>
      <p:pic>
        <p:nvPicPr>
          <p:cNvPr id="7" name="Picture 6" descr="Logo&#10;&#10;Description automatically generated">
            <a:extLst>
              <a:ext uri="{FF2B5EF4-FFF2-40B4-BE49-F238E27FC236}">
                <a16:creationId xmlns:a16="http://schemas.microsoft.com/office/drawing/2014/main" id="{C367D951-C3C9-5511-28F2-E45480F2BA4C}"/>
              </a:ext>
            </a:extLst>
          </p:cNvPr>
          <p:cNvPicPr/>
          <p:nvPr userDrawn="1"/>
        </p:nvPicPr>
        <p:blipFill rotWithShape="1">
          <a:blip r:embed="rId3">
            <a:extLst>
              <a:ext uri="{28A0092B-C50C-407E-A947-70E740481C1C}">
                <a14:useLocalDpi xmlns:a14="http://schemas.microsoft.com/office/drawing/2010/main" val="0"/>
              </a:ext>
            </a:extLst>
          </a:blip>
          <a:srcRect l="26042" t="83613" r="-755" b="207"/>
          <a:stretch/>
        </p:blipFill>
        <p:spPr>
          <a:xfrm>
            <a:off x="506695" y="6583579"/>
            <a:ext cx="1300365" cy="144173"/>
          </a:xfrm>
          <a:prstGeom prst="rect">
            <a:avLst/>
          </a:prstGeom>
        </p:spPr>
      </p:pic>
      <p:sp>
        <p:nvSpPr>
          <p:cNvPr id="10" name="Text Placeholder 23">
            <a:extLst>
              <a:ext uri="{FF2B5EF4-FFF2-40B4-BE49-F238E27FC236}">
                <a16:creationId xmlns:a16="http://schemas.microsoft.com/office/drawing/2014/main" id="{F51A14B1-1D8B-21D8-60AA-C706D7A2F991}"/>
              </a:ext>
            </a:extLst>
          </p:cNvPr>
          <p:cNvSpPr>
            <a:spLocks noGrp="1"/>
          </p:cNvSpPr>
          <p:nvPr>
            <p:ph type="body" sz="quarter" idx="17" hasCustomPrompt="1"/>
          </p:nvPr>
        </p:nvSpPr>
        <p:spPr>
          <a:xfrm>
            <a:off x="1" y="1087961"/>
            <a:ext cx="1609154" cy="582220"/>
          </a:xfrm>
        </p:spPr>
        <p:txBody>
          <a:bodyPr>
            <a:noAutofit/>
          </a:bodyPr>
          <a:lstStyle>
            <a:lvl1pPr marL="0" indent="0" algn="r">
              <a:buNone/>
              <a:defRPr sz="8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9342ED-9DF4-064D-8213-3A81D137086C}"/>
              </a:ext>
            </a:extLst>
          </p:cNvPr>
          <p:cNvSpPr/>
          <p:nvPr userDrawn="1"/>
        </p:nvSpPr>
        <p:spPr>
          <a:xfrm>
            <a:off x="0" y="863792"/>
            <a:ext cx="12192000" cy="480858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3">
            <a:extLst>
              <a:ext uri="{FF2B5EF4-FFF2-40B4-BE49-F238E27FC236}">
                <a16:creationId xmlns:a16="http://schemas.microsoft.com/office/drawing/2014/main" id="{12BAB650-108E-0942-978D-774C8074DE2B}"/>
              </a:ext>
            </a:extLst>
          </p:cNvPr>
          <p:cNvSpPr>
            <a:spLocks noGrp="1"/>
          </p:cNvSpPr>
          <p:nvPr>
            <p:ph type="body" sz="quarter" idx="16" hasCustomPrompt="1"/>
          </p:nvPr>
        </p:nvSpPr>
        <p:spPr>
          <a:xfrm>
            <a:off x="2149154" y="1379071"/>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5" name="Text Placeholder 23">
            <a:extLst>
              <a:ext uri="{FF2B5EF4-FFF2-40B4-BE49-F238E27FC236}">
                <a16:creationId xmlns:a16="http://schemas.microsoft.com/office/drawing/2014/main" id="{448A984E-CA05-DD42-B714-15E0FE47A2D3}"/>
              </a:ext>
            </a:extLst>
          </p:cNvPr>
          <p:cNvSpPr>
            <a:spLocks noGrp="1"/>
          </p:cNvSpPr>
          <p:nvPr>
            <p:ph type="body" sz="quarter" idx="17" hasCustomPrompt="1"/>
          </p:nvPr>
        </p:nvSpPr>
        <p:spPr>
          <a:xfrm>
            <a:off x="704603" y="1379072"/>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7" name="Rectangle 16">
            <a:extLst>
              <a:ext uri="{FF2B5EF4-FFF2-40B4-BE49-F238E27FC236}">
                <a16:creationId xmlns:a16="http://schemas.microsoft.com/office/drawing/2014/main" id="{C1D862D4-F913-4F4B-932F-CEC309A3EB60}"/>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8" name="Picture 17" descr="Icon&#10;&#10;Description automatically generated">
            <a:extLst>
              <a:ext uri="{FF2B5EF4-FFF2-40B4-BE49-F238E27FC236}">
                <a16:creationId xmlns:a16="http://schemas.microsoft.com/office/drawing/2014/main" id="{D525F11B-4DF0-7441-AB7E-37829DE6C436}"/>
              </a:ext>
            </a:extLst>
          </p:cNvPr>
          <p:cNvPicPr/>
          <p:nvPr userDrawn="1"/>
        </p:nvPicPr>
        <p:blipFill rotWithShape="1">
          <a:blip r:embed="rId2">
            <a:extLst>
              <a:ext uri="{28A0092B-C50C-407E-A947-70E740481C1C}">
                <a14:useLocalDpi xmlns:a14="http://schemas.microsoft.com/office/drawing/2010/main" val="0"/>
              </a:ext>
            </a:extLst>
          </a:blip>
          <a:srcRect l="6291" t="19337" r="13258" b="10881"/>
          <a:stretch/>
        </p:blipFill>
        <p:spPr>
          <a:xfrm>
            <a:off x="5866785" y="863793"/>
            <a:ext cx="6035215" cy="4808588"/>
          </a:xfrm>
          <a:prstGeom prst="rect">
            <a:avLst/>
          </a:prstGeom>
        </p:spPr>
      </p:pic>
      <p:pic>
        <p:nvPicPr>
          <p:cNvPr id="19" name="Picture 18" descr="Logo&#10;&#10;Description automatically generated">
            <a:extLst>
              <a:ext uri="{FF2B5EF4-FFF2-40B4-BE49-F238E27FC236}">
                <a16:creationId xmlns:a16="http://schemas.microsoft.com/office/drawing/2014/main" id="{B7BBE6B0-F76A-C541-8417-4278538578B7}"/>
              </a:ext>
            </a:extLst>
          </p:cNvPr>
          <p:cNvPicPr/>
          <p:nvPr userDrawn="1"/>
        </p:nvPicPr>
        <p:blipFill rotWithShape="1">
          <a:blip r:embed="rId3">
            <a:extLst>
              <a:ext uri="{28A0092B-C50C-407E-A947-70E740481C1C}">
                <a14:useLocalDpi xmlns:a14="http://schemas.microsoft.com/office/drawing/2010/main" val="0"/>
              </a:ext>
            </a:extLst>
          </a:blip>
          <a:srcRect l="26042" t="83613" r="-755" b="207"/>
          <a:stretch/>
        </p:blipFill>
        <p:spPr>
          <a:xfrm>
            <a:off x="506695" y="6583579"/>
            <a:ext cx="1300365" cy="144173"/>
          </a:xfrm>
          <a:prstGeom prst="rect">
            <a:avLst/>
          </a:prstGeom>
        </p:spPr>
      </p:pic>
    </p:spTree>
    <p:extLst>
      <p:ext uri="{BB962C8B-B14F-4D97-AF65-F5344CB8AC3E}">
        <p14:creationId xmlns:p14="http://schemas.microsoft.com/office/powerpoint/2010/main" val="35339404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Klicken Sie hier, um den Master-Titelstil zu bearbeiten</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Klicken Sie auf , um Mastertextstile zu bearbeiten</a:t>
            </a:r>
          </a:p>
          <a:p>
            <a:pPr lvl="1"/>
            <a:r>
              <a:rPr lang="en-GB"/>
              <a:t>Zweite Ebene</a:t>
            </a:r>
          </a:p>
          <a:p>
            <a:pPr lvl="2"/>
            <a:r>
              <a:rPr lang="en-GB"/>
              <a:t>Dritte Ebene</a:t>
            </a:r>
          </a:p>
          <a:p>
            <a:pPr lvl="3"/>
            <a:r>
              <a:rPr lang="en-GB"/>
              <a:t>Vierte Ebene</a:t>
            </a:r>
          </a:p>
          <a:p>
            <a:pPr lvl="4"/>
            <a:r>
              <a:rPr lang="en-GB"/>
              <a:t>Fünfte Ebene</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12/8/2022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‹Nr.›</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30" r:id="rId4"/>
    <p:sldLayoutId id="2147483842" r:id="rId5"/>
    <p:sldLayoutId id="2147483840" r:id="rId6"/>
    <p:sldLayoutId id="2147483841" r:id="rId7"/>
    <p:sldLayoutId id="2147483861" r:id="rId8"/>
    <p:sldLayoutId id="2147483862" r:id="rId9"/>
    <p:sldLayoutId id="2147483863" r:id="rId10"/>
    <p:sldLayoutId id="2147483835" r:id="rId11"/>
    <p:sldLayoutId id="2147483836" r:id="rId12"/>
    <p:sldLayoutId id="2147483831" r:id="rId13"/>
    <p:sldLayoutId id="2147483846" r:id="rId14"/>
    <p:sldLayoutId id="2147483873" r:id="rId15"/>
    <p:sldLayoutId id="2147483834" r:id="rId16"/>
    <p:sldLayoutId id="2147483845" r:id="rId17"/>
    <p:sldLayoutId id="2147483869" r:id="rId18"/>
    <p:sldLayoutId id="2147483866" r:id="rId19"/>
    <p:sldLayoutId id="2147483878" r:id="rId20"/>
    <p:sldLayoutId id="2147483833" r:id="rId21"/>
    <p:sldLayoutId id="2147483847" r:id="rId22"/>
    <p:sldLayoutId id="2147483871" r:id="rId23"/>
    <p:sldLayoutId id="2147483875" r:id="rId24"/>
    <p:sldLayoutId id="2147483837" r:id="rId25"/>
    <p:sldLayoutId id="2147483838" r:id="rId26"/>
    <p:sldLayoutId id="2147483844" r:id="rId27"/>
    <p:sldLayoutId id="2147483848" r:id="rId28"/>
    <p:sldLayoutId id="2147483849" r:id="rId29"/>
    <p:sldLayoutId id="2147483851" r:id="rId30"/>
    <p:sldLayoutId id="2147483854" r:id="rId31"/>
    <p:sldLayoutId id="2147483855" r:id="rId32"/>
    <p:sldLayoutId id="2147483856" r:id="rId33"/>
    <p:sldLayoutId id="2147483857" r:id="rId34"/>
    <p:sldLayoutId id="2147483864" r:id="rId35"/>
    <p:sldLayoutId id="2147483852" r:id="rId36"/>
    <p:sldLayoutId id="2147483858" r:id="rId37"/>
    <p:sldLayoutId id="2147483859" r:id="rId38"/>
    <p:sldLayoutId id="2147483860" r:id="rId39"/>
    <p:sldLayoutId id="2147483874"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thevisionworks.brilliantassessments.com/Home/Index/?responseCode=FhLrVGj43n7eUl8P9SQjllpL0uSyqdKapcmGbG05HaCPnM5Ta4wrDslAshvD7qmdMwTwZQXU1cTsyp3AG8BzSHtLuZvmXW4IAzUzMTIyMweQu0aLseQu0aLs" TargetMode="Externa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emf"/><Relationship Id="rId5" Type="http://schemas.openxmlformats.org/officeDocument/2006/relationships/oleObject" Target="../embeddings/oleObject1.bin"/><Relationship Id="rId4"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hyperlink" Target="https://www.smecrisistoolkit.eu/framework-en/" TargetMode="Externa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hyperlink" Target="https://www.tradegecko.com/blog/small-business-growth/risk-management-101-for-smes" TargetMode="Externa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hyperlink" Target="https://twitter.com/SECure_Project" TargetMode="External"/><Relationship Id="rId2" Type="http://schemas.openxmlformats.org/officeDocument/2006/relationships/hyperlink" Target="https://www.facebook.com/SECure.ErasmusProject" TargetMode="External"/><Relationship Id="rId1" Type="http://schemas.openxmlformats.org/officeDocument/2006/relationships/slideLayout" Target="../slideLayouts/slideLayout40.xml"/><Relationship Id="rId4" Type="http://schemas.openxmlformats.org/officeDocument/2006/relationships/hyperlink" Target="https://www.linkedin.com/company/secure-projec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https://thebusinessprofessor.com/en_US/mgmt-operations/porters-value-chain" TargetMode="External"/><Relationship Id="rId2" Type="http://schemas.openxmlformats.org/officeDocument/2006/relationships/hyperlink" Target="https://fourweekmba.com/porters-value-chain-model/" TargetMode="Externa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hyperlink" Target="https://thevisionworks.brilliantassessments.com/?external=SECure-Test-Assessment"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9AFBB3F0-576E-459C-32D6-C8DB0108296F}"/>
              </a:ext>
            </a:extLst>
          </p:cNvPr>
          <p:cNvPicPr>
            <a:picLocks noGrp="1" noChangeAspect="1"/>
          </p:cNvPicPr>
          <p:nvPr>
            <p:ph type="pic" sz="quarter" idx="17"/>
          </p:nvPr>
        </p:nvPicPr>
        <p:blipFill rotWithShape="1">
          <a:blip r:embed="rId2"/>
          <a:srcRect l="2976" r="2976"/>
          <a:stretch/>
        </p:blipFill>
        <p:spPr>
          <a:xfrm>
            <a:off x="6943725" y="0"/>
            <a:ext cx="5248274" cy="6858000"/>
          </a:xfrm>
        </p:spPr>
      </p:pic>
      <p:sp>
        <p:nvSpPr>
          <p:cNvPr id="3" name="Text Placeholder 2">
            <a:extLst>
              <a:ext uri="{FF2B5EF4-FFF2-40B4-BE49-F238E27FC236}">
                <a16:creationId xmlns:a16="http://schemas.microsoft.com/office/drawing/2014/main" id="{39EE31D6-3015-BF40-A01F-F259544C7E1A}"/>
              </a:ext>
            </a:extLst>
          </p:cNvPr>
          <p:cNvSpPr>
            <a:spLocks noGrp="1"/>
          </p:cNvSpPr>
          <p:nvPr>
            <p:ph type="body" sz="quarter" idx="16"/>
          </p:nvPr>
        </p:nvSpPr>
        <p:spPr>
          <a:xfrm>
            <a:off x="788658" y="3072127"/>
            <a:ext cx="6026832" cy="2403642"/>
          </a:xfrm>
        </p:spPr>
        <p:txBody>
          <a:bodyPr anchor="t">
            <a:normAutofit/>
          </a:bodyPr>
          <a:lstStyle/>
          <a:p>
            <a:r>
              <a:rPr lang="en-US" sz="4000" b="1" dirty="0"/>
              <a:t>MODUL 6</a:t>
            </a:r>
            <a:endParaRPr lang="en-US" sz="40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descr="Icon&#10;&#10;Description automatically generated">
            <a:extLst>
              <a:ext uri="{FF2B5EF4-FFF2-40B4-BE49-F238E27FC236}">
                <a16:creationId xmlns:a16="http://schemas.microsoft.com/office/drawing/2014/main" id="{34DF4380-9FA9-C942-95CE-8E68EE0BAE52}"/>
              </a:ext>
            </a:extLst>
          </p:cNvPr>
          <p:cNvPicPr/>
          <p:nvPr/>
        </p:nvPicPr>
        <p:blipFill rotWithShape="1">
          <a:blip r:embed="rId3">
            <a:extLst>
              <a:ext uri="{28A0092B-C50C-407E-A947-70E740481C1C}">
                <a14:useLocalDpi xmlns:a14="http://schemas.microsoft.com/office/drawing/2010/main" val="0"/>
              </a:ext>
            </a:extLst>
          </a:blip>
          <a:srcRect l="-11025" t="-318" r="25497" b="15717"/>
          <a:stretch/>
        </p:blipFill>
        <p:spPr>
          <a:xfrm>
            <a:off x="7770233" y="2840234"/>
            <a:ext cx="4421766" cy="4017766"/>
          </a:xfrm>
          <a:prstGeom prst="rect">
            <a:avLst/>
          </a:prstGeom>
        </p:spPr>
      </p:pic>
      <p:sp>
        <p:nvSpPr>
          <p:cNvPr id="2" name="Rectangle 1">
            <a:extLst>
              <a:ext uri="{FF2B5EF4-FFF2-40B4-BE49-F238E27FC236}">
                <a16:creationId xmlns:a16="http://schemas.microsoft.com/office/drawing/2014/main" id="{D5358F07-AB48-6218-7D5A-E2CF2178774E}"/>
              </a:ext>
            </a:extLst>
          </p:cNvPr>
          <p:cNvSpPr/>
          <p:nvPr/>
        </p:nvSpPr>
        <p:spPr>
          <a:xfrm>
            <a:off x="788658" y="3804201"/>
            <a:ext cx="2880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EF51B361-828C-FA55-D7BA-CCADDD8C730A}"/>
              </a:ext>
            </a:extLst>
          </p:cNvPr>
          <p:cNvSpPr txBox="1">
            <a:spLocks/>
          </p:cNvSpPr>
          <p:nvPr/>
        </p:nvSpPr>
        <p:spPr>
          <a:xfrm>
            <a:off x="788658" y="4046743"/>
            <a:ext cx="6579451" cy="206619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err="1">
                <a:latin typeface="Calibri" panose="020F0502020204030204" pitchFamily="34" charset="0"/>
                <a:ea typeface="Calibri" panose="020F0502020204030204" pitchFamily="34" charset="0"/>
                <a:cs typeface="Calibri" panose="020F0502020204030204" pitchFamily="34" charset="0"/>
              </a:rPr>
              <a:t>Frühwarnsystem</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8">
            <a:extLst>
              <a:ext uri="{FF2B5EF4-FFF2-40B4-BE49-F238E27FC236}">
                <a16:creationId xmlns:a16="http://schemas.microsoft.com/office/drawing/2014/main" id="{3FBE5DC2-ABB6-6057-88E8-515B02B58520}"/>
              </a:ext>
            </a:extLst>
          </p:cNvPr>
          <p:cNvSpPr txBox="1"/>
          <p:nvPr/>
        </p:nvSpPr>
        <p:spPr>
          <a:xfrm>
            <a:off x="6856586" y="203282"/>
            <a:ext cx="5809147" cy="954107"/>
          </a:xfrm>
          <a:prstGeom prst="rect">
            <a:avLst/>
          </a:prstGeom>
          <a:noFill/>
        </p:spPr>
        <p:txBody>
          <a:bodyPr wrap="square">
            <a:spAutoFit/>
          </a:bodyPr>
          <a:lstStyle/>
          <a:p>
            <a:r>
              <a:rPr lang="en-GB" sz="2800" dirty="0">
                <a:solidFill>
                  <a:schemeClr val="bg1"/>
                </a:solidFill>
                <a:highlight>
                  <a:srgbClr val="F16924"/>
                </a:highlight>
              </a:rPr>
              <a:t> SECURE LEHRPLAN UND </a:t>
            </a:r>
          </a:p>
          <a:p>
            <a:r>
              <a:rPr lang="en-GB" sz="2800" dirty="0">
                <a:solidFill>
                  <a:schemeClr val="bg1"/>
                </a:solidFill>
                <a:highlight>
                  <a:srgbClr val="F16924"/>
                </a:highlight>
              </a:rPr>
              <a:t>TRAININGSPAKET</a:t>
            </a:r>
          </a:p>
        </p:txBody>
      </p:sp>
    </p:spTree>
    <p:extLst>
      <p:ext uri="{BB962C8B-B14F-4D97-AF65-F5344CB8AC3E}">
        <p14:creationId xmlns:p14="http://schemas.microsoft.com/office/powerpoint/2010/main" val="827663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D9BCA4-B1FB-404A-AFA2-3BB7ED57A05A}"/>
              </a:ext>
            </a:extLst>
          </p:cNvPr>
          <p:cNvSpPr>
            <a:spLocks noGrp="1"/>
          </p:cNvSpPr>
          <p:nvPr>
            <p:ph type="body" sz="quarter" idx="16"/>
          </p:nvPr>
        </p:nvSpPr>
        <p:spPr>
          <a:xfrm>
            <a:off x="734715" y="642971"/>
            <a:ext cx="2852544" cy="2786029"/>
          </a:xfrm>
        </p:spPr>
        <p:txBody>
          <a:bodyPr>
            <a:normAutofit/>
          </a:bodyPr>
          <a:lstStyle/>
          <a:p>
            <a:r>
              <a:rPr lang="en-US" dirty="0" err="1"/>
              <a:t>Schlüssel-indikatoren</a:t>
            </a:r>
            <a:r>
              <a:rPr lang="en-US" dirty="0"/>
              <a:t> innerhalb eines FWS</a:t>
            </a:r>
            <a:endParaRPr lang="en-IE" dirty="0"/>
          </a:p>
        </p:txBody>
      </p:sp>
      <p:sp>
        <p:nvSpPr>
          <p:cNvPr id="32" name="Text Placeholder 3">
            <a:extLst>
              <a:ext uri="{FF2B5EF4-FFF2-40B4-BE49-F238E27FC236}">
                <a16:creationId xmlns:a16="http://schemas.microsoft.com/office/drawing/2014/main" id="{C32AE698-BA1F-6332-F005-25712B57B3EC}"/>
              </a:ext>
            </a:extLst>
          </p:cNvPr>
          <p:cNvSpPr txBox="1">
            <a:spLocks/>
          </p:cNvSpPr>
          <p:nvPr/>
        </p:nvSpPr>
        <p:spPr>
          <a:xfrm>
            <a:off x="4122882" y="498986"/>
            <a:ext cx="7567370" cy="52665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7988" indent="0">
              <a:lnSpc>
                <a:spcPts val="2480"/>
              </a:lnSpc>
              <a:spcBef>
                <a:spcPts val="0"/>
              </a:spcBef>
            </a:pPr>
            <a:r>
              <a:rPr lang="en-US" sz="2200" b="1" dirty="0"/>
              <a:t>Human Resource Management </a:t>
            </a:r>
            <a:r>
              <a:rPr lang="en-US" sz="2200" dirty="0"/>
              <a:t>- Managementpraktiken und Verwaltung der Mitarbeiter:innen im Unternehmen, einschließlich Planung und Kontrolle.</a:t>
            </a:r>
          </a:p>
          <a:p>
            <a:pPr marL="407988" indent="0">
              <a:lnSpc>
                <a:spcPts val="2480"/>
              </a:lnSpc>
              <a:spcBef>
                <a:spcPts val="0"/>
              </a:spcBef>
            </a:pPr>
            <a:endParaRPr lang="en-US" sz="2200" b="1" dirty="0"/>
          </a:p>
          <a:p>
            <a:pPr marL="407988" indent="0">
              <a:lnSpc>
                <a:spcPts val="2480"/>
              </a:lnSpc>
              <a:spcBef>
                <a:spcPts val="0"/>
              </a:spcBef>
            </a:pPr>
            <a:r>
              <a:rPr lang="en-US" sz="2200" b="1" dirty="0" err="1"/>
              <a:t>Technologie</a:t>
            </a:r>
            <a:r>
              <a:rPr lang="en-US" sz="2200" b="1" dirty="0"/>
              <a:t> </a:t>
            </a:r>
            <a:r>
              <a:rPr lang="en-US" sz="2200" dirty="0"/>
              <a:t>- </a:t>
            </a:r>
            <a:r>
              <a:rPr lang="en-US" sz="2200" dirty="0" err="1"/>
              <a:t>Produkte</a:t>
            </a:r>
            <a:r>
              <a:rPr lang="en-US" sz="2200" dirty="0"/>
              <a:t>/ </a:t>
            </a:r>
            <a:r>
              <a:rPr lang="en-US" sz="2200" dirty="0" err="1"/>
              <a:t>Dienstleistungen</a:t>
            </a:r>
            <a:r>
              <a:rPr lang="en-US" sz="2200" dirty="0"/>
              <a:t>, Entwicklung neuer Produkte und </a:t>
            </a:r>
            <a:r>
              <a:rPr lang="en-US" sz="2200" dirty="0" err="1"/>
              <a:t>Technologien</a:t>
            </a:r>
            <a:r>
              <a:rPr lang="en-US" sz="2200" dirty="0"/>
              <a:t> im Unternehmen.</a:t>
            </a:r>
          </a:p>
          <a:p>
            <a:pPr marL="407988" indent="0">
              <a:lnSpc>
                <a:spcPts val="2480"/>
              </a:lnSpc>
              <a:spcBef>
                <a:spcPts val="0"/>
              </a:spcBef>
            </a:pPr>
            <a:endParaRPr lang="en-US" sz="2200" dirty="0"/>
          </a:p>
          <a:p>
            <a:pPr marL="407988" indent="0">
              <a:lnSpc>
                <a:spcPts val="2480"/>
              </a:lnSpc>
              <a:spcBef>
                <a:spcPts val="0"/>
              </a:spcBef>
            </a:pPr>
            <a:r>
              <a:rPr lang="en-US" sz="2200" b="1" dirty="0" err="1"/>
              <a:t>Beschaffung</a:t>
            </a:r>
            <a:r>
              <a:rPr lang="en-US" sz="2200" b="1" dirty="0"/>
              <a:t> </a:t>
            </a:r>
            <a:r>
              <a:rPr lang="en-US" sz="2200" dirty="0"/>
              <a:t>- Einkaufspraktiken, Lieferantenabhängigkeit und Produktionsplanung. </a:t>
            </a:r>
          </a:p>
          <a:p>
            <a:pPr marL="407988" indent="0">
              <a:lnSpc>
                <a:spcPts val="2480"/>
              </a:lnSpc>
              <a:spcBef>
                <a:spcPts val="0"/>
              </a:spcBef>
            </a:pPr>
            <a:endParaRPr lang="en-US" sz="2200" dirty="0"/>
          </a:p>
          <a:p>
            <a:pPr marL="407988" indent="0">
              <a:lnSpc>
                <a:spcPts val="2480"/>
              </a:lnSpc>
              <a:spcBef>
                <a:spcPts val="0"/>
              </a:spcBef>
            </a:pPr>
            <a:endParaRPr lang="en-US" sz="2200" b="1" dirty="0"/>
          </a:p>
          <a:p>
            <a:pPr marL="407988" indent="0">
              <a:lnSpc>
                <a:spcPts val="2480"/>
              </a:lnSpc>
              <a:spcBef>
                <a:spcPts val="0"/>
              </a:spcBef>
            </a:pPr>
            <a:r>
              <a:rPr lang="en-US" sz="2200" b="1" dirty="0" err="1"/>
              <a:t>Logistik</a:t>
            </a:r>
            <a:r>
              <a:rPr lang="en-US" sz="2200" b="1" dirty="0"/>
              <a:t> </a:t>
            </a:r>
            <a:r>
              <a:rPr lang="en-US" sz="2200" dirty="0"/>
              <a:t>- Lieferkette, Logistikmanagement und Technologie. </a:t>
            </a:r>
          </a:p>
          <a:p>
            <a:pPr marL="407988" indent="0">
              <a:lnSpc>
                <a:spcPts val="2480"/>
              </a:lnSpc>
              <a:spcBef>
                <a:spcPts val="0"/>
              </a:spcBef>
            </a:pPr>
            <a:endParaRPr lang="en-US" sz="2200" dirty="0"/>
          </a:p>
          <a:p>
            <a:pPr marL="407988" indent="0">
              <a:lnSpc>
                <a:spcPct val="100000"/>
              </a:lnSpc>
              <a:spcBef>
                <a:spcPts val="0"/>
              </a:spcBef>
            </a:pPr>
            <a:endParaRPr lang="en-GB" sz="2200" b="1" dirty="0"/>
          </a:p>
          <a:p>
            <a:pPr marL="407988" indent="0">
              <a:lnSpc>
                <a:spcPct val="100000"/>
              </a:lnSpc>
              <a:spcBef>
                <a:spcPts val="0"/>
              </a:spcBef>
            </a:pPr>
            <a:r>
              <a:rPr lang="en-GB" sz="2200" b="1" dirty="0" err="1"/>
              <a:t>Betriebs</a:t>
            </a:r>
            <a:r>
              <a:rPr lang="en-GB" sz="2200" b="1" dirty="0"/>
              <a:t>- und Projektmanagementplanung </a:t>
            </a:r>
            <a:r>
              <a:rPr lang="en-GB" sz="2200" dirty="0"/>
              <a:t>sowie Technologie- und Qualitätsmanagement. </a:t>
            </a:r>
          </a:p>
        </p:txBody>
      </p:sp>
      <p:cxnSp>
        <p:nvCxnSpPr>
          <p:cNvPr id="40" name="Straight Connector 39">
            <a:extLst>
              <a:ext uri="{FF2B5EF4-FFF2-40B4-BE49-F238E27FC236}">
                <a16:creationId xmlns:a16="http://schemas.microsoft.com/office/drawing/2014/main" id="{09033A4F-A1B2-BF4D-5B8D-7FF60C5901B6}"/>
              </a:ext>
            </a:extLst>
          </p:cNvPr>
          <p:cNvCxnSpPr/>
          <p:nvPr/>
        </p:nvCxnSpPr>
        <p:spPr>
          <a:xfrm>
            <a:off x="4122882" y="202980"/>
            <a:ext cx="2" cy="572767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59F63954-74C6-277C-71B5-EF48BE6CA6CF}"/>
              </a:ext>
            </a:extLst>
          </p:cNvPr>
          <p:cNvGrpSpPr/>
          <p:nvPr/>
        </p:nvGrpSpPr>
        <p:grpSpPr>
          <a:xfrm>
            <a:off x="3800706" y="642971"/>
            <a:ext cx="680542" cy="662508"/>
            <a:chOff x="6466332" y="2766492"/>
            <a:chExt cx="680542" cy="662508"/>
          </a:xfrm>
        </p:grpSpPr>
        <p:sp>
          <p:nvSpPr>
            <p:cNvPr id="41" name="Oval 40">
              <a:extLst>
                <a:ext uri="{FF2B5EF4-FFF2-40B4-BE49-F238E27FC236}">
                  <a16:creationId xmlns:a16="http://schemas.microsoft.com/office/drawing/2014/main" id="{1E1EC737-F3EC-282E-4B1F-74FD0E0F19F8}"/>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43" name="TextBox 42">
              <a:extLst>
                <a:ext uri="{FF2B5EF4-FFF2-40B4-BE49-F238E27FC236}">
                  <a16:creationId xmlns:a16="http://schemas.microsoft.com/office/drawing/2014/main" id="{ECBCDA4C-8877-2A4B-4626-0575B2748B47}"/>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01</a:t>
              </a:r>
            </a:p>
          </p:txBody>
        </p:sp>
      </p:grpSp>
      <p:grpSp>
        <p:nvGrpSpPr>
          <p:cNvPr id="45" name="Group 44">
            <a:extLst>
              <a:ext uri="{FF2B5EF4-FFF2-40B4-BE49-F238E27FC236}">
                <a16:creationId xmlns:a16="http://schemas.microsoft.com/office/drawing/2014/main" id="{7E77129B-DA9D-BD1F-049A-65392EB29291}"/>
              </a:ext>
            </a:extLst>
          </p:cNvPr>
          <p:cNvGrpSpPr/>
          <p:nvPr/>
        </p:nvGrpSpPr>
        <p:grpSpPr>
          <a:xfrm>
            <a:off x="3800706" y="1791300"/>
            <a:ext cx="680542" cy="662508"/>
            <a:chOff x="6466332" y="2766492"/>
            <a:chExt cx="680542" cy="662508"/>
          </a:xfrm>
        </p:grpSpPr>
        <p:sp>
          <p:nvSpPr>
            <p:cNvPr id="46" name="Oval 45">
              <a:extLst>
                <a:ext uri="{FF2B5EF4-FFF2-40B4-BE49-F238E27FC236}">
                  <a16:creationId xmlns:a16="http://schemas.microsoft.com/office/drawing/2014/main" id="{C38316F2-7FE3-1D60-8112-41962CC3C185}"/>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47" name="TextBox 46">
              <a:extLst>
                <a:ext uri="{FF2B5EF4-FFF2-40B4-BE49-F238E27FC236}">
                  <a16:creationId xmlns:a16="http://schemas.microsoft.com/office/drawing/2014/main" id="{E6FA798A-670C-D59C-B32E-AF779A899438}"/>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02</a:t>
              </a:r>
            </a:p>
          </p:txBody>
        </p:sp>
      </p:grpSp>
      <p:grpSp>
        <p:nvGrpSpPr>
          <p:cNvPr id="48" name="Group 47">
            <a:extLst>
              <a:ext uri="{FF2B5EF4-FFF2-40B4-BE49-F238E27FC236}">
                <a16:creationId xmlns:a16="http://schemas.microsoft.com/office/drawing/2014/main" id="{217564BE-0D7C-0757-F2EE-BA5199AE4C36}"/>
              </a:ext>
            </a:extLst>
          </p:cNvPr>
          <p:cNvGrpSpPr/>
          <p:nvPr/>
        </p:nvGrpSpPr>
        <p:grpSpPr>
          <a:xfrm>
            <a:off x="3800706" y="2741862"/>
            <a:ext cx="680542" cy="662508"/>
            <a:chOff x="6466332" y="2564361"/>
            <a:chExt cx="680542" cy="662508"/>
          </a:xfrm>
        </p:grpSpPr>
        <p:sp>
          <p:nvSpPr>
            <p:cNvPr id="49" name="Oval 48">
              <a:extLst>
                <a:ext uri="{FF2B5EF4-FFF2-40B4-BE49-F238E27FC236}">
                  <a16:creationId xmlns:a16="http://schemas.microsoft.com/office/drawing/2014/main" id="{F77D8B53-3FC9-D48C-3632-480877BA2F7D}"/>
                </a:ext>
              </a:extLst>
            </p:cNvPr>
            <p:cNvSpPr/>
            <p:nvPr/>
          </p:nvSpPr>
          <p:spPr>
            <a:xfrm>
              <a:off x="6484365" y="2564361"/>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50" name="TextBox 49">
              <a:extLst>
                <a:ext uri="{FF2B5EF4-FFF2-40B4-BE49-F238E27FC236}">
                  <a16:creationId xmlns:a16="http://schemas.microsoft.com/office/drawing/2014/main" id="{A5AC91F5-4C7B-FA4F-4436-2002608FE45A}"/>
                </a:ext>
              </a:extLst>
            </p:cNvPr>
            <p:cNvSpPr txBox="1"/>
            <p:nvPr/>
          </p:nvSpPr>
          <p:spPr>
            <a:xfrm>
              <a:off x="6466332" y="2579695"/>
              <a:ext cx="680542" cy="584775"/>
            </a:xfrm>
            <a:prstGeom prst="rect">
              <a:avLst/>
            </a:prstGeom>
            <a:noFill/>
          </p:spPr>
          <p:txBody>
            <a:bodyPr wrap="square">
              <a:spAutoFit/>
            </a:bodyPr>
            <a:lstStyle/>
            <a:p>
              <a:pPr algn="ctr"/>
              <a:r>
                <a:rPr lang="en-US" sz="3200" b="1" dirty="0">
                  <a:solidFill>
                    <a:schemeClr val="bg1"/>
                  </a:solidFill>
                </a:rPr>
                <a:t>03</a:t>
              </a:r>
            </a:p>
          </p:txBody>
        </p:sp>
      </p:grpSp>
      <p:grpSp>
        <p:nvGrpSpPr>
          <p:cNvPr id="62" name="Group 61">
            <a:extLst>
              <a:ext uri="{FF2B5EF4-FFF2-40B4-BE49-F238E27FC236}">
                <a16:creationId xmlns:a16="http://schemas.microsoft.com/office/drawing/2014/main" id="{377A5393-6B3A-591D-37C9-EBEBBF5EBB66}"/>
              </a:ext>
            </a:extLst>
          </p:cNvPr>
          <p:cNvGrpSpPr/>
          <p:nvPr/>
        </p:nvGrpSpPr>
        <p:grpSpPr>
          <a:xfrm>
            <a:off x="169575" y="4082629"/>
            <a:ext cx="1861395" cy="1862452"/>
            <a:chOff x="6728837" y="295138"/>
            <a:chExt cx="1214931" cy="1215621"/>
          </a:xfrm>
          <a:solidFill>
            <a:schemeClr val="bg1"/>
          </a:solidFill>
        </p:grpSpPr>
        <p:sp>
          <p:nvSpPr>
            <p:cNvPr id="63" name="Freeform 62">
              <a:extLst>
                <a:ext uri="{FF2B5EF4-FFF2-40B4-BE49-F238E27FC236}">
                  <a16:creationId xmlns:a16="http://schemas.microsoft.com/office/drawing/2014/main" id="{57AA5FA8-7D87-6977-6613-71D96EA2B21B}"/>
                </a:ext>
              </a:extLst>
            </p:cNvPr>
            <p:cNvSpPr/>
            <p:nvPr/>
          </p:nvSpPr>
          <p:spPr>
            <a:xfrm>
              <a:off x="6816275" y="412896"/>
              <a:ext cx="1073325" cy="1074076"/>
            </a:xfrm>
            <a:custGeom>
              <a:avLst/>
              <a:gdLst>
                <a:gd name="connsiteX0" fmla="*/ 286096 w 1073325"/>
                <a:gd name="connsiteY0" fmla="*/ 781967 h 1074076"/>
                <a:gd name="connsiteX1" fmla="*/ 286413 w 1073325"/>
                <a:gd name="connsiteY1" fmla="*/ 879971 h 1074076"/>
                <a:gd name="connsiteX2" fmla="*/ 277851 w 1073325"/>
                <a:gd name="connsiteY2" fmla="*/ 900904 h 1074076"/>
                <a:gd name="connsiteX3" fmla="*/ 201115 w 1073325"/>
                <a:gd name="connsiteY3" fmla="*/ 932938 h 1074076"/>
                <a:gd name="connsiteX4" fmla="*/ 128501 w 1073325"/>
                <a:gd name="connsiteY4" fmla="*/ 932304 h 1074076"/>
                <a:gd name="connsiteX5" fmla="*/ 128818 w 1073325"/>
                <a:gd name="connsiteY5" fmla="*/ 1027770 h 1074076"/>
                <a:gd name="connsiteX6" fmla="*/ 113915 w 1073325"/>
                <a:gd name="connsiteY6" fmla="*/ 1064879 h 1074076"/>
                <a:gd name="connsiteX7" fmla="*/ 91085 w 1073325"/>
                <a:gd name="connsiteY7" fmla="*/ 1074076 h 1074076"/>
                <a:gd name="connsiteX8" fmla="*/ 79 w 1073325"/>
                <a:gd name="connsiteY8" fmla="*/ 1073759 h 1074076"/>
                <a:gd name="connsiteX9" fmla="*/ 396 w 1073325"/>
                <a:gd name="connsiteY9" fmla="*/ 973218 h 1074076"/>
                <a:gd name="connsiteX10" fmla="*/ 8324 w 1073325"/>
                <a:gd name="connsiteY10" fmla="*/ 960848 h 1074076"/>
                <a:gd name="connsiteX11" fmla="*/ 432275 w 1073325"/>
                <a:gd name="connsiteY11" fmla="*/ 537116 h 1074076"/>
                <a:gd name="connsiteX12" fmla="*/ 435763 w 1073325"/>
                <a:gd name="connsiteY12" fmla="*/ 510474 h 1074076"/>
                <a:gd name="connsiteX13" fmla="*/ 391370 w 1073325"/>
                <a:gd name="connsiteY13" fmla="*/ 320492 h 1074076"/>
                <a:gd name="connsiteX14" fmla="*/ 575283 w 1073325"/>
                <a:gd name="connsiteY14" fmla="*/ 39167 h 1074076"/>
                <a:gd name="connsiteX15" fmla="*/ 1067092 w 1073325"/>
                <a:gd name="connsiteY15" fmla="*/ 278626 h 1074076"/>
                <a:gd name="connsiteX16" fmla="*/ 777588 w 1073325"/>
                <a:gd name="connsiteY16" fmla="*/ 680157 h 1074076"/>
                <a:gd name="connsiteX17" fmla="*/ 561966 w 1073325"/>
                <a:gd name="connsiteY17" fmla="*/ 637340 h 1074076"/>
                <a:gd name="connsiteX18" fmla="*/ 537232 w 1073325"/>
                <a:gd name="connsiteY18" fmla="*/ 640829 h 1074076"/>
                <a:gd name="connsiteX19" fmla="*/ 405005 w 1073325"/>
                <a:gd name="connsiteY19" fmla="*/ 773721 h 1074076"/>
                <a:gd name="connsiteX20" fmla="*/ 384394 w 1073325"/>
                <a:gd name="connsiteY20" fmla="*/ 782284 h 1074076"/>
                <a:gd name="connsiteX21" fmla="*/ 286096 w 1073325"/>
                <a:gd name="connsiteY21" fmla="*/ 781967 h 1074076"/>
                <a:gd name="connsiteX22" fmla="*/ 813102 w 1073325"/>
                <a:gd name="connsiteY22" fmla="*/ 400101 h 1074076"/>
                <a:gd name="connsiteX23" fmla="*/ 953257 w 1073325"/>
                <a:gd name="connsiteY23" fmla="*/ 259914 h 1074076"/>
                <a:gd name="connsiteX24" fmla="*/ 812468 w 1073325"/>
                <a:gd name="connsiteY24" fmla="*/ 120044 h 1074076"/>
                <a:gd name="connsiteX25" fmla="*/ 673265 w 1073325"/>
                <a:gd name="connsiteY25" fmla="*/ 259914 h 1074076"/>
                <a:gd name="connsiteX26" fmla="*/ 813102 w 1073325"/>
                <a:gd name="connsiteY26" fmla="*/ 400101 h 107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3325" h="1074076">
                  <a:moveTo>
                    <a:pt x="286096" y="781967"/>
                  </a:moveTo>
                  <a:cubicBezTo>
                    <a:pt x="286096" y="816538"/>
                    <a:pt x="285779" y="848255"/>
                    <a:pt x="286413" y="879971"/>
                  </a:cubicBezTo>
                  <a:cubicBezTo>
                    <a:pt x="286413" y="888535"/>
                    <a:pt x="282608" y="894244"/>
                    <a:pt x="277851" y="900904"/>
                  </a:cubicBezTo>
                  <a:cubicBezTo>
                    <a:pt x="258509" y="927546"/>
                    <a:pt x="233459" y="936110"/>
                    <a:pt x="201115" y="932938"/>
                  </a:cubicBezTo>
                  <a:cubicBezTo>
                    <a:pt x="177333" y="930401"/>
                    <a:pt x="153234" y="932304"/>
                    <a:pt x="128501" y="932304"/>
                  </a:cubicBezTo>
                  <a:cubicBezTo>
                    <a:pt x="128501" y="965606"/>
                    <a:pt x="127550" y="996688"/>
                    <a:pt x="128818" y="1027770"/>
                  </a:cubicBezTo>
                  <a:cubicBezTo>
                    <a:pt x="129453" y="1043311"/>
                    <a:pt x="125965" y="1054729"/>
                    <a:pt x="113915" y="1064879"/>
                  </a:cubicBezTo>
                  <a:cubicBezTo>
                    <a:pt x="106622" y="1070905"/>
                    <a:pt x="100597" y="1074076"/>
                    <a:pt x="91085" y="1074076"/>
                  </a:cubicBezTo>
                  <a:cubicBezTo>
                    <a:pt x="61278" y="1073442"/>
                    <a:pt x="31154" y="1073759"/>
                    <a:pt x="79" y="1073759"/>
                  </a:cubicBezTo>
                  <a:cubicBezTo>
                    <a:pt x="79" y="1039505"/>
                    <a:pt x="-238" y="1006520"/>
                    <a:pt x="396" y="973218"/>
                  </a:cubicBezTo>
                  <a:cubicBezTo>
                    <a:pt x="396" y="969095"/>
                    <a:pt x="4836" y="964337"/>
                    <a:pt x="8324" y="960848"/>
                  </a:cubicBezTo>
                  <a:cubicBezTo>
                    <a:pt x="149429" y="819393"/>
                    <a:pt x="290535" y="678254"/>
                    <a:pt x="432275" y="537116"/>
                  </a:cubicBezTo>
                  <a:cubicBezTo>
                    <a:pt x="441788" y="527918"/>
                    <a:pt x="442105" y="521258"/>
                    <a:pt x="435763" y="510474"/>
                  </a:cubicBezTo>
                  <a:cubicBezTo>
                    <a:pt x="402468" y="451481"/>
                    <a:pt x="385980" y="388365"/>
                    <a:pt x="391370" y="320492"/>
                  </a:cubicBezTo>
                  <a:cubicBezTo>
                    <a:pt x="401517" y="193309"/>
                    <a:pt x="463033" y="97525"/>
                    <a:pt x="575283" y="39167"/>
                  </a:cubicBezTo>
                  <a:cubicBezTo>
                    <a:pt x="779173" y="-67084"/>
                    <a:pt x="1022700" y="52805"/>
                    <a:pt x="1067092" y="278626"/>
                  </a:cubicBezTo>
                  <a:cubicBezTo>
                    <a:pt x="1104509" y="468291"/>
                    <a:pt x="969111" y="655418"/>
                    <a:pt x="777588" y="680157"/>
                  </a:cubicBezTo>
                  <a:cubicBezTo>
                    <a:pt x="700852" y="689989"/>
                    <a:pt x="628872" y="675083"/>
                    <a:pt x="561966" y="637340"/>
                  </a:cubicBezTo>
                  <a:cubicBezTo>
                    <a:pt x="551502" y="631631"/>
                    <a:pt x="545794" y="631948"/>
                    <a:pt x="537232" y="640829"/>
                  </a:cubicBezTo>
                  <a:cubicBezTo>
                    <a:pt x="493474" y="685549"/>
                    <a:pt x="449081" y="729318"/>
                    <a:pt x="405005" y="773721"/>
                  </a:cubicBezTo>
                  <a:cubicBezTo>
                    <a:pt x="398980" y="780064"/>
                    <a:pt x="392639" y="782284"/>
                    <a:pt x="384394" y="782284"/>
                  </a:cubicBezTo>
                  <a:cubicBezTo>
                    <a:pt x="351734" y="781967"/>
                    <a:pt x="319708" y="781967"/>
                    <a:pt x="286096" y="781967"/>
                  </a:cubicBezTo>
                  <a:close/>
                  <a:moveTo>
                    <a:pt x="813102" y="400101"/>
                  </a:moveTo>
                  <a:cubicBezTo>
                    <a:pt x="890790" y="400101"/>
                    <a:pt x="953574" y="337302"/>
                    <a:pt x="953257" y="259914"/>
                  </a:cubicBezTo>
                  <a:cubicBezTo>
                    <a:pt x="952939" y="182843"/>
                    <a:pt x="889204" y="119410"/>
                    <a:pt x="812468" y="120044"/>
                  </a:cubicBezTo>
                  <a:cubicBezTo>
                    <a:pt x="735098" y="120678"/>
                    <a:pt x="673265" y="182843"/>
                    <a:pt x="673265" y="259914"/>
                  </a:cubicBezTo>
                  <a:cubicBezTo>
                    <a:pt x="673265" y="337619"/>
                    <a:pt x="735415" y="400101"/>
                    <a:pt x="813102" y="400101"/>
                  </a:cubicBezTo>
                  <a:close/>
                </a:path>
              </a:pathLst>
            </a:custGeom>
            <a:solidFill>
              <a:srgbClr val="F16924"/>
            </a:solidFill>
            <a:ln w="3167"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80AEB61-55D2-5CDA-9588-BDE21BD9FFEC}"/>
                </a:ext>
              </a:extLst>
            </p:cNvPr>
            <p:cNvSpPr/>
            <p:nvPr/>
          </p:nvSpPr>
          <p:spPr>
            <a:xfrm>
              <a:off x="6728837" y="295138"/>
              <a:ext cx="1214931" cy="1215621"/>
            </a:xfrm>
            <a:custGeom>
              <a:avLst/>
              <a:gdLst>
                <a:gd name="connsiteX0" fmla="*/ 0 w 1214931"/>
                <a:gd name="connsiteY0" fmla="*/ 1008830 h 1215621"/>
                <a:gd name="connsiteX1" fmla="*/ 8879 w 1214931"/>
                <a:gd name="connsiteY1" fmla="*/ 1001218 h 1215621"/>
                <a:gd name="connsiteX2" fmla="*/ 419195 w 1214931"/>
                <a:gd name="connsiteY2" fmla="*/ 591124 h 1215621"/>
                <a:gd name="connsiteX3" fmla="*/ 423000 w 1214931"/>
                <a:gd name="connsiteY3" fmla="*/ 572094 h 1215621"/>
                <a:gd name="connsiteX4" fmla="*/ 700772 w 1214931"/>
                <a:gd name="connsiteY4" fmla="*/ 12615 h 1215621"/>
                <a:gd name="connsiteX5" fmla="*/ 1207168 w 1214931"/>
                <a:gd name="connsiteY5" fmla="*/ 332000 h 1215621"/>
                <a:gd name="connsiteX6" fmla="*/ 873904 w 1214931"/>
                <a:gd name="connsiteY6" fmla="*/ 818214 h 1215621"/>
                <a:gd name="connsiteX7" fmla="*/ 642745 w 1214931"/>
                <a:gd name="connsiteY7" fmla="*/ 791889 h 1215621"/>
                <a:gd name="connsiteX8" fmla="*/ 624670 w 1214931"/>
                <a:gd name="connsiteY8" fmla="*/ 795378 h 1215621"/>
                <a:gd name="connsiteX9" fmla="*/ 505761 w 1214931"/>
                <a:gd name="connsiteY9" fmla="*/ 914950 h 1215621"/>
                <a:gd name="connsiteX10" fmla="*/ 483882 w 1214931"/>
                <a:gd name="connsiteY10" fmla="*/ 923830 h 1215621"/>
                <a:gd name="connsiteX11" fmla="*/ 428391 w 1214931"/>
                <a:gd name="connsiteY11" fmla="*/ 923830 h 1215621"/>
                <a:gd name="connsiteX12" fmla="*/ 428074 w 1214931"/>
                <a:gd name="connsiteY12" fmla="*/ 982188 h 1215621"/>
                <a:gd name="connsiteX13" fmla="*/ 421415 w 1214931"/>
                <a:gd name="connsiteY13" fmla="*/ 998681 h 1215621"/>
                <a:gd name="connsiteX14" fmla="*/ 353557 w 1214931"/>
                <a:gd name="connsiteY14" fmla="*/ 1066554 h 1215621"/>
                <a:gd name="connsiteX15" fmla="*/ 337385 w 1214931"/>
                <a:gd name="connsiteY15" fmla="*/ 1073215 h 1215621"/>
                <a:gd name="connsiteX16" fmla="*/ 271113 w 1214931"/>
                <a:gd name="connsiteY16" fmla="*/ 1073532 h 1215621"/>
                <a:gd name="connsiteX17" fmla="*/ 271430 w 1214931"/>
                <a:gd name="connsiteY17" fmla="*/ 1137599 h 1215621"/>
                <a:gd name="connsiteX18" fmla="*/ 262869 w 1214931"/>
                <a:gd name="connsiteY18" fmla="*/ 1158215 h 1215621"/>
                <a:gd name="connsiteX19" fmla="*/ 206427 w 1214931"/>
                <a:gd name="connsiteY19" fmla="*/ 1215622 h 1215621"/>
                <a:gd name="connsiteX20" fmla="*/ 0 w 1214931"/>
                <a:gd name="connsiteY20" fmla="*/ 1215622 h 1215621"/>
                <a:gd name="connsiteX21" fmla="*/ 0 w 1214931"/>
                <a:gd name="connsiteY21" fmla="*/ 1008830 h 1215621"/>
                <a:gd name="connsiteX22" fmla="*/ 357679 w 1214931"/>
                <a:gd name="connsiteY22" fmla="*/ 852151 h 1215621"/>
                <a:gd name="connsiteX23" fmla="*/ 455344 w 1214931"/>
                <a:gd name="connsiteY23" fmla="*/ 852151 h 1215621"/>
                <a:gd name="connsiteX24" fmla="*/ 475954 w 1214931"/>
                <a:gd name="connsiteY24" fmla="*/ 843587 h 1215621"/>
                <a:gd name="connsiteX25" fmla="*/ 608182 w 1214931"/>
                <a:gd name="connsiteY25" fmla="*/ 710695 h 1215621"/>
                <a:gd name="connsiteX26" fmla="*/ 632915 w 1214931"/>
                <a:gd name="connsiteY26" fmla="*/ 707206 h 1215621"/>
                <a:gd name="connsiteX27" fmla="*/ 848537 w 1214931"/>
                <a:gd name="connsiteY27" fmla="*/ 750024 h 1215621"/>
                <a:gd name="connsiteX28" fmla="*/ 1138042 w 1214931"/>
                <a:gd name="connsiteY28" fmla="*/ 348493 h 1215621"/>
                <a:gd name="connsiteX29" fmla="*/ 646233 w 1214931"/>
                <a:gd name="connsiteY29" fmla="*/ 109033 h 1215621"/>
                <a:gd name="connsiteX30" fmla="*/ 462319 w 1214931"/>
                <a:gd name="connsiteY30" fmla="*/ 390359 h 1215621"/>
                <a:gd name="connsiteX31" fmla="*/ 506712 w 1214931"/>
                <a:gd name="connsiteY31" fmla="*/ 580340 h 1215621"/>
                <a:gd name="connsiteX32" fmla="*/ 503224 w 1214931"/>
                <a:gd name="connsiteY32" fmla="*/ 606982 h 1215621"/>
                <a:gd name="connsiteX33" fmla="*/ 79273 w 1214931"/>
                <a:gd name="connsiteY33" fmla="*/ 1030715 h 1215621"/>
                <a:gd name="connsiteX34" fmla="*/ 71346 w 1214931"/>
                <a:gd name="connsiteY34" fmla="*/ 1043084 h 1215621"/>
                <a:gd name="connsiteX35" fmla="*/ 71028 w 1214931"/>
                <a:gd name="connsiteY35" fmla="*/ 1143626 h 1215621"/>
                <a:gd name="connsiteX36" fmla="*/ 162034 w 1214931"/>
                <a:gd name="connsiteY36" fmla="*/ 1143943 h 1215621"/>
                <a:gd name="connsiteX37" fmla="*/ 184864 w 1214931"/>
                <a:gd name="connsiteY37" fmla="*/ 1134745 h 1215621"/>
                <a:gd name="connsiteX38" fmla="*/ 199768 w 1214931"/>
                <a:gd name="connsiteY38" fmla="*/ 1097637 h 1215621"/>
                <a:gd name="connsiteX39" fmla="*/ 199451 w 1214931"/>
                <a:gd name="connsiteY39" fmla="*/ 1002170 h 1215621"/>
                <a:gd name="connsiteX40" fmla="*/ 272065 w 1214931"/>
                <a:gd name="connsiteY40" fmla="*/ 1002804 h 1215621"/>
                <a:gd name="connsiteX41" fmla="*/ 348801 w 1214931"/>
                <a:gd name="connsiteY41" fmla="*/ 970771 h 1215621"/>
                <a:gd name="connsiteX42" fmla="*/ 357362 w 1214931"/>
                <a:gd name="connsiteY42" fmla="*/ 949838 h 1215621"/>
                <a:gd name="connsiteX43" fmla="*/ 357679 w 1214931"/>
                <a:gd name="connsiteY43" fmla="*/ 852151 h 121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14931" h="1215621">
                  <a:moveTo>
                    <a:pt x="0" y="1008830"/>
                  </a:moveTo>
                  <a:cubicBezTo>
                    <a:pt x="2854" y="1006293"/>
                    <a:pt x="6025" y="1004073"/>
                    <a:pt x="8879" y="1001218"/>
                  </a:cubicBezTo>
                  <a:cubicBezTo>
                    <a:pt x="145545" y="864520"/>
                    <a:pt x="282529" y="727505"/>
                    <a:pt x="419195" y="591124"/>
                  </a:cubicBezTo>
                  <a:cubicBezTo>
                    <a:pt x="425220" y="585098"/>
                    <a:pt x="426805" y="580658"/>
                    <a:pt x="423000" y="572094"/>
                  </a:cubicBezTo>
                  <a:cubicBezTo>
                    <a:pt x="325019" y="340246"/>
                    <a:pt x="457563" y="73828"/>
                    <a:pt x="700772" y="12615"/>
                  </a:cubicBezTo>
                  <a:cubicBezTo>
                    <a:pt x="930030" y="-45109"/>
                    <a:pt x="1161824" y="101104"/>
                    <a:pt x="1207168" y="332000"/>
                  </a:cubicBezTo>
                  <a:cubicBezTo>
                    <a:pt x="1251561" y="559090"/>
                    <a:pt x="1100942" y="778886"/>
                    <a:pt x="873904" y="818214"/>
                  </a:cubicBezTo>
                  <a:cubicBezTo>
                    <a:pt x="794314" y="831852"/>
                    <a:pt x="717261" y="822972"/>
                    <a:pt x="642745" y="791889"/>
                  </a:cubicBezTo>
                  <a:cubicBezTo>
                    <a:pt x="635134" y="788718"/>
                    <a:pt x="630378" y="789352"/>
                    <a:pt x="624670" y="795378"/>
                  </a:cubicBezTo>
                  <a:cubicBezTo>
                    <a:pt x="585351" y="835341"/>
                    <a:pt x="545080" y="874670"/>
                    <a:pt x="505761" y="914950"/>
                  </a:cubicBezTo>
                  <a:cubicBezTo>
                    <a:pt x="499419" y="921610"/>
                    <a:pt x="492760" y="923830"/>
                    <a:pt x="483882" y="923830"/>
                  </a:cubicBezTo>
                  <a:cubicBezTo>
                    <a:pt x="465808" y="923196"/>
                    <a:pt x="447733" y="923830"/>
                    <a:pt x="428391" y="923830"/>
                  </a:cubicBezTo>
                  <a:cubicBezTo>
                    <a:pt x="428391" y="944446"/>
                    <a:pt x="429025" y="963476"/>
                    <a:pt x="428074" y="982188"/>
                  </a:cubicBezTo>
                  <a:cubicBezTo>
                    <a:pt x="427757" y="987898"/>
                    <a:pt x="425220" y="994558"/>
                    <a:pt x="421415" y="998681"/>
                  </a:cubicBezTo>
                  <a:cubicBezTo>
                    <a:pt x="399218" y="1021834"/>
                    <a:pt x="376705" y="1044353"/>
                    <a:pt x="353557" y="1066554"/>
                  </a:cubicBezTo>
                  <a:cubicBezTo>
                    <a:pt x="349435" y="1070360"/>
                    <a:pt x="342776" y="1072898"/>
                    <a:pt x="337385" y="1073215"/>
                  </a:cubicBezTo>
                  <a:cubicBezTo>
                    <a:pt x="315823" y="1073849"/>
                    <a:pt x="293944" y="1073532"/>
                    <a:pt x="271113" y="1073532"/>
                  </a:cubicBezTo>
                  <a:cubicBezTo>
                    <a:pt x="271113" y="1096051"/>
                    <a:pt x="270796" y="1116667"/>
                    <a:pt x="271430" y="1137599"/>
                  </a:cubicBezTo>
                  <a:cubicBezTo>
                    <a:pt x="271747" y="1146163"/>
                    <a:pt x="268894" y="1152189"/>
                    <a:pt x="262869" y="1158215"/>
                  </a:cubicBezTo>
                  <a:cubicBezTo>
                    <a:pt x="243843" y="1176928"/>
                    <a:pt x="225135" y="1196592"/>
                    <a:pt x="206427" y="1215622"/>
                  </a:cubicBezTo>
                  <a:cubicBezTo>
                    <a:pt x="137935" y="1215622"/>
                    <a:pt x="69126" y="1215622"/>
                    <a:pt x="0" y="1215622"/>
                  </a:cubicBezTo>
                  <a:cubicBezTo>
                    <a:pt x="0" y="1146480"/>
                    <a:pt x="0" y="1077655"/>
                    <a:pt x="0" y="1008830"/>
                  </a:cubicBezTo>
                  <a:close/>
                  <a:moveTo>
                    <a:pt x="357679" y="852151"/>
                  </a:moveTo>
                  <a:cubicBezTo>
                    <a:pt x="391291" y="852151"/>
                    <a:pt x="423317" y="851834"/>
                    <a:pt x="455344" y="852151"/>
                  </a:cubicBezTo>
                  <a:cubicBezTo>
                    <a:pt x="463905" y="852151"/>
                    <a:pt x="469930" y="849931"/>
                    <a:pt x="475954" y="843587"/>
                  </a:cubicBezTo>
                  <a:cubicBezTo>
                    <a:pt x="519713" y="799184"/>
                    <a:pt x="564423" y="755415"/>
                    <a:pt x="608182" y="710695"/>
                  </a:cubicBezTo>
                  <a:cubicBezTo>
                    <a:pt x="616743" y="701815"/>
                    <a:pt x="622768" y="701497"/>
                    <a:pt x="632915" y="707206"/>
                  </a:cubicBezTo>
                  <a:cubicBezTo>
                    <a:pt x="700138" y="744949"/>
                    <a:pt x="771801" y="759856"/>
                    <a:pt x="848537" y="750024"/>
                  </a:cubicBezTo>
                  <a:cubicBezTo>
                    <a:pt x="1040060" y="725602"/>
                    <a:pt x="1175459" y="538157"/>
                    <a:pt x="1138042" y="348493"/>
                  </a:cubicBezTo>
                  <a:cubicBezTo>
                    <a:pt x="1093649" y="122671"/>
                    <a:pt x="850123" y="3100"/>
                    <a:pt x="646233" y="109033"/>
                  </a:cubicBezTo>
                  <a:cubicBezTo>
                    <a:pt x="533665" y="167709"/>
                    <a:pt x="472149" y="263493"/>
                    <a:pt x="462319" y="390359"/>
                  </a:cubicBezTo>
                  <a:cubicBezTo>
                    <a:pt x="456929" y="458232"/>
                    <a:pt x="473418" y="521348"/>
                    <a:pt x="506712" y="580340"/>
                  </a:cubicBezTo>
                  <a:cubicBezTo>
                    <a:pt x="513054" y="591441"/>
                    <a:pt x="512420" y="597785"/>
                    <a:pt x="503224" y="606982"/>
                  </a:cubicBezTo>
                  <a:cubicBezTo>
                    <a:pt x="361802" y="747804"/>
                    <a:pt x="220379" y="889259"/>
                    <a:pt x="79273" y="1030715"/>
                  </a:cubicBezTo>
                  <a:cubicBezTo>
                    <a:pt x="75785" y="1034204"/>
                    <a:pt x="71346" y="1038644"/>
                    <a:pt x="71346" y="1043084"/>
                  </a:cubicBezTo>
                  <a:cubicBezTo>
                    <a:pt x="70711" y="1076069"/>
                    <a:pt x="71028" y="1109372"/>
                    <a:pt x="71028" y="1143626"/>
                  </a:cubicBezTo>
                  <a:cubicBezTo>
                    <a:pt x="102103" y="1143626"/>
                    <a:pt x="132227" y="1143308"/>
                    <a:pt x="162034" y="1143943"/>
                  </a:cubicBezTo>
                  <a:cubicBezTo>
                    <a:pt x="171547" y="1144260"/>
                    <a:pt x="177888" y="1140771"/>
                    <a:pt x="184864" y="1134745"/>
                  </a:cubicBezTo>
                  <a:cubicBezTo>
                    <a:pt x="196914" y="1124596"/>
                    <a:pt x="200402" y="1112861"/>
                    <a:pt x="199768" y="1097637"/>
                  </a:cubicBezTo>
                  <a:cubicBezTo>
                    <a:pt x="198499" y="1066554"/>
                    <a:pt x="199451" y="1035472"/>
                    <a:pt x="199451" y="1002170"/>
                  </a:cubicBezTo>
                  <a:cubicBezTo>
                    <a:pt x="224184" y="1002170"/>
                    <a:pt x="248600" y="1000267"/>
                    <a:pt x="272065" y="1002804"/>
                  </a:cubicBezTo>
                  <a:cubicBezTo>
                    <a:pt x="304408" y="1006293"/>
                    <a:pt x="329458" y="997412"/>
                    <a:pt x="348801" y="970771"/>
                  </a:cubicBezTo>
                  <a:cubicBezTo>
                    <a:pt x="353557" y="964110"/>
                    <a:pt x="357362" y="958718"/>
                    <a:pt x="357362" y="949838"/>
                  </a:cubicBezTo>
                  <a:cubicBezTo>
                    <a:pt x="357362" y="918438"/>
                    <a:pt x="357679" y="887039"/>
                    <a:pt x="357679" y="852151"/>
                  </a:cubicBezTo>
                  <a:close/>
                </a:path>
              </a:pathLst>
            </a:custGeom>
            <a:grpFill/>
            <a:ln w="3167"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6B0A349-E382-D752-87E5-3A69CFEF827F}"/>
                </a:ext>
              </a:extLst>
            </p:cNvPr>
            <p:cNvSpPr/>
            <p:nvPr/>
          </p:nvSpPr>
          <p:spPr>
            <a:xfrm>
              <a:off x="7473685" y="485361"/>
              <a:ext cx="279993" cy="280061"/>
            </a:xfrm>
            <a:custGeom>
              <a:avLst/>
              <a:gdLst>
                <a:gd name="connsiteX0" fmla="*/ 139837 w 279993"/>
                <a:gd name="connsiteY0" fmla="*/ 280061 h 280061"/>
                <a:gd name="connsiteX1" fmla="*/ 0 w 279993"/>
                <a:gd name="connsiteY1" fmla="*/ 139874 h 280061"/>
                <a:gd name="connsiteX2" fmla="*/ 139203 w 279993"/>
                <a:gd name="connsiteY2" fmla="*/ 5 h 280061"/>
                <a:gd name="connsiteX3" fmla="*/ 279992 w 279993"/>
                <a:gd name="connsiteY3" fmla="*/ 139874 h 280061"/>
                <a:gd name="connsiteX4" fmla="*/ 139837 w 279993"/>
                <a:gd name="connsiteY4" fmla="*/ 280061 h 280061"/>
                <a:gd name="connsiteX5" fmla="*/ 140155 w 279993"/>
                <a:gd name="connsiteY5" fmla="*/ 208699 h 280061"/>
                <a:gd name="connsiteX6" fmla="*/ 208646 w 279993"/>
                <a:gd name="connsiteY6" fmla="*/ 139874 h 280061"/>
                <a:gd name="connsiteX7" fmla="*/ 139837 w 279993"/>
                <a:gd name="connsiteY7" fmla="*/ 71050 h 280061"/>
                <a:gd name="connsiteX8" fmla="*/ 71028 w 279993"/>
                <a:gd name="connsiteY8" fmla="*/ 140826 h 280061"/>
                <a:gd name="connsiteX9" fmla="*/ 140155 w 279993"/>
                <a:gd name="connsiteY9" fmla="*/ 208699 h 28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93" h="280061">
                  <a:moveTo>
                    <a:pt x="139837" y="280061"/>
                  </a:moveTo>
                  <a:cubicBezTo>
                    <a:pt x="62150" y="280061"/>
                    <a:pt x="0" y="217897"/>
                    <a:pt x="0" y="139874"/>
                  </a:cubicBezTo>
                  <a:cubicBezTo>
                    <a:pt x="0" y="62486"/>
                    <a:pt x="61833" y="322"/>
                    <a:pt x="139203" y="5"/>
                  </a:cubicBezTo>
                  <a:cubicBezTo>
                    <a:pt x="215939" y="-630"/>
                    <a:pt x="279675" y="62803"/>
                    <a:pt x="279992" y="139874"/>
                  </a:cubicBezTo>
                  <a:cubicBezTo>
                    <a:pt x="280309" y="216946"/>
                    <a:pt x="217525" y="280061"/>
                    <a:pt x="139837" y="280061"/>
                  </a:cubicBezTo>
                  <a:close/>
                  <a:moveTo>
                    <a:pt x="140155" y="208699"/>
                  </a:moveTo>
                  <a:cubicBezTo>
                    <a:pt x="178206" y="208382"/>
                    <a:pt x="208646" y="177617"/>
                    <a:pt x="208646" y="139874"/>
                  </a:cubicBezTo>
                  <a:cubicBezTo>
                    <a:pt x="208646" y="102449"/>
                    <a:pt x="177254" y="71050"/>
                    <a:pt x="139837" y="71050"/>
                  </a:cubicBezTo>
                  <a:cubicBezTo>
                    <a:pt x="101469" y="71050"/>
                    <a:pt x="70711" y="102132"/>
                    <a:pt x="71028" y="140826"/>
                  </a:cubicBezTo>
                  <a:cubicBezTo>
                    <a:pt x="71663" y="179203"/>
                    <a:pt x="102104" y="209016"/>
                    <a:pt x="140155" y="208699"/>
                  </a:cubicBezTo>
                  <a:close/>
                </a:path>
              </a:pathLst>
            </a:custGeom>
            <a:grpFill/>
            <a:ln w="3167" cap="flat">
              <a:noFill/>
              <a:prstDash val="solid"/>
              <a:miter/>
            </a:ln>
          </p:spPr>
          <p:txBody>
            <a:bodyPr rtlCol="0" anchor="ctr"/>
            <a:lstStyle/>
            <a:p>
              <a:endParaRPr lang="en-US"/>
            </a:p>
          </p:txBody>
        </p:sp>
      </p:grpSp>
      <p:grpSp>
        <p:nvGrpSpPr>
          <p:cNvPr id="66" name="Group 65">
            <a:extLst>
              <a:ext uri="{FF2B5EF4-FFF2-40B4-BE49-F238E27FC236}">
                <a16:creationId xmlns:a16="http://schemas.microsoft.com/office/drawing/2014/main" id="{B86FAFA3-6A8D-F3C8-6A2B-B1F19044FB8F}"/>
              </a:ext>
            </a:extLst>
          </p:cNvPr>
          <p:cNvGrpSpPr/>
          <p:nvPr/>
        </p:nvGrpSpPr>
        <p:grpSpPr>
          <a:xfrm>
            <a:off x="3800706" y="3926138"/>
            <a:ext cx="680542" cy="662508"/>
            <a:chOff x="6466332" y="2708742"/>
            <a:chExt cx="680542" cy="662508"/>
          </a:xfrm>
        </p:grpSpPr>
        <p:sp>
          <p:nvSpPr>
            <p:cNvPr id="67" name="Oval 66">
              <a:extLst>
                <a:ext uri="{FF2B5EF4-FFF2-40B4-BE49-F238E27FC236}">
                  <a16:creationId xmlns:a16="http://schemas.microsoft.com/office/drawing/2014/main" id="{E9222423-D59A-D299-64BF-69D8591A4D6D}"/>
                </a:ext>
              </a:extLst>
            </p:cNvPr>
            <p:cNvSpPr/>
            <p:nvPr/>
          </p:nvSpPr>
          <p:spPr>
            <a:xfrm>
              <a:off x="6484365" y="270874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68" name="TextBox 67">
              <a:extLst>
                <a:ext uri="{FF2B5EF4-FFF2-40B4-BE49-F238E27FC236}">
                  <a16:creationId xmlns:a16="http://schemas.microsoft.com/office/drawing/2014/main" id="{1E3DE938-00F7-D364-D4D9-3D685CABE8C7}"/>
                </a:ext>
              </a:extLst>
            </p:cNvPr>
            <p:cNvSpPr txBox="1"/>
            <p:nvPr/>
          </p:nvSpPr>
          <p:spPr>
            <a:xfrm>
              <a:off x="6466332" y="2733700"/>
              <a:ext cx="680542" cy="584775"/>
            </a:xfrm>
            <a:prstGeom prst="rect">
              <a:avLst/>
            </a:prstGeom>
            <a:noFill/>
          </p:spPr>
          <p:txBody>
            <a:bodyPr wrap="square">
              <a:spAutoFit/>
            </a:bodyPr>
            <a:lstStyle/>
            <a:p>
              <a:pPr algn="ctr"/>
              <a:r>
                <a:rPr lang="en-US" sz="3200" b="1" dirty="0">
                  <a:solidFill>
                    <a:schemeClr val="bg1"/>
                  </a:solidFill>
                </a:rPr>
                <a:t>04</a:t>
              </a:r>
            </a:p>
          </p:txBody>
        </p:sp>
      </p:grpSp>
      <p:grpSp>
        <p:nvGrpSpPr>
          <p:cNvPr id="69" name="Group 68">
            <a:extLst>
              <a:ext uri="{FF2B5EF4-FFF2-40B4-BE49-F238E27FC236}">
                <a16:creationId xmlns:a16="http://schemas.microsoft.com/office/drawing/2014/main" id="{AAC8E029-4FDF-5371-8505-C0F96C316713}"/>
              </a:ext>
            </a:extLst>
          </p:cNvPr>
          <p:cNvGrpSpPr/>
          <p:nvPr/>
        </p:nvGrpSpPr>
        <p:grpSpPr>
          <a:xfrm>
            <a:off x="3800706" y="4921522"/>
            <a:ext cx="680542" cy="662508"/>
            <a:chOff x="6466332" y="2708742"/>
            <a:chExt cx="680542" cy="662508"/>
          </a:xfrm>
        </p:grpSpPr>
        <p:sp>
          <p:nvSpPr>
            <p:cNvPr id="70" name="Oval 69">
              <a:extLst>
                <a:ext uri="{FF2B5EF4-FFF2-40B4-BE49-F238E27FC236}">
                  <a16:creationId xmlns:a16="http://schemas.microsoft.com/office/drawing/2014/main" id="{121B593C-5E8B-35F7-7B10-BB5C90B41E6B}"/>
                </a:ext>
              </a:extLst>
            </p:cNvPr>
            <p:cNvSpPr/>
            <p:nvPr/>
          </p:nvSpPr>
          <p:spPr>
            <a:xfrm>
              <a:off x="6484365" y="270874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71" name="TextBox 70">
              <a:extLst>
                <a:ext uri="{FF2B5EF4-FFF2-40B4-BE49-F238E27FC236}">
                  <a16:creationId xmlns:a16="http://schemas.microsoft.com/office/drawing/2014/main" id="{CF6EFD69-0DDC-4DA3-069C-9065BA164F02}"/>
                </a:ext>
              </a:extLst>
            </p:cNvPr>
            <p:cNvSpPr txBox="1"/>
            <p:nvPr/>
          </p:nvSpPr>
          <p:spPr>
            <a:xfrm>
              <a:off x="6466332" y="2724075"/>
              <a:ext cx="680542" cy="584775"/>
            </a:xfrm>
            <a:prstGeom prst="rect">
              <a:avLst/>
            </a:prstGeom>
            <a:noFill/>
          </p:spPr>
          <p:txBody>
            <a:bodyPr wrap="square">
              <a:spAutoFit/>
            </a:bodyPr>
            <a:lstStyle/>
            <a:p>
              <a:pPr algn="ctr"/>
              <a:r>
                <a:rPr lang="en-US" sz="3200" b="1" dirty="0">
                  <a:solidFill>
                    <a:schemeClr val="bg1"/>
                  </a:solidFill>
                </a:rPr>
                <a:t>05</a:t>
              </a:r>
            </a:p>
          </p:txBody>
        </p:sp>
      </p:grpSp>
    </p:spTree>
    <p:extLst>
      <p:ext uri="{BB962C8B-B14F-4D97-AF65-F5344CB8AC3E}">
        <p14:creationId xmlns:p14="http://schemas.microsoft.com/office/powerpoint/2010/main" val="524067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D9BCA4-B1FB-404A-AFA2-3BB7ED57A05A}"/>
              </a:ext>
            </a:extLst>
          </p:cNvPr>
          <p:cNvSpPr>
            <a:spLocks noGrp="1"/>
          </p:cNvSpPr>
          <p:nvPr>
            <p:ph type="body" sz="quarter" idx="16"/>
          </p:nvPr>
        </p:nvSpPr>
        <p:spPr>
          <a:xfrm>
            <a:off x="734715" y="642971"/>
            <a:ext cx="2852544" cy="2786029"/>
          </a:xfrm>
        </p:spPr>
        <p:txBody>
          <a:bodyPr>
            <a:normAutofit/>
          </a:bodyPr>
          <a:lstStyle/>
          <a:p>
            <a:r>
              <a:rPr lang="en-US" dirty="0" err="1"/>
              <a:t>Schlüssel-indikatoren</a:t>
            </a:r>
            <a:r>
              <a:rPr lang="en-US" dirty="0"/>
              <a:t> innerhalb eines FWS</a:t>
            </a:r>
            <a:endParaRPr lang="en-IE" dirty="0"/>
          </a:p>
        </p:txBody>
      </p:sp>
      <p:sp>
        <p:nvSpPr>
          <p:cNvPr id="32" name="Text Placeholder 3">
            <a:extLst>
              <a:ext uri="{FF2B5EF4-FFF2-40B4-BE49-F238E27FC236}">
                <a16:creationId xmlns:a16="http://schemas.microsoft.com/office/drawing/2014/main" id="{C32AE698-BA1F-6332-F005-25712B57B3EC}"/>
              </a:ext>
            </a:extLst>
          </p:cNvPr>
          <p:cNvSpPr txBox="1">
            <a:spLocks/>
          </p:cNvSpPr>
          <p:nvPr/>
        </p:nvSpPr>
        <p:spPr>
          <a:xfrm>
            <a:off x="4122882" y="883601"/>
            <a:ext cx="7567370" cy="62150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7988" indent="0">
              <a:lnSpc>
                <a:spcPts val="2480"/>
              </a:lnSpc>
              <a:spcBef>
                <a:spcPts val="0"/>
              </a:spcBef>
            </a:pPr>
            <a:r>
              <a:rPr lang="en-IE" sz="2200" b="1" dirty="0"/>
              <a:t>Marketing und Vertrieb </a:t>
            </a:r>
            <a:r>
              <a:rPr lang="en-IE" sz="2200" dirty="0"/>
              <a:t>- Marktanalysen und -forschung, Kundenabhängigkeit, Vertriebstrends, Kundenkommunikation und -beziehungen.</a:t>
            </a:r>
          </a:p>
          <a:p>
            <a:pPr marL="407988" indent="0">
              <a:lnSpc>
                <a:spcPts val="2480"/>
              </a:lnSpc>
              <a:spcBef>
                <a:spcPts val="0"/>
              </a:spcBef>
            </a:pPr>
            <a:r>
              <a:rPr lang="en-IE" sz="2200" dirty="0"/>
              <a:t> </a:t>
            </a:r>
          </a:p>
          <a:p>
            <a:pPr marL="407988" indent="0">
              <a:lnSpc>
                <a:spcPts val="2480"/>
              </a:lnSpc>
              <a:spcBef>
                <a:spcPts val="0"/>
              </a:spcBef>
            </a:pPr>
            <a:r>
              <a:rPr lang="en-IE" sz="2200" b="1" dirty="0"/>
              <a:t>Marktumfeld </a:t>
            </a:r>
            <a:r>
              <a:rPr lang="en-IE" sz="2200" dirty="0"/>
              <a:t>- Beschaffenheit des Marktes in Bezug auf Wettbewerb und Wettbewerbsfähigkeit.</a:t>
            </a:r>
          </a:p>
          <a:p>
            <a:pPr marL="407988" indent="0">
              <a:lnSpc>
                <a:spcPts val="2480"/>
              </a:lnSpc>
              <a:spcBef>
                <a:spcPts val="0"/>
              </a:spcBef>
            </a:pPr>
            <a:endParaRPr lang="en-IE" sz="2200" dirty="0"/>
          </a:p>
          <a:p>
            <a:pPr marL="407988" indent="0">
              <a:lnSpc>
                <a:spcPts val="2480"/>
              </a:lnSpc>
              <a:spcBef>
                <a:spcPts val="0"/>
              </a:spcBef>
            </a:pPr>
            <a:r>
              <a:rPr lang="en-IE" sz="2200" b="1" dirty="0"/>
              <a:t>Finanzen und Kontrolle </a:t>
            </a:r>
            <a:r>
              <a:rPr lang="en-IE" sz="2200" dirty="0"/>
              <a:t>- Finanzergebnisse, Rentabilität von </a:t>
            </a:r>
            <a:r>
              <a:rPr lang="en-IE" sz="2200" dirty="0" err="1"/>
              <a:t>Produkten</a:t>
            </a:r>
            <a:r>
              <a:rPr lang="en-IE" sz="2200" dirty="0"/>
              <a:t> und </a:t>
            </a:r>
            <a:r>
              <a:rPr lang="en-IE" sz="2200" dirty="0" err="1"/>
              <a:t>Dienstleistungen</a:t>
            </a:r>
            <a:r>
              <a:rPr lang="en-IE" sz="2200" dirty="0"/>
              <a:t>, </a:t>
            </a:r>
            <a:r>
              <a:rPr lang="en-IE" sz="2200" dirty="0" err="1"/>
              <a:t>Liquidität</a:t>
            </a:r>
            <a:r>
              <a:rPr lang="en-IE" sz="2200" dirty="0"/>
              <a:t> und Cashflow, </a:t>
            </a:r>
            <a:r>
              <a:rPr lang="en-IE" sz="2200" dirty="0" err="1"/>
              <a:t>Kredite</a:t>
            </a:r>
            <a:r>
              <a:rPr lang="en-IE" sz="2200" dirty="0"/>
              <a:t> und </a:t>
            </a:r>
            <a:r>
              <a:rPr lang="en-IE" sz="2200" dirty="0" err="1"/>
              <a:t>Schulden</a:t>
            </a:r>
            <a:r>
              <a:rPr lang="en-IE" sz="2200" dirty="0"/>
              <a:t> und </a:t>
            </a:r>
            <a:r>
              <a:rPr lang="en-IE" sz="2200" dirty="0" err="1"/>
              <a:t>wichtige</a:t>
            </a:r>
            <a:r>
              <a:rPr lang="en-IE" sz="2200" dirty="0"/>
              <a:t> </a:t>
            </a:r>
            <a:r>
              <a:rPr lang="en-IE" sz="2200" dirty="0" err="1"/>
              <a:t>Finanzindikatoren</a:t>
            </a:r>
            <a:r>
              <a:rPr lang="en-IE" sz="2200" dirty="0"/>
              <a:t> und </a:t>
            </a:r>
            <a:r>
              <a:rPr lang="en-IE" sz="2200" dirty="0" err="1"/>
              <a:t>Kennzahlen</a:t>
            </a:r>
            <a:r>
              <a:rPr lang="en-IE" sz="2200" dirty="0"/>
              <a:t>. </a:t>
            </a:r>
          </a:p>
          <a:p>
            <a:pPr marL="407988" indent="0">
              <a:lnSpc>
                <a:spcPts val="2480"/>
              </a:lnSpc>
              <a:spcBef>
                <a:spcPts val="0"/>
              </a:spcBef>
            </a:pPr>
            <a:endParaRPr lang="en-IE" sz="2200" dirty="0"/>
          </a:p>
          <a:p>
            <a:pPr marL="407988" indent="0">
              <a:lnSpc>
                <a:spcPts val="2480"/>
              </a:lnSpc>
              <a:spcBef>
                <a:spcPts val="0"/>
              </a:spcBef>
            </a:pPr>
            <a:r>
              <a:rPr lang="en-IE" sz="2200" b="1" dirty="0"/>
              <a:t>Persönliches Wohlbefinden </a:t>
            </a:r>
            <a:r>
              <a:rPr lang="en-IE" sz="2200" dirty="0"/>
              <a:t>- Vereinbarkeit von Beruf und Familie, Zugang </a:t>
            </a:r>
            <a:r>
              <a:rPr lang="en-IE" sz="2200" dirty="0" err="1"/>
              <a:t>zu</a:t>
            </a:r>
            <a:r>
              <a:rPr lang="en-IE" sz="2200" dirty="0"/>
              <a:t> Coaching und Mentoring. </a:t>
            </a:r>
          </a:p>
          <a:p>
            <a:pPr marL="407988" indent="0">
              <a:lnSpc>
                <a:spcPts val="2480"/>
              </a:lnSpc>
              <a:spcBef>
                <a:spcPts val="0"/>
              </a:spcBef>
            </a:pPr>
            <a:endParaRPr lang="en-GB" sz="2200" dirty="0"/>
          </a:p>
        </p:txBody>
      </p:sp>
      <p:cxnSp>
        <p:nvCxnSpPr>
          <p:cNvPr id="40" name="Straight Connector 39">
            <a:extLst>
              <a:ext uri="{FF2B5EF4-FFF2-40B4-BE49-F238E27FC236}">
                <a16:creationId xmlns:a16="http://schemas.microsoft.com/office/drawing/2014/main" id="{09033A4F-A1B2-BF4D-5B8D-7FF60C5901B6}"/>
              </a:ext>
            </a:extLst>
          </p:cNvPr>
          <p:cNvCxnSpPr/>
          <p:nvPr/>
        </p:nvCxnSpPr>
        <p:spPr>
          <a:xfrm>
            <a:off x="4122882" y="202980"/>
            <a:ext cx="2" cy="572767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59F63954-74C6-277C-71B5-EF48BE6CA6CF}"/>
              </a:ext>
            </a:extLst>
          </p:cNvPr>
          <p:cNvGrpSpPr/>
          <p:nvPr/>
        </p:nvGrpSpPr>
        <p:grpSpPr>
          <a:xfrm>
            <a:off x="3800706" y="883601"/>
            <a:ext cx="680542" cy="662508"/>
            <a:chOff x="6466332" y="2766492"/>
            <a:chExt cx="680542" cy="662508"/>
          </a:xfrm>
        </p:grpSpPr>
        <p:sp>
          <p:nvSpPr>
            <p:cNvPr id="41" name="Oval 40">
              <a:extLst>
                <a:ext uri="{FF2B5EF4-FFF2-40B4-BE49-F238E27FC236}">
                  <a16:creationId xmlns:a16="http://schemas.microsoft.com/office/drawing/2014/main" id="{1E1EC737-F3EC-282E-4B1F-74FD0E0F19F8}"/>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43" name="TextBox 42">
              <a:extLst>
                <a:ext uri="{FF2B5EF4-FFF2-40B4-BE49-F238E27FC236}">
                  <a16:creationId xmlns:a16="http://schemas.microsoft.com/office/drawing/2014/main" id="{ECBCDA4C-8877-2A4B-4626-0575B2748B47}"/>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06</a:t>
              </a:r>
            </a:p>
          </p:txBody>
        </p:sp>
      </p:grpSp>
      <p:grpSp>
        <p:nvGrpSpPr>
          <p:cNvPr id="45" name="Group 44">
            <a:extLst>
              <a:ext uri="{FF2B5EF4-FFF2-40B4-BE49-F238E27FC236}">
                <a16:creationId xmlns:a16="http://schemas.microsoft.com/office/drawing/2014/main" id="{7E77129B-DA9D-BD1F-049A-65392EB29291}"/>
              </a:ext>
            </a:extLst>
          </p:cNvPr>
          <p:cNvGrpSpPr/>
          <p:nvPr/>
        </p:nvGrpSpPr>
        <p:grpSpPr>
          <a:xfrm>
            <a:off x="3800706" y="2137807"/>
            <a:ext cx="680542" cy="662508"/>
            <a:chOff x="6466332" y="2766492"/>
            <a:chExt cx="680542" cy="662508"/>
          </a:xfrm>
        </p:grpSpPr>
        <p:sp>
          <p:nvSpPr>
            <p:cNvPr id="46" name="Oval 45">
              <a:extLst>
                <a:ext uri="{FF2B5EF4-FFF2-40B4-BE49-F238E27FC236}">
                  <a16:creationId xmlns:a16="http://schemas.microsoft.com/office/drawing/2014/main" id="{C38316F2-7FE3-1D60-8112-41962CC3C185}"/>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47" name="TextBox 46">
              <a:extLst>
                <a:ext uri="{FF2B5EF4-FFF2-40B4-BE49-F238E27FC236}">
                  <a16:creationId xmlns:a16="http://schemas.microsoft.com/office/drawing/2014/main" id="{E6FA798A-670C-D59C-B32E-AF779A899438}"/>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07</a:t>
              </a:r>
            </a:p>
          </p:txBody>
        </p:sp>
      </p:grpSp>
      <p:grpSp>
        <p:nvGrpSpPr>
          <p:cNvPr id="48" name="Group 47">
            <a:extLst>
              <a:ext uri="{FF2B5EF4-FFF2-40B4-BE49-F238E27FC236}">
                <a16:creationId xmlns:a16="http://schemas.microsoft.com/office/drawing/2014/main" id="{217564BE-0D7C-0757-F2EE-BA5199AE4C36}"/>
              </a:ext>
            </a:extLst>
          </p:cNvPr>
          <p:cNvGrpSpPr/>
          <p:nvPr/>
        </p:nvGrpSpPr>
        <p:grpSpPr>
          <a:xfrm>
            <a:off x="3800706" y="3156487"/>
            <a:ext cx="680542" cy="662508"/>
            <a:chOff x="6466332" y="2766492"/>
            <a:chExt cx="680542" cy="662508"/>
          </a:xfrm>
        </p:grpSpPr>
        <p:sp>
          <p:nvSpPr>
            <p:cNvPr id="49" name="Oval 48">
              <a:extLst>
                <a:ext uri="{FF2B5EF4-FFF2-40B4-BE49-F238E27FC236}">
                  <a16:creationId xmlns:a16="http://schemas.microsoft.com/office/drawing/2014/main" id="{F77D8B53-3FC9-D48C-3632-480877BA2F7D}"/>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50" name="TextBox 49">
              <a:extLst>
                <a:ext uri="{FF2B5EF4-FFF2-40B4-BE49-F238E27FC236}">
                  <a16:creationId xmlns:a16="http://schemas.microsoft.com/office/drawing/2014/main" id="{A5AC91F5-4C7B-FA4F-4436-2002608FE45A}"/>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08</a:t>
              </a:r>
            </a:p>
          </p:txBody>
        </p:sp>
      </p:grpSp>
      <p:grpSp>
        <p:nvGrpSpPr>
          <p:cNvPr id="62" name="Group 61">
            <a:extLst>
              <a:ext uri="{FF2B5EF4-FFF2-40B4-BE49-F238E27FC236}">
                <a16:creationId xmlns:a16="http://schemas.microsoft.com/office/drawing/2014/main" id="{377A5393-6B3A-591D-37C9-EBEBBF5EBB66}"/>
              </a:ext>
            </a:extLst>
          </p:cNvPr>
          <p:cNvGrpSpPr/>
          <p:nvPr/>
        </p:nvGrpSpPr>
        <p:grpSpPr>
          <a:xfrm>
            <a:off x="169575" y="4082629"/>
            <a:ext cx="1861395" cy="1862452"/>
            <a:chOff x="6728837" y="295138"/>
            <a:chExt cx="1214931" cy="1215621"/>
          </a:xfrm>
          <a:solidFill>
            <a:schemeClr val="bg1"/>
          </a:solidFill>
        </p:grpSpPr>
        <p:sp>
          <p:nvSpPr>
            <p:cNvPr id="63" name="Freeform 62">
              <a:extLst>
                <a:ext uri="{FF2B5EF4-FFF2-40B4-BE49-F238E27FC236}">
                  <a16:creationId xmlns:a16="http://schemas.microsoft.com/office/drawing/2014/main" id="{57AA5FA8-7D87-6977-6613-71D96EA2B21B}"/>
                </a:ext>
              </a:extLst>
            </p:cNvPr>
            <p:cNvSpPr/>
            <p:nvPr/>
          </p:nvSpPr>
          <p:spPr>
            <a:xfrm>
              <a:off x="6816275" y="412896"/>
              <a:ext cx="1073325" cy="1074076"/>
            </a:xfrm>
            <a:custGeom>
              <a:avLst/>
              <a:gdLst>
                <a:gd name="connsiteX0" fmla="*/ 286096 w 1073325"/>
                <a:gd name="connsiteY0" fmla="*/ 781967 h 1074076"/>
                <a:gd name="connsiteX1" fmla="*/ 286413 w 1073325"/>
                <a:gd name="connsiteY1" fmla="*/ 879971 h 1074076"/>
                <a:gd name="connsiteX2" fmla="*/ 277851 w 1073325"/>
                <a:gd name="connsiteY2" fmla="*/ 900904 h 1074076"/>
                <a:gd name="connsiteX3" fmla="*/ 201115 w 1073325"/>
                <a:gd name="connsiteY3" fmla="*/ 932938 h 1074076"/>
                <a:gd name="connsiteX4" fmla="*/ 128501 w 1073325"/>
                <a:gd name="connsiteY4" fmla="*/ 932304 h 1074076"/>
                <a:gd name="connsiteX5" fmla="*/ 128818 w 1073325"/>
                <a:gd name="connsiteY5" fmla="*/ 1027770 h 1074076"/>
                <a:gd name="connsiteX6" fmla="*/ 113915 w 1073325"/>
                <a:gd name="connsiteY6" fmla="*/ 1064879 h 1074076"/>
                <a:gd name="connsiteX7" fmla="*/ 91085 w 1073325"/>
                <a:gd name="connsiteY7" fmla="*/ 1074076 h 1074076"/>
                <a:gd name="connsiteX8" fmla="*/ 79 w 1073325"/>
                <a:gd name="connsiteY8" fmla="*/ 1073759 h 1074076"/>
                <a:gd name="connsiteX9" fmla="*/ 396 w 1073325"/>
                <a:gd name="connsiteY9" fmla="*/ 973218 h 1074076"/>
                <a:gd name="connsiteX10" fmla="*/ 8324 w 1073325"/>
                <a:gd name="connsiteY10" fmla="*/ 960848 h 1074076"/>
                <a:gd name="connsiteX11" fmla="*/ 432275 w 1073325"/>
                <a:gd name="connsiteY11" fmla="*/ 537116 h 1074076"/>
                <a:gd name="connsiteX12" fmla="*/ 435763 w 1073325"/>
                <a:gd name="connsiteY12" fmla="*/ 510474 h 1074076"/>
                <a:gd name="connsiteX13" fmla="*/ 391370 w 1073325"/>
                <a:gd name="connsiteY13" fmla="*/ 320492 h 1074076"/>
                <a:gd name="connsiteX14" fmla="*/ 575283 w 1073325"/>
                <a:gd name="connsiteY14" fmla="*/ 39167 h 1074076"/>
                <a:gd name="connsiteX15" fmla="*/ 1067092 w 1073325"/>
                <a:gd name="connsiteY15" fmla="*/ 278626 h 1074076"/>
                <a:gd name="connsiteX16" fmla="*/ 777588 w 1073325"/>
                <a:gd name="connsiteY16" fmla="*/ 680157 h 1074076"/>
                <a:gd name="connsiteX17" fmla="*/ 561966 w 1073325"/>
                <a:gd name="connsiteY17" fmla="*/ 637340 h 1074076"/>
                <a:gd name="connsiteX18" fmla="*/ 537232 w 1073325"/>
                <a:gd name="connsiteY18" fmla="*/ 640829 h 1074076"/>
                <a:gd name="connsiteX19" fmla="*/ 405005 w 1073325"/>
                <a:gd name="connsiteY19" fmla="*/ 773721 h 1074076"/>
                <a:gd name="connsiteX20" fmla="*/ 384394 w 1073325"/>
                <a:gd name="connsiteY20" fmla="*/ 782284 h 1074076"/>
                <a:gd name="connsiteX21" fmla="*/ 286096 w 1073325"/>
                <a:gd name="connsiteY21" fmla="*/ 781967 h 1074076"/>
                <a:gd name="connsiteX22" fmla="*/ 813102 w 1073325"/>
                <a:gd name="connsiteY22" fmla="*/ 400101 h 1074076"/>
                <a:gd name="connsiteX23" fmla="*/ 953257 w 1073325"/>
                <a:gd name="connsiteY23" fmla="*/ 259914 h 1074076"/>
                <a:gd name="connsiteX24" fmla="*/ 812468 w 1073325"/>
                <a:gd name="connsiteY24" fmla="*/ 120044 h 1074076"/>
                <a:gd name="connsiteX25" fmla="*/ 673265 w 1073325"/>
                <a:gd name="connsiteY25" fmla="*/ 259914 h 1074076"/>
                <a:gd name="connsiteX26" fmla="*/ 813102 w 1073325"/>
                <a:gd name="connsiteY26" fmla="*/ 400101 h 107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3325" h="1074076">
                  <a:moveTo>
                    <a:pt x="286096" y="781967"/>
                  </a:moveTo>
                  <a:cubicBezTo>
                    <a:pt x="286096" y="816538"/>
                    <a:pt x="285779" y="848255"/>
                    <a:pt x="286413" y="879971"/>
                  </a:cubicBezTo>
                  <a:cubicBezTo>
                    <a:pt x="286413" y="888535"/>
                    <a:pt x="282608" y="894244"/>
                    <a:pt x="277851" y="900904"/>
                  </a:cubicBezTo>
                  <a:cubicBezTo>
                    <a:pt x="258509" y="927546"/>
                    <a:pt x="233459" y="936110"/>
                    <a:pt x="201115" y="932938"/>
                  </a:cubicBezTo>
                  <a:cubicBezTo>
                    <a:pt x="177333" y="930401"/>
                    <a:pt x="153234" y="932304"/>
                    <a:pt x="128501" y="932304"/>
                  </a:cubicBezTo>
                  <a:cubicBezTo>
                    <a:pt x="128501" y="965606"/>
                    <a:pt x="127550" y="996688"/>
                    <a:pt x="128818" y="1027770"/>
                  </a:cubicBezTo>
                  <a:cubicBezTo>
                    <a:pt x="129453" y="1043311"/>
                    <a:pt x="125965" y="1054729"/>
                    <a:pt x="113915" y="1064879"/>
                  </a:cubicBezTo>
                  <a:cubicBezTo>
                    <a:pt x="106622" y="1070905"/>
                    <a:pt x="100597" y="1074076"/>
                    <a:pt x="91085" y="1074076"/>
                  </a:cubicBezTo>
                  <a:cubicBezTo>
                    <a:pt x="61278" y="1073442"/>
                    <a:pt x="31154" y="1073759"/>
                    <a:pt x="79" y="1073759"/>
                  </a:cubicBezTo>
                  <a:cubicBezTo>
                    <a:pt x="79" y="1039505"/>
                    <a:pt x="-238" y="1006520"/>
                    <a:pt x="396" y="973218"/>
                  </a:cubicBezTo>
                  <a:cubicBezTo>
                    <a:pt x="396" y="969095"/>
                    <a:pt x="4836" y="964337"/>
                    <a:pt x="8324" y="960848"/>
                  </a:cubicBezTo>
                  <a:cubicBezTo>
                    <a:pt x="149429" y="819393"/>
                    <a:pt x="290535" y="678254"/>
                    <a:pt x="432275" y="537116"/>
                  </a:cubicBezTo>
                  <a:cubicBezTo>
                    <a:pt x="441788" y="527918"/>
                    <a:pt x="442105" y="521258"/>
                    <a:pt x="435763" y="510474"/>
                  </a:cubicBezTo>
                  <a:cubicBezTo>
                    <a:pt x="402468" y="451481"/>
                    <a:pt x="385980" y="388365"/>
                    <a:pt x="391370" y="320492"/>
                  </a:cubicBezTo>
                  <a:cubicBezTo>
                    <a:pt x="401517" y="193309"/>
                    <a:pt x="463033" y="97525"/>
                    <a:pt x="575283" y="39167"/>
                  </a:cubicBezTo>
                  <a:cubicBezTo>
                    <a:pt x="779173" y="-67084"/>
                    <a:pt x="1022700" y="52805"/>
                    <a:pt x="1067092" y="278626"/>
                  </a:cubicBezTo>
                  <a:cubicBezTo>
                    <a:pt x="1104509" y="468291"/>
                    <a:pt x="969111" y="655418"/>
                    <a:pt x="777588" y="680157"/>
                  </a:cubicBezTo>
                  <a:cubicBezTo>
                    <a:pt x="700852" y="689989"/>
                    <a:pt x="628872" y="675083"/>
                    <a:pt x="561966" y="637340"/>
                  </a:cubicBezTo>
                  <a:cubicBezTo>
                    <a:pt x="551502" y="631631"/>
                    <a:pt x="545794" y="631948"/>
                    <a:pt x="537232" y="640829"/>
                  </a:cubicBezTo>
                  <a:cubicBezTo>
                    <a:pt x="493474" y="685549"/>
                    <a:pt x="449081" y="729318"/>
                    <a:pt x="405005" y="773721"/>
                  </a:cubicBezTo>
                  <a:cubicBezTo>
                    <a:pt x="398980" y="780064"/>
                    <a:pt x="392639" y="782284"/>
                    <a:pt x="384394" y="782284"/>
                  </a:cubicBezTo>
                  <a:cubicBezTo>
                    <a:pt x="351734" y="781967"/>
                    <a:pt x="319708" y="781967"/>
                    <a:pt x="286096" y="781967"/>
                  </a:cubicBezTo>
                  <a:close/>
                  <a:moveTo>
                    <a:pt x="813102" y="400101"/>
                  </a:moveTo>
                  <a:cubicBezTo>
                    <a:pt x="890790" y="400101"/>
                    <a:pt x="953574" y="337302"/>
                    <a:pt x="953257" y="259914"/>
                  </a:cubicBezTo>
                  <a:cubicBezTo>
                    <a:pt x="952939" y="182843"/>
                    <a:pt x="889204" y="119410"/>
                    <a:pt x="812468" y="120044"/>
                  </a:cubicBezTo>
                  <a:cubicBezTo>
                    <a:pt x="735098" y="120678"/>
                    <a:pt x="673265" y="182843"/>
                    <a:pt x="673265" y="259914"/>
                  </a:cubicBezTo>
                  <a:cubicBezTo>
                    <a:pt x="673265" y="337619"/>
                    <a:pt x="735415" y="400101"/>
                    <a:pt x="813102" y="400101"/>
                  </a:cubicBezTo>
                  <a:close/>
                </a:path>
              </a:pathLst>
            </a:custGeom>
            <a:solidFill>
              <a:srgbClr val="F16924"/>
            </a:solidFill>
            <a:ln w="3167"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80AEB61-55D2-5CDA-9588-BDE21BD9FFEC}"/>
                </a:ext>
              </a:extLst>
            </p:cNvPr>
            <p:cNvSpPr/>
            <p:nvPr/>
          </p:nvSpPr>
          <p:spPr>
            <a:xfrm>
              <a:off x="6728837" y="295138"/>
              <a:ext cx="1214931" cy="1215621"/>
            </a:xfrm>
            <a:custGeom>
              <a:avLst/>
              <a:gdLst>
                <a:gd name="connsiteX0" fmla="*/ 0 w 1214931"/>
                <a:gd name="connsiteY0" fmla="*/ 1008830 h 1215621"/>
                <a:gd name="connsiteX1" fmla="*/ 8879 w 1214931"/>
                <a:gd name="connsiteY1" fmla="*/ 1001218 h 1215621"/>
                <a:gd name="connsiteX2" fmla="*/ 419195 w 1214931"/>
                <a:gd name="connsiteY2" fmla="*/ 591124 h 1215621"/>
                <a:gd name="connsiteX3" fmla="*/ 423000 w 1214931"/>
                <a:gd name="connsiteY3" fmla="*/ 572094 h 1215621"/>
                <a:gd name="connsiteX4" fmla="*/ 700772 w 1214931"/>
                <a:gd name="connsiteY4" fmla="*/ 12615 h 1215621"/>
                <a:gd name="connsiteX5" fmla="*/ 1207168 w 1214931"/>
                <a:gd name="connsiteY5" fmla="*/ 332000 h 1215621"/>
                <a:gd name="connsiteX6" fmla="*/ 873904 w 1214931"/>
                <a:gd name="connsiteY6" fmla="*/ 818214 h 1215621"/>
                <a:gd name="connsiteX7" fmla="*/ 642745 w 1214931"/>
                <a:gd name="connsiteY7" fmla="*/ 791889 h 1215621"/>
                <a:gd name="connsiteX8" fmla="*/ 624670 w 1214931"/>
                <a:gd name="connsiteY8" fmla="*/ 795378 h 1215621"/>
                <a:gd name="connsiteX9" fmla="*/ 505761 w 1214931"/>
                <a:gd name="connsiteY9" fmla="*/ 914950 h 1215621"/>
                <a:gd name="connsiteX10" fmla="*/ 483882 w 1214931"/>
                <a:gd name="connsiteY10" fmla="*/ 923830 h 1215621"/>
                <a:gd name="connsiteX11" fmla="*/ 428391 w 1214931"/>
                <a:gd name="connsiteY11" fmla="*/ 923830 h 1215621"/>
                <a:gd name="connsiteX12" fmla="*/ 428074 w 1214931"/>
                <a:gd name="connsiteY12" fmla="*/ 982188 h 1215621"/>
                <a:gd name="connsiteX13" fmla="*/ 421415 w 1214931"/>
                <a:gd name="connsiteY13" fmla="*/ 998681 h 1215621"/>
                <a:gd name="connsiteX14" fmla="*/ 353557 w 1214931"/>
                <a:gd name="connsiteY14" fmla="*/ 1066554 h 1215621"/>
                <a:gd name="connsiteX15" fmla="*/ 337385 w 1214931"/>
                <a:gd name="connsiteY15" fmla="*/ 1073215 h 1215621"/>
                <a:gd name="connsiteX16" fmla="*/ 271113 w 1214931"/>
                <a:gd name="connsiteY16" fmla="*/ 1073532 h 1215621"/>
                <a:gd name="connsiteX17" fmla="*/ 271430 w 1214931"/>
                <a:gd name="connsiteY17" fmla="*/ 1137599 h 1215621"/>
                <a:gd name="connsiteX18" fmla="*/ 262869 w 1214931"/>
                <a:gd name="connsiteY18" fmla="*/ 1158215 h 1215621"/>
                <a:gd name="connsiteX19" fmla="*/ 206427 w 1214931"/>
                <a:gd name="connsiteY19" fmla="*/ 1215622 h 1215621"/>
                <a:gd name="connsiteX20" fmla="*/ 0 w 1214931"/>
                <a:gd name="connsiteY20" fmla="*/ 1215622 h 1215621"/>
                <a:gd name="connsiteX21" fmla="*/ 0 w 1214931"/>
                <a:gd name="connsiteY21" fmla="*/ 1008830 h 1215621"/>
                <a:gd name="connsiteX22" fmla="*/ 357679 w 1214931"/>
                <a:gd name="connsiteY22" fmla="*/ 852151 h 1215621"/>
                <a:gd name="connsiteX23" fmla="*/ 455344 w 1214931"/>
                <a:gd name="connsiteY23" fmla="*/ 852151 h 1215621"/>
                <a:gd name="connsiteX24" fmla="*/ 475954 w 1214931"/>
                <a:gd name="connsiteY24" fmla="*/ 843587 h 1215621"/>
                <a:gd name="connsiteX25" fmla="*/ 608182 w 1214931"/>
                <a:gd name="connsiteY25" fmla="*/ 710695 h 1215621"/>
                <a:gd name="connsiteX26" fmla="*/ 632915 w 1214931"/>
                <a:gd name="connsiteY26" fmla="*/ 707206 h 1215621"/>
                <a:gd name="connsiteX27" fmla="*/ 848537 w 1214931"/>
                <a:gd name="connsiteY27" fmla="*/ 750024 h 1215621"/>
                <a:gd name="connsiteX28" fmla="*/ 1138042 w 1214931"/>
                <a:gd name="connsiteY28" fmla="*/ 348493 h 1215621"/>
                <a:gd name="connsiteX29" fmla="*/ 646233 w 1214931"/>
                <a:gd name="connsiteY29" fmla="*/ 109033 h 1215621"/>
                <a:gd name="connsiteX30" fmla="*/ 462319 w 1214931"/>
                <a:gd name="connsiteY30" fmla="*/ 390359 h 1215621"/>
                <a:gd name="connsiteX31" fmla="*/ 506712 w 1214931"/>
                <a:gd name="connsiteY31" fmla="*/ 580340 h 1215621"/>
                <a:gd name="connsiteX32" fmla="*/ 503224 w 1214931"/>
                <a:gd name="connsiteY32" fmla="*/ 606982 h 1215621"/>
                <a:gd name="connsiteX33" fmla="*/ 79273 w 1214931"/>
                <a:gd name="connsiteY33" fmla="*/ 1030715 h 1215621"/>
                <a:gd name="connsiteX34" fmla="*/ 71346 w 1214931"/>
                <a:gd name="connsiteY34" fmla="*/ 1043084 h 1215621"/>
                <a:gd name="connsiteX35" fmla="*/ 71028 w 1214931"/>
                <a:gd name="connsiteY35" fmla="*/ 1143626 h 1215621"/>
                <a:gd name="connsiteX36" fmla="*/ 162034 w 1214931"/>
                <a:gd name="connsiteY36" fmla="*/ 1143943 h 1215621"/>
                <a:gd name="connsiteX37" fmla="*/ 184864 w 1214931"/>
                <a:gd name="connsiteY37" fmla="*/ 1134745 h 1215621"/>
                <a:gd name="connsiteX38" fmla="*/ 199768 w 1214931"/>
                <a:gd name="connsiteY38" fmla="*/ 1097637 h 1215621"/>
                <a:gd name="connsiteX39" fmla="*/ 199451 w 1214931"/>
                <a:gd name="connsiteY39" fmla="*/ 1002170 h 1215621"/>
                <a:gd name="connsiteX40" fmla="*/ 272065 w 1214931"/>
                <a:gd name="connsiteY40" fmla="*/ 1002804 h 1215621"/>
                <a:gd name="connsiteX41" fmla="*/ 348801 w 1214931"/>
                <a:gd name="connsiteY41" fmla="*/ 970771 h 1215621"/>
                <a:gd name="connsiteX42" fmla="*/ 357362 w 1214931"/>
                <a:gd name="connsiteY42" fmla="*/ 949838 h 1215621"/>
                <a:gd name="connsiteX43" fmla="*/ 357679 w 1214931"/>
                <a:gd name="connsiteY43" fmla="*/ 852151 h 121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14931" h="1215621">
                  <a:moveTo>
                    <a:pt x="0" y="1008830"/>
                  </a:moveTo>
                  <a:cubicBezTo>
                    <a:pt x="2854" y="1006293"/>
                    <a:pt x="6025" y="1004073"/>
                    <a:pt x="8879" y="1001218"/>
                  </a:cubicBezTo>
                  <a:cubicBezTo>
                    <a:pt x="145545" y="864520"/>
                    <a:pt x="282529" y="727505"/>
                    <a:pt x="419195" y="591124"/>
                  </a:cubicBezTo>
                  <a:cubicBezTo>
                    <a:pt x="425220" y="585098"/>
                    <a:pt x="426805" y="580658"/>
                    <a:pt x="423000" y="572094"/>
                  </a:cubicBezTo>
                  <a:cubicBezTo>
                    <a:pt x="325019" y="340246"/>
                    <a:pt x="457563" y="73828"/>
                    <a:pt x="700772" y="12615"/>
                  </a:cubicBezTo>
                  <a:cubicBezTo>
                    <a:pt x="930030" y="-45109"/>
                    <a:pt x="1161824" y="101104"/>
                    <a:pt x="1207168" y="332000"/>
                  </a:cubicBezTo>
                  <a:cubicBezTo>
                    <a:pt x="1251561" y="559090"/>
                    <a:pt x="1100942" y="778886"/>
                    <a:pt x="873904" y="818214"/>
                  </a:cubicBezTo>
                  <a:cubicBezTo>
                    <a:pt x="794314" y="831852"/>
                    <a:pt x="717261" y="822972"/>
                    <a:pt x="642745" y="791889"/>
                  </a:cubicBezTo>
                  <a:cubicBezTo>
                    <a:pt x="635134" y="788718"/>
                    <a:pt x="630378" y="789352"/>
                    <a:pt x="624670" y="795378"/>
                  </a:cubicBezTo>
                  <a:cubicBezTo>
                    <a:pt x="585351" y="835341"/>
                    <a:pt x="545080" y="874670"/>
                    <a:pt x="505761" y="914950"/>
                  </a:cubicBezTo>
                  <a:cubicBezTo>
                    <a:pt x="499419" y="921610"/>
                    <a:pt x="492760" y="923830"/>
                    <a:pt x="483882" y="923830"/>
                  </a:cubicBezTo>
                  <a:cubicBezTo>
                    <a:pt x="465808" y="923196"/>
                    <a:pt x="447733" y="923830"/>
                    <a:pt x="428391" y="923830"/>
                  </a:cubicBezTo>
                  <a:cubicBezTo>
                    <a:pt x="428391" y="944446"/>
                    <a:pt x="429025" y="963476"/>
                    <a:pt x="428074" y="982188"/>
                  </a:cubicBezTo>
                  <a:cubicBezTo>
                    <a:pt x="427757" y="987898"/>
                    <a:pt x="425220" y="994558"/>
                    <a:pt x="421415" y="998681"/>
                  </a:cubicBezTo>
                  <a:cubicBezTo>
                    <a:pt x="399218" y="1021834"/>
                    <a:pt x="376705" y="1044353"/>
                    <a:pt x="353557" y="1066554"/>
                  </a:cubicBezTo>
                  <a:cubicBezTo>
                    <a:pt x="349435" y="1070360"/>
                    <a:pt x="342776" y="1072898"/>
                    <a:pt x="337385" y="1073215"/>
                  </a:cubicBezTo>
                  <a:cubicBezTo>
                    <a:pt x="315823" y="1073849"/>
                    <a:pt x="293944" y="1073532"/>
                    <a:pt x="271113" y="1073532"/>
                  </a:cubicBezTo>
                  <a:cubicBezTo>
                    <a:pt x="271113" y="1096051"/>
                    <a:pt x="270796" y="1116667"/>
                    <a:pt x="271430" y="1137599"/>
                  </a:cubicBezTo>
                  <a:cubicBezTo>
                    <a:pt x="271747" y="1146163"/>
                    <a:pt x="268894" y="1152189"/>
                    <a:pt x="262869" y="1158215"/>
                  </a:cubicBezTo>
                  <a:cubicBezTo>
                    <a:pt x="243843" y="1176928"/>
                    <a:pt x="225135" y="1196592"/>
                    <a:pt x="206427" y="1215622"/>
                  </a:cubicBezTo>
                  <a:cubicBezTo>
                    <a:pt x="137935" y="1215622"/>
                    <a:pt x="69126" y="1215622"/>
                    <a:pt x="0" y="1215622"/>
                  </a:cubicBezTo>
                  <a:cubicBezTo>
                    <a:pt x="0" y="1146480"/>
                    <a:pt x="0" y="1077655"/>
                    <a:pt x="0" y="1008830"/>
                  </a:cubicBezTo>
                  <a:close/>
                  <a:moveTo>
                    <a:pt x="357679" y="852151"/>
                  </a:moveTo>
                  <a:cubicBezTo>
                    <a:pt x="391291" y="852151"/>
                    <a:pt x="423317" y="851834"/>
                    <a:pt x="455344" y="852151"/>
                  </a:cubicBezTo>
                  <a:cubicBezTo>
                    <a:pt x="463905" y="852151"/>
                    <a:pt x="469930" y="849931"/>
                    <a:pt x="475954" y="843587"/>
                  </a:cubicBezTo>
                  <a:cubicBezTo>
                    <a:pt x="519713" y="799184"/>
                    <a:pt x="564423" y="755415"/>
                    <a:pt x="608182" y="710695"/>
                  </a:cubicBezTo>
                  <a:cubicBezTo>
                    <a:pt x="616743" y="701815"/>
                    <a:pt x="622768" y="701497"/>
                    <a:pt x="632915" y="707206"/>
                  </a:cubicBezTo>
                  <a:cubicBezTo>
                    <a:pt x="700138" y="744949"/>
                    <a:pt x="771801" y="759856"/>
                    <a:pt x="848537" y="750024"/>
                  </a:cubicBezTo>
                  <a:cubicBezTo>
                    <a:pt x="1040060" y="725602"/>
                    <a:pt x="1175459" y="538157"/>
                    <a:pt x="1138042" y="348493"/>
                  </a:cubicBezTo>
                  <a:cubicBezTo>
                    <a:pt x="1093649" y="122671"/>
                    <a:pt x="850123" y="3100"/>
                    <a:pt x="646233" y="109033"/>
                  </a:cubicBezTo>
                  <a:cubicBezTo>
                    <a:pt x="533665" y="167709"/>
                    <a:pt x="472149" y="263493"/>
                    <a:pt x="462319" y="390359"/>
                  </a:cubicBezTo>
                  <a:cubicBezTo>
                    <a:pt x="456929" y="458232"/>
                    <a:pt x="473418" y="521348"/>
                    <a:pt x="506712" y="580340"/>
                  </a:cubicBezTo>
                  <a:cubicBezTo>
                    <a:pt x="513054" y="591441"/>
                    <a:pt x="512420" y="597785"/>
                    <a:pt x="503224" y="606982"/>
                  </a:cubicBezTo>
                  <a:cubicBezTo>
                    <a:pt x="361802" y="747804"/>
                    <a:pt x="220379" y="889259"/>
                    <a:pt x="79273" y="1030715"/>
                  </a:cubicBezTo>
                  <a:cubicBezTo>
                    <a:pt x="75785" y="1034204"/>
                    <a:pt x="71346" y="1038644"/>
                    <a:pt x="71346" y="1043084"/>
                  </a:cubicBezTo>
                  <a:cubicBezTo>
                    <a:pt x="70711" y="1076069"/>
                    <a:pt x="71028" y="1109372"/>
                    <a:pt x="71028" y="1143626"/>
                  </a:cubicBezTo>
                  <a:cubicBezTo>
                    <a:pt x="102103" y="1143626"/>
                    <a:pt x="132227" y="1143308"/>
                    <a:pt x="162034" y="1143943"/>
                  </a:cubicBezTo>
                  <a:cubicBezTo>
                    <a:pt x="171547" y="1144260"/>
                    <a:pt x="177888" y="1140771"/>
                    <a:pt x="184864" y="1134745"/>
                  </a:cubicBezTo>
                  <a:cubicBezTo>
                    <a:pt x="196914" y="1124596"/>
                    <a:pt x="200402" y="1112861"/>
                    <a:pt x="199768" y="1097637"/>
                  </a:cubicBezTo>
                  <a:cubicBezTo>
                    <a:pt x="198499" y="1066554"/>
                    <a:pt x="199451" y="1035472"/>
                    <a:pt x="199451" y="1002170"/>
                  </a:cubicBezTo>
                  <a:cubicBezTo>
                    <a:pt x="224184" y="1002170"/>
                    <a:pt x="248600" y="1000267"/>
                    <a:pt x="272065" y="1002804"/>
                  </a:cubicBezTo>
                  <a:cubicBezTo>
                    <a:pt x="304408" y="1006293"/>
                    <a:pt x="329458" y="997412"/>
                    <a:pt x="348801" y="970771"/>
                  </a:cubicBezTo>
                  <a:cubicBezTo>
                    <a:pt x="353557" y="964110"/>
                    <a:pt x="357362" y="958718"/>
                    <a:pt x="357362" y="949838"/>
                  </a:cubicBezTo>
                  <a:cubicBezTo>
                    <a:pt x="357362" y="918438"/>
                    <a:pt x="357679" y="887039"/>
                    <a:pt x="357679" y="852151"/>
                  </a:cubicBezTo>
                  <a:close/>
                </a:path>
              </a:pathLst>
            </a:custGeom>
            <a:grpFill/>
            <a:ln w="3167"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6B0A349-E382-D752-87E5-3A69CFEF827F}"/>
                </a:ext>
              </a:extLst>
            </p:cNvPr>
            <p:cNvSpPr/>
            <p:nvPr/>
          </p:nvSpPr>
          <p:spPr>
            <a:xfrm>
              <a:off x="7473685" y="485361"/>
              <a:ext cx="279993" cy="280061"/>
            </a:xfrm>
            <a:custGeom>
              <a:avLst/>
              <a:gdLst>
                <a:gd name="connsiteX0" fmla="*/ 139837 w 279993"/>
                <a:gd name="connsiteY0" fmla="*/ 280061 h 280061"/>
                <a:gd name="connsiteX1" fmla="*/ 0 w 279993"/>
                <a:gd name="connsiteY1" fmla="*/ 139874 h 280061"/>
                <a:gd name="connsiteX2" fmla="*/ 139203 w 279993"/>
                <a:gd name="connsiteY2" fmla="*/ 5 h 280061"/>
                <a:gd name="connsiteX3" fmla="*/ 279992 w 279993"/>
                <a:gd name="connsiteY3" fmla="*/ 139874 h 280061"/>
                <a:gd name="connsiteX4" fmla="*/ 139837 w 279993"/>
                <a:gd name="connsiteY4" fmla="*/ 280061 h 280061"/>
                <a:gd name="connsiteX5" fmla="*/ 140155 w 279993"/>
                <a:gd name="connsiteY5" fmla="*/ 208699 h 280061"/>
                <a:gd name="connsiteX6" fmla="*/ 208646 w 279993"/>
                <a:gd name="connsiteY6" fmla="*/ 139874 h 280061"/>
                <a:gd name="connsiteX7" fmla="*/ 139837 w 279993"/>
                <a:gd name="connsiteY7" fmla="*/ 71050 h 280061"/>
                <a:gd name="connsiteX8" fmla="*/ 71028 w 279993"/>
                <a:gd name="connsiteY8" fmla="*/ 140826 h 280061"/>
                <a:gd name="connsiteX9" fmla="*/ 140155 w 279993"/>
                <a:gd name="connsiteY9" fmla="*/ 208699 h 28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993" h="280061">
                  <a:moveTo>
                    <a:pt x="139837" y="280061"/>
                  </a:moveTo>
                  <a:cubicBezTo>
                    <a:pt x="62150" y="280061"/>
                    <a:pt x="0" y="217897"/>
                    <a:pt x="0" y="139874"/>
                  </a:cubicBezTo>
                  <a:cubicBezTo>
                    <a:pt x="0" y="62486"/>
                    <a:pt x="61833" y="322"/>
                    <a:pt x="139203" y="5"/>
                  </a:cubicBezTo>
                  <a:cubicBezTo>
                    <a:pt x="215939" y="-630"/>
                    <a:pt x="279675" y="62803"/>
                    <a:pt x="279992" y="139874"/>
                  </a:cubicBezTo>
                  <a:cubicBezTo>
                    <a:pt x="280309" y="216946"/>
                    <a:pt x="217525" y="280061"/>
                    <a:pt x="139837" y="280061"/>
                  </a:cubicBezTo>
                  <a:close/>
                  <a:moveTo>
                    <a:pt x="140155" y="208699"/>
                  </a:moveTo>
                  <a:cubicBezTo>
                    <a:pt x="178206" y="208382"/>
                    <a:pt x="208646" y="177617"/>
                    <a:pt x="208646" y="139874"/>
                  </a:cubicBezTo>
                  <a:cubicBezTo>
                    <a:pt x="208646" y="102449"/>
                    <a:pt x="177254" y="71050"/>
                    <a:pt x="139837" y="71050"/>
                  </a:cubicBezTo>
                  <a:cubicBezTo>
                    <a:pt x="101469" y="71050"/>
                    <a:pt x="70711" y="102132"/>
                    <a:pt x="71028" y="140826"/>
                  </a:cubicBezTo>
                  <a:cubicBezTo>
                    <a:pt x="71663" y="179203"/>
                    <a:pt x="102104" y="209016"/>
                    <a:pt x="140155" y="208699"/>
                  </a:cubicBezTo>
                  <a:close/>
                </a:path>
              </a:pathLst>
            </a:custGeom>
            <a:grpFill/>
            <a:ln w="3167" cap="flat">
              <a:noFill/>
              <a:prstDash val="solid"/>
              <a:miter/>
            </a:ln>
          </p:spPr>
          <p:txBody>
            <a:bodyPr rtlCol="0" anchor="ctr"/>
            <a:lstStyle/>
            <a:p>
              <a:endParaRPr lang="en-US"/>
            </a:p>
          </p:txBody>
        </p:sp>
      </p:grpSp>
      <p:grpSp>
        <p:nvGrpSpPr>
          <p:cNvPr id="66" name="Group 65">
            <a:extLst>
              <a:ext uri="{FF2B5EF4-FFF2-40B4-BE49-F238E27FC236}">
                <a16:creationId xmlns:a16="http://schemas.microsoft.com/office/drawing/2014/main" id="{B86FAFA3-6A8D-F3C8-6A2B-B1F19044FB8F}"/>
              </a:ext>
            </a:extLst>
          </p:cNvPr>
          <p:cNvGrpSpPr/>
          <p:nvPr/>
        </p:nvGrpSpPr>
        <p:grpSpPr>
          <a:xfrm>
            <a:off x="3800706" y="4449600"/>
            <a:ext cx="680542" cy="662508"/>
            <a:chOff x="6466332" y="2766492"/>
            <a:chExt cx="680542" cy="662508"/>
          </a:xfrm>
        </p:grpSpPr>
        <p:sp>
          <p:nvSpPr>
            <p:cNvPr id="67" name="Oval 66">
              <a:extLst>
                <a:ext uri="{FF2B5EF4-FFF2-40B4-BE49-F238E27FC236}">
                  <a16:creationId xmlns:a16="http://schemas.microsoft.com/office/drawing/2014/main" id="{E9222423-D59A-D299-64BF-69D8591A4D6D}"/>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68" name="TextBox 67">
              <a:extLst>
                <a:ext uri="{FF2B5EF4-FFF2-40B4-BE49-F238E27FC236}">
                  <a16:creationId xmlns:a16="http://schemas.microsoft.com/office/drawing/2014/main" id="{1E3DE938-00F7-D364-D4D9-3D685CABE8C7}"/>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09</a:t>
              </a:r>
            </a:p>
          </p:txBody>
        </p:sp>
      </p:grpSp>
    </p:spTree>
    <p:extLst>
      <p:ext uri="{BB962C8B-B14F-4D97-AF65-F5344CB8AC3E}">
        <p14:creationId xmlns:p14="http://schemas.microsoft.com/office/powerpoint/2010/main" val="3723376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B782A2-B607-AADB-176B-6603DD59DA10}"/>
              </a:ext>
            </a:extLst>
          </p:cNvPr>
          <p:cNvSpPr/>
          <p:nvPr/>
        </p:nvSpPr>
        <p:spPr>
          <a:xfrm>
            <a:off x="-2" y="1991143"/>
            <a:ext cx="12192002" cy="486685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platzhalter 1">
            <a:extLst>
              <a:ext uri="{FF2B5EF4-FFF2-40B4-BE49-F238E27FC236}">
                <a16:creationId xmlns:a16="http://schemas.microsoft.com/office/drawing/2014/main" id="{38B4E260-12F3-4A00-968A-9E9720209DA1}"/>
              </a:ext>
            </a:extLst>
          </p:cNvPr>
          <p:cNvSpPr>
            <a:spLocks noGrp="1"/>
          </p:cNvSpPr>
          <p:nvPr>
            <p:ph type="body" sz="quarter" idx="16"/>
          </p:nvPr>
        </p:nvSpPr>
        <p:spPr>
          <a:xfrm>
            <a:off x="526269" y="508001"/>
            <a:ext cx="5344533" cy="1702574"/>
          </a:xfrm>
        </p:spPr>
        <p:txBody>
          <a:bodyPr>
            <a:normAutofit/>
          </a:bodyPr>
          <a:lstStyle/>
          <a:p>
            <a:r>
              <a:rPr lang="en-GB" dirty="0">
                <a:solidFill>
                  <a:srgbClr val="B41F7A"/>
                </a:solidFill>
              </a:rPr>
              <a:t>Wie ein Frühwarnsystem Risiken </a:t>
            </a:r>
            <a:r>
              <a:rPr lang="en-GB" dirty="0" err="1">
                <a:solidFill>
                  <a:srgbClr val="B41F7A"/>
                </a:solidFill>
              </a:rPr>
              <a:t>erkennen</a:t>
            </a:r>
            <a:r>
              <a:rPr lang="en-GB" dirty="0">
                <a:solidFill>
                  <a:srgbClr val="B41F7A"/>
                </a:solidFill>
              </a:rPr>
              <a:t> </a:t>
            </a:r>
            <a:r>
              <a:rPr lang="en-GB" dirty="0" err="1">
                <a:solidFill>
                  <a:srgbClr val="B41F7A"/>
                </a:solidFill>
              </a:rPr>
              <a:t>kann</a:t>
            </a:r>
            <a:endParaRPr lang="en-GB" dirty="0">
              <a:solidFill>
                <a:srgbClr val="B41F7A"/>
              </a:solidFill>
            </a:endParaRPr>
          </a:p>
          <a:p>
            <a:endParaRPr lang="en-GB" dirty="0">
              <a:solidFill>
                <a:schemeClr val="bg1"/>
              </a:solidFill>
            </a:endParaRPr>
          </a:p>
        </p:txBody>
      </p:sp>
      <p:sp>
        <p:nvSpPr>
          <p:cNvPr id="8" name="Rectangle 7">
            <a:extLst>
              <a:ext uri="{FF2B5EF4-FFF2-40B4-BE49-F238E27FC236}">
                <a16:creationId xmlns:a16="http://schemas.microsoft.com/office/drawing/2014/main" id="{14F9744D-3107-97CB-5B61-61E5B24B2E44}"/>
              </a:ext>
            </a:extLst>
          </p:cNvPr>
          <p:cNvSpPr/>
          <p:nvPr/>
        </p:nvSpPr>
        <p:spPr>
          <a:xfrm>
            <a:off x="526269" y="1819863"/>
            <a:ext cx="1440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9" name="Textplatzhalter 1">
            <a:extLst>
              <a:ext uri="{FF2B5EF4-FFF2-40B4-BE49-F238E27FC236}">
                <a16:creationId xmlns:a16="http://schemas.microsoft.com/office/drawing/2014/main" id="{E393D4C2-04D7-A761-0690-B3CF3C85F227}"/>
              </a:ext>
            </a:extLst>
          </p:cNvPr>
          <p:cNvSpPr txBox="1">
            <a:spLocks/>
          </p:cNvSpPr>
          <p:nvPr/>
        </p:nvSpPr>
        <p:spPr>
          <a:xfrm>
            <a:off x="526269" y="2388268"/>
            <a:ext cx="7960185" cy="42591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60"/>
              </a:lnSpc>
              <a:spcBef>
                <a:spcPts val="0"/>
              </a:spcBef>
            </a:pPr>
            <a:r>
              <a:rPr lang="en-GB" sz="2200" dirty="0">
                <a:solidFill>
                  <a:schemeClr val="bg1"/>
                </a:solidFill>
              </a:rPr>
              <a:t>Die </a:t>
            </a:r>
            <a:r>
              <a:rPr lang="en-GB" sz="2200" dirty="0" err="1">
                <a:solidFill>
                  <a:schemeClr val="bg1"/>
                </a:solidFill>
              </a:rPr>
              <a:t>Wertschöpfungskette</a:t>
            </a:r>
            <a:r>
              <a:rPr lang="en-GB" sz="2200" dirty="0">
                <a:solidFill>
                  <a:schemeClr val="bg1"/>
                </a:solidFill>
              </a:rPr>
              <a:t> </a:t>
            </a:r>
            <a:r>
              <a:rPr lang="en-GB" sz="2200" dirty="0" err="1">
                <a:solidFill>
                  <a:schemeClr val="bg1"/>
                </a:solidFill>
              </a:rPr>
              <a:t>nach</a:t>
            </a:r>
            <a:r>
              <a:rPr lang="en-GB" sz="2200" dirty="0">
                <a:solidFill>
                  <a:schemeClr val="bg1"/>
                </a:solidFill>
              </a:rPr>
              <a:t> </a:t>
            </a:r>
            <a:r>
              <a:rPr lang="en-GB" sz="2200" i="1" dirty="0">
                <a:solidFill>
                  <a:schemeClr val="bg1"/>
                </a:solidFill>
              </a:rPr>
              <a:t>Porter</a:t>
            </a:r>
            <a:r>
              <a:rPr lang="en-GB" sz="2200" dirty="0">
                <a:solidFill>
                  <a:schemeClr val="bg1"/>
                </a:solidFill>
              </a:rPr>
              <a:t> wird verwendet, um zu ermitteln, wo die Wert-/ </a:t>
            </a:r>
            <a:r>
              <a:rPr lang="en-GB" sz="2200" dirty="0" err="1">
                <a:solidFill>
                  <a:schemeClr val="bg1"/>
                </a:solidFill>
              </a:rPr>
              <a:t>Erfolgsfaktoren</a:t>
            </a:r>
            <a:r>
              <a:rPr lang="en-GB" sz="2200" dirty="0">
                <a:solidFill>
                  <a:schemeClr val="bg1"/>
                </a:solidFill>
              </a:rPr>
              <a:t> einer Organisation innerhalb der </a:t>
            </a:r>
            <a:r>
              <a:rPr lang="en-GB" sz="2200" b="1" dirty="0">
                <a:solidFill>
                  <a:schemeClr val="bg1"/>
                </a:solidFill>
              </a:rPr>
              <a:t>primären und </a:t>
            </a:r>
            <a:r>
              <a:rPr lang="en-GB" sz="2200" b="1" dirty="0" err="1">
                <a:solidFill>
                  <a:schemeClr val="bg1"/>
                </a:solidFill>
              </a:rPr>
              <a:t>unterstützenden</a:t>
            </a:r>
            <a:r>
              <a:rPr lang="en-GB" sz="2200" b="1" dirty="0">
                <a:solidFill>
                  <a:schemeClr val="bg1"/>
                </a:solidFill>
              </a:rPr>
              <a:t> (</a:t>
            </a:r>
            <a:r>
              <a:rPr lang="en-GB" sz="2200" b="1" dirty="0" err="1">
                <a:solidFill>
                  <a:schemeClr val="bg1"/>
                </a:solidFill>
              </a:rPr>
              <a:t>sekundären</a:t>
            </a:r>
            <a:r>
              <a:rPr lang="en-GB" sz="2200" b="1" dirty="0">
                <a:solidFill>
                  <a:schemeClr val="bg1"/>
                </a:solidFill>
              </a:rPr>
              <a:t>) Aktivitäten </a:t>
            </a:r>
            <a:r>
              <a:rPr lang="en-GB" sz="2200" dirty="0">
                <a:solidFill>
                  <a:schemeClr val="bg1"/>
                </a:solidFill>
              </a:rPr>
              <a:t>liegen. Auf diese Weise können Wettbewerbsvorteile sichtbar gemacht werden. In </a:t>
            </a:r>
            <a:r>
              <a:rPr lang="en-GB" sz="2200" dirty="0" err="1">
                <a:solidFill>
                  <a:schemeClr val="bg1"/>
                </a:solidFill>
              </a:rPr>
              <a:t>diesem</a:t>
            </a:r>
            <a:r>
              <a:rPr lang="en-GB" sz="2200" dirty="0">
                <a:solidFill>
                  <a:schemeClr val="bg1"/>
                </a:solidFill>
              </a:rPr>
              <a:t> Fall </a:t>
            </a:r>
            <a:r>
              <a:rPr lang="en-GB" sz="2200" dirty="0" err="1">
                <a:solidFill>
                  <a:schemeClr val="bg1"/>
                </a:solidFill>
              </a:rPr>
              <a:t>wurde</a:t>
            </a:r>
            <a:r>
              <a:rPr lang="en-GB" sz="2200" dirty="0">
                <a:solidFill>
                  <a:schemeClr val="bg1"/>
                </a:solidFill>
              </a:rPr>
              <a:t> </a:t>
            </a:r>
            <a:r>
              <a:rPr lang="en-GB" sz="2200" dirty="0" err="1">
                <a:solidFill>
                  <a:schemeClr val="bg1"/>
                </a:solidFill>
              </a:rPr>
              <a:t>diese</a:t>
            </a:r>
            <a:r>
              <a:rPr lang="en-GB" sz="2200" dirty="0">
                <a:solidFill>
                  <a:schemeClr val="bg1"/>
                </a:solidFill>
              </a:rPr>
              <a:t> </a:t>
            </a:r>
            <a:r>
              <a:rPr lang="en-GB" sz="2200" dirty="0" err="1">
                <a:solidFill>
                  <a:schemeClr val="bg1"/>
                </a:solidFill>
              </a:rPr>
              <a:t>Struktur</a:t>
            </a:r>
            <a:r>
              <a:rPr lang="en-GB" sz="2200" dirty="0">
                <a:solidFill>
                  <a:schemeClr val="bg1"/>
                </a:solidFill>
              </a:rPr>
              <a:t> </a:t>
            </a:r>
            <a:r>
              <a:rPr lang="en-GB" sz="2200" dirty="0" err="1">
                <a:solidFill>
                  <a:schemeClr val="bg1"/>
                </a:solidFill>
              </a:rPr>
              <a:t>verwendet</a:t>
            </a:r>
            <a:r>
              <a:rPr lang="en-GB" sz="2200" dirty="0">
                <a:solidFill>
                  <a:schemeClr val="bg1"/>
                </a:solidFill>
              </a:rPr>
              <a:t>, um Frühwarnindikatoren für Unternehmenskrisen zu ermitteln. </a:t>
            </a:r>
          </a:p>
          <a:p>
            <a:pPr>
              <a:lnSpc>
                <a:spcPts val="2260"/>
              </a:lnSpc>
              <a:spcBef>
                <a:spcPts val="0"/>
              </a:spcBef>
            </a:pPr>
            <a:endParaRPr lang="en-GB" sz="2200" dirty="0">
              <a:solidFill>
                <a:schemeClr val="bg1"/>
              </a:solidFill>
            </a:endParaRPr>
          </a:p>
          <a:p>
            <a:pPr>
              <a:lnSpc>
                <a:spcPts val="2260"/>
              </a:lnSpc>
              <a:spcBef>
                <a:spcPts val="0"/>
              </a:spcBef>
            </a:pPr>
            <a:r>
              <a:rPr lang="en-GB" sz="2200" dirty="0">
                <a:solidFill>
                  <a:schemeClr val="bg1"/>
                </a:solidFill>
              </a:rPr>
              <a:t>In jedem Unternehmen können Risiken und Krisenursachen an jeder Stelle der Wertschöpfungskette auftreten. Es ist daher sinnvoll, Risiken und Frühwarnindikatoren auch </a:t>
            </a:r>
            <a:r>
              <a:rPr lang="en-GB" sz="2200" dirty="0" err="1">
                <a:solidFill>
                  <a:schemeClr val="bg1"/>
                </a:solidFill>
              </a:rPr>
              <a:t>entlang</a:t>
            </a:r>
            <a:r>
              <a:rPr lang="en-GB" sz="2200" dirty="0">
                <a:solidFill>
                  <a:schemeClr val="bg1"/>
                </a:solidFill>
              </a:rPr>
              <a:t> der Wertschöpfungskette zu überwachen. Der Rahmen gliedert ein idealtypisches Unternehmen in verschiedene Bereiche nach Tätigkeitsgruppen. </a:t>
            </a:r>
          </a:p>
          <a:p>
            <a:pPr>
              <a:lnSpc>
                <a:spcPts val="2260"/>
              </a:lnSpc>
              <a:spcBef>
                <a:spcPts val="0"/>
              </a:spcBef>
            </a:pPr>
            <a:endParaRPr lang="en-GB" dirty="0">
              <a:solidFill>
                <a:schemeClr val="bg1"/>
              </a:solidFill>
            </a:endParaRPr>
          </a:p>
        </p:txBody>
      </p:sp>
      <p:grpSp>
        <p:nvGrpSpPr>
          <p:cNvPr id="7" name="Graphic 2">
            <a:extLst>
              <a:ext uri="{FF2B5EF4-FFF2-40B4-BE49-F238E27FC236}">
                <a16:creationId xmlns:a16="http://schemas.microsoft.com/office/drawing/2014/main" id="{20CD6C26-DAE3-77E0-76FE-EF7A834DD942}"/>
              </a:ext>
            </a:extLst>
          </p:cNvPr>
          <p:cNvGrpSpPr/>
          <p:nvPr/>
        </p:nvGrpSpPr>
        <p:grpSpPr>
          <a:xfrm>
            <a:off x="9478001" y="1734399"/>
            <a:ext cx="2187730" cy="2329519"/>
            <a:chOff x="3918554" y="774528"/>
            <a:chExt cx="868197" cy="924466"/>
          </a:xfrm>
          <a:solidFill>
            <a:schemeClr val="bg1"/>
          </a:solidFill>
        </p:grpSpPr>
        <p:grpSp>
          <p:nvGrpSpPr>
            <p:cNvPr id="10" name="Graphic 2">
              <a:extLst>
                <a:ext uri="{FF2B5EF4-FFF2-40B4-BE49-F238E27FC236}">
                  <a16:creationId xmlns:a16="http://schemas.microsoft.com/office/drawing/2014/main" id="{54F6982E-AD68-94DA-4BDF-4935472D1FA1}"/>
                </a:ext>
              </a:extLst>
            </p:cNvPr>
            <p:cNvGrpSpPr/>
            <p:nvPr/>
          </p:nvGrpSpPr>
          <p:grpSpPr>
            <a:xfrm>
              <a:off x="3918554" y="774528"/>
              <a:ext cx="868197" cy="924466"/>
              <a:chOff x="3918554" y="774528"/>
              <a:chExt cx="868197" cy="924466"/>
            </a:xfrm>
            <a:grpFill/>
          </p:grpSpPr>
          <p:sp>
            <p:nvSpPr>
              <p:cNvPr id="14" name="Freeform 13">
                <a:extLst>
                  <a:ext uri="{FF2B5EF4-FFF2-40B4-BE49-F238E27FC236}">
                    <a16:creationId xmlns:a16="http://schemas.microsoft.com/office/drawing/2014/main" id="{20C973EF-C536-E148-48F8-07338639BB71}"/>
                  </a:ext>
                </a:extLst>
              </p:cNvPr>
              <p:cNvSpPr/>
              <p:nvPr/>
            </p:nvSpPr>
            <p:spPr>
              <a:xfrm>
                <a:off x="3918554" y="774528"/>
                <a:ext cx="868197" cy="924466"/>
              </a:xfrm>
              <a:custGeom>
                <a:avLst/>
                <a:gdLst>
                  <a:gd name="connsiteX0" fmla="*/ 859428 w 868197"/>
                  <a:gd name="connsiteY0" fmla="*/ 489969 h 924466"/>
                  <a:gd name="connsiteX1" fmla="*/ 762772 w 868197"/>
                  <a:gd name="connsiteY1" fmla="*/ 322855 h 924466"/>
                  <a:gd name="connsiteX2" fmla="*/ 770902 w 868197"/>
                  <a:gd name="connsiteY2" fmla="*/ 318338 h 924466"/>
                  <a:gd name="connsiteX3" fmla="*/ 805228 w 868197"/>
                  <a:gd name="connsiteY3" fmla="*/ 274075 h 924466"/>
                  <a:gd name="connsiteX4" fmla="*/ 798002 w 868197"/>
                  <a:gd name="connsiteY4" fmla="*/ 218973 h 924466"/>
                  <a:gd name="connsiteX5" fmla="*/ 698636 w 868197"/>
                  <a:gd name="connsiteY5" fmla="*/ 192776 h 924466"/>
                  <a:gd name="connsiteX6" fmla="*/ 690507 w 868197"/>
                  <a:gd name="connsiteY6" fmla="*/ 197293 h 924466"/>
                  <a:gd name="connsiteX7" fmla="*/ 593851 w 868197"/>
                  <a:gd name="connsiteY7" fmla="*/ 29275 h 924466"/>
                  <a:gd name="connsiteX8" fmla="*/ 557718 w 868197"/>
                  <a:gd name="connsiteY8" fmla="*/ 2176 h 924466"/>
                  <a:gd name="connsiteX9" fmla="*/ 512552 w 868197"/>
                  <a:gd name="connsiteY9" fmla="*/ 8499 h 924466"/>
                  <a:gd name="connsiteX10" fmla="*/ 485452 w 868197"/>
                  <a:gd name="connsiteY10" fmla="*/ 44632 h 924466"/>
                  <a:gd name="connsiteX11" fmla="*/ 485452 w 868197"/>
                  <a:gd name="connsiteY11" fmla="*/ 76248 h 924466"/>
                  <a:gd name="connsiteX12" fmla="*/ 393314 w 868197"/>
                  <a:gd name="connsiteY12" fmla="*/ 178324 h 924466"/>
                  <a:gd name="connsiteX13" fmla="*/ 395120 w 868197"/>
                  <a:gd name="connsiteY13" fmla="*/ 203616 h 924466"/>
                  <a:gd name="connsiteX14" fmla="*/ 420413 w 868197"/>
                  <a:gd name="connsiteY14" fmla="*/ 201810 h 924466"/>
                  <a:gd name="connsiteX15" fmla="*/ 503519 w 868197"/>
                  <a:gd name="connsiteY15" fmla="*/ 107865 h 924466"/>
                  <a:gd name="connsiteX16" fmla="*/ 745609 w 868197"/>
                  <a:gd name="connsiteY16" fmla="*/ 527005 h 924466"/>
                  <a:gd name="connsiteX17" fmla="*/ 340921 w 868197"/>
                  <a:gd name="connsiteY17" fmla="*/ 613725 h 924466"/>
                  <a:gd name="connsiteX18" fmla="*/ 228006 w 868197"/>
                  <a:gd name="connsiteY18" fmla="*/ 417704 h 924466"/>
                  <a:gd name="connsiteX19" fmla="*/ 312015 w 868197"/>
                  <a:gd name="connsiteY19" fmla="*/ 322855 h 924466"/>
                  <a:gd name="connsiteX20" fmla="*/ 310208 w 868197"/>
                  <a:gd name="connsiteY20" fmla="*/ 297562 h 924466"/>
                  <a:gd name="connsiteX21" fmla="*/ 284915 w 868197"/>
                  <a:gd name="connsiteY21" fmla="*/ 299369 h 924466"/>
                  <a:gd name="connsiteX22" fmla="*/ 193680 w 868197"/>
                  <a:gd name="connsiteY22" fmla="*/ 401444 h 924466"/>
                  <a:gd name="connsiteX23" fmla="*/ 42825 w 868197"/>
                  <a:gd name="connsiteY23" fmla="*/ 489066 h 924466"/>
                  <a:gd name="connsiteX24" fmla="*/ 3079 w 868197"/>
                  <a:gd name="connsiteY24" fmla="*/ 541459 h 924466"/>
                  <a:gd name="connsiteX25" fmla="*/ 12112 w 868197"/>
                  <a:gd name="connsiteY25" fmla="*/ 606498 h 924466"/>
                  <a:gd name="connsiteX26" fmla="*/ 69925 w 868197"/>
                  <a:gd name="connsiteY26" fmla="*/ 706767 h 924466"/>
                  <a:gd name="connsiteX27" fmla="*/ 144900 w 868197"/>
                  <a:gd name="connsiteY27" fmla="*/ 750126 h 924466"/>
                  <a:gd name="connsiteX28" fmla="*/ 188260 w 868197"/>
                  <a:gd name="connsiteY28" fmla="*/ 738383 h 924466"/>
                  <a:gd name="connsiteX29" fmla="*/ 231619 w 868197"/>
                  <a:gd name="connsiteY29" fmla="*/ 713993 h 924466"/>
                  <a:gd name="connsiteX30" fmla="*/ 420413 w 868197"/>
                  <a:gd name="connsiteY30" fmla="*/ 902787 h 924466"/>
                  <a:gd name="connsiteX31" fmla="*/ 471903 w 868197"/>
                  <a:gd name="connsiteY31" fmla="*/ 924467 h 924466"/>
                  <a:gd name="connsiteX32" fmla="*/ 508036 w 868197"/>
                  <a:gd name="connsiteY32" fmla="*/ 914531 h 924466"/>
                  <a:gd name="connsiteX33" fmla="*/ 544168 w 868197"/>
                  <a:gd name="connsiteY33" fmla="*/ 860331 h 924466"/>
                  <a:gd name="connsiteX34" fmla="*/ 523392 w 868197"/>
                  <a:gd name="connsiteY34" fmla="*/ 798905 h 924466"/>
                  <a:gd name="connsiteX35" fmla="*/ 458353 w 868197"/>
                  <a:gd name="connsiteY35" fmla="*/ 733866 h 924466"/>
                  <a:gd name="connsiteX36" fmla="*/ 476419 w 868197"/>
                  <a:gd name="connsiteY36" fmla="*/ 723930 h 924466"/>
                  <a:gd name="connsiteX37" fmla="*/ 500809 w 868197"/>
                  <a:gd name="connsiteY37" fmla="*/ 686893 h 924466"/>
                  <a:gd name="connsiteX38" fmla="*/ 485452 w 868197"/>
                  <a:gd name="connsiteY38" fmla="*/ 645341 h 924466"/>
                  <a:gd name="connsiteX39" fmla="*/ 463773 w 868197"/>
                  <a:gd name="connsiteY39" fmla="*/ 625468 h 924466"/>
                  <a:gd name="connsiteX40" fmla="*/ 768192 w 868197"/>
                  <a:gd name="connsiteY40" fmla="*/ 560428 h 924466"/>
                  <a:gd name="connsiteX41" fmla="*/ 795292 w 868197"/>
                  <a:gd name="connsiteY41" fmla="*/ 575785 h 924466"/>
                  <a:gd name="connsiteX42" fmla="*/ 810648 w 868197"/>
                  <a:gd name="connsiteY42" fmla="*/ 577592 h 924466"/>
                  <a:gd name="connsiteX43" fmla="*/ 840458 w 868197"/>
                  <a:gd name="connsiteY43" fmla="*/ 569462 h 924466"/>
                  <a:gd name="connsiteX44" fmla="*/ 867557 w 868197"/>
                  <a:gd name="connsiteY44" fmla="*/ 533329 h 924466"/>
                  <a:gd name="connsiteX45" fmla="*/ 859428 w 868197"/>
                  <a:gd name="connsiteY45" fmla="*/ 489969 h 924466"/>
                  <a:gd name="connsiteX46" fmla="*/ 859428 w 868197"/>
                  <a:gd name="connsiteY46" fmla="*/ 489969 h 924466"/>
                  <a:gd name="connsiteX47" fmla="*/ 707670 w 868197"/>
                  <a:gd name="connsiteY47" fmla="*/ 228006 h 924466"/>
                  <a:gd name="connsiteX48" fmla="*/ 715799 w 868197"/>
                  <a:gd name="connsiteY48" fmla="*/ 223490 h 924466"/>
                  <a:gd name="connsiteX49" fmla="*/ 765482 w 868197"/>
                  <a:gd name="connsiteY49" fmla="*/ 237039 h 924466"/>
                  <a:gd name="connsiteX50" fmla="*/ 751932 w 868197"/>
                  <a:gd name="connsiteY50" fmla="*/ 286722 h 924466"/>
                  <a:gd name="connsiteX51" fmla="*/ 743802 w 868197"/>
                  <a:gd name="connsiteY51" fmla="*/ 291239 h 924466"/>
                  <a:gd name="connsiteX52" fmla="*/ 707670 w 868197"/>
                  <a:gd name="connsiteY52" fmla="*/ 228909 h 924466"/>
                  <a:gd name="connsiteX53" fmla="*/ 707670 w 868197"/>
                  <a:gd name="connsiteY53" fmla="*/ 228006 h 924466"/>
                  <a:gd name="connsiteX54" fmla="*/ 169290 w 868197"/>
                  <a:gd name="connsiteY54" fmla="*/ 708573 h 924466"/>
                  <a:gd name="connsiteX55" fmla="*/ 100637 w 868197"/>
                  <a:gd name="connsiteY55" fmla="*/ 690507 h 924466"/>
                  <a:gd name="connsiteX56" fmla="*/ 42825 w 868197"/>
                  <a:gd name="connsiteY56" fmla="*/ 590238 h 924466"/>
                  <a:gd name="connsiteX57" fmla="*/ 37405 w 868197"/>
                  <a:gd name="connsiteY57" fmla="*/ 552299 h 924466"/>
                  <a:gd name="connsiteX58" fmla="*/ 60891 w 868197"/>
                  <a:gd name="connsiteY58" fmla="*/ 521586 h 924466"/>
                  <a:gd name="connsiteX59" fmla="*/ 199100 w 868197"/>
                  <a:gd name="connsiteY59" fmla="*/ 442093 h 924466"/>
                  <a:gd name="connsiteX60" fmla="*/ 307498 w 868197"/>
                  <a:gd name="connsiteY60" fmla="*/ 629081 h 924466"/>
                  <a:gd name="connsiteX61" fmla="*/ 169290 w 868197"/>
                  <a:gd name="connsiteY61" fmla="*/ 708573 h 924466"/>
                  <a:gd name="connsiteX62" fmla="*/ 507132 w 868197"/>
                  <a:gd name="connsiteY62" fmla="*/ 856718 h 924466"/>
                  <a:gd name="connsiteX63" fmla="*/ 489066 w 868197"/>
                  <a:gd name="connsiteY63" fmla="*/ 883817 h 924466"/>
                  <a:gd name="connsiteX64" fmla="*/ 444803 w 868197"/>
                  <a:gd name="connsiteY64" fmla="*/ 877495 h 924466"/>
                  <a:gd name="connsiteX65" fmla="*/ 263235 w 868197"/>
                  <a:gd name="connsiteY65" fmla="*/ 695927 h 924466"/>
                  <a:gd name="connsiteX66" fmla="*/ 329178 w 868197"/>
                  <a:gd name="connsiteY66" fmla="*/ 657987 h 924466"/>
                  <a:gd name="connsiteX67" fmla="*/ 497196 w 868197"/>
                  <a:gd name="connsiteY67" fmla="*/ 826005 h 924466"/>
                  <a:gd name="connsiteX68" fmla="*/ 507132 w 868197"/>
                  <a:gd name="connsiteY68" fmla="*/ 856718 h 924466"/>
                  <a:gd name="connsiteX69" fmla="*/ 507132 w 868197"/>
                  <a:gd name="connsiteY69" fmla="*/ 856718 h 924466"/>
                  <a:gd name="connsiteX70" fmla="*/ 459256 w 868197"/>
                  <a:gd name="connsiteY70" fmla="*/ 672440 h 924466"/>
                  <a:gd name="connsiteX71" fmla="*/ 462869 w 868197"/>
                  <a:gd name="connsiteY71" fmla="*/ 683280 h 924466"/>
                  <a:gd name="connsiteX72" fmla="*/ 456546 w 868197"/>
                  <a:gd name="connsiteY72" fmla="*/ 693217 h 924466"/>
                  <a:gd name="connsiteX73" fmla="*/ 430350 w 868197"/>
                  <a:gd name="connsiteY73" fmla="*/ 708573 h 924466"/>
                  <a:gd name="connsiteX74" fmla="*/ 368021 w 868197"/>
                  <a:gd name="connsiteY74" fmla="*/ 646244 h 924466"/>
                  <a:gd name="connsiteX75" fmla="*/ 418607 w 868197"/>
                  <a:gd name="connsiteY75" fmla="*/ 635404 h 924466"/>
                  <a:gd name="connsiteX76" fmla="*/ 459256 w 868197"/>
                  <a:gd name="connsiteY76" fmla="*/ 672440 h 924466"/>
                  <a:gd name="connsiteX77" fmla="*/ 830521 w 868197"/>
                  <a:gd name="connsiteY77" fmla="*/ 525199 h 924466"/>
                  <a:gd name="connsiteX78" fmla="*/ 819681 w 868197"/>
                  <a:gd name="connsiteY78" fmla="*/ 538749 h 924466"/>
                  <a:gd name="connsiteX79" fmla="*/ 802518 w 868197"/>
                  <a:gd name="connsiteY79" fmla="*/ 541459 h 924466"/>
                  <a:gd name="connsiteX80" fmla="*/ 788969 w 868197"/>
                  <a:gd name="connsiteY80" fmla="*/ 530619 h 924466"/>
                  <a:gd name="connsiteX81" fmla="*/ 523392 w 868197"/>
                  <a:gd name="connsiteY81" fmla="*/ 69925 h 924466"/>
                  <a:gd name="connsiteX82" fmla="*/ 520682 w 868197"/>
                  <a:gd name="connsiteY82" fmla="*/ 52762 h 924466"/>
                  <a:gd name="connsiteX83" fmla="*/ 531522 w 868197"/>
                  <a:gd name="connsiteY83" fmla="*/ 39212 h 924466"/>
                  <a:gd name="connsiteX84" fmla="*/ 543265 w 868197"/>
                  <a:gd name="connsiteY84" fmla="*/ 36502 h 924466"/>
                  <a:gd name="connsiteX85" fmla="*/ 549588 w 868197"/>
                  <a:gd name="connsiteY85" fmla="*/ 37405 h 924466"/>
                  <a:gd name="connsiteX86" fmla="*/ 563138 w 868197"/>
                  <a:gd name="connsiteY86" fmla="*/ 48245 h 924466"/>
                  <a:gd name="connsiteX87" fmla="*/ 828715 w 868197"/>
                  <a:gd name="connsiteY87" fmla="*/ 508939 h 924466"/>
                  <a:gd name="connsiteX88" fmla="*/ 830521 w 868197"/>
                  <a:gd name="connsiteY88" fmla="*/ 525199 h 92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68197" h="924466">
                    <a:moveTo>
                      <a:pt x="859428" y="489969"/>
                    </a:moveTo>
                    <a:lnTo>
                      <a:pt x="762772" y="322855"/>
                    </a:lnTo>
                    <a:lnTo>
                      <a:pt x="770902" y="318338"/>
                    </a:lnTo>
                    <a:cubicBezTo>
                      <a:pt x="788065" y="308402"/>
                      <a:pt x="799808" y="293045"/>
                      <a:pt x="805228" y="274075"/>
                    </a:cubicBezTo>
                    <a:cubicBezTo>
                      <a:pt x="810648" y="255106"/>
                      <a:pt x="807938" y="236136"/>
                      <a:pt x="798002" y="218973"/>
                    </a:cubicBezTo>
                    <a:cubicBezTo>
                      <a:pt x="778129" y="184647"/>
                      <a:pt x="732963" y="172000"/>
                      <a:pt x="698636" y="192776"/>
                    </a:cubicBezTo>
                    <a:lnTo>
                      <a:pt x="690507" y="197293"/>
                    </a:lnTo>
                    <a:lnTo>
                      <a:pt x="593851" y="29275"/>
                    </a:lnTo>
                    <a:cubicBezTo>
                      <a:pt x="585721" y="15726"/>
                      <a:pt x="573075" y="5789"/>
                      <a:pt x="557718" y="2176"/>
                    </a:cubicBezTo>
                    <a:cubicBezTo>
                      <a:pt x="542362" y="-2341"/>
                      <a:pt x="527005" y="369"/>
                      <a:pt x="512552" y="8499"/>
                    </a:cubicBezTo>
                    <a:cubicBezTo>
                      <a:pt x="498099" y="16629"/>
                      <a:pt x="489066" y="29275"/>
                      <a:pt x="485452" y="44632"/>
                    </a:cubicBezTo>
                    <a:cubicBezTo>
                      <a:pt x="482742" y="55472"/>
                      <a:pt x="482742" y="65408"/>
                      <a:pt x="485452" y="76248"/>
                    </a:cubicBezTo>
                    <a:lnTo>
                      <a:pt x="393314" y="178324"/>
                    </a:lnTo>
                    <a:cubicBezTo>
                      <a:pt x="386990" y="185550"/>
                      <a:pt x="386990" y="197293"/>
                      <a:pt x="395120" y="203616"/>
                    </a:cubicBezTo>
                    <a:cubicBezTo>
                      <a:pt x="402347" y="209940"/>
                      <a:pt x="414090" y="209940"/>
                      <a:pt x="420413" y="201810"/>
                    </a:cubicBezTo>
                    <a:lnTo>
                      <a:pt x="503519" y="107865"/>
                    </a:lnTo>
                    <a:lnTo>
                      <a:pt x="745609" y="527005"/>
                    </a:lnTo>
                    <a:lnTo>
                      <a:pt x="340921" y="613725"/>
                    </a:lnTo>
                    <a:lnTo>
                      <a:pt x="228006" y="417704"/>
                    </a:lnTo>
                    <a:lnTo>
                      <a:pt x="312015" y="322855"/>
                    </a:lnTo>
                    <a:cubicBezTo>
                      <a:pt x="318338" y="315628"/>
                      <a:pt x="318338" y="303885"/>
                      <a:pt x="310208" y="297562"/>
                    </a:cubicBezTo>
                    <a:cubicBezTo>
                      <a:pt x="302982" y="291239"/>
                      <a:pt x="291238" y="291239"/>
                      <a:pt x="284915" y="299369"/>
                    </a:cubicBezTo>
                    <a:lnTo>
                      <a:pt x="193680" y="401444"/>
                    </a:lnTo>
                    <a:lnTo>
                      <a:pt x="42825" y="489066"/>
                    </a:lnTo>
                    <a:cubicBezTo>
                      <a:pt x="22952" y="500809"/>
                      <a:pt x="8499" y="518876"/>
                      <a:pt x="3079" y="541459"/>
                    </a:cubicBezTo>
                    <a:cubicBezTo>
                      <a:pt x="-3245" y="564042"/>
                      <a:pt x="369" y="586625"/>
                      <a:pt x="12112" y="606498"/>
                    </a:cubicBezTo>
                    <a:lnTo>
                      <a:pt x="69925" y="706767"/>
                    </a:lnTo>
                    <a:cubicBezTo>
                      <a:pt x="86184" y="734769"/>
                      <a:pt x="115091" y="750126"/>
                      <a:pt x="144900" y="750126"/>
                    </a:cubicBezTo>
                    <a:cubicBezTo>
                      <a:pt x="159353" y="750126"/>
                      <a:pt x="174710" y="746513"/>
                      <a:pt x="188260" y="738383"/>
                    </a:cubicBezTo>
                    <a:lnTo>
                      <a:pt x="231619" y="713993"/>
                    </a:lnTo>
                    <a:lnTo>
                      <a:pt x="420413" y="902787"/>
                    </a:lnTo>
                    <a:cubicBezTo>
                      <a:pt x="434866" y="917240"/>
                      <a:pt x="452933" y="924467"/>
                      <a:pt x="471903" y="924467"/>
                    </a:cubicBezTo>
                    <a:cubicBezTo>
                      <a:pt x="484549" y="924467"/>
                      <a:pt x="497196" y="920854"/>
                      <a:pt x="508036" y="914531"/>
                    </a:cubicBezTo>
                    <a:cubicBezTo>
                      <a:pt x="527909" y="902787"/>
                      <a:pt x="540555" y="883817"/>
                      <a:pt x="544168" y="860331"/>
                    </a:cubicBezTo>
                    <a:cubicBezTo>
                      <a:pt x="546878" y="837748"/>
                      <a:pt x="539652" y="815165"/>
                      <a:pt x="523392" y="798905"/>
                    </a:cubicBezTo>
                    <a:lnTo>
                      <a:pt x="458353" y="733866"/>
                    </a:lnTo>
                    <a:lnTo>
                      <a:pt x="476419" y="723930"/>
                    </a:lnTo>
                    <a:cubicBezTo>
                      <a:pt x="489969" y="715800"/>
                      <a:pt x="499002" y="702250"/>
                      <a:pt x="500809" y="686893"/>
                    </a:cubicBezTo>
                    <a:cubicBezTo>
                      <a:pt x="502616" y="671537"/>
                      <a:pt x="497196" y="656181"/>
                      <a:pt x="485452" y="645341"/>
                    </a:cubicBezTo>
                    <a:lnTo>
                      <a:pt x="463773" y="625468"/>
                    </a:lnTo>
                    <a:lnTo>
                      <a:pt x="768192" y="560428"/>
                    </a:lnTo>
                    <a:cubicBezTo>
                      <a:pt x="775419" y="567655"/>
                      <a:pt x="784452" y="573075"/>
                      <a:pt x="795292" y="575785"/>
                    </a:cubicBezTo>
                    <a:cubicBezTo>
                      <a:pt x="800712" y="577592"/>
                      <a:pt x="805228" y="577592"/>
                      <a:pt x="810648" y="577592"/>
                    </a:cubicBezTo>
                    <a:cubicBezTo>
                      <a:pt x="820585" y="577592"/>
                      <a:pt x="830521" y="574882"/>
                      <a:pt x="840458" y="569462"/>
                    </a:cubicBezTo>
                    <a:cubicBezTo>
                      <a:pt x="854008" y="561332"/>
                      <a:pt x="863944" y="548685"/>
                      <a:pt x="867557" y="533329"/>
                    </a:cubicBezTo>
                    <a:cubicBezTo>
                      <a:pt x="869364" y="518876"/>
                      <a:pt x="867557" y="503519"/>
                      <a:pt x="859428" y="489969"/>
                    </a:cubicBezTo>
                    <a:lnTo>
                      <a:pt x="859428" y="489969"/>
                    </a:lnTo>
                    <a:close/>
                    <a:moveTo>
                      <a:pt x="707670" y="228006"/>
                    </a:moveTo>
                    <a:lnTo>
                      <a:pt x="715799" y="223490"/>
                    </a:lnTo>
                    <a:cubicBezTo>
                      <a:pt x="732963" y="213553"/>
                      <a:pt x="755546" y="218973"/>
                      <a:pt x="765482" y="237039"/>
                    </a:cubicBezTo>
                    <a:cubicBezTo>
                      <a:pt x="775419" y="254203"/>
                      <a:pt x="769999" y="276786"/>
                      <a:pt x="751932" y="286722"/>
                    </a:cubicBezTo>
                    <a:lnTo>
                      <a:pt x="743802" y="291239"/>
                    </a:lnTo>
                    <a:lnTo>
                      <a:pt x="707670" y="228909"/>
                    </a:lnTo>
                    <a:lnTo>
                      <a:pt x="707670" y="228006"/>
                    </a:lnTo>
                    <a:close/>
                    <a:moveTo>
                      <a:pt x="169290" y="708573"/>
                    </a:moveTo>
                    <a:cubicBezTo>
                      <a:pt x="145804" y="722123"/>
                      <a:pt x="115091" y="713993"/>
                      <a:pt x="100637" y="690507"/>
                    </a:cubicBezTo>
                    <a:lnTo>
                      <a:pt x="42825" y="590238"/>
                    </a:lnTo>
                    <a:cubicBezTo>
                      <a:pt x="36502" y="578495"/>
                      <a:pt x="34695" y="564945"/>
                      <a:pt x="37405" y="552299"/>
                    </a:cubicBezTo>
                    <a:cubicBezTo>
                      <a:pt x="40115" y="539652"/>
                      <a:pt x="49148" y="528812"/>
                      <a:pt x="60891" y="521586"/>
                    </a:cubicBezTo>
                    <a:lnTo>
                      <a:pt x="199100" y="442093"/>
                    </a:lnTo>
                    <a:lnTo>
                      <a:pt x="307498" y="629081"/>
                    </a:lnTo>
                    <a:lnTo>
                      <a:pt x="169290" y="708573"/>
                    </a:lnTo>
                    <a:close/>
                    <a:moveTo>
                      <a:pt x="507132" y="856718"/>
                    </a:moveTo>
                    <a:cubicBezTo>
                      <a:pt x="505326" y="868461"/>
                      <a:pt x="499002" y="878398"/>
                      <a:pt x="489066" y="883817"/>
                    </a:cubicBezTo>
                    <a:cubicBezTo>
                      <a:pt x="474613" y="891947"/>
                      <a:pt x="456546" y="890141"/>
                      <a:pt x="444803" y="877495"/>
                    </a:cubicBezTo>
                    <a:lnTo>
                      <a:pt x="263235" y="695927"/>
                    </a:lnTo>
                    <a:lnTo>
                      <a:pt x="329178" y="657987"/>
                    </a:lnTo>
                    <a:lnTo>
                      <a:pt x="497196" y="826005"/>
                    </a:lnTo>
                    <a:cubicBezTo>
                      <a:pt x="504422" y="833232"/>
                      <a:pt x="508939" y="844975"/>
                      <a:pt x="507132" y="856718"/>
                    </a:cubicBezTo>
                    <a:lnTo>
                      <a:pt x="507132" y="856718"/>
                    </a:lnTo>
                    <a:close/>
                    <a:moveTo>
                      <a:pt x="459256" y="672440"/>
                    </a:moveTo>
                    <a:cubicBezTo>
                      <a:pt x="461966" y="675150"/>
                      <a:pt x="463773" y="678764"/>
                      <a:pt x="462869" y="683280"/>
                    </a:cubicBezTo>
                    <a:cubicBezTo>
                      <a:pt x="461966" y="687797"/>
                      <a:pt x="460159" y="690507"/>
                      <a:pt x="456546" y="693217"/>
                    </a:cubicBezTo>
                    <a:lnTo>
                      <a:pt x="430350" y="708573"/>
                    </a:lnTo>
                    <a:lnTo>
                      <a:pt x="368021" y="646244"/>
                    </a:lnTo>
                    <a:lnTo>
                      <a:pt x="418607" y="635404"/>
                    </a:lnTo>
                    <a:lnTo>
                      <a:pt x="459256" y="672440"/>
                    </a:lnTo>
                    <a:close/>
                    <a:moveTo>
                      <a:pt x="830521" y="525199"/>
                    </a:moveTo>
                    <a:cubicBezTo>
                      <a:pt x="828715" y="531522"/>
                      <a:pt x="825101" y="536039"/>
                      <a:pt x="819681" y="538749"/>
                    </a:cubicBezTo>
                    <a:cubicBezTo>
                      <a:pt x="814261" y="541459"/>
                      <a:pt x="807938" y="542362"/>
                      <a:pt x="802518" y="541459"/>
                    </a:cubicBezTo>
                    <a:cubicBezTo>
                      <a:pt x="796195" y="539652"/>
                      <a:pt x="791678" y="536039"/>
                      <a:pt x="788969" y="530619"/>
                    </a:cubicBezTo>
                    <a:lnTo>
                      <a:pt x="523392" y="69925"/>
                    </a:lnTo>
                    <a:cubicBezTo>
                      <a:pt x="520682" y="64505"/>
                      <a:pt x="519779" y="58182"/>
                      <a:pt x="520682" y="52762"/>
                    </a:cubicBezTo>
                    <a:cubicBezTo>
                      <a:pt x="522489" y="46439"/>
                      <a:pt x="526102" y="41922"/>
                      <a:pt x="531522" y="39212"/>
                    </a:cubicBezTo>
                    <a:cubicBezTo>
                      <a:pt x="535135" y="37405"/>
                      <a:pt x="538748" y="36502"/>
                      <a:pt x="543265" y="36502"/>
                    </a:cubicBezTo>
                    <a:cubicBezTo>
                      <a:pt x="545072" y="36502"/>
                      <a:pt x="546878" y="36502"/>
                      <a:pt x="549588" y="37405"/>
                    </a:cubicBezTo>
                    <a:cubicBezTo>
                      <a:pt x="555912" y="39212"/>
                      <a:pt x="560428" y="42825"/>
                      <a:pt x="563138" y="48245"/>
                    </a:cubicBezTo>
                    <a:lnTo>
                      <a:pt x="828715" y="508939"/>
                    </a:lnTo>
                    <a:cubicBezTo>
                      <a:pt x="831424" y="513456"/>
                      <a:pt x="832328" y="518876"/>
                      <a:pt x="830521" y="5251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A019E845-1E66-AD67-CB4B-1777979AA8E1}"/>
                  </a:ext>
                </a:extLst>
              </p:cNvPr>
              <p:cNvSpPr/>
              <p:nvPr/>
            </p:nvSpPr>
            <p:spPr>
              <a:xfrm>
                <a:off x="4253152" y="1007954"/>
                <a:ext cx="36132" cy="36132"/>
              </a:xfrm>
              <a:custGeom>
                <a:avLst/>
                <a:gdLst>
                  <a:gd name="connsiteX0" fmla="*/ 18066 w 36132"/>
                  <a:gd name="connsiteY0" fmla="*/ 36133 h 36132"/>
                  <a:gd name="connsiteX1" fmla="*/ 30713 w 36132"/>
                  <a:gd name="connsiteY1" fmla="*/ 30713 h 36132"/>
                  <a:gd name="connsiteX2" fmla="*/ 36133 w 36132"/>
                  <a:gd name="connsiteY2" fmla="*/ 18066 h 36132"/>
                  <a:gd name="connsiteX3" fmla="*/ 30713 w 36132"/>
                  <a:gd name="connsiteY3" fmla="*/ 5420 h 36132"/>
                  <a:gd name="connsiteX4" fmla="*/ 18066 w 36132"/>
                  <a:gd name="connsiteY4" fmla="*/ 0 h 36132"/>
                  <a:gd name="connsiteX5" fmla="*/ 5420 w 36132"/>
                  <a:gd name="connsiteY5" fmla="*/ 5420 h 36132"/>
                  <a:gd name="connsiteX6" fmla="*/ 0 w 36132"/>
                  <a:gd name="connsiteY6" fmla="*/ 18066 h 36132"/>
                  <a:gd name="connsiteX7" fmla="*/ 5420 w 36132"/>
                  <a:gd name="connsiteY7" fmla="*/ 30713 h 36132"/>
                  <a:gd name="connsiteX8" fmla="*/ 18066 w 36132"/>
                  <a:gd name="connsiteY8" fmla="*/ 36133 h 3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32" h="36132">
                    <a:moveTo>
                      <a:pt x="18066" y="36133"/>
                    </a:moveTo>
                    <a:cubicBezTo>
                      <a:pt x="22583" y="36133"/>
                      <a:pt x="27100" y="34327"/>
                      <a:pt x="30713" y="30713"/>
                    </a:cubicBezTo>
                    <a:cubicBezTo>
                      <a:pt x="34326" y="27100"/>
                      <a:pt x="36133" y="22583"/>
                      <a:pt x="36133" y="18066"/>
                    </a:cubicBezTo>
                    <a:cubicBezTo>
                      <a:pt x="36133" y="13550"/>
                      <a:pt x="34326" y="9033"/>
                      <a:pt x="30713" y="5420"/>
                    </a:cubicBezTo>
                    <a:cubicBezTo>
                      <a:pt x="27100" y="1807"/>
                      <a:pt x="22583" y="0"/>
                      <a:pt x="18066" y="0"/>
                    </a:cubicBezTo>
                    <a:cubicBezTo>
                      <a:pt x="13550" y="0"/>
                      <a:pt x="9033" y="1807"/>
                      <a:pt x="5420" y="5420"/>
                    </a:cubicBezTo>
                    <a:cubicBezTo>
                      <a:pt x="1807" y="9033"/>
                      <a:pt x="0" y="13550"/>
                      <a:pt x="0" y="18066"/>
                    </a:cubicBezTo>
                    <a:cubicBezTo>
                      <a:pt x="0" y="22583"/>
                      <a:pt x="1807" y="27100"/>
                      <a:pt x="5420" y="30713"/>
                    </a:cubicBezTo>
                    <a:cubicBezTo>
                      <a:pt x="8130" y="34327"/>
                      <a:pt x="13550" y="36133"/>
                      <a:pt x="18066" y="361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B7B505C2-3D88-B30A-F4CE-7C34AF115BE6}"/>
                </a:ext>
              </a:extLst>
            </p:cNvPr>
            <p:cNvGrpSpPr/>
            <p:nvPr/>
          </p:nvGrpSpPr>
          <p:grpSpPr>
            <a:xfrm>
              <a:off x="3958353" y="890522"/>
              <a:ext cx="708520" cy="605461"/>
              <a:chOff x="3958353" y="890522"/>
              <a:chExt cx="708520" cy="605461"/>
            </a:xfrm>
            <a:grpFill/>
          </p:grpSpPr>
          <p:sp>
            <p:nvSpPr>
              <p:cNvPr id="12" name="Freeform 11">
                <a:extLst>
                  <a:ext uri="{FF2B5EF4-FFF2-40B4-BE49-F238E27FC236}">
                    <a16:creationId xmlns:a16="http://schemas.microsoft.com/office/drawing/2014/main" id="{20E73E7B-2AEF-6725-1F81-D5E91382740D}"/>
                  </a:ext>
                </a:extLst>
              </p:cNvPr>
              <p:cNvSpPr/>
              <p:nvPr/>
            </p:nvSpPr>
            <p:spPr>
              <a:xfrm>
                <a:off x="4150173" y="890522"/>
                <a:ext cx="516699" cy="505860"/>
              </a:xfrm>
              <a:custGeom>
                <a:avLst/>
                <a:gdLst>
                  <a:gd name="connsiteX0" fmla="*/ 274610 w 516699"/>
                  <a:gd name="connsiteY0" fmla="*/ 0 h 505860"/>
                  <a:gd name="connsiteX1" fmla="*/ 516700 w 516699"/>
                  <a:gd name="connsiteY1" fmla="*/ 419141 h 505860"/>
                  <a:gd name="connsiteX2" fmla="*/ 112915 w 516699"/>
                  <a:gd name="connsiteY2" fmla="*/ 505860 h 505860"/>
                  <a:gd name="connsiteX3" fmla="*/ 0 w 516699"/>
                  <a:gd name="connsiteY3" fmla="*/ 309840 h 505860"/>
                </a:gdLst>
                <a:ahLst/>
                <a:cxnLst>
                  <a:cxn ang="0">
                    <a:pos x="connsiteX0" y="connsiteY0"/>
                  </a:cxn>
                  <a:cxn ang="0">
                    <a:pos x="connsiteX1" y="connsiteY1"/>
                  </a:cxn>
                  <a:cxn ang="0">
                    <a:pos x="connsiteX2" y="connsiteY2"/>
                  </a:cxn>
                  <a:cxn ang="0">
                    <a:pos x="connsiteX3" y="connsiteY3"/>
                  </a:cxn>
                </a:cxnLst>
                <a:rect l="l" t="t" r="r" b="b"/>
                <a:pathLst>
                  <a:path w="516699" h="505860">
                    <a:moveTo>
                      <a:pt x="274610" y="0"/>
                    </a:moveTo>
                    <a:lnTo>
                      <a:pt x="516700" y="419141"/>
                    </a:lnTo>
                    <a:lnTo>
                      <a:pt x="112915" y="505860"/>
                    </a:lnTo>
                    <a:lnTo>
                      <a:pt x="0" y="309840"/>
                    </a:lnTo>
                  </a:path>
                </a:pathLst>
              </a:custGeom>
              <a:solidFill>
                <a:srgbClr val="EDA13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75C49DC-CFA9-0202-91FE-7C8474E5153B}"/>
                  </a:ext>
                </a:extLst>
              </p:cNvPr>
              <p:cNvSpPr/>
              <p:nvPr/>
            </p:nvSpPr>
            <p:spPr>
              <a:xfrm>
                <a:off x="3958353" y="1222945"/>
                <a:ext cx="271312" cy="273038"/>
              </a:xfrm>
              <a:custGeom>
                <a:avLst/>
                <a:gdLst>
                  <a:gd name="connsiteX0" fmla="*/ 133104 w 271312"/>
                  <a:gd name="connsiteY0" fmla="*/ 266480 h 273038"/>
                  <a:gd name="connsiteX1" fmla="*/ 64452 w 271312"/>
                  <a:gd name="connsiteY1" fmla="*/ 248413 h 273038"/>
                  <a:gd name="connsiteX2" fmla="*/ 6639 w 271312"/>
                  <a:gd name="connsiteY2" fmla="*/ 148144 h 273038"/>
                  <a:gd name="connsiteX3" fmla="*/ 1220 w 271312"/>
                  <a:gd name="connsiteY3" fmla="*/ 110205 h 273038"/>
                  <a:gd name="connsiteX4" fmla="*/ 24706 w 271312"/>
                  <a:gd name="connsiteY4" fmla="*/ 79492 h 273038"/>
                  <a:gd name="connsiteX5" fmla="*/ 162914 w 271312"/>
                  <a:gd name="connsiteY5" fmla="*/ 0 h 273038"/>
                  <a:gd name="connsiteX6" fmla="*/ 271313 w 271312"/>
                  <a:gd name="connsiteY6" fmla="*/ 186987 h 273038"/>
                  <a:gd name="connsiteX7" fmla="*/ 133104 w 271312"/>
                  <a:gd name="connsiteY7" fmla="*/ 266480 h 2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312" h="273038">
                    <a:moveTo>
                      <a:pt x="133104" y="266480"/>
                    </a:moveTo>
                    <a:cubicBezTo>
                      <a:pt x="109618" y="280030"/>
                      <a:pt x="78905" y="271900"/>
                      <a:pt x="64452" y="248413"/>
                    </a:cubicBezTo>
                    <a:lnTo>
                      <a:pt x="6639" y="148144"/>
                    </a:lnTo>
                    <a:cubicBezTo>
                      <a:pt x="316" y="136401"/>
                      <a:pt x="-1490" y="122852"/>
                      <a:pt x="1220" y="110205"/>
                    </a:cubicBezTo>
                    <a:cubicBezTo>
                      <a:pt x="4833" y="97559"/>
                      <a:pt x="12963" y="86719"/>
                      <a:pt x="24706" y="79492"/>
                    </a:cubicBezTo>
                    <a:lnTo>
                      <a:pt x="162914" y="0"/>
                    </a:lnTo>
                    <a:lnTo>
                      <a:pt x="271313" y="186987"/>
                    </a:lnTo>
                    <a:lnTo>
                      <a:pt x="133104" y="266480"/>
                    </a:lnTo>
                    <a:close/>
                  </a:path>
                </a:pathLst>
              </a:custGeom>
              <a:solidFill>
                <a:srgbClr val="EDA13E"/>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989374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F3246E8-43B5-7D29-6252-E5ED982D961A}"/>
              </a:ext>
            </a:extLst>
          </p:cNvPr>
          <p:cNvCxnSpPr>
            <a:cxnSpLocks/>
          </p:cNvCxnSpPr>
          <p:nvPr/>
        </p:nvCxnSpPr>
        <p:spPr>
          <a:xfrm>
            <a:off x="5289943" y="3678771"/>
            <a:ext cx="1610351" cy="0"/>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809B5406-D35A-A76E-8542-465C23D965E6}"/>
              </a:ext>
            </a:extLst>
          </p:cNvPr>
          <p:cNvSpPr/>
          <p:nvPr/>
        </p:nvSpPr>
        <p:spPr>
          <a:xfrm>
            <a:off x="3246154" y="582046"/>
            <a:ext cx="2042093" cy="4957525"/>
          </a:xfrm>
          <a:custGeom>
            <a:avLst/>
            <a:gdLst>
              <a:gd name="connsiteX0" fmla="*/ 0 w 1990848"/>
              <a:gd name="connsiteY0" fmla="*/ 0 h 3985238"/>
              <a:gd name="connsiteX1" fmla="*/ 1990849 w 1990848"/>
              <a:gd name="connsiteY1" fmla="*/ 1992620 h 3985238"/>
              <a:gd name="connsiteX2" fmla="*/ 0 w 1990848"/>
              <a:gd name="connsiteY2" fmla="*/ 3985239 h 3985238"/>
            </a:gdLst>
            <a:ahLst/>
            <a:cxnLst>
              <a:cxn ang="0">
                <a:pos x="connsiteX0" y="connsiteY0"/>
              </a:cxn>
              <a:cxn ang="0">
                <a:pos x="connsiteX1" y="connsiteY1"/>
              </a:cxn>
              <a:cxn ang="0">
                <a:pos x="connsiteX2" y="connsiteY2"/>
              </a:cxn>
            </a:cxnLst>
            <a:rect l="l" t="t" r="r" b="b"/>
            <a:pathLst>
              <a:path w="1990848" h="3985238">
                <a:moveTo>
                  <a:pt x="0" y="0"/>
                </a:moveTo>
                <a:cubicBezTo>
                  <a:pt x="1099839" y="0"/>
                  <a:pt x="1990849" y="891802"/>
                  <a:pt x="1990849" y="1992620"/>
                </a:cubicBezTo>
                <a:cubicBezTo>
                  <a:pt x="1990849" y="3093437"/>
                  <a:pt x="1099839" y="3985239"/>
                  <a:pt x="0" y="3985239"/>
                </a:cubicBezTo>
              </a:path>
            </a:pathLst>
          </a:custGeom>
          <a:noFill/>
          <a:ln w="24270" cap="flat">
            <a:solidFill>
              <a:srgbClr val="595959"/>
            </a:solid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0A0EB826-AF9B-2F9D-ABF7-13948C330F1B}"/>
              </a:ext>
            </a:extLst>
          </p:cNvPr>
          <p:cNvGrpSpPr/>
          <p:nvPr/>
        </p:nvGrpSpPr>
        <p:grpSpPr>
          <a:xfrm>
            <a:off x="5083260" y="3557278"/>
            <a:ext cx="230346" cy="230551"/>
            <a:chOff x="1073516" y="1527833"/>
            <a:chExt cx="230346" cy="230551"/>
          </a:xfrm>
        </p:grpSpPr>
        <p:sp>
          <p:nvSpPr>
            <p:cNvPr id="20" name="Freeform 19">
              <a:extLst>
                <a:ext uri="{FF2B5EF4-FFF2-40B4-BE49-F238E27FC236}">
                  <a16:creationId xmlns:a16="http://schemas.microsoft.com/office/drawing/2014/main" id="{A1DA4A71-2AF4-3F2E-D18F-EEABFFEE4065}"/>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01D46B1-A0FA-0BAB-2CE6-CE84F59C47FB}"/>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cxnSp>
        <p:nvCxnSpPr>
          <p:cNvPr id="22" name="Straight Connector 21">
            <a:extLst>
              <a:ext uri="{FF2B5EF4-FFF2-40B4-BE49-F238E27FC236}">
                <a16:creationId xmlns:a16="http://schemas.microsoft.com/office/drawing/2014/main" id="{662F2CFF-EAB3-D75E-D517-62C85AA68782}"/>
              </a:ext>
            </a:extLst>
          </p:cNvPr>
          <p:cNvCxnSpPr>
            <a:cxnSpLocks/>
          </p:cNvCxnSpPr>
          <p:nvPr/>
        </p:nvCxnSpPr>
        <p:spPr>
          <a:xfrm>
            <a:off x="5306646" y="2582635"/>
            <a:ext cx="1177347" cy="0"/>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E960A23-B75F-E20F-727F-DE322E18EF35}"/>
              </a:ext>
            </a:extLst>
          </p:cNvPr>
          <p:cNvGrpSpPr/>
          <p:nvPr/>
        </p:nvGrpSpPr>
        <p:grpSpPr>
          <a:xfrm>
            <a:off x="5099963" y="2461142"/>
            <a:ext cx="230346" cy="230551"/>
            <a:chOff x="1073516" y="1527833"/>
            <a:chExt cx="230346" cy="230551"/>
          </a:xfrm>
        </p:grpSpPr>
        <p:sp>
          <p:nvSpPr>
            <p:cNvPr id="24" name="Freeform 23">
              <a:extLst>
                <a:ext uri="{FF2B5EF4-FFF2-40B4-BE49-F238E27FC236}">
                  <a16:creationId xmlns:a16="http://schemas.microsoft.com/office/drawing/2014/main" id="{59EE0529-6341-B606-A805-9D84FB20F501}"/>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0CB7F6B-D128-0414-DB8A-C9ACB9218F5B}"/>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cxnSp>
        <p:nvCxnSpPr>
          <p:cNvPr id="26" name="Straight Connector 25">
            <a:extLst>
              <a:ext uri="{FF2B5EF4-FFF2-40B4-BE49-F238E27FC236}">
                <a16:creationId xmlns:a16="http://schemas.microsoft.com/office/drawing/2014/main" id="{7EF6E2E4-E55D-BF34-8C2A-391B649C5DDC}"/>
              </a:ext>
            </a:extLst>
          </p:cNvPr>
          <p:cNvCxnSpPr>
            <a:cxnSpLocks/>
          </p:cNvCxnSpPr>
          <p:nvPr/>
        </p:nvCxnSpPr>
        <p:spPr>
          <a:xfrm>
            <a:off x="4934275" y="1439005"/>
            <a:ext cx="1567994" cy="0"/>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4861BDE-5CE1-7FD6-E688-8DDA67C06CF4}"/>
              </a:ext>
            </a:extLst>
          </p:cNvPr>
          <p:cNvGrpSpPr/>
          <p:nvPr/>
        </p:nvGrpSpPr>
        <p:grpSpPr>
          <a:xfrm>
            <a:off x="4727592" y="1317512"/>
            <a:ext cx="230346" cy="230551"/>
            <a:chOff x="1073516" y="1527833"/>
            <a:chExt cx="230346" cy="230551"/>
          </a:xfrm>
        </p:grpSpPr>
        <p:sp>
          <p:nvSpPr>
            <p:cNvPr id="28" name="Freeform 27">
              <a:extLst>
                <a:ext uri="{FF2B5EF4-FFF2-40B4-BE49-F238E27FC236}">
                  <a16:creationId xmlns:a16="http://schemas.microsoft.com/office/drawing/2014/main" id="{215090F7-4893-AEDA-3220-46C53300BB42}"/>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C1D976C-226A-E965-BEA2-613531976898}"/>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sp>
        <p:nvSpPr>
          <p:cNvPr id="6" name="Rectangle 5">
            <a:extLst>
              <a:ext uri="{FF2B5EF4-FFF2-40B4-BE49-F238E27FC236}">
                <a16:creationId xmlns:a16="http://schemas.microsoft.com/office/drawing/2014/main" id="{52B782A2-B607-AADB-176B-6603DD59DA10}"/>
              </a:ext>
            </a:extLst>
          </p:cNvPr>
          <p:cNvSpPr/>
          <p:nvPr/>
        </p:nvSpPr>
        <p:spPr>
          <a:xfrm>
            <a:off x="-1" y="1"/>
            <a:ext cx="4267202"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platzhalter 1">
            <a:extLst>
              <a:ext uri="{FF2B5EF4-FFF2-40B4-BE49-F238E27FC236}">
                <a16:creationId xmlns:a16="http://schemas.microsoft.com/office/drawing/2014/main" id="{38B4E260-12F3-4A00-968A-9E9720209DA1}"/>
              </a:ext>
            </a:extLst>
          </p:cNvPr>
          <p:cNvSpPr>
            <a:spLocks noGrp="1"/>
          </p:cNvSpPr>
          <p:nvPr>
            <p:ph type="body" sz="quarter" idx="16"/>
          </p:nvPr>
        </p:nvSpPr>
        <p:spPr>
          <a:xfrm>
            <a:off x="526270" y="508000"/>
            <a:ext cx="3469998" cy="2460483"/>
          </a:xfrm>
        </p:spPr>
        <p:txBody>
          <a:bodyPr>
            <a:normAutofit/>
          </a:bodyPr>
          <a:lstStyle/>
          <a:p>
            <a:r>
              <a:rPr lang="en-GB" dirty="0">
                <a:solidFill>
                  <a:schemeClr val="bg1"/>
                </a:solidFill>
              </a:rPr>
              <a:t>Wie ein Frühwarnsystem Risiken </a:t>
            </a:r>
            <a:r>
              <a:rPr lang="en-GB" dirty="0" err="1">
                <a:solidFill>
                  <a:schemeClr val="bg1"/>
                </a:solidFill>
              </a:rPr>
              <a:t>erkennen</a:t>
            </a:r>
            <a:r>
              <a:rPr lang="en-GB" dirty="0">
                <a:solidFill>
                  <a:schemeClr val="bg1"/>
                </a:solidFill>
              </a:rPr>
              <a:t> </a:t>
            </a:r>
            <a:r>
              <a:rPr lang="en-GB" dirty="0" err="1">
                <a:solidFill>
                  <a:schemeClr val="bg1"/>
                </a:solidFill>
              </a:rPr>
              <a:t>kann</a:t>
            </a:r>
            <a:endParaRPr lang="en-GB" dirty="0">
              <a:solidFill>
                <a:schemeClr val="bg1"/>
              </a:solidFill>
            </a:endParaRPr>
          </a:p>
          <a:p>
            <a:endParaRPr lang="en-GB" dirty="0">
              <a:solidFill>
                <a:schemeClr val="bg1"/>
              </a:solidFill>
            </a:endParaRPr>
          </a:p>
        </p:txBody>
      </p:sp>
      <p:sp>
        <p:nvSpPr>
          <p:cNvPr id="9" name="Textplatzhalter 1">
            <a:extLst>
              <a:ext uri="{FF2B5EF4-FFF2-40B4-BE49-F238E27FC236}">
                <a16:creationId xmlns:a16="http://schemas.microsoft.com/office/drawing/2014/main" id="{E393D4C2-04D7-A761-0690-B3CF3C85F227}"/>
              </a:ext>
            </a:extLst>
          </p:cNvPr>
          <p:cNvSpPr txBox="1">
            <a:spLocks/>
          </p:cNvSpPr>
          <p:nvPr/>
        </p:nvSpPr>
        <p:spPr>
          <a:xfrm>
            <a:off x="526269" y="3153135"/>
            <a:ext cx="3469998" cy="2257997"/>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60"/>
              </a:lnSpc>
              <a:spcBef>
                <a:spcPts val="0"/>
              </a:spcBef>
            </a:pPr>
            <a:r>
              <a:rPr lang="en-GB" sz="2200" b="1" dirty="0" err="1">
                <a:solidFill>
                  <a:schemeClr val="bg1"/>
                </a:solidFill>
              </a:rPr>
              <a:t>Unterstützende</a:t>
            </a:r>
            <a:r>
              <a:rPr lang="en-GB" sz="2200" b="1" dirty="0">
                <a:solidFill>
                  <a:schemeClr val="bg1"/>
                </a:solidFill>
              </a:rPr>
              <a:t> </a:t>
            </a:r>
            <a:r>
              <a:rPr lang="en-GB" sz="2200" b="1" dirty="0" err="1">
                <a:solidFill>
                  <a:schemeClr val="bg1"/>
                </a:solidFill>
              </a:rPr>
              <a:t>Aktivitäten</a:t>
            </a:r>
            <a:r>
              <a:rPr lang="en-GB" sz="2200" b="1" dirty="0">
                <a:solidFill>
                  <a:schemeClr val="bg1"/>
                </a:solidFill>
              </a:rPr>
              <a:t> s</a:t>
            </a:r>
            <a:r>
              <a:rPr lang="de-DE" sz="2200" dirty="0" err="1">
                <a:solidFill>
                  <a:schemeClr val="bg1"/>
                </a:solidFill>
              </a:rPr>
              <a:t>ind</a:t>
            </a:r>
            <a:r>
              <a:rPr lang="de-DE" sz="2200" dirty="0">
                <a:solidFill>
                  <a:schemeClr val="bg1"/>
                </a:solidFill>
              </a:rPr>
              <a:t> Aktivitäten, die, wie der Name schon sagt, die Haupttätigkeit des Unternehmens unterstützen. </a:t>
            </a:r>
            <a:endParaRPr lang="en-GB" sz="2200" dirty="0">
              <a:solidFill>
                <a:schemeClr val="bg1"/>
              </a:solidFill>
            </a:endParaRPr>
          </a:p>
          <a:p>
            <a:pPr>
              <a:lnSpc>
                <a:spcPts val="2260"/>
              </a:lnSpc>
              <a:spcBef>
                <a:spcPts val="0"/>
              </a:spcBef>
            </a:pPr>
            <a:r>
              <a:rPr lang="en-GB" sz="2200" dirty="0" err="1">
                <a:solidFill>
                  <a:schemeClr val="bg1"/>
                </a:solidFill>
              </a:rPr>
              <a:t>Diese</a:t>
            </a:r>
            <a:r>
              <a:rPr lang="en-GB" sz="2200" dirty="0">
                <a:solidFill>
                  <a:schemeClr val="bg1"/>
                </a:solidFill>
              </a:rPr>
              <a:t> Aktivitäten lassen sich in </a:t>
            </a:r>
            <a:r>
              <a:rPr lang="en-GB" sz="2200" b="1" dirty="0">
                <a:solidFill>
                  <a:schemeClr val="bg1"/>
                </a:solidFill>
              </a:rPr>
              <a:t>vier allgemeine </a:t>
            </a:r>
            <a:r>
              <a:rPr lang="en-GB" sz="2200" dirty="0">
                <a:solidFill>
                  <a:schemeClr val="bg1"/>
                </a:solidFill>
              </a:rPr>
              <a:t>Kategorien einteilen:</a:t>
            </a:r>
          </a:p>
          <a:p>
            <a:pPr>
              <a:lnSpc>
                <a:spcPts val="2260"/>
              </a:lnSpc>
              <a:spcBef>
                <a:spcPts val="0"/>
              </a:spcBef>
            </a:pPr>
            <a:endParaRPr lang="en-GB" dirty="0">
              <a:solidFill>
                <a:schemeClr val="bg1"/>
              </a:solidFill>
            </a:endParaRPr>
          </a:p>
        </p:txBody>
      </p:sp>
      <p:sp>
        <p:nvSpPr>
          <p:cNvPr id="3" name="Rectangle 2">
            <a:extLst>
              <a:ext uri="{FF2B5EF4-FFF2-40B4-BE49-F238E27FC236}">
                <a16:creationId xmlns:a16="http://schemas.microsoft.com/office/drawing/2014/main" id="{E5BBE50C-2A2B-5B17-1183-61DD615A541A}"/>
              </a:ext>
            </a:extLst>
          </p:cNvPr>
          <p:cNvSpPr/>
          <p:nvPr/>
        </p:nvSpPr>
        <p:spPr>
          <a:xfrm>
            <a:off x="526269" y="2705566"/>
            <a:ext cx="1440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grpSp>
        <p:nvGrpSpPr>
          <p:cNvPr id="85" name="Group 84">
            <a:extLst>
              <a:ext uri="{FF2B5EF4-FFF2-40B4-BE49-F238E27FC236}">
                <a16:creationId xmlns:a16="http://schemas.microsoft.com/office/drawing/2014/main" id="{6EE0BAC6-F9E9-5821-06B4-4138DA9F51F3}"/>
              </a:ext>
            </a:extLst>
          </p:cNvPr>
          <p:cNvGrpSpPr/>
          <p:nvPr/>
        </p:nvGrpSpPr>
        <p:grpSpPr>
          <a:xfrm>
            <a:off x="5953332" y="3331017"/>
            <a:ext cx="4361471" cy="701724"/>
            <a:chOff x="1416598" y="919839"/>
            <a:chExt cx="4361471" cy="701724"/>
          </a:xfrm>
        </p:grpSpPr>
        <p:sp>
          <p:nvSpPr>
            <p:cNvPr id="93" name="Rounded Rectangle 92">
              <a:extLst>
                <a:ext uri="{FF2B5EF4-FFF2-40B4-BE49-F238E27FC236}">
                  <a16:creationId xmlns:a16="http://schemas.microsoft.com/office/drawing/2014/main" id="{0E56D8B7-4AEF-E3C0-08AE-2EA25FDDA1F5}"/>
                </a:ext>
              </a:extLst>
            </p:cNvPr>
            <p:cNvSpPr/>
            <p:nvPr/>
          </p:nvSpPr>
          <p:spPr>
            <a:xfrm>
              <a:off x="1790267" y="960814"/>
              <a:ext cx="3987801"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94" name="TextBox 49">
              <a:extLst>
                <a:ext uri="{FF2B5EF4-FFF2-40B4-BE49-F238E27FC236}">
                  <a16:creationId xmlns:a16="http://schemas.microsoft.com/office/drawing/2014/main" id="{B2431A3E-1A65-8733-EAAD-EF47C0451DC9}"/>
                </a:ext>
              </a:extLst>
            </p:cNvPr>
            <p:cNvSpPr txBox="1"/>
            <p:nvPr/>
          </p:nvSpPr>
          <p:spPr>
            <a:xfrm>
              <a:off x="2262037" y="1099548"/>
              <a:ext cx="3516032" cy="352404"/>
            </a:xfrm>
            <a:prstGeom prst="rect">
              <a:avLst/>
            </a:prstGeom>
            <a:noFill/>
          </p:spPr>
          <p:txBody>
            <a:bodyPr wrap="square" numCol="1" rtlCol="0" anchor="ctr">
              <a:spAutoFit/>
            </a:bodyPr>
            <a:lstStyle/>
            <a:p>
              <a:pPr>
                <a:lnSpc>
                  <a:spcPts val="2040"/>
                </a:lnSpc>
                <a:defRPr/>
              </a:pPr>
              <a:r>
                <a:rPr lang="en-GB" sz="2000" dirty="0">
                  <a:solidFill>
                    <a:schemeClr val="bg1"/>
                  </a:solidFill>
                  <a:ea typeface="Lato Light" panose="020F0502020204030203" pitchFamily="34" charset="0"/>
                  <a:cs typeface="Poppins" pitchFamily="2" charset="77"/>
                </a:rPr>
                <a:t>Management der Humanressourcen</a:t>
              </a:r>
            </a:p>
          </p:txBody>
        </p:sp>
        <p:grpSp>
          <p:nvGrpSpPr>
            <p:cNvPr id="95" name="Graphic 8">
              <a:extLst>
                <a:ext uri="{FF2B5EF4-FFF2-40B4-BE49-F238E27FC236}">
                  <a16:creationId xmlns:a16="http://schemas.microsoft.com/office/drawing/2014/main" id="{F6743646-8BA4-A201-E5F9-3939C711BB31}"/>
                </a:ext>
              </a:extLst>
            </p:cNvPr>
            <p:cNvGrpSpPr/>
            <p:nvPr/>
          </p:nvGrpSpPr>
          <p:grpSpPr>
            <a:xfrm>
              <a:off x="1416598" y="919839"/>
              <a:ext cx="701992" cy="701724"/>
              <a:chOff x="4817897" y="694433"/>
              <a:chExt cx="1446392" cy="1445841"/>
            </a:xfrm>
          </p:grpSpPr>
          <p:sp>
            <p:nvSpPr>
              <p:cNvPr id="97" name="Freeform 96">
                <a:extLst>
                  <a:ext uri="{FF2B5EF4-FFF2-40B4-BE49-F238E27FC236}">
                    <a16:creationId xmlns:a16="http://schemas.microsoft.com/office/drawing/2014/main" id="{95BB9D74-009A-372D-C2D2-6FC12082BFEB}"/>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4811A118-D9ED-C4EC-A869-C4CE28480F10}"/>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96" name="TextBox 95">
              <a:extLst>
                <a:ext uri="{FF2B5EF4-FFF2-40B4-BE49-F238E27FC236}">
                  <a16:creationId xmlns:a16="http://schemas.microsoft.com/office/drawing/2014/main" id="{FE8C4C1F-8D5A-EE85-1CE2-ECBEA7587132}"/>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03</a:t>
              </a:r>
            </a:p>
          </p:txBody>
        </p:sp>
      </p:grpSp>
      <p:grpSp>
        <p:nvGrpSpPr>
          <p:cNvPr id="12" name="Group 11">
            <a:extLst>
              <a:ext uri="{FF2B5EF4-FFF2-40B4-BE49-F238E27FC236}">
                <a16:creationId xmlns:a16="http://schemas.microsoft.com/office/drawing/2014/main" id="{C756F811-20F3-4015-62F7-43C6662007CB}"/>
              </a:ext>
            </a:extLst>
          </p:cNvPr>
          <p:cNvGrpSpPr/>
          <p:nvPr/>
        </p:nvGrpSpPr>
        <p:grpSpPr>
          <a:xfrm>
            <a:off x="5927408" y="2230590"/>
            <a:ext cx="5787844" cy="926767"/>
            <a:chOff x="1416598" y="919839"/>
            <a:chExt cx="5787844" cy="926767"/>
          </a:xfrm>
        </p:grpSpPr>
        <p:sp>
          <p:nvSpPr>
            <p:cNvPr id="13" name="Rounded Rectangle 12">
              <a:extLst>
                <a:ext uri="{FF2B5EF4-FFF2-40B4-BE49-F238E27FC236}">
                  <a16:creationId xmlns:a16="http://schemas.microsoft.com/office/drawing/2014/main" id="{111C6814-310C-F1ED-4346-1A9CC077779E}"/>
                </a:ext>
              </a:extLst>
            </p:cNvPr>
            <p:cNvSpPr/>
            <p:nvPr/>
          </p:nvSpPr>
          <p:spPr>
            <a:xfrm>
              <a:off x="1790268" y="960814"/>
              <a:ext cx="5414174"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49">
              <a:extLst>
                <a:ext uri="{FF2B5EF4-FFF2-40B4-BE49-F238E27FC236}">
                  <a16:creationId xmlns:a16="http://schemas.microsoft.com/office/drawing/2014/main" id="{2AF6EE3F-6052-6500-2877-622224274A4F}"/>
                </a:ext>
              </a:extLst>
            </p:cNvPr>
            <p:cNvSpPr txBox="1"/>
            <p:nvPr/>
          </p:nvSpPr>
          <p:spPr>
            <a:xfrm>
              <a:off x="2221503" y="981241"/>
              <a:ext cx="4982939" cy="865365"/>
            </a:xfrm>
            <a:prstGeom prst="rect">
              <a:avLst/>
            </a:prstGeom>
            <a:noFill/>
          </p:spPr>
          <p:txBody>
            <a:bodyPr wrap="square" numCol="1" rtlCol="0" anchor="ctr">
              <a:spAutoFit/>
            </a:bodyPr>
            <a:lstStyle/>
            <a:p>
              <a:pPr>
                <a:lnSpc>
                  <a:spcPts val="2040"/>
                </a:lnSpc>
                <a:defRPr/>
              </a:pPr>
              <a:r>
                <a:rPr lang="en-GB" sz="2000" dirty="0">
                  <a:solidFill>
                    <a:schemeClr val="bg1"/>
                  </a:solidFill>
                  <a:ea typeface="Lato Light" panose="020F0502020204030203" pitchFamily="34" charset="0"/>
                  <a:cs typeface="Poppins" pitchFamily="2" charset="77"/>
                </a:rPr>
                <a:t>Technologie, </a:t>
              </a:r>
              <a:r>
                <a:rPr lang="en-GB" sz="2000" dirty="0" err="1">
                  <a:solidFill>
                    <a:schemeClr val="bg1"/>
                  </a:solidFill>
                  <a:ea typeface="Lato Light" panose="020F0502020204030203" pitchFamily="34" charset="0"/>
                  <a:cs typeface="Poppins" pitchFamily="2" charset="77"/>
                </a:rPr>
                <a:t>Produkte</a:t>
              </a:r>
              <a:r>
                <a:rPr lang="en-GB" sz="2000" dirty="0">
                  <a:solidFill>
                    <a:schemeClr val="bg1"/>
                  </a:solidFill>
                  <a:ea typeface="Lato Light" panose="020F0502020204030203" pitchFamily="34" charset="0"/>
                  <a:cs typeface="Poppins" pitchFamily="2" charset="77"/>
                </a:rPr>
                <a:t>/</a:t>
              </a:r>
              <a:r>
                <a:rPr lang="en-GB" sz="2000" dirty="0" err="1">
                  <a:solidFill>
                    <a:schemeClr val="bg1"/>
                  </a:solidFill>
                  <a:ea typeface="Lato Light" panose="020F0502020204030203" pitchFamily="34" charset="0"/>
                  <a:cs typeface="Poppins" pitchFamily="2" charset="77"/>
                </a:rPr>
                <a:t>Dienstleistungen</a:t>
              </a:r>
              <a:r>
                <a:rPr lang="en-GB" sz="2000" dirty="0">
                  <a:solidFill>
                    <a:schemeClr val="bg1"/>
                  </a:solidFill>
                  <a:ea typeface="Lato Light" panose="020F0502020204030203" pitchFamily="34" charset="0"/>
                  <a:cs typeface="Poppins" pitchFamily="2" charset="77"/>
                </a:rPr>
                <a:t> &amp; Innovation</a:t>
              </a:r>
            </a:p>
            <a:p>
              <a:pPr>
                <a:lnSpc>
                  <a:spcPts val="2040"/>
                </a:lnSpc>
                <a:defRPr/>
              </a:pPr>
              <a:endParaRPr lang="en-GB" sz="2000" dirty="0">
                <a:solidFill>
                  <a:schemeClr val="bg1"/>
                </a:solidFill>
                <a:ea typeface="Lato Light" panose="020F0502020204030203" pitchFamily="34" charset="0"/>
                <a:cs typeface="Poppins" pitchFamily="2" charset="77"/>
              </a:endParaRPr>
            </a:p>
          </p:txBody>
        </p:sp>
        <p:grpSp>
          <p:nvGrpSpPr>
            <p:cNvPr id="15" name="Graphic 8">
              <a:extLst>
                <a:ext uri="{FF2B5EF4-FFF2-40B4-BE49-F238E27FC236}">
                  <a16:creationId xmlns:a16="http://schemas.microsoft.com/office/drawing/2014/main" id="{97D92800-8606-2B56-5884-8B960E2C9ACB}"/>
                </a:ext>
              </a:extLst>
            </p:cNvPr>
            <p:cNvGrpSpPr/>
            <p:nvPr/>
          </p:nvGrpSpPr>
          <p:grpSpPr>
            <a:xfrm>
              <a:off x="1416598" y="919839"/>
              <a:ext cx="701992" cy="701724"/>
              <a:chOff x="4817897" y="694433"/>
              <a:chExt cx="1446392" cy="1445841"/>
            </a:xfrm>
          </p:grpSpPr>
          <p:sp>
            <p:nvSpPr>
              <p:cNvPr id="17" name="Freeform 16">
                <a:extLst>
                  <a:ext uri="{FF2B5EF4-FFF2-40B4-BE49-F238E27FC236}">
                    <a16:creationId xmlns:a16="http://schemas.microsoft.com/office/drawing/2014/main" id="{DF8D97B1-3635-C7C8-20DF-AA28953081CA}"/>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4F8C93E-2110-B3DE-6F1F-B0336DA8BBB7}"/>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16" name="TextBox 15">
              <a:extLst>
                <a:ext uri="{FF2B5EF4-FFF2-40B4-BE49-F238E27FC236}">
                  <a16:creationId xmlns:a16="http://schemas.microsoft.com/office/drawing/2014/main" id="{ED8A159B-6BF1-F19A-C852-03455B40DDF1}"/>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02</a:t>
              </a:r>
            </a:p>
          </p:txBody>
        </p:sp>
      </p:grpSp>
      <p:grpSp>
        <p:nvGrpSpPr>
          <p:cNvPr id="51" name="Group 50">
            <a:extLst>
              <a:ext uri="{FF2B5EF4-FFF2-40B4-BE49-F238E27FC236}">
                <a16:creationId xmlns:a16="http://schemas.microsoft.com/office/drawing/2014/main" id="{8321EE6F-4BBA-4ABE-5510-41C69FE52FBB}"/>
              </a:ext>
            </a:extLst>
          </p:cNvPr>
          <p:cNvGrpSpPr/>
          <p:nvPr/>
        </p:nvGrpSpPr>
        <p:grpSpPr>
          <a:xfrm>
            <a:off x="5877046" y="1116765"/>
            <a:ext cx="4760125" cy="701724"/>
            <a:chOff x="1416598" y="919839"/>
            <a:chExt cx="4760125" cy="701724"/>
          </a:xfrm>
        </p:grpSpPr>
        <p:sp>
          <p:nvSpPr>
            <p:cNvPr id="52" name="Rounded Rectangle 51">
              <a:extLst>
                <a:ext uri="{FF2B5EF4-FFF2-40B4-BE49-F238E27FC236}">
                  <a16:creationId xmlns:a16="http://schemas.microsoft.com/office/drawing/2014/main" id="{68EFA648-7E70-CBE1-FD6F-450CAD0D2448}"/>
                </a:ext>
              </a:extLst>
            </p:cNvPr>
            <p:cNvSpPr/>
            <p:nvPr/>
          </p:nvSpPr>
          <p:spPr>
            <a:xfrm>
              <a:off x="1790269" y="960814"/>
              <a:ext cx="2247157"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49">
              <a:extLst>
                <a:ext uri="{FF2B5EF4-FFF2-40B4-BE49-F238E27FC236}">
                  <a16:creationId xmlns:a16="http://schemas.microsoft.com/office/drawing/2014/main" id="{610050A9-8366-8CC4-D77C-AB7C8A1D23D7}"/>
                </a:ext>
              </a:extLst>
            </p:cNvPr>
            <p:cNvSpPr txBox="1"/>
            <p:nvPr/>
          </p:nvSpPr>
          <p:spPr>
            <a:xfrm>
              <a:off x="2262037" y="1112657"/>
              <a:ext cx="3914686" cy="352404"/>
            </a:xfrm>
            <a:prstGeom prst="rect">
              <a:avLst/>
            </a:prstGeom>
            <a:noFill/>
          </p:spPr>
          <p:txBody>
            <a:bodyPr wrap="square" numCol="1" rtlCol="0" anchor="ctr">
              <a:spAutoFit/>
            </a:bodyPr>
            <a:lstStyle/>
            <a:p>
              <a:pPr>
                <a:lnSpc>
                  <a:spcPts val="2040"/>
                </a:lnSpc>
                <a:defRPr/>
              </a:pPr>
              <a:r>
                <a:rPr lang="en-GB" sz="2000" dirty="0">
                  <a:solidFill>
                    <a:schemeClr val="bg1"/>
                  </a:solidFill>
                  <a:ea typeface="Lato Light" panose="020F0502020204030203" pitchFamily="34" charset="0"/>
                  <a:cs typeface="Poppins" pitchFamily="2" charset="77"/>
                </a:rPr>
                <a:t>Beschaffung</a:t>
              </a:r>
            </a:p>
          </p:txBody>
        </p:sp>
        <p:grpSp>
          <p:nvGrpSpPr>
            <p:cNvPr id="54" name="Graphic 8">
              <a:extLst>
                <a:ext uri="{FF2B5EF4-FFF2-40B4-BE49-F238E27FC236}">
                  <a16:creationId xmlns:a16="http://schemas.microsoft.com/office/drawing/2014/main" id="{7B139E89-896A-D21F-34D9-5E682EC6B8D7}"/>
                </a:ext>
              </a:extLst>
            </p:cNvPr>
            <p:cNvGrpSpPr/>
            <p:nvPr/>
          </p:nvGrpSpPr>
          <p:grpSpPr>
            <a:xfrm>
              <a:off x="1416598" y="919839"/>
              <a:ext cx="701992" cy="701724"/>
              <a:chOff x="4817897" y="694433"/>
              <a:chExt cx="1446392" cy="1445841"/>
            </a:xfrm>
          </p:grpSpPr>
          <p:sp>
            <p:nvSpPr>
              <p:cNvPr id="56" name="Freeform 55">
                <a:extLst>
                  <a:ext uri="{FF2B5EF4-FFF2-40B4-BE49-F238E27FC236}">
                    <a16:creationId xmlns:a16="http://schemas.microsoft.com/office/drawing/2014/main" id="{5A431856-5C68-A3FD-47B3-CC26C1EE1030}"/>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5747E0E4-7DE5-DBCD-A404-FC6F0B1CE7AD}"/>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55" name="TextBox 54">
              <a:extLst>
                <a:ext uri="{FF2B5EF4-FFF2-40B4-BE49-F238E27FC236}">
                  <a16:creationId xmlns:a16="http://schemas.microsoft.com/office/drawing/2014/main" id="{0AD9B343-248E-A29A-9159-B7D5DF4D9304}"/>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01</a:t>
              </a:r>
            </a:p>
          </p:txBody>
        </p:sp>
      </p:grpSp>
      <p:cxnSp>
        <p:nvCxnSpPr>
          <p:cNvPr id="58" name="Straight Connector 57">
            <a:extLst>
              <a:ext uri="{FF2B5EF4-FFF2-40B4-BE49-F238E27FC236}">
                <a16:creationId xmlns:a16="http://schemas.microsoft.com/office/drawing/2014/main" id="{A9462381-ACD7-75A1-6004-521C33DC96D4}"/>
              </a:ext>
            </a:extLst>
          </p:cNvPr>
          <p:cNvCxnSpPr>
            <a:cxnSpLocks/>
          </p:cNvCxnSpPr>
          <p:nvPr/>
        </p:nvCxnSpPr>
        <p:spPr>
          <a:xfrm>
            <a:off x="4881198" y="4786666"/>
            <a:ext cx="1567994" cy="0"/>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C43D0D75-BA05-230B-5D66-F87D300FEE82}"/>
              </a:ext>
            </a:extLst>
          </p:cNvPr>
          <p:cNvGrpSpPr/>
          <p:nvPr/>
        </p:nvGrpSpPr>
        <p:grpSpPr>
          <a:xfrm>
            <a:off x="4674515" y="4665173"/>
            <a:ext cx="230346" cy="230551"/>
            <a:chOff x="1073516" y="1527833"/>
            <a:chExt cx="230346" cy="230551"/>
          </a:xfrm>
        </p:grpSpPr>
        <p:sp>
          <p:nvSpPr>
            <p:cNvPr id="60" name="Freeform 59">
              <a:extLst>
                <a:ext uri="{FF2B5EF4-FFF2-40B4-BE49-F238E27FC236}">
                  <a16:creationId xmlns:a16="http://schemas.microsoft.com/office/drawing/2014/main" id="{EBB35CDF-ECA9-796D-4C3F-5BAB1D3D4843}"/>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C872990-1A06-0D9A-6BDC-13487DF20C1B}"/>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nvGrpSpPr>
          <p:cNvPr id="62" name="Group 61">
            <a:extLst>
              <a:ext uri="{FF2B5EF4-FFF2-40B4-BE49-F238E27FC236}">
                <a16:creationId xmlns:a16="http://schemas.microsoft.com/office/drawing/2014/main" id="{15D80B5F-0136-0DE9-3AF1-1759A5A4B211}"/>
              </a:ext>
            </a:extLst>
          </p:cNvPr>
          <p:cNvGrpSpPr/>
          <p:nvPr/>
        </p:nvGrpSpPr>
        <p:grpSpPr>
          <a:xfrm>
            <a:off x="5989076" y="4434322"/>
            <a:ext cx="3930470" cy="701724"/>
            <a:chOff x="1416598" y="919839"/>
            <a:chExt cx="3930470" cy="701724"/>
          </a:xfrm>
        </p:grpSpPr>
        <p:sp>
          <p:nvSpPr>
            <p:cNvPr id="63" name="Rounded Rectangle 62">
              <a:extLst>
                <a:ext uri="{FF2B5EF4-FFF2-40B4-BE49-F238E27FC236}">
                  <a16:creationId xmlns:a16="http://schemas.microsoft.com/office/drawing/2014/main" id="{838B0344-D677-91B0-D1ED-A259E34646BB}"/>
                </a:ext>
              </a:extLst>
            </p:cNvPr>
            <p:cNvSpPr/>
            <p:nvPr/>
          </p:nvSpPr>
          <p:spPr>
            <a:xfrm>
              <a:off x="1790268" y="960814"/>
              <a:ext cx="2820860"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49">
              <a:extLst>
                <a:ext uri="{FF2B5EF4-FFF2-40B4-BE49-F238E27FC236}">
                  <a16:creationId xmlns:a16="http://schemas.microsoft.com/office/drawing/2014/main" id="{B5C4EC81-025A-51C1-5628-8DC1285CE5DF}"/>
                </a:ext>
              </a:extLst>
            </p:cNvPr>
            <p:cNvSpPr txBox="1"/>
            <p:nvPr/>
          </p:nvSpPr>
          <p:spPr>
            <a:xfrm>
              <a:off x="2262037" y="1112658"/>
              <a:ext cx="3085031" cy="352404"/>
            </a:xfrm>
            <a:prstGeom prst="rect">
              <a:avLst/>
            </a:prstGeom>
            <a:noFill/>
          </p:spPr>
          <p:txBody>
            <a:bodyPr wrap="square" numCol="1" rtlCol="0" anchor="ctr">
              <a:spAutoFit/>
            </a:bodyPr>
            <a:lstStyle/>
            <a:p>
              <a:pPr>
                <a:lnSpc>
                  <a:spcPts val="2040"/>
                </a:lnSpc>
                <a:defRPr/>
              </a:pPr>
              <a:r>
                <a:rPr lang="en-GB" sz="2000" dirty="0" err="1">
                  <a:solidFill>
                    <a:schemeClr val="bg1"/>
                  </a:solidFill>
                  <a:ea typeface="Lato Light" panose="020F0502020204030203" pitchFamily="34" charset="0"/>
                  <a:cs typeface="Poppins" pitchFamily="2" charset="77"/>
                </a:rPr>
                <a:t>Firmeninfrastruktur</a:t>
              </a:r>
              <a:endParaRPr lang="en-GB" sz="2000" dirty="0">
                <a:solidFill>
                  <a:schemeClr val="bg1"/>
                </a:solidFill>
                <a:ea typeface="Lato Light" panose="020F0502020204030203" pitchFamily="34" charset="0"/>
                <a:cs typeface="Poppins" pitchFamily="2" charset="77"/>
              </a:endParaRPr>
            </a:p>
          </p:txBody>
        </p:sp>
        <p:grpSp>
          <p:nvGrpSpPr>
            <p:cNvPr id="65" name="Graphic 8">
              <a:extLst>
                <a:ext uri="{FF2B5EF4-FFF2-40B4-BE49-F238E27FC236}">
                  <a16:creationId xmlns:a16="http://schemas.microsoft.com/office/drawing/2014/main" id="{2DD0C6AC-4C7C-0394-060B-813326689A9B}"/>
                </a:ext>
              </a:extLst>
            </p:cNvPr>
            <p:cNvGrpSpPr/>
            <p:nvPr/>
          </p:nvGrpSpPr>
          <p:grpSpPr>
            <a:xfrm>
              <a:off x="1416598" y="919839"/>
              <a:ext cx="701992" cy="701724"/>
              <a:chOff x="4817897" y="694433"/>
              <a:chExt cx="1446392" cy="1445841"/>
            </a:xfrm>
          </p:grpSpPr>
          <p:sp>
            <p:nvSpPr>
              <p:cNvPr id="67" name="Freeform 66">
                <a:extLst>
                  <a:ext uri="{FF2B5EF4-FFF2-40B4-BE49-F238E27FC236}">
                    <a16:creationId xmlns:a16="http://schemas.microsoft.com/office/drawing/2014/main" id="{A670A076-FEB2-9D13-04FF-87619865EA37}"/>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403CE814-9B7F-17F6-6E2B-885A96E5D600}"/>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66" name="TextBox 65">
              <a:extLst>
                <a:ext uri="{FF2B5EF4-FFF2-40B4-BE49-F238E27FC236}">
                  <a16:creationId xmlns:a16="http://schemas.microsoft.com/office/drawing/2014/main" id="{2C6BE722-10F1-7C68-2C94-C65DF17FE0CF}"/>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04</a:t>
              </a:r>
            </a:p>
          </p:txBody>
        </p:sp>
      </p:grpSp>
    </p:spTree>
    <p:extLst>
      <p:ext uri="{BB962C8B-B14F-4D97-AF65-F5344CB8AC3E}">
        <p14:creationId xmlns:p14="http://schemas.microsoft.com/office/powerpoint/2010/main" val="4200789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9" name="Straight Connector 128">
            <a:extLst>
              <a:ext uri="{FF2B5EF4-FFF2-40B4-BE49-F238E27FC236}">
                <a16:creationId xmlns:a16="http://schemas.microsoft.com/office/drawing/2014/main" id="{01321371-5FB4-EBD3-DE59-B8BA0F5D1C08}"/>
              </a:ext>
            </a:extLst>
          </p:cNvPr>
          <p:cNvCxnSpPr>
            <a:cxnSpLocks/>
          </p:cNvCxnSpPr>
          <p:nvPr/>
        </p:nvCxnSpPr>
        <p:spPr>
          <a:xfrm>
            <a:off x="6758538" y="5675869"/>
            <a:ext cx="1610351" cy="0"/>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sp>
        <p:nvSpPr>
          <p:cNvPr id="76" name="Freeform 75">
            <a:extLst>
              <a:ext uri="{FF2B5EF4-FFF2-40B4-BE49-F238E27FC236}">
                <a16:creationId xmlns:a16="http://schemas.microsoft.com/office/drawing/2014/main" id="{933D317B-D306-1DFD-5522-80FA14BD4620}"/>
              </a:ext>
            </a:extLst>
          </p:cNvPr>
          <p:cNvSpPr/>
          <p:nvPr/>
        </p:nvSpPr>
        <p:spPr>
          <a:xfrm>
            <a:off x="4966589" y="2579004"/>
            <a:ext cx="1990848" cy="3985238"/>
          </a:xfrm>
          <a:custGeom>
            <a:avLst/>
            <a:gdLst>
              <a:gd name="connsiteX0" fmla="*/ 0 w 1990848"/>
              <a:gd name="connsiteY0" fmla="*/ 0 h 3985238"/>
              <a:gd name="connsiteX1" fmla="*/ 1990849 w 1990848"/>
              <a:gd name="connsiteY1" fmla="*/ 1992620 h 3985238"/>
              <a:gd name="connsiteX2" fmla="*/ 0 w 1990848"/>
              <a:gd name="connsiteY2" fmla="*/ 3985239 h 3985238"/>
            </a:gdLst>
            <a:ahLst/>
            <a:cxnLst>
              <a:cxn ang="0">
                <a:pos x="connsiteX0" y="connsiteY0"/>
              </a:cxn>
              <a:cxn ang="0">
                <a:pos x="connsiteX1" y="connsiteY1"/>
              </a:cxn>
              <a:cxn ang="0">
                <a:pos x="connsiteX2" y="connsiteY2"/>
              </a:cxn>
            </a:cxnLst>
            <a:rect l="l" t="t" r="r" b="b"/>
            <a:pathLst>
              <a:path w="1990848" h="3985238">
                <a:moveTo>
                  <a:pt x="0" y="0"/>
                </a:moveTo>
                <a:cubicBezTo>
                  <a:pt x="1099839" y="0"/>
                  <a:pt x="1990849" y="891802"/>
                  <a:pt x="1990849" y="1992620"/>
                </a:cubicBezTo>
                <a:cubicBezTo>
                  <a:pt x="1990849" y="3093437"/>
                  <a:pt x="1099839" y="3985239"/>
                  <a:pt x="0" y="3985239"/>
                </a:cubicBezTo>
              </a:path>
            </a:pathLst>
          </a:custGeom>
          <a:noFill/>
          <a:ln w="24270" cap="flat">
            <a:solidFill>
              <a:srgbClr val="595959"/>
            </a:solidFill>
            <a:prstDash val="solid"/>
            <a:miter/>
          </a:ln>
        </p:spPr>
        <p:txBody>
          <a:bodyPr rtlCol="0" anchor="ctr"/>
          <a:lstStyle/>
          <a:p>
            <a:endParaRPr lang="en-US"/>
          </a:p>
        </p:txBody>
      </p:sp>
      <p:grpSp>
        <p:nvGrpSpPr>
          <p:cNvPr id="80" name="Group 79">
            <a:extLst>
              <a:ext uri="{FF2B5EF4-FFF2-40B4-BE49-F238E27FC236}">
                <a16:creationId xmlns:a16="http://schemas.microsoft.com/office/drawing/2014/main" id="{DA1B856D-9C77-3E2D-E484-D5A4A63B7768}"/>
              </a:ext>
            </a:extLst>
          </p:cNvPr>
          <p:cNvGrpSpPr/>
          <p:nvPr/>
        </p:nvGrpSpPr>
        <p:grpSpPr>
          <a:xfrm>
            <a:off x="6551855" y="5554376"/>
            <a:ext cx="230346" cy="230551"/>
            <a:chOff x="1073516" y="1527833"/>
            <a:chExt cx="230346" cy="230551"/>
          </a:xfrm>
        </p:grpSpPr>
        <p:sp>
          <p:nvSpPr>
            <p:cNvPr id="115" name="Freeform 114">
              <a:extLst>
                <a:ext uri="{FF2B5EF4-FFF2-40B4-BE49-F238E27FC236}">
                  <a16:creationId xmlns:a16="http://schemas.microsoft.com/office/drawing/2014/main" id="{24919EFD-747F-3915-6BBD-7F6F75C41EC9}"/>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F657500D-FD5C-97A1-1FA5-B7E44DC2231B}"/>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sp>
        <p:nvSpPr>
          <p:cNvPr id="21" name="Rectangle 20">
            <a:extLst>
              <a:ext uri="{FF2B5EF4-FFF2-40B4-BE49-F238E27FC236}">
                <a16:creationId xmlns:a16="http://schemas.microsoft.com/office/drawing/2014/main" id="{E6A30DE8-5E05-416C-6C6B-4BC9AFA3780C}"/>
              </a:ext>
            </a:extLst>
          </p:cNvPr>
          <p:cNvSpPr/>
          <p:nvPr/>
        </p:nvSpPr>
        <p:spPr>
          <a:xfrm>
            <a:off x="-2" y="0"/>
            <a:ext cx="5877807"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platzhalter 1">
            <a:extLst>
              <a:ext uri="{FF2B5EF4-FFF2-40B4-BE49-F238E27FC236}">
                <a16:creationId xmlns:a16="http://schemas.microsoft.com/office/drawing/2014/main" id="{18EAD29D-AEFD-A5D2-1B0F-5F7568D36F9C}"/>
              </a:ext>
            </a:extLst>
          </p:cNvPr>
          <p:cNvSpPr txBox="1">
            <a:spLocks/>
          </p:cNvSpPr>
          <p:nvPr/>
        </p:nvSpPr>
        <p:spPr>
          <a:xfrm>
            <a:off x="526268" y="660401"/>
            <a:ext cx="4907196" cy="63822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60"/>
              </a:lnSpc>
              <a:spcBef>
                <a:spcPts val="0"/>
              </a:spcBef>
            </a:pPr>
            <a:r>
              <a:rPr lang="en-GB" sz="2200" dirty="0">
                <a:solidFill>
                  <a:schemeClr val="bg1"/>
                </a:solidFill>
              </a:rPr>
              <a:t>Die </a:t>
            </a:r>
            <a:r>
              <a:rPr lang="en-GB" sz="2200" dirty="0" err="1">
                <a:solidFill>
                  <a:schemeClr val="bg1"/>
                </a:solidFill>
              </a:rPr>
              <a:t>Firmeninfrastruktur</a:t>
            </a:r>
            <a:r>
              <a:rPr lang="en-GB" sz="2200" dirty="0">
                <a:solidFill>
                  <a:schemeClr val="bg1"/>
                </a:solidFill>
              </a:rPr>
              <a:t> eines Unternehmens ist in der Regel nicht direkt mit bestimmten primären Aktivitäten verbunden, sondern unterstützt die Wertschöpfungskette als Ganzes. Unterstützende Aktivitäten können </a:t>
            </a:r>
            <a:r>
              <a:rPr lang="en-GB" sz="2200" dirty="0" err="1">
                <a:solidFill>
                  <a:schemeClr val="bg1"/>
                </a:solidFill>
              </a:rPr>
              <a:t>als</a:t>
            </a:r>
            <a:r>
              <a:rPr lang="en-GB" sz="2200" dirty="0">
                <a:solidFill>
                  <a:schemeClr val="bg1"/>
                </a:solidFill>
              </a:rPr>
              <a:t> </a:t>
            </a:r>
            <a:r>
              <a:rPr lang="de-DE" sz="2200" dirty="0">
                <a:solidFill>
                  <a:schemeClr val="bg1"/>
                </a:solidFill>
              </a:rPr>
              <a:t>stützende Bausteine für Wettbewerbsvorteile verstanden werden. </a:t>
            </a:r>
            <a:endParaRPr lang="en-GB" sz="2200" dirty="0">
              <a:solidFill>
                <a:schemeClr val="bg1"/>
              </a:solidFill>
            </a:endParaRPr>
          </a:p>
          <a:p>
            <a:pPr>
              <a:lnSpc>
                <a:spcPts val="2260"/>
              </a:lnSpc>
              <a:spcBef>
                <a:spcPts val="0"/>
              </a:spcBef>
            </a:pPr>
            <a:endParaRPr lang="en-GB" sz="2200" dirty="0">
              <a:solidFill>
                <a:schemeClr val="bg1"/>
              </a:solidFill>
            </a:endParaRPr>
          </a:p>
          <a:p>
            <a:pPr>
              <a:lnSpc>
                <a:spcPts val="2260"/>
              </a:lnSpc>
              <a:spcBef>
                <a:spcPts val="0"/>
              </a:spcBef>
            </a:pPr>
            <a:r>
              <a:rPr lang="en-GB" sz="2200" dirty="0">
                <a:solidFill>
                  <a:schemeClr val="bg1"/>
                </a:solidFill>
              </a:rPr>
              <a:t>Die Abschnitte des Fragebogens der vorliegenden SECure-Bewertung folgen dieser Grundstruktur. Die Abschnitte sind außerdem thematisch in Unterabschnitte gegliedert. Für jede Antwort werden Punkte vergeben. Zusätzlich haben wir Perspektiven und Abschnitte hinzugefügt, die speziell für das Krisenmanagement relevant sind:</a:t>
            </a:r>
            <a:endParaRPr lang="en-GB" dirty="0">
              <a:solidFill>
                <a:schemeClr val="bg1"/>
              </a:solidFill>
            </a:endParaRPr>
          </a:p>
        </p:txBody>
      </p:sp>
      <p:cxnSp>
        <p:nvCxnSpPr>
          <p:cNvPr id="24" name="Straight Connector 23">
            <a:extLst>
              <a:ext uri="{FF2B5EF4-FFF2-40B4-BE49-F238E27FC236}">
                <a16:creationId xmlns:a16="http://schemas.microsoft.com/office/drawing/2014/main" id="{7A3D584A-0609-4729-2FDB-5C2EFCE6C42D}"/>
              </a:ext>
            </a:extLst>
          </p:cNvPr>
          <p:cNvCxnSpPr>
            <a:cxnSpLocks/>
          </p:cNvCxnSpPr>
          <p:nvPr/>
        </p:nvCxnSpPr>
        <p:spPr>
          <a:xfrm>
            <a:off x="7043568" y="4579592"/>
            <a:ext cx="1177347" cy="0"/>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5B89CD13-1994-AE80-7EA2-95037331AAA0}"/>
              </a:ext>
            </a:extLst>
          </p:cNvPr>
          <p:cNvGrpSpPr/>
          <p:nvPr/>
        </p:nvGrpSpPr>
        <p:grpSpPr>
          <a:xfrm>
            <a:off x="6836885" y="4458099"/>
            <a:ext cx="230346" cy="230551"/>
            <a:chOff x="1073516" y="1527833"/>
            <a:chExt cx="230346" cy="230551"/>
          </a:xfrm>
        </p:grpSpPr>
        <p:sp>
          <p:nvSpPr>
            <p:cNvPr id="26" name="Freeform 25">
              <a:extLst>
                <a:ext uri="{FF2B5EF4-FFF2-40B4-BE49-F238E27FC236}">
                  <a16:creationId xmlns:a16="http://schemas.microsoft.com/office/drawing/2014/main" id="{B18E8E90-5F79-85B8-6996-21C7390F3568}"/>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F65FD27-7ADC-9738-9562-83651E0E7754}"/>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cxnSp>
        <p:nvCxnSpPr>
          <p:cNvPr id="28" name="Straight Connector 27">
            <a:extLst>
              <a:ext uri="{FF2B5EF4-FFF2-40B4-BE49-F238E27FC236}">
                <a16:creationId xmlns:a16="http://schemas.microsoft.com/office/drawing/2014/main" id="{DD804AAA-10CD-C02A-394E-23BD3466217C}"/>
              </a:ext>
            </a:extLst>
          </p:cNvPr>
          <p:cNvCxnSpPr>
            <a:cxnSpLocks/>
          </p:cNvCxnSpPr>
          <p:nvPr/>
        </p:nvCxnSpPr>
        <p:spPr>
          <a:xfrm>
            <a:off x="6671197" y="3435962"/>
            <a:ext cx="1567994" cy="0"/>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9A3AEB63-AAA5-775F-36E0-BD9C77DD4BDF}"/>
              </a:ext>
            </a:extLst>
          </p:cNvPr>
          <p:cNvGrpSpPr/>
          <p:nvPr/>
        </p:nvGrpSpPr>
        <p:grpSpPr>
          <a:xfrm>
            <a:off x="6464514" y="3314469"/>
            <a:ext cx="230346" cy="230551"/>
            <a:chOff x="1073516" y="1527833"/>
            <a:chExt cx="230346" cy="230551"/>
          </a:xfrm>
        </p:grpSpPr>
        <p:sp>
          <p:nvSpPr>
            <p:cNvPr id="30" name="Freeform 29">
              <a:extLst>
                <a:ext uri="{FF2B5EF4-FFF2-40B4-BE49-F238E27FC236}">
                  <a16:creationId xmlns:a16="http://schemas.microsoft.com/office/drawing/2014/main" id="{100674AE-A408-6D6A-0F81-A057D41CCDCC}"/>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5552CC4-1919-AF0F-0121-61E6FFDD223D}"/>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nvGrpSpPr>
          <p:cNvPr id="34" name="Group 33">
            <a:extLst>
              <a:ext uri="{FF2B5EF4-FFF2-40B4-BE49-F238E27FC236}">
                <a16:creationId xmlns:a16="http://schemas.microsoft.com/office/drawing/2014/main" id="{DC786E73-17BD-16FE-C301-AEBE11D5A0BB}"/>
              </a:ext>
            </a:extLst>
          </p:cNvPr>
          <p:cNvGrpSpPr/>
          <p:nvPr/>
        </p:nvGrpSpPr>
        <p:grpSpPr>
          <a:xfrm>
            <a:off x="7613968" y="3112154"/>
            <a:ext cx="5131876" cy="701724"/>
            <a:chOff x="1416598" y="919839"/>
            <a:chExt cx="4760125" cy="701724"/>
          </a:xfrm>
        </p:grpSpPr>
        <p:sp>
          <p:nvSpPr>
            <p:cNvPr id="35" name="Rounded Rectangle 34">
              <a:extLst>
                <a:ext uri="{FF2B5EF4-FFF2-40B4-BE49-F238E27FC236}">
                  <a16:creationId xmlns:a16="http://schemas.microsoft.com/office/drawing/2014/main" id="{F3395A20-A0A2-D82D-A673-95D13D9C1AB6}"/>
                </a:ext>
              </a:extLst>
            </p:cNvPr>
            <p:cNvSpPr/>
            <p:nvPr/>
          </p:nvSpPr>
          <p:spPr>
            <a:xfrm>
              <a:off x="1790269" y="960814"/>
              <a:ext cx="3395375"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49">
              <a:extLst>
                <a:ext uri="{FF2B5EF4-FFF2-40B4-BE49-F238E27FC236}">
                  <a16:creationId xmlns:a16="http://schemas.microsoft.com/office/drawing/2014/main" id="{E3521206-377C-D351-CB95-C339FF5B7A55}"/>
                </a:ext>
              </a:extLst>
            </p:cNvPr>
            <p:cNvSpPr txBox="1"/>
            <p:nvPr/>
          </p:nvSpPr>
          <p:spPr>
            <a:xfrm>
              <a:off x="2262037" y="1112657"/>
              <a:ext cx="3914686" cy="352404"/>
            </a:xfrm>
            <a:prstGeom prst="rect">
              <a:avLst/>
            </a:prstGeom>
            <a:noFill/>
          </p:spPr>
          <p:txBody>
            <a:bodyPr wrap="square" numCol="1" rtlCol="0" anchor="ctr">
              <a:spAutoFit/>
            </a:bodyPr>
            <a:lstStyle/>
            <a:p>
              <a:pPr>
                <a:lnSpc>
                  <a:spcPts val="2040"/>
                </a:lnSpc>
                <a:defRPr/>
              </a:pPr>
              <a:r>
                <a:rPr lang="en-GB" sz="2000" dirty="0">
                  <a:solidFill>
                    <a:schemeClr val="bg1"/>
                  </a:solidFill>
                  <a:ea typeface="Lato Light" panose="020F0502020204030203" pitchFamily="34" charset="0"/>
                  <a:cs typeface="Poppins" pitchFamily="2" charset="77"/>
                </a:rPr>
                <a:t>Finanzen und Buchhaltung</a:t>
              </a:r>
            </a:p>
          </p:txBody>
        </p:sp>
        <p:grpSp>
          <p:nvGrpSpPr>
            <p:cNvPr id="37" name="Graphic 8">
              <a:extLst>
                <a:ext uri="{FF2B5EF4-FFF2-40B4-BE49-F238E27FC236}">
                  <a16:creationId xmlns:a16="http://schemas.microsoft.com/office/drawing/2014/main" id="{B8F79E3A-36F7-60F5-E2BA-D5C545055AB1}"/>
                </a:ext>
              </a:extLst>
            </p:cNvPr>
            <p:cNvGrpSpPr/>
            <p:nvPr/>
          </p:nvGrpSpPr>
          <p:grpSpPr>
            <a:xfrm>
              <a:off x="1416598" y="919839"/>
              <a:ext cx="701992" cy="701724"/>
              <a:chOff x="4817897" y="694433"/>
              <a:chExt cx="1446392" cy="1445841"/>
            </a:xfrm>
          </p:grpSpPr>
          <p:sp>
            <p:nvSpPr>
              <p:cNvPr id="39" name="Freeform 38">
                <a:extLst>
                  <a:ext uri="{FF2B5EF4-FFF2-40B4-BE49-F238E27FC236}">
                    <a16:creationId xmlns:a16="http://schemas.microsoft.com/office/drawing/2014/main" id="{7BC98D3C-4A03-5E41-B13C-5CBAAFEC22EE}"/>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7BB97D7-6E43-E0B4-92CE-99890CED8E06}"/>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38" name="TextBox 37">
              <a:extLst>
                <a:ext uri="{FF2B5EF4-FFF2-40B4-BE49-F238E27FC236}">
                  <a16:creationId xmlns:a16="http://schemas.microsoft.com/office/drawing/2014/main" id="{D18A9D95-ECA4-1F96-0D72-928D94731556}"/>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01</a:t>
              </a:r>
            </a:p>
          </p:txBody>
        </p:sp>
      </p:grpSp>
      <p:grpSp>
        <p:nvGrpSpPr>
          <p:cNvPr id="41" name="Group 40">
            <a:extLst>
              <a:ext uri="{FF2B5EF4-FFF2-40B4-BE49-F238E27FC236}">
                <a16:creationId xmlns:a16="http://schemas.microsoft.com/office/drawing/2014/main" id="{35EA1F16-D380-08C1-1C24-D6DC23A1EF65}"/>
              </a:ext>
            </a:extLst>
          </p:cNvPr>
          <p:cNvGrpSpPr/>
          <p:nvPr/>
        </p:nvGrpSpPr>
        <p:grpSpPr>
          <a:xfrm>
            <a:off x="7613968" y="5300247"/>
            <a:ext cx="3666299" cy="701724"/>
            <a:chOff x="1416598" y="919839"/>
            <a:chExt cx="3666299" cy="701724"/>
          </a:xfrm>
        </p:grpSpPr>
        <p:sp>
          <p:nvSpPr>
            <p:cNvPr id="42" name="Rounded Rectangle 41">
              <a:extLst>
                <a:ext uri="{FF2B5EF4-FFF2-40B4-BE49-F238E27FC236}">
                  <a16:creationId xmlns:a16="http://schemas.microsoft.com/office/drawing/2014/main" id="{A12ED3F1-9C8D-29CC-6604-3C6984AEA99B}"/>
                </a:ext>
              </a:extLst>
            </p:cNvPr>
            <p:cNvSpPr/>
            <p:nvPr/>
          </p:nvSpPr>
          <p:spPr>
            <a:xfrm>
              <a:off x="1790267" y="960814"/>
              <a:ext cx="2820859"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9">
              <a:extLst>
                <a:ext uri="{FF2B5EF4-FFF2-40B4-BE49-F238E27FC236}">
                  <a16:creationId xmlns:a16="http://schemas.microsoft.com/office/drawing/2014/main" id="{9E6A3384-8894-0B7A-2E6A-400879A4BECD}"/>
                </a:ext>
              </a:extLst>
            </p:cNvPr>
            <p:cNvSpPr txBox="1"/>
            <p:nvPr/>
          </p:nvSpPr>
          <p:spPr>
            <a:xfrm>
              <a:off x="2262037" y="1099548"/>
              <a:ext cx="2820860" cy="352404"/>
            </a:xfrm>
            <a:prstGeom prst="rect">
              <a:avLst/>
            </a:prstGeom>
            <a:noFill/>
          </p:spPr>
          <p:txBody>
            <a:bodyPr wrap="square" numCol="1" rtlCol="0" anchor="ctr">
              <a:spAutoFit/>
            </a:bodyPr>
            <a:lstStyle/>
            <a:p>
              <a:pPr>
                <a:lnSpc>
                  <a:spcPts val="2040"/>
                </a:lnSpc>
                <a:defRPr/>
              </a:pPr>
              <a:r>
                <a:rPr lang="en-GB" sz="2000" dirty="0">
                  <a:solidFill>
                    <a:schemeClr val="bg1"/>
                  </a:solidFill>
                  <a:ea typeface="Lato Light" panose="020F0502020204030203" pitchFamily="34" charset="0"/>
                  <a:cs typeface="Poppins" pitchFamily="2" charset="77"/>
                </a:rPr>
                <a:t>Persönliches Wohlbefinden</a:t>
              </a:r>
            </a:p>
          </p:txBody>
        </p:sp>
        <p:grpSp>
          <p:nvGrpSpPr>
            <p:cNvPr id="44" name="Graphic 8">
              <a:extLst>
                <a:ext uri="{FF2B5EF4-FFF2-40B4-BE49-F238E27FC236}">
                  <a16:creationId xmlns:a16="http://schemas.microsoft.com/office/drawing/2014/main" id="{0C5D2A13-2A65-A3D5-4611-5B3CF436F945}"/>
                </a:ext>
              </a:extLst>
            </p:cNvPr>
            <p:cNvGrpSpPr/>
            <p:nvPr/>
          </p:nvGrpSpPr>
          <p:grpSpPr>
            <a:xfrm>
              <a:off x="1416598" y="919839"/>
              <a:ext cx="701992" cy="701724"/>
              <a:chOff x="4817897" y="694433"/>
              <a:chExt cx="1446392" cy="1445841"/>
            </a:xfrm>
          </p:grpSpPr>
          <p:sp>
            <p:nvSpPr>
              <p:cNvPr id="46" name="Freeform 45">
                <a:extLst>
                  <a:ext uri="{FF2B5EF4-FFF2-40B4-BE49-F238E27FC236}">
                    <a16:creationId xmlns:a16="http://schemas.microsoft.com/office/drawing/2014/main" id="{DC30A6BD-487E-7A6C-662B-B4D497315B99}"/>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6EEE739E-FC87-ABCB-77E6-AC76450C6E0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45" name="TextBox 44">
              <a:extLst>
                <a:ext uri="{FF2B5EF4-FFF2-40B4-BE49-F238E27FC236}">
                  <a16:creationId xmlns:a16="http://schemas.microsoft.com/office/drawing/2014/main" id="{78373A4F-B9B4-F58C-84F7-2127174B9149}"/>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03</a:t>
              </a:r>
            </a:p>
          </p:txBody>
        </p:sp>
      </p:grpSp>
      <p:grpSp>
        <p:nvGrpSpPr>
          <p:cNvPr id="48" name="Group 47">
            <a:extLst>
              <a:ext uri="{FF2B5EF4-FFF2-40B4-BE49-F238E27FC236}">
                <a16:creationId xmlns:a16="http://schemas.microsoft.com/office/drawing/2014/main" id="{A4D9F4FF-18CF-55B5-0EF6-296220F20A0B}"/>
              </a:ext>
            </a:extLst>
          </p:cNvPr>
          <p:cNvGrpSpPr/>
          <p:nvPr/>
        </p:nvGrpSpPr>
        <p:grpSpPr>
          <a:xfrm>
            <a:off x="7613968" y="4206200"/>
            <a:ext cx="4099173" cy="701724"/>
            <a:chOff x="1416598" y="919839"/>
            <a:chExt cx="4099173" cy="701724"/>
          </a:xfrm>
        </p:grpSpPr>
        <p:sp>
          <p:nvSpPr>
            <p:cNvPr id="49" name="Rounded Rectangle 48">
              <a:extLst>
                <a:ext uri="{FF2B5EF4-FFF2-40B4-BE49-F238E27FC236}">
                  <a16:creationId xmlns:a16="http://schemas.microsoft.com/office/drawing/2014/main" id="{7372D693-863A-0622-219E-64DB5C207A17}"/>
                </a:ext>
              </a:extLst>
            </p:cNvPr>
            <p:cNvSpPr/>
            <p:nvPr/>
          </p:nvSpPr>
          <p:spPr>
            <a:xfrm>
              <a:off x="1790268" y="960814"/>
              <a:ext cx="2945489"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BB7A244B-3862-FEC6-9AC8-2AB85F2F318D}"/>
                </a:ext>
              </a:extLst>
            </p:cNvPr>
            <p:cNvSpPr txBox="1"/>
            <p:nvPr/>
          </p:nvSpPr>
          <p:spPr>
            <a:xfrm>
              <a:off x="2570282" y="1099549"/>
              <a:ext cx="2945489" cy="352404"/>
            </a:xfrm>
            <a:prstGeom prst="rect">
              <a:avLst/>
            </a:prstGeom>
            <a:noFill/>
          </p:spPr>
          <p:txBody>
            <a:bodyPr wrap="square" numCol="1" rtlCol="0" anchor="ctr">
              <a:spAutoFit/>
            </a:bodyPr>
            <a:lstStyle/>
            <a:p>
              <a:pPr>
                <a:lnSpc>
                  <a:spcPts val="2040"/>
                </a:lnSpc>
                <a:defRPr/>
              </a:pPr>
              <a:r>
                <a:rPr lang="en-GB" sz="2000" dirty="0">
                  <a:solidFill>
                    <a:schemeClr val="bg1"/>
                  </a:solidFill>
                  <a:ea typeface="Lato Light" panose="020F0502020204030203" pitchFamily="34" charset="0"/>
                  <a:cs typeface="Poppins" pitchFamily="2" charset="77"/>
                </a:rPr>
                <a:t>Marktumfeld </a:t>
              </a:r>
            </a:p>
          </p:txBody>
        </p:sp>
        <p:grpSp>
          <p:nvGrpSpPr>
            <p:cNvPr id="51" name="Graphic 8">
              <a:extLst>
                <a:ext uri="{FF2B5EF4-FFF2-40B4-BE49-F238E27FC236}">
                  <a16:creationId xmlns:a16="http://schemas.microsoft.com/office/drawing/2014/main" id="{F791CB0A-5CDE-7942-1794-5BAEF2DBCEC0}"/>
                </a:ext>
              </a:extLst>
            </p:cNvPr>
            <p:cNvGrpSpPr/>
            <p:nvPr/>
          </p:nvGrpSpPr>
          <p:grpSpPr>
            <a:xfrm>
              <a:off x="1416598" y="919839"/>
              <a:ext cx="701992" cy="701724"/>
              <a:chOff x="4817897" y="694433"/>
              <a:chExt cx="1446392" cy="1445841"/>
            </a:xfrm>
          </p:grpSpPr>
          <p:sp>
            <p:nvSpPr>
              <p:cNvPr id="53" name="Freeform 52">
                <a:extLst>
                  <a:ext uri="{FF2B5EF4-FFF2-40B4-BE49-F238E27FC236}">
                    <a16:creationId xmlns:a16="http://schemas.microsoft.com/office/drawing/2014/main" id="{1111A36F-7EA7-CCFF-00B6-08DB99A0EB29}"/>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B6F3F42-D8BA-00B9-4A31-5BE9D76C4075}"/>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52" name="TextBox 51">
              <a:extLst>
                <a:ext uri="{FF2B5EF4-FFF2-40B4-BE49-F238E27FC236}">
                  <a16:creationId xmlns:a16="http://schemas.microsoft.com/office/drawing/2014/main" id="{0CF6010A-F17C-00E6-A790-60EE98F77C73}"/>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02</a:t>
              </a:r>
            </a:p>
          </p:txBody>
        </p:sp>
      </p:grpSp>
      <p:sp>
        <p:nvSpPr>
          <p:cNvPr id="55" name="Textplatzhalter 1">
            <a:extLst>
              <a:ext uri="{FF2B5EF4-FFF2-40B4-BE49-F238E27FC236}">
                <a16:creationId xmlns:a16="http://schemas.microsoft.com/office/drawing/2014/main" id="{83CD304F-3CF8-B04F-CF38-92EAC81FDF03}"/>
              </a:ext>
            </a:extLst>
          </p:cNvPr>
          <p:cNvSpPr txBox="1">
            <a:spLocks/>
          </p:cNvSpPr>
          <p:nvPr/>
        </p:nvSpPr>
        <p:spPr>
          <a:xfrm>
            <a:off x="7613968" y="299037"/>
            <a:ext cx="3469998" cy="24604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B41F7A"/>
                </a:solidFill>
              </a:rPr>
              <a:t>Wie ein Frühwarnsystem Risiken </a:t>
            </a:r>
            <a:r>
              <a:rPr lang="en-GB" dirty="0" err="1">
                <a:solidFill>
                  <a:srgbClr val="B41F7A"/>
                </a:solidFill>
              </a:rPr>
              <a:t>erkennen</a:t>
            </a:r>
            <a:r>
              <a:rPr lang="en-GB" dirty="0">
                <a:solidFill>
                  <a:srgbClr val="B41F7A"/>
                </a:solidFill>
              </a:rPr>
              <a:t> </a:t>
            </a:r>
            <a:r>
              <a:rPr lang="en-GB" dirty="0" err="1">
                <a:solidFill>
                  <a:srgbClr val="B41F7A"/>
                </a:solidFill>
              </a:rPr>
              <a:t>kann</a:t>
            </a:r>
            <a:endParaRPr lang="en-GB" dirty="0">
              <a:solidFill>
                <a:srgbClr val="B41F7A"/>
              </a:solidFill>
            </a:endParaRPr>
          </a:p>
          <a:p>
            <a:endParaRPr lang="en-GB" dirty="0">
              <a:solidFill>
                <a:srgbClr val="B41F7A"/>
              </a:solidFill>
            </a:endParaRPr>
          </a:p>
        </p:txBody>
      </p:sp>
      <p:sp>
        <p:nvSpPr>
          <p:cNvPr id="56" name="Rectangle 55">
            <a:extLst>
              <a:ext uri="{FF2B5EF4-FFF2-40B4-BE49-F238E27FC236}">
                <a16:creationId xmlns:a16="http://schemas.microsoft.com/office/drawing/2014/main" id="{1853522E-6DEA-F1EF-A41F-5BB2F4C7EB3B}"/>
              </a:ext>
            </a:extLst>
          </p:cNvPr>
          <p:cNvSpPr/>
          <p:nvPr/>
        </p:nvSpPr>
        <p:spPr>
          <a:xfrm>
            <a:off x="7648889" y="2554383"/>
            <a:ext cx="1440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6833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8B4E260-12F3-4A00-968A-9E9720209DA1}"/>
              </a:ext>
            </a:extLst>
          </p:cNvPr>
          <p:cNvSpPr>
            <a:spLocks noGrp="1"/>
          </p:cNvSpPr>
          <p:nvPr>
            <p:ph type="body" sz="quarter" idx="16"/>
          </p:nvPr>
        </p:nvSpPr>
        <p:spPr>
          <a:xfrm>
            <a:off x="529758" y="400082"/>
            <a:ext cx="3570755" cy="1628741"/>
          </a:xfrm>
        </p:spPr>
        <p:txBody>
          <a:bodyPr>
            <a:normAutofit/>
          </a:bodyPr>
          <a:lstStyle/>
          <a:p>
            <a:r>
              <a:rPr lang="en-GB" dirty="0">
                <a:solidFill>
                  <a:schemeClr val="bg1"/>
                </a:solidFill>
              </a:rPr>
              <a:t>Brainstorming der Risikobereiche</a:t>
            </a:r>
          </a:p>
        </p:txBody>
      </p:sp>
      <p:sp>
        <p:nvSpPr>
          <p:cNvPr id="43" name="Rectangle 42">
            <a:extLst>
              <a:ext uri="{FF2B5EF4-FFF2-40B4-BE49-F238E27FC236}">
                <a16:creationId xmlns:a16="http://schemas.microsoft.com/office/drawing/2014/main" id="{60484B0F-FF83-0AF3-67BC-3DFBA9DFE2B8}"/>
              </a:ext>
            </a:extLst>
          </p:cNvPr>
          <p:cNvSpPr/>
          <p:nvPr/>
        </p:nvSpPr>
        <p:spPr>
          <a:xfrm>
            <a:off x="0" y="300037"/>
            <a:ext cx="12192000" cy="2443163"/>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
            <a:extLst>
              <a:ext uri="{FF2B5EF4-FFF2-40B4-BE49-F238E27FC236}">
                <a16:creationId xmlns:a16="http://schemas.microsoft.com/office/drawing/2014/main" id="{E25D32FC-54B1-0244-0932-CBC597D29028}"/>
              </a:ext>
            </a:extLst>
          </p:cNvPr>
          <p:cNvSpPr txBox="1">
            <a:spLocks/>
          </p:cNvSpPr>
          <p:nvPr/>
        </p:nvSpPr>
        <p:spPr>
          <a:xfrm>
            <a:off x="4079529" y="539939"/>
            <a:ext cx="7225706" cy="266795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r>
              <a:rPr lang="en-US" sz="2000" dirty="0">
                <a:solidFill>
                  <a:schemeClr val="bg1"/>
                </a:solidFill>
              </a:rPr>
              <a:t>Wie wir alle wissen, ist kein Unternehmen wie das andere - und nicht alle möglichen Krisenindikatoren sind für alle Unternehmen gleichermaßen relevant. Für die Struktur dieser Bewertung haben wir die </a:t>
            </a:r>
            <a:r>
              <a:rPr lang="en-US" sz="2000" dirty="0" err="1">
                <a:solidFill>
                  <a:schemeClr val="bg1"/>
                </a:solidFill>
              </a:rPr>
              <a:t>Wertschöpfungskette</a:t>
            </a:r>
            <a:r>
              <a:rPr lang="en-US" sz="2000" dirty="0">
                <a:solidFill>
                  <a:schemeClr val="bg1"/>
                </a:solidFill>
              </a:rPr>
              <a:t> </a:t>
            </a:r>
            <a:r>
              <a:rPr lang="en-US" sz="2000" dirty="0" err="1">
                <a:solidFill>
                  <a:schemeClr val="bg1"/>
                </a:solidFill>
              </a:rPr>
              <a:t>nach</a:t>
            </a:r>
            <a:r>
              <a:rPr lang="en-US" sz="2000" dirty="0">
                <a:solidFill>
                  <a:schemeClr val="bg1"/>
                </a:solidFill>
              </a:rPr>
              <a:t> </a:t>
            </a:r>
            <a:r>
              <a:rPr lang="en-US" sz="2000" i="1" dirty="0">
                <a:solidFill>
                  <a:schemeClr val="bg1"/>
                </a:solidFill>
              </a:rPr>
              <a:t>Porter</a:t>
            </a:r>
            <a:r>
              <a:rPr lang="en-US" sz="2000" dirty="0">
                <a:solidFill>
                  <a:schemeClr val="bg1"/>
                </a:solidFill>
              </a:rPr>
              <a:t> gewählt, einen Rahmen, der ein breites Spektrum von Unternehmensstrukturen und Geschäftsmodellen abdeckt und </a:t>
            </a:r>
            <a:r>
              <a:rPr lang="en-US" sz="2000" dirty="0" err="1">
                <a:solidFill>
                  <a:schemeClr val="bg1"/>
                </a:solidFill>
              </a:rPr>
              <a:t>gleichzeitig</a:t>
            </a:r>
            <a:r>
              <a:rPr lang="en-US" sz="2000" dirty="0">
                <a:solidFill>
                  <a:schemeClr val="bg1"/>
                </a:solidFill>
              </a:rPr>
              <a:t> </a:t>
            </a:r>
            <a:r>
              <a:rPr lang="en-US" sz="2000" dirty="0" err="1">
                <a:solidFill>
                  <a:schemeClr val="bg1"/>
                </a:solidFill>
              </a:rPr>
              <a:t>internationale</a:t>
            </a:r>
            <a:r>
              <a:rPr lang="en-US" sz="2000" dirty="0">
                <a:solidFill>
                  <a:schemeClr val="bg1"/>
                </a:solidFill>
              </a:rPr>
              <a:t> Anerkennung genießt.</a:t>
            </a:r>
          </a:p>
          <a:p>
            <a:pPr marL="12700" indent="-12700"/>
            <a:endParaRPr lang="en-US" sz="2000" dirty="0">
              <a:solidFill>
                <a:schemeClr val="bg1"/>
              </a:solidFill>
            </a:endParaRPr>
          </a:p>
        </p:txBody>
      </p:sp>
      <p:sp>
        <p:nvSpPr>
          <p:cNvPr id="45" name="Textplatzhalter 1">
            <a:extLst>
              <a:ext uri="{FF2B5EF4-FFF2-40B4-BE49-F238E27FC236}">
                <a16:creationId xmlns:a16="http://schemas.microsoft.com/office/drawing/2014/main" id="{9EDD2A15-19D3-8E85-31E5-250CBAE4792A}"/>
              </a:ext>
            </a:extLst>
          </p:cNvPr>
          <p:cNvSpPr txBox="1">
            <a:spLocks/>
          </p:cNvSpPr>
          <p:nvPr/>
        </p:nvSpPr>
        <p:spPr>
          <a:xfrm>
            <a:off x="529761" y="507036"/>
            <a:ext cx="3035068" cy="21089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Die Methodik unserer SECure-Bewertung</a:t>
            </a:r>
          </a:p>
          <a:p>
            <a:endParaRPr lang="en-GB" dirty="0">
              <a:solidFill>
                <a:schemeClr val="bg1"/>
              </a:solidFill>
            </a:endParaRPr>
          </a:p>
          <a:p>
            <a:endParaRPr lang="en-GB" dirty="0">
              <a:solidFill>
                <a:schemeClr val="bg1"/>
              </a:solidFill>
            </a:endParaRPr>
          </a:p>
          <a:p>
            <a:endParaRPr lang="en-GB" dirty="0">
              <a:solidFill>
                <a:schemeClr val="bg1"/>
              </a:solidFill>
            </a:endParaRPr>
          </a:p>
        </p:txBody>
      </p:sp>
      <p:sp>
        <p:nvSpPr>
          <p:cNvPr id="46" name="Rectangle 45">
            <a:extLst>
              <a:ext uri="{FF2B5EF4-FFF2-40B4-BE49-F238E27FC236}">
                <a16:creationId xmlns:a16="http://schemas.microsoft.com/office/drawing/2014/main" id="{C6070E0F-DD95-45CC-DA1C-65E8180B82C2}"/>
              </a:ext>
            </a:extLst>
          </p:cNvPr>
          <p:cNvSpPr/>
          <p:nvPr/>
        </p:nvSpPr>
        <p:spPr>
          <a:xfrm rot="5400000" flipV="1">
            <a:off x="2696461" y="1503618"/>
            <a:ext cx="2160000" cy="360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 name="Picture 2">
            <a:extLst>
              <a:ext uri="{FF2B5EF4-FFF2-40B4-BE49-F238E27FC236}">
                <a16:creationId xmlns:a16="http://schemas.microsoft.com/office/drawing/2014/main" id="{98BEB9C4-CF3B-6E2C-DA46-C414048E41DE}"/>
              </a:ext>
            </a:extLst>
          </p:cNvPr>
          <p:cNvPicPr>
            <a:picLocks noChangeAspect="1"/>
          </p:cNvPicPr>
          <p:nvPr/>
        </p:nvPicPr>
        <p:blipFill>
          <a:blip r:embed="rId3"/>
          <a:stretch>
            <a:fillRect/>
          </a:stretch>
        </p:blipFill>
        <p:spPr>
          <a:xfrm>
            <a:off x="2697484" y="2882908"/>
            <a:ext cx="6996873" cy="3711384"/>
          </a:xfrm>
          <a:prstGeom prst="rect">
            <a:avLst/>
          </a:prstGeom>
        </p:spPr>
      </p:pic>
    </p:spTree>
    <p:extLst>
      <p:ext uri="{BB962C8B-B14F-4D97-AF65-F5344CB8AC3E}">
        <p14:creationId xmlns:p14="http://schemas.microsoft.com/office/powerpoint/2010/main" val="144248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Freeform 345">
            <a:extLst>
              <a:ext uri="{FF2B5EF4-FFF2-40B4-BE49-F238E27FC236}">
                <a16:creationId xmlns:a16="http://schemas.microsoft.com/office/drawing/2014/main" id="{DF7AADC5-B99D-E4BA-9683-6769704BA095}"/>
              </a:ext>
            </a:extLst>
          </p:cNvPr>
          <p:cNvSpPr/>
          <p:nvPr/>
        </p:nvSpPr>
        <p:spPr>
          <a:xfrm>
            <a:off x="4792474" y="1635851"/>
            <a:ext cx="1990848" cy="3985238"/>
          </a:xfrm>
          <a:custGeom>
            <a:avLst/>
            <a:gdLst>
              <a:gd name="connsiteX0" fmla="*/ 0 w 1990848"/>
              <a:gd name="connsiteY0" fmla="*/ 0 h 3985238"/>
              <a:gd name="connsiteX1" fmla="*/ 1990849 w 1990848"/>
              <a:gd name="connsiteY1" fmla="*/ 1992620 h 3985238"/>
              <a:gd name="connsiteX2" fmla="*/ 0 w 1990848"/>
              <a:gd name="connsiteY2" fmla="*/ 3985239 h 3985238"/>
            </a:gdLst>
            <a:ahLst/>
            <a:cxnLst>
              <a:cxn ang="0">
                <a:pos x="connsiteX0" y="connsiteY0"/>
              </a:cxn>
              <a:cxn ang="0">
                <a:pos x="connsiteX1" y="connsiteY1"/>
              </a:cxn>
              <a:cxn ang="0">
                <a:pos x="connsiteX2" y="connsiteY2"/>
              </a:cxn>
            </a:cxnLst>
            <a:rect l="l" t="t" r="r" b="b"/>
            <a:pathLst>
              <a:path w="1990848" h="3985238">
                <a:moveTo>
                  <a:pt x="0" y="0"/>
                </a:moveTo>
                <a:cubicBezTo>
                  <a:pt x="1099839" y="0"/>
                  <a:pt x="1990849" y="891802"/>
                  <a:pt x="1990849" y="1992620"/>
                </a:cubicBezTo>
                <a:cubicBezTo>
                  <a:pt x="1990849" y="3093437"/>
                  <a:pt x="1099839" y="3985239"/>
                  <a:pt x="0" y="3985239"/>
                </a:cubicBezTo>
              </a:path>
            </a:pathLst>
          </a:custGeom>
          <a:noFill/>
          <a:ln w="24270" cap="flat">
            <a:solidFill>
              <a:srgbClr val="595959"/>
            </a:solidFill>
            <a:prstDash val="solid"/>
            <a:miter/>
          </a:ln>
        </p:spPr>
        <p:txBody>
          <a:bodyPr rtlCol="0" anchor="ctr"/>
          <a:lstStyle/>
          <a:p>
            <a:endParaRPr lang="en-US"/>
          </a:p>
        </p:txBody>
      </p:sp>
      <p:cxnSp>
        <p:nvCxnSpPr>
          <p:cNvPr id="37" name="Straight Connector 36">
            <a:extLst>
              <a:ext uri="{FF2B5EF4-FFF2-40B4-BE49-F238E27FC236}">
                <a16:creationId xmlns:a16="http://schemas.microsoft.com/office/drawing/2014/main" id="{451FB5B1-CBCF-E0B1-1EC4-0402737272DC}"/>
              </a:ext>
            </a:extLst>
          </p:cNvPr>
          <p:cNvCxnSpPr>
            <a:cxnSpLocks/>
          </p:cNvCxnSpPr>
          <p:nvPr/>
        </p:nvCxnSpPr>
        <p:spPr>
          <a:xfrm>
            <a:off x="6895700" y="3571044"/>
            <a:ext cx="698198" cy="0"/>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B1A47343-9D0A-AD84-3A44-40EE4178D500}"/>
              </a:ext>
            </a:extLst>
          </p:cNvPr>
          <p:cNvGrpSpPr/>
          <p:nvPr/>
        </p:nvGrpSpPr>
        <p:grpSpPr>
          <a:xfrm>
            <a:off x="6689017" y="3449551"/>
            <a:ext cx="230346" cy="230551"/>
            <a:chOff x="1073516" y="1527833"/>
            <a:chExt cx="230346" cy="230551"/>
          </a:xfrm>
        </p:grpSpPr>
        <p:sp>
          <p:nvSpPr>
            <p:cNvPr id="39" name="Freeform 38">
              <a:extLst>
                <a:ext uri="{FF2B5EF4-FFF2-40B4-BE49-F238E27FC236}">
                  <a16:creationId xmlns:a16="http://schemas.microsoft.com/office/drawing/2014/main" id="{F4174067-F495-683C-32E7-975D096B0E80}"/>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290D299-E277-6804-A527-12CA492762DE}"/>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nvGrpSpPr>
          <p:cNvPr id="650" name="Graphic 6">
            <a:extLst>
              <a:ext uri="{FF2B5EF4-FFF2-40B4-BE49-F238E27FC236}">
                <a16:creationId xmlns:a16="http://schemas.microsoft.com/office/drawing/2014/main" id="{8D0DA333-BDF2-F467-C724-59576AA5E893}"/>
              </a:ext>
            </a:extLst>
          </p:cNvPr>
          <p:cNvGrpSpPr/>
          <p:nvPr/>
        </p:nvGrpSpPr>
        <p:grpSpPr>
          <a:xfrm>
            <a:off x="1830999" y="6092113"/>
            <a:ext cx="1797205" cy="215595"/>
            <a:chOff x="1459938" y="6156789"/>
            <a:chExt cx="1797205" cy="215595"/>
          </a:xfrm>
          <a:solidFill>
            <a:srgbClr val="FFFFFF"/>
          </a:solidFill>
        </p:grpSpPr>
        <p:grpSp>
          <p:nvGrpSpPr>
            <p:cNvPr id="651" name="Graphic 6">
              <a:extLst>
                <a:ext uri="{FF2B5EF4-FFF2-40B4-BE49-F238E27FC236}">
                  <a16:creationId xmlns:a16="http://schemas.microsoft.com/office/drawing/2014/main" id="{90BFE4EC-D047-1AB7-4583-D6B12AB6552C}"/>
                </a:ext>
              </a:extLst>
            </p:cNvPr>
            <p:cNvGrpSpPr/>
            <p:nvPr/>
          </p:nvGrpSpPr>
          <p:grpSpPr>
            <a:xfrm>
              <a:off x="2450684" y="6156789"/>
              <a:ext cx="806459" cy="215595"/>
              <a:chOff x="2450684" y="6156789"/>
              <a:chExt cx="806459" cy="215595"/>
            </a:xfrm>
            <a:solidFill>
              <a:srgbClr val="FFFFFF"/>
            </a:solidFill>
          </p:grpSpPr>
          <p:grpSp>
            <p:nvGrpSpPr>
              <p:cNvPr id="652" name="Graphic 6">
                <a:extLst>
                  <a:ext uri="{FF2B5EF4-FFF2-40B4-BE49-F238E27FC236}">
                    <a16:creationId xmlns:a16="http://schemas.microsoft.com/office/drawing/2014/main" id="{06A080ED-F63C-E10E-9E8B-339173D31E08}"/>
                  </a:ext>
                </a:extLst>
              </p:cNvPr>
              <p:cNvGrpSpPr/>
              <p:nvPr/>
            </p:nvGrpSpPr>
            <p:grpSpPr>
              <a:xfrm>
                <a:off x="2450684" y="6156789"/>
                <a:ext cx="195404" cy="185193"/>
                <a:chOff x="2450684" y="6156789"/>
                <a:chExt cx="195404" cy="185193"/>
              </a:xfrm>
              <a:solidFill>
                <a:srgbClr val="FFFFFF"/>
              </a:solidFill>
            </p:grpSpPr>
            <p:sp>
              <p:nvSpPr>
                <p:cNvPr id="653" name="Freeform 652">
                  <a:extLst>
                    <a:ext uri="{FF2B5EF4-FFF2-40B4-BE49-F238E27FC236}">
                      <a16:creationId xmlns:a16="http://schemas.microsoft.com/office/drawing/2014/main" id="{6E56F148-BE1D-E6B8-3968-02703CEFF7B5}"/>
                    </a:ext>
                  </a:extLst>
                </p:cNvPr>
                <p:cNvSpPr/>
                <p:nvPr/>
              </p:nvSpPr>
              <p:spPr>
                <a:xfrm>
                  <a:off x="2450684" y="6208972"/>
                  <a:ext cx="43280" cy="49403"/>
                </a:xfrm>
                <a:custGeom>
                  <a:avLst/>
                  <a:gdLst>
                    <a:gd name="connsiteX0" fmla="*/ 35686 w 43280"/>
                    <a:gd name="connsiteY0" fmla="*/ 0 h 49403"/>
                    <a:gd name="connsiteX1" fmla="*/ 21764 w 43280"/>
                    <a:gd name="connsiteY1" fmla="*/ 19001 h 49403"/>
                    <a:gd name="connsiteX2" fmla="*/ 15436 w 43280"/>
                    <a:gd name="connsiteY2" fmla="*/ 16468 h 49403"/>
                    <a:gd name="connsiteX3" fmla="*/ 6576 w 43280"/>
                    <a:gd name="connsiteY3" fmla="*/ 10134 h 49403"/>
                    <a:gd name="connsiteX4" fmla="*/ 248 w 43280"/>
                    <a:gd name="connsiteY4" fmla="*/ 19001 h 49403"/>
                    <a:gd name="connsiteX5" fmla="*/ 9108 w 43280"/>
                    <a:gd name="connsiteY5" fmla="*/ 25335 h 49403"/>
                    <a:gd name="connsiteX6" fmla="*/ 11639 w 43280"/>
                    <a:gd name="connsiteY6" fmla="*/ 24068 h 49403"/>
                    <a:gd name="connsiteX7" fmla="*/ 17967 w 43280"/>
                    <a:gd name="connsiteY7" fmla="*/ 26602 h 49403"/>
                    <a:gd name="connsiteX8" fmla="*/ 11639 w 43280"/>
                    <a:gd name="connsiteY8" fmla="*/ 48137 h 49403"/>
                    <a:gd name="connsiteX9" fmla="*/ 20498 w 43280"/>
                    <a:gd name="connsiteY9" fmla="*/ 49404 h 49403"/>
                    <a:gd name="connsiteX10" fmla="*/ 43280 w 43280"/>
                    <a:gd name="connsiteY10" fmla="*/ 5067 h 49403"/>
                    <a:gd name="connsiteX11" fmla="*/ 35686 w 43280"/>
                    <a:gd name="connsiteY11" fmla="*/ 0 h 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80" h="49403">
                      <a:moveTo>
                        <a:pt x="35686" y="0"/>
                      </a:moveTo>
                      <a:cubicBezTo>
                        <a:pt x="30624" y="5067"/>
                        <a:pt x="25561" y="11401"/>
                        <a:pt x="21764" y="19001"/>
                      </a:cubicBezTo>
                      <a:lnTo>
                        <a:pt x="15436" y="16468"/>
                      </a:lnTo>
                      <a:cubicBezTo>
                        <a:pt x="14170" y="12668"/>
                        <a:pt x="11639" y="10134"/>
                        <a:pt x="6576" y="10134"/>
                      </a:cubicBezTo>
                      <a:cubicBezTo>
                        <a:pt x="2780" y="10134"/>
                        <a:pt x="-1017" y="13934"/>
                        <a:pt x="248" y="19001"/>
                      </a:cubicBezTo>
                      <a:cubicBezTo>
                        <a:pt x="248" y="22802"/>
                        <a:pt x="4045" y="26602"/>
                        <a:pt x="9108" y="25335"/>
                      </a:cubicBezTo>
                      <a:cubicBezTo>
                        <a:pt x="10373" y="25335"/>
                        <a:pt x="10373" y="25335"/>
                        <a:pt x="11639" y="24068"/>
                      </a:cubicBezTo>
                      <a:lnTo>
                        <a:pt x="17967" y="26602"/>
                      </a:lnTo>
                      <a:cubicBezTo>
                        <a:pt x="14170" y="34202"/>
                        <a:pt x="12905" y="40536"/>
                        <a:pt x="11639" y="48137"/>
                      </a:cubicBezTo>
                      <a:lnTo>
                        <a:pt x="20498" y="49404"/>
                      </a:lnTo>
                      <a:cubicBezTo>
                        <a:pt x="23030" y="32936"/>
                        <a:pt x="30624" y="17735"/>
                        <a:pt x="43280" y="5067"/>
                      </a:cubicBezTo>
                      <a:lnTo>
                        <a:pt x="35686" y="0"/>
                      </a:lnTo>
                      <a:close/>
                    </a:path>
                  </a:pathLst>
                </a:custGeom>
                <a:solidFill>
                  <a:srgbClr val="FFFFFF"/>
                </a:solidFill>
                <a:ln w="12649" cap="flat">
                  <a:noFill/>
                  <a:prstDash val="solid"/>
                  <a:miter/>
                </a:ln>
              </p:spPr>
              <p:txBody>
                <a:bodyPr rtlCol="0" anchor="ctr"/>
                <a:lstStyle/>
                <a:p>
                  <a:endParaRPr lang="en-US"/>
                </a:p>
              </p:txBody>
            </p:sp>
            <p:sp>
              <p:nvSpPr>
                <p:cNvPr id="654" name="Freeform 653">
                  <a:extLst>
                    <a:ext uri="{FF2B5EF4-FFF2-40B4-BE49-F238E27FC236}">
                      <a16:creationId xmlns:a16="http://schemas.microsoft.com/office/drawing/2014/main" id="{80AAC930-63FC-A283-996C-1ADB58ECB2D3}"/>
                    </a:ext>
                  </a:extLst>
                </p:cNvPr>
                <p:cNvSpPr/>
                <p:nvPr/>
              </p:nvSpPr>
              <p:spPr>
                <a:xfrm>
                  <a:off x="2514214" y="6156789"/>
                  <a:ext cx="63281" cy="42048"/>
                </a:xfrm>
                <a:custGeom>
                  <a:avLst/>
                  <a:gdLst>
                    <a:gd name="connsiteX0" fmla="*/ 41766 w 63281"/>
                    <a:gd name="connsiteY0" fmla="*/ 23047 h 42048"/>
                    <a:gd name="connsiteX1" fmla="*/ 35438 w 63281"/>
                    <a:gd name="connsiteY1" fmla="*/ 23047 h 42048"/>
                    <a:gd name="connsiteX2" fmla="*/ 34172 w 63281"/>
                    <a:gd name="connsiteY2" fmla="*/ 15447 h 42048"/>
                    <a:gd name="connsiteX3" fmla="*/ 37969 w 63281"/>
                    <a:gd name="connsiteY3" fmla="*/ 7846 h 42048"/>
                    <a:gd name="connsiteX4" fmla="*/ 27844 w 63281"/>
                    <a:gd name="connsiteY4" fmla="*/ 246 h 42048"/>
                    <a:gd name="connsiteX5" fmla="*/ 20250 w 63281"/>
                    <a:gd name="connsiteY5" fmla="*/ 10379 h 42048"/>
                    <a:gd name="connsiteX6" fmla="*/ 25313 w 63281"/>
                    <a:gd name="connsiteY6" fmla="*/ 17980 h 42048"/>
                    <a:gd name="connsiteX7" fmla="*/ 26578 w 63281"/>
                    <a:gd name="connsiteY7" fmla="*/ 25581 h 42048"/>
                    <a:gd name="connsiteX8" fmla="*/ 0 w 63281"/>
                    <a:gd name="connsiteY8" fmla="*/ 33181 h 42048"/>
                    <a:gd name="connsiteX9" fmla="*/ 3797 w 63281"/>
                    <a:gd name="connsiteY9" fmla="*/ 42049 h 42048"/>
                    <a:gd name="connsiteX10" fmla="*/ 41766 w 63281"/>
                    <a:gd name="connsiteY10" fmla="*/ 33181 h 42048"/>
                    <a:gd name="connsiteX11" fmla="*/ 60751 w 63281"/>
                    <a:gd name="connsiteY11" fmla="*/ 35715 h 42048"/>
                    <a:gd name="connsiteX12" fmla="*/ 63282 w 63281"/>
                    <a:gd name="connsiteY12" fmla="*/ 26848 h 42048"/>
                    <a:gd name="connsiteX13" fmla="*/ 41766 w 63281"/>
                    <a:gd name="connsiteY13" fmla="*/ 23047 h 4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81" h="42048">
                      <a:moveTo>
                        <a:pt x="41766" y="23047"/>
                      </a:moveTo>
                      <a:cubicBezTo>
                        <a:pt x="39235" y="23047"/>
                        <a:pt x="37969" y="23047"/>
                        <a:pt x="35438" y="23047"/>
                      </a:cubicBezTo>
                      <a:lnTo>
                        <a:pt x="34172" y="15447"/>
                      </a:lnTo>
                      <a:cubicBezTo>
                        <a:pt x="36704" y="14180"/>
                        <a:pt x="37969" y="10379"/>
                        <a:pt x="37969" y="7846"/>
                      </a:cubicBezTo>
                      <a:cubicBezTo>
                        <a:pt x="37969" y="2779"/>
                        <a:pt x="32907" y="-1021"/>
                        <a:pt x="27844" y="246"/>
                      </a:cubicBezTo>
                      <a:cubicBezTo>
                        <a:pt x="22782" y="246"/>
                        <a:pt x="18985" y="5313"/>
                        <a:pt x="20250" y="10379"/>
                      </a:cubicBezTo>
                      <a:cubicBezTo>
                        <a:pt x="20250" y="14180"/>
                        <a:pt x="22782" y="16713"/>
                        <a:pt x="25313" y="17980"/>
                      </a:cubicBezTo>
                      <a:lnTo>
                        <a:pt x="26578" y="25581"/>
                      </a:lnTo>
                      <a:cubicBezTo>
                        <a:pt x="17719" y="26848"/>
                        <a:pt x="8860" y="29381"/>
                        <a:pt x="0" y="33181"/>
                      </a:cubicBezTo>
                      <a:lnTo>
                        <a:pt x="3797" y="42049"/>
                      </a:lnTo>
                      <a:cubicBezTo>
                        <a:pt x="15188" y="36982"/>
                        <a:pt x="27844" y="33181"/>
                        <a:pt x="41766" y="33181"/>
                      </a:cubicBezTo>
                      <a:cubicBezTo>
                        <a:pt x="48094" y="33181"/>
                        <a:pt x="54423" y="34448"/>
                        <a:pt x="60751" y="35715"/>
                      </a:cubicBezTo>
                      <a:lnTo>
                        <a:pt x="63282" y="26848"/>
                      </a:lnTo>
                      <a:cubicBezTo>
                        <a:pt x="55688" y="24314"/>
                        <a:pt x="48094" y="23047"/>
                        <a:pt x="41766" y="23047"/>
                      </a:cubicBezTo>
                      <a:close/>
                    </a:path>
                  </a:pathLst>
                </a:custGeom>
                <a:solidFill>
                  <a:srgbClr val="FFFFFF"/>
                </a:solidFill>
                <a:ln w="12649" cap="flat">
                  <a:noFill/>
                  <a:prstDash val="solid"/>
                  <a:miter/>
                </a:ln>
              </p:spPr>
              <p:txBody>
                <a:bodyPr rtlCol="0" anchor="ctr"/>
                <a:lstStyle/>
                <a:p>
                  <a:endParaRPr lang="en-US"/>
                </a:p>
              </p:txBody>
            </p:sp>
            <p:sp>
              <p:nvSpPr>
                <p:cNvPr id="655" name="Freeform 654">
                  <a:extLst>
                    <a:ext uri="{FF2B5EF4-FFF2-40B4-BE49-F238E27FC236}">
                      <a16:creationId xmlns:a16="http://schemas.microsoft.com/office/drawing/2014/main" id="{7CE41118-197F-62EB-A0D1-4B3C7BF0291C}"/>
                    </a:ext>
                  </a:extLst>
                </p:cNvPr>
                <p:cNvSpPr/>
                <p:nvPr/>
              </p:nvSpPr>
              <p:spPr>
                <a:xfrm>
                  <a:off x="2602808" y="6195037"/>
                  <a:ext cx="43280" cy="44336"/>
                </a:xfrm>
                <a:custGeom>
                  <a:avLst/>
                  <a:gdLst>
                    <a:gd name="connsiteX0" fmla="*/ 36704 w 43280"/>
                    <a:gd name="connsiteY0" fmla="*/ 16468 h 44336"/>
                    <a:gd name="connsiteX1" fmla="*/ 43032 w 43280"/>
                    <a:gd name="connsiteY1" fmla="*/ 7601 h 44336"/>
                    <a:gd name="connsiteX2" fmla="*/ 34172 w 43280"/>
                    <a:gd name="connsiteY2" fmla="*/ 1267 h 44336"/>
                    <a:gd name="connsiteX3" fmla="*/ 27844 w 43280"/>
                    <a:gd name="connsiteY3" fmla="*/ 8868 h 44336"/>
                    <a:gd name="connsiteX4" fmla="*/ 22782 w 43280"/>
                    <a:gd name="connsiteY4" fmla="*/ 13934 h 44336"/>
                    <a:gd name="connsiteX5" fmla="*/ 5063 w 43280"/>
                    <a:gd name="connsiteY5" fmla="*/ 0 h 44336"/>
                    <a:gd name="connsiteX6" fmla="*/ 0 w 43280"/>
                    <a:gd name="connsiteY6" fmla="*/ 7601 h 44336"/>
                    <a:gd name="connsiteX7" fmla="*/ 32907 w 43280"/>
                    <a:gd name="connsiteY7" fmla="*/ 44337 h 44336"/>
                    <a:gd name="connsiteX8" fmla="*/ 41766 w 43280"/>
                    <a:gd name="connsiteY8" fmla="*/ 40537 h 44336"/>
                    <a:gd name="connsiteX9" fmla="*/ 30376 w 43280"/>
                    <a:gd name="connsiteY9" fmla="*/ 21535 h 44336"/>
                    <a:gd name="connsiteX10" fmla="*/ 35438 w 43280"/>
                    <a:gd name="connsiteY10" fmla="*/ 16468 h 44336"/>
                    <a:gd name="connsiteX11" fmla="*/ 36704 w 43280"/>
                    <a:gd name="connsiteY11" fmla="*/ 16468 h 4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80" h="44336">
                      <a:moveTo>
                        <a:pt x="36704" y="16468"/>
                      </a:moveTo>
                      <a:cubicBezTo>
                        <a:pt x="40501" y="16468"/>
                        <a:pt x="44297" y="12668"/>
                        <a:pt x="43032" y="7601"/>
                      </a:cubicBezTo>
                      <a:cubicBezTo>
                        <a:pt x="43032" y="3800"/>
                        <a:pt x="39235" y="0"/>
                        <a:pt x="34172" y="1267"/>
                      </a:cubicBezTo>
                      <a:cubicBezTo>
                        <a:pt x="30376" y="1267"/>
                        <a:pt x="27844" y="5067"/>
                        <a:pt x="27844" y="8868"/>
                      </a:cubicBezTo>
                      <a:lnTo>
                        <a:pt x="22782" y="13934"/>
                      </a:lnTo>
                      <a:cubicBezTo>
                        <a:pt x="17719" y="8868"/>
                        <a:pt x="11391" y="3800"/>
                        <a:pt x="5063" y="0"/>
                      </a:cubicBezTo>
                      <a:lnTo>
                        <a:pt x="0" y="7601"/>
                      </a:lnTo>
                      <a:cubicBezTo>
                        <a:pt x="13922" y="16468"/>
                        <a:pt x="25313" y="29135"/>
                        <a:pt x="32907" y="44337"/>
                      </a:cubicBezTo>
                      <a:lnTo>
                        <a:pt x="41766" y="40537"/>
                      </a:lnTo>
                      <a:cubicBezTo>
                        <a:pt x="37969" y="32936"/>
                        <a:pt x="34172" y="26602"/>
                        <a:pt x="30376" y="21535"/>
                      </a:cubicBezTo>
                      <a:lnTo>
                        <a:pt x="35438" y="16468"/>
                      </a:lnTo>
                      <a:cubicBezTo>
                        <a:pt x="34172" y="16468"/>
                        <a:pt x="35438" y="16468"/>
                        <a:pt x="36704" y="16468"/>
                      </a:cubicBezTo>
                      <a:close/>
                    </a:path>
                  </a:pathLst>
                </a:custGeom>
                <a:solidFill>
                  <a:srgbClr val="FFFFFF"/>
                </a:solidFill>
                <a:ln w="12649" cap="flat">
                  <a:noFill/>
                  <a:prstDash val="solid"/>
                  <a:miter/>
                </a:ln>
              </p:spPr>
              <p:txBody>
                <a:bodyPr rtlCol="0" anchor="ctr"/>
                <a:lstStyle/>
                <a:p>
                  <a:endParaRPr lang="en-US"/>
                </a:p>
              </p:txBody>
            </p:sp>
            <p:sp>
              <p:nvSpPr>
                <p:cNvPr id="656" name="Freeform 655">
                  <a:extLst>
                    <a:ext uri="{FF2B5EF4-FFF2-40B4-BE49-F238E27FC236}">
                      <a16:creationId xmlns:a16="http://schemas.microsoft.com/office/drawing/2014/main" id="{82425D37-DB56-D25D-37F3-70E80C1D9FF3}"/>
                    </a:ext>
                  </a:extLst>
                </p:cNvPr>
                <p:cNvSpPr/>
                <p:nvPr/>
              </p:nvSpPr>
              <p:spPr>
                <a:xfrm>
                  <a:off x="2485104" y="6284978"/>
                  <a:ext cx="143016" cy="57004"/>
                </a:xfrm>
                <a:custGeom>
                  <a:avLst/>
                  <a:gdLst>
                    <a:gd name="connsiteX0" fmla="*/ 63282 w 143016"/>
                    <a:gd name="connsiteY0" fmla="*/ 24068 h 57004"/>
                    <a:gd name="connsiteX1" fmla="*/ 48094 w 143016"/>
                    <a:gd name="connsiteY1" fmla="*/ 24068 h 57004"/>
                    <a:gd name="connsiteX2" fmla="*/ 16453 w 143016"/>
                    <a:gd name="connsiteY2" fmla="*/ 21535 h 57004"/>
                    <a:gd name="connsiteX3" fmla="*/ 0 w 143016"/>
                    <a:gd name="connsiteY3" fmla="*/ 17735 h 57004"/>
                    <a:gd name="connsiteX4" fmla="*/ 68344 w 143016"/>
                    <a:gd name="connsiteY4" fmla="*/ 57004 h 57004"/>
                    <a:gd name="connsiteX5" fmla="*/ 143017 w 143016"/>
                    <a:gd name="connsiteY5" fmla="*/ 0 h 57004"/>
                    <a:gd name="connsiteX6" fmla="*/ 111376 w 143016"/>
                    <a:gd name="connsiteY6" fmla="*/ 13934 h 57004"/>
                    <a:gd name="connsiteX7" fmla="*/ 63282 w 143016"/>
                    <a:gd name="connsiteY7" fmla="*/ 24068 h 5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16" h="57004">
                      <a:moveTo>
                        <a:pt x="63282" y="24068"/>
                      </a:moveTo>
                      <a:cubicBezTo>
                        <a:pt x="58219" y="24068"/>
                        <a:pt x="53157" y="24068"/>
                        <a:pt x="48094" y="24068"/>
                      </a:cubicBezTo>
                      <a:cubicBezTo>
                        <a:pt x="36703" y="24068"/>
                        <a:pt x="26578" y="22802"/>
                        <a:pt x="16453" y="21535"/>
                      </a:cubicBezTo>
                      <a:cubicBezTo>
                        <a:pt x="11391" y="20268"/>
                        <a:pt x="6328" y="19001"/>
                        <a:pt x="0" y="17735"/>
                      </a:cubicBezTo>
                      <a:cubicBezTo>
                        <a:pt x="12656" y="41803"/>
                        <a:pt x="39235" y="57004"/>
                        <a:pt x="68344" y="57004"/>
                      </a:cubicBezTo>
                      <a:cubicBezTo>
                        <a:pt x="105048" y="57004"/>
                        <a:pt x="135423" y="32936"/>
                        <a:pt x="143017" y="0"/>
                      </a:cubicBezTo>
                      <a:cubicBezTo>
                        <a:pt x="134158" y="5067"/>
                        <a:pt x="124032" y="10134"/>
                        <a:pt x="111376" y="13934"/>
                      </a:cubicBezTo>
                      <a:cubicBezTo>
                        <a:pt x="98720" y="20268"/>
                        <a:pt x="81001" y="22802"/>
                        <a:pt x="63282" y="24068"/>
                      </a:cubicBezTo>
                      <a:close/>
                    </a:path>
                  </a:pathLst>
                </a:custGeom>
                <a:solidFill>
                  <a:srgbClr val="FFFFFF"/>
                </a:solidFill>
                <a:ln w="12649" cap="flat">
                  <a:noFill/>
                  <a:prstDash val="solid"/>
                  <a:miter/>
                </a:ln>
              </p:spPr>
              <p:txBody>
                <a:bodyPr rtlCol="0" anchor="ctr"/>
                <a:lstStyle/>
                <a:p>
                  <a:endParaRPr lang="en-US"/>
                </a:p>
              </p:txBody>
            </p:sp>
            <p:sp>
              <p:nvSpPr>
                <p:cNvPr id="657" name="Freeform 656">
                  <a:extLst>
                    <a:ext uri="{FF2B5EF4-FFF2-40B4-BE49-F238E27FC236}">
                      <a16:creationId xmlns:a16="http://schemas.microsoft.com/office/drawing/2014/main" id="{C858AE95-B1DD-DB60-2829-69E6686EE35E}"/>
                    </a:ext>
                  </a:extLst>
                </p:cNvPr>
                <p:cNvSpPr/>
                <p:nvPr/>
              </p:nvSpPr>
              <p:spPr>
                <a:xfrm>
                  <a:off x="2478776" y="6198838"/>
                  <a:ext cx="153142" cy="100740"/>
                </a:xfrm>
                <a:custGeom>
                  <a:avLst/>
                  <a:gdLst>
                    <a:gd name="connsiteX0" fmla="*/ 77204 w 153142"/>
                    <a:gd name="connsiteY0" fmla="*/ 0 h 100740"/>
                    <a:gd name="connsiteX1" fmla="*/ 0 w 153142"/>
                    <a:gd name="connsiteY1" fmla="*/ 74739 h 100740"/>
                    <a:gd name="connsiteX2" fmla="*/ 1266 w 153142"/>
                    <a:gd name="connsiteY2" fmla="*/ 91207 h 100740"/>
                    <a:gd name="connsiteX3" fmla="*/ 68344 w 153142"/>
                    <a:gd name="connsiteY3" fmla="*/ 100075 h 100740"/>
                    <a:gd name="connsiteX4" fmla="*/ 153142 w 153142"/>
                    <a:gd name="connsiteY4" fmla="*/ 72206 h 100740"/>
                    <a:gd name="connsiteX5" fmla="*/ 153142 w 153142"/>
                    <a:gd name="connsiteY5" fmla="*/ 64605 h 100740"/>
                    <a:gd name="connsiteX6" fmla="*/ 77204 w 153142"/>
                    <a:gd name="connsiteY6" fmla="*/ 0 h 100740"/>
                    <a:gd name="connsiteX7" fmla="*/ 49360 w 153142"/>
                    <a:gd name="connsiteY7" fmla="*/ 82340 h 100740"/>
                    <a:gd name="connsiteX8" fmla="*/ 26578 w 153142"/>
                    <a:gd name="connsiteY8" fmla="*/ 59538 h 100740"/>
                    <a:gd name="connsiteX9" fmla="*/ 49360 w 153142"/>
                    <a:gd name="connsiteY9" fmla="*/ 36736 h 100740"/>
                    <a:gd name="connsiteX10" fmla="*/ 72142 w 153142"/>
                    <a:gd name="connsiteY10" fmla="*/ 59538 h 100740"/>
                    <a:gd name="connsiteX11" fmla="*/ 49360 w 153142"/>
                    <a:gd name="connsiteY11" fmla="*/ 82340 h 100740"/>
                    <a:gd name="connsiteX12" fmla="*/ 108845 w 153142"/>
                    <a:gd name="connsiteY12" fmla="*/ 70939 h 100740"/>
                    <a:gd name="connsiteX13" fmla="*/ 91126 w 153142"/>
                    <a:gd name="connsiteY13" fmla="*/ 53204 h 100740"/>
                    <a:gd name="connsiteX14" fmla="*/ 108845 w 153142"/>
                    <a:gd name="connsiteY14" fmla="*/ 35470 h 100740"/>
                    <a:gd name="connsiteX15" fmla="*/ 126564 w 153142"/>
                    <a:gd name="connsiteY15" fmla="*/ 53204 h 100740"/>
                    <a:gd name="connsiteX16" fmla="*/ 108845 w 153142"/>
                    <a:gd name="connsiteY16" fmla="*/ 70939 h 10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142" h="100740">
                      <a:moveTo>
                        <a:pt x="77204" y="0"/>
                      </a:moveTo>
                      <a:cubicBezTo>
                        <a:pt x="35438" y="0"/>
                        <a:pt x="0" y="34203"/>
                        <a:pt x="0" y="74739"/>
                      </a:cubicBezTo>
                      <a:cubicBezTo>
                        <a:pt x="0" y="79806"/>
                        <a:pt x="0" y="84873"/>
                        <a:pt x="1266" y="91207"/>
                      </a:cubicBezTo>
                      <a:cubicBezTo>
                        <a:pt x="10125" y="97541"/>
                        <a:pt x="35438" y="102608"/>
                        <a:pt x="68344" y="100075"/>
                      </a:cubicBezTo>
                      <a:cubicBezTo>
                        <a:pt x="105048" y="97541"/>
                        <a:pt x="135423" y="87407"/>
                        <a:pt x="153142" y="72206"/>
                      </a:cubicBezTo>
                      <a:cubicBezTo>
                        <a:pt x="153142" y="69672"/>
                        <a:pt x="153142" y="67139"/>
                        <a:pt x="153142" y="64605"/>
                      </a:cubicBezTo>
                      <a:cubicBezTo>
                        <a:pt x="148080" y="27869"/>
                        <a:pt x="115173" y="0"/>
                        <a:pt x="77204" y="0"/>
                      </a:cubicBezTo>
                      <a:close/>
                      <a:moveTo>
                        <a:pt x="49360" y="82340"/>
                      </a:moveTo>
                      <a:cubicBezTo>
                        <a:pt x="36703" y="82340"/>
                        <a:pt x="26578" y="72206"/>
                        <a:pt x="26578" y="59538"/>
                      </a:cubicBezTo>
                      <a:cubicBezTo>
                        <a:pt x="26578" y="46870"/>
                        <a:pt x="36703" y="36736"/>
                        <a:pt x="49360" y="36736"/>
                      </a:cubicBezTo>
                      <a:cubicBezTo>
                        <a:pt x="62016" y="36736"/>
                        <a:pt x="72142" y="46870"/>
                        <a:pt x="72142" y="59538"/>
                      </a:cubicBezTo>
                      <a:cubicBezTo>
                        <a:pt x="73407" y="72206"/>
                        <a:pt x="62016" y="82340"/>
                        <a:pt x="49360" y="82340"/>
                      </a:cubicBezTo>
                      <a:close/>
                      <a:moveTo>
                        <a:pt x="108845" y="70939"/>
                      </a:moveTo>
                      <a:cubicBezTo>
                        <a:pt x="99985" y="70939"/>
                        <a:pt x="91126" y="63338"/>
                        <a:pt x="91126" y="53204"/>
                      </a:cubicBezTo>
                      <a:cubicBezTo>
                        <a:pt x="91126" y="44337"/>
                        <a:pt x="98720" y="35470"/>
                        <a:pt x="108845" y="35470"/>
                      </a:cubicBezTo>
                      <a:cubicBezTo>
                        <a:pt x="117704" y="35470"/>
                        <a:pt x="126564" y="43070"/>
                        <a:pt x="126564" y="53204"/>
                      </a:cubicBezTo>
                      <a:cubicBezTo>
                        <a:pt x="126564" y="63338"/>
                        <a:pt x="118970" y="70939"/>
                        <a:pt x="108845" y="70939"/>
                      </a:cubicBezTo>
                      <a:close/>
                    </a:path>
                  </a:pathLst>
                </a:custGeom>
                <a:solidFill>
                  <a:srgbClr val="FFFFFF"/>
                </a:solidFill>
                <a:ln w="12649" cap="flat">
                  <a:noFill/>
                  <a:prstDash val="solid"/>
                  <a:miter/>
                </a:ln>
              </p:spPr>
              <p:txBody>
                <a:bodyPr rtlCol="0" anchor="ctr"/>
                <a:lstStyle/>
                <a:p>
                  <a:endParaRPr lang="en-US"/>
                </a:p>
              </p:txBody>
            </p:sp>
          </p:grpSp>
          <p:sp>
            <p:nvSpPr>
              <p:cNvPr id="658" name="Freeform 657">
                <a:extLst>
                  <a:ext uri="{FF2B5EF4-FFF2-40B4-BE49-F238E27FC236}">
                    <a16:creationId xmlns:a16="http://schemas.microsoft.com/office/drawing/2014/main" id="{9C8F8F45-5849-4FFA-5A0D-76A32E1C7F8C}"/>
                  </a:ext>
                </a:extLst>
              </p:cNvPr>
              <p:cNvSpPr/>
              <p:nvPr/>
            </p:nvSpPr>
            <p:spPr>
              <a:xfrm>
                <a:off x="2688872" y="6197571"/>
                <a:ext cx="69610" cy="136810"/>
              </a:xfrm>
              <a:custGeom>
                <a:avLst/>
                <a:gdLst>
                  <a:gd name="connsiteX0" fmla="*/ 68344 w 69610"/>
                  <a:gd name="connsiteY0" fmla="*/ 25335 h 136810"/>
                  <a:gd name="connsiteX1" fmla="*/ 50626 w 69610"/>
                  <a:gd name="connsiteY1" fmla="*/ 22802 h 136810"/>
                  <a:gd name="connsiteX2" fmla="*/ 40500 w 69610"/>
                  <a:gd name="connsiteY2" fmla="*/ 35469 h 136810"/>
                  <a:gd name="connsiteX3" fmla="*/ 40500 w 69610"/>
                  <a:gd name="connsiteY3" fmla="*/ 46870 h 136810"/>
                  <a:gd name="connsiteX4" fmla="*/ 68344 w 69610"/>
                  <a:gd name="connsiteY4" fmla="*/ 46870 h 136810"/>
                  <a:gd name="connsiteX5" fmla="*/ 68344 w 69610"/>
                  <a:gd name="connsiteY5" fmla="*/ 68405 h 136810"/>
                  <a:gd name="connsiteX6" fmla="*/ 40500 w 69610"/>
                  <a:gd name="connsiteY6" fmla="*/ 68405 h 136810"/>
                  <a:gd name="connsiteX7" fmla="*/ 40500 w 69610"/>
                  <a:gd name="connsiteY7" fmla="*/ 136810 h 136810"/>
                  <a:gd name="connsiteX8" fmla="*/ 16453 w 69610"/>
                  <a:gd name="connsiteY8" fmla="*/ 136810 h 136810"/>
                  <a:gd name="connsiteX9" fmla="*/ 16453 w 69610"/>
                  <a:gd name="connsiteY9" fmla="*/ 68405 h 136810"/>
                  <a:gd name="connsiteX10" fmla="*/ 0 w 69610"/>
                  <a:gd name="connsiteY10" fmla="*/ 68405 h 136810"/>
                  <a:gd name="connsiteX11" fmla="*/ 0 w 69610"/>
                  <a:gd name="connsiteY11" fmla="*/ 46870 h 136810"/>
                  <a:gd name="connsiteX12" fmla="*/ 16453 w 69610"/>
                  <a:gd name="connsiteY12" fmla="*/ 46870 h 136810"/>
                  <a:gd name="connsiteX13" fmla="*/ 16453 w 69610"/>
                  <a:gd name="connsiteY13" fmla="*/ 35469 h 136810"/>
                  <a:gd name="connsiteX14" fmla="*/ 49360 w 69610"/>
                  <a:gd name="connsiteY14" fmla="*/ 0 h 136810"/>
                  <a:gd name="connsiteX15" fmla="*/ 69610 w 69610"/>
                  <a:gd name="connsiteY15" fmla="*/ 3800 h 136810"/>
                  <a:gd name="connsiteX16" fmla="*/ 68344 w 69610"/>
                  <a:gd name="connsiteY16" fmla="*/ 25335 h 13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610" h="136810">
                    <a:moveTo>
                      <a:pt x="68344" y="25335"/>
                    </a:moveTo>
                    <a:cubicBezTo>
                      <a:pt x="64548" y="24068"/>
                      <a:pt x="58219" y="21535"/>
                      <a:pt x="50626" y="22802"/>
                    </a:cubicBezTo>
                    <a:cubicBezTo>
                      <a:pt x="44297" y="24068"/>
                      <a:pt x="40500" y="26602"/>
                      <a:pt x="40500" y="35469"/>
                    </a:cubicBezTo>
                    <a:lnTo>
                      <a:pt x="40500" y="46870"/>
                    </a:lnTo>
                    <a:lnTo>
                      <a:pt x="68344" y="46870"/>
                    </a:lnTo>
                    <a:lnTo>
                      <a:pt x="68344" y="68405"/>
                    </a:lnTo>
                    <a:lnTo>
                      <a:pt x="40500" y="68405"/>
                    </a:lnTo>
                    <a:lnTo>
                      <a:pt x="40500" y="136810"/>
                    </a:lnTo>
                    <a:lnTo>
                      <a:pt x="16453" y="136810"/>
                    </a:lnTo>
                    <a:lnTo>
                      <a:pt x="16453" y="68405"/>
                    </a:lnTo>
                    <a:lnTo>
                      <a:pt x="0" y="68405"/>
                    </a:lnTo>
                    <a:lnTo>
                      <a:pt x="0" y="46870"/>
                    </a:lnTo>
                    <a:lnTo>
                      <a:pt x="16453" y="46870"/>
                    </a:lnTo>
                    <a:lnTo>
                      <a:pt x="16453" y="35469"/>
                    </a:lnTo>
                    <a:cubicBezTo>
                      <a:pt x="16453" y="13934"/>
                      <a:pt x="27844" y="0"/>
                      <a:pt x="49360" y="0"/>
                    </a:cubicBezTo>
                    <a:cubicBezTo>
                      <a:pt x="56954" y="0"/>
                      <a:pt x="64548" y="1266"/>
                      <a:pt x="69610" y="3800"/>
                    </a:cubicBezTo>
                    <a:lnTo>
                      <a:pt x="68344" y="25335"/>
                    </a:lnTo>
                    <a:close/>
                  </a:path>
                </a:pathLst>
              </a:custGeom>
              <a:solidFill>
                <a:srgbClr val="FFFFFF"/>
              </a:solidFill>
              <a:ln w="12649" cap="flat">
                <a:noFill/>
                <a:prstDash val="solid"/>
                <a:miter/>
              </a:ln>
            </p:spPr>
            <p:txBody>
              <a:bodyPr rtlCol="0" anchor="ctr"/>
              <a:lstStyle/>
              <a:p>
                <a:endParaRPr lang="en-US"/>
              </a:p>
            </p:txBody>
          </p:sp>
          <p:sp>
            <p:nvSpPr>
              <p:cNvPr id="659" name="Freeform 658">
                <a:extLst>
                  <a:ext uri="{FF2B5EF4-FFF2-40B4-BE49-F238E27FC236}">
                    <a16:creationId xmlns:a16="http://schemas.microsoft.com/office/drawing/2014/main" id="{351E61CA-9045-722C-B450-65941EA1A5BA}"/>
                  </a:ext>
                </a:extLst>
              </p:cNvPr>
              <p:cNvSpPr/>
              <p:nvPr/>
            </p:nvSpPr>
            <p:spPr>
              <a:xfrm>
                <a:off x="2767341" y="6240641"/>
                <a:ext cx="63281" cy="93740"/>
              </a:xfrm>
              <a:custGeom>
                <a:avLst/>
                <a:gdLst>
                  <a:gd name="connsiteX0" fmla="*/ 49360 w 63281"/>
                  <a:gd name="connsiteY0" fmla="*/ 24068 h 93740"/>
                  <a:gd name="connsiteX1" fmla="*/ 43032 w 63281"/>
                  <a:gd name="connsiteY1" fmla="*/ 24068 h 93740"/>
                  <a:gd name="connsiteX2" fmla="*/ 24047 w 63281"/>
                  <a:gd name="connsiteY2" fmla="*/ 44337 h 93740"/>
                  <a:gd name="connsiteX3" fmla="*/ 24047 w 63281"/>
                  <a:gd name="connsiteY3" fmla="*/ 93740 h 93740"/>
                  <a:gd name="connsiteX4" fmla="*/ 0 w 63281"/>
                  <a:gd name="connsiteY4" fmla="*/ 93740 h 93740"/>
                  <a:gd name="connsiteX5" fmla="*/ 0 w 63281"/>
                  <a:gd name="connsiteY5" fmla="*/ 2533 h 93740"/>
                  <a:gd name="connsiteX6" fmla="*/ 24047 w 63281"/>
                  <a:gd name="connsiteY6" fmla="*/ 2533 h 93740"/>
                  <a:gd name="connsiteX7" fmla="*/ 24047 w 63281"/>
                  <a:gd name="connsiteY7" fmla="*/ 12668 h 93740"/>
                  <a:gd name="connsiteX8" fmla="*/ 49360 w 63281"/>
                  <a:gd name="connsiteY8" fmla="*/ 0 h 93740"/>
                  <a:gd name="connsiteX9" fmla="*/ 63282 w 63281"/>
                  <a:gd name="connsiteY9" fmla="*/ 3800 h 93740"/>
                  <a:gd name="connsiteX10" fmla="*/ 49360 w 63281"/>
                  <a:gd name="connsiteY10" fmla="*/ 24068 h 9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81" h="93740">
                    <a:moveTo>
                      <a:pt x="49360" y="24068"/>
                    </a:moveTo>
                    <a:cubicBezTo>
                      <a:pt x="46829" y="24068"/>
                      <a:pt x="44297" y="24068"/>
                      <a:pt x="43032" y="24068"/>
                    </a:cubicBezTo>
                    <a:cubicBezTo>
                      <a:pt x="31641" y="24068"/>
                      <a:pt x="24047" y="30402"/>
                      <a:pt x="24047" y="44337"/>
                    </a:cubicBezTo>
                    <a:lnTo>
                      <a:pt x="24047" y="93740"/>
                    </a:lnTo>
                    <a:lnTo>
                      <a:pt x="0" y="93740"/>
                    </a:lnTo>
                    <a:lnTo>
                      <a:pt x="0" y="2533"/>
                    </a:lnTo>
                    <a:lnTo>
                      <a:pt x="24047" y="2533"/>
                    </a:lnTo>
                    <a:lnTo>
                      <a:pt x="24047" y="12668"/>
                    </a:lnTo>
                    <a:cubicBezTo>
                      <a:pt x="30376" y="3800"/>
                      <a:pt x="37969" y="0"/>
                      <a:pt x="49360" y="0"/>
                    </a:cubicBezTo>
                    <a:cubicBezTo>
                      <a:pt x="54423" y="0"/>
                      <a:pt x="59485" y="1267"/>
                      <a:pt x="63282" y="3800"/>
                    </a:cubicBezTo>
                    <a:lnTo>
                      <a:pt x="49360" y="24068"/>
                    </a:lnTo>
                    <a:close/>
                  </a:path>
                </a:pathLst>
              </a:custGeom>
              <a:solidFill>
                <a:srgbClr val="FFFFFF"/>
              </a:solidFill>
              <a:ln w="12649" cap="flat">
                <a:noFill/>
                <a:prstDash val="solid"/>
                <a:miter/>
              </a:ln>
            </p:spPr>
            <p:txBody>
              <a:bodyPr rtlCol="0" anchor="ctr"/>
              <a:lstStyle/>
              <a:p>
                <a:endParaRPr lang="en-US"/>
              </a:p>
            </p:txBody>
          </p:sp>
          <p:sp>
            <p:nvSpPr>
              <p:cNvPr id="660" name="Freeform 659">
                <a:extLst>
                  <a:ext uri="{FF2B5EF4-FFF2-40B4-BE49-F238E27FC236}">
                    <a16:creationId xmlns:a16="http://schemas.microsoft.com/office/drawing/2014/main" id="{7AECDC5D-0EB7-D2A7-4C55-9CA2F9B797FD}"/>
                  </a:ext>
                </a:extLst>
              </p:cNvPr>
              <p:cNvSpPr/>
              <p:nvPr/>
            </p:nvSpPr>
            <p:spPr>
              <a:xfrm>
                <a:off x="2823030" y="6241848"/>
                <a:ext cx="91125" cy="95066"/>
              </a:xfrm>
              <a:custGeom>
                <a:avLst/>
                <a:gdLst>
                  <a:gd name="connsiteX0" fmla="*/ 91126 w 91125"/>
                  <a:gd name="connsiteY0" fmla="*/ 46930 h 95066"/>
                  <a:gd name="connsiteX1" fmla="*/ 91126 w 91125"/>
                  <a:gd name="connsiteY1" fmla="*/ 55797 h 95066"/>
                  <a:gd name="connsiteX2" fmla="*/ 26578 w 91125"/>
                  <a:gd name="connsiteY2" fmla="*/ 55797 h 95066"/>
                  <a:gd name="connsiteX3" fmla="*/ 49360 w 91125"/>
                  <a:gd name="connsiteY3" fmla="*/ 74799 h 95066"/>
                  <a:gd name="connsiteX4" fmla="*/ 72141 w 91125"/>
                  <a:gd name="connsiteY4" fmla="*/ 65931 h 95066"/>
                  <a:gd name="connsiteX5" fmla="*/ 86063 w 91125"/>
                  <a:gd name="connsiteY5" fmla="*/ 81133 h 95066"/>
                  <a:gd name="connsiteX6" fmla="*/ 46828 w 91125"/>
                  <a:gd name="connsiteY6" fmla="*/ 95067 h 95066"/>
                  <a:gd name="connsiteX7" fmla="*/ 0 w 91125"/>
                  <a:gd name="connsiteY7" fmla="*/ 48197 h 95066"/>
                  <a:gd name="connsiteX8" fmla="*/ 45563 w 91125"/>
                  <a:gd name="connsiteY8" fmla="*/ 60 h 95066"/>
                  <a:gd name="connsiteX9" fmla="*/ 91126 w 91125"/>
                  <a:gd name="connsiteY9" fmla="*/ 46930 h 95066"/>
                  <a:gd name="connsiteX10" fmla="*/ 26578 w 91125"/>
                  <a:gd name="connsiteY10" fmla="*/ 38063 h 95066"/>
                  <a:gd name="connsiteX11" fmla="*/ 67079 w 91125"/>
                  <a:gd name="connsiteY11" fmla="*/ 38063 h 95066"/>
                  <a:gd name="connsiteX12" fmla="*/ 46828 w 91125"/>
                  <a:gd name="connsiteY12" fmla="*/ 20328 h 95066"/>
                  <a:gd name="connsiteX13" fmla="*/ 26578 w 91125"/>
                  <a:gd name="connsiteY13" fmla="*/ 38063 h 9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125" h="95066">
                    <a:moveTo>
                      <a:pt x="91126" y="46930"/>
                    </a:moveTo>
                    <a:cubicBezTo>
                      <a:pt x="91126" y="49463"/>
                      <a:pt x="91126" y="53264"/>
                      <a:pt x="91126" y="55797"/>
                    </a:cubicBezTo>
                    <a:lnTo>
                      <a:pt x="26578" y="55797"/>
                    </a:lnTo>
                    <a:cubicBezTo>
                      <a:pt x="29110" y="68465"/>
                      <a:pt x="37969" y="74799"/>
                      <a:pt x="49360" y="74799"/>
                    </a:cubicBezTo>
                    <a:cubicBezTo>
                      <a:pt x="56954" y="74799"/>
                      <a:pt x="65813" y="70998"/>
                      <a:pt x="72141" y="65931"/>
                    </a:cubicBezTo>
                    <a:lnTo>
                      <a:pt x="86063" y="81133"/>
                    </a:lnTo>
                    <a:cubicBezTo>
                      <a:pt x="75938" y="90000"/>
                      <a:pt x="63282" y="95067"/>
                      <a:pt x="46828" y="95067"/>
                    </a:cubicBezTo>
                    <a:cubicBezTo>
                      <a:pt x="18985" y="95067"/>
                      <a:pt x="0" y="76066"/>
                      <a:pt x="0" y="48197"/>
                    </a:cubicBezTo>
                    <a:cubicBezTo>
                      <a:pt x="0" y="19061"/>
                      <a:pt x="18985" y="60"/>
                      <a:pt x="45563" y="60"/>
                    </a:cubicBezTo>
                    <a:cubicBezTo>
                      <a:pt x="73407" y="-1207"/>
                      <a:pt x="91126" y="17794"/>
                      <a:pt x="91126" y="46930"/>
                    </a:cubicBezTo>
                    <a:close/>
                    <a:moveTo>
                      <a:pt x="26578" y="38063"/>
                    </a:moveTo>
                    <a:lnTo>
                      <a:pt x="67079" y="38063"/>
                    </a:lnTo>
                    <a:cubicBezTo>
                      <a:pt x="64547" y="26661"/>
                      <a:pt x="58219" y="20328"/>
                      <a:pt x="46828" y="20328"/>
                    </a:cubicBezTo>
                    <a:cubicBezTo>
                      <a:pt x="35438" y="20328"/>
                      <a:pt x="29110" y="26661"/>
                      <a:pt x="26578" y="38063"/>
                    </a:cubicBezTo>
                    <a:close/>
                  </a:path>
                </a:pathLst>
              </a:custGeom>
              <a:solidFill>
                <a:srgbClr val="FFFFFF"/>
              </a:solidFill>
              <a:ln w="12649" cap="flat">
                <a:noFill/>
                <a:prstDash val="solid"/>
                <a:miter/>
              </a:ln>
            </p:spPr>
            <p:txBody>
              <a:bodyPr rtlCol="0" anchor="ctr"/>
              <a:lstStyle/>
              <a:p>
                <a:endParaRPr lang="en-US"/>
              </a:p>
            </p:txBody>
          </p:sp>
          <p:sp>
            <p:nvSpPr>
              <p:cNvPr id="661" name="Freeform 660">
                <a:extLst>
                  <a:ext uri="{FF2B5EF4-FFF2-40B4-BE49-F238E27FC236}">
                    <a16:creationId xmlns:a16="http://schemas.microsoft.com/office/drawing/2014/main" id="{3AB96E42-5AF9-F059-E179-4EE745814F13}"/>
                  </a:ext>
                </a:extLst>
              </p:cNvPr>
              <p:cNvSpPr/>
              <p:nvPr/>
            </p:nvSpPr>
            <p:spPr>
              <a:xfrm>
                <a:off x="2919218" y="6241848"/>
                <a:ext cx="91126" cy="95066"/>
              </a:xfrm>
              <a:custGeom>
                <a:avLst/>
                <a:gdLst>
                  <a:gd name="connsiteX0" fmla="*/ 91126 w 91126"/>
                  <a:gd name="connsiteY0" fmla="*/ 46930 h 95066"/>
                  <a:gd name="connsiteX1" fmla="*/ 91126 w 91126"/>
                  <a:gd name="connsiteY1" fmla="*/ 55797 h 95066"/>
                  <a:gd name="connsiteX2" fmla="*/ 26578 w 91126"/>
                  <a:gd name="connsiteY2" fmla="*/ 55797 h 95066"/>
                  <a:gd name="connsiteX3" fmla="*/ 49360 w 91126"/>
                  <a:gd name="connsiteY3" fmla="*/ 74799 h 95066"/>
                  <a:gd name="connsiteX4" fmla="*/ 72142 w 91126"/>
                  <a:gd name="connsiteY4" fmla="*/ 65931 h 95066"/>
                  <a:gd name="connsiteX5" fmla="*/ 86064 w 91126"/>
                  <a:gd name="connsiteY5" fmla="*/ 81133 h 95066"/>
                  <a:gd name="connsiteX6" fmla="*/ 46829 w 91126"/>
                  <a:gd name="connsiteY6" fmla="*/ 95067 h 95066"/>
                  <a:gd name="connsiteX7" fmla="*/ 0 w 91126"/>
                  <a:gd name="connsiteY7" fmla="*/ 48197 h 95066"/>
                  <a:gd name="connsiteX8" fmla="*/ 45563 w 91126"/>
                  <a:gd name="connsiteY8" fmla="*/ 60 h 95066"/>
                  <a:gd name="connsiteX9" fmla="*/ 91126 w 91126"/>
                  <a:gd name="connsiteY9" fmla="*/ 46930 h 95066"/>
                  <a:gd name="connsiteX10" fmla="*/ 26578 w 91126"/>
                  <a:gd name="connsiteY10" fmla="*/ 38063 h 95066"/>
                  <a:gd name="connsiteX11" fmla="*/ 67079 w 91126"/>
                  <a:gd name="connsiteY11" fmla="*/ 38063 h 95066"/>
                  <a:gd name="connsiteX12" fmla="*/ 46829 w 91126"/>
                  <a:gd name="connsiteY12" fmla="*/ 20328 h 95066"/>
                  <a:gd name="connsiteX13" fmla="*/ 26578 w 91126"/>
                  <a:gd name="connsiteY13" fmla="*/ 38063 h 9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126" h="95066">
                    <a:moveTo>
                      <a:pt x="91126" y="46930"/>
                    </a:moveTo>
                    <a:cubicBezTo>
                      <a:pt x="91126" y="49463"/>
                      <a:pt x="91126" y="53264"/>
                      <a:pt x="91126" y="55797"/>
                    </a:cubicBezTo>
                    <a:lnTo>
                      <a:pt x="26578" y="55797"/>
                    </a:lnTo>
                    <a:cubicBezTo>
                      <a:pt x="29110" y="68465"/>
                      <a:pt x="37969" y="74799"/>
                      <a:pt x="49360" y="74799"/>
                    </a:cubicBezTo>
                    <a:cubicBezTo>
                      <a:pt x="56954" y="74799"/>
                      <a:pt x="65813" y="70998"/>
                      <a:pt x="72142" y="65931"/>
                    </a:cubicBezTo>
                    <a:lnTo>
                      <a:pt x="86064" y="81133"/>
                    </a:lnTo>
                    <a:cubicBezTo>
                      <a:pt x="75938" y="90000"/>
                      <a:pt x="63282" y="95067"/>
                      <a:pt x="46829" y="95067"/>
                    </a:cubicBezTo>
                    <a:cubicBezTo>
                      <a:pt x="18985" y="95067"/>
                      <a:pt x="0" y="76066"/>
                      <a:pt x="0" y="48197"/>
                    </a:cubicBezTo>
                    <a:cubicBezTo>
                      <a:pt x="0" y="19061"/>
                      <a:pt x="18985" y="60"/>
                      <a:pt x="45563" y="60"/>
                    </a:cubicBezTo>
                    <a:cubicBezTo>
                      <a:pt x="73407" y="-1207"/>
                      <a:pt x="91126" y="17794"/>
                      <a:pt x="91126" y="46930"/>
                    </a:cubicBezTo>
                    <a:close/>
                    <a:moveTo>
                      <a:pt x="26578" y="38063"/>
                    </a:moveTo>
                    <a:lnTo>
                      <a:pt x="67079" y="38063"/>
                    </a:lnTo>
                    <a:cubicBezTo>
                      <a:pt x="64548" y="26661"/>
                      <a:pt x="58219" y="20328"/>
                      <a:pt x="46829" y="20328"/>
                    </a:cubicBezTo>
                    <a:cubicBezTo>
                      <a:pt x="35438" y="20328"/>
                      <a:pt x="29110" y="26661"/>
                      <a:pt x="26578" y="38063"/>
                    </a:cubicBezTo>
                    <a:close/>
                  </a:path>
                </a:pathLst>
              </a:custGeom>
              <a:solidFill>
                <a:srgbClr val="FFFFFF"/>
              </a:solidFill>
              <a:ln w="12649" cap="flat">
                <a:noFill/>
                <a:prstDash val="solid"/>
                <a:miter/>
              </a:ln>
            </p:spPr>
            <p:txBody>
              <a:bodyPr rtlCol="0" anchor="ctr"/>
              <a:lstStyle/>
              <a:p>
                <a:endParaRPr lang="en-US"/>
              </a:p>
            </p:txBody>
          </p:sp>
          <p:sp>
            <p:nvSpPr>
              <p:cNvPr id="662" name="Freeform 661">
                <a:extLst>
                  <a:ext uri="{FF2B5EF4-FFF2-40B4-BE49-F238E27FC236}">
                    <a16:creationId xmlns:a16="http://schemas.microsoft.com/office/drawing/2014/main" id="{1924172E-D236-028D-FCA3-820E7EA16C08}"/>
                  </a:ext>
                </a:extLst>
              </p:cNvPr>
              <p:cNvSpPr/>
              <p:nvPr/>
            </p:nvSpPr>
            <p:spPr>
              <a:xfrm>
                <a:off x="3021735" y="6241852"/>
                <a:ext cx="94922" cy="130532"/>
              </a:xfrm>
              <a:custGeom>
                <a:avLst/>
                <a:gdLst>
                  <a:gd name="connsiteX0" fmla="*/ 94923 w 94922"/>
                  <a:gd name="connsiteY0" fmla="*/ 46926 h 130532"/>
                  <a:gd name="connsiteX1" fmla="*/ 50626 w 94922"/>
                  <a:gd name="connsiteY1" fmla="*/ 95064 h 130532"/>
                  <a:gd name="connsiteX2" fmla="*/ 24047 w 94922"/>
                  <a:gd name="connsiteY2" fmla="*/ 83662 h 130532"/>
                  <a:gd name="connsiteX3" fmla="*/ 24047 w 94922"/>
                  <a:gd name="connsiteY3" fmla="*/ 130533 h 130532"/>
                  <a:gd name="connsiteX4" fmla="*/ 0 w 94922"/>
                  <a:gd name="connsiteY4" fmla="*/ 130533 h 130532"/>
                  <a:gd name="connsiteX5" fmla="*/ 0 w 94922"/>
                  <a:gd name="connsiteY5" fmla="*/ 2590 h 130532"/>
                  <a:gd name="connsiteX6" fmla="*/ 24047 w 94922"/>
                  <a:gd name="connsiteY6" fmla="*/ 2590 h 130532"/>
                  <a:gd name="connsiteX7" fmla="*/ 24047 w 94922"/>
                  <a:gd name="connsiteY7" fmla="*/ 12724 h 130532"/>
                  <a:gd name="connsiteX8" fmla="*/ 50626 w 94922"/>
                  <a:gd name="connsiteY8" fmla="*/ 56 h 130532"/>
                  <a:gd name="connsiteX9" fmla="*/ 94923 w 94922"/>
                  <a:gd name="connsiteY9" fmla="*/ 46926 h 130532"/>
                  <a:gd name="connsiteX10" fmla="*/ 22782 w 94922"/>
                  <a:gd name="connsiteY10" fmla="*/ 46926 h 130532"/>
                  <a:gd name="connsiteX11" fmla="*/ 45563 w 94922"/>
                  <a:gd name="connsiteY11" fmla="*/ 72262 h 130532"/>
                  <a:gd name="connsiteX12" fmla="*/ 68344 w 94922"/>
                  <a:gd name="connsiteY12" fmla="*/ 46926 h 130532"/>
                  <a:gd name="connsiteX13" fmla="*/ 45563 w 94922"/>
                  <a:gd name="connsiteY13" fmla="*/ 21591 h 130532"/>
                  <a:gd name="connsiteX14" fmla="*/ 22782 w 94922"/>
                  <a:gd name="connsiteY14" fmla="*/ 46926 h 13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922" h="130532">
                    <a:moveTo>
                      <a:pt x="94923" y="46926"/>
                    </a:moveTo>
                    <a:cubicBezTo>
                      <a:pt x="94923" y="74795"/>
                      <a:pt x="75938" y="95064"/>
                      <a:pt x="50626" y="95064"/>
                    </a:cubicBezTo>
                    <a:cubicBezTo>
                      <a:pt x="37969" y="95064"/>
                      <a:pt x="30375" y="89996"/>
                      <a:pt x="24047" y="83662"/>
                    </a:cubicBezTo>
                    <a:lnTo>
                      <a:pt x="24047" y="130533"/>
                    </a:lnTo>
                    <a:lnTo>
                      <a:pt x="0" y="130533"/>
                    </a:lnTo>
                    <a:lnTo>
                      <a:pt x="0" y="2590"/>
                    </a:lnTo>
                    <a:lnTo>
                      <a:pt x="24047" y="2590"/>
                    </a:lnTo>
                    <a:lnTo>
                      <a:pt x="24047" y="12724"/>
                    </a:lnTo>
                    <a:cubicBezTo>
                      <a:pt x="30375" y="5123"/>
                      <a:pt x="39235" y="56"/>
                      <a:pt x="50626" y="56"/>
                    </a:cubicBezTo>
                    <a:cubicBezTo>
                      <a:pt x="75938" y="-1211"/>
                      <a:pt x="94923" y="19058"/>
                      <a:pt x="94923" y="46926"/>
                    </a:cubicBezTo>
                    <a:close/>
                    <a:moveTo>
                      <a:pt x="22782" y="46926"/>
                    </a:moveTo>
                    <a:cubicBezTo>
                      <a:pt x="22782" y="60861"/>
                      <a:pt x="31641" y="72262"/>
                      <a:pt x="45563" y="72262"/>
                    </a:cubicBezTo>
                    <a:cubicBezTo>
                      <a:pt x="59485" y="72262"/>
                      <a:pt x="68344" y="60861"/>
                      <a:pt x="68344" y="46926"/>
                    </a:cubicBezTo>
                    <a:cubicBezTo>
                      <a:pt x="68344" y="32992"/>
                      <a:pt x="59485" y="21591"/>
                      <a:pt x="45563" y="21591"/>
                    </a:cubicBezTo>
                    <a:cubicBezTo>
                      <a:pt x="31641" y="21591"/>
                      <a:pt x="22782" y="32992"/>
                      <a:pt x="22782" y="46926"/>
                    </a:cubicBezTo>
                    <a:close/>
                  </a:path>
                </a:pathLst>
              </a:custGeom>
              <a:solidFill>
                <a:srgbClr val="FFFFFF"/>
              </a:solidFill>
              <a:ln w="12649" cap="flat">
                <a:noFill/>
                <a:prstDash val="solid"/>
                <a:miter/>
              </a:ln>
            </p:spPr>
            <p:txBody>
              <a:bodyPr rtlCol="0" anchor="ctr"/>
              <a:lstStyle/>
              <a:p>
                <a:endParaRPr lang="en-US"/>
              </a:p>
            </p:txBody>
          </p:sp>
          <p:sp>
            <p:nvSpPr>
              <p:cNvPr id="663" name="Freeform 662">
                <a:extLst>
                  <a:ext uri="{FF2B5EF4-FFF2-40B4-BE49-F238E27FC236}">
                    <a16:creationId xmlns:a16="http://schemas.microsoft.com/office/drawing/2014/main" id="{879A85CF-01B5-4A40-390C-2EB81B418DA2}"/>
                  </a:ext>
                </a:extLst>
              </p:cNvPr>
              <p:cNvSpPr/>
              <p:nvPr/>
            </p:nvSpPr>
            <p:spPr>
              <a:xfrm>
                <a:off x="3125517" y="6198699"/>
                <a:ext cx="30375" cy="135682"/>
              </a:xfrm>
              <a:custGeom>
                <a:avLst/>
                <a:gdLst>
                  <a:gd name="connsiteX0" fmla="*/ 30375 w 30375"/>
                  <a:gd name="connsiteY0" fmla="*/ 15340 h 135682"/>
                  <a:gd name="connsiteX1" fmla="*/ 15187 w 30375"/>
                  <a:gd name="connsiteY1" fmla="*/ 30541 h 135682"/>
                  <a:gd name="connsiteX2" fmla="*/ 0 w 30375"/>
                  <a:gd name="connsiteY2" fmla="*/ 15340 h 135682"/>
                  <a:gd name="connsiteX3" fmla="*/ 15187 w 30375"/>
                  <a:gd name="connsiteY3" fmla="*/ 139 h 135682"/>
                  <a:gd name="connsiteX4" fmla="*/ 30375 w 30375"/>
                  <a:gd name="connsiteY4" fmla="*/ 15340 h 135682"/>
                  <a:gd name="connsiteX5" fmla="*/ 26578 w 30375"/>
                  <a:gd name="connsiteY5" fmla="*/ 135682 h 135682"/>
                  <a:gd name="connsiteX6" fmla="*/ 2531 w 30375"/>
                  <a:gd name="connsiteY6" fmla="*/ 135682 h 135682"/>
                  <a:gd name="connsiteX7" fmla="*/ 2531 w 30375"/>
                  <a:gd name="connsiteY7" fmla="*/ 44475 h 135682"/>
                  <a:gd name="connsiteX8" fmla="*/ 26578 w 30375"/>
                  <a:gd name="connsiteY8" fmla="*/ 44475 h 135682"/>
                  <a:gd name="connsiteX9" fmla="*/ 26578 w 30375"/>
                  <a:gd name="connsiteY9" fmla="*/ 135682 h 13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75" h="135682">
                    <a:moveTo>
                      <a:pt x="30375" y="15340"/>
                    </a:moveTo>
                    <a:cubicBezTo>
                      <a:pt x="30375" y="24207"/>
                      <a:pt x="24047" y="30541"/>
                      <a:pt x="15187" y="30541"/>
                    </a:cubicBezTo>
                    <a:cubicBezTo>
                      <a:pt x="6328" y="30541"/>
                      <a:pt x="0" y="24207"/>
                      <a:pt x="0" y="15340"/>
                    </a:cubicBezTo>
                    <a:cubicBezTo>
                      <a:pt x="0" y="6472"/>
                      <a:pt x="6328" y="139"/>
                      <a:pt x="15187" y="139"/>
                    </a:cubicBezTo>
                    <a:cubicBezTo>
                      <a:pt x="22781" y="-1128"/>
                      <a:pt x="30375" y="6472"/>
                      <a:pt x="30375" y="15340"/>
                    </a:cubicBezTo>
                    <a:close/>
                    <a:moveTo>
                      <a:pt x="26578" y="135682"/>
                    </a:moveTo>
                    <a:lnTo>
                      <a:pt x="2531" y="135682"/>
                    </a:lnTo>
                    <a:lnTo>
                      <a:pt x="2531" y="44475"/>
                    </a:lnTo>
                    <a:lnTo>
                      <a:pt x="26578" y="44475"/>
                    </a:lnTo>
                    <a:lnTo>
                      <a:pt x="26578" y="135682"/>
                    </a:lnTo>
                    <a:close/>
                  </a:path>
                </a:pathLst>
              </a:custGeom>
              <a:solidFill>
                <a:srgbClr val="FFFFFF"/>
              </a:solidFill>
              <a:ln w="12649" cap="flat">
                <a:noFill/>
                <a:prstDash val="solid"/>
                <a:miter/>
              </a:ln>
            </p:spPr>
            <p:txBody>
              <a:bodyPr rtlCol="0" anchor="ctr"/>
              <a:lstStyle/>
              <a:p>
                <a:endParaRPr lang="en-US"/>
              </a:p>
            </p:txBody>
          </p:sp>
          <p:sp>
            <p:nvSpPr>
              <p:cNvPr id="664" name="Freeform 663">
                <a:extLst>
                  <a:ext uri="{FF2B5EF4-FFF2-40B4-BE49-F238E27FC236}">
                    <a16:creationId xmlns:a16="http://schemas.microsoft.com/office/drawing/2014/main" id="{B71EAA5E-D692-8BF5-9FCC-4BE214241D1E}"/>
                  </a:ext>
                </a:extLst>
              </p:cNvPr>
              <p:cNvSpPr/>
              <p:nvPr/>
            </p:nvSpPr>
            <p:spPr>
              <a:xfrm>
                <a:off x="3168549" y="6201371"/>
                <a:ext cx="88594" cy="134277"/>
              </a:xfrm>
              <a:custGeom>
                <a:avLst/>
                <a:gdLst>
                  <a:gd name="connsiteX0" fmla="*/ 24047 w 88594"/>
                  <a:gd name="connsiteY0" fmla="*/ 74739 h 134277"/>
                  <a:gd name="connsiteX1" fmla="*/ 58219 w 88594"/>
                  <a:gd name="connsiteY1" fmla="*/ 43070 h 134277"/>
                  <a:gd name="connsiteX2" fmla="*/ 88595 w 88594"/>
                  <a:gd name="connsiteY2" fmla="*/ 43070 h 134277"/>
                  <a:gd name="connsiteX3" fmla="*/ 44297 w 88594"/>
                  <a:gd name="connsiteY3" fmla="*/ 86140 h 134277"/>
                  <a:gd name="connsiteX4" fmla="*/ 88595 w 88594"/>
                  <a:gd name="connsiteY4" fmla="*/ 134277 h 134277"/>
                  <a:gd name="connsiteX5" fmla="*/ 58219 w 88594"/>
                  <a:gd name="connsiteY5" fmla="*/ 134277 h 134277"/>
                  <a:gd name="connsiteX6" fmla="*/ 24047 w 88594"/>
                  <a:gd name="connsiteY6" fmla="*/ 97541 h 134277"/>
                  <a:gd name="connsiteX7" fmla="*/ 24047 w 88594"/>
                  <a:gd name="connsiteY7" fmla="*/ 134277 h 134277"/>
                  <a:gd name="connsiteX8" fmla="*/ 0 w 88594"/>
                  <a:gd name="connsiteY8" fmla="*/ 134277 h 134277"/>
                  <a:gd name="connsiteX9" fmla="*/ 0 w 88594"/>
                  <a:gd name="connsiteY9" fmla="*/ 0 h 134277"/>
                  <a:gd name="connsiteX10" fmla="*/ 24047 w 88594"/>
                  <a:gd name="connsiteY10" fmla="*/ 0 h 134277"/>
                  <a:gd name="connsiteX11" fmla="*/ 24047 w 88594"/>
                  <a:gd name="connsiteY11" fmla="*/ 74739 h 1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94" h="134277">
                    <a:moveTo>
                      <a:pt x="24047" y="74739"/>
                    </a:moveTo>
                    <a:lnTo>
                      <a:pt x="58219" y="43070"/>
                    </a:lnTo>
                    <a:lnTo>
                      <a:pt x="88595" y="43070"/>
                    </a:lnTo>
                    <a:lnTo>
                      <a:pt x="44297" y="86140"/>
                    </a:lnTo>
                    <a:lnTo>
                      <a:pt x="88595" y="134277"/>
                    </a:lnTo>
                    <a:lnTo>
                      <a:pt x="58219" y="134277"/>
                    </a:lnTo>
                    <a:lnTo>
                      <a:pt x="24047" y="97541"/>
                    </a:lnTo>
                    <a:lnTo>
                      <a:pt x="24047" y="134277"/>
                    </a:lnTo>
                    <a:lnTo>
                      <a:pt x="0" y="134277"/>
                    </a:lnTo>
                    <a:lnTo>
                      <a:pt x="0" y="0"/>
                    </a:lnTo>
                    <a:lnTo>
                      <a:pt x="24047" y="0"/>
                    </a:lnTo>
                    <a:lnTo>
                      <a:pt x="24047" y="74739"/>
                    </a:lnTo>
                    <a:close/>
                  </a:path>
                </a:pathLst>
              </a:custGeom>
              <a:solidFill>
                <a:srgbClr val="FFFFFF"/>
              </a:solidFill>
              <a:ln w="12649" cap="flat">
                <a:noFill/>
                <a:prstDash val="solid"/>
                <a:miter/>
              </a:ln>
            </p:spPr>
            <p:txBody>
              <a:bodyPr rtlCol="0" anchor="ctr"/>
              <a:lstStyle/>
              <a:p>
                <a:endParaRPr lang="en-US"/>
              </a:p>
            </p:txBody>
          </p:sp>
        </p:grpSp>
        <p:grpSp>
          <p:nvGrpSpPr>
            <p:cNvPr id="665" name="Graphic 6">
              <a:extLst>
                <a:ext uri="{FF2B5EF4-FFF2-40B4-BE49-F238E27FC236}">
                  <a16:creationId xmlns:a16="http://schemas.microsoft.com/office/drawing/2014/main" id="{EAF7253D-DCE0-306A-56C0-434CCC92A528}"/>
                </a:ext>
              </a:extLst>
            </p:cNvPr>
            <p:cNvGrpSpPr/>
            <p:nvPr/>
          </p:nvGrpSpPr>
          <p:grpSpPr>
            <a:xfrm>
              <a:off x="1459938" y="6207705"/>
              <a:ext cx="946696" cy="162145"/>
              <a:chOff x="1459938" y="6207705"/>
              <a:chExt cx="946696" cy="162145"/>
            </a:xfrm>
            <a:solidFill>
              <a:srgbClr val="FFFFFF"/>
            </a:solidFill>
          </p:grpSpPr>
          <p:sp>
            <p:nvSpPr>
              <p:cNvPr id="666" name="Freeform 665">
                <a:extLst>
                  <a:ext uri="{FF2B5EF4-FFF2-40B4-BE49-F238E27FC236}">
                    <a16:creationId xmlns:a16="http://schemas.microsoft.com/office/drawing/2014/main" id="{E8005837-3197-1BB5-94BD-FAFBFEFA10C8}"/>
                  </a:ext>
                </a:extLst>
              </p:cNvPr>
              <p:cNvSpPr/>
              <p:nvPr/>
            </p:nvSpPr>
            <p:spPr>
              <a:xfrm>
                <a:off x="1459938" y="6207705"/>
                <a:ext cx="83532" cy="126676"/>
              </a:xfrm>
              <a:custGeom>
                <a:avLst/>
                <a:gdLst>
                  <a:gd name="connsiteX0" fmla="*/ 69610 w 83532"/>
                  <a:gd name="connsiteY0" fmla="*/ 125410 h 126676"/>
                  <a:gd name="connsiteX1" fmla="*/ 69610 w 83532"/>
                  <a:gd name="connsiteY1" fmla="*/ 111475 h 126676"/>
                  <a:gd name="connsiteX2" fmla="*/ 39235 w 83532"/>
                  <a:gd name="connsiteY2" fmla="*/ 126676 h 126676"/>
                  <a:gd name="connsiteX3" fmla="*/ 0 w 83532"/>
                  <a:gd name="connsiteY3" fmla="*/ 79806 h 126676"/>
                  <a:gd name="connsiteX4" fmla="*/ 39235 w 83532"/>
                  <a:gd name="connsiteY4" fmla="*/ 32936 h 126676"/>
                  <a:gd name="connsiteX5" fmla="*/ 69610 w 83532"/>
                  <a:gd name="connsiteY5" fmla="*/ 48137 h 126676"/>
                  <a:gd name="connsiteX6" fmla="*/ 69610 w 83532"/>
                  <a:gd name="connsiteY6" fmla="*/ 0 h 126676"/>
                  <a:gd name="connsiteX7" fmla="*/ 83532 w 83532"/>
                  <a:gd name="connsiteY7" fmla="*/ 0 h 126676"/>
                  <a:gd name="connsiteX8" fmla="*/ 83532 w 83532"/>
                  <a:gd name="connsiteY8" fmla="*/ 124143 h 126676"/>
                  <a:gd name="connsiteX9" fmla="*/ 69610 w 83532"/>
                  <a:gd name="connsiteY9" fmla="*/ 124143 h 126676"/>
                  <a:gd name="connsiteX10" fmla="*/ 69610 w 83532"/>
                  <a:gd name="connsiteY10" fmla="*/ 101341 h 126676"/>
                  <a:gd name="connsiteX11" fmla="*/ 69610 w 83532"/>
                  <a:gd name="connsiteY11" fmla="*/ 60805 h 126676"/>
                  <a:gd name="connsiteX12" fmla="*/ 43032 w 83532"/>
                  <a:gd name="connsiteY12" fmla="*/ 46870 h 126676"/>
                  <a:gd name="connsiteX13" fmla="*/ 13922 w 83532"/>
                  <a:gd name="connsiteY13" fmla="*/ 81073 h 126676"/>
                  <a:gd name="connsiteX14" fmla="*/ 43032 w 83532"/>
                  <a:gd name="connsiteY14" fmla="*/ 115276 h 126676"/>
                  <a:gd name="connsiteX15" fmla="*/ 69610 w 83532"/>
                  <a:gd name="connsiteY15" fmla="*/ 101341 h 1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532" h="126676">
                    <a:moveTo>
                      <a:pt x="69610" y="125410"/>
                    </a:moveTo>
                    <a:lnTo>
                      <a:pt x="69610" y="111475"/>
                    </a:lnTo>
                    <a:cubicBezTo>
                      <a:pt x="63282" y="120343"/>
                      <a:pt x="51891" y="126676"/>
                      <a:pt x="39235" y="126676"/>
                    </a:cubicBezTo>
                    <a:cubicBezTo>
                      <a:pt x="16453" y="126676"/>
                      <a:pt x="0" y="108942"/>
                      <a:pt x="0" y="79806"/>
                    </a:cubicBezTo>
                    <a:cubicBezTo>
                      <a:pt x="0" y="50671"/>
                      <a:pt x="16453" y="32936"/>
                      <a:pt x="39235" y="32936"/>
                    </a:cubicBezTo>
                    <a:cubicBezTo>
                      <a:pt x="51891" y="32936"/>
                      <a:pt x="62016" y="39270"/>
                      <a:pt x="69610" y="48137"/>
                    </a:cubicBezTo>
                    <a:lnTo>
                      <a:pt x="69610" y="0"/>
                    </a:lnTo>
                    <a:lnTo>
                      <a:pt x="83532" y="0"/>
                    </a:lnTo>
                    <a:lnTo>
                      <a:pt x="83532" y="124143"/>
                    </a:lnTo>
                    <a:lnTo>
                      <a:pt x="69610" y="124143"/>
                    </a:lnTo>
                    <a:close/>
                    <a:moveTo>
                      <a:pt x="69610" y="101341"/>
                    </a:moveTo>
                    <a:lnTo>
                      <a:pt x="69610" y="60805"/>
                    </a:lnTo>
                    <a:cubicBezTo>
                      <a:pt x="64548" y="53204"/>
                      <a:pt x="54422" y="46870"/>
                      <a:pt x="43032" y="46870"/>
                    </a:cubicBezTo>
                    <a:cubicBezTo>
                      <a:pt x="25313" y="46870"/>
                      <a:pt x="13922" y="62071"/>
                      <a:pt x="13922" y="81073"/>
                    </a:cubicBezTo>
                    <a:cubicBezTo>
                      <a:pt x="13922" y="101341"/>
                      <a:pt x="24047" y="115276"/>
                      <a:pt x="43032" y="115276"/>
                    </a:cubicBezTo>
                    <a:cubicBezTo>
                      <a:pt x="54422" y="115276"/>
                      <a:pt x="64548" y="108942"/>
                      <a:pt x="69610" y="101341"/>
                    </a:cubicBezTo>
                    <a:close/>
                  </a:path>
                </a:pathLst>
              </a:custGeom>
              <a:solidFill>
                <a:srgbClr val="FFFFFF"/>
              </a:solidFill>
              <a:ln w="12649" cap="flat">
                <a:noFill/>
                <a:prstDash val="solid"/>
                <a:miter/>
              </a:ln>
            </p:spPr>
            <p:txBody>
              <a:bodyPr rtlCol="0" anchor="ctr"/>
              <a:lstStyle/>
              <a:p>
                <a:endParaRPr lang="en-US"/>
              </a:p>
            </p:txBody>
          </p:sp>
          <p:sp>
            <p:nvSpPr>
              <p:cNvPr id="667" name="Freeform 666">
                <a:extLst>
                  <a:ext uri="{FF2B5EF4-FFF2-40B4-BE49-F238E27FC236}">
                    <a16:creationId xmlns:a16="http://schemas.microsoft.com/office/drawing/2014/main" id="{E94A77C3-6080-717E-7B04-37DAD5DC80C3}"/>
                  </a:ext>
                </a:extLst>
              </p:cNvPr>
              <p:cNvSpPr/>
              <p:nvPr/>
            </p:nvSpPr>
            <p:spPr>
              <a:xfrm>
                <a:off x="1561189" y="6241908"/>
                <a:ext cx="87328" cy="93740"/>
              </a:xfrm>
              <a:custGeom>
                <a:avLst/>
                <a:gdLst>
                  <a:gd name="connsiteX0" fmla="*/ 0 w 87328"/>
                  <a:gd name="connsiteY0" fmla="*/ 46870 h 93740"/>
                  <a:gd name="connsiteX1" fmla="*/ 44297 w 87328"/>
                  <a:gd name="connsiteY1" fmla="*/ 0 h 93740"/>
                  <a:gd name="connsiteX2" fmla="*/ 87329 w 87328"/>
                  <a:gd name="connsiteY2" fmla="*/ 48137 h 93740"/>
                  <a:gd name="connsiteX3" fmla="*/ 87329 w 87328"/>
                  <a:gd name="connsiteY3" fmla="*/ 51937 h 93740"/>
                  <a:gd name="connsiteX4" fmla="*/ 15188 w 87328"/>
                  <a:gd name="connsiteY4" fmla="*/ 51937 h 93740"/>
                  <a:gd name="connsiteX5" fmla="*/ 46829 w 87328"/>
                  <a:gd name="connsiteY5" fmla="*/ 82340 h 93740"/>
                  <a:gd name="connsiteX6" fmla="*/ 74673 w 87328"/>
                  <a:gd name="connsiteY6" fmla="*/ 70938 h 93740"/>
                  <a:gd name="connsiteX7" fmla="*/ 81001 w 87328"/>
                  <a:gd name="connsiteY7" fmla="*/ 79806 h 93740"/>
                  <a:gd name="connsiteX8" fmla="*/ 45563 w 87328"/>
                  <a:gd name="connsiteY8" fmla="*/ 93740 h 93740"/>
                  <a:gd name="connsiteX9" fmla="*/ 0 w 87328"/>
                  <a:gd name="connsiteY9" fmla="*/ 46870 h 93740"/>
                  <a:gd name="connsiteX10" fmla="*/ 44297 w 87328"/>
                  <a:gd name="connsiteY10" fmla="*/ 11401 h 93740"/>
                  <a:gd name="connsiteX11" fmla="*/ 15188 w 87328"/>
                  <a:gd name="connsiteY11" fmla="*/ 41803 h 93740"/>
                  <a:gd name="connsiteX12" fmla="*/ 73407 w 87328"/>
                  <a:gd name="connsiteY12" fmla="*/ 41803 h 93740"/>
                  <a:gd name="connsiteX13" fmla="*/ 44297 w 87328"/>
                  <a:gd name="connsiteY13" fmla="*/ 11401 h 9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328" h="93740">
                    <a:moveTo>
                      <a:pt x="0" y="46870"/>
                    </a:moveTo>
                    <a:cubicBezTo>
                      <a:pt x="0" y="21535"/>
                      <a:pt x="18985" y="0"/>
                      <a:pt x="44297" y="0"/>
                    </a:cubicBezTo>
                    <a:cubicBezTo>
                      <a:pt x="70876" y="0"/>
                      <a:pt x="87329" y="21535"/>
                      <a:pt x="87329" y="48137"/>
                    </a:cubicBezTo>
                    <a:lnTo>
                      <a:pt x="87329" y="51937"/>
                    </a:lnTo>
                    <a:lnTo>
                      <a:pt x="15188" y="51937"/>
                    </a:lnTo>
                    <a:cubicBezTo>
                      <a:pt x="16453" y="68405"/>
                      <a:pt x="27844" y="82340"/>
                      <a:pt x="46829" y="82340"/>
                    </a:cubicBezTo>
                    <a:cubicBezTo>
                      <a:pt x="56954" y="82340"/>
                      <a:pt x="67079" y="78539"/>
                      <a:pt x="74673" y="70938"/>
                    </a:cubicBezTo>
                    <a:lnTo>
                      <a:pt x="81001" y="79806"/>
                    </a:lnTo>
                    <a:cubicBezTo>
                      <a:pt x="72142" y="88673"/>
                      <a:pt x="59485" y="93740"/>
                      <a:pt x="45563" y="93740"/>
                    </a:cubicBezTo>
                    <a:cubicBezTo>
                      <a:pt x="18985" y="93740"/>
                      <a:pt x="0" y="74739"/>
                      <a:pt x="0" y="46870"/>
                    </a:cubicBezTo>
                    <a:close/>
                    <a:moveTo>
                      <a:pt x="44297" y="11401"/>
                    </a:moveTo>
                    <a:cubicBezTo>
                      <a:pt x="25313" y="11401"/>
                      <a:pt x="15188" y="27869"/>
                      <a:pt x="15188" y="41803"/>
                    </a:cubicBezTo>
                    <a:lnTo>
                      <a:pt x="73407" y="41803"/>
                    </a:lnTo>
                    <a:cubicBezTo>
                      <a:pt x="73407" y="27869"/>
                      <a:pt x="64548" y="11401"/>
                      <a:pt x="44297" y="11401"/>
                    </a:cubicBezTo>
                    <a:close/>
                  </a:path>
                </a:pathLst>
              </a:custGeom>
              <a:solidFill>
                <a:srgbClr val="FFFFFF"/>
              </a:solidFill>
              <a:ln w="12649" cap="flat">
                <a:noFill/>
                <a:prstDash val="solid"/>
                <a:miter/>
              </a:ln>
            </p:spPr>
            <p:txBody>
              <a:bodyPr rtlCol="0" anchor="ctr"/>
              <a:lstStyle/>
              <a:p>
                <a:endParaRPr lang="en-US"/>
              </a:p>
            </p:txBody>
          </p:sp>
          <p:sp>
            <p:nvSpPr>
              <p:cNvPr id="668" name="Freeform 667">
                <a:extLst>
                  <a:ext uri="{FF2B5EF4-FFF2-40B4-BE49-F238E27FC236}">
                    <a16:creationId xmlns:a16="http://schemas.microsoft.com/office/drawing/2014/main" id="{A8E5B4C1-7E27-6C1B-5F08-BB5AD65F022D}"/>
                  </a:ext>
                </a:extLst>
              </p:cNvPr>
              <p:cNvSpPr/>
              <p:nvPr/>
            </p:nvSpPr>
            <p:spPr>
              <a:xfrm>
                <a:off x="1658643" y="6241908"/>
                <a:ext cx="70875" cy="93740"/>
              </a:xfrm>
              <a:custGeom>
                <a:avLst/>
                <a:gdLst>
                  <a:gd name="connsiteX0" fmla="*/ 0 w 70875"/>
                  <a:gd name="connsiteY0" fmla="*/ 79806 h 93740"/>
                  <a:gd name="connsiteX1" fmla="*/ 7594 w 70875"/>
                  <a:gd name="connsiteY1" fmla="*/ 69672 h 93740"/>
                  <a:gd name="connsiteX2" fmla="*/ 36703 w 70875"/>
                  <a:gd name="connsiteY2" fmla="*/ 82340 h 93740"/>
                  <a:gd name="connsiteX3" fmla="*/ 58219 w 70875"/>
                  <a:gd name="connsiteY3" fmla="*/ 67138 h 93740"/>
                  <a:gd name="connsiteX4" fmla="*/ 2531 w 70875"/>
                  <a:gd name="connsiteY4" fmla="*/ 25335 h 93740"/>
                  <a:gd name="connsiteX5" fmla="*/ 35438 w 70875"/>
                  <a:gd name="connsiteY5" fmla="*/ 0 h 93740"/>
                  <a:gd name="connsiteX6" fmla="*/ 68344 w 70875"/>
                  <a:gd name="connsiteY6" fmla="*/ 12668 h 93740"/>
                  <a:gd name="connsiteX7" fmla="*/ 62016 w 70875"/>
                  <a:gd name="connsiteY7" fmla="*/ 22802 h 93740"/>
                  <a:gd name="connsiteX8" fmla="*/ 35438 w 70875"/>
                  <a:gd name="connsiteY8" fmla="*/ 11401 h 93740"/>
                  <a:gd name="connsiteX9" fmla="*/ 15187 w 70875"/>
                  <a:gd name="connsiteY9" fmla="*/ 25335 h 93740"/>
                  <a:gd name="connsiteX10" fmla="*/ 70875 w 70875"/>
                  <a:gd name="connsiteY10" fmla="*/ 67138 h 93740"/>
                  <a:gd name="connsiteX11" fmla="*/ 35438 w 70875"/>
                  <a:gd name="connsiteY11" fmla="*/ 93740 h 93740"/>
                  <a:gd name="connsiteX12" fmla="*/ 0 w 70875"/>
                  <a:gd name="connsiteY12" fmla="*/ 79806 h 9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75" h="93740">
                    <a:moveTo>
                      <a:pt x="0" y="79806"/>
                    </a:moveTo>
                    <a:lnTo>
                      <a:pt x="7594" y="69672"/>
                    </a:lnTo>
                    <a:cubicBezTo>
                      <a:pt x="13922" y="76006"/>
                      <a:pt x="25313" y="82340"/>
                      <a:pt x="36703" y="82340"/>
                    </a:cubicBezTo>
                    <a:cubicBezTo>
                      <a:pt x="50626" y="82340"/>
                      <a:pt x="58219" y="76006"/>
                      <a:pt x="58219" y="67138"/>
                    </a:cubicBezTo>
                    <a:cubicBezTo>
                      <a:pt x="58219" y="45603"/>
                      <a:pt x="2531" y="58271"/>
                      <a:pt x="2531" y="25335"/>
                    </a:cubicBezTo>
                    <a:cubicBezTo>
                      <a:pt x="2531" y="11401"/>
                      <a:pt x="15187" y="0"/>
                      <a:pt x="35438" y="0"/>
                    </a:cubicBezTo>
                    <a:cubicBezTo>
                      <a:pt x="50626" y="0"/>
                      <a:pt x="60750" y="6334"/>
                      <a:pt x="68344" y="12668"/>
                    </a:cubicBezTo>
                    <a:lnTo>
                      <a:pt x="62016" y="22802"/>
                    </a:lnTo>
                    <a:cubicBezTo>
                      <a:pt x="56954" y="16468"/>
                      <a:pt x="46828" y="11401"/>
                      <a:pt x="35438" y="11401"/>
                    </a:cubicBezTo>
                    <a:cubicBezTo>
                      <a:pt x="22781" y="11401"/>
                      <a:pt x="15187" y="17735"/>
                      <a:pt x="15187" y="25335"/>
                    </a:cubicBezTo>
                    <a:cubicBezTo>
                      <a:pt x="15187" y="44337"/>
                      <a:pt x="70875" y="31669"/>
                      <a:pt x="70875" y="67138"/>
                    </a:cubicBezTo>
                    <a:cubicBezTo>
                      <a:pt x="70875" y="82340"/>
                      <a:pt x="58219" y="93740"/>
                      <a:pt x="35438" y="93740"/>
                    </a:cubicBezTo>
                    <a:cubicBezTo>
                      <a:pt x="21516" y="93740"/>
                      <a:pt x="8859" y="88673"/>
                      <a:pt x="0" y="79806"/>
                    </a:cubicBezTo>
                    <a:close/>
                  </a:path>
                </a:pathLst>
              </a:custGeom>
              <a:solidFill>
                <a:srgbClr val="FFFFFF"/>
              </a:solidFill>
              <a:ln w="12649" cap="flat">
                <a:noFill/>
                <a:prstDash val="solid"/>
                <a:miter/>
              </a:ln>
            </p:spPr>
            <p:txBody>
              <a:bodyPr rtlCol="0" anchor="ctr"/>
              <a:lstStyle/>
              <a:p>
                <a:endParaRPr lang="en-US"/>
              </a:p>
            </p:txBody>
          </p:sp>
          <p:sp>
            <p:nvSpPr>
              <p:cNvPr id="669" name="Freeform 668">
                <a:extLst>
                  <a:ext uri="{FF2B5EF4-FFF2-40B4-BE49-F238E27FC236}">
                    <a16:creationId xmlns:a16="http://schemas.microsoft.com/office/drawing/2014/main" id="{456C672D-5713-C6DA-CE33-0A44A0227B49}"/>
                  </a:ext>
                </a:extLst>
              </p:cNvPr>
              <p:cNvSpPr/>
              <p:nvPr/>
            </p:nvSpPr>
            <p:spPr>
              <a:xfrm>
                <a:off x="1745972" y="6212772"/>
                <a:ext cx="17718" cy="120342"/>
              </a:xfrm>
              <a:custGeom>
                <a:avLst/>
                <a:gdLst>
                  <a:gd name="connsiteX0" fmla="*/ 0 w 17718"/>
                  <a:gd name="connsiteY0" fmla="*/ 8868 h 120342"/>
                  <a:gd name="connsiteX1" fmla="*/ 8859 w 17718"/>
                  <a:gd name="connsiteY1" fmla="*/ 0 h 120342"/>
                  <a:gd name="connsiteX2" fmla="*/ 17719 w 17718"/>
                  <a:gd name="connsiteY2" fmla="*/ 8868 h 120342"/>
                  <a:gd name="connsiteX3" fmla="*/ 8859 w 17718"/>
                  <a:gd name="connsiteY3" fmla="*/ 17735 h 120342"/>
                  <a:gd name="connsiteX4" fmla="*/ 0 w 17718"/>
                  <a:gd name="connsiteY4" fmla="*/ 8868 h 120342"/>
                  <a:gd name="connsiteX5" fmla="*/ 2531 w 17718"/>
                  <a:gd name="connsiteY5" fmla="*/ 120343 h 120342"/>
                  <a:gd name="connsiteX6" fmla="*/ 2531 w 17718"/>
                  <a:gd name="connsiteY6" fmla="*/ 30402 h 120342"/>
                  <a:gd name="connsiteX7" fmla="*/ 16453 w 17718"/>
                  <a:gd name="connsiteY7" fmla="*/ 30402 h 120342"/>
                  <a:gd name="connsiteX8" fmla="*/ 16453 w 17718"/>
                  <a:gd name="connsiteY8" fmla="*/ 120343 h 120342"/>
                  <a:gd name="connsiteX9" fmla="*/ 2531 w 17718"/>
                  <a:gd name="connsiteY9" fmla="*/ 120343 h 12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18" h="120342">
                    <a:moveTo>
                      <a:pt x="0" y="8868"/>
                    </a:moveTo>
                    <a:cubicBezTo>
                      <a:pt x="0" y="3801"/>
                      <a:pt x="3797" y="0"/>
                      <a:pt x="8859" y="0"/>
                    </a:cubicBezTo>
                    <a:cubicBezTo>
                      <a:pt x="13922" y="0"/>
                      <a:pt x="17719" y="3801"/>
                      <a:pt x="17719" y="8868"/>
                    </a:cubicBezTo>
                    <a:cubicBezTo>
                      <a:pt x="17719" y="13934"/>
                      <a:pt x="13922" y="17735"/>
                      <a:pt x="8859" y="17735"/>
                    </a:cubicBezTo>
                    <a:cubicBezTo>
                      <a:pt x="3797" y="17735"/>
                      <a:pt x="0" y="13934"/>
                      <a:pt x="0" y="8868"/>
                    </a:cubicBezTo>
                    <a:close/>
                    <a:moveTo>
                      <a:pt x="2531" y="120343"/>
                    </a:moveTo>
                    <a:lnTo>
                      <a:pt x="2531" y="30402"/>
                    </a:lnTo>
                    <a:lnTo>
                      <a:pt x="16453" y="30402"/>
                    </a:lnTo>
                    <a:lnTo>
                      <a:pt x="16453" y="120343"/>
                    </a:lnTo>
                    <a:lnTo>
                      <a:pt x="2531" y="120343"/>
                    </a:lnTo>
                    <a:close/>
                  </a:path>
                </a:pathLst>
              </a:custGeom>
              <a:solidFill>
                <a:srgbClr val="FFFFFF"/>
              </a:solidFill>
              <a:ln w="12649" cap="flat">
                <a:noFill/>
                <a:prstDash val="solid"/>
                <a:miter/>
              </a:ln>
            </p:spPr>
            <p:txBody>
              <a:bodyPr rtlCol="0" anchor="ctr"/>
              <a:lstStyle/>
              <a:p>
                <a:endParaRPr lang="en-US"/>
              </a:p>
            </p:txBody>
          </p:sp>
          <p:sp>
            <p:nvSpPr>
              <p:cNvPr id="670" name="Freeform 669">
                <a:extLst>
                  <a:ext uri="{FF2B5EF4-FFF2-40B4-BE49-F238E27FC236}">
                    <a16:creationId xmlns:a16="http://schemas.microsoft.com/office/drawing/2014/main" id="{FC543A21-BC3B-8780-5F87-13F3E9DBCD47}"/>
                  </a:ext>
                </a:extLst>
              </p:cNvPr>
              <p:cNvSpPr/>
              <p:nvPr/>
            </p:nvSpPr>
            <p:spPr>
              <a:xfrm>
                <a:off x="1781410" y="6241908"/>
                <a:ext cx="83532" cy="127942"/>
              </a:xfrm>
              <a:custGeom>
                <a:avLst/>
                <a:gdLst>
                  <a:gd name="connsiteX0" fmla="*/ 3797 w 83532"/>
                  <a:gd name="connsiteY0" fmla="*/ 114009 h 127942"/>
                  <a:gd name="connsiteX1" fmla="*/ 11391 w 83532"/>
                  <a:gd name="connsiteY1" fmla="*/ 103874 h 127942"/>
                  <a:gd name="connsiteX2" fmla="*/ 40501 w 83532"/>
                  <a:gd name="connsiteY2" fmla="*/ 116542 h 127942"/>
                  <a:gd name="connsiteX3" fmla="*/ 69610 w 83532"/>
                  <a:gd name="connsiteY3" fmla="*/ 89940 h 127942"/>
                  <a:gd name="connsiteX4" fmla="*/ 69610 w 83532"/>
                  <a:gd name="connsiteY4" fmla="*/ 77272 h 127942"/>
                  <a:gd name="connsiteX5" fmla="*/ 39235 w 83532"/>
                  <a:gd name="connsiteY5" fmla="*/ 93740 h 127942"/>
                  <a:gd name="connsiteX6" fmla="*/ 0 w 83532"/>
                  <a:gd name="connsiteY6" fmla="*/ 46870 h 127942"/>
                  <a:gd name="connsiteX7" fmla="*/ 39235 w 83532"/>
                  <a:gd name="connsiteY7" fmla="*/ 0 h 127942"/>
                  <a:gd name="connsiteX8" fmla="*/ 69610 w 83532"/>
                  <a:gd name="connsiteY8" fmla="*/ 15201 h 127942"/>
                  <a:gd name="connsiteX9" fmla="*/ 69610 w 83532"/>
                  <a:gd name="connsiteY9" fmla="*/ 1266 h 127942"/>
                  <a:gd name="connsiteX10" fmla="*/ 83532 w 83532"/>
                  <a:gd name="connsiteY10" fmla="*/ 1266 h 127942"/>
                  <a:gd name="connsiteX11" fmla="*/ 83532 w 83532"/>
                  <a:gd name="connsiteY11" fmla="*/ 88673 h 127942"/>
                  <a:gd name="connsiteX12" fmla="*/ 40501 w 83532"/>
                  <a:gd name="connsiteY12" fmla="*/ 127943 h 127942"/>
                  <a:gd name="connsiteX13" fmla="*/ 3797 w 83532"/>
                  <a:gd name="connsiteY13" fmla="*/ 114009 h 127942"/>
                  <a:gd name="connsiteX14" fmla="*/ 68344 w 83532"/>
                  <a:gd name="connsiteY14" fmla="*/ 65871 h 127942"/>
                  <a:gd name="connsiteX15" fmla="*/ 68344 w 83532"/>
                  <a:gd name="connsiteY15" fmla="*/ 26602 h 127942"/>
                  <a:gd name="connsiteX16" fmla="*/ 41766 w 83532"/>
                  <a:gd name="connsiteY16" fmla="*/ 12668 h 127942"/>
                  <a:gd name="connsiteX17" fmla="*/ 12656 w 83532"/>
                  <a:gd name="connsiteY17" fmla="*/ 46870 h 127942"/>
                  <a:gd name="connsiteX18" fmla="*/ 41766 w 83532"/>
                  <a:gd name="connsiteY18" fmla="*/ 81073 h 127942"/>
                  <a:gd name="connsiteX19" fmla="*/ 68344 w 83532"/>
                  <a:gd name="connsiteY19" fmla="*/ 65871 h 12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532" h="127942">
                    <a:moveTo>
                      <a:pt x="3797" y="114009"/>
                    </a:moveTo>
                    <a:lnTo>
                      <a:pt x="11391" y="103874"/>
                    </a:lnTo>
                    <a:cubicBezTo>
                      <a:pt x="18985" y="112742"/>
                      <a:pt x="27844" y="116542"/>
                      <a:pt x="40501" y="116542"/>
                    </a:cubicBezTo>
                    <a:cubicBezTo>
                      <a:pt x="55688" y="116542"/>
                      <a:pt x="69610" y="108941"/>
                      <a:pt x="69610" y="89940"/>
                    </a:cubicBezTo>
                    <a:lnTo>
                      <a:pt x="69610" y="77272"/>
                    </a:lnTo>
                    <a:cubicBezTo>
                      <a:pt x="63282" y="86140"/>
                      <a:pt x="51891" y="93740"/>
                      <a:pt x="39235" y="93740"/>
                    </a:cubicBezTo>
                    <a:cubicBezTo>
                      <a:pt x="16454" y="93740"/>
                      <a:pt x="0" y="76006"/>
                      <a:pt x="0" y="46870"/>
                    </a:cubicBezTo>
                    <a:cubicBezTo>
                      <a:pt x="0" y="17735"/>
                      <a:pt x="16454" y="0"/>
                      <a:pt x="39235" y="0"/>
                    </a:cubicBezTo>
                    <a:cubicBezTo>
                      <a:pt x="51891" y="0"/>
                      <a:pt x="62016" y="6334"/>
                      <a:pt x="69610" y="15201"/>
                    </a:cubicBezTo>
                    <a:lnTo>
                      <a:pt x="69610" y="1266"/>
                    </a:lnTo>
                    <a:lnTo>
                      <a:pt x="83532" y="1266"/>
                    </a:lnTo>
                    <a:lnTo>
                      <a:pt x="83532" y="88673"/>
                    </a:lnTo>
                    <a:cubicBezTo>
                      <a:pt x="83532" y="117809"/>
                      <a:pt x="63282" y="127943"/>
                      <a:pt x="40501" y="127943"/>
                    </a:cubicBezTo>
                    <a:cubicBezTo>
                      <a:pt x="24047" y="127943"/>
                      <a:pt x="13922" y="124143"/>
                      <a:pt x="3797" y="114009"/>
                    </a:cubicBezTo>
                    <a:close/>
                    <a:moveTo>
                      <a:pt x="68344" y="65871"/>
                    </a:moveTo>
                    <a:lnTo>
                      <a:pt x="68344" y="26602"/>
                    </a:lnTo>
                    <a:cubicBezTo>
                      <a:pt x="63282" y="19001"/>
                      <a:pt x="53157" y="12668"/>
                      <a:pt x="41766" y="12668"/>
                    </a:cubicBezTo>
                    <a:cubicBezTo>
                      <a:pt x="24047" y="12668"/>
                      <a:pt x="12656" y="26602"/>
                      <a:pt x="12656" y="46870"/>
                    </a:cubicBezTo>
                    <a:cubicBezTo>
                      <a:pt x="12656" y="67138"/>
                      <a:pt x="22782" y="81073"/>
                      <a:pt x="41766" y="81073"/>
                    </a:cubicBezTo>
                    <a:cubicBezTo>
                      <a:pt x="53157" y="79806"/>
                      <a:pt x="63282" y="73472"/>
                      <a:pt x="68344" y="65871"/>
                    </a:cubicBezTo>
                    <a:close/>
                  </a:path>
                </a:pathLst>
              </a:custGeom>
              <a:solidFill>
                <a:srgbClr val="FFFFFF"/>
              </a:solidFill>
              <a:ln w="12649" cap="flat">
                <a:noFill/>
                <a:prstDash val="solid"/>
                <a:miter/>
              </a:ln>
            </p:spPr>
            <p:txBody>
              <a:bodyPr rtlCol="0" anchor="ctr"/>
              <a:lstStyle/>
              <a:p>
                <a:endParaRPr lang="en-US"/>
              </a:p>
            </p:txBody>
          </p:sp>
          <p:sp>
            <p:nvSpPr>
              <p:cNvPr id="671" name="Freeform 670">
                <a:extLst>
                  <a:ext uri="{FF2B5EF4-FFF2-40B4-BE49-F238E27FC236}">
                    <a16:creationId xmlns:a16="http://schemas.microsoft.com/office/drawing/2014/main" id="{B9E596D4-3D5F-1139-8596-5F0B882F3506}"/>
                  </a:ext>
                </a:extLst>
              </p:cNvPr>
              <p:cNvSpPr/>
              <p:nvPr/>
            </p:nvSpPr>
            <p:spPr>
              <a:xfrm>
                <a:off x="1886458" y="6241908"/>
                <a:ext cx="74672" cy="92473"/>
              </a:xfrm>
              <a:custGeom>
                <a:avLst/>
                <a:gdLst>
                  <a:gd name="connsiteX0" fmla="*/ 60750 w 74672"/>
                  <a:gd name="connsiteY0" fmla="*/ 91207 h 92473"/>
                  <a:gd name="connsiteX1" fmla="*/ 60750 w 74672"/>
                  <a:gd name="connsiteY1" fmla="*/ 32936 h 92473"/>
                  <a:gd name="connsiteX2" fmla="*/ 40500 w 74672"/>
                  <a:gd name="connsiteY2" fmla="*/ 12668 h 92473"/>
                  <a:gd name="connsiteX3" fmla="*/ 13922 w 74672"/>
                  <a:gd name="connsiteY3" fmla="*/ 26602 h 92473"/>
                  <a:gd name="connsiteX4" fmla="*/ 13922 w 74672"/>
                  <a:gd name="connsiteY4" fmla="*/ 92474 h 92473"/>
                  <a:gd name="connsiteX5" fmla="*/ 0 w 74672"/>
                  <a:gd name="connsiteY5" fmla="*/ 92474 h 92473"/>
                  <a:gd name="connsiteX6" fmla="*/ 0 w 74672"/>
                  <a:gd name="connsiteY6" fmla="*/ 2533 h 92473"/>
                  <a:gd name="connsiteX7" fmla="*/ 13922 w 74672"/>
                  <a:gd name="connsiteY7" fmla="*/ 2533 h 92473"/>
                  <a:gd name="connsiteX8" fmla="*/ 13922 w 74672"/>
                  <a:gd name="connsiteY8" fmla="*/ 15201 h 92473"/>
                  <a:gd name="connsiteX9" fmla="*/ 45563 w 74672"/>
                  <a:gd name="connsiteY9" fmla="*/ 0 h 92473"/>
                  <a:gd name="connsiteX10" fmla="*/ 74673 w 74672"/>
                  <a:gd name="connsiteY10" fmla="*/ 29135 h 92473"/>
                  <a:gd name="connsiteX11" fmla="*/ 74673 w 74672"/>
                  <a:gd name="connsiteY11" fmla="*/ 92474 h 92473"/>
                  <a:gd name="connsiteX12" fmla="*/ 60750 w 74672"/>
                  <a:gd name="connsiteY12" fmla="*/ 92474 h 9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72" h="92473">
                    <a:moveTo>
                      <a:pt x="60750" y="91207"/>
                    </a:moveTo>
                    <a:lnTo>
                      <a:pt x="60750" y="32936"/>
                    </a:lnTo>
                    <a:cubicBezTo>
                      <a:pt x="60750" y="17735"/>
                      <a:pt x="53157" y="12668"/>
                      <a:pt x="40500" y="12668"/>
                    </a:cubicBezTo>
                    <a:cubicBezTo>
                      <a:pt x="29110" y="12668"/>
                      <a:pt x="18985" y="19001"/>
                      <a:pt x="13922" y="26602"/>
                    </a:cubicBezTo>
                    <a:lnTo>
                      <a:pt x="13922" y="92474"/>
                    </a:lnTo>
                    <a:lnTo>
                      <a:pt x="0" y="92474"/>
                    </a:lnTo>
                    <a:lnTo>
                      <a:pt x="0" y="2533"/>
                    </a:lnTo>
                    <a:lnTo>
                      <a:pt x="13922" y="2533"/>
                    </a:lnTo>
                    <a:lnTo>
                      <a:pt x="13922" y="15201"/>
                    </a:lnTo>
                    <a:cubicBezTo>
                      <a:pt x="20250" y="7600"/>
                      <a:pt x="32906" y="0"/>
                      <a:pt x="45563" y="0"/>
                    </a:cubicBezTo>
                    <a:cubicBezTo>
                      <a:pt x="64547" y="0"/>
                      <a:pt x="74673" y="8867"/>
                      <a:pt x="74673" y="29135"/>
                    </a:cubicBezTo>
                    <a:lnTo>
                      <a:pt x="74673" y="92474"/>
                    </a:lnTo>
                    <a:lnTo>
                      <a:pt x="60750" y="92474"/>
                    </a:lnTo>
                    <a:close/>
                  </a:path>
                </a:pathLst>
              </a:custGeom>
              <a:solidFill>
                <a:srgbClr val="FFFFFF"/>
              </a:solidFill>
              <a:ln w="12649" cap="flat">
                <a:noFill/>
                <a:prstDash val="solid"/>
                <a:miter/>
              </a:ln>
            </p:spPr>
            <p:txBody>
              <a:bodyPr rtlCol="0" anchor="ctr"/>
              <a:lstStyle/>
              <a:p>
                <a:endParaRPr lang="en-US"/>
              </a:p>
            </p:txBody>
          </p:sp>
          <p:sp>
            <p:nvSpPr>
              <p:cNvPr id="672" name="Freeform 671">
                <a:extLst>
                  <a:ext uri="{FF2B5EF4-FFF2-40B4-BE49-F238E27FC236}">
                    <a16:creationId xmlns:a16="http://schemas.microsoft.com/office/drawing/2014/main" id="{1735C4F4-878E-58C5-60E1-FBBEBFDB6740}"/>
                  </a:ext>
                </a:extLst>
              </p:cNvPr>
              <p:cNvSpPr/>
              <p:nvPr/>
            </p:nvSpPr>
            <p:spPr>
              <a:xfrm>
                <a:off x="1978849" y="6241908"/>
                <a:ext cx="87328" cy="93740"/>
              </a:xfrm>
              <a:custGeom>
                <a:avLst/>
                <a:gdLst>
                  <a:gd name="connsiteX0" fmla="*/ 0 w 87328"/>
                  <a:gd name="connsiteY0" fmla="*/ 46870 h 93740"/>
                  <a:gd name="connsiteX1" fmla="*/ 44297 w 87328"/>
                  <a:gd name="connsiteY1" fmla="*/ 0 h 93740"/>
                  <a:gd name="connsiteX2" fmla="*/ 87329 w 87328"/>
                  <a:gd name="connsiteY2" fmla="*/ 48137 h 93740"/>
                  <a:gd name="connsiteX3" fmla="*/ 87329 w 87328"/>
                  <a:gd name="connsiteY3" fmla="*/ 51937 h 93740"/>
                  <a:gd name="connsiteX4" fmla="*/ 15188 w 87328"/>
                  <a:gd name="connsiteY4" fmla="*/ 51937 h 93740"/>
                  <a:gd name="connsiteX5" fmla="*/ 46829 w 87328"/>
                  <a:gd name="connsiteY5" fmla="*/ 82340 h 93740"/>
                  <a:gd name="connsiteX6" fmla="*/ 74673 w 87328"/>
                  <a:gd name="connsiteY6" fmla="*/ 70938 h 93740"/>
                  <a:gd name="connsiteX7" fmla="*/ 81001 w 87328"/>
                  <a:gd name="connsiteY7" fmla="*/ 79806 h 93740"/>
                  <a:gd name="connsiteX8" fmla="*/ 45563 w 87328"/>
                  <a:gd name="connsiteY8" fmla="*/ 93740 h 93740"/>
                  <a:gd name="connsiteX9" fmla="*/ 0 w 87328"/>
                  <a:gd name="connsiteY9" fmla="*/ 46870 h 93740"/>
                  <a:gd name="connsiteX10" fmla="*/ 44297 w 87328"/>
                  <a:gd name="connsiteY10" fmla="*/ 11401 h 93740"/>
                  <a:gd name="connsiteX11" fmla="*/ 15188 w 87328"/>
                  <a:gd name="connsiteY11" fmla="*/ 41803 h 93740"/>
                  <a:gd name="connsiteX12" fmla="*/ 73407 w 87328"/>
                  <a:gd name="connsiteY12" fmla="*/ 41803 h 93740"/>
                  <a:gd name="connsiteX13" fmla="*/ 44297 w 87328"/>
                  <a:gd name="connsiteY13" fmla="*/ 11401 h 9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328" h="93740">
                    <a:moveTo>
                      <a:pt x="0" y="46870"/>
                    </a:moveTo>
                    <a:cubicBezTo>
                      <a:pt x="0" y="21535"/>
                      <a:pt x="18985" y="0"/>
                      <a:pt x="44297" y="0"/>
                    </a:cubicBezTo>
                    <a:cubicBezTo>
                      <a:pt x="70876" y="0"/>
                      <a:pt x="87329" y="21535"/>
                      <a:pt x="87329" y="48137"/>
                    </a:cubicBezTo>
                    <a:lnTo>
                      <a:pt x="87329" y="51937"/>
                    </a:lnTo>
                    <a:lnTo>
                      <a:pt x="15188" y="51937"/>
                    </a:lnTo>
                    <a:cubicBezTo>
                      <a:pt x="16453" y="68405"/>
                      <a:pt x="27844" y="82340"/>
                      <a:pt x="46829" y="82340"/>
                    </a:cubicBezTo>
                    <a:cubicBezTo>
                      <a:pt x="56954" y="82340"/>
                      <a:pt x="67079" y="78539"/>
                      <a:pt x="74673" y="70938"/>
                    </a:cubicBezTo>
                    <a:lnTo>
                      <a:pt x="81001" y="79806"/>
                    </a:lnTo>
                    <a:cubicBezTo>
                      <a:pt x="72142" y="88673"/>
                      <a:pt x="59485" y="93740"/>
                      <a:pt x="45563" y="93740"/>
                    </a:cubicBezTo>
                    <a:cubicBezTo>
                      <a:pt x="18985" y="93740"/>
                      <a:pt x="0" y="74739"/>
                      <a:pt x="0" y="46870"/>
                    </a:cubicBezTo>
                    <a:close/>
                    <a:moveTo>
                      <a:pt x="44297" y="11401"/>
                    </a:moveTo>
                    <a:cubicBezTo>
                      <a:pt x="25313" y="11401"/>
                      <a:pt x="15188" y="27869"/>
                      <a:pt x="15188" y="41803"/>
                    </a:cubicBezTo>
                    <a:lnTo>
                      <a:pt x="73407" y="41803"/>
                    </a:lnTo>
                    <a:cubicBezTo>
                      <a:pt x="73407" y="27869"/>
                      <a:pt x="64548" y="11401"/>
                      <a:pt x="44297" y="11401"/>
                    </a:cubicBezTo>
                    <a:close/>
                  </a:path>
                </a:pathLst>
              </a:custGeom>
              <a:solidFill>
                <a:srgbClr val="FFFFFF"/>
              </a:solidFill>
              <a:ln w="12649" cap="flat">
                <a:noFill/>
                <a:prstDash val="solid"/>
                <a:miter/>
              </a:ln>
            </p:spPr>
            <p:txBody>
              <a:bodyPr rtlCol="0" anchor="ctr"/>
              <a:lstStyle/>
              <a:p>
                <a:endParaRPr lang="en-US"/>
              </a:p>
            </p:txBody>
          </p:sp>
          <p:sp>
            <p:nvSpPr>
              <p:cNvPr id="673" name="Freeform 672">
                <a:extLst>
                  <a:ext uri="{FF2B5EF4-FFF2-40B4-BE49-F238E27FC236}">
                    <a16:creationId xmlns:a16="http://schemas.microsoft.com/office/drawing/2014/main" id="{A886A9D6-90FF-5C34-2190-B9079BA812D4}"/>
                  </a:ext>
                </a:extLst>
              </p:cNvPr>
              <p:cNvSpPr/>
              <p:nvPr/>
            </p:nvSpPr>
            <p:spPr>
              <a:xfrm>
                <a:off x="2078834" y="6207705"/>
                <a:ext cx="83532" cy="126676"/>
              </a:xfrm>
              <a:custGeom>
                <a:avLst/>
                <a:gdLst>
                  <a:gd name="connsiteX0" fmla="*/ 69610 w 83532"/>
                  <a:gd name="connsiteY0" fmla="*/ 125410 h 126676"/>
                  <a:gd name="connsiteX1" fmla="*/ 69610 w 83532"/>
                  <a:gd name="connsiteY1" fmla="*/ 111475 h 126676"/>
                  <a:gd name="connsiteX2" fmla="*/ 39235 w 83532"/>
                  <a:gd name="connsiteY2" fmla="*/ 126676 h 126676"/>
                  <a:gd name="connsiteX3" fmla="*/ 0 w 83532"/>
                  <a:gd name="connsiteY3" fmla="*/ 79806 h 126676"/>
                  <a:gd name="connsiteX4" fmla="*/ 39235 w 83532"/>
                  <a:gd name="connsiteY4" fmla="*/ 32936 h 126676"/>
                  <a:gd name="connsiteX5" fmla="*/ 69610 w 83532"/>
                  <a:gd name="connsiteY5" fmla="*/ 48137 h 126676"/>
                  <a:gd name="connsiteX6" fmla="*/ 69610 w 83532"/>
                  <a:gd name="connsiteY6" fmla="*/ 0 h 126676"/>
                  <a:gd name="connsiteX7" fmla="*/ 83532 w 83532"/>
                  <a:gd name="connsiteY7" fmla="*/ 0 h 126676"/>
                  <a:gd name="connsiteX8" fmla="*/ 83532 w 83532"/>
                  <a:gd name="connsiteY8" fmla="*/ 124143 h 126676"/>
                  <a:gd name="connsiteX9" fmla="*/ 69610 w 83532"/>
                  <a:gd name="connsiteY9" fmla="*/ 124143 h 126676"/>
                  <a:gd name="connsiteX10" fmla="*/ 69610 w 83532"/>
                  <a:gd name="connsiteY10" fmla="*/ 101341 h 126676"/>
                  <a:gd name="connsiteX11" fmla="*/ 69610 w 83532"/>
                  <a:gd name="connsiteY11" fmla="*/ 60805 h 126676"/>
                  <a:gd name="connsiteX12" fmla="*/ 43032 w 83532"/>
                  <a:gd name="connsiteY12" fmla="*/ 46870 h 126676"/>
                  <a:gd name="connsiteX13" fmla="*/ 13922 w 83532"/>
                  <a:gd name="connsiteY13" fmla="*/ 81073 h 126676"/>
                  <a:gd name="connsiteX14" fmla="*/ 43032 w 83532"/>
                  <a:gd name="connsiteY14" fmla="*/ 115276 h 126676"/>
                  <a:gd name="connsiteX15" fmla="*/ 69610 w 83532"/>
                  <a:gd name="connsiteY15" fmla="*/ 101341 h 1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532" h="126676">
                    <a:moveTo>
                      <a:pt x="69610" y="125410"/>
                    </a:moveTo>
                    <a:lnTo>
                      <a:pt x="69610" y="111475"/>
                    </a:lnTo>
                    <a:cubicBezTo>
                      <a:pt x="63282" y="120343"/>
                      <a:pt x="51891" y="126676"/>
                      <a:pt x="39235" y="126676"/>
                    </a:cubicBezTo>
                    <a:cubicBezTo>
                      <a:pt x="16454" y="126676"/>
                      <a:pt x="0" y="108942"/>
                      <a:pt x="0" y="79806"/>
                    </a:cubicBezTo>
                    <a:cubicBezTo>
                      <a:pt x="0" y="50671"/>
                      <a:pt x="16454" y="32936"/>
                      <a:pt x="39235" y="32936"/>
                    </a:cubicBezTo>
                    <a:cubicBezTo>
                      <a:pt x="51891" y="32936"/>
                      <a:pt x="62016" y="39270"/>
                      <a:pt x="69610" y="48137"/>
                    </a:cubicBezTo>
                    <a:lnTo>
                      <a:pt x="69610" y="0"/>
                    </a:lnTo>
                    <a:lnTo>
                      <a:pt x="83532" y="0"/>
                    </a:lnTo>
                    <a:lnTo>
                      <a:pt x="83532" y="124143"/>
                    </a:lnTo>
                    <a:lnTo>
                      <a:pt x="69610" y="124143"/>
                    </a:lnTo>
                    <a:close/>
                    <a:moveTo>
                      <a:pt x="69610" y="101341"/>
                    </a:moveTo>
                    <a:lnTo>
                      <a:pt x="69610" y="60805"/>
                    </a:lnTo>
                    <a:cubicBezTo>
                      <a:pt x="64548" y="53204"/>
                      <a:pt x="54423" y="46870"/>
                      <a:pt x="43032" y="46870"/>
                    </a:cubicBezTo>
                    <a:cubicBezTo>
                      <a:pt x="25313" y="46870"/>
                      <a:pt x="13922" y="62071"/>
                      <a:pt x="13922" y="81073"/>
                    </a:cubicBezTo>
                    <a:cubicBezTo>
                      <a:pt x="13922" y="101341"/>
                      <a:pt x="24047" y="115276"/>
                      <a:pt x="43032" y="115276"/>
                    </a:cubicBezTo>
                    <a:cubicBezTo>
                      <a:pt x="53157" y="115276"/>
                      <a:pt x="64548" y="108942"/>
                      <a:pt x="69610" y="101341"/>
                    </a:cubicBezTo>
                    <a:close/>
                  </a:path>
                </a:pathLst>
              </a:custGeom>
              <a:solidFill>
                <a:srgbClr val="FFFFFF"/>
              </a:solidFill>
              <a:ln w="12649" cap="flat">
                <a:noFill/>
                <a:prstDash val="solid"/>
                <a:miter/>
              </a:ln>
            </p:spPr>
            <p:txBody>
              <a:bodyPr rtlCol="0" anchor="ctr"/>
              <a:lstStyle/>
              <a:p>
                <a:endParaRPr lang="en-US"/>
              </a:p>
            </p:txBody>
          </p:sp>
          <p:sp>
            <p:nvSpPr>
              <p:cNvPr id="674" name="Freeform 673">
                <a:extLst>
                  <a:ext uri="{FF2B5EF4-FFF2-40B4-BE49-F238E27FC236}">
                    <a16:creationId xmlns:a16="http://schemas.microsoft.com/office/drawing/2014/main" id="{EECCD9E8-5F69-C3B6-FC47-433F85418B2D}"/>
                  </a:ext>
                </a:extLst>
              </p:cNvPr>
              <p:cNvSpPr/>
              <p:nvPr/>
            </p:nvSpPr>
            <p:spPr>
              <a:xfrm>
                <a:off x="2228180" y="6208972"/>
                <a:ext cx="83531" cy="126676"/>
              </a:xfrm>
              <a:custGeom>
                <a:avLst/>
                <a:gdLst>
                  <a:gd name="connsiteX0" fmla="*/ 0 w 83531"/>
                  <a:gd name="connsiteY0" fmla="*/ 124143 h 126676"/>
                  <a:gd name="connsiteX1" fmla="*/ 0 w 83531"/>
                  <a:gd name="connsiteY1" fmla="*/ 0 h 126676"/>
                  <a:gd name="connsiteX2" fmla="*/ 13922 w 83531"/>
                  <a:gd name="connsiteY2" fmla="*/ 0 h 126676"/>
                  <a:gd name="connsiteX3" fmla="*/ 13922 w 83531"/>
                  <a:gd name="connsiteY3" fmla="*/ 48137 h 126676"/>
                  <a:gd name="connsiteX4" fmla="*/ 44297 w 83531"/>
                  <a:gd name="connsiteY4" fmla="*/ 32936 h 126676"/>
                  <a:gd name="connsiteX5" fmla="*/ 83532 w 83531"/>
                  <a:gd name="connsiteY5" fmla="*/ 79806 h 126676"/>
                  <a:gd name="connsiteX6" fmla="*/ 44297 w 83531"/>
                  <a:gd name="connsiteY6" fmla="*/ 126676 h 126676"/>
                  <a:gd name="connsiteX7" fmla="*/ 13922 w 83531"/>
                  <a:gd name="connsiteY7" fmla="*/ 111475 h 126676"/>
                  <a:gd name="connsiteX8" fmla="*/ 13922 w 83531"/>
                  <a:gd name="connsiteY8" fmla="*/ 125410 h 126676"/>
                  <a:gd name="connsiteX9" fmla="*/ 0 w 83531"/>
                  <a:gd name="connsiteY9" fmla="*/ 125410 h 126676"/>
                  <a:gd name="connsiteX10" fmla="*/ 40500 w 83531"/>
                  <a:gd name="connsiteY10" fmla="*/ 114009 h 126676"/>
                  <a:gd name="connsiteX11" fmla="*/ 69610 w 83531"/>
                  <a:gd name="connsiteY11" fmla="*/ 79806 h 126676"/>
                  <a:gd name="connsiteX12" fmla="*/ 40500 w 83531"/>
                  <a:gd name="connsiteY12" fmla="*/ 45604 h 126676"/>
                  <a:gd name="connsiteX13" fmla="*/ 13922 w 83531"/>
                  <a:gd name="connsiteY13" fmla="*/ 59538 h 126676"/>
                  <a:gd name="connsiteX14" fmla="*/ 13922 w 83531"/>
                  <a:gd name="connsiteY14" fmla="*/ 100074 h 126676"/>
                  <a:gd name="connsiteX15" fmla="*/ 40500 w 83531"/>
                  <a:gd name="connsiteY15" fmla="*/ 114009 h 1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531" h="126676">
                    <a:moveTo>
                      <a:pt x="0" y="124143"/>
                    </a:moveTo>
                    <a:lnTo>
                      <a:pt x="0" y="0"/>
                    </a:lnTo>
                    <a:lnTo>
                      <a:pt x="13922" y="0"/>
                    </a:lnTo>
                    <a:lnTo>
                      <a:pt x="13922" y="48137"/>
                    </a:lnTo>
                    <a:cubicBezTo>
                      <a:pt x="21516" y="38003"/>
                      <a:pt x="31641" y="32936"/>
                      <a:pt x="44297" y="32936"/>
                    </a:cubicBezTo>
                    <a:cubicBezTo>
                      <a:pt x="67079" y="32936"/>
                      <a:pt x="83532" y="51937"/>
                      <a:pt x="83532" y="79806"/>
                    </a:cubicBezTo>
                    <a:cubicBezTo>
                      <a:pt x="83532" y="108942"/>
                      <a:pt x="67079" y="126676"/>
                      <a:pt x="44297" y="126676"/>
                    </a:cubicBezTo>
                    <a:cubicBezTo>
                      <a:pt x="31641" y="126676"/>
                      <a:pt x="20250" y="120343"/>
                      <a:pt x="13922" y="111475"/>
                    </a:cubicBezTo>
                    <a:lnTo>
                      <a:pt x="13922" y="125410"/>
                    </a:lnTo>
                    <a:lnTo>
                      <a:pt x="0" y="125410"/>
                    </a:lnTo>
                    <a:close/>
                    <a:moveTo>
                      <a:pt x="40500" y="114009"/>
                    </a:moveTo>
                    <a:cubicBezTo>
                      <a:pt x="58219" y="114009"/>
                      <a:pt x="69610" y="98807"/>
                      <a:pt x="69610" y="79806"/>
                    </a:cubicBezTo>
                    <a:cubicBezTo>
                      <a:pt x="69610" y="59538"/>
                      <a:pt x="59485" y="45604"/>
                      <a:pt x="40500" y="45604"/>
                    </a:cubicBezTo>
                    <a:cubicBezTo>
                      <a:pt x="29110" y="45604"/>
                      <a:pt x="18985" y="51937"/>
                      <a:pt x="13922" y="59538"/>
                    </a:cubicBezTo>
                    <a:lnTo>
                      <a:pt x="13922" y="100074"/>
                    </a:lnTo>
                    <a:cubicBezTo>
                      <a:pt x="18985" y="107675"/>
                      <a:pt x="29110" y="114009"/>
                      <a:pt x="40500" y="114009"/>
                    </a:cubicBezTo>
                    <a:close/>
                  </a:path>
                </a:pathLst>
              </a:custGeom>
              <a:solidFill>
                <a:srgbClr val="FFFFFF"/>
              </a:solidFill>
              <a:ln w="12649" cap="flat">
                <a:noFill/>
                <a:prstDash val="solid"/>
                <a:miter/>
              </a:ln>
            </p:spPr>
            <p:txBody>
              <a:bodyPr rtlCol="0" anchor="ctr"/>
              <a:lstStyle/>
              <a:p>
                <a:endParaRPr lang="en-US"/>
              </a:p>
            </p:txBody>
          </p:sp>
          <p:sp>
            <p:nvSpPr>
              <p:cNvPr id="675" name="Freeform 674">
                <a:extLst>
                  <a:ext uri="{FF2B5EF4-FFF2-40B4-BE49-F238E27FC236}">
                    <a16:creationId xmlns:a16="http://schemas.microsoft.com/office/drawing/2014/main" id="{A87EF852-0FC8-C69F-E34C-09F38A9B489E}"/>
                  </a:ext>
                </a:extLst>
              </p:cNvPr>
              <p:cNvSpPr/>
              <p:nvPr/>
            </p:nvSpPr>
            <p:spPr>
              <a:xfrm>
                <a:off x="2316775" y="6244441"/>
                <a:ext cx="89859" cy="125409"/>
              </a:xfrm>
              <a:custGeom>
                <a:avLst/>
                <a:gdLst>
                  <a:gd name="connsiteX0" fmla="*/ 10125 w 89859"/>
                  <a:gd name="connsiteY0" fmla="*/ 111475 h 125409"/>
                  <a:gd name="connsiteX1" fmla="*/ 17719 w 89859"/>
                  <a:gd name="connsiteY1" fmla="*/ 112742 h 125409"/>
                  <a:gd name="connsiteX2" fmla="*/ 31641 w 89859"/>
                  <a:gd name="connsiteY2" fmla="*/ 103875 h 125409"/>
                  <a:gd name="connsiteX3" fmla="*/ 37969 w 89859"/>
                  <a:gd name="connsiteY3" fmla="*/ 89940 h 125409"/>
                  <a:gd name="connsiteX4" fmla="*/ 0 w 89859"/>
                  <a:gd name="connsiteY4" fmla="*/ 0 h 125409"/>
                  <a:gd name="connsiteX5" fmla="*/ 15187 w 89859"/>
                  <a:gd name="connsiteY5" fmla="*/ 0 h 125409"/>
                  <a:gd name="connsiteX6" fmla="*/ 45563 w 89859"/>
                  <a:gd name="connsiteY6" fmla="*/ 73473 h 125409"/>
                  <a:gd name="connsiteX7" fmla="*/ 74673 w 89859"/>
                  <a:gd name="connsiteY7" fmla="*/ 0 h 125409"/>
                  <a:gd name="connsiteX8" fmla="*/ 89860 w 89859"/>
                  <a:gd name="connsiteY8" fmla="*/ 0 h 125409"/>
                  <a:gd name="connsiteX9" fmla="*/ 45563 w 89859"/>
                  <a:gd name="connsiteY9" fmla="*/ 107675 h 125409"/>
                  <a:gd name="connsiteX10" fmla="*/ 18985 w 89859"/>
                  <a:gd name="connsiteY10" fmla="*/ 125410 h 125409"/>
                  <a:gd name="connsiteX11" fmla="*/ 8859 w 89859"/>
                  <a:gd name="connsiteY11" fmla="*/ 124143 h 125409"/>
                  <a:gd name="connsiteX12" fmla="*/ 10125 w 89859"/>
                  <a:gd name="connsiteY12" fmla="*/ 111475 h 12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59" h="125409">
                    <a:moveTo>
                      <a:pt x="10125" y="111475"/>
                    </a:moveTo>
                    <a:cubicBezTo>
                      <a:pt x="12656" y="112742"/>
                      <a:pt x="15187" y="112742"/>
                      <a:pt x="17719" y="112742"/>
                    </a:cubicBezTo>
                    <a:cubicBezTo>
                      <a:pt x="24047" y="112742"/>
                      <a:pt x="27844" y="110209"/>
                      <a:pt x="31641" y="103875"/>
                    </a:cubicBezTo>
                    <a:lnTo>
                      <a:pt x="37969" y="89940"/>
                    </a:lnTo>
                    <a:lnTo>
                      <a:pt x="0" y="0"/>
                    </a:lnTo>
                    <a:lnTo>
                      <a:pt x="15187" y="0"/>
                    </a:lnTo>
                    <a:lnTo>
                      <a:pt x="45563" y="73473"/>
                    </a:lnTo>
                    <a:lnTo>
                      <a:pt x="74673" y="0"/>
                    </a:lnTo>
                    <a:lnTo>
                      <a:pt x="89860" y="0"/>
                    </a:lnTo>
                    <a:lnTo>
                      <a:pt x="45563" y="107675"/>
                    </a:lnTo>
                    <a:cubicBezTo>
                      <a:pt x="40500" y="120343"/>
                      <a:pt x="31641" y="125410"/>
                      <a:pt x="18985" y="125410"/>
                    </a:cubicBezTo>
                    <a:cubicBezTo>
                      <a:pt x="16453" y="125410"/>
                      <a:pt x="11391" y="125410"/>
                      <a:pt x="8859" y="124143"/>
                    </a:cubicBezTo>
                    <a:lnTo>
                      <a:pt x="10125" y="111475"/>
                    </a:lnTo>
                    <a:close/>
                  </a:path>
                </a:pathLst>
              </a:custGeom>
              <a:solidFill>
                <a:srgbClr val="FFFFFF"/>
              </a:solidFill>
              <a:ln w="12649" cap="flat">
                <a:noFill/>
                <a:prstDash val="solid"/>
                <a:miter/>
              </a:ln>
            </p:spPr>
            <p:txBody>
              <a:bodyPr rtlCol="0" anchor="ctr"/>
              <a:lstStyle/>
              <a:p>
                <a:endParaRPr lang="en-US"/>
              </a:p>
            </p:txBody>
          </p:sp>
        </p:grpSp>
      </p:grpSp>
      <p:cxnSp>
        <p:nvCxnSpPr>
          <p:cNvPr id="372" name="Straight Connector 371">
            <a:extLst>
              <a:ext uri="{FF2B5EF4-FFF2-40B4-BE49-F238E27FC236}">
                <a16:creationId xmlns:a16="http://schemas.microsoft.com/office/drawing/2014/main" id="{FD98DBFF-820F-6685-30B1-E6706D04CD34}"/>
              </a:ext>
            </a:extLst>
          </p:cNvPr>
          <p:cNvCxnSpPr>
            <a:cxnSpLocks/>
          </p:cNvCxnSpPr>
          <p:nvPr/>
        </p:nvCxnSpPr>
        <p:spPr>
          <a:xfrm>
            <a:off x="6312538" y="5059714"/>
            <a:ext cx="680172" cy="324869"/>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2E5414D3-E0B1-4BDA-1D0D-1558FD55AF7F}"/>
              </a:ext>
            </a:extLst>
          </p:cNvPr>
          <p:cNvGrpSpPr/>
          <p:nvPr/>
        </p:nvGrpSpPr>
        <p:grpSpPr>
          <a:xfrm>
            <a:off x="6783322" y="1122555"/>
            <a:ext cx="3931379" cy="701724"/>
            <a:chOff x="1416598" y="919839"/>
            <a:chExt cx="3931379" cy="701724"/>
          </a:xfrm>
        </p:grpSpPr>
        <p:sp>
          <p:nvSpPr>
            <p:cNvPr id="22" name="Rounded Rectangle 21">
              <a:extLst>
                <a:ext uri="{FF2B5EF4-FFF2-40B4-BE49-F238E27FC236}">
                  <a16:creationId xmlns:a16="http://schemas.microsoft.com/office/drawing/2014/main" id="{656CA94F-D6EE-6598-B3D7-8464309398D1}"/>
                </a:ext>
              </a:extLst>
            </p:cNvPr>
            <p:cNvSpPr/>
            <p:nvPr/>
          </p:nvSpPr>
          <p:spPr>
            <a:xfrm>
              <a:off x="1790269" y="960814"/>
              <a:ext cx="2763474"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TextBox 49">
              <a:extLst>
                <a:ext uri="{FF2B5EF4-FFF2-40B4-BE49-F238E27FC236}">
                  <a16:creationId xmlns:a16="http://schemas.microsoft.com/office/drawing/2014/main" id="{A168F28C-E969-9758-4819-04AB7D11D348}"/>
                </a:ext>
              </a:extLst>
            </p:cNvPr>
            <p:cNvSpPr txBox="1"/>
            <p:nvPr/>
          </p:nvSpPr>
          <p:spPr>
            <a:xfrm>
              <a:off x="2262037" y="1109292"/>
              <a:ext cx="3085940" cy="359137"/>
            </a:xfrm>
            <a:prstGeom prst="rect">
              <a:avLst/>
            </a:prstGeom>
            <a:noFill/>
          </p:spPr>
          <p:txBody>
            <a:bodyPr wrap="square" numCol="1" rtlCol="0" anchor="ctr">
              <a:spAutoFit/>
            </a:bodyPr>
            <a:lstStyle/>
            <a:p>
              <a:pPr>
                <a:lnSpc>
                  <a:spcPts val="2040"/>
                </a:lnSpc>
                <a:defRPr/>
              </a:pPr>
              <a:r>
                <a:rPr lang="en-GB" sz="2200" dirty="0">
                  <a:solidFill>
                    <a:schemeClr val="bg1"/>
                  </a:solidFill>
                  <a:ea typeface="Lato Light" panose="020F0502020204030203" pitchFamily="34" charset="0"/>
                  <a:cs typeface="Poppins" pitchFamily="2" charset="77"/>
                </a:rPr>
                <a:t>Interne Faktoren </a:t>
              </a:r>
            </a:p>
          </p:txBody>
        </p:sp>
        <p:grpSp>
          <p:nvGrpSpPr>
            <p:cNvPr id="3" name="Graphic 8">
              <a:extLst>
                <a:ext uri="{FF2B5EF4-FFF2-40B4-BE49-F238E27FC236}">
                  <a16:creationId xmlns:a16="http://schemas.microsoft.com/office/drawing/2014/main" id="{CAB9C048-EEEB-3299-B37A-C25DD150D50B}"/>
                </a:ext>
              </a:extLst>
            </p:cNvPr>
            <p:cNvGrpSpPr/>
            <p:nvPr/>
          </p:nvGrpSpPr>
          <p:grpSpPr>
            <a:xfrm>
              <a:off x="1416598" y="919839"/>
              <a:ext cx="701992" cy="701724"/>
              <a:chOff x="4817897" y="694433"/>
              <a:chExt cx="1446392" cy="1445841"/>
            </a:xfrm>
          </p:grpSpPr>
          <p:sp>
            <p:nvSpPr>
              <p:cNvPr id="4" name="Freeform 3">
                <a:extLst>
                  <a:ext uri="{FF2B5EF4-FFF2-40B4-BE49-F238E27FC236}">
                    <a16:creationId xmlns:a16="http://schemas.microsoft.com/office/drawing/2014/main" id="{C7565399-F7AE-B2BB-4394-36084FABE02C}"/>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5" name="Freeform 4">
                <a:extLst>
                  <a:ext uri="{FF2B5EF4-FFF2-40B4-BE49-F238E27FC236}">
                    <a16:creationId xmlns:a16="http://schemas.microsoft.com/office/drawing/2014/main" id="{ECA8422A-A9B5-5089-84EE-7BB66F96DC6C}"/>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6" name="TextBox 5">
              <a:extLst>
                <a:ext uri="{FF2B5EF4-FFF2-40B4-BE49-F238E27FC236}">
                  <a16:creationId xmlns:a16="http://schemas.microsoft.com/office/drawing/2014/main" id="{08459152-7851-517D-FFEB-17D84DD995C1}"/>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01</a:t>
              </a:r>
            </a:p>
          </p:txBody>
        </p:sp>
      </p:grpSp>
      <p:grpSp>
        <p:nvGrpSpPr>
          <p:cNvPr id="19" name="Group 18">
            <a:extLst>
              <a:ext uri="{FF2B5EF4-FFF2-40B4-BE49-F238E27FC236}">
                <a16:creationId xmlns:a16="http://schemas.microsoft.com/office/drawing/2014/main" id="{251D77FF-FBF4-A823-F2E0-64D85F161C26}"/>
              </a:ext>
            </a:extLst>
          </p:cNvPr>
          <p:cNvGrpSpPr/>
          <p:nvPr/>
        </p:nvGrpSpPr>
        <p:grpSpPr>
          <a:xfrm>
            <a:off x="6119743" y="4904456"/>
            <a:ext cx="230346" cy="230551"/>
            <a:chOff x="1073516" y="1527833"/>
            <a:chExt cx="230346" cy="230551"/>
          </a:xfrm>
        </p:grpSpPr>
        <p:sp>
          <p:nvSpPr>
            <p:cNvPr id="20" name="Freeform 19">
              <a:extLst>
                <a:ext uri="{FF2B5EF4-FFF2-40B4-BE49-F238E27FC236}">
                  <a16:creationId xmlns:a16="http://schemas.microsoft.com/office/drawing/2014/main" id="{BFD3C6A7-C747-F328-8998-B12F8F47E1F5}"/>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DC0B6C0-CEC3-7673-FD9E-A9B51A03E94E}"/>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nvGrpSpPr>
          <p:cNvPr id="45" name="Group 44">
            <a:extLst>
              <a:ext uri="{FF2B5EF4-FFF2-40B4-BE49-F238E27FC236}">
                <a16:creationId xmlns:a16="http://schemas.microsoft.com/office/drawing/2014/main" id="{91497CDF-7AEB-9BB8-29EB-C19273B56192}"/>
              </a:ext>
            </a:extLst>
          </p:cNvPr>
          <p:cNvGrpSpPr/>
          <p:nvPr/>
        </p:nvGrpSpPr>
        <p:grpSpPr>
          <a:xfrm>
            <a:off x="7349787" y="3146504"/>
            <a:ext cx="3931379" cy="701724"/>
            <a:chOff x="1416598" y="919839"/>
            <a:chExt cx="3931379" cy="701724"/>
          </a:xfrm>
        </p:grpSpPr>
        <p:sp>
          <p:nvSpPr>
            <p:cNvPr id="46" name="Rounded Rectangle 45">
              <a:extLst>
                <a:ext uri="{FF2B5EF4-FFF2-40B4-BE49-F238E27FC236}">
                  <a16:creationId xmlns:a16="http://schemas.microsoft.com/office/drawing/2014/main" id="{61B6D1AC-971C-7337-50AA-657B5FF3619B}"/>
                </a:ext>
              </a:extLst>
            </p:cNvPr>
            <p:cNvSpPr/>
            <p:nvPr/>
          </p:nvSpPr>
          <p:spPr>
            <a:xfrm>
              <a:off x="1790268" y="960814"/>
              <a:ext cx="2767782"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9">
              <a:extLst>
                <a:ext uri="{FF2B5EF4-FFF2-40B4-BE49-F238E27FC236}">
                  <a16:creationId xmlns:a16="http://schemas.microsoft.com/office/drawing/2014/main" id="{289FC85E-471F-70F4-8AE5-1A897F5C796B}"/>
                </a:ext>
              </a:extLst>
            </p:cNvPr>
            <p:cNvSpPr txBox="1"/>
            <p:nvPr/>
          </p:nvSpPr>
          <p:spPr>
            <a:xfrm>
              <a:off x="2262037" y="1105894"/>
              <a:ext cx="3085940" cy="365934"/>
            </a:xfrm>
            <a:prstGeom prst="rect">
              <a:avLst/>
            </a:prstGeom>
            <a:noFill/>
          </p:spPr>
          <p:txBody>
            <a:bodyPr wrap="square" numCol="1" rtlCol="0" anchor="ctr">
              <a:spAutoFit/>
            </a:bodyPr>
            <a:lstStyle/>
            <a:p>
              <a:pPr>
                <a:lnSpc>
                  <a:spcPts val="2040"/>
                </a:lnSpc>
                <a:defRPr/>
              </a:pPr>
              <a:r>
                <a:rPr lang="en-GB" sz="2200" dirty="0">
                  <a:solidFill>
                    <a:schemeClr val="bg1"/>
                  </a:solidFill>
                  <a:ea typeface="Lato Light" panose="020F0502020204030203" pitchFamily="34" charset="0"/>
                  <a:cs typeface="Poppins" pitchFamily="2" charset="77"/>
                </a:rPr>
                <a:t>Externe Faktoren </a:t>
              </a:r>
            </a:p>
          </p:txBody>
        </p:sp>
        <p:grpSp>
          <p:nvGrpSpPr>
            <p:cNvPr id="48" name="Graphic 8">
              <a:extLst>
                <a:ext uri="{FF2B5EF4-FFF2-40B4-BE49-F238E27FC236}">
                  <a16:creationId xmlns:a16="http://schemas.microsoft.com/office/drawing/2014/main" id="{AA771BF4-E88A-AD46-58F5-292A0FADDEA1}"/>
                </a:ext>
              </a:extLst>
            </p:cNvPr>
            <p:cNvGrpSpPr/>
            <p:nvPr/>
          </p:nvGrpSpPr>
          <p:grpSpPr>
            <a:xfrm>
              <a:off x="1416598" y="919839"/>
              <a:ext cx="701992" cy="701724"/>
              <a:chOff x="4817897" y="694433"/>
              <a:chExt cx="1446392" cy="1445841"/>
            </a:xfrm>
          </p:grpSpPr>
          <p:sp>
            <p:nvSpPr>
              <p:cNvPr id="50" name="Freeform 49">
                <a:extLst>
                  <a:ext uri="{FF2B5EF4-FFF2-40B4-BE49-F238E27FC236}">
                    <a16:creationId xmlns:a16="http://schemas.microsoft.com/office/drawing/2014/main" id="{BB3F5E0F-CD2B-9E8A-1F75-02323006CADB}"/>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9502B25F-57CA-E28C-2FDA-5E3C2337B2C2}"/>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49" name="TextBox 48">
              <a:extLst>
                <a:ext uri="{FF2B5EF4-FFF2-40B4-BE49-F238E27FC236}">
                  <a16:creationId xmlns:a16="http://schemas.microsoft.com/office/drawing/2014/main" id="{EE7F49A7-9C53-A77B-AA0B-859C0EABBA92}"/>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02</a:t>
              </a:r>
            </a:p>
          </p:txBody>
        </p:sp>
      </p:grpSp>
      <p:grpSp>
        <p:nvGrpSpPr>
          <p:cNvPr id="59" name="Group 58">
            <a:extLst>
              <a:ext uri="{FF2B5EF4-FFF2-40B4-BE49-F238E27FC236}">
                <a16:creationId xmlns:a16="http://schemas.microsoft.com/office/drawing/2014/main" id="{CD89D7BC-8C91-0624-04E1-6C4BFF96AA38}"/>
              </a:ext>
            </a:extLst>
          </p:cNvPr>
          <p:cNvGrpSpPr/>
          <p:nvPr/>
        </p:nvGrpSpPr>
        <p:grpSpPr>
          <a:xfrm>
            <a:off x="6976117" y="5075296"/>
            <a:ext cx="3931379" cy="701724"/>
            <a:chOff x="1416598" y="919839"/>
            <a:chExt cx="3931379" cy="701724"/>
          </a:xfrm>
        </p:grpSpPr>
        <p:sp>
          <p:nvSpPr>
            <p:cNvPr id="60" name="Rounded Rectangle 59">
              <a:extLst>
                <a:ext uri="{FF2B5EF4-FFF2-40B4-BE49-F238E27FC236}">
                  <a16:creationId xmlns:a16="http://schemas.microsoft.com/office/drawing/2014/main" id="{D18D0D7E-72E0-508A-C06B-6836CAA21713}"/>
                </a:ext>
              </a:extLst>
            </p:cNvPr>
            <p:cNvSpPr/>
            <p:nvPr/>
          </p:nvSpPr>
          <p:spPr>
            <a:xfrm>
              <a:off x="1790268" y="960814"/>
              <a:ext cx="1778696"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49">
              <a:extLst>
                <a:ext uri="{FF2B5EF4-FFF2-40B4-BE49-F238E27FC236}">
                  <a16:creationId xmlns:a16="http://schemas.microsoft.com/office/drawing/2014/main" id="{6E94B39E-0FB0-8241-E724-D0A56D550404}"/>
                </a:ext>
              </a:extLst>
            </p:cNvPr>
            <p:cNvSpPr txBox="1"/>
            <p:nvPr/>
          </p:nvSpPr>
          <p:spPr>
            <a:xfrm>
              <a:off x="2262037" y="1109291"/>
              <a:ext cx="3085940" cy="359137"/>
            </a:xfrm>
            <a:prstGeom prst="rect">
              <a:avLst/>
            </a:prstGeom>
            <a:noFill/>
          </p:spPr>
          <p:txBody>
            <a:bodyPr wrap="square" numCol="1" rtlCol="0" anchor="ctr">
              <a:spAutoFit/>
            </a:bodyPr>
            <a:lstStyle/>
            <a:p>
              <a:pPr>
                <a:lnSpc>
                  <a:spcPts val="2040"/>
                </a:lnSpc>
                <a:defRPr/>
              </a:pPr>
              <a:r>
                <a:rPr lang="en-GB" sz="2200" dirty="0">
                  <a:solidFill>
                    <a:schemeClr val="bg1"/>
                  </a:solidFill>
                  <a:ea typeface="Lato Light" panose="020F0502020204030203" pitchFamily="34" charset="0"/>
                  <a:cs typeface="Poppins" pitchFamily="2" charset="77"/>
                </a:rPr>
                <a:t>FWS </a:t>
              </a:r>
            </a:p>
          </p:txBody>
        </p:sp>
        <p:grpSp>
          <p:nvGrpSpPr>
            <p:cNvPr id="62" name="Graphic 8">
              <a:extLst>
                <a:ext uri="{FF2B5EF4-FFF2-40B4-BE49-F238E27FC236}">
                  <a16:creationId xmlns:a16="http://schemas.microsoft.com/office/drawing/2014/main" id="{9C5C8EC4-B4F0-4591-C3DB-744646E2FBAF}"/>
                </a:ext>
              </a:extLst>
            </p:cNvPr>
            <p:cNvGrpSpPr/>
            <p:nvPr/>
          </p:nvGrpSpPr>
          <p:grpSpPr>
            <a:xfrm>
              <a:off x="1416598" y="919839"/>
              <a:ext cx="701992" cy="701724"/>
              <a:chOff x="4817897" y="694433"/>
              <a:chExt cx="1446392" cy="1445841"/>
            </a:xfrm>
          </p:grpSpPr>
          <p:sp>
            <p:nvSpPr>
              <p:cNvPr id="676" name="Freeform 675">
                <a:extLst>
                  <a:ext uri="{FF2B5EF4-FFF2-40B4-BE49-F238E27FC236}">
                    <a16:creationId xmlns:a16="http://schemas.microsoft.com/office/drawing/2014/main" id="{D08D9F91-E8AD-9360-E43F-0425DE7F2030}"/>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677" name="Freeform 676">
                <a:extLst>
                  <a:ext uri="{FF2B5EF4-FFF2-40B4-BE49-F238E27FC236}">
                    <a16:creationId xmlns:a16="http://schemas.microsoft.com/office/drawing/2014/main" id="{6761B59A-BD9D-D5A4-41CE-9B045081C802}"/>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63" name="TextBox 62">
              <a:extLst>
                <a:ext uri="{FF2B5EF4-FFF2-40B4-BE49-F238E27FC236}">
                  <a16:creationId xmlns:a16="http://schemas.microsoft.com/office/drawing/2014/main" id="{4A249D8F-35A0-B18E-790C-5D5E536E13D4}"/>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03</a:t>
              </a:r>
            </a:p>
          </p:txBody>
        </p:sp>
      </p:grpSp>
      <p:sp>
        <p:nvSpPr>
          <p:cNvPr id="28" name="Rectangle 27">
            <a:extLst>
              <a:ext uri="{FF2B5EF4-FFF2-40B4-BE49-F238E27FC236}">
                <a16:creationId xmlns:a16="http://schemas.microsoft.com/office/drawing/2014/main" id="{2F2BCB54-4AD5-5A10-EE74-16CE2B08880F}"/>
              </a:ext>
            </a:extLst>
          </p:cNvPr>
          <p:cNvSpPr/>
          <p:nvPr/>
        </p:nvSpPr>
        <p:spPr>
          <a:xfrm>
            <a:off x="1" y="0"/>
            <a:ext cx="4890124"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0">
            <a:extLst>
              <a:ext uri="{FF2B5EF4-FFF2-40B4-BE49-F238E27FC236}">
                <a16:creationId xmlns:a16="http://schemas.microsoft.com/office/drawing/2014/main" id="{BC500B40-0023-12D1-E294-17AD3C25DDAE}"/>
              </a:ext>
            </a:extLst>
          </p:cNvPr>
          <p:cNvSpPr txBox="1">
            <a:spLocks/>
          </p:cNvSpPr>
          <p:nvPr/>
        </p:nvSpPr>
        <p:spPr>
          <a:xfrm>
            <a:off x="507093" y="231366"/>
            <a:ext cx="3995331" cy="57217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Wie ein Frühwarnsystem Risiken </a:t>
            </a:r>
            <a:r>
              <a:rPr lang="en-US" dirty="0" err="1">
                <a:solidFill>
                  <a:schemeClr val="bg1"/>
                </a:solidFill>
              </a:rPr>
              <a:t>erkennen</a:t>
            </a:r>
            <a:r>
              <a:rPr lang="en-US" dirty="0">
                <a:solidFill>
                  <a:schemeClr val="bg1"/>
                </a:solidFill>
              </a:rPr>
              <a:t> </a:t>
            </a:r>
            <a:r>
              <a:rPr lang="en-US" dirty="0" err="1">
                <a:solidFill>
                  <a:schemeClr val="bg1"/>
                </a:solidFill>
              </a:rPr>
              <a:t>könnte</a:t>
            </a:r>
            <a:endParaRPr lang="en-US" dirty="0">
              <a:solidFill>
                <a:schemeClr val="bg1"/>
              </a:solidFill>
            </a:endParaRPr>
          </a:p>
          <a:p>
            <a:endParaRPr lang="en-US" dirty="0">
              <a:solidFill>
                <a:schemeClr val="bg1"/>
              </a:solidFill>
            </a:endParaRPr>
          </a:p>
          <a:p>
            <a:r>
              <a:rPr lang="en-US" sz="2200" dirty="0">
                <a:solidFill>
                  <a:schemeClr val="bg1"/>
                </a:solidFill>
              </a:rPr>
              <a:t>Um </a:t>
            </a:r>
            <a:r>
              <a:rPr lang="en-US" sz="2200" dirty="0" err="1">
                <a:solidFill>
                  <a:schemeClr val="bg1"/>
                </a:solidFill>
              </a:rPr>
              <a:t>diese</a:t>
            </a:r>
            <a:r>
              <a:rPr lang="en-US" sz="2200" dirty="0">
                <a:solidFill>
                  <a:schemeClr val="bg1"/>
                </a:solidFill>
              </a:rPr>
              <a:t> </a:t>
            </a:r>
            <a:r>
              <a:rPr lang="en-US" sz="2200" dirty="0" err="1">
                <a:solidFill>
                  <a:schemeClr val="bg1"/>
                </a:solidFill>
              </a:rPr>
              <a:t>Erkenntnisse</a:t>
            </a:r>
            <a:r>
              <a:rPr lang="en-US" sz="2200" dirty="0">
                <a:solidFill>
                  <a:schemeClr val="bg1"/>
                </a:solidFill>
              </a:rPr>
              <a:t> </a:t>
            </a:r>
            <a:r>
              <a:rPr lang="en-US" sz="2200" dirty="0" err="1">
                <a:solidFill>
                  <a:schemeClr val="bg1"/>
                </a:solidFill>
              </a:rPr>
              <a:t>greifbarer</a:t>
            </a:r>
            <a:r>
              <a:rPr lang="en-US" sz="2200" dirty="0">
                <a:solidFill>
                  <a:schemeClr val="bg1"/>
                </a:solidFill>
              </a:rPr>
              <a:t> </a:t>
            </a:r>
            <a:r>
              <a:rPr lang="en-US" sz="2200" dirty="0" err="1">
                <a:solidFill>
                  <a:schemeClr val="bg1"/>
                </a:solidFill>
              </a:rPr>
              <a:t>zu</a:t>
            </a:r>
            <a:r>
              <a:rPr lang="en-US" sz="2200" dirty="0">
                <a:solidFill>
                  <a:schemeClr val="bg1"/>
                </a:solidFill>
              </a:rPr>
              <a:t> </a:t>
            </a:r>
            <a:r>
              <a:rPr lang="en-US" sz="2200" dirty="0" err="1">
                <a:solidFill>
                  <a:schemeClr val="bg1"/>
                </a:solidFill>
              </a:rPr>
              <a:t>machen</a:t>
            </a:r>
            <a:r>
              <a:rPr lang="en-US" sz="2200" dirty="0">
                <a:solidFill>
                  <a:schemeClr val="bg1"/>
                </a:solidFill>
              </a:rPr>
              <a:t> </a:t>
            </a:r>
            <a:r>
              <a:rPr lang="en-US" sz="2200" dirty="0" err="1">
                <a:solidFill>
                  <a:schemeClr val="bg1"/>
                </a:solidFill>
              </a:rPr>
              <a:t>folgen</a:t>
            </a:r>
            <a:r>
              <a:rPr lang="en-US" sz="2200" dirty="0">
                <a:solidFill>
                  <a:schemeClr val="bg1"/>
                </a:solidFill>
              </a:rPr>
              <a:t> nun </a:t>
            </a:r>
            <a:r>
              <a:rPr lang="en-US" sz="2200" dirty="0" err="1">
                <a:solidFill>
                  <a:schemeClr val="bg1"/>
                </a:solidFill>
              </a:rPr>
              <a:t>einige</a:t>
            </a:r>
            <a:r>
              <a:rPr lang="en-US" sz="2200" dirty="0">
                <a:solidFill>
                  <a:schemeClr val="bg1"/>
                </a:solidFill>
              </a:rPr>
              <a:t> </a:t>
            </a:r>
            <a:r>
              <a:rPr lang="en-US" sz="2200" dirty="0" err="1">
                <a:solidFill>
                  <a:schemeClr val="bg1"/>
                </a:solidFill>
              </a:rPr>
              <a:t>Beispiele</a:t>
            </a:r>
            <a:r>
              <a:rPr lang="en-US" sz="2200" dirty="0">
                <a:solidFill>
                  <a:schemeClr val="bg1"/>
                </a:solidFill>
              </a:rPr>
              <a:t>. </a:t>
            </a:r>
          </a:p>
          <a:p>
            <a:r>
              <a:rPr lang="en-US" sz="2200" dirty="0" err="1">
                <a:solidFill>
                  <a:schemeClr val="bg1"/>
                </a:solidFill>
              </a:rPr>
              <a:t>Punkt</a:t>
            </a:r>
            <a:r>
              <a:rPr lang="en-US" sz="2200" dirty="0">
                <a:solidFill>
                  <a:schemeClr val="bg1"/>
                </a:solidFill>
              </a:rPr>
              <a:t> 1 und 2 </a:t>
            </a:r>
            <a:r>
              <a:rPr lang="en-US" sz="2200" dirty="0" err="1">
                <a:solidFill>
                  <a:schemeClr val="bg1"/>
                </a:solidFill>
              </a:rPr>
              <a:t>bilden</a:t>
            </a:r>
            <a:r>
              <a:rPr lang="en-US" sz="2200" dirty="0">
                <a:solidFill>
                  <a:schemeClr val="bg1"/>
                </a:solidFill>
              </a:rPr>
              <a:t> </a:t>
            </a:r>
            <a:r>
              <a:rPr lang="en-US" sz="2200" dirty="0" err="1">
                <a:solidFill>
                  <a:schemeClr val="bg1"/>
                </a:solidFill>
              </a:rPr>
              <a:t>Faktoren</a:t>
            </a:r>
            <a:r>
              <a:rPr lang="en-US" sz="2200" dirty="0">
                <a:solidFill>
                  <a:schemeClr val="bg1"/>
                </a:solidFill>
              </a:rPr>
              <a:t> ab, </a:t>
            </a:r>
            <a:r>
              <a:rPr lang="en-US" sz="2200" dirty="0" err="1">
                <a:solidFill>
                  <a:schemeClr val="bg1"/>
                </a:solidFill>
              </a:rPr>
              <a:t>welche</a:t>
            </a:r>
            <a:r>
              <a:rPr lang="en-US" sz="2200" dirty="0">
                <a:solidFill>
                  <a:schemeClr val="bg1"/>
                </a:solidFill>
              </a:rPr>
              <a:t> </a:t>
            </a:r>
            <a:r>
              <a:rPr lang="en-US" sz="2200" dirty="0" err="1">
                <a:solidFill>
                  <a:schemeClr val="bg1"/>
                </a:solidFill>
              </a:rPr>
              <a:t>gleichermaßen</a:t>
            </a:r>
            <a:r>
              <a:rPr lang="en-US" sz="2200" dirty="0">
                <a:solidFill>
                  <a:schemeClr val="bg1"/>
                </a:solidFill>
              </a:rPr>
              <a:t> </a:t>
            </a:r>
            <a:r>
              <a:rPr lang="en-US" sz="2200" dirty="0" err="1">
                <a:solidFill>
                  <a:schemeClr val="bg1"/>
                </a:solidFill>
              </a:rPr>
              <a:t>zu</a:t>
            </a:r>
            <a:r>
              <a:rPr lang="en-US" sz="2200" dirty="0">
                <a:solidFill>
                  <a:schemeClr val="bg1"/>
                </a:solidFill>
              </a:rPr>
              <a:t> einer Krise in einem kleinen Unternehmen </a:t>
            </a:r>
            <a:r>
              <a:rPr lang="en-US" sz="2200" dirty="0" err="1">
                <a:solidFill>
                  <a:schemeClr val="bg1"/>
                </a:solidFill>
              </a:rPr>
              <a:t>beitragen</a:t>
            </a:r>
            <a:r>
              <a:rPr lang="en-US" sz="2200" dirty="0">
                <a:solidFill>
                  <a:schemeClr val="bg1"/>
                </a:solidFill>
              </a:rPr>
              <a:t> </a:t>
            </a:r>
            <a:r>
              <a:rPr lang="en-US" sz="2200" dirty="0" err="1">
                <a:solidFill>
                  <a:schemeClr val="bg1"/>
                </a:solidFill>
              </a:rPr>
              <a:t>können</a:t>
            </a:r>
            <a:r>
              <a:rPr lang="en-US" sz="2200" dirty="0">
                <a:solidFill>
                  <a:schemeClr val="bg1"/>
                </a:solidFill>
              </a:rPr>
              <a:t>. </a:t>
            </a:r>
          </a:p>
          <a:p>
            <a:r>
              <a:rPr lang="en-US" sz="2200" dirty="0" err="1">
                <a:solidFill>
                  <a:schemeClr val="bg1"/>
                </a:solidFill>
              </a:rPr>
              <a:t>Punkt</a:t>
            </a:r>
            <a:r>
              <a:rPr lang="en-US" sz="2200" dirty="0">
                <a:solidFill>
                  <a:schemeClr val="bg1"/>
                </a:solidFill>
              </a:rPr>
              <a:t> 3 </a:t>
            </a:r>
            <a:r>
              <a:rPr lang="en-US" sz="2200" dirty="0" err="1">
                <a:solidFill>
                  <a:schemeClr val="bg1"/>
                </a:solidFill>
              </a:rPr>
              <a:t>zeigt</a:t>
            </a:r>
            <a:r>
              <a:rPr lang="en-US" sz="2200" dirty="0">
                <a:solidFill>
                  <a:schemeClr val="bg1"/>
                </a:solidFill>
              </a:rPr>
              <a:t> an </a:t>
            </a:r>
            <a:r>
              <a:rPr lang="en-US" sz="2200" dirty="0" err="1">
                <a:solidFill>
                  <a:schemeClr val="bg1"/>
                </a:solidFill>
              </a:rPr>
              <a:t>dieser</a:t>
            </a:r>
            <a:r>
              <a:rPr lang="en-US" sz="2200" dirty="0">
                <a:solidFill>
                  <a:schemeClr val="bg1"/>
                </a:solidFill>
              </a:rPr>
              <a:t> Stelle auf, wie ein FWS das Risiko für </a:t>
            </a:r>
            <a:r>
              <a:rPr lang="en-US" sz="2200" dirty="0" err="1">
                <a:solidFill>
                  <a:schemeClr val="bg1"/>
                </a:solidFill>
              </a:rPr>
              <a:t>diese</a:t>
            </a:r>
            <a:r>
              <a:rPr lang="en-US" sz="2200" dirty="0">
                <a:solidFill>
                  <a:schemeClr val="bg1"/>
                </a:solidFill>
              </a:rPr>
              <a:t> </a:t>
            </a:r>
            <a:r>
              <a:rPr lang="en-US" sz="2200" dirty="0" err="1">
                <a:solidFill>
                  <a:schemeClr val="bg1"/>
                </a:solidFill>
              </a:rPr>
              <a:t>Faktoren</a:t>
            </a:r>
            <a:r>
              <a:rPr lang="en-US" sz="2200" dirty="0">
                <a:solidFill>
                  <a:schemeClr val="bg1"/>
                </a:solidFill>
              </a:rPr>
              <a:t> erkennen könnte.</a:t>
            </a:r>
          </a:p>
          <a:p>
            <a:endParaRPr lang="en-US" sz="2200" dirty="0">
              <a:solidFill>
                <a:schemeClr val="bg1"/>
              </a:solidFill>
            </a:endParaRPr>
          </a:p>
          <a:p>
            <a:r>
              <a:rPr lang="en-US" dirty="0">
                <a:solidFill>
                  <a:schemeClr val="bg1"/>
                </a:solidFill>
              </a:rPr>
              <a:t> </a:t>
            </a:r>
          </a:p>
        </p:txBody>
      </p:sp>
      <p:grpSp>
        <p:nvGrpSpPr>
          <p:cNvPr id="7" name="Group 6">
            <a:extLst>
              <a:ext uri="{FF2B5EF4-FFF2-40B4-BE49-F238E27FC236}">
                <a16:creationId xmlns:a16="http://schemas.microsoft.com/office/drawing/2014/main" id="{4A1F8B33-BA71-289D-DCE7-4DD30CF80C97}"/>
              </a:ext>
            </a:extLst>
          </p:cNvPr>
          <p:cNvGrpSpPr/>
          <p:nvPr/>
        </p:nvGrpSpPr>
        <p:grpSpPr>
          <a:xfrm>
            <a:off x="5070186" y="2975958"/>
            <a:ext cx="1254125" cy="1256547"/>
            <a:chOff x="7284496" y="2127428"/>
            <a:chExt cx="2245645" cy="2249982"/>
          </a:xfrm>
          <a:solidFill>
            <a:srgbClr val="595959"/>
          </a:solidFill>
        </p:grpSpPr>
        <p:grpSp>
          <p:nvGrpSpPr>
            <p:cNvPr id="8" name="Graphic 3">
              <a:extLst>
                <a:ext uri="{FF2B5EF4-FFF2-40B4-BE49-F238E27FC236}">
                  <a16:creationId xmlns:a16="http://schemas.microsoft.com/office/drawing/2014/main" id="{726C3032-4BFF-8AE7-97E2-CA67CDF5971A}"/>
                </a:ext>
              </a:extLst>
            </p:cNvPr>
            <p:cNvGrpSpPr/>
            <p:nvPr/>
          </p:nvGrpSpPr>
          <p:grpSpPr>
            <a:xfrm>
              <a:off x="7284496" y="2127428"/>
              <a:ext cx="2245645" cy="2249982"/>
              <a:chOff x="5098317" y="2100784"/>
              <a:chExt cx="2245645" cy="2249982"/>
            </a:xfrm>
            <a:grpFill/>
          </p:grpSpPr>
          <p:sp>
            <p:nvSpPr>
              <p:cNvPr id="18" name="Freeform 17">
                <a:extLst>
                  <a:ext uri="{FF2B5EF4-FFF2-40B4-BE49-F238E27FC236}">
                    <a16:creationId xmlns:a16="http://schemas.microsoft.com/office/drawing/2014/main" id="{19A19FAD-5FFF-8A8E-97E3-D0142F6E57F0}"/>
                  </a:ext>
                </a:extLst>
              </p:cNvPr>
              <p:cNvSpPr/>
              <p:nvPr/>
            </p:nvSpPr>
            <p:spPr>
              <a:xfrm>
                <a:off x="5098317" y="2100784"/>
                <a:ext cx="2244434" cy="2249772"/>
              </a:xfrm>
              <a:custGeom>
                <a:avLst/>
                <a:gdLst>
                  <a:gd name="connsiteX0" fmla="*/ 1547886 w 2244435"/>
                  <a:gd name="connsiteY0" fmla="*/ 434488 h 2249773"/>
                  <a:gd name="connsiteX1" fmla="*/ 1537003 w 2244435"/>
                  <a:gd name="connsiteY1" fmla="*/ 302650 h 2249773"/>
                  <a:gd name="connsiteX2" fmla="*/ 1521282 w 2244435"/>
                  <a:gd name="connsiteY2" fmla="*/ 117593 h 2249773"/>
                  <a:gd name="connsiteX3" fmla="*/ 1631932 w 2244435"/>
                  <a:gd name="connsiteY3" fmla="*/ 269 h 2249773"/>
                  <a:gd name="connsiteX4" fmla="*/ 1704489 w 2244435"/>
                  <a:gd name="connsiteY4" fmla="*/ 269 h 2249773"/>
                  <a:gd name="connsiteX5" fmla="*/ 1809697 w 2244435"/>
                  <a:gd name="connsiteY5" fmla="*/ 113964 h 2249773"/>
                  <a:gd name="connsiteX6" fmla="*/ 1789744 w 2244435"/>
                  <a:gd name="connsiteY6" fmla="*/ 355869 h 2249773"/>
                  <a:gd name="connsiteX7" fmla="*/ 1783093 w 2244435"/>
                  <a:gd name="connsiteY7" fmla="*/ 435697 h 2249773"/>
                  <a:gd name="connsiteX8" fmla="*/ 1807883 w 2244435"/>
                  <a:gd name="connsiteY8" fmla="*/ 435697 h 2249773"/>
                  <a:gd name="connsiteX9" fmla="*/ 2127134 w 2244435"/>
                  <a:gd name="connsiteY9" fmla="*/ 435697 h 2249773"/>
                  <a:gd name="connsiteX10" fmla="*/ 2244435 w 2244435"/>
                  <a:gd name="connsiteY10" fmla="*/ 553021 h 2249773"/>
                  <a:gd name="connsiteX11" fmla="*/ 2244435 w 2244435"/>
                  <a:gd name="connsiteY11" fmla="*/ 1190440 h 2249773"/>
                  <a:gd name="connsiteX12" fmla="*/ 2128344 w 2244435"/>
                  <a:gd name="connsiteY12" fmla="*/ 1307159 h 2249773"/>
                  <a:gd name="connsiteX13" fmla="*/ 1843557 w 2244435"/>
                  <a:gd name="connsiteY13" fmla="*/ 1307764 h 2249773"/>
                  <a:gd name="connsiteX14" fmla="*/ 1812720 w 2244435"/>
                  <a:gd name="connsiteY14" fmla="*/ 1320464 h 2249773"/>
                  <a:gd name="connsiteX15" fmla="*/ 1711744 w 2244435"/>
                  <a:gd name="connsiteY15" fmla="*/ 1420855 h 2249773"/>
                  <a:gd name="connsiteX16" fmla="*/ 1610769 w 2244435"/>
                  <a:gd name="connsiteY16" fmla="*/ 1444440 h 2249773"/>
                  <a:gd name="connsiteX17" fmla="*/ 1556956 w 2244435"/>
                  <a:gd name="connsiteY17" fmla="*/ 1356145 h 2249773"/>
                  <a:gd name="connsiteX18" fmla="*/ 1556956 w 2244435"/>
                  <a:gd name="connsiteY18" fmla="*/ 1306554 h 2249773"/>
                  <a:gd name="connsiteX19" fmla="*/ 1530956 w 2244435"/>
                  <a:gd name="connsiteY19" fmla="*/ 1306554 h 2249773"/>
                  <a:gd name="connsiteX20" fmla="*/ 1205054 w 2244435"/>
                  <a:gd name="connsiteY20" fmla="*/ 1306554 h 2249773"/>
                  <a:gd name="connsiteX21" fmla="*/ 1086544 w 2244435"/>
                  <a:gd name="connsiteY21" fmla="*/ 1188021 h 2249773"/>
                  <a:gd name="connsiteX22" fmla="*/ 1086544 w 2244435"/>
                  <a:gd name="connsiteY22" fmla="*/ 1065859 h 2249773"/>
                  <a:gd name="connsiteX23" fmla="*/ 1017010 w 2244435"/>
                  <a:gd name="connsiteY23" fmla="*/ 1169878 h 2249773"/>
                  <a:gd name="connsiteX24" fmla="*/ 1013987 w 2244435"/>
                  <a:gd name="connsiteY24" fmla="*/ 1189231 h 2249773"/>
                  <a:gd name="connsiteX25" fmla="*/ 1012777 w 2244435"/>
                  <a:gd name="connsiteY25" fmla="*/ 1350097 h 2249773"/>
                  <a:gd name="connsiteX26" fmla="*/ 989801 w 2244435"/>
                  <a:gd name="connsiteY26" fmla="*/ 1469236 h 2249773"/>
                  <a:gd name="connsiteX27" fmla="*/ 992824 w 2244435"/>
                  <a:gd name="connsiteY27" fmla="*/ 1497659 h 2249773"/>
                  <a:gd name="connsiteX28" fmla="*/ 1012777 w 2244435"/>
                  <a:gd name="connsiteY28" fmla="*/ 1562974 h 2249773"/>
                  <a:gd name="connsiteX29" fmla="*/ 1013382 w 2244435"/>
                  <a:gd name="connsiteY29" fmla="*/ 1998402 h 2249773"/>
                  <a:gd name="connsiteX30" fmla="*/ 767292 w 2244435"/>
                  <a:gd name="connsiteY30" fmla="*/ 2248774 h 2249773"/>
                  <a:gd name="connsiteX31" fmla="*/ 11488 w 2244435"/>
                  <a:gd name="connsiteY31" fmla="*/ 2249379 h 2249773"/>
                  <a:gd name="connsiteX32" fmla="*/ 0 w 2244435"/>
                  <a:gd name="connsiteY32" fmla="*/ 2248169 h 2249773"/>
                  <a:gd name="connsiteX33" fmla="*/ 0 w 2244435"/>
                  <a:gd name="connsiteY33" fmla="*/ 2223978 h 2249773"/>
                  <a:gd name="connsiteX34" fmla="*/ 0 w 2244435"/>
                  <a:gd name="connsiteY34" fmla="*/ 1602888 h 2249773"/>
                  <a:gd name="connsiteX35" fmla="*/ 217672 w 2244435"/>
                  <a:gd name="connsiteY35" fmla="*/ 1378521 h 2249773"/>
                  <a:gd name="connsiteX36" fmla="*/ 238834 w 2244435"/>
                  <a:gd name="connsiteY36" fmla="*/ 1366426 h 2249773"/>
                  <a:gd name="connsiteX37" fmla="*/ 240043 w 2244435"/>
                  <a:gd name="connsiteY37" fmla="*/ 1364612 h 2249773"/>
                  <a:gd name="connsiteX38" fmla="*/ 233392 w 2244435"/>
                  <a:gd name="connsiteY38" fmla="*/ 1138431 h 2249773"/>
                  <a:gd name="connsiteX39" fmla="*/ 125766 w 2244435"/>
                  <a:gd name="connsiteY39" fmla="*/ 1002964 h 2249773"/>
                  <a:gd name="connsiteX40" fmla="*/ 71348 w 2244435"/>
                  <a:gd name="connsiteY40" fmla="*/ 887455 h 2249773"/>
                  <a:gd name="connsiteX41" fmla="*/ 113673 w 2244435"/>
                  <a:gd name="connsiteY41" fmla="*/ 618940 h 2249773"/>
                  <a:gd name="connsiteX42" fmla="*/ 594364 w 2244435"/>
                  <a:gd name="connsiteY42" fmla="*/ 289950 h 2249773"/>
                  <a:gd name="connsiteX43" fmla="*/ 779990 w 2244435"/>
                  <a:gd name="connsiteY43" fmla="*/ 289345 h 2249773"/>
                  <a:gd name="connsiteX44" fmla="*/ 803571 w 2244435"/>
                  <a:gd name="connsiteY44" fmla="*/ 281483 h 2249773"/>
                  <a:gd name="connsiteX45" fmla="*/ 974685 w 2244435"/>
                  <a:gd name="connsiteY45" fmla="*/ 218588 h 2249773"/>
                  <a:gd name="connsiteX46" fmla="*/ 1304820 w 2244435"/>
                  <a:gd name="connsiteY46" fmla="*/ 418764 h 2249773"/>
                  <a:gd name="connsiteX47" fmla="*/ 1335657 w 2244435"/>
                  <a:gd name="connsiteY47" fmla="*/ 435697 h 2249773"/>
                  <a:gd name="connsiteX48" fmla="*/ 1525514 w 2244435"/>
                  <a:gd name="connsiteY48" fmla="*/ 435093 h 2249773"/>
                  <a:gd name="connsiteX49" fmla="*/ 1547886 w 2244435"/>
                  <a:gd name="connsiteY49" fmla="*/ 434488 h 2249773"/>
                  <a:gd name="connsiteX50" fmla="*/ 1629513 w 2244435"/>
                  <a:gd name="connsiteY50" fmla="*/ 1233983 h 2249773"/>
                  <a:gd name="connsiteX51" fmla="*/ 1630118 w 2244435"/>
                  <a:gd name="connsiteY51" fmla="*/ 1344050 h 2249773"/>
                  <a:gd name="connsiteX52" fmla="*/ 1639187 w 2244435"/>
                  <a:gd name="connsiteY52" fmla="*/ 1376707 h 2249773"/>
                  <a:gd name="connsiteX53" fmla="*/ 1670024 w 2244435"/>
                  <a:gd name="connsiteY53" fmla="*/ 1359773 h 2249773"/>
                  <a:gd name="connsiteX54" fmla="*/ 1782488 w 2244435"/>
                  <a:gd name="connsiteY54" fmla="*/ 1248497 h 2249773"/>
                  <a:gd name="connsiteX55" fmla="*/ 1815139 w 2244435"/>
                  <a:gd name="connsiteY55" fmla="*/ 1235193 h 2249773"/>
                  <a:gd name="connsiteX56" fmla="*/ 2124716 w 2244435"/>
                  <a:gd name="connsiteY56" fmla="*/ 1234588 h 2249773"/>
                  <a:gd name="connsiteX57" fmla="*/ 2171878 w 2244435"/>
                  <a:gd name="connsiteY57" fmla="*/ 1186812 h 2249773"/>
                  <a:gd name="connsiteX58" fmla="*/ 2171878 w 2244435"/>
                  <a:gd name="connsiteY58" fmla="*/ 556650 h 2249773"/>
                  <a:gd name="connsiteX59" fmla="*/ 2124716 w 2244435"/>
                  <a:gd name="connsiteY59" fmla="*/ 508874 h 2249773"/>
                  <a:gd name="connsiteX60" fmla="*/ 1796999 w 2244435"/>
                  <a:gd name="connsiteY60" fmla="*/ 508874 h 2249773"/>
                  <a:gd name="connsiteX61" fmla="*/ 1779465 w 2244435"/>
                  <a:gd name="connsiteY61" fmla="*/ 509478 h 2249773"/>
                  <a:gd name="connsiteX62" fmla="*/ 1678489 w 2244435"/>
                  <a:gd name="connsiteY62" fmla="*/ 581445 h 2249773"/>
                  <a:gd name="connsiteX63" fmla="*/ 1624071 w 2244435"/>
                  <a:gd name="connsiteY63" fmla="*/ 581445 h 2249773"/>
                  <a:gd name="connsiteX64" fmla="*/ 1568444 w 2244435"/>
                  <a:gd name="connsiteY64" fmla="*/ 551812 h 2249773"/>
                  <a:gd name="connsiteX65" fmla="*/ 1549096 w 2244435"/>
                  <a:gd name="connsiteY65" fmla="*/ 508874 h 2249773"/>
                  <a:gd name="connsiteX66" fmla="*/ 1526119 w 2244435"/>
                  <a:gd name="connsiteY66" fmla="*/ 508874 h 2249773"/>
                  <a:gd name="connsiteX67" fmla="*/ 1350773 w 2244435"/>
                  <a:gd name="connsiteY67" fmla="*/ 508874 h 2249773"/>
                  <a:gd name="connsiteX68" fmla="*/ 1353191 w 2244435"/>
                  <a:gd name="connsiteY68" fmla="*/ 523388 h 2249773"/>
                  <a:gd name="connsiteX69" fmla="*/ 1374958 w 2244435"/>
                  <a:gd name="connsiteY69" fmla="*/ 675183 h 2249773"/>
                  <a:gd name="connsiteX70" fmla="*/ 1195379 w 2244435"/>
                  <a:gd name="connsiteY70" fmla="*/ 871731 h 2249773"/>
                  <a:gd name="connsiteX71" fmla="*/ 1180263 w 2244435"/>
                  <a:gd name="connsiteY71" fmla="*/ 877174 h 2249773"/>
                  <a:gd name="connsiteX72" fmla="*/ 1158496 w 2244435"/>
                  <a:gd name="connsiteY72" fmla="*/ 942488 h 2249773"/>
                  <a:gd name="connsiteX73" fmla="*/ 1157287 w 2244435"/>
                  <a:gd name="connsiteY73" fmla="*/ 1184997 h 2249773"/>
                  <a:gd name="connsiteX74" fmla="*/ 1207472 w 2244435"/>
                  <a:gd name="connsiteY74" fmla="*/ 1234588 h 2249773"/>
                  <a:gd name="connsiteX75" fmla="*/ 1601095 w 2244435"/>
                  <a:gd name="connsiteY75" fmla="*/ 1234588 h 2249773"/>
                  <a:gd name="connsiteX76" fmla="*/ 1629513 w 2244435"/>
                  <a:gd name="connsiteY76" fmla="*/ 1233983 h 2249773"/>
                  <a:gd name="connsiteX77" fmla="*/ 203765 w 2244435"/>
                  <a:gd name="connsiteY77" fmla="*/ 1786131 h 2249773"/>
                  <a:gd name="connsiteX78" fmla="*/ 374879 w 2244435"/>
                  <a:gd name="connsiteY78" fmla="*/ 1920388 h 2249773"/>
                  <a:gd name="connsiteX79" fmla="*/ 650596 w 2244435"/>
                  <a:gd name="connsiteY79" fmla="*/ 2136893 h 2249773"/>
                  <a:gd name="connsiteX80" fmla="*/ 839849 w 2244435"/>
                  <a:gd name="connsiteY80" fmla="*/ 2158664 h 2249773"/>
                  <a:gd name="connsiteX81" fmla="*/ 941429 w 2244435"/>
                  <a:gd name="connsiteY81" fmla="*/ 2004450 h 2249773"/>
                  <a:gd name="connsiteX82" fmla="*/ 942034 w 2244435"/>
                  <a:gd name="connsiteY82" fmla="*/ 1564788 h 2249773"/>
                  <a:gd name="connsiteX83" fmla="*/ 899104 w 2244435"/>
                  <a:gd name="connsiteY83" fmla="*/ 1524269 h 2249773"/>
                  <a:gd name="connsiteX84" fmla="*/ 740688 w 2244435"/>
                  <a:gd name="connsiteY84" fmla="*/ 1524269 h 2249773"/>
                  <a:gd name="connsiteX85" fmla="*/ 723758 w 2244435"/>
                  <a:gd name="connsiteY85" fmla="*/ 1526083 h 2249773"/>
                  <a:gd name="connsiteX86" fmla="*/ 723758 w 2244435"/>
                  <a:gd name="connsiteY86" fmla="*/ 1921597 h 2249773"/>
                  <a:gd name="connsiteX87" fmla="*/ 652410 w 2244435"/>
                  <a:gd name="connsiteY87" fmla="*/ 1921597 h 2249773"/>
                  <a:gd name="connsiteX88" fmla="*/ 651805 w 2244435"/>
                  <a:gd name="connsiteY88" fmla="*/ 1884707 h 2249773"/>
                  <a:gd name="connsiteX89" fmla="*/ 639108 w 2244435"/>
                  <a:gd name="connsiteY89" fmla="*/ 1850840 h 2249773"/>
                  <a:gd name="connsiteX90" fmla="*/ 322879 w 2244435"/>
                  <a:gd name="connsiteY90" fmla="*/ 1504916 h 2249773"/>
                  <a:gd name="connsiteX91" fmla="*/ 162044 w 2244435"/>
                  <a:gd name="connsiteY91" fmla="*/ 1460769 h 2249773"/>
                  <a:gd name="connsiteX92" fmla="*/ 73162 w 2244435"/>
                  <a:gd name="connsiteY92" fmla="*/ 1602283 h 2249773"/>
                  <a:gd name="connsiteX93" fmla="*/ 73162 w 2244435"/>
                  <a:gd name="connsiteY93" fmla="*/ 2153221 h 2249773"/>
                  <a:gd name="connsiteX94" fmla="*/ 74371 w 2244435"/>
                  <a:gd name="connsiteY94" fmla="*/ 2174993 h 2249773"/>
                  <a:gd name="connsiteX95" fmla="*/ 581667 w 2244435"/>
                  <a:gd name="connsiteY95" fmla="*/ 2174993 h 2249773"/>
                  <a:gd name="connsiteX96" fmla="*/ 160230 w 2244435"/>
                  <a:gd name="connsiteY96" fmla="*/ 1842978 h 2249773"/>
                  <a:gd name="connsiteX97" fmla="*/ 203765 w 2244435"/>
                  <a:gd name="connsiteY97" fmla="*/ 1786131 h 2249773"/>
                  <a:gd name="connsiteX98" fmla="*/ 333158 w 2244435"/>
                  <a:gd name="connsiteY98" fmla="*/ 1194069 h 2249773"/>
                  <a:gd name="connsiteX99" fmla="*/ 421436 w 2244435"/>
                  <a:gd name="connsiteY99" fmla="*/ 1030178 h 2249773"/>
                  <a:gd name="connsiteX100" fmla="*/ 428087 w 2244435"/>
                  <a:gd name="connsiteY100" fmla="*/ 987845 h 2249773"/>
                  <a:gd name="connsiteX101" fmla="*/ 402088 w 2244435"/>
                  <a:gd name="connsiteY101" fmla="*/ 852378 h 2249773"/>
                  <a:gd name="connsiteX102" fmla="*/ 561109 w 2244435"/>
                  <a:gd name="connsiteY102" fmla="*/ 692117 h 2249773"/>
                  <a:gd name="connsiteX103" fmla="*/ 658456 w 2244435"/>
                  <a:gd name="connsiteY103" fmla="*/ 742312 h 2249773"/>
                  <a:gd name="connsiteX104" fmla="*/ 715897 w 2244435"/>
                  <a:gd name="connsiteY104" fmla="*/ 684254 h 2249773"/>
                  <a:gd name="connsiteX105" fmla="*/ 1024870 w 2244435"/>
                  <a:gd name="connsiteY105" fmla="*/ 684859 h 2249773"/>
                  <a:gd name="connsiteX106" fmla="*/ 1105288 w 2244435"/>
                  <a:gd name="connsiteY106" fmla="*/ 764688 h 2249773"/>
                  <a:gd name="connsiteX107" fmla="*/ 1232867 w 2244435"/>
                  <a:gd name="connsiteY107" fmla="*/ 789483 h 2249773"/>
                  <a:gd name="connsiteX108" fmla="*/ 1304820 w 2244435"/>
                  <a:gd name="connsiteY108" fmla="*/ 681231 h 2249773"/>
                  <a:gd name="connsiteX109" fmla="*/ 1300587 w 2244435"/>
                  <a:gd name="connsiteY109" fmla="*/ 602007 h 2249773"/>
                  <a:gd name="connsiteX110" fmla="*/ 943848 w 2244435"/>
                  <a:gd name="connsiteY110" fmla="*/ 290554 h 2249773"/>
                  <a:gd name="connsiteX111" fmla="*/ 835012 w 2244435"/>
                  <a:gd name="connsiteY111" fmla="*/ 400016 h 2249773"/>
                  <a:gd name="connsiteX112" fmla="*/ 896081 w 2244435"/>
                  <a:gd name="connsiteY112" fmla="*/ 470774 h 2249773"/>
                  <a:gd name="connsiteX113" fmla="*/ 975289 w 2244435"/>
                  <a:gd name="connsiteY113" fmla="*/ 421183 h 2249773"/>
                  <a:gd name="connsiteX114" fmla="*/ 980731 w 2244435"/>
                  <a:gd name="connsiteY114" fmla="*/ 400016 h 2249773"/>
                  <a:gd name="connsiteX115" fmla="*/ 1050265 w 2244435"/>
                  <a:gd name="connsiteY115" fmla="*/ 400016 h 2249773"/>
                  <a:gd name="connsiteX116" fmla="*/ 900314 w 2244435"/>
                  <a:gd name="connsiteY116" fmla="*/ 543345 h 2249773"/>
                  <a:gd name="connsiteX117" fmla="*/ 763664 w 2244435"/>
                  <a:gd name="connsiteY117" fmla="*/ 361312 h 2249773"/>
                  <a:gd name="connsiteX118" fmla="*/ 598597 w 2244435"/>
                  <a:gd name="connsiteY118" fmla="*/ 361916 h 2249773"/>
                  <a:gd name="connsiteX119" fmla="*/ 181393 w 2244435"/>
                  <a:gd name="connsiteY119" fmla="*/ 646759 h 2249773"/>
                  <a:gd name="connsiteX120" fmla="*/ 145719 w 2244435"/>
                  <a:gd name="connsiteY120" fmla="*/ 895316 h 2249773"/>
                  <a:gd name="connsiteX121" fmla="*/ 168091 w 2244435"/>
                  <a:gd name="connsiteY121" fmla="*/ 941278 h 2249773"/>
                  <a:gd name="connsiteX122" fmla="*/ 316228 w 2244435"/>
                  <a:gd name="connsiteY122" fmla="*/ 1143269 h 2249773"/>
                  <a:gd name="connsiteX123" fmla="*/ 333158 w 2244435"/>
                  <a:gd name="connsiteY123" fmla="*/ 1194069 h 2249773"/>
                  <a:gd name="connsiteX124" fmla="*/ 1110125 w 2244435"/>
                  <a:gd name="connsiteY124" fmla="*/ 863264 h 2249773"/>
                  <a:gd name="connsiteX125" fmla="*/ 1021242 w 2244435"/>
                  <a:gd name="connsiteY125" fmla="*/ 784645 h 2249773"/>
                  <a:gd name="connsiteX126" fmla="*/ 965010 w 2244435"/>
                  <a:gd name="connsiteY126" fmla="*/ 729007 h 2249773"/>
                  <a:gd name="connsiteX127" fmla="*/ 773338 w 2244435"/>
                  <a:gd name="connsiteY127" fmla="*/ 729007 h 2249773"/>
                  <a:gd name="connsiteX128" fmla="*/ 680223 w 2244435"/>
                  <a:gd name="connsiteY128" fmla="*/ 822140 h 2249773"/>
                  <a:gd name="connsiteX129" fmla="*/ 643340 w 2244435"/>
                  <a:gd name="connsiteY129" fmla="*/ 862054 h 2249773"/>
                  <a:gd name="connsiteX130" fmla="*/ 617945 w 2244435"/>
                  <a:gd name="connsiteY130" fmla="*/ 813069 h 2249773"/>
                  <a:gd name="connsiteX131" fmla="*/ 553248 w 2244435"/>
                  <a:gd name="connsiteY131" fmla="*/ 764688 h 2249773"/>
                  <a:gd name="connsiteX132" fmla="*/ 473435 w 2244435"/>
                  <a:gd name="connsiteY132" fmla="*/ 843307 h 2249773"/>
                  <a:gd name="connsiteX133" fmla="*/ 504877 w 2244435"/>
                  <a:gd name="connsiteY133" fmla="*/ 1002964 h 2249773"/>
                  <a:gd name="connsiteX134" fmla="*/ 499435 w 2244435"/>
                  <a:gd name="connsiteY134" fmla="*/ 1039250 h 2249773"/>
                  <a:gd name="connsiteX135" fmla="*/ 386367 w 2244435"/>
                  <a:gd name="connsiteY135" fmla="*/ 1248497 h 2249773"/>
                  <a:gd name="connsiteX136" fmla="*/ 305345 w 2244435"/>
                  <a:gd name="connsiteY136" fmla="*/ 1397874 h 2249773"/>
                  <a:gd name="connsiteX137" fmla="*/ 366414 w 2244435"/>
                  <a:gd name="connsiteY137" fmla="*/ 1446255 h 2249773"/>
                  <a:gd name="connsiteX138" fmla="*/ 377902 w 2244435"/>
                  <a:gd name="connsiteY138" fmla="*/ 1452302 h 2249773"/>
                  <a:gd name="connsiteX139" fmla="*/ 492179 w 2244435"/>
                  <a:gd name="connsiteY139" fmla="*/ 1463793 h 2249773"/>
                  <a:gd name="connsiteX140" fmla="*/ 532691 w 2244435"/>
                  <a:gd name="connsiteY140" fmla="*/ 1361588 h 2249773"/>
                  <a:gd name="connsiteX141" fmla="*/ 482505 w 2244435"/>
                  <a:gd name="connsiteY141" fmla="*/ 1334978 h 2249773"/>
                  <a:gd name="connsiteX142" fmla="*/ 514551 w 2244435"/>
                  <a:gd name="connsiteY142" fmla="*/ 1270874 h 2249773"/>
                  <a:gd name="connsiteX143" fmla="*/ 579248 w 2244435"/>
                  <a:gd name="connsiteY143" fmla="*/ 1302321 h 2249773"/>
                  <a:gd name="connsiteX144" fmla="*/ 579248 w 2244435"/>
                  <a:gd name="connsiteY144" fmla="*/ 1197093 h 2249773"/>
                  <a:gd name="connsiteX145" fmla="*/ 634875 w 2244435"/>
                  <a:gd name="connsiteY145" fmla="*/ 1104564 h 2249773"/>
                  <a:gd name="connsiteX146" fmla="*/ 660875 w 2244435"/>
                  <a:gd name="connsiteY146" fmla="*/ 1071302 h 2249773"/>
                  <a:gd name="connsiteX147" fmla="*/ 816268 w 2244435"/>
                  <a:gd name="connsiteY147" fmla="*/ 944302 h 2249773"/>
                  <a:gd name="connsiteX148" fmla="*/ 991010 w 2244435"/>
                  <a:gd name="connsiteY148" fmla="*/ 1038645 h 2249773"/>
                  <a:gd name="connsiteX149" fmla="*/ 1004917 w 2244435"/>
                  <a:gd name="connsiteY149" fmla="*/ 1064650 h 2249773"/>
                  <a:gd name="connsiteX150" fmla="*/ 1110125 w 2244435"/>
                  <a:gd name="connsiteY150" fmla="*/ 863264 h 2249773"/>
                  <a:gd name="connsiteX151" fmla="*/ 724362 w 2244435"/>
                  <a:gd name="connsiteY151" fmla="*/ 1232773 h 2249773"/>
                  <a:gd name="connsiteX152" fmla="*/ 724362 w 2244435"/>
                  <a:gd name="connsiteY152" fmla="*/ 1204955 h 2249773"/>
                  <a:gd name="connsiteX153" fmla="*/ 688688 w 2244435"/>
                  <a:gd name="connsiteY153" fmla="*/ 1161412 h 2249773"/>
                  <a:gd name="connsiteX154" fmla="*/ 651805 w 2244435"/>
                  <a:gd name="connsiteY154" fmla="*/ 1203745 h 2249773"/>
                  <a:gd name="connsiteX155" fmla="*/ 651805 w 2244435"/>
                  <a:gd name="connsiteY155" fmla="*/ 1316836 h 2249773"/>
                  <a:gd name="connsiteX156" fmla="*/ 693526 w 2244435"/>
                  <a:gd name="connsiteY156" fmla="*/ 1436578 h 2249773"/>
                  <a:gd name="connsiteX157" fmla="*/ 720735 w 2244435"/>
                  <a:gd name="connsiteY157" fmla="*/ 1450488 h 2249773"/>
                  <a:gd name="connsiteX158" fmla="*/ 861012 w 2244435"/>
                  <a:gd name="connsiteY158" fmla="*/ 1451093 h 2249773"/>
                  <a:gd name="connsiteX159" fmla="*/ 940220 w 2244435"/>
                  <a:gd name="connsiteY159" fmla="*/ 1380336 h 2249773"/>
                  <a:gd name="connsiteX160" fmla="*/ 941429 w 2244435"/>
                  <a:gd name="connsiteY160" fmla="*/ 1359773 h 2249773"/>
                  <a:gd name="connsiteX161" fmla="*/ 940825 w 2244435"/>
                  <a:gd name="connsiteY161" fmla="*/ 1126336 h 2249773"/>
                  <a:gd name="connsiteX162" fmla="*/ 922685 w 2244435"/>
                  <a:gd name="connsiteY162" fmla="*/ 1064650 h 2249773"/>
                  <a:gd name="connsiteX163" fmla="*/ 811431 w 2244435"/>
                  <a:gd name="connsiteY163" fmla="*/ 1018083 h 2249773"/>
                  <a:gd name="connsiteX164" fmla="*/ 731618 w 2244435"/>
                  <a:gd name="connsiteY164" fmla="*/ 1096702 h 2249773"/>
                  <a:gd name="connsiteX165" fmla="*/ 793896 w 2244435"/>
                  <a:gd name="connsiteY165" fmla="*/ 1232169 h 2249773"/>
                  <a:gd name="connsiteX166" fmla="*/ 724362 w 2244435"/>
                  <a:gd name="connsiteY166" fmla="*/ 1232773 h 2249773"/>
                  <a:gd name="connsiteX167" fmla="*/ 1705093 w 2244435"/>
                  <a:gd name="connsiteY167" fmla="*/ 507664 h 2249773"/>
                  <a:gd name="connsiteX168" fmla="*/ 1712954 w 2244435"/>
                  <a:gd name="connsiteY168" fmla="*/ 409088 h 2249773"/>
                  <a:gd name="connsiteX169" fmla="*/ 1737744 w 2244435"/>
                  <a:gd name="connsiteY169" fmla="*/ 115778 h 2249773"/>
                  <a:gd name="connsiteX170" fmla="*/ 1698443 w 2244435"/>
                  <a:gd name="connsiteY170" fmla="*/ 72840 h 2249773"/>
                  <a:gd name="connsiteX171" fmla="*/ 1644025 w 2244435"/>
                  <a:gd name="connsiteY171" fmla="*/ 72840 h 2249773"/>
                  <a:gd name="connsiteX172" fmla="*/ 1594444 w 2244435"/>
                  <a:gd name="connsiteY172" fmla="*/ 127269 h 2249773"/>
                  <a:gd name="connsiteX173" fmla="*/ 1616211 w 2244435"/>
                  <a:gd name="connsiteY173" fmla="*/ 386712 h 2249773"/>
                  <a:gd name="connsiteX174" fmla="*/ 1627094 w 2244435"/>
                  <a:gd name="connsiteY174" fmla="*/ 507664 h 2249773"/>
                  <a:gd name="connsiteX175" fmla="*/ 1705093 w 2244435"/>
                  <a:gd name="connsiteY175" fmla="*/ 507664 h 2249773"/>
                  <a:gd name="connsiteX176" fmla="*/ 592550 w 2244435"/>
                  <a:gd name="connsiteY176" fmla="*/ 1409364 h 2249773"/>
                  <a:gd name="connsiteX177" fmla="*/ 558086 w 2244435"/>
                  <a:gd name="connsiteY177" fmla="*/ 1495240 h 2249773"/>
                  <a:gd name="connsiteX178" fmla="*/ 651805 w 2244435"/>
                  <a:gd name="connsiteY178" fmla="*/ 1595631 h 2249773"/>
                  <a:gd name="connsiteX179" fmla="*/ 651805 w 2244435"/>
                  <a:gd name="connsiteY179" fmla="*/ 1510964 h 2249773"/>
                  <a:gd name="connsiteX180" fmla="*/ 645759 w 2244435"/>
                  <a:gd name="connsiteY180" fmla="*/ 1494636 h 2249773"/>
                  <a:gd name="connsiteX181" fmla="*/ 592550 w 2244435"/>
                  <a:gd name="connsiteY181" fmla="*/ 1409364 h 2249773"/>
                  <a:gd name="connsiteX182" fmla="*/ 449854 w 2244435"/>
                  <a:gd name="connsiteY182" fmla="*/ 1536364 h 2249773"/>
                  <a:gd name="connsiteX183" fmla="*/ 648177 w 2244435"/>
                  <a:gd name="connsiteY183" fmla="*/ 1752869 h 2249773"/>
                  <a:gd name="connsiteX184" fmla="*/ 653619 w 2244435"/>
                  <a:gd name="connsiteY184" fmla="*/ 1749240 h 2249773"/>
                  <a:gd name="connsiteX185" fmla="*/ 559295 w 2244435"/>
                  <a:gd name="connsiteY185" fmla="*/ 1599259 h 2249773"/>
                  <a:gd name="connsiteX186" fmla="*/ 449854 w 2244435"/>
                  <a:gd name="connsiteY186" fmla="*/ 1536364 h 2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44435" h="2249773">
                    <a:moveTo>
                      <a:pt x="1547886" y="434488"/>
                    </a:moveTo>
                    <a:cubicBezTo>
                      <a:pt x="1544259" y="389736"/>
                      <a:pt x="1540631" y="346193"/>
                      <a:pt x="1537003" y="302650"/>
                    </a:cubicBezTo>
                    <a:cubicBezTo>
                      <a:pt x="1531561" y="240964"/>
                      <a:pt x="1525514" y="179278"/>
                      <a:pt x="1521282" y="117593"/>
                    </a:cubicBezTo>
                    <a:cubicBezTo>
                      <a:pt x="1516445" y="49254"/>
                      <a:pt x="1563002" y="269"/>
                      <a:pt x="1631932" y="269"/>
                    </a:cubicBezTo>
                    <a:cubicBezTo>
                      <a:pt x="1656118" y="269"/>
                      <a:pt x="1680303" y="-336"/>
                      <a:pt x="1704489" y="269"/>
                    </a:cubicBezTo>
                    <a:cubicBezTo>
                      <a:pt x="1767372" y="1478"/>
                      <a:pt x="1813929" y="50464"/>
                      <a:pt x="1809697" y="113964"/>
                    </a:cubicBezTo>
                    <a:cubicBezTo>
                      <a:pt x="1804255" y="194397"/>
                      <a:pt x="1796394" y="274831"/>
                      <a:pt x="1789744" y="355869"/>
                    </a:cubicBezTo>
                    <a:cubicBezTo>
                      <a:pt x="1787325" y="381269"/>
                      <a:pt x="1785511" y="407274"/>
                      <a:pt x="1783093" y="435697"/>
                    </a:cubicBezTo>
                    <a:cubicBezTo>
                      <a:pt x="1792162" y="435697"/>
                      <a:pt x="1800023" y="435697"/>
                      <a:pt x="1807883" y="435697"/>
                    </a:cubicBezTo>
                    <a:cubicBezTo>
                      <a:pt x="1914300" y="435697"/>
                      <a:pt x="2020717" y="435697"/>
                      <a:pt x="2127134" y="435697"/>
                    </a:cubicBezTo>
                    <a:cubicBezTo>
                      <a:pt x="2199691" y="435697"/>
                      <a:pt x="2244435" y="480450"/>
                      <a:pt x="2244435" y="553021"/>
                    </a:cubicBezTo>
                    <a:cubicBezTo>
                      <a:pt x="2244435" y="765293"/>
                      <a:pt x="2244435" y="977564"/>
                      <a:pt x="2244435" y="1190440"/>
                    </a:cubicBezTo>
                    <a:cubicBezTo>
                      <a:pt x="2244435" y="1261197"/>
                      <a:pt x="2199087" y="1306554"/>
                      <a:pt x="2128344" y="1307159"/>
                    </a:cubicBezTo>
                    <a:cubicBezTo>
                      <a:pt x="2033415" y="1307159"/>
                      <a:pt x="1938486" y="1306554"/>
                      <a:pt x="1843557" y="1307764"/>
                    </a:cubicBezTo>
                    <a:cubicBezTo>
                      <a:pt x="1833278" y="1307764"/>
                      <a:pt x="1820580" y="1313207"/>
                      <a:pt x="1812720" y="1320464"/>
                    </a:cubicBezTo>
                    <a:cubicBezTo>
                      <a:pt x="1778255" y="1353121"/>
                      <a:pt x="1745000" y="1386988"/>
                      <a:pt x="1711744" y="1420855"/>
                    </a:cubicBezTo>
                    <a:cubicBezTo>
                      <a:pt x="1682722" y="1449883"/>
                      <a:pt x="1649466" y="1461374"/>
                      <a:pt x="1610769" y="1444440"/>
                    </a:cubicBezTo>
                    <a:cubicBezTo>
                      <a:pt x="1572677" y="1428112"/>
                      <a:pt x="1555747" y="1397269"/>
                      <a:pt x="1556956" y="1356145"/>
                    </a:cubicBezTo>
                    <a:cubicBezTo>
                      <a:pt x="1557560" y="1340421"/>
                      <a:pt x="1556956" y="1324697"/>
                      <a:pt x="1556956" y="1306554"/>
                    </a:cubicBezTo>
                    <a:cubicBezTo>
                      <a:pt x="1546677" y="1306554"/>
                      <a:pt x="1538817" y="1306554"/>
                      <a:pt x="1530956" y="1306554"/>
                    </a:cubicBezTo>
                    <a:cubicBezTo>
                      <a:pt x="1422121" y="1306554"/>
                      <a:pt x="1313889" y="1306554"/>
                      <a:pt x="1205054" y="1306554"/>
                    </a:cubicBezTo>
                    <a:cubicBezTo>
                      <a:pt x="1131287" y="1306554"/>
                      <a:pt x="1086544" y="1261802"/>
                      <a:pt x="1086544" y="1188021"/>
                    </a:cubicBezTo>
                    <a:cubicBezTo>
                      <a:pt x="1086544" y="1149316"/>
                      <a:pt x="1086544" y="1110007"/>
                      <a:pt x="1086544" y="1065859"/>
                    </a:cubicBezTo>
                    <a:cubicBezTo>
                      <a:pt x="1061149" y="1103959"/>
                      <a:pt x="1038777" y="1136617"/>
                      <a:pt x="1017010" y="1169878"/>
                    </a:cubicBezTo>
                    <a:cubicBezTo>
                      <a:pt x="1013987" y="1174716"/>
                      <a:pt x="1013987" y="1182578"/>
                      <a:pt x="1013987" y="1189231"/>
                    </a:cubicBezTo>
                    <a:cubicBezTo>
                      <a:pt x="1013987" y="1243054"/>
                      <a:pt x="1017010" y="1296878"/>
                      <a:pt x="1012777" y="1350097"/>
                    </a:cubicBezTo>
                    <a:cubicBezTo>
                      <a:pt x="1009754" y="1390012"/>
                      <a:pt x="999475" y="1429926"/>
                      <a:pt x="989801" y="1469236"/>
                    </a:cubicBezTo>
                    <a:cubicBezTo>
                      <a:pt x="987382" y="1480121"/>
                      <a:pt x="987382" y="1487378"/>
                      <a:pt x="992824" y="1497659"/>
                    </a:cubicBezTo>
                    <a:cubicBezTo>
                      <a:pt x="1002498" y="1518221"/>
                      <a:pt x="1012777" y="1541202"/>
                      <a:pt x="1012777" y="1562974"/>
                    </a:cubicBezTo>
                    <a:cubicBezTo>
                      <a:pt x="1014591" y="1708117"/>
                      <a:pt x="1014591" y="1853259"/>
                      <a:pt x="1013382" y="1998402"/>
                    </a:cubicBezTo>
                    <a:cubicBezTo>
                      <a:pt x="1012172" y="2136893"/>
                      <a:pt x="903941" y="2248169"/>
                      <a:pt x="767292" y="2248774"/>
                    </a:cubicBezTo>
                    <a:cubicBezTo>
                      <a:pt x="515156" y="2250588"/>
                      <a:pt x="263624" y="2249379"/>
                      <a:pt x="11488" y="2249379"/>
                    </a:cubicBezTo>
                    <a:cubicBezTo>
                      <a:pt x="8465" y="2249379"/>
                      <a:pt x="5442" y="2248774"/>
                      <a:pt x="0" y="2248169"/>
                    </a:cubicBezTo>
                    <a:cubicBezTo>
                      <a:pt x="0" y="2239702"/>
                      <a:pt x="0" y="2231840"/>
                      <a:pt x="0" y="2223978"/>
                    </a:cubicBezTo>
                    <a:cubicBezTo>
                      <a:pt x="0" y="2017150"/>
                      <a:pt x="0" y="1809716"/>
                      <a:pt x="0" y="1602888"/>
                    </a:cubicBezTo>
                    <a:cubicBezTo>
                      <a:pt x="0" y="1471050"/>
                      <a:pt x="86464" y="1382755"/>
                      <a:pt x="217672" y="1378521"/>
                    </a:cubicBezTo>
                    <a:cubicBezTo>
                      <a:pt x="224927" y="1378521"/>
                      <a:pt x="231578" y="1370659"/>
                      <a:pt x="238834" y="1366426"/>
                    </a:cubicBezTo>
                    <a:cubicBezTo>
                      <a:pt x="239439" y="1365821"/>
                      <a:pt x="239439" y="1365216"/>
                      <a:pt x="240043" y="1364612"/>
                    </a:cubicBezTo>
                    <a:cubicBezTo>
                      <a:pt x="306554" y="1287202"/>
                      <a:pt x="265438" y="1212212"/>
                      <a:pt x="233392" y="1138431"/>
                    </a:cubicBezTo>
                    <a:cubicBezTo>
                      <a:pt x="210416" y="1084607"/>
                      <a:pt x="172928" y="1038645"/>
                      <a:pt x="125766" y="1002964"/>
                    </a:cubicBezTo>
                    <a:cubicBezTo>
                      <a:pt x="87069" y="973331"/>
                      <a:pt x="71952" y="936440"/>
                      <a:pt x="71348" y="887455"/>
                    </a:cubicBezTo>
                    <a:cubicBezTo>
                      <a:pt x="70743" y="795531"/>
                      <a:pt x="74976" y="704212"/>
                      <a:pt x="113673" y="618940"/>
                    </a:cubicBezTo>
                    <a:cubicBezTo>
                      <a:pt x="207393" y="412112"/>
                      <a:pt x="366414" y="299626"/>
                      <a:pt x="594364" y="289950"/>
                    </a:cubicBezTo>
                    <a:cubicBezTo>
                      <a:pt x="656038" y="287531"/>
                      <a:pt x="718316" y="289950"/>
                      <a:pt x="779990" y="289345"/>
                    </a:cubicBezTo>
                    <a:cubicBezTo>
                      <a:pt x="787850" y="289345"/>
                      <a:pt x="798734" y="286926"/>
                      <a:pt x="803571" y="281483"/>
                    </a:cubicBezTo>
                    <a:cubicBezTo>
                      <a:pt x="849524" y="229474"/>
                      <a:pt x="907569" y="211935"/>
                      <a:pt x="974685" y="218588"/>
                    </a:cubicBezTo>
                    <a:cubicBezTo>
                      <a:pt x="1116171" y="232497"/>
                      <a:pt x="1226821" y="299626"/>
                      <a:pt x="1304820" y="418764"/>
                    </a:cubicBezTo>
                    <a:cubicBezTo>
                      <a:pt x="1312680" y="430859"/>
                      <a:pt x="1320540" y="435697"/>
                      <a:pt x="1335657" y="435697"/>
                    </a:cubicBezTo>
                    <a:cubicBezTo>
                      <a:pt x="1399144" y="435093"/>
                      <a:pt x="1462632" y="435093"/>
                      <a:pt x="1525514" y="435093"/>
                    </a:cubicBezTo>
                    <a:cubicBezTo>
                      <a:pt x="1532770" y="435697"/>
                      <a:pt x="1539421" y="435093"/>
                      <a:pt x="1547886" y="434488"/>
                    </a:cubicBezTo>
                    <a:close/>
                    <a:moveTo>
                      <a:pt x="1629513" y="1233983"/>
                    </a:moveTo>
                    <a:cubicBezTo>
                      <a:pt x="1629513" y="1272688"/>
                      <a:pt x="1628909" y="1308369"/>
                      <a:pt x="1630118" y="1344050"/>
                    </a:cubicBezTo>
                    <a:cubicBezTo>
                      <a:pt x="1630722" y="1354935"/>
                      <a:pt x="1636164" y="1365821"/>
                      <a:pt x="1639187" y="1376707"/>
                    </a:cubicBezTo>
                    <a:cubicBezTo>
                      <a:pt x="1649466" y="1371264"/>
                      <a:pt x="1661559" y="1367636"/>
                      <a:pt x="1670024" y="1359773"/>
                    </a:cubicBezTo>
                    <a:cubicBezTo>
                      <a:pt x="1708117" y="1322883"/>
                      <a:pt x="1744395" y="1284783"/>
                      <a:pt x="1782488" y="1248497"/>
                    </a:cubicBezTo>
                    <a:cubicBezTo>
                      <a:pt x="1790348" y="1240636"/>
                      <a:pt x="1804255" y="1235193"/>
                      <a:pt x="1815139" y="1235193"/>
                    </a:cubicBezTo>
                    <a:cubicBezTo>
                      <a:pt x="1918532" y="1233983"/>
                      <a:pt x="2021927" y="1234588"/>
                      <a:pt x="2124716" y="1234588"/>
                    </a:cubicBezTo>
                    <a:cubicBezTo>
                      <a:pt x="2159785" y="1234588"/>
                      <a:pt x="2171878" y="1222493"/>
                      <a:pt x="2171878" y="1186812"/>
                    </a:cubicBezTo>
                    <a:cubicBezTo>
                      <a:pt x="2171878" y="976959"/>
                      <a:pt x="2171878" y="766502"/>
                      <a:pt x="2171878" y="556650"/>
                    </a:cubicBezTo>
                    <a:cubicBezTo>
                      <a:pt x="2171878" y="520969"/>
                      <a:pt x="2159785" y="508874"/>
                      <a:pt x="2124716" y="508874"/>
                    </a:cubicBezTo>
                    <a:cubicBezTo>
                      <a:pt x="2015275" y="508874"/>
                      <a:pt x="1905835" y="508874"/>
                      <a:pt x="1796999" y="508874"/>
                    </a:cubicBezTo>
                    <a:cubicBezTo>
                      <a:pt x="1790953" y="508874"/>
                      <a:pt x="1784906" y="509478"/>
                      <a:pt x="1779465" y="509478"/>
                    </a:cubicBezTo>
                    <a:cubicBezTo>
                      <a:pt x="1758907" y="571164"/>
                      <a:pt x="1744395" y="581445"/>
                      <a:pt x="1678489" y="581445"/>
                    </a:cubicBezTo>
                    <a:cubicBezTo>
                      <a:pt x="1660350" y="581445"/>
                      <a:pt x="1642210" y="582050"/>
                      <a:pt x="1624071" y="581445"/>
                    </a:cubicBezTo>
                    <a:cubicBezTo>
                      <a:pt x="1601095" y="580840"/>
                      <a:pt x="1581142" y="571164"/>
                      <a:pt x="1568444" y="551812"/>
                    </a:cubicBezTo>
                    <a:cubicBezTo>
                      <a:pt x="1560584" y="539716"/>
                      <a:pt x="1556351" y="524597"/>
                      <a:pt x="1549096" y="508874"/>
                    </a:cubicBezTo>
                    <a:cubicBezTo>
                      <a:pt x="1542444" y="508874"/>
                      <a:pt x="1534584" y="508874"/>
                      <a:pt x="1526119" y="508874"/>
                    </a:cubicBezTo>
                    <a:cubicBezTo>
                      <a:pt x="1468073" y="508874"/>
                      <a:pt x="1410028" y="508874"/>
                      <a:pt x="1350773" y="508874"/>
                    </a:cubicBezTo>
                    <a:cubicBezTo>
                      <a:pt x="1351982" y="514921"/>
                      <a:pt x="1351982" y="519155"/>
                      <a:pt x="1353191" y="523388"/>
                    </a:cubicBezTo>
                    <a:cubicBezTo>
                      <a:pt x="1369517" y="572978"/>
                      <a:pt x="1374958" y="623174"/>
                      <a:pt x="1374958" y="675183"/>
                    </a:cubicBezTo>
                    <a:cubicBezTo>
                      <a:pt x="1373749" y="782831"/>
                      <a:pt x="1302401" y="861450"/>
                      <a:pt x="1195379" y="871731"/>
                    </a:cubicBezTo>
                    <a:cubicBezTo>
                      <a:pt x="1189938" y="872335"/>
                      <a:pt x="1181473" y="874150"/>
                      <a:pt x="1180263" y="877174"/>
                    </a:cubicBezTo>
                    <a:cubicBezTo>
                      <a:pt x="1171798" y="898340"/>
                      <a:pt x="1159101" y="920716"/>
                      <a:pt x="1158496" y="942488"/>
                    </a:cubicBezTo>
                    <a:cubicBezTo>
                      <a:pt x="1156078" y="1023526"/>
                      <a:pt x="1157287" y="1103959"/>
                      <a:pt x="1157287" y="1184997"/>
                    </a:cubicBezTo>
                    <a:cubicBezTo>
                      <a:pt x="1157287" y="1223097"/>
                      <a:pt x="1168775" y="1234588"/>
                      <a:pt x="1207472" y="1234588"/>
                    </a:cubicBezTo>
                    <a:cubicBezTo>
                      <a:pt x="1338680" y="1234588"/>
                      <a:pt x="1469887" y="1234588"/>
                      <a:pt x="1601095" y="1234588"/>
                    </a:cubicBezTo>
                    <a:cubicBezTo>
                      <a:pt x="1611374" y="1233983"/>
                      <a:pt x="1619234" y="1233983"/>
                      <a:pt x="1629513" y="1233983"/>
                    </a:cubicBezTo>
                    <a:close/>
                    <a:moveTo>
                      <a:pt x="203765" y="1786131"/>
                    </a:moveTo>
                    <a:cubicBezTo>
                      <a:pt x="262415" y="1832093"/>
                      <a:pt x="318647" y="1876240"/>
                      <a:pt x="374879" y="1920388"/>
                    </a:cubicBezTo>
                    <a:cubicBezTo>
                      <a:pt x="466785" y="1992959"/>
                      <a:pt x="558086" y="2065531"/>
                      <a:pt x="650596" y="2136893"/>
                    </a:cubicBezTo>
                    <a:cubicBezTo>
                      <a:pt x="708642" y="2181645"/>
                      <a:pt x="772734" y="2190717"/>
                      <a:pt x="839849" y="2158664"/>
                    </a:cubicBezTo>
                    <a:cubicBezTo>
                      <a:pt x="903941" y="2127821"/>
                      <a:pt x="940220" y="2075207"/>
                      <a:pt x="941429" y="2004450"/>
                    </a:cubicBezTo>
                    <a:cubicBezTo>
                      <a:pt x="943848" y="1858097"/>
                      <a:pt x="942639" y="1711140"/>
                      <a:pt x="942034" y="1564788"/>
                    </a:cubicBezTo>
                    <a:cubicBezTo>
                      <a:pt x="942034" y="1536969"/>
                      <a:pt x="928127" y="1524269"/>
                      <a:pt x="899104" y="1524269"/>
                    </a:cubicBezTo>
                    <a:cubicBezTo>
                      <a:pt x="846500" y="1524269"/>
                      <a:pt x="793292" y="1524269"/>
                      <a:pt x="740688" y="1524269"/>
                    </a:cubicBezTo>
                    <a:cubicBezTo>
                      <a:pt x="735851" y="1524269"/>
                      <a:pt x="731013" y="1525478"/>
                      <a:pt x="723758" y="1526083"/>
                    </a:cubicBezTo>
                    <a:cubicBezTo>
                      <a:pt x="723758" y="1659131"/>
                      <a:pt x="723758" y="1790969"/>
                      <a:pt x="723758" y="1921597"/>
                    </a:cubicBezTo>
                    <a:cubicBezTo>
                      <a:pt x="698967" y="1921597"/>
                      <a:pt x="676596" y="1921597"/>
                      <a:pt x="652410" y="1921597"/>
                    </a:cubicBezTo>
                    <a:cubicBezTo>
                      <a:pt x="652410" y="1908293"/>
                      <a:pt x="654224" y="1896197"/>
                      <a:pt x="651805" y="1884707"/>
                    </a:cubicBezTo>
                    <a:cubicBezTo>
                      <a:pt x="649387" y="1873216"/>
                      <a:pt x="646968" y="1859307"/>
                      <a:pt x="639108" y="1850840"/>
                    </a:cubicBezTo>
                    <a:cubicBezTo>
                      <a:pt x="534504" y="1734726"/>
                      <a:pt x="428692" y="1619821"/>
                      <a:pt x="322879" y="1504916"/>
                    </a:cubicBezTo>
                    <a:cubicBezTo>
                      <a:pt x="276322" y="1454117"/>
                      <a:pt x="218881" y="1438997"/>
                      <a:pt x="162044" y="1460769"/>
                    </a:cubicBezTo>
                    <a:cubicBezTo>
                      <a:pt x="105208" y="1483145"/>
                      <a:pt x="73162" y="1533945"/>
                      <a:pt x="73162" y="1602283"/>
                    </a:cubicBezTo>
                    <a:cubicBezTo>
                      <a:pt x="73162" y="1786131"/>
                      <a:pt x="73162" y="1969374"/>
                      <a:pt x="73162" y="2153221"/>
                    </a:cubicBezTo>
                    <a:cubicBezTo>
                      <a:pt x="73162" y="2160478"/>
                      <a:pt x="73767" y="2167736"/>
                      <a:pt x="74371" y="2174993"/>
                    </a:cubicBezTo>
                    <a:cubicBezTo>
                      <a:pt x="243067" y="2174993"/>
                      <a:pt x="410553" y="2174993"/>
                      <a:pt x="581667" y="2174993"/>
                    </a:cubicBezTo>
                    <a:cubicBezTo>
                      <a:pt x="438971" y="2062507"/>
                      <a:pt x="299903" y="1953045"/>
                      <a:pt x="160230" y="1842978"/>
                    </a:cubicBezTo>
                    <a:cubicBezTo>
                      <a:pt x="174742" y="1823626"/>
                      <a:pt x="188649" y="1806088"/>
                      <a:pt x="203765" y="1786131"/>
                    </a:cubicBezTo>
                    <a:close/>
                    <a:moveTo>
                      <a:pt x="333158" y="1194069"/>
                    </a:moveTo>
                    <a:cubicBezTo>
                      <a:pt x="363995" y="1137826"/>
                      <a:pt x="393623" y="1084607"/>
                      <a:pt x="421436" y="1030178"/>
                    </a:cubicBezTo>
                    <a:cubicBezTo>
                      <a:pt x="427483" y="1018083"/>
                      <a:pt x="429901" y="1001150"/>
                      <a:pt x="428087" y="987845"/>
                    </a:cubicBezTo>
                    <a:cubicBezTo>
                      <a:pt x="420832" y="942488"/>
                      <a:pt x="410553" y="897736"/>
                      <a:pt x="402088" y="852378"/>
                    </a:cubicBezTo>
                    <a:cubicBezTo>
                      <a:pt x="383948" y="755617"/>
                      <a:pt x="464366" y="675183"/>
                      <a:pt x="561109" y="692117"/>
                    </a:cubicBezTo>
                    <a:cubicBezTo>
                      <a:pt x="598597" y="698769"/>
                      <a:pt x="630038" y="716307"/>
                      <a:pt x="658456" y="742312"/>
                    </a:cubicBezTo>
                    <a:cubicBezTo>
                      <a:pt x="678410" y="721750"/>
                      <a:pt x="697153" y="703002"/>
                      <a:pt x="715897" y="684254"/>
                    </a:cubicBezTo>
                    <a:cubicBezTo>
                      <a:pt x="806594" y="594750"/>
                      <a:pt x="933569" y="594750"/>
                      <a:pt x="1024870" y="684859"/>
                    </a:cubicBezTo>
                    <a:cubicBezTo>
                      <a:pt x="1051474" y="711469"/>
                      <a:pt x="1077474" y="738683"/>
                      <a:pt x="1105288" y="764688"/>
                    </a:cubicBezTo>
                    <a:cubicBezTo>
                      <a:pt x="1142171" y="799764"/>
                      <a:pt x="1185705" y="809440"/>
                      <a:pt x="1232867" y="789483"/>
                    </a:cubicBezTo>
                    <a:cubicBezTo>
                      <a:pt x="1279425" y="769526"/>
                      <a:pt x="1304215" y="732031"/>
                      <a:pt x="1304820" y="681231"/>
                    </a:cubicBezTo>
                    <a:cubicBezTo>
                      <a:pt x="1305424" y="654621"/>
                      <a:pt x="1303611" y="628617"/>
                      <a:pt x="1300587" y="602007"/>
                    </a:cubicBezTo>
                    <a:cubicBezTo>
                      <a:pt x="1278215" y="428440"/>
                      <a:pt x="1117985" y="288740"/>
                      <a:pt x="943848" y="290554"/>
                    </a:cubicBezTo>
                    <a:cubicBezTo>
                      <a:pt x="882779" y="291159"/>
                      <a:pt x="833803" y="340750"/>
                      <a:pt x="835012" y="400016"/>
                    </a:cubicBezTo>
                    <a:cubicBezTo>
                      <a:pt x="835617" y="435093"/>
                      <a:pt x="861616" y="465331"/>
                      <a:pt x="896081" y="470774"/>
                    </a:cubicBezTo>
                    <a:cubicBezTo>
                      <a:pt x="930546" y="476216"/>
                      <a:pt x="964406" y="455050"/>
                      <a:pt x="975289" y="421183"/>
                    </a:cubicBezTo>
                    <a:cubicBezTo>
                      <a:pt x="977708" y="413926"/>
                      <a:pt x="978917" y="407274"/>
                      <a:pt x="980731" y="400016"/>
                    </a:cubicBezTo>
                    <a:cubicBezTo>
                      <a:pt x="1004917" y="400016"/>
                      <a:pt x="1027893" y="400016"/>
                      <a:pt x="1050265" y="400016"/>
                    </a:cubicBezTo>
                    <a:cubicBezTo>
                      <a:pt x="1050265" y="481659"/>
                      <a:pt x="981940" y="546369"/>
                      <a:pt x="900314" y="543345"/>
                    </a:cubicBezTo>
                    <a:cubicBezTo>
                      <a:pt x="811431" y="540321"/>
                      <a:pt x="755804" y="467145"/>
                      <a:pt x="763664" y="361312"/>
                    </a:cubicBezTo>
                    <a:cubicBezTo>
                      <a:pt x="708642" y="361312"/>
                      <a:pt x="653619" y="359497"/>
                      <a:pt x="598597" y="361916"/>
                    </a:cubicBezTo>
                    <a:cubicBezTo>
                      <a:pt x="400274" y="369778"/>
                      <a:pt x="262415" y="467145"/>
                      <a:pt x="181393" y="646759"/>
                    </a:cubicBezTo>
                    <a:cubicBezTo>
                      <a:pt x="145114" y="725983"/>
                      <a:pt x="143905" y="810650"/>
                      <a:pt x="145719" y="895316"/>
                    </a:cubicBezTo>
                    <a:cubicBezTo>
                      <a:pt x="146324" y="915274"/>
                      <a:pt x="152370" y="929183"/>
                      <a:pt x="168091" y="941278"/>
                    </a:cubicBezTo>
                    <a:cubicBezTo>
                      <a:pt x="236415" y="994497"/>
                      <a:pt x="285392" y="1062231"/>
                      <a:pt x="316228" y="1143269"/>
                    </a:cubicBezTo>
                    <a:cubicBezTo>
                      <a:pt x="321670" y="1159597"/>
                      <a:pt x="326507" y="1175321"/>
                      <a:pt x="333158" y="1194069"/>
                    </a:cubicBezTo>
                    <a:close/>
                    <a:moveTo>
                      <a:pt x="1110125" y="863264"/>
                    </a:moveTo>
                    <a:cubicBezTo>
                      <a:pt x="1077474" y="834236"/>
                      <a:pt x="1049056" y="810045"/>
                      <a:pt x="1021242" y="784645"/>
                    </a:cubicBezTo>
                    <a:cubicBezTo>
                      <a:pt x="1001894" y="766502"/>
                      <a:pt x="984359" y="747150"/>
                      <a:pt x="965010" y="729007"/>
                    </a:cubicBezTo>
                    <a:cubicBezTo>
                      <a:pt x="909383" y="676997"/>
                      <a:pt x="828361" y="676393"/>
                      <a:pt x="773338" y="729007"/>
                    </a:cubicBezTo>
                    <a:cubicBezTo>
                      <a:pt x="741897" y="759245"/>
                      <a:pt x="711060" y="790693"/>
                      <a:pt x="680223" y="822140"/>
                    </a:cubicBezTo>
                    <a:cubicBezTo>
                      <a:pt x="668131" y="834236"/>
                      <a:pt x="657247" y="847540"/>
                      <a:pt x="643340" y="862054"/>
                    </a:cubicBezTo>
                    <a:cubicBezTo>
                      <a:pt x="633061" y="842097"/>
                      <a:pt x="625806" y="827583"/>
                      <a:pt x="617945" y="813069"/>
                    </a:cubicBezTo>
                    <a:cubicBezTo>
                      <a:pt x="603434" y="787064"/>
                      <a:pt x="581667" y="770736"/>
                      <a:pt x="553248" y="764688"/>
                    </a:cubicBezTo>
                    <a:cubicBezTo>
                      <a:pt x="502458" y="753802"/>
                      <a:pt x="463157" y="791902"/>
                      <a:pt x="473435" y="843307"/>
                    </a:cubicBezTo>
                    <a:cubicBezTo>
                      <a:pt x="483714" y="896526"/>
                      <a:pt x="495203" y="949745"/>
                      <a:pt x="504877" y="1002964"/>
                    </a:cubicBezTo>
                    <a:cubicBezTo>
                      <a:pt x="506691" y="1014455"/>
                      <a:pt x="504877" y="1028969"/>
                      <a:pt x="499435" y="1039250"/>
                    </a:cubicBezTo>
                    <a:cubicBezTo>
                      <a:pt x="462552" y="1109402"/>
                      <a:pt x="423855" y="1178345"/>
                      <a:pt x="386367" y="1248497"/>
                    </a:cubicBezTo>
                    <a:cubicBezTo>
                      <a:pt x="359158" y="1298693"/>
                      <a:pt x="331949" y="1348888"/>
                      <a:pt x="305345" y="1397874"/>
                    </a:cubicBezTo>
                    <a:cubicBezTo>
                      <a:pt x="326507" y="1414807"/>
                      <a:pt x="346460" y="1430531"/>
                      <a:pt x="366414" y="1446255"/>
                    </a:cubicBezTo>
                    <a:cubicBezTo>
                      <a:pt x="370042" y="1448674"/>
                      <a:pt x="373669" y="1451697"/>
                      <a:pt x="377902" y="1452302"/>
                    </a:cubicBezTo>
                    <a:cubicBezTo>
                      <a:pt x="415390" y="1456535"/>
                      <a:pt x="452273" y="1460164"/>
                      <a:pt x="492179" y="1463793"/>
                    </a:cubicBezTo>
                    <a:cubicBezTo>
                      <a:pt x="504877" y="1432345"/>
                      <a:pt x="518784" y="1397269"/>
                      <a:pt x="532691" y="1361588"/>
                    </a:cubicBezTo>
                    <a:cubicBezTo>
                      <a:pt x="515156" y="1352517"/>
                      <a:pt x="499435" y="1344050"/>
                      <a:pt x="482505" y="1334978"/>
                    </a:cubicBezTo>
                    <a:cubicBezTo>
                      <a:pt x="493389" y="1313207"/>
                      <a:pt x="503668" y="1292645"/>
                      <a:pt x="514551" y="1270874"/>
                    </a:cubicBezTo>
                    <a:cubicBezTo>
                      <a:pt x="536923" y="1281759"/>
                      <a:pt x="556876" y="1291435"/>
                      <a:pt x="579248" y="1302321"/>
                    </a:cubicBezTo>
                    <a:cubicBezTo>
                      <a:pt x="579248" y="1264826"/>
                      <a:pt x="578644" y="1230959"/>
                      <a:pt x="579248" y="1197093"/>
                    </a:cubicBezTo>
                    <a:cubicBezTo>
                      <a:pt x="580457" y="1155969"/>
                      <a:pt x="599201" y="1123916"/>
                      <a:pt x="634875" y="1104564"/>
                    </a:cubicBezTo>
                    <a:cubicBezTo>
                      <a:pt x="649991" y="1096702"/>
                      <a:pt x="656038" y="1087026"/>
                      <a:pt x="660875" y="1071302"/>
                    </a:cubicBezTo>
                    <a:cubicBezTo>
                      <a:pt x="682037" y="1001150"/>
                      <a:pt x="743711" y="950955"/>
                      <a:pt x="816268" y="944302"/>
                    </a:cubicBezTo>
                    <a:cubicBezTo>
                      <a:pt x="887011" y="937650"/>
                      <a:pt x="956545" y="975145"/>
                      <a:pt x="991010" y="1038645"/>
                    </a:cubicBezTo>
                    <a:cubicBezTo>
                      <a:pt x="994638" y="1045297"/>
                      <a:pt x="998266" y="1051950"/>
                      <a:pt x="1004917" y="1064650"/>
                    </a:cubicBezTo>
                    <a:cubicBezTo>
                      <a:pt x="1043009" y="992683"/>
                      <a:pt x="1078079" y="925554"/>
                      <a:pt x="1110125" y="863264"/>
                    </a:cubicBezTo>
                    <a:close/>
                    <a:moveTo>
                      <a:pt x="724362" y="1232773"/>
                    </a:moveTo>
                    <a:cubicBezTo>
                      <a:pt x="724362" y="1222493"/>
                      <a:pt x="724362" y="1214026"/>
                      <a:pt x="724362" y="1204955"/>
                    </a:cubicBezTo>
                    <a:cubicBezTo>
                      <a:pt x="723758" y="1178345"/>
                      <a:pt x="710456" y="1162017"/>
                      <a:pt x="688688" y="1161412"/>
                    </a:cubicBezTo>
                    <a:cubicBezTo>
                      <a:pt x="666921" y="1160807"/>
                      <a:pt x="652410" y="1177136"/>
                      <a:pt x="651805" y="1203745"/>
                    </a:cubicBezTo>
                    <a:cubicBezTo>
                      <a:pt x="651805" y="1241240"/>
                      <a:pt x="651201" y="1279340"/>
                      <a:pt x="651805" y="1316836"/>
                    </a:cubicBezTo>
                    <a:cubicBezTo>
                      <a:pt x="652410" y="1360983"/>
                      <a:pt x="666317" y="1401502"/>
                      <a:pt x="693526" y="1436578"/>
                    </a:cubicBezTo>
                    <a:cubicBezTo>
                      <a:pt x="698967" y="1443836"/>
                      <a:pt x="711665" y="1449883"/>
                      <a:pt x="720735" y="1450488"/>
                    </a:cubicBezTo>
                    <a:cubicBezTo>
                      <a:pt x="767292" y="1451697"/>
                      <a:pt x="814454" y="1451093"/>
                      <a:pt x="861012" y="1451093"/>
                    </a:cubicBezTo>
                    <a:cubicBezTo>
                      <a:pt x="928127" y="1451093"/>
                      <a:pt x="931150" y="1448069"/>
                      <a:pt x="940220" y="1380336"/>
                    </a:cubicBezTo>
                    <a:cubicBezTo>
                      <a:pt x="940825" y="1373683"/>
                      <a:pt x="941429" y="1367031"/>
                      <a:pt x="941429" y="1359773"/>
                    </a:cubicBezTo>
                    <a:cubicBezTo>
                      <a:pt x="941429" y="1281759"/>
                      <a:pt x="942639" y="1204350"/>
                      <a:pt x="940825" y="1126336"/>
                    </a:cubicBezTo>
                    <a:cubicBezTo>
                      <a:pt x="940220" y="1105774"/>
                      <a:pt x="932964" y="1082793"/>
                      <a:pt x="922685" y="1064650"/>
                    </a:cubicBezTo>
                    <a:cubicBezTo>
                      <a:pt x="900314" y="1026550"/>
                      <a:pt x="853151" y="1008407"/>
                      <a:pt x="811431" y="1018083"/>
                    </a:cubicBezTo>
                    <a:cubicBezTo>
                      <a:pt x="769106" y="1027759"/>
                      <a:pt x="737665" y="1058602"/>
                      <a:pt x="731618" y="1096702"/>
                    </a:cubicBezTo>
                    <a:cubicBezTo>
                      <a:pt x="786641" y="1129964"/>
                      <a:pt x="807803" y="1177136"/>
                      <a:pt x="793896" y="1232169"/>
                    </a:cubicBezTo>
                    <a:cubicBezTo>
                      <a:pt x="771525" y="1232773"/>
                      <a:pt x="749153" y="1232773"/>
                      <a:pt x="724362" y="1232773"/>
                    </a:cubicBezTo>
                    <a:close/>
                    <a:moveTo>
                      <a:pt x="1705093" y="507664"/>
                    </a:moveTo>
                    <a:cubicBezTo>
                      <a:pt x="1708117" y="473193"/>
                      <a:pt x="1710535" y="441140"/>
                      <a:pt x="1712954" y="409088"/>
                    </a:cubicBezTo>
                    <a:cubicBezTo>
                      <a:pt x="1721419" y="311116"/>
                      <a:pt x="1729884" y="213750"/>
                      <a:pt x="1737744" y="115778"/>
                    </a:cubicBezTo>
                    <a:cubicBezTo>
                      <a:pt x="1740163" y="86750"/>
                      <a:pt x="1727465" y="73445"/>
                      <a:pt x="1698443" y="72840"/>
                    </a:cubicBezTo>
                    <a:cubicBezTo>
                      <a:pt x="1680303" y="72236"/>
                      <a:pt x="1662164" y="72840"/>
                      <a:pt x="1644025" y="72840"/>
                    </a:cubicBezTo>
                    <a:cubicBezTo>
                      <a:pt x="1600490" y="72840"/>
                      <a:pt x="1590816" y="84331"/>
                      <a:pt x="1594444" y="127269"/>
                    </a:cubicBezTo>
                    <a:cubicBezTo>
                      <a:pt x="1602304" y="213750"/>
                      <a:pt x="1608955" y="300231"/>
                      <a:pt x="1616211" y="386712"/>
                    </a:cubicBezTo>
                    <a:cubicBezTo>
                      <a:pt x="1619839" y="427231"/>
                      <a:pt x="1623467" y="467145"/>
                      <a:pt x="1627094" y="507664"/>
                    </a:cubicBezTo>
                    <a:cubicBezTo>
                      <a:pt x="1653699" y="507664"/>
                      <a:pt x="1677885" y="507664"/>
                      <a:pt x="1705093" y="507664"/>
                    </a:cubicBezTo>
                    <a:close/>
                    <a:moveTo>
                      <a:pt x="592550" y="1409364"/>
                    </a:moveTo>
                    <a:cubicBezTo>
                      <a:pt x="581062" y="1438997"/>
                      <a:pt x="568365" y="1469236"/>
                      <a:pt x="558086" y="1495240"/>
                    </a:cubicBezTo>
                    <a:cubicBezTo>
                      <a:pt x="591341" y="1530316"/>
                      <a:pt x="621573" y="1562974"/>
                      <a:pt x="651805" y="1595631"/>
                    </a:cubicBezTo>
                    <a:cubicBezTo>
                      <a:pt x="651805" y="1567812"/>
                      <a:pt x="652410" y="1539388"/>
                      <a:pt x="651805" y="1510964"/>
                    </a:cubicBezTo>
                    <a:cubicBezTo>
                      <a:pt x="651805" y="1505521"/>
                      <a:pt x="648782" y="1499474"/>
                      <a:pt x="645759" y="1494636"/>
                    </a:cubicBezTo>
                    <a:cubicBezTo>
                      <a:pt x="628829" y="1466816"/>
                      <a:pt x="610690" y="1438997"/>
                      <a:pt x="592550" y="1409364"/>
                    </a:cubicBezTo>
                    <a:close/>
                    <a:moveTo>
                      <a:pt x="449854" y="1536364"/>
                    </a:moveTo>
                    <a:cubicBezTo>
                      <a:pt x="515760" y="1608331"/>
                      <a:pt x="582271" y="1680902"/>
                      <a:pt x="648177" y="1752869"/>
                    </a:cubicBezTo>
                    <a:cubicBezTo>
                      <a:pt x="649991" y="1751659"/>
                      <a:pt x="651805" y="1750450"/>
                      <a:pt x="653619" y="1749240"/>
                    </a:cubicBezTo>
                    <a:cubicBezTo>
                      <a:pt x="622782" y="1699045"/>
                      <a:pt x="593760" y="1647035"/>
                      <a:pt x="559295" y="1599259"/>
                    </a:cubicBezTo>
                    <a:cubicBezTo>
                      <a:pt x="533295" y="1564183"/>
                      <a:pt x="495203" y="1543621"/>
                      <a:pt x="449854" y="1536364"/>
                    </a:cubicBezTo>
                    <a:close/>
                  </a:path>
                </a:pathLst>
              </a:custGeom>
              <a:grpFill/>
              <a:ln w="604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9ACED09-84FF-241E-B29A-589D93DB3A45}"/>
                  </a:ext>
                </a:extLst>
              </p:cNvPr>
              <p:cNvSpPr/>
              <p:nvPr/>
            </p:nvSpPr>
            <p:spPr>
              <a:xfrm>
                <a:off x="6184862" y="3625052"/>
                <a:ext cx="1159100" cy="725714"/>
              </a:xfrm>
              <a:custGeom>
                <a:avLst/>
                <a:gdLst>
                  <a:gd name="connsiteX0" fmla="*/ 581667 w 1159100"/>
                  <a:gd name="connsiteY0" fmla="*/ 0 h 725714"/>
                  <a:gd name="connsiteX1" fmla="*/ 1075055 w 1159100"/>
                  <a:gd name="connsiteY1" fmla="*/ 0 h 725714"/>
                  <a:gd name="connsiteX2" fmla="*/ 1159101 w 1159100"/>
                  <a:gd name="connsiteY2" fmla="*/ 83457 h 725714"/>
                  <a:gd name="connsiteX3" fmla="*/ 1159101 w 1159100"/>
                  <a:gd name="connsiteY3" fmla="*/ 643467 h 725714"/>
                  <a:gd name="connsiteX4" fmla="*/ 1076265 w 1159100"/>
                  <a:gd name="connsiteY4" fmla="*/ 725714 h 725714"/>
                  <a:gd name="connsiteX5" fmla="*/ 82836 w 1159100"/>
                  <a:gd name="connsiteY5" fmla="*/ 725714 h 725714"/>
                  <a:gd name="connsiteX6" fmla="*/ 0 w 1159100"/>
                  <a:gd name="connsiteY6" fmla="*/ 643467 h 725714"/>
                  <a:gd name="connsiteX7" fmla="*/ 0 w 1159100"/>
                  <a:gd name="connsiteY7" fmla="*/ 81038 h 725714"/>
                  <a:gd name="connsiteX8" fmla="*/ 81627 w 1159100"/>
                  <a:gd name="connsiteY8" fmla="*/ 0 h 725714"/>
                  <a:gd name="connsiteX9" fmla="*/ 581667 w 1159100"/>
                  <a:gd name="connsiteY9" fmla="*/ 0 h 725714"/>
                  <a:gd name="connsiteX10" fmla="*/ 867663 w 1159100"/>
                  <a:gd name="connsiteY10" fmla="*/ 507395 h 725714"/>
                  <a:gd name="connsiteX11" fmla="*/ 867663 w 1159100"/>
                  <a:gd name="connsiteY11" fmla="*/ 74386 h 725714"/>
                  <a:gd name="connsiteX12" fmla="*/ 218881 w 1159100"/>
                  <a:gd name="connsiteY12" fmla="*/ 74386 h 725714"/>
                  <a:gd name="connsiteX13" fmla="*/ 218881 w 1159100"/>
                  <a:gd name="connsiteY13" fmla="*/ 507395 h 725714"/>
                  <a:gd name="connsiteX14" fmla="*/ 867663 w 1159100"/>
                  <a:gd name="connsiteY14" fmla="*/ 507395 h 725714"/>
                  <a:gd name="connsiteX15" fmla="*/ 73766 w 1159100"/>
                  <a:gd name="connsiteY15" fmla="*/ 651933 h 725714"/>
                  <a:gd name="connsiteX16" fmla="*/ 1084729 w 1159100"/>
                  <a:gd name="connsiteY16" fmla="*/ 651933 h 725714"/>
                  <a:gd name="connsiteX17" fmla="*/ 1084729 w 1159100"/>
                  <a:gd name="connsiteY17" fmla="*/ 581781 h 725714"/>
                  <a:gd name="connsiteX18" fmla="*/ 73766 w 1159100"/>
                  <a:gd name="connsiteY18" fmla="*/ 581781 h 725714"/>
                  <a:gd name="connsiteX19" fmla="*/ 73766 w 1159100"/>
                  <a:gd name="connsiteY19" fmla="*/ 651933 h 725714"/>
                  <a:gd name="connsiteX20" fmla="*/ 1084729 w 1159100"/>
                  <a:gd name="connsiteY20" fmla="*/ 507395 h 725714"/>
                  <a:gd name="connsiteX21" fmla="*/ 1084729 w 1159100"/>
                  <a:gd name="connsiteY21" fmla="*/ 74991 h 725714"/>
                  <a:gd name="connsiteX22" fmla="*/ 942638 w 1159100"/>
                  <a:gd name="connsiteY22" fmla="*/ 74991 h 725714"/>
                  <a:gd name="connsiteX23" fmla="*/ 942638 w 1159100"/>
                  <a:gd name="connsiteY23" fmla="*/ 507395 h 725714"/>
                  <a:gd name="connsiteX24" fmla="*/ 1084729 w 1159100"/>
                  <a:gd name="connsiteY24" fmla="*/ 507395 h 725714"/>
                  <a:gd name="connsiteX25" fmla="*/ 143300 w 1159100"/>
                  <a:gd name="connsiteY25" fmla="*/ 506790 h 725714"/>
                  <a:gd name="connsiteX26" fmla="*/ 143300 w 1159100"/>
                  <a:gd name="connsiteY26" fmla="*/ 74386 h 725714"/>
                  <a:gd name="connsiteX27" fmla="*/ 73766 w 1159100"/>
                  <a:gd name="connsiteY27" fmla="*/ 74386 h 725714"/>
                  <a:gd name="connsiteX28" fmla="*/ 73766 w 1159100"/>
                  <a:gd name="connsiteY28" fmla="*/ 506790 h 725714"/>
                  <a:gd name="connsiteX29" fmla="*/ 143300 w 1159100"/>
                  <a:gd name="connsiteY29" fmla="*/ 506790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9100" h="725714">
                    <a:moveTo>
                      <a:pt x="581667" y="0"/>
                    </a:moveTo>
                    <a:cubicBezTo>
                      <a:pt x="746129" y="0"/>
                      <a:pt x="910592" y="0"/>
                      <a:pt x="1075055" y="0"/>
                    </a:cubicBezTo>
                    <a:cubicBezTo>
                      <a:pt x="1130683" y="0"/>
                      <a:pt x="1158496" y="27819"/>
                      <a:pt x="1159101" y="83457"/>
                    </a:cubicBezTo>
                    <a:cubicBezTo>
                      <a:pt x="1159101" y="270329"/>
                      <a:pt x="1159101" y="456595"/>
                      <a:pt x="1159101" y="643467"/>
                    </a:cubicBezTo>
                    <a:cubicBezTo>
                      <a:pt x="1159101" y="697290"/>
                      <a:pt x="1130683" y="725714"/>
                      <a:pt x="1076265" y="725714"/>
                    </a:cubicBezTo>
                    <a:cubicBezTo>
                      <a:pt x="744920" y="725714"/>
                      <a:pt x="414181" y="725714"/>
                      <a:pt x="82836" y="725714"/>
                    </a:cubicBezTo>
                    <a:cubicBezTo>
                      <a:pt x="28418" y="725714"/>
                      <a:pt x="0" y="697290"/>
                      <a:pt x="0" y="643467"/>
                    </a:cubicBezTo>
                    <a:cubicBezTo>
                      <a:pt x="0" y="455991"/>
                      <a:pt x="0" y="268514"/>
                      <a:pt x="0" y="81038"/>
                    </a:cubicBezTo>
                    <a:cubicBezTo>
                      <a:pt x="0" y="29028"/>
                      <a:pt x="29023" y="0"/>
                      <a:pt x="81627" y="0"/>
                    </a:cubicBezTo>
                    <a:cubicBezTo>
                      <a:pt x="248508" y="0"/>
                      <a:pt x="414785" y="0"/>
                      <a:pt x="581667" y="0"/>
                    </a:cubicBezTo>
                    <a:close/>
                    <a:moveTo>
                      <a:pt x="867663" y="507395"/>
                    </a:moveTo>
                    <a:cubicBezTo>
                      <a:pt x="867663" y="361648"/>
                      <a:pt x="867663" y="218319"/>
                      <a:pt x="867663" y="74386"/>
                    </a:cubicBezTo>
                    <a:cubicBezTo>
                      <a:pt x="650596" y="74386"/>
                      <a:pt x="434738" y="74386"/>
                      <a:pt x="218881" y="74386"/>
                    </a:cubicBezTo>
                    <a:cubicBezTo>
                      <a:pt x="218881" y="219529"/>
                      <a:pt x="218881" y="363462"/>
                      <a:pt x="218881" y="507395"/>
                    </a:cubicBezTo>
                    <a:cubicBezTo>
                      <a:pt x="435948" y="507395"/>
                      <a:pt x="651201" y="507395"/>
                      <a:pt x="867663" y="507395"/>
                    </a:cubicBezTo>
                    <a:close/>
                    <a:moveTo>
                      <a:pt x="73766" y="651933"/>
                    </a:moveTo>
                    <a:cubicBezTo>
                      <a:pt x="411762" y="651933"/>
                      <a:pt x="748548" y="651933"/>
                      <a:pt x="1084729" y="651933"/>
                    </a:cubicBezTo>
                    <a:cubicBezTo>
                      <a:pt x="1084729" y="627743"/>
                      <a:pt x="1084729" y="604762"/>
                      <a:pt x="1084729" y="581781"/>
                    </a:cubicBezTo>
                    <a:cubicBezTo>
                      <a:pt x="746734" y="581781"/>
                      <a:pt x="411157" y="581781"/>
                      <a:pt x="73766" y="581781"/>
                    </a:cubicBezTo>
                    <a:cubicBezTo>
                      <a:pt x="73766" y="605367"/>
                      <a:pt x="73766" y="627743"/>
                      <a:pt x="73766" y="651933"/>
                    </a:cubicBezTo>
                    <a:close/>
                    <a:moveTo>
                      <a:pt x="1084729" y="507395"/>
                    </a:moveTo>
                    <a:cubicBezTo>
                      <a:pt x="1084729" y="361648"/>
                      <a:pt x="1084729" y="218319"/>
                      <a:pt x="1084729" y="74991"/>
                    </a:cubicBezTo>
                    <a:cubicBezTo>
                      <a:pt x="1036358" y="74991"/>
                      <a:pt x="989196" y="74991"/>
                      <a:pt x="942638" y="74991"/>
                    </a:cubicBezTo>
                    <a:cubicBezTo>
                      <a:pt x="942638" y="220133"/>
                      <a:pt x="942638" y="363462"/>
                      <a:pt x="942638" y="507395"/>
                    </a:cubicBezTo>
                    <a:cubicBezTo>
                      <a:pt x="990405" y="507395"/>
                      <a:pt x="1036963" y="507395"/>
                      <a:pt x="1084729" y="507395"/>
                    </a:cubicBezTo>
                    <a:close/>
                    <a:moveTo>
                      <a:pt x="143300" y="506790"/>
                    </a:moveTo>
                    <a:cubicBezTo>
                      <a:pt x="143300" y="361043"/>
                      <a:pt x="143300" y="217714"/>
                      <a:pt x="143300" y="74386"/>
                    </a:cubicBezTo>
                    <a:cubicBezTo>
                      <a:pt x="119115" y="74386"/>
                      <a:pt x="96138" y="74386"/>
                      <a:pt x="73766" y="74386"/>
                    </a:cubicBezTo>
                    <a:cubicBezTo>
                      <a:pt x="73766" y="219529"/>
                      <a:pt x="73766" y="362857"/>
                      <a:pt x="73766" y="506790"/>
                    </a:cubicBezTo>
                    <a:cubicBezTo>
                      <a:pt x="97347" y="506790"/>
                      <a:pt x="119115" y="506790"/>
                      <a:pt x="143300" y="506790"/>
                    </a:cubicBezTo>
                    <a:close/>
                  </a:path>
                </a:pathLst>
              </a:custGeom>
              <a:grpFill/>
              <a:ln w="604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D9E004F-E2B3-6340-CA28-F371DD316FA8}"/>
                  </a:ext>
                </a:extLst>
              </p:cNvPr>
              <p:cNvSpPr/>
              <p:nvPr/>
            </p:nvSpPr>
            <p:spPr>
              <a:xfrm>
                <a:off x="6302163" y="3016662"/>
                <a:ext cx="272089" cy="273352"/>
              </a:xfrm>
              <a:custGeom>
                <a:avLst/>
                <a:gdLst>
                  <a:gd name="connsiteX0" fmla="*/ 272089 w 272089"/>
                  <a:gd name="connsiteY0" fmla="*/ 216505 h 273352"/>
                  <a:gd name="connsiteX1" fmla="*/ 219485 w 272089"/>
                  <a:gd name="connsiteY1" fmla="*/ 270329 h 273352"/>
                  <a:gd name="connsiteX2" fmla="*/ 139673 w 272089"/>
                  <a:gd name="connsiteY2" fmla="*/ 186267 h 273352"/>
                  <a:gd name="connsiteX3" fmla="*/ 58046 w 272089"/>
                  <a:gd name="connsiteY3" fmla="*/ 273352 h 273352"/>
                  <a:gd name="connsiteX4" fmla="*/ 3023 w 272089"/>
                  <a:gd name="connsiteY4" fmla="*/ 217109 h 273352"/>
                  <a:gd name="connsiteX5" fmla="*/ 88882 w 272089"/>
                  <a:gd name="connsiteY5" fmla="*/ 137281 h 273352"/>
                  <a:gd name="connsiteX6" fmla="*/ 0 w 272089"/>
                  <a:gd name="connsiteY6" fmla="*/ 56243 h 273352"/>
                  <a:gd name="connsiteX7" fmla="*/ 54418 w 272089"/>
                  <a:gd name="connsiteY7" fmla="*/ 4838 h 273352"/>
                  <a:gd name="connsiteX8" fmla="*/ 136649 w 272089"/>
                  <a:gd name="connsiteY8" fmla="*/ 89505 h 273352"/>
                  <a:gd name="connsiteX9" fmla="*/ 217067 w 272089"/>
                  <a:gd name="connsiteY9" fmla="*/ 0 h 273352"/>
                  <a:gd name="connsiteX10" fmla="*/ 270880 w 272089"/>
                  <a:gd name="connsiteY10" fmla="*/ 54429 h 273352"/>
                  <a:gd name="connsiteX11" fmla="*/ 185021 w 272089"/>
                  <a:gd name="connsiteY11" fmla="*/ 135467 h 273352"/>
                  <a:gd name="connsiteX12" fmla="*/ 272089 w 272089"/>
                  <a:gd name="connsiteY12" fmla="*/ 216505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352">
                    <a:moveTo>
                      <a:pt x="272089" y="216505"/>
                    </a:moveTo>
                    <a:cubicBezTo>
                      <a:pt x="252136" y="237067"/>
                      <a:pt x="236415" y="252790"/>
                      <a:pt x="219485" y="270329"/>
                    </a:cubicBezTo>
                    <a:cubicBezTo>
                      <a:pt x="192881" y="242509"/>
                      <a:pt x="166882" y="215295"/>
                      <a:pt x="139673" y="186267"/>
                    </a:cubicBezTo>
                    <a:cubicBezTo>
                      <a:pt x="110650" y="217109"/>
                      <a:pt x="84650" y="244929"/>
                      <a:pt x="58046" y="273352"/>
                    </a:cubicBezTo>
                    <a:cubicBezTo>
                      <a:pt x="37488" y="252790"/>
                      <a:pt x="21767" y="236462"/>
                      <a:pt x="3023" y="217109"/>
                    </a:cubicBezTo>
                    <a:cubicBezTo>
                      <a:pt x="30837" y="191709"/>
                      <a:pt x="58046" y="166310"/>
                      <a:pt x="88882" y="137281"/>
                    </a:cubicBezTo>
                    <a:cubicBezTo>
                      <a:pt x="57441" y="108857"/>
                      <a:pt x="29023" y="82852"/>
                      <a:pt x="0" y="56243"/>
                    </a:cubicBezTo>
                    <a:cubicBezTo>
                      <a:pt x="20558" y="36286"/>
                      <a:pt x="36883" y="21167"/>
                      <a:pt x="54418" y="4838"/>
                    </a:cubicBezTo>
                    <a:cubicBezTo>
                      <a:pt x="79813" y="30843"/>
                      <a:pt x="106417" y="58057"/>
                      <a:pt x="136649" y="89505"/>
                    </a:cubicBezTo>
                    <a:cubicBezTo>
                      <a:pt x="165672" y="57452"/>
                      <a:pt x="191067" y="29028"/>
                      <a:pt x="217067" y="0"/>
                    </a:cubicBezTo>
                    <a:cubicBezTo>
                      <a:pt x="237020" y="19957"/>
                      <a:pt x="252741" y="36286"/>
                      <a:pt x="270880" y="54429"/>
                    </a:cubicBezTo>
                    <a:cubicBezTo>
                      <a:pt x="243066" y="81038"/>
                      <a:pt x="215253" y="107043"/>
                      <a:pt x="185021" y="135467"/>
                    </a:cubicBezTo>
                    <a:cubicBezTo>
                      <a:pt x="215857" y="164495"/>
                      <a:pt x="243066" y="189895"/>
                      <a:pt x="272089" y="216505"/>
                    </a:cubicBezTo>
                    <a:close/>
                  </a:path>
                </a:pathLst>
              </a:custGeom>
              <a:grpFill/>
              <a:ln w="604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3C7E013-E6E3-26A9-FCC5-B584260966F8}"/>
                  </a:ext>
                </a:extLst>
              </p:cNvPr>
              <p:cNvSpPr/>
              <p:nvPr/>
            </p:nvSpPr>
            <p:spPr>
              <a:xfrm>
                <a:off x="6628065" y="3016057"/>
                <a:ext cx="272089" cy="273957"/>
              </a:xfrm>
              <a:custGeom>
                <a:avLst/>
                <a:gdLst>
                  <a:gd name="connsiteX0" fmla="*/ 58046 w 272089"/>
                  <a:gd name="connsiteY0" fmla="*/ 4838 h 273957"/>
                  <a:gd name="connsiteX1" fmla="*/ 136045 w 272089"/>
                  <a:gd name="connsiteY1" fmla="*/ 89505 h 273957"/>
                  <a:gd name="connsiteX2" fmla="*/ 215858 w 272089"/>
                  <a:gd name="connsiteY2" fmla="*/ 0 h 273957"/>
                  <a:gd name="connsiteX3" fmla="*/ 269066 w 272089"/>
                  <a:gd name="connsiteY3" fmla="*/ 55033 h 273957"/>
                  <a:gd name="connsiteX4" fmla="*/ 183812 w 272089"/>
                  <a:gd name="connsiteY4" fmla="*/ 135467 h 273957"/>
                  <a:gd name="connsiteX5" fmla="*/ 272089 w 272089"/>
                  <a:gd name="connsiteY5" fmla="*/ 216505 h 273957"/>
                  <a:gd name="connsiteX6" fmla="*/ 217067 w 272089"/>
                  <a:gd name="connsiteY6" fmla="*/ 266095 h 273957"/>
                  <a:gd name="connsiteX7" fmla="*/ 140882 w 272089"/>
                  <a:gd name="connsiteY7" fmla="*/ 187476 h 273957"/>
                  <a:gd name="connsiteX8" fmla="*/ 58046 w 272089"/>
                  <a:gd name="connsiteY8" fmla="*/ 273957 h 273957"/>
                  <a:gd name="connsiteX9" fmla="*/ 5442 w 272089"/>
                  <a:gd name="connsiteY9" fmla="*/ 216505 h 273957"/>
                  <a:gd name="connsiteX10" fmla="*/ 88278 w 272089"/>
                  <a:gd name="connsiteY10" fmla="*/ 139095 h 273957"/>
                  <a:gd name="connsiteX11" fmla="*/ 0 w 272089"/>
                  <a:gd name="connsiteY11" fmla="*/ 57452 h 273957"/>
                  <a:gd name="connsiteX12" fmla="*/ 58046 w 272089"/>
                  <a:gd name="connsiteY12" fmla="*/ 4838 h 2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957">
                    <a:moveTo>
                      <a:pt x="58046" y="4838"/>
                    </a:moveTo>
                    <a:cubicBezTo>
                      <a:pt x="81627" y="30843"/>
                      <a:pt x="107022" y="58057"/>
                      <a:pt x="136045" y="89505"/>
                    </a:cubicBezTo>
                    <a:cubicBezTo>
                      <a:pt x="164463" y="58057"/>
                      <a:pt x="189858" y="29633"/>
                      <a:pt x="215858" y="0"/>
                    </a:cubicBezTo>
                    <a:cubicBezTo>
                      <a:pt x="235811" y="20562"/>
                      <a:pt x="251531" y="36891"/>
                      <a:pt x="269066" y="55033"/>
                    </a:cubicBezTo>
                    <a:cubicBezTo>
                      <a:pt x="241857" y="80433"/>
                      <a:pt x="214044" y="106438"/>
                      <a:pt x="183812" y="135467"/>
                    </a:cubicBezTo>
                    <a:cubicBezTo>
                      <a:pt x="215858" y="164495"/>
                      <a:pt x="243067" y="189895"/>
                      <a:pt x="272089" y="216505"/>
                    </a:cubicBezTo>
                    <a:cubicBezTo>
                      <a:pt x="250927" y="235252"/>
                      <a:pt x="233997" y="250976"/>
                      <a:pt x="217067" y="266095"/>
                    </a:cubicBezTo>
                    <a:cubicBezTo>
                      <a:pt x="194090" y="242510"/>
                      <a:pt x="168091" y="215295"/>
                      <a:pt x="140882" y="187476"/>
                    </a:cubicBezTo>
                    <a:cubicBezTo>
                      <a:pt x="111254" y="218319"/>
                      <a:pt x="85255" y="245533"/>
                      <a:pt x="58046" y="273957"/>
                    </a:cubicBezTo>
                    <a:cubicBezTo>
                      <a:pt x="38092" y="252186"/>
                      <a:pt x="22372" y="235252"/>
                      <a:pt x="5442" y="216505"/>
                    </a:cubicBezTo>
                    <a:cubicBezTo>
                      <a:pt x="30837" y="192919"/>
                      <a:pt x="58046" y="166914"/>
                      <a:pt x="88278" y="139095"/>
                    </a:cubicBezTo>
                    <a:cubicBezTo>
                      <a:pt x="56837" y="110067"/>
                      <a:pt x="29023" y="84667"/>
                      <a:pt x="0" y="57452"/>
                    </a:cubicBezTo>
                    <a:cubicBezTo>
                      <a:pt x="20558" y="38705"/>
                      <a:pt x="37488" y="23586"/>
                      <a:pt x="58046" y="4838"/>
                    </a:cubicBezTo>
                    <a:close/>
                  </a:path>
                </a:pathLst>
              </a:custGeom>
              <a:grpFill/>
              <a:ln w="604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3ADDB15-155A-E20F-5BCD-0B9287DA5239}"/>
                  </a:ext>
                </a:extLst>
              </p:cNvPr>
              <p:cNvSpPr/>
              <p:nvPr/>
            </p:nvSpPr>
            <p:spPr>
              <a:xfrm>
                <a:off x="6956991" y="3016662"/>
                <a:ext cx="270275" cy="271537"/>
              </a:xfrm>
              <a:custGeom>
                <a:avLst/>
                <a:gdLst>
                  <a:gd name="connsiteX0" fmla="*/ 58650 w 270275"/>
                  <a:gd name="connsiteY0" fmla="*/ 6048 h 271537"/>
                  <a:gd name="connsiteX1" fmla="*/ 91301 w 270275"/>
                  <a:gd name="connsiteY1" fmla="*/ 42938 h 271537"/>
                  <a:gd name="connsiteX2" fmla="*/ 131207 w 270275"/>
                  <a:gd name="connsiteY2" fmla="*/ 85876 h 271537"/>
                  <a:gd name="connsiteX3" fmla="*/ 214043 w 270275"/>
                  <a:gd name="connsiteY3" fmla="*/ 0 h 271537"/>
                  <a:gd name="connsiteX4" fmla="*/ 264229 w 270275"/>
                  <a:gd name="connsiteY4" fmla="*/ 54429 h 271537"/>
                  <a:gd name="connsiteX5" fmla="*/ 178974 w 270275"/>
                  <a:gd name="connsiteY5" fmla="*/ 134862 h 271537"/>
                  <a:gd name="connsiteX6" fmla="*/ 270275 w 270275"/>
                  <a:gd name="connsiteY6" fmla="*/ 216505 h 271537"/>
                  <a:gd name="connsiteX7" fmla="*/ 215253 w 270275"/>
                  <a:gd name="connsiteY7" fmla="*/ 269724 h 271537"/>
                  <a:gd name="connsiteX8" fmla="*/ 136045 w 270275"/>
                  <a:gd name="connsiteY8" fmla="*/ 185057 h 271537"/>
                  <a:gd name="connsiteX9" fmla="*/ 53813 w 270275"/>
                  <a:gd name="connsiteY9" fmla="*/ 271538 h 271537"/>
                  <a:gd name="connsiteX10" fmla="*/ 4232 w 270275"/>
                  <a:gd name="connsiteY10" fmla="*/ 217109 h 271537"/>
                  <a:gd name="connsiteX11" fmla="*/ 81627 w 270275"/>
                  <a:gd name="connsiteY11" fmla="*/ 142119 h 271537"/>
                  <a:gd name="connsiteX12" fmla="*/ 0 w 270275"/>
                  <a:gd name="connsiteY12" fmla="*/ 62895 h 271537"/>
                  <a:gd name="connsiteX13" fmla="*/ 58650 w 270275"/>
                  <a:gd name="connsiteY13" fmla="*/ 6048 h 2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275" h="271537">
                    <a:moveTo>
                      <a:pt x="58650" y="6048"/>
                    </a:moveTo>
                    <a:cubicBezTo>
                      <a:pt x="66511" y="15119"/>
                      <a:pt x="79208" y="29028"/>
                      <a:pt x="91301" y="42938"/>
                    </a:cubicBezTo>
                    <a:cubicBezTo>
                      <a:pt x="103998" y="56848"/>
                      <a:pt x="116696" y="70757"/>
                      <a:pt x="131207" y="85876"/>
                    </a:cubicBezTo>
                    <a:cubicBezTo>
                      <a:pt x="160230" y="55638"/>
                      <a:pt x="186230" y="28424"/>
                      <a:pt x="214043" y="0"/>
                    </a:cubicBezTo>
                    <a:cubicBezTo>
                      <a:pt x="232788" y="19957"/>
                      <a:pt x="247904" y="36286"/>
                      <a:pt x="264229" y="54429"/>
                    </a:cubicBezTo>
                    <a:cubicBezTo>
                      <a:pt x="238229" y="79224"/>
                      <a:pt x="210416" y="105229"/>
                      <a:pt x="178974" y="134862"/>
                    </a:cubicBezTo>
                    <a:cubicBezTo>
                      <a:pt x="212230" y="165100"/>
                      <a:pt x="240648" y="190500"/>
                      <a:pt x="270275" y="216505"/>
                    </a:cubicBezTo>
                    <a:cubicBezTo>
                      <a:pt x="249718" y="236462"/>
                      <a:pt x="233392" y="252186"/>
                      <a:pt x="215253" y="269724"/>
                    </a:cubicBezTo>
                    <a:cubicBezTo>
                      <a:pt x="189858" y="242509"/>
                      <a:pt x="163858" y="214690"/>
                      <a:pt x="136045" y="185057"/>
                    </a:cubicBezTo>
                    <a:cubicBezTo>
                      <a:pt x="106417" y="215900"/>
                      <a:pt x="80417" y="243114"/>
                      <a:pt x="53813" y="271538"/>
                    </a:cubicBezTo>
                    <a:cubicBezTo>
                      <a:pt x="35674" y="251581"/>
                      <a:pt x="20558" y="234648"/>
                      <a:pt x="4232" y="217109"/>
                    </a:cubicBezTo>
                    <a:cubicBezTo>
                      <a:pt x="28418" y="193524"/>
                      <a:pt x="55022" y="167519"/>
                      <a:pt x="81627" y="142119"/>
                    </a:cubicBezTo>
                    <a:cubicBezTo>
                      <a:pt x="51999" y="113090"/>
                      <a:pt x="24790" y="87086"/>
                      <a:pt x="0" y="62895"/>
                    </a:cubicBezTo>
                    <a:cubicBezTo>
                      <a:pt x="21163" y="42333"/>
                      <a:pt x="38092" y="26005"/>
                      <a:pt x="58650" y="6048"/>
                    </a:cubicBezTo>
                    <a:close/>
                  </a:path>
                </a:pathLst>
              </a:custGeom>
              <a:grpFill/>
              <a:ln w="604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C23C9F0-5BAA-92CD-33ED-5B3343001EE6}"/>
                  </a:ext>
                </a:extLst>
              </p:cNvPr>
              <p:cNvSpPr/>
              <p:nvPr/>
            </p:nvSpPr>
            <p:spPr>
              <a:xfrm>
                <a:off x="6655879" y="2754800"/>
                <a:ext cx="217067" cy="217714"/>
              </a:xfrm>
              <a:custGeom>
                <a:avLst/>
                <a:gdLst>
                  <a:gd name="connsiteX0" fmla="*/ 217067 w 217067"/>
                  <a:gd name="connsiteY0" fmla="*/ 108252 h 217714"/>
                  <a:gd name="connsiteX1" fmla="*/ 107627 w 217067"/>
                  <a:gd name="connsiteY1" fmla="*/ 217714 h 217714"/>
                  <a:gd name="connsiteX2" fmla="*/ 0 w 217067"/>
                  <a:gd name="connsiteY2" fmla="*/ 109462 h 217714"/>
                  <a:gd name="connsiteX3" fmla="*/ 109441 w 217067"/>
                  <a:gd name="connsiteY3" fmla="*/ 0 h 217714"/>
                  <a:gd name="connsiteX4" fmla="*/ 217067 w 217067"/>
                  <a:gd name="connsiteY4" fmla="*/ 108252 h 217714"/>
                  <a:gd name="connsiteX5" fmla="*/ 108231 w 217067"/>
                  <a:gd name="connsiteY5" fmla="*/ 144538 h 217714"/>
                  <a:gd name="connsiteX6" fmla="*/ 144510 w 217067"/>
                  <a:gd name="connsiteY6" fmla="*/ 108857 h 217714"/>
                  <a:gd name="connsiteX7" fmla="*/ 108836 w 217067"/>
                  <a:gd name="connsiteY7" fmla="*/ 72571 h 217714"/>
                  <a:gd name="connsiteX8" fmla="*/ 72557 w 217067"/>
                  <a:gd name="connsiteY8" fmla="*/ 108252 h 217714"/>
                  <a:gd name="connsiteX9" fmla="*/ 108231 w 217067"/>
                  <a:gd name="connsiteY9" fmla="*/ 144538 h 2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067" h="217714">
                    <a:moveTo>
                      <a:pt x="217067" y="108252"/>
                    </a:moveTo>
                    <a:cubicBezTo>
                      <a:pt x="217067" y="168124"/>
                      <a:pt x="168091" y="217714"/>
                      <a:pt x="107627" y="217714"/>
                    </a:cubicBezTo>
                    <a:cubicBezTo>
                      <a:pt x="48371" y="217109"/>
                      <a:pt x="0" y="168729"/>
                      <a:pt x="0" y="109462"/>
                    </a:cubicBezTo>
                    <a:cubicBezTo>
                      <a:pt x="0" y="48986"/>
                      <a:pt x="48976" y="0"/>
                      <a:pt x="109441" y="0"/>
                    </a:cubicBezTo>
                    <a:cubicBezTo>
                      <a:pt x="168091" y="0"/>
                      <a:pt x="217067" y="48986"/>
                      <a:pt x="217067" y="108252"/>
                    </a:cubicBezTo>
                    <a:close/>
                    <a:moveTo>
                      <a:pt x="108231" y="144538"/>
                    </a:moveTo>
                    <a:cubicBezTo>
                      <a:pt x="127580" y="144538"/>
                      <a:pt x="144510" y="128210"/>
                      <a:pt x="144510" y="108857"/>
                    </a:cubicBezTo>
                    <a:cubicBezTo>
                      <a:pt x="144510" y="89505"/>
                      <a:pt x="128184" y="72571"/>
                      <a:pt x="108836" y="72571"/>
                    </a:cubicBezTo>
                    <a:cubicBezTo>
                      <a:pt x="89487" y="72571"/>
                      <a:pt x="72557" y="88900"/>
                      <a:pt x="72557" y="108252"/>
                    </a:cubicBezTo>
                    <a:cubicBezTo>
                      <a:pt x="72557" y="127605"/>
                      <a:pt x="88278" y="144538"/>
                      <a:pt x="108231" y="144538"/>
                    </a:cubicBezTo>
                    <a:close/>
                  </a:path>
                </a:pathLst>
              </a:custGeom>
              <a:grpFill/>
              <a:ln w="6040" cap="flat">
                <a:noFill/>
                <a:prstDash val="solid"/>
                <a:miter/>
              </a:ln>
            </p:spPr>
            <p:txBody>
              <a:bodyPr rtlCol="0" anchor="ctr"/>
              <a:lstStyle/>
              <a:p>
                <a:endParaRPr lang="en-US"/>
              </a:p>
            </p:txBody>
          </p:sp>
        </p:grpSp>
        <p:grpSp>
          <p:nvGrpSpPr>
            <p:cNvPr id="9" name="Graphic 3">
              <a:extLst>
                <a:ext uri="{FF2B5EF4-FFF2-40B4-BE49-F238E27FC236}">
                  <a16:creationId xmlns:a16="http://schemas.microsoft.com/office/drawing/2014/main" id="{8D50E161-F071-EEB3-9D6E-710C7905F807}"/>
                </a:ext>
              </a:extLst>
            </p:cNvPr>
            <p:cNvGrpSpPr/>
            <p:nvPr/>
          </p:nvGrpSpPr>
          <p:grpSpPr>
            <a:xfrm>
              <a:off x="8878245" y="2200268"/>
              <a:ext cx="144167" cy="725714"/>
              <a:chOff x="6692066" y="2173624"/>
              <a:chExt cx="144167" cy="725714"/>
            </a:xfrm>
            <a:grpFill/>
          </p:grpSpPr>
          <p:sp>
            <p:nvSpPr>
              <p:cNvPr id="16" name="Freeform 15">
                <a:extLst>
                  <a:ext uri="{FF2B5EF4-FFF2-40B4-BE49-F238E27FC236}">
                    <a16:creationId xmlns:a16="http://schemas.microsoft.com/office/drawing/2014/main" id="{1CF4A5F0-4A3D-A5C9-0442-EB6476C1770A}"/>
                  </a:ext>
                </a:extLst>
              </p:cNvPr>
              <p:cNvSpPr/>
              <p:nvPr/>
            </p:nvSpPr>
            <p:spPr>
              <a:xfrm>
                <a:off x="6692066" y="2173624"/>
                <a:ext cx="144167" cy="434823"/>
              </a:xfrm>
              <a:custGeom>
                <a:avLst/>
                <a:gdLst>
                  <a:gd name="connsiteX0" fmla="*/ 111346 w 144167"/>
                  <a:gd name="connsiteY0" fmla="*/ 434824 h 434823"/>
                  <a:gd name="connsiteX1" fmla="*/ 33347 w 144167"/>
                  <a:gd name="connsiteY1" fmla="*/ 434824 h 434823"/>
                  <a:gd name="connsiteX2" fmla="*/ 22464 w 144167"/>
                  <a:gd name="connsiteY2" fmla="*/ 313872 h 434823"/>
                  <a:gd name="connsiteX3" fmla="*/ 697 w 144167"/>
                  <a:gd name="connsiteY3" fmla="*/ 54429 h 434823"/>
                  <a:gd name="connsiteX4" fmla="*/ 50278 w 144167"/>
                  <a:gd name="connsiteY4" fmla="*/ 0 h 434823"/>
                  <a:gd name="connsiteX5" fmla="*/ 104696 w 144167"/>
                  <a:gd name="connsiteY5" fmla="*/ 0 h 434823"/>
                  <a:gd name="connsiteX6" fmla="*/ 143997 w 144167"/>
                  <a:gd name="connsiteY6" fmla="*/ 42938 h 434823"/>
                  <a:gd name="connsiteX7" fmla="*/ 119207 w 144167"/>
                  <a:gd name="connsiteY7" fmla="*/ 336248 h 434823"/>
                  <a:gd name="connsiteX8" fmla="*/ 111346 w 144167"/>
                  <a:gd name="connsiteY8" fmla="*/ 434824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67" h="434823">
                    <a:moveTo>
                      <a:pt x="111346" y="434824"/>
                    </a:moveTo>
                    <a:cubicBezTo>
                      <a:pt x="84138" y="434824"/>
                      <a:pt x="60556" y="434824"/>
                      <a:pt x="33347" y="434824"/>
                    </a:cubicBezTo>
                    <a:cubicBezTo>
                      <a:pt x="29720" y="394305"/>
                      <a:pt x="26092" y="353786"/>
                      <a:pt x="22464" y="313872"/>
                    </a:cubicBezTo>
                    <a:cubicBezTo>
                      <a:pt x="15208" y="227391"/>
                      <a:pt x="8557" y="140910"/>
                      <a:pt x="697" y="54429"/>
                    </a:cubicBezTo>
                    <a:cubicBezTo>
                      <a:pt x="-2931" y="11491"/>
                      <a:pt x="6743" y="0"/>
                      <a:pt x="50278" y="0"/>
                    </a:cubicBezTo>
                    <a:cubicBezTo>
                      <a:pt x="68417" y="0"/>
                      <a:pt x="86556" y="0"/>
                      <a:pt x="104696" y="0"/>
                    </a:cubicBezTo>
                    <a:cubicBezTo>
                      <a:pt x="133113" y="605"/>
                      <a:pt x="145811" y="13910"/>
                      <a:pt x="143997" y="42938"/>
                    </a:cubicBezTo>
                    <a:cubicBezTo>
                      <a:pt x="136137" y="140910"/>
                      <a:pt x="127672" y="238276"/>
                      <a:pt x="119207" y="336248"/>
                    </a:cubicBezTo>
                    <a:cubicBezTo>
                      <a:pt x="116788" y="368905"/>
                      <a:pt x="114370" y="400957"/>
                      <a:pt x="111346" y="434824"/>
                    </a:cubicBezTo>
                    <a:close/>
                  </a:path>
                </a:pathLst>
              </a:custGeom>
              <a:solidFill>
                <a:srgbClr val="F16924"/>
              </a:solidFill>
              <a:ln w="604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63F430B-051D-8FA9-F36B-D764CEC602B2}"/>
                  </a:ext>
                </a:extLst>
              </p:cNvPr>
              <p:cNvSpPr/>
              <p:nvPr/>
            </p:nvSpPr>
            <p:spPr>
              <a:xfrm>
                <a:off x="6728436" y="2827355"/>
                <a:ext cx="71952" cy="71982"/>
              </a:xfrm>
              <a:custGeom>
                <a:avLst/>
                <a:gdLst>
                  <a:gd name="connsiteX0" fmla="*/ 35674 w 71952"/>
                  <a:gd name="connsiteY0" fmla="*/ 71983 h 71982"/>
                  <a:gd name="connsiteX1" fmla="*/ 0 w 71952"/>
                  <a:gd name="connsiteY1" fmla="*/ 35697 h 71982"/>
                  <a:gd name="connsiteX2" fmla="*/ 36279 w 71952"/>
                  <a:gd name="connsiteY2" fmla="*/ 16 h 71982"/>
                  <a:gd name="connsiteX3" fmla="*/ 71953 w 71952"/>
                  <a:gd name="connsiteY3" fmla="*/ 36302 h 71982"/>
                  <a:gd name="connsiteX4" fmla="*/ 35674 w 71952"/>
                  <a:gd name="connsiteY4" fmla="*/ 71983 h 7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52" h="71982">
                    <a:moveTo>
                      <a:pt x="35674" y="71983"/>
                    </a:moveTo>
                    <a:cubicBezTo>
                      <a:pt x="16325" y="71983"/>
                      <a:pt x="0" y="55050"/>
                      <a:pt x="0" y="35697"/>
                    </a:cubicBezTo>
                    <a:cubicBezTo>
                      <a:pt x="0" y="15740"/>
                      <a:pt x="16930" y="-589"/>
                      <a:pt x="36279" y="16"/>
                    </a:cubicBezTo>
                    <a:cubicBezTo>
                      <a:pt x="55627" y="16"/>
                      <a:pt x="71953" y="16950"/>
                      <a:pt x="71953" y="36302"/>
                    </a:cubicBezTo>
                    <a:cubicBezTo>
                      <a:pt x="71953" y="55654"/>
                      <a:pt x="55023" y="71983"/>
                      <a:pt x="35674" y="71983"/>
                    </a:cubicBezTo>
                    <a:close/>
                  </a:path>
                </a:pathLst>
              </a:custGeom>
              <a:solidFill>
                <a:srgbClr val="F16924"/>
              </a:solidFill>
              <a:ln w="6040" cap="flat">
                <a:noFill/>
                <a:prstDash val="solid"/>
                <a:miter/>
              </a:ln>
            </p:spPr>
            <p:txBody>
              <a:bodyPr rtlCol="0" anchor="ctr"/>
              <a:lstStyle/>
              <a:p>
                <a:endParaRPr lang="en-US"/>
              </a:p>
            </p:txBody>
          </p:sp>
        </p:grpSp>
      </p:grpSp>
      <p:sp>
        <p:nvSpPr>
          <p:cNvPr id="42" name="Rectangle 41">
            <a:extLst>
              <a:ext uri="{FF2B5EF4-FFF2-40B4-BE49-F238E27FC236}">
                <a16:creationId xmlns:a16="http://schemas.microsoft.com/office/drawing/2014/main" id="{FE0A1EA7-6A2D-1EDE-3EF7-F44A85AEA236}"/>
              </a:ext>
            </a:extLst>
          </p:cNvPr>
          <p:cNvSpPr/>
          <p:nvPr/>
        </p:nvSpPr>
        <p:spPr>
          <a:xfrm>
            <a:off x="432765" y="2522623"/>
            <a:ext cx="1440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grpSp>
        <p:nvGrpSpPr>
          <p:cNvPr id="647" name="Group 646">
            <a:extLst>
              <a:ext uri="{FF2B5EF4-FFF2-40B4-BE49-F238E27FC236}">
                <a16:creationId xmlns:a16="http://schemas.microsoft.com/office/drawing/2014/main" id="{92A6E84D-028F-C2E3-108D-36852E3AFB7F}"/>
              </a:ext>
            </a:extLst>
          </p:cNvPr>
          <p:cNvGrpSpPr/>
          <p:nvPr/>
        </p:nvGrpSpPr>
        <p:grpSpPr>
          <a:xfrm rot="9900000" flipH="1">
            <a:off x="6009531" y="1643143"/>
            <a:ext cx="872967" cy="480127"/>
            <a:chOff x="6272143" y="5056856"/>
            <a:chExt cx="872967" cy="480127"/>
          </a:xfrm>
        </p:grpSpPr>
        <p:cxnSp>
          <p:nvCxnSpPr>
            <p:cNvPr id="643" name="Straight Connector 642">
              <a:extLst>
                <a:ext uri="{FF2B5EF4-FFF2-40B4-BE49-F238E27FC236}">
                  <a16:creationId xmlns:a16="http://schemas.microsoft.com/office/drawing/2014/main" id="{808E60CF-D4D7-7CA5-1C32-E54F08C0C938}"/>
                </a:ext>
              </a:extLst>
            </p:cNvPr>
            <p:cNvCxnSpPr>
              <a:cxnSpLocks/>
            </p:cNvCxnSpPr>
            <p:nvPr/>
          </p:nvCxnSpPr>
          <p:spPr>
            <a:xfrm>
              <a:off x="6464938" y="5212114"/>
              <a:ext cx="680172" cy="324869"/>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grpSp>
          <p:nvGrpSpPr>
            <p:cNvPr id="644" name="Group 643">
              <a:extLst>
                <a:ext uri="{FF2B5EF4-FFF2-40B4-BE49-F238E27FC236}">
                  <a16:creationId xmlns:a16="http://schemas.microsoft.com/office/drawing/2014/main" id="{DAC41194-A6F6-C27B-371C-BB9AA83056B7}"/>
                </a:ext>
              </a:extLst>
            </p:cNvPr>
            <p:cNvGrpSpPr/>
            <p:nvPr/>
          </p:nvGrpSpPr>
          <p:grpSpPr>
            <a:xfrm>
              <a:off x="6272143" y="5056856"/>
              <a:ext cx="230346" cy="230551"/>
              <a:chOff x="1073516" y="1527833"/>
              <a:chExt cx="230346" cy="230551"/>
            </a:xfrm>
          </p:grpSpPr>
          <p:sp>
            <p:nvSpPr>
              <p:cNvPr id="645" name="Freeform 644">
                <a:extLst>
                  <a:ext uri="{FF2B5EF4-FFF2-40B4-BE49-F238E27FC236}">
                    <a16:creationId xmlns:a16="http://schemas.microsoft.com/office/drawing/2014/main" id="{2DA4BD82-6B51-C220-8571-0229A6424C74}"/>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646" name="Freeform 645">
                <a:extLst>
                  <a:ext uri="{FF2B5EF4-FFF2-40B4-BE49-F238E27FC236}">
                    <a16:creationId xmlns:a16="http://schemas.microsoft.com/office/drawing/2014/main" id="{C0E3A9B2-717F-B528-3952-F5C2006CDC1F}"/>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79065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0" name="Graphic 6">
            <a:extLst>
              <a:ext uri="{FF2B5EF4-FFF2-40B4-BE49-F238E27FC236}">
                <a16:creationId xmlns:a16="http://schemas.microsoft.com/office/drawing/2014/main" id="{8D0DA333-BDF2-F467-C724-59576AA5E893}"/>
              </a:ext>
            </a:extLst>
          </p:cNvPr>
          <p:cNvGrpSpPr/>
          <p:nvPr/>
        </p:nvGrpSpPr>
        <p:grpSpPr>
          <a:xfrm>
            <a:off x="1830999" y="6092113"/>
            <a:ext cx="1797205" cy="215595"/>
            <a:chOff x="1459938" y="6156789"/>
            <a:chExt cx="1797205" cy="215595"/>
          </a:xfrm>
          <a:solidFill>
            <a:srgbClr val="FFFFFF"/>
          </a:solidFill>
        </p:grpSpPr>
        <p:grpSp>
          <p:nvGrpSpPr>
            <p:cNvPr id="651" name="Graphic 6">
              <a:extLst>
                <a:ext uri="{FF2B5EF4-FFF2-40B4-BE49-F238E27FC236}">
                  <a16:creationId xmlns:a16="http://schemas.microsoft.com/office/drawing/2014/main" id="{90BFE4EC-D047-1AB7-4583-D6B12AB6552C}"/>
                </a:ext>
              </a:extLst>
            </p:cNvPr>
            <p:cNvGrpSpPr/>
            <p:nvPr/>
          </p:nvGrpSpPr>
          <p:grpSpPr>
            <a:xfrm>
              <a:off x="2450684" y="6156789"/>
              <a:ext cx="806459" cy="215595"/>
              <a:chOff x="2450684" y="6156789"/>
              <a:chExt cx="806459" cy="215595"/>
            </a:xfrm>
            <a:solidFill>
              <a:srgbClr val="FFFFFF"/>
            </a:solidFill>
          </p:grpSpPr>
          <p:grpSp>
            <p:nvGrpSpPr>
              <p:cNvPr id="652" name="Graphic 6">
                <a:extLst>
                  <a:ext uri="{FF2B5EF4-FFF2-40B4-BE49-F238E27FC236}">
                    <a16:creationId xmlns:a16="http://schemas.microsoft.com/office/drawing/2014/main" id="{06A080ED-F63C-E10E-9E8B-339173D31E08}"/>
                  </a:ext>
                </a:extLst>
              </p:cNvPr>
              <p:cNvGrpSpPr/>
              <p:nvPr/>
            </p:nvGrpSpPr>
            <p:grpSpPr>
              <a:xfrm>
                <a:off x="2450684" y="6156789"/>
                <a:ext cx="195404" cy="185193"/>
                <a:chOff x="2450684" y="6156789"/>
                <a:chExt cx="195404" cy="185193"/>
              </a:xfrm>
              <a:solidFill>
                <a:srgbClr val="FFFFFF"/>
              </a:solidFill>
            </p:grpSpPr>
            <p:sp>
              <p:nvSpPr>
                <p:cNvPr id="653" name="Freeform 652">
                  <a:extLst>
                    <a:ext uri="{FF2B5EF4-FFF2-40B4-BE49-F238E27FC236}">
                      <a16:creationId xmlns:a16="http://schemas.microsoft.com/office/drawing/2014/main" id="{6E56F148-BE1D-E6B8-3968-02703CEFF7B5}"/>
                    </a:ext>
                  </a:extLst>
                </p:cNvPr>
                <p:cNvSpPr/>
                <p:nvPr/>
              </p:nvSpPr>
              <p:spPr>
                <a:xfrm>
                  <a:off x="2450684" y="6208972"/>
                  <a:ext cx="43280" cy="49403"/>
                </a:xfrm>
                <a:custGeom>
                  <a:avLst/>
                  <a:gdLst>
                    <a:gd name="connsiteX0" fmla="*/ 35686 w 43280"/>
                    <a:gd name="connsiteY0" fmla="*/ 0 h 49403"/>
                    <a:gd name="connsiteX1" fmla="*/ 21764 w 43280"/>
                    <a:gd name="connsiteY1" fmla="*/ 19001 h 49403"/>
                    <a:gd name="connsiteX2" fmla="*/ 15436 w 43280"/>
                    <a:gd name="connsiteY2" fmla="*/ 16468 h 49403"/>
                    <a:gd name="connsiteX3" fmla="*/ 6576 w 43280"/>
                    <a:gd name="connsiteY3" fmla="*/ 10134 h 49403"/>
                    <a:gd name="connsiteX4" fmla="*/ 248 w 43280"/>
                    <a:gd name="connsiteY4" fmla="*/ 19001 h 49403"/>
                    <a:gd name="connsiteX5" fmla="*/ 9108 w 43280"/>
                    <a:gd name="connsiteY5" fmla="*/ 25335 h 49403"/>
                    <a:gd name="connsiteX6" fmla="*/ 11639 w 43280"/>
                    <a:gd name="connsiteY6" fmla="*/ 24068 h 49403"/>
                    <a:gd name="connsiteX7" fmla="*/ 17967 w 43280"/>
                    <a:gd name="connsiteY7" fmla="*/ 26602 h 49403"/>
                    <a:gd name="connsiteX8" fmla="*/ 11639 w 43280"/>
                    <a:gd name="connsiteY8" fmla="*/ 48137 h 49403"/>
                    <a:gd name="connsiteX9" fmla="*/ 20498 w 43280"/>
                    <a:gd name="connsiteY9" fmla="*/ 49404 h 49403"/>
                    <a:gd name="connsiteX10" fmla="*/ 43280 w 43280"/>
                    <a:gd name="connsiteY10" fmla="*/ 5067 h 49403"/>
                    <a:gd name="connsiteX11" fmla="*/ 35686 w 43280"/>
                    <a:gd name="connsiteY11" fmla="*/ 0 h 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80" h="49403">
                      <a:moveTo>
                        <a:pt x="35686" y="0"/>
                      </a:moveTo>
                      <a:cubicBezTo>
                        <a:pt x="30624" y="5067"/>
                        <a:pt x="25561" y="11401"/>
                        <a:pt x="21764" y="19001"/>
                      </a:cubicBezTo>
                      <a:lnTo>
                        <a:pt x="15436" y="16468"/>
                      </a:lnTo>
                      <a:cubicBezTo>
                        <a:pt x="14170" y="12668"/>
                        <a:pt x="11639" y="10134"/>
                        <a:pt x="6576" y="10134"/>
                      </a:cubicBezTo>
                      <a:cubicBezTo>
                        <a:pt x="2780" y="10134"/>
                        <a:pt x="-1017" y="13934"/>
                        <a:pt x="248" y="19001"/>
                      </a:cubicBezTo>
                      <a:cubicBezTo>
                        <a:pt x="248" y="22802"/>
                        <a:pt x="4045" y="26602"/>
                        <a:pt x="9108" y="25335"/>
                      </a:cubicBezTo>
                      <a:cubicBezTo>
                        <a:pt x="10373" y="25335"/>
                        <a:pt x="10373" y="25335"/>
                        <a:pt x="11639" y="24068"/>
                      </a:cubicBezTo>
                      <a:lnTo>
                        <a:pt x="17967" y="26602"/>
                      </a:lnTo>
                      <a:cubicBezTo>
                        <a:pt x="14170" y="34202"/>
                        <a:pt x="12905" y="40536"/>
                        <a:pt x="11639" y="48137"/>
                      </a:cubicBezTo>
                      <a:lnTo>
                        <a:pt x="20498" y="49404"/>
                      </a:lnTo>
                      <a:cubicBezTo>
                        <a:pt x="23030" y="32936"/>
                        <a:pt x="30624" y="17735"/>
                        <a:pt x="43280" y="5067"/>
                      </a:cubicBezTo>
                      <a:lnTo>
                        <a:pt x="35686" y="0"/>
                      </a:lnTo>
                      <a:close/>
                    </a:path>
                  </a:pathLst>
                </a:custGeom>
                <a:solidFill>
                  <a:srgbClr val="FFFFFF"/>
                </a:solidFill>
                <a:ln w="12649" cap="flat">
                  <a:noFill/>
                  <a:prstDash val="solid"/>
                  <a:miter/>
                </a:ln>
              </p:spPr>
              <p:txBody>
                <a:bodyPr rtlCol="0" anchor="ctr"/>
                <a:lstStyle/>
                <a:p>
                  <a:endParaRPr lang="en-US"/>
                </a:p>
              </p:txBody>
            </p:sp>
            <p:sp>
              <p:nvSpPr>
                <p:cNvPr id="654" name="Freeform 653">
                  <a:extLst>
                    <a:ext uri="{FF2B5EF4-FFF2-40B4-BE49-F238E27FC236}">
                      <a16:creationId xmlns:a16="http://schemas.microsoft.com/office/drawing/2014/main" id="{80AAC930-63FC-A283-996C-1ADB58ECB2D3}"/>
                    </a:ext>
                  </a:extLst>
                </p:cNvPr>
                <p:cNvSpPr/>
                <p:nvPr/>
              </p:nvSpPr>
              <p:spPr>
                <a:xfrm>
                  <a:off x="2514214" y="6156789"/>
                  <a:ext cx="63281" cy="42048"/>
                </a:xfrm>
                <a:custGeom>
                  <a:avLst/>
                  <a:gdLst>
                    <a:gd name="connsiteX0" fmla="*/ 41766 w 63281"/>
                    <a:gd name="connsiteY0" fmla="*/ 23047 h 42048"/>
                    <a:gd name="connsiteX1" fmla="*/ 35438 w 63281"/>
                    <a:gd name="connsiteY1" fmla="*/ 23047 h 42048"/>
                    <a:gd name="connsiteX2" fmla="*/ 34172 w 63281"/>
                    <a:gd name="connsiteY2" fmla="*/ 15447 h 42048"/>
                    <a:gd name="connsiteX3" fmla="*/ 37969 w 63281"/>
                    <a:gd name="connsiteY3" fmla="*/ 7846 h 42048"/>
                    <a:gd name="connsiteX4" fmla="*/ 27844 w 63281"/>
                    <a:gd name="connsiteY4" fmla="*/ 246 h 42048"/>
                    <a:gd name="connsiteX5" fmla="*/ 20250 w 63281"/>
                    <a:gd name="connsiteY5" fmla="*/ 10379 h 42048"/>
                    <a:gd name="connsiteX6" fmla="*/ 25313 w 63281"/>
                    <a:gd name="connsiteY6" fmla="*/ 17980 h 42048"/>
                    <a:gd name="connsiteX7" fmla="*/ 26578 w 63281"/>
                    <a:gd name="connsiteY7" fmla="*/ 25581 h 42048"/>
                    <a:gd name="connsiteX8" fmla="*/ 0 w 63281"/>
                    <a:gd name="connsiteY8" fmla="*/ 33181 h 42048"/>
                    <a:gd name="connsiteX9" fmla="*/ 3797 w 63281"/>
                    <a:gd name="connsiteY9" fmla="*/ 42049 h 42048"/>
                    <a:gd name="connsiteX10" fmla="*/ 41766 w 63281"/>
                    <a:gd name="connsiteY10" fmla="*/ 33181 h 42048"/>
                    <a:gd name="connsiteX11" fmla="*/ 60751 w 63281"/>
                    <a:gd name="connsiteY11" fmla="*/ 35715 h 42048"/>
                    <a:gd name="connsiteX12" fmla="*/ 63282 w 63281"/>
                    <a:gd name="connsiteY12" fmla="*/ 26848 h 42048"/>
                    <a:gd name="connsiteX13" fmla="*/ 41766 w 63281"/>
                    <a:gd name="connsiteY13" fmla="*/ 23047 h 4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81" h="42048">
                      <a:moveTo>
                        <a:pt x="41766" y="23047"/>
                      </a:moveTo>
                      <a:cubicBezTo>
                        <a:pt x="39235" y="23047"/>
                        <a:pt x="37969" y="23047"/>
                        <a:pt x="35438" y="23047"/>
                      </a:cubicBezTo>
                      <a:lnTo>
                        <a:pt x="34172" y="15447"/>
                      </a:lnTo>
                      <a:cubicBezTo>
                        <a:pt x="36704" y="14180"/>
                        <a:pt x="37969" y="10379"/>
                        <a:pt x="37969" y="7846"/>
                      </a:cubicBezTo>
                      <a:cubicBezTo>
                        <a:pt x="37969" y="2779"/>
                        <a:pt x="32907" y="-1021"/>
                        <a:pt x="27844" y="246"/>
                      </a:cubicBezTo>
                      <a:cubicBezTo>
                        <a:pt x="22782" y="246"/>
                        <a:pt x="18985" y="5313"/>
                        <a:pt x="20250" y="10379"/>
                      </a:cubicBezTo>
                      <a:cubicBezTo>
                        <a:pt x="20250" y="14180"/>
                        <a:pt x="22782" y="16713"/>
                        <a:pt x="25313" y="17980"/>
                      </a:cubicBezTo>
                      <a:lnTo>
                        <a:pt x="26578" y="25581"/>
                      </a:lnTo>
                      <a:cubicBezTo>
                        <a:pt x="17719" y="26848"/>
                        <a:pt x="8860" y="29381"/>
                        <a:pt x="0" y="33181"/>
                      </a:cubicBezTo>
                      <a:lnTo>
                        <a:pt x="3797" y="42049"/>
                      </a:lnTo>
                      <a:cubicBezTo>
                        <a:pt x="15188" y="36982"/>
                        <a:pt x="27844" y="33181"/>
                        <a:pt x="41766" y="33181"/>
                      </a:cubicBezTo>
                      <a:cubicBezTo>
                        <a:pt x="48094" y="33181"/>
                        <a:pt x="54423" y="34448"/>
                        <a:pt x="60751" y="35715"/>
                      </a:cubicBezTo>
                      <a:lnTo>
                        <a:pt x="63282" y="26848"/>
                      </a:lnTo>
                      <a:cubicBezTo>
                        <a:pt x="55688" y="24314"/>
                        <a:pt x="48094" y="23047"/>
                        <a:pt x="41766" y="23047"/>
                      </a:cubicBezTo>
                      <a:close/>
                    </a:path>
                  </a:pathLst>
                </a:custGeom>
                <a:solidFill>
                  <a:srgbClr val="FFFFFF"/>
                </a:solidFill>
                <a:ln w="12649" cap="flat">
                  <a:noFill/>
                  <a:prstDash val="solid"/>
                  <a:miter/>
                </a:ln>
              </p:spPr>
              <p:txBody>
                <a:bodyPr rtlCol="0" anchor="ctr"/>
                <a:lstStyle/>
                <a:p>
                  <a:endParaRPr lang="en-US"/>
                </a:p>
              </p:txBody>
            </p:sp>
            <p:sp>
              <p:nvSpPr>
                <p:cNvPr id="655" name="Freeform 654">
                  <a:extLst>
                    <a:ext uri="{FF2B5EF4-FFF2-40B4-BE49-F238E27FC236}">
                      <a16:creationId xmlns:a16="http://schemas.microsoft.com/office/drawing/2014/main" id="{7CE41118-197F-62EB-A0D1-4B3C7BF0291C}"/>
                    </a:ext>
                  </a:extLst>
                </p:cNvPr>
                <p:cNvSpPr/>
                <p:nvPr/>
              </p:nvSpPr>
              <p:spPr>
                <a:xfrm>
                  <a:off x="2602808" y="6195037"/>
                  <a:ext cx="43280" cy="44336"/>
                </a:xfrm>
                <a:custGeom>
                  <a:avLst/>
                  <a:gdLst>
                    <a:gd name="connsiteX0" fmla="*/ 36704 w 43280"/>
                    <a:gd name="connsiteY0" fmla="*/ 16468 h 44336"/>
                    <a:gd name="connsiteX1" fmla="*/ 43032 w 43280"/>
                    <a:gd name="connsiteY1" fmla="*/ 7601 h 44336"/>
                    <a:gd name="connsiteX2" fmla="*/ 34172 w 43280"/>
                    <a:gd name="connsiteY2" fmla="*/ 1267 h 44336"/>
                    <a:gd name="connsiteX3" fmla="*/ 27844 w 43280"/>
                    <a:gd name="connsiteY3" fmla="*/ 8868 h 44336"/>
                    <a:gd name="connsiteX4" fmla="*/ 22782 w 43280"/>
                    <a:gd name="connsiteY4" fmla="*/ 13934 h 44336"/>
                    <a:gd name="connsiteX5" fmla="*/ 5063 w 43280"/>
                    <a:gd name="connsiteY5" fmla="*/ 0 h 44336"/>
                    <a:gd name="connsiteX6" fmla="*/ 0 w 43280"/>
                    <a:gd name="connsiteY6" fmla="*/ 7601 h 44336"/>
                    <a:gd name="connsiteX7" fmla="*/ 32907 w 43280"/>
                    <a:gd name="connsiteY7" fmla="*/ 44337 h 44336"/>
                    <a:gd name="connsiteX8" fmla="*/ 41766 w 43280"/>
                    <a:gd name="connsiteY8" fmla="*/ 40537 h 44336"/>
                    <a:gd name="connsiteX9" fmla="*/ 30376 w 43280"/>
                    <a:gd name="connsiteY9" fmla="*/ 21535 h 44336"/>
                    <a:gd name="connsiteX10" fmla="*/ 35438 w 43280"/>
                    <a:gd name="connsiteY10" fmla="*/ 16468 h 44336"/>
                    <a:gd name="connsiteX11" fmla="*/ 36704 w 43280"/>
                    <a:gd name="connsiteY11" fmla="*/ 16468 h 4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80" h="44336">
                      <a:moveTo>
                        <a:pt x="36704" y="16468"/>
                      </a:moveTo>
                      <a:cubicBezTo>
                        <a:pt x="40501" y="16468"/>
                        <a:pt x="44297" y="12668"/>
                        <a:pt x="43032" y="7601"/>
                      </a:cubicBezTo>
                      <a:cubicBezTo>
                        <a:pt x="43032" y="3800"/>
                        <a:pt x="39235" y="0"/>
                        <a:pt x="34172" y="1267"/>
                      </a:cubicBezTo>
                      <a:cubicBezTo>
                        <a:pt x="30376" y="1267"/>
                        <a:pt x="27844" y="5067"/>
                        <a:pt x="27844" y="8868"/>
                      </a:cubicBezTo>
                      <a:lnTo>
                        <a:pt x="22782" y="13934"/>
                      </a:lnTo>
                      <a:cubicBezTo>
                        <a:pt x="17719" y="8868"/>
                        <a:pt x="11391" y="3800"/>
                        <a:pt x="5063" y="0"/>
                      </a:cubicBezTo>
                      <a:lnTo>
                        <a:pt x="0" y="7601"/>
                      </a:lnTo>
                      <a:cubicBezTo>
                        <a:pt x="13922" y="16468"/>
                        <a:pt x="25313" y="29135"/>
                        <a:pt x="32907" y="44337"/>
                      </a:cubicBezTo>
                      <a:lnTo>
                        <a:pt x="41766" y="40537"/>
                      </a:lnTo>
                      <a:cubicBezTo>
                        <a:pt x="37969" y="32936"/>
                        <a:pt x="34172" y="26602"/>
                        <a:pt x="30376" y="21535"/>
                      </a:cubicBezTo>
                      <a:lnTo>
                        <a:pt x="35438" y="16468"/>
                      </a:lnTo>
                      <a:cubicBezTo>
                        <a:pt x="34172" y="16468"/>
                        <a:pt x="35438" y="16468"/>
                        <a:pt x="36704" y="16468"/>
                      </a:cubicBezTo>
                      <a:close/>
                    </a:path>
                  </a:pathLst>
                </a:custGeom>
                <a:solidFill>
                  <a:srgbClr val="FFFFFF"/>
                </a:solidFill>
                <a:ln w="12649" cap="flat">
                  <a:noFill/>
                  <a:prstDash val="solid"/>
                  <a:miter/>
                </a:ln>
              </p:spPr>
              <p:txBody>
                <a:bodyPr rtlCol="0" anchor="ctr"/>
                <a:lstStyle/>
                <a:p>
                  <a:endParaRPr lang="en-US"/>
                </a:p>
              </p:txBody>
            </p:sp>
            <p:sp>
              <p:nvSpPr>
                <p:cNvPr id="656" name="Freeform 655">
                  <a:extLst>
                    <a:ext uri="{FF2B5EF4-FFF2-40B4-BE49-F238E27FC236}">
                      <a16:creationId xmlns:a16="http://schemas.microsoft.com/office/drawing/2014/main" id="{82425D37-DB56-D25D-37F3-70E80C1D9FF3}"/>
                    </a:ext>
                  </a:extLst>
                </p:cNvPr>
                <p:cNvSpPr/>
                <p:nvPr/>
              </p:nvSpPr>
              <p:spPr>
                <a:xfrm>
                  <a:off x="2485104" y="6284978"/>
                  <a:ext cx="143016" cy="57004"/>
                </a:xfrm>
                <a:custGeom>
                  <a:avLst/>
                  <a:gdLst>
                    <a:gd name="connsiteX0" fmla="*/ 63282 w 143016"/>
                    <a:gd name="connsiteY0" fmla="*/ 24068 h 57004"/>
                    <a:gd name="connsiteX1" fmla="*/ 48094 w 143016"/>
                    <a:gd name="connsiteY1" fmla="*/ 24068 h 57004"/>
                    <a:gd name="connsiteX2" fmla="*/ 16453 w 143016"/>
                    <a:gd name="connsiteY2" fmla="*/ 21535 h 57004"/>
                    <a:gd name="connsiteX3" fmla="*/ 0 w 143016"/>
                    <a:gd name="connsiteY3" fmla="*/ 17735 h 57004"/>
                    <a:gd name="connsiteX4" fmla="*/ 68344 w 143016"/>
                    <a:gd name="connsiteY4" fmla="*/ 57004 h 57004"/>
                    <a:gd name="connsiteX5" fmla="*/ 143017 w 143016"/>
                    <a:gd name="connsiteY5" fmla="*/ 0 h 57004"/>
                    <a:gd name="connsiteX6" fmla="*/ 111376 w 143016"/>
                    <a:gd name="connsiteY6" fmla="*/ 13934 h 57004"/>
                    <a:gd name="connsiteX7" fmla="*/ 63282 w 143016"/>
                    <a:gd name="connsiteY7" fmla="*/ 24068 h 5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16" h="57004">
                      <a:moveTo>
                        <a:pt x="63282" y="24068"/>
                      </a:moveTo>
                      <a:cubicBezTo>
                        <a:pt x="58219" y="24068"/>
                        <a:pt x="53157" y="24068"/>
                        <a:pt x="48094" y="24068"/>
                      </a:cubicBezTo>
                      <a:cubicBezTo>
                        <a:pt x="36703" y="24068"/>
                        <a:pt x="26578" y="22802"/>
                        <a:pt x="16453" y="21535"/>
                      </a:cubicBezTo>
                      <a:cubicBezTo>
                        <a:pt x="11391" y="20268"/>
                        <a:pt x="6328" y="19001"/>
                        <a:pt x="0" y="17735"/>
                      </a:cubicBezTo>
                      <a:cubicBezTo>
                        <a:pt x="12656" y="41803"/>
                        <a:pt x="39235" y="57004"/>
                        <a:pt x="68344" y="57004"/>
                      </a:cubicBezTo>
                      <a:cubicBezTo>
                        <a:pt x="105048" y="57004"/>
                        <a:pt x="135423" y="32936"/>
                        <a:pt x="143017" y="0"/>
                      </a:cubicBezTo>
                      <a:cubicBezTo>
                        <a:pt x="134158" y="5067"/>
                        <a:pt x="124032" y="10134"/>
                        <a:pt x="111376" y="13934"/>
                      </a:cubicBezTo>
                      <a:cubicBezTo>
                        <a:pt x="98720" y="20268"/>
                        <a:pt x="81001" y="22802"/>
                        <a:pt x="63282" y="24068"/>
                      </a:cubicBezTo>
                      <a:close/>
                    </a:path>
                  </a:pathLst>
                </a:custGeom>
                <a:solidFill>
                  <a:srgbClr val="FFFFFF"/>
                </a:solidFill>
                <a:ln w="12649" cap="flat">
                  <a:noFill/>
                  <a:prstDash val="solid"/>
                  <a:miter/>
                </a:ln>
              </p:spPr>
              <p:txBody>
                <a:bodyPr rtlCol="0" anchor="ctr"/>
                <a:lstStyle/>
                <a:p>
                  <a:endParaRPr lang="en-US"/>
                </a:p>
              </p:txBody>
            </p:sp>
            <p:sp>
              <p:nvSpPr>
                <p:cNvPr id="657" name="Freeform 656">
                  <a:extLst>
                    <a:ext uri="{FF2B5EF4-FFF2-40B4-BE49-F238E27FC236}">
                      <a16:creationId xmlns:a16="http://schemas.microsoft.com/office/drawing/2014/main" id="{C858AE95-B1DD-DB60-2829-69E6686EE35E}"/>
                    </a:ext>
                  </a:extLst>
                </p:cNvPr>
                <p:cNvSpPr/>
                <p:nvPr/>
              </p:nvSpPr>
              <p:spPr>
                <a:xfrm>
                  <a:off x="2478776" y="6198838"/>
                  <a:ext cx="153142" cy="100740"/>
                </a:xfrm>
                <a:custGeom>
                  <a:avLst/>
                  <a:gdLst>
                    <a:gd name="connsiteX0" fmla="*/ 77204 w 153142"/>
                    <a:gd name="connsiteY0" fmla="*/ 0 h 100740"/>
                    <a:gd name="connsiteX1" fmla="*/ 0 w 153142"/>
                    <a:gd name="connsiteY1" fmla="*/ 74739 h 100740"/>
                    <a:gd name="connsiteX2" fmla="*/ 1266 w 153142"/>
                    <a:gd name="connsiteY2" fmla="*/ 91207 h 100740"/>
                    <a:gd name="connsiteX3" fmla="*/ 68344 w 153142"/>
                    <a:gd name="connsiteY3" fmla="*/ 100075 h 100740"/>
                    <a:gd name="connsiteX4" fmla="*/ 153142 w 153142"/>
                    <a:gd name="connsiteY4" fmla="*/ 72206 h 100740"/>
                    <a:gd name="connsiteX5" fmla="*/ 153142 w 153142"/>
                    <a:gd name="connsiteY5" fmla="*/ 64605 h 100740"/>
                    <a:gd name="connsiteX6" fmla="*/ 77204 w 153142"/>
                    <a:gd name="connsiteY6" fmla="*/ 0 h 100740"/>
                    <a:gd name="connsiteX7" fmla="*/ 49360 w 153142"/>
                    <a:gd name="connsiteY7" fmla="*/ 82340 h 100740"/>
                    <a:gd name="connsiteX8" fmla="*/ 26578 w 153142"/>
                    <a:gd name="connsiteY8" fmla="*/ 59538 h 100740"/>
                    <a:gd name="connsiteX9" fmla="*/ 49360 w 153142"/>
                    <a:gd name="connsiteY9" fmla="*/ 36736 h 100740"/>
                    <a:gd name="connsiteX10" fmla="*/ 72142 w 153142"/>
                    <a:gd name="connsiteY10" fmla="*/ 59538 h 100740"/>
                    <a:gd name="connsiteX11" fmla="*/ 49360 w 153142"/>
                    <a:gd name="connsiteY11" fmla="*/ 82340 h 100740"/>
                    <a:gd name="connsiteX12" fmla="*/ 108845 w 153142"/>
                    <a:gd name="connsiteY12" fmla="*/ 70939 h 100740"/>
                    <a:gd name="connsiteX13" fmla="*/ 91126 w 153142"/>
                    <a:gd name="connsiteY13" fmla="*/ 53204 h 100740"/>
                    <a:gd name="connsiteX14" fmla="*/ 108845 w 153142"/>
                    <a:gd name="connsiteY14" fmla="*/ 35470 h 100740"/>
                    <a:gd name="connsiteX15" fmla="*/ 126564 w 153142"/>
                    <a:gd name="connsiteY15" fmla="*/ 53204 h 100740"/>
                    <a:gd name="connsiteX16" fmla="*/ 108845 w 153142"/>
                    <a:gd name="connsiteY16" fmla="*/ 70939 h 10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142" h="100740">
                      <a:moveTo>
                        <a:pt x="77204" y="0"/>
                      </a:moveTo>
                      <a:cubicBezTo>
                        <a:pt x="35438" y="0"/>
                        <a:pt x="0" y="34203"/>
                        <a:pt x="0" y="74739"/>
                      </a:cubicBezTo>
                      <a:cubicBezTo>
                        <a:pt x="0" y="79806"/>
                        <a:pt x="0" y="84873"/>
                        <a:pt x="1266" y="91207"/>
                      </a:cubicBezTo>
                      <a:cubicBezTo>
                        <a:pt x="10125" y="97541"/>
                        <a:pt x="35438" y="102608"/>
                        <a:pt x="68344" y="100075"/>
                      </a:cubicBezTo>
                      <a:cubicBezTo>
                        <a:pt x="105048" y="97541"/>
                        <a:pt x="135423" y="87407"/>
                        <a:pt x="153142" y="72206"/>
                      </a:cubicBezTo>
                      <a:cubicBezTo>
                        <a:pt x="153142" y="69672"/>
                        <a:pt x="153142" y="67139"/>
                        <a:pt x="153142" y="64605"/>
                      </a:cubicBezTo>
                      <a:cubicBezTo>
                        <a:pt x="148080" y="27869"/>
                        <a:pt x="115173" y="0"/>
                        <a:pt x="77204" y="0"/>
                      </a:cubicBezTo>
                      <a:close/>
                      <a:moveTo>
                        <a:pt x="49360" y="82340"/>
                      </a:moveTo>
                      <a:cubicBezTo>
                        <a:pt x="36703" y="82340"/>
                        <a:pt x="26578" y="72206"/>
                        <a:pt x="26578" y="59538"/>
                      </a:cubicBezTo>
                      <a:cubicBezTo>
                        <a:pt x="26578" y="46870"/>
                        <a:pt x="36703" y="36736"/>
                        <a:pt x="49360" y="36736"/>
                      </a:cubicBezTo>
                      <a:cubicBezTo>
                        <a:pt x="62016" y="36736"/>
                        <a:pt x="72142" y="46870"/>
                        <a:pt x="72142" y="59538"/>
                      </a:cubicBezTo>
                      <a:cubicBezTo>
                        <a:pt x="73407" y="72206"/>
                        <a:pt x="62016" y="82340"/>
                        <a:pt x="49360" y="82340"/>
                      </a:cubicBezTo>
                      <a:close/>
                      <a:moveTo>
                        <a:pt x="108845" y="70939"/>
                      </a:moveTo>
                      <a:cubicBezTo>
                        <a:pt x="99985" y="70939"/>
                        <a:pt x="91126" y="63338"/>
                        <a:pt x="91126" y="53204"/>
                      </a:cubicBezTo>
                      <a:cubicBezTo>
                        <a:pt x="91126" y="44337"/>
                        <a:pt x="98720" y="35470"/>
                        <a:pt x="108845" y="35470"/>
                      </a:cubicBezTo>
                      <a:cubicBezTo>
                        <a:pt x="117704" y="35470"/>
                        <a:pt x="126564" y="43070"/>
                        <a:pt x="126564" y="53204"/>
                      </a:cubicBezTo>
                      <a:cubicBezTo>
                        <a:pt x="126564" y="63338"/>
                        <a:pt x="118970" y="70939"/>
                        <a:pt x="108845" y="70939"/>
                      </a:cubicBezTo>
                      <a:close/>
                    </a:path>
                  </a:pathLst>
                </a:custGeom>
                <a:solidFill>
                  <a:srgbClr val="FFFFFF"/>
                </a:solidFill>
                <a:ln w="12649" cap="flat">
                  <a:noFill/>
                  <a:prstDash val="solid"/>
                  <a:miter/>
                </a:ln>
              </p:spPr>
              <p:txBody>
                <a:bodyPr rtlCol="0" anchor="ctr"/>
                <a:lstStyle/>
                <a:p>
                  <a:endParaRPr lang="en-US"/>
                </a:p>
              </p:txBody>
            </p:sp>
          </p:grpSp>
          <p:sp>
            <p:nvSpPr>
              <p:cNvPr id="658" name="Freeform 657">
                <a:extLst>
                  <a:ext uri="{FF2B5EF4-FFF2-40B4-BE49-F238E27FC236}">
                    <a16:creationId xmlns:a16="http://schemas.microsoft.com/office/drawing/2014/main" id="{9C8F8F45-5849-4FFA-5A0D-76A32E1C7F8C}"/>
                  </a:ext>
                </a:extLst>
              </p:cNvPr>
              <p:cNvSpPr/>
              <p:nvPr/>
            </p:nvSpPr>
            <p:spPr>
              <a:xfrm>
                <a:off x="2688872" y="6197571"/>
                <a:ext cx="69610" cy="136810"/>
              </a:xfrm>
              <a:custGeom>
                <a:avLst/>
                <a:gdLst>
                  <a:gd name="connsiteX0" fmla="*/ 68344 w 69610"/>
                  <a:gd name="connsiteY0" fmla="*/ 25335 h 136810"/>
                  <a:gd name="connsiteX1" fmla="*/ 50626 w 69610"/>
                  <a:gd name="connsiteY1" fmla="*/ 22802 h 136810"/>
                  <a:gd name="connsiteX2" fmla="*/ 40500 w 69610"/>
                  <a:gd name="connsiteY2" fmla="*/ 35469 h 136810"/>
                  <a:gd name="connsiteX3" fmla="*/ 40500 w 69610"/>
                  <a:gd name="connsiteY3" fmla="*/ 46870 h 136810"/>
                  <a:gd name="connsiteX4" fmla="*/ 68344 w 69610"/>
                  <a:gd name="connsiteY4" fmla="*/ 46870 h 136810"/>
                  <a:gd name="connsiteX5" fmla="*/ 68344 w 69610"/>
                  <a:gd name="connsiteY5" fmla="*/ 68405 h 136810"/>
                  <a:gd name="connsiteX6" fmla="*/ 40500 w 69610"/>
                  <a:gd name="connsiteY6" fmla="*/ 68405 h 136810"/>
                  <a:gd name="connsiteX7" fmla="*/ 40500 w 69610"/>
                  <a:gd name="connsiteY7" fmla="*/ 136810 h 136810"/>
                  <a:gd name="connsiteX8" fmla="*/ 16453 w 69610"/>
                  <a:gd name="connsiteY8" fmla="*/ 136810 h 136810"/>
                  <a:gd name="connsiteX9" fmla="*/ 16453 w 69610"/>
                  <a:gd name="connsiteY9" fmla="*/ 68405 h 136810"/>
                  <a:gd name="connsiteX10" fmla="*/ 0 w 69610"/>
                  <a:gd name="connsiteY10" fmla="*/ 68405 h 136810"/>
                  <a:gd name="connsiteX11" fmla="*/ 0 w 69610"/>
                  <a:gd name="connsiteY11" fmla="*/ 46870 h 136810"/>
                  <a:gd name="connsiteX12" fmla="*/ 16453 w 69610"/>
                  <a:gd name="connsiteY12" fmla="*/ 46870 h 136810"/>
                  <a:gd name="connsiteX13" fmla="*/ 16453 w 69610"/>
                  <a:gd name="connsiteY13" fmla="*/ 35469 h 136810"/>
                  <a:gd name="connsiteX14" fmla="*/ 49360 w 69610"/>
                  <a:gd name="connsiteY14" fmla="*/ 0 h 136810"/>
                  <a:gd name="connsiteX15" fmla="*/ 69610 w 69610"/>
                  <a:gd name="connsiteY15" fmla="*/ 3800 h 136810"/>
                  <a:gd name="connsiteX16" fmla="*/ 68344 w 69610"/>
                  <a:gd name="connsiteY16" fmla="*/ 25335 h 13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610" h="136810">
                    <a:moveTo>
                      <a:pt x="68344" y="25335"/>
                    </a:moveTo>
                    <a:cubicBezTo>
                      <a:pt x="64548" y="24068"/>
                      <a:pt x="58219" y="21535"/>
                      <a:pt x="50626" y="22802"/>
                    </a:cubicBezTo>
                    <a:cubicBezTo>
                      <a:pt x="44297" y="24068"/>
                      <a:pt x="40500" y="26602"/>
                      <a:pt x="40500" y="35469"/>
                    </a:cubicBezTo>
                    <a:lnTo>
                      <a:pt x="40500" y="46870"/>
                    </a:lnTo>
                    <a:lnTo>
                      <a:pt x="68344" y="46870"/>
                    </a:lnTo>
                    <a:lnTo>
                      <a:pt x="68344" y="68405"/>
                    </a:lnTo>
                    <a:lnTo>
                      <a:pt x="40500" y="68405"/>
                    </a:lnTo>
                    <a:lnTo>
                      <a:pt x="40500" y="136810"/>
                    </a:lnTo>
                    <a:lnTo>
                      <a:pt x="16453" y="136810"/>
                    </a:lnTo>
                    <a:lnTo>
                      <a:pt x="16453" y="68405"/>
                    </a:lnTo>
                    <a:lnTo>
                      <a:pt x="0" y="68405"/>
                    </a:lnTo>
                    <a:lnTo>
                      <a:pt x="0" y="46870"/>
                    </a:lnTo>
                    <a:lnTo>
                      <a:pt x="16453" y="46870"/>
                    </a:lnTo>
                    <a:lnTo>
                      <a:pt x="16453" y="35469"/>
                    </a:lnTo>
                    <a:cubicBezTo>
                      <a:pt x="16453" y="13934"/>
                      <a:pt x="27844" y="0"/>
                      <a:pt x="49360" y="0"/>
                    </a:cubicBezTo>
                    <a:cubicBezTo>
                      <a:pt x="56954" y="0"/>
                      <a:pt x="64548" y="1266"/>
                      <a:pt x="69610" y="3800"/>
                    </a:cubicBezTo>
                    <a:lnTo>
                      <a:pt x="68344" y="25335"/>
                    </a:lnTo>
                    <a:close/>
                  </a:path>
                </a:pathLst>
              </a:custGeom>
              <a:solidFill>
                <a:srgbClr val="FFFFFF"/>
              </a:solidFill>
              <a:ln w="12649" cap="flat">
                <a:noFill/>
                <a:prstDash val="solid"/>
                <a:miter/>
              </a:ln>
            </p:spPr>
            <p:txBody>
              <a:bodyPr rtlCol="0" anchor="ctr"/>
              <a:lstStyle/>
              <a:p>
                <a:endParaRPr lang="en-US"/>
              </a:p>
            </p:txBody>
          </p:sp>
          <p:sp>
            <p:nvSpPr>
              <p:cNvPr id="659" name="Freeform 658">
                <a:extLst>
                  <a:ext uri="{FF2B5EF4-FFF2-40B4-BE49-F238E27FC236}">
                    <a16:creationId xmlns:a16="http://schemas.microsoft.com/office/drawing/2014/main" id="{351E61CA-9045-722C-B450-65941EA1A5BA}"/>
                  </a:ext>
                </a:extLst>
              </p:cNvPr>
              <p:cNvSpPr/>
              <p:nvPr/>
            </p:nvSpPr>
            <p:spPr>
              <a:xfrm>
                <a:off x="2767341" y="6240641"/>
                <a:ext cx="63281" cy="93740"/>
              </a:xfrm>
              <a:custGeom>
                <a:avLst/>
                <a:gdLst>
                  <a:gd name="connsiteX0" fmla="*/ 49360 w 63281"/>
                  <a:gd name="connsiteY0" fmla="*/ 24068 h 93740"/>
                  <a:gd name="connsiteX1" fmla="*/ 43032 w 63281"/>
                  <a:gd name="connsiteY1" fmla="*/ 24068 h 93740"/>
                  <a:gd name="connsiteX2" fmla="*/ 24047 w 63281"/>
                  <a:gd name="connsiteY2" fmla="*/ 44337 h 93740"/>
                  <a:gd name="connsiteX3" fmla="*/ 24047 w 63281"/>
                  <a:gd name="connsiteY3" fmla="*/ 93740 h 93740"/>
                  <a:gd name="connsiteX4" fmla="*/ 0 w 63281"/>
                  <a:gd name="connsiteY4" fmla="*/ 93740 h 93740"/>
                  <a:gd name="connsiteX5" fmla="*/ 0 w 63281"/>
                  <a:gd name="connsiteY5" fmla="*/ 2533 h 93740"/>
                  <a:gd name="connsiteX6" fmla="*/ 24047 w 63281"/>
                  <a:gd name="connsiteY6" fmla="*/ 2533 h 93740"/>
                  <a:gd name="connsiteX7" fmla="*/ 24047 w 63281"/>
                  <a:gd name="connsiteY7" fmla="*/ 12668 h 93740"/>
                  <a:gd name="connsiteX8" fmla="*/ 49360 w 63281"/>
                  <a:gd name="connsiteY8" fmla="*/ 0 h 93740"/>
                  <a:gd name="connsiteX9" fmla="*/ 63282 w 63281"/>
                  <a:gd name="connsiteY9" fmla="*/ 3800 h 93740"/>
                  <a:gd name="connsiteX10" fmla="*/ 49360 w 63281"/>
                  <a:gd name="connsiteY10" fmla="*/ 24068 h 9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81" h="93740">
                    <a:moveTo>
                      <a:pt x="49360" y="24068"/>
                    </a:moveTo>
                    <a:cubicBezTo>
                      <a:pt x="46829" y="24068"/>
                      <a:pt x="44297" y="24068"/>
                      <a:pt x="43032" y="24068"/>
                    </a:cubicBezTo>
                    <a:cubicBezTo>
                      <a:pt x="31641" y="24068"/>
                      <a:pt x="24047" y="30402"/>
                      <a:pt x="24047" y="44337"/>
                    </a:cubicBezTo>
                    <a:lnTo>
                      <a:pt x="24047" y="93740"/>
                    </a:lnTo>
                    <a:lnTo>
                      <a:pt x="0" y="93740"/>
                    </a:lnTo>
                    <a:lnTo>
                      <a:pt x="0" y="2533"/>
                    </a:lnTo>
                    <a:lnTo>
                      <a:pt x="24047" y="2533"/>
                    </a:lnTo>
                    <a:lnTo>
                      <a:pt x="24047" y="12668"/>
                    </a:lnTo>
                    <a:cubicBezTo>
                      <a:pt x="30376" y="3800"/>
                      <a:pt x="37969" y="0"/>
                      <a:pt x="49360" y="0"/>
                    </a:cubicBezTo>
                    <a:cubicBezTo>
                      <a:pt x="54423" y="0"/>
                      <a:pt x="59485" y="1267"/>
                      <a:pt x="63282" y="3800"/>
                    </a:cubicBezTo>
                    <a:lnTo>
                      <a:pt x="49360" y="24068"/>
                    </a:lnTo>
                    <a:close/>
                  </a:path>
                </a:pathLst>
              </a:custGeom>
              <a:solidFill>
                <a:srgbClr val="FFFFFF"/>
              </a:solidFill>
              <a:ln w="12649" cap="flat">
                <a:noFill/>
                <a:prstDash val="solid"/>
                <a:miter/>
              </a:ln>
            </p:spPr>
            <p:txBody>
              <a:bodyPr rtlCol="0" anchor="ctr"/>
              <a:lstStyle/>
              <a:p>
                <a:endParaRPr lang="en-US"/>
              </a:p>
            </p:txBody>
          </p:sp>
          <p:sp>
            <p:nvSpPr>
              <p:cNvPr id="660" name="Freeform 659">
                <a:extLst>
                  <a:ext uri="{FF2B5EF4-FFF2-40B4-BE49-F238E27FC236}">
                    <a16:creationId xmlns:a16="http://schemas.microsoft.com/office/drawing/2014/main" id="{7AECDC5D-0EB7-D2A7-4C55-9CA2F9B797FD}"/>
                  </a:ext>
                </a:extLst>
              </p:cNvPr>
              <p:cNvSpPr/>
              <p:nvPr/>
            </p:nvSpPr>
            <p:spPr>
              <a:xfrm>
                <a:off x="2823030" y="6241848"/>
                <a:ext cx="91125" cy="95066"/>
              </a:xfrm>
              <a:custGeom>
                <a:avLst/>
                <a:gdLst>
                  <a:gd name="connsiteX0" fmla="*/ 91126 w 91125"/>
                  <a:gd name="connsiteY0" fmla="*/ 46930 h 95066"/>
                  <a:gd name="connsiteX1" fmla="*/ 91126 w 91125"/>
                  <a:gd name="connsiteY1" fmla="*/ 55797 h 95066"/>
                  <a:gd name="connsiteX2" fmla="*/ 26578 w 91125"/>
                  <a:gd name="connsiteY2" fmla="*/ 55797 h 95066"/>
                  <a:gd name="connsiteX3" fmla="*/ 49360 w 91125"/>
                  <a:gd name="connsiteY3" fmla="*/ 74799 h 95066"/>
                  <a:gd name="connsiteX4" fmla="*/ 72141 w 91125"/>
                  <a:gd name="connsiteY4" fmla="*/ 65931 h 95066"/>
                  <a:gd name="connsiteX5" fmla="*/ 86063 w 91125"/>
                  <a:gd name="connsiteY5" fmla="*/ 81133 h 95066"/>
                  <a:gd name="connsiteX6" fmla="*/ 46828 w 91125"/>
                  <a:gd name="connsiteY6" fmla="*/ 95067 h 95066"/>
                  <a:gd name="connsiteX7" fmla="*/ 0 w 91125"/>
                  <a:gd name="connsiteY7" fmla="*/ 48197 h 95066"/>
                  <a:gd name="connsiteX8" fmla="*/ 45563 w 91125"/>
                  <a:gd name="connsiteY8" fmla="*/ 60 h 95066"/>
                  <a:gd name="connsiteX9" fmla="*/ 91126 w 91125"/>
                  <a:gd name="connsiteY9" fmla="*/ 46930 h 95066"/>
                  <a:gd name="connsiteX10" fmla="*/ 26578 w 91125"/>
                  <a:gd name="connsiteY10" fmla="*/ 38063 h 95066"/>
                  <a:gd name="connsiteX11" fmla="*/ 67079 w 91125"/>
                  <a:gd name="connsiteY11" fmla="*/ 38063 h 95066"/>
                  <a:gd name="connsiteX12" fmla="*/ 46828 w 91125"/>
                  <a:gd name="connsiteY12" fmla="*/ 20328 h 95066"/>
                  <a:gd name="connsiteX13" fmla="*/ 26578 w 91125"/>
                  <a:gd name="connsiteY13" fmla="*/ 38063 h 9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125" h="95066">
                    <a:moveTo>
                      <a:pt x="91126" y="46930"/>
                    </a:moveTo>
                    <a:cubicBezTo>
                      <a:pt x="91126" y="49463"/>
                      <a:pt x="91126" y="53264"/>
                      <a:pt x="91126" y="55797"/>
                    </a:cubicBezTo>
                    <a:lnTo>
                      <a:pt x="26578" y="55797"/>
                    </a:lnTo>
                    <a:cubicBezTo>
                      <a:pt x="29110" y="68465"/>
                      <a:pt x="37969" y="74799"/>
                      <a:pt x="49360" y="74799"/>
                    </a:cubicBezTo>
                    <a:cubicBezTo>
                      <a:pt x="56954" y="74799"/>
                      <a:pt x="65813" y="70998"/>
                      <a:pt x="72141" y="65931"/>
                    </a:cubicBezTo>
                    <a:lnTo>
                      <a:pt x="86063" y="81133"/>
                    </a:lnTo>
                    <a:cubicBezTo>
                      <a:pt x="75938" y="90000"/>
                      <a:pt x="63282" y="95067"/>
                      <a:pt x="46828" y="95067"/>
                    </a:cubicBezTo>
                    <a:cubicBezTo>
                      <a:pt x="18985" y="95067"/>
                      <a:pt x="0" y="76066"/>
                      <a:pt x="0" y="48197"/>
                    </a:cubicBezTo>
                    <a:cubicBezTo>
                      <a:pt x="0" y="19061"/>
                      <a:pt x="18985" y="60"/>
                      <a:pt x="45563" y="60"/>
                    </a:cubicBezTo>
                    <a:cubicBezTo>
                      <a:pt x="73407" y="-1207"/>
                      <a:pt x="91126" y="17794"/>
                      <a:pt x="91126" y="46930"/>
                    </a:cubicBezTo>
                    <a:close/>
                    <a:moveTo>
                      <a:pt x="26578" y="38063"/>
                    </a:moveTo>
                    <a:lnTo>
                      <a:pt x="67079" y="38063"/>
                    </a:lnTo>
                    <a:cubicBezTo>
                      <a:pt x="64547" y="26661"/>
                      <a:pt x="58219" y="20328"/>
                      <a:pt x="46828" y="20328"/>
                    </a:cubicBezTo>
                    <a:cubicBezTo>
                      <a:pt x="35438" y="20328"/>
                      <a:pt x="29110" y="26661"/>
                      <a:pt x="26578" y="38063"/>
                    </a:cubicBezTo>
                    <a:close/>
                  </a:path>
                </a:pathLst>
              </a:custGeom>
              <a:solidFill>
                <a:srgbClr val="FFFFFF"/>
              </a:solidFill>
              <a:ln w="12649" cap="flat">
                <a:noFill/>
                <a:prstDash val="solid"/>
                <a:miter/>
              </a:ln>
            </p:spPr>
            <p:txBody>
              <a:bodyPr rtlCol="0" anchor="ctr"/>
              <a:lstStyle/>
              <a:p>
                <a:endParaRPr lang="en-US"/>
              </a:p>
            </p:txBody>
          </p:sp>
          <p:sp>
            <p:nvSpPr>
              <p:cNvPr id="661" name="Freeform 660">
                <a:extLst>
                  <a:ext uri="{FF2B5EF4-FFF2-40B4-BE49-F238E27FC236}">
                    <a16:creationId xmlns:a16="http://schemas.microsoft.com/office/drawing/2014/main" id="{3AB96E42-5AF9-F059-E179-4EE745814F13}"/>
                  </a:ext>
                </a:extLst>
              </p:cNvPr>
              <p:cNvSpPr/>
              <p:nvPr/>
            </p:nvSpPr>
            <p:spPr>
              <a:xfrm>
                <a:off x="2919218" y="6241848"/>
                <a:ext cx="91126" cy="95066"/>
              </a:xfrm>
              <a:custGeom>
                <a:avLst/>
                <a:gdLst>
                  <a:gd name="connsiteX0" fmla="*/ 91126 w 91126"/>
                  <a:gd name="connsiteY0" fmla="*/ 46930 h 95066"/>
                  <a:gd name="connsiteX1" fmla="*/ 91126 w 91126"/>
                  <a:gd name="connsiteY1" fmla="*/ 55797 h 95066"/>
                  <a:gd name="connsiteX2" fmla="*/ 26578 w 91126"/>
                  <a:gd name="connsiteY2" fmla="*/ 55797 h 95066"/>
                  <a:gd name="connsiteX3" fmla="*/ 49360 w 91126"/>
                  <a:gd name="connsiteY3" fmla="*/ 74799 h 95066"/>
                  <a:gd name="connsiteX4" fmla="*/ 72142 w 91126"/>
                  <a:gd name="connsiteY4" fmla="*/ 65931 h 95066"/>
                  <a:gd name="connsiteX5" fmla="*/ 86064 w 91126"/>
                  <a:gd name="connsiteY5" fmla="*/ 81133 h 95066"/>
                  <a:gd name="connsiteX6" fmla="*/ 46829 w 91126"/>
                  <a:gd name="connsiteY6" fmla="*/ 95067 h 95066"/>
                  <a:gd name="connsiteX7" fmla="*/ 0 w 91126"/>
                  <a:gd name="connsiteY7" fmla="*/ 48197 h 95066"/>
                  <a:gd name="connsiteX8" fmla="*/ 45563 w 91126"/>
                  <a:gd name="connsiteY8" fmla="*/ 60 h 95066"/>
                  <a:gd name="connsiteX9" fmla="*/ 91126 w 91126"/>
                  <a:gd name="connsiteY9" fmla="*/ 46930 h 95066"/>
                  <a:gd name="connsiteX10" fmla="*/ 26578 w 91126"/>
                  <a:gd name="connsiteY10" fmla="*/ 38063 h 95066"/>
                  <a:gd name="connsiteX11" fmla="*/ 67079 w 91126"/>
                  <a:gd name="connsiteY11" fmla="*/ 38063 h 95066"/>
                  <a:gd name="connsiteX12" fmla="*/ 46829 w 91126"/>
                  <a:gd name="connsiteY12" fmla="*/ 20328 h 95066"/>
                  <a:gd name="connsiteX13" fmla="*/ 26578 w 91126"/>
                  <a:gd name="connsiteY13" fmla="*/ 38063 h 9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126" h="95066">
                    <a:moveTo>
                      <a:pt x="91126" y="46930"/>
                    </a:moveTo>
                    <a:cubicBezTo>
                      <a:pt x="91126" y="49463"/>
                      <a:pt x="91126" y="53264"/>
                      <a:pt x="91126" y="55797"/>
                    </a:cubicBezTo>
                    <a:lnTo>
                      <a:pt x="26578" y="55797"/>
                    </a:lnTo>
                    <a:cubicBezTo>
                      <a:pt x="29110" y="68465"/>
                      <a:pt x="37969" y="74799"/>
                      <a:pt x="49360" y="74799"/>
                    </a:cubicBezTo>
                    <a:cubicBezTo>
                      <a:pt x="56954" y="74799"/>
                      <a:pt x="65813" y="70998"/>
                      <a:pt x="72142" y="65931"/>
                    </a:cubicBezTo>
                    <a:lnTo>
                      <a:pt x="86064" y="81133"/>
                    </a:lnTo>
                    <a:cubicBezTo>
                      <a:pt x="75938" y="90000"/>
                      <a:pt x="63282" y="95067"/>
                      <a:pt x="46829" y="95067"/>
                    </a:cubicBezTo>
                    <a:cubicBezTo>
                      <a:pt x="18985" y="95067"/>
                      <a:pt x="0" y="76066"/>
                      <a:pt x="0" y="48197"/>
                    </a:cubicBezTo>
                    <a:cubicBezTo>
                      <a:pt x="0" y="19061"/>
                      <a:pt x="18985" y="60"/>
                      <a:pt x="45563" y="60"/>
                    </a:cubicBezTo>
                    <a:cubicBezTo>
                      <a:pt x="73407" y="-1207"/>
                      <a:pt x="91126" y="17794"/>
                      <a:pt x="91126" y="46930"/>
                    </a:cubicBezTo>
                    <a:close/>
                    <a:moveTo>
                      <a:pt x="26578" y="38063"/>
                    </a:moveTo>
                    <a:lnTo>
                      <a:pt x="67079" y="38063"/>
                    </a:lnTo>
                    <a:cubicBezTo>
                      <a:pt x="64548" y="26661"/>
                      <a:pt x="58219" y="20328"/>
                      <a:pt x="46829" y="20328"/>
                    </a:cubicBezTo>
                    <a:cubicBezTo>
                      <a:pt x="35438" y="20328"/>
                      <a:pt x="29110" y="26661"/>
                      <a:pt x="26578" y="38063"/>
                    </a:cubicBezTo>
                    <a:close/>
                  </a:path>
                </a:pathLst>
              </a:custGeom>
              <a:solidFill>
                <a:srgbClr val="FFFFFF"/>
              </a:solidFill>
              <a:ln w="12649" cap="flat">
                <a:noFill/>
                <a:prstDash val="solid"/>
                <a:miter/>
              </a:ln>
            </p:spPr>
            <p:txBody>
              <a:bodyPr rtlCol="0" anchor="ctr"/>
              <a:lstStyle/>
              <a:p>
                <a:endParaRPr lang="en-US"/>
              </a:p>
            </p:txBody>
          </p:sp>
          <p:sp>
            <p:nvSpPr>
              <p:cNvPr id="662" name="Freeform 661">
                <a:extLst>
                  <a:ext uri="{FF2B5EF4-FFF2-40B4-BE49-F238E27FC236}">
                    <a16:creationId xmlns:a16="http://schemas.microsoft.com/office/drawing/2014/main" id="{1924172E-D236-028D-FCA3-820E7EA16C08}"/>
                  </a:ext>
                </a:extLst>
              </p:cNvPr>
              <p:cNvSpPr/>
              <p:nvPr/>
            </p:nvSpPr>
            <p:spPr>
              <a:xfrm>
                <a:off x="3021735" y="6241852"/>
                <a:ext cx="94922" cy="130532"/>
              </a:xfrm>
              <a:custGeom>
                <a:avLst/>
                <a:gdLst>
                  <a:gd name="connsiteX0" fmla="*/ 94923 w 94922"/>
                  <a:gd name="connsiteY0" fmla="*/ 46926 h 130532"/>
                  <a:gd name="connsiteX1" fmla="*/ 50626 w 94922"/>
                  <a:gd name="connsiteY1" fmla="*/ 95064 h 130532"/>
                  <a:gd name="connsiteX2" fmla="*/ 24047 w 94922"/>
                  <a:gd name="connsiteY2" fmla="*/ 83662 h 130532"/>
                  <a:gd name="connsiteX3" fmla="*/ 24047 w 94922"/>
                  <a:gd name="connsiteY3" fmla="*/ 130533 h 130532"/>
                  <a:gd name="connsiteX4" fmla="*/ 0 w 94922"/>
                  <a:gd name="connsiteY4" fmla="*/ 130533 h 130532"/>
                  <a:gd name="connsiteX5" fmla="*/ 0 w 94922"/>
                  <a:gd name="connsiteY5" fmla="*/ 2590 h 130532"/>
                  <a:gd name="connsiteX6" fmla="*/ 24047 w 94922"/>
                  <a:gd name="connsiteY6" fmla="*/ 2590 h 130532"/>
                  <a:gd name="connsiteX7" fmla="*/ 24047 w 94922"/>
                  <a:gd name="connsiteY7" fmla="*/ 12724 h 130532"/>
                  <a:gd name="connsiteX8" fmla="*/ 50626 w 94922"/>
                  <a:gd name="connsiteY8" fmla="*/ 56 h 130532"/>
                  <a:gd name="connsiteX9" fmla="*/ 94923 w 94922"/>
                  <a:gd name="connsiteY9" fmla="*/ 46926 h 130532"/>
                  <a:gd name="connsiteX10" fmla="*/ 22782 w 94922"/>
                  <a:gd name="connsiteY10" fmla="*/ 46926 h 130532"/>
                  <a:gd name="connsiteX11" fmla="*/ 45563 w 94922"/>
                  <a:gd name="connsiteY11" fmla="*/ 72262 h 130532"/>
                  <a:gd name="connsiteX12" fmla="*/ 68344 w 94922"/>
                  <a:gd name="connsiteY12" fmla="*/ 46926 h 130532"/>
                  <a:gd name="connsiteX13" fmla="*/ 45563 w 94922"/>
                  <a:gd name="connsiteY13" fmla="*/ 21591 h 130532"/>
                  <a:gd name="connsiteX14" fmla="*/ 22782 w 94922"/>
                  <a:gd name="connsiteY14" fmla="*/ 46926 h 13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922" h="130532">
                    <a:moveTo>
                      <a:pt x="94923" y="46926"/>
                    </a:moveTo>
                    <a:cubicBezTo>
                      <a:pt x="94923" y="74795"/>
                      <a:pt x="75938" y="95064"/>
                      <a:pt x="50626" y="95064"/>
                    </a:cubicBezTo>
                    <a:cubicBezTo>
                      <a:pt x="37969" y="95064"/>
                      <a:pt x="30375" y="89996"/>
                      <a:pt x="24047" y="83662"/>
                    </a:cubicBezTo>
                    <a:lnTo>
                      <a:pt x="24047" y="130533"/>
                    </a:lnTo>
                    <a:lnTo>
                      <a:pt x="0" y="130533"/>
                    </a:lnTo>
                    <a:lnTo>
                      <a:pt x="0" y="2590"/>
                    </a:lnTo>
                    <a:lnTo>
                      <a:pt x="24047" y="2590"/>
                    </a:lnTo>
                    <a:lnTo>
                      <a:pt x="24047" y="12724"/>
                    </a:lnTo>
                    <a:cubicBezTo>
                      <a:pt x="30375" y="5123"/>
                      <a:pt x="39235" y="56"/>
                      <a:pt x="50626" y="56"/>
                    </a:cubicBezTo>
                    <a:cubicBezTo>
                      <a:pt x="75938" y="-1211"/>
                      <a:pt x="94923" y="19058"/>
                      <a:pt x="94923" y="46926"/>
                    </a:cubicBezTo>
                    <a:close/>
                    <a:moveTo>
                      <a:pt x="22782" y="46926"/>
                    </a:moveTo>
                    <a:cubicBezTo>
                      <a:pt x="22782" y="60861"/>
                      <a:pt x="31641" y="72262"/>
                      <a:pt x="45563" y="72262"/>
                    </a:cubicBezTo>
                    <a:cubicBezTo>
                      <a:pt x="59485" y="72262"/>
                      <a:pt x="68344" y="60861"/>
                      <a:pt x="68344" y="46926"/>
                    </a:cubicBezTo>
                    <a:cubicBezTo>
                      <a:pt x="68344" y="32992"/>
                      <a:pt x="59485" y="21591"/>
                      <a:pt x="45563" y="21591"/>
                    </a:cubicBezTo>
                    <a:cubicBezTo>
                      <a:pt x="31641" y="21591"/>
                      <a:pt x="22782" y="32992"/>
                      <a:pt x="22782" y="46926"/>
                    </a:cubicBezTo>
                    <a:close/>
                  </a:path>
                </a:pathLst>
              </a:custGeom>
              <a:solidFill>
                <a:srgbClr val="FFFFFF"/>
              </a:solidFill>
              <a:ln w="12649" cap="flat">
                <a:noFill/>
                <a:prstDash val="solid"/>
                <a:miter/>
              </a:ln>
            </p:spPr>
            <p:txBody>
              <a:bodyPr rtlCol="0" anchor="ctr"/>
              <a:lstStyle/>
              <a:p>
                <a:endParaRPr lang="en-US"/>
              </a:p>
            </p:txBody>
          </p:sp>
          <p:sp>
            <p:nvSpPr>
              <p:cNvPr id="663" name="Freeform 662">
                <a:extLst>
                  <a:ext uri="{FF2B5EF4-FFF2-40B4-BE49-F238E27FC236}">
                    <a16:creationId xmlns:a16="http://schemas.microsoft.com/office/drawing/2014/main" id="{879A85CF-01B5-4A40-390C-2EB81B418DA2}"/>
                  </a:ext>
                </a:extLst>
              </p:cNvPr>
              <p:cNvSpPr/>
              <p:nvPr/>
            </p:nvSpPr>
            <p:spPr>
              <a:xfrm>
                <a:off x="3125517" y="6198699"/>
                <a:ext cx="30375" cy="135682"/>
              </a:xfrm>
              <a:custGeom>
                <a:avLst/>
                <a:gdLst>
                  <a:gd name="connsiteX0" fmla="*/ 30375 w 30375"/>
                  <a:gd name="connsiteY0" fmla="*/ 15340 h 135682"/>
                  <a:gd name="connsiteX1" fmla="*/ 15187 w 30375"/>
                  <a:gd name="connsiteY1" fmla="*/ 30541 h 135682"/>
                  <a:gd name="connsiteX2" fmla="*/ 0 w 30375"/>
                  <a:gd name="connsiteY2" fmla="*/ 15340 h 135682"/>
                  <a:gd name="connsiteX3" fmla="*/ 15187 w 30375"/>
                  <a:gd name="connsiteY3" fmla="*/ 139 h 135682"/>
                  <a:gd name="connsiteX4" fmla="*/ 30375 w 30375"/>
                  <a:gd name="connsiteY4" fmla="*/ 15340 h 135682"/>
                  <a:gd name="connsiteX5" fmla="*/ 26578 w 30375"/>
                  <a:gd name="connsiteY5" fmla="*/ 135682 h 135682"/>
                  <a:gd name="connsiteX6" fmla="*/ 2531 w 30375"/>
                  <a:gd name="connsiteY6" fmla="*/ 135682 h 135682"/>
                  <a:gd name="connsiteX7" fmla="*/ 2531 w 30375"/>
                  <a:gd name="connsiteY7" fmla="*/ 44475 h 135682"/>
                  <a:gd name="connsiteX8" fmla="*/ 26578 w 30375"/>
                  <a:gd name="connsiteY8" fmla="*/ 44475 h 135682"/>
                  <a:gd name="connsiteX9" fmla="*/ 26578 w 30375"/>
                  <a:gd name="connsiteY9" fmla="*/ 135682 h 13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75" h="135682">
                    <a:moveTo>
                      <a:pt x="30375" y="15340"/>
                    </a:moveTo>
                    <a:cubicBezTo>
                      <a:pt x="30375" y="24207"/>
                      <a:pt x="24047" y="30541"/>
                      <a:pt x="15187" y="30541"/>
                    </a:cubicBezTo>
                    <a:cubicBezTo>
                      <a:pt x="6328" y="30541"/>
                      <a:pt x="0" y="24207"/>
                      <a:pt x="0" y="15340"/>
                    </a:cubicBezTo>
                    <a:cubicBezTo>
                      <a:pt x="0" y="6472"/>
                      <a:pt x="6328" y="139"/>
                      <a:pt x="15187" y="139"/>
                    </a:cubicBezTo>
                    <a:cubicBezTo>
                      <a:pt x="22781" y="-1128"/>
                      <a:pt x="30375" y="6472"/>
                      <a:pt x="30375" y="15340"/>
                    </a:cubicBezTo>
                    <a:close/>
                    <a:moveTo>
                      <a:pt x="26578" y="135682"/>
                    </a:moveTo>
                    <a:lnTo>
                      <a:pt x="2531" y="135682"/>
                    </a:lnTo>
                    <a:lnTo>
                      <a:pt x="2531" y="44475"/>
                    </a:lnTo>
                    <a:lnTo>
                      <a:pt x="26578" y="44475"/>
                    </a:lnTo>
                    <a:lnTo>
                      <a:pt x="26578" y="135682"/>
                    </a:lnTo>
                    <a:close/>
                  </a:path>
                </a:pathLst>
              </a:custGeom>
              <a:solidFill>
                <a:srgbClr val="FFFFFF"/>
              </a:solidFill>
              <a:ln w="12649" cap="flat">
                <a:noFill/>
                <a:prstDash val="solid"/>
                <a:miter/>
              </a:ln>
            </p:spPr>
            <p:txBody>
              <a:bodyPr rtlCol="0" anchor="ctr"/>
              <a:lstStyle/>
              <a:p>
                <a:endParaRPr lang="en-US"/>
              </a:p>
            </p:txBody>
          </p:sp>
          <p:sp>
            <p:nvSpPr>
              <p:cNvPr id="664" name="Freeform 663">
                <a:extLst>
                  <a:ext uri="{FF2B5EF4-FFF2-40B4-BE49-F238E27FC236}">
                    <a16:creationId xmlns:a16="http://schemas.microsoft.com/office/drawing/2014/main" id="{B71EAA5E-D692-8BF5-9FCC-4BE214241D1E}"/>
                  </a:ext>
                </a:extLst>
              </p:cNvPr>
              <p:cNvSpPr/>
              <p:nvPr/>
            </p:nvSpPr>
            <p:spPr>
              <a:xfrm>
                <a:off x="3168549" y="6201371"/>
                <a:ext cx="88594" cy="134277"/>
              </a:xfrm>
              <a:custGeom>
                <a:avLst/>
                <a:gdLst>
                  <a:gd name="connsiteX0" fmla="*/ 24047 w 88594"/>
                  <a:gd name="connsiteY0" fmla="*/ 74739 h 134277"/>
                  <a:gd name="connsiteX1" fmla="*/ 58219 w 88594"/>
                  <a:gd name="connsiteY1" fmla="*/ 43070 h 134277"/>
                  <a:gd name="connsiteX2" fmla="*/ 88595 w 88594"/>
                  <a:gd name="connsiteY2" fmla="*/ 43070 h 134277"/>
                  <a:gd name="connsiteX3" fmla="*/ 44297 w 88594"/>
                  <a:gd name="connsiteY3" fmla="*/ 86140 h 134277"/>
                  <a:gd name="connsiteX4" fmla="*/ 88595 w 88594"/>
                  <a:gd name="connsiteY4" fmla="*/ 134277 h 134277"/>
                  <a:gd name="connsiteX5" fmla="*/ 58219 w 88594"/>
                  <a:gd name="connsiteY5" fmla="*/ 134277 h 134277"/>
                  <a:gd name="connsiteX6" fmla="*/ 24047 w 88594"/>
                  <a:gd name="connsiteY6" fmla="*/ 97541 h 134277"/>
                  <a:gd name="connsiteX7" fmla="*/ 24047 w 88594"/>
                  <a:gd name="connsiteY7" fmla="*/ 134277 h 134277"/>
                  <a:gd name="connsiteX8" fmla="*/ 0 w 88594"/>
                  <a:gd name="connsiteY8" fmla="*/ 134277 h 134277"/>
                  <a:gd name="connsiteX9" fmla="*/ 0 w 88594"/>
                  <a:gd name="connsiteY9" fmla="*/ 0 h 134277"/>
                  <a:gd name="connsiteX10" fmla="*/ 24047 w 88594"/>
                  <a:gd name="connsiteY10" fmla="*/ 0 h 134277"/>
                  <a:gd name="connsiteX11" fmla="*/ 24047 w 88594"/>
                  <a:gd name="connsiteY11" fmla="*/ 74739 h 1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94" h="134277">
                    <a:moveTo>
                      <a:pt x="24047" y="74739"/>
                    </a:moveTo>
                    <a:lnTo>
                      <a:pt x="58219" y="43070"/>
                    </a:lnTo>
                    <a:lnTo>
                      <a:pt x="88595" y="43070"/>
                    </a:lnTo>
                    <a:lnTo>
                      <a:pt x="44297" y="86140"/>
                    </a:lnTo>
                    <a:lnTo>
                      <a:pt x="88595" y="134277"/>
                    </a:lnTo>
                    <a:lnTo>
                      <a:pt x="58219" y="134277"/>
                    </a:lnTo>
                    <a:lnTo>
                      <a:pt x="24047" y="97541"/>
                    </a:lnTo>
                    <a:lnTo>
                      <a:pt x="24047" y="134277"/>
                    </a:lnTo>
                    <a:lnTo>
                      <a:pt x="0" y="134277"/>
                    </a:lnTo>
                    <a:lnTo>
                      <a:pt x="0" y="0"/>
                    </a:lnTo>
                    <a:lnTo>
                      <a:pt x="24047" y="0"/>
                    </a:lnTo>
                    <a:lnTo>
                      <a:pt x="24047" y="74739"/>
                    </a:lnTo>
                    <a:close/>
                  </a:path>
                </a:pathLst>
              </a:custGeom>
              <a:solidFill>
                <a:srgbClr val="FFFFFF"/>
              </a:solidFill>
              <a:ln w="12649" cap="flat">
                <a:noFill/>
                <a:prstDash val="solid"/>
                <a:miter/>
              </a:ln>
            </p:spPr>
            <p:txBody>
              <a:bodyPr rtlCol="0" anchor="ctr"/>
              <a:lstStyle/>
              <a:p>
                <a:endParaRPr lang="en-US"/>
              </a:p>
            </p:txBody>
          </p:sp>
        </p:grpSp>
        <p:grpSp>
          <p:nvGrpSpPr>
            <p:cNvPr id="665" name="Graphic 6">
              <a:extLst>
                <a:ext uri="{FF2B5EF4-FFF2-40B4-BE49-F238E27FC236}">
                  <a16:creationId xmlns:a16="http://schemas.microsoft.com/office/drawing/2014/main" id="{EAF7253D-DCE0-306A-56C0-434CCC92A528}"/>
                </a:ext>
              </a:extLst>
            </p:cNvPr>
            <p:cNvGrpSpPr/>
            <p:nvPr/>
          </p:nvGrpSpPr>
          <p:grpSpPr>
            <a:xfrm>
              <a:off x="1459938" y="6207705"/>
              <a:ext cx="946696" cy="162145"/>
              <a:chOff x="1459938" y="6207705"/>
              <a:chExt cx="946696" cy="162145"/>
            </a:xfrm>
            <a:solidFill>
              <a:srgbClr val="FFFFFF"/>
            </a:solidFill>
          </p:grpSpPr>
          <p:sp>
            <p:nvSpPr>
              <p:cNvPr id="666" name="Freeform 665">
                <a:extLst>
                  <a:ext uri="{FF2B5EF4-FFF2-40B4-BE49-F238E27FC236}">
                    <a16:creationId xmlns:a16="http://schemas.microsoft.com/office/drawing/2014/main" id="{E8005837-3197-1BB5-94BD-FAFBFEFA10C8}"/>
                  </a:ext>
                </a:extLst>
              </p:cNvPr>
              <p:cNvSpPr/>
              <p:nvPr/>
            </p:nvSpPr>
            <p:spPr>
              <a:xfrm>
                <a:off x="1459938" y="6207705"/>
                <a:ext cx="83532" cy="126676"/>
              </a:xfrm>
              <a:custGeom>
                <a:avLst/>
                <a:gdLst>
                  <a:gd name="connsiteX0" fmla="*/ 69610 w 83532"/>
                  <a:gd name="connsiteY0" fmla="*/ 125410 h 126676"/>
                  <a:gd name="connsiteX1" fmla="*/ 69610 w 83532"/>
                  <a:gd name="connsiteY1" fmla="*/ 111475 h 126676"/>
                  <a:gd name="connsiteX2" fmla="*/ 39235 w 83532"/>
                  <a:gd name="connsiteY2" fmla="*/ 126676 h 126676"/>
                  <a:gd name="connsiteX3" fmla="*/ 0 w 83532"/>
                  <a:gd name="connsiteY3" fmla="*/ 79806 h 126676"/>
                  <a:gd name="connsiteX4" fmla="*/ 39235 w 83532"/>
                  <a:gd name="connsiteY4" fmla="*/ 32936 h 126676"/>
                  <a:gd name="connsiteX5" fmla="*/ 69610 w 83532"/>
                  <a:gd name="connsiteY5" fmla="*/ 48137 h 126676"/>
                  <a:gd name="connsiteX6" fmla="*/ 69610 w 83532"/>
                  <a:gd name="connsiteY6" fmla="*/ 0 h 126676"/>
                  <a:gd name="connsiteX7" fmla="*/ 83532 w 83532"/>
                  <a:gd name="connsiteY7" fmla="*/ 0 h 126676"/>
                  <a:gd name="connsiteX8" fmla="*/ 83532 w 83532"/>
                  <a:gd name="connsiteY8" fmla="*/ 124143 h 126676"/>
                  <a:gd name="connsiteX9" fmla="*/ 69610 w 83532"/>
                  <a:gd name="connsiteY9" fmla="*/ 124143 h 126676"/>
                  <a:gd name="connsiteX10" fmla="*/ 69610 w 83532"/>
                  <a:gd name="connsiteY10" fmla="*/ 101341 h 126676"/>
                  <a:gd name="connsiteX11" fmla="*/ 69610 w 83532"/>
                  <a:gd name="connsiteY11" fmla="*/ 60805 h 126676"/>
                  <a:gd name="connsiteX12" fmla="*/ 43032 w 83532"/>
                  <a:gd name="connsiteY12" fmla="*/ 46870 h 126676"/>
                  <a:gd name="connsiteX13" fmla="*/ 13922 w 83532"/>
                  <a:gd name="connsiteY13" fmla="*/ 81073 h 126676"/>
                  <a:gd name="connsiteX14" fmla="*/ 43032 w 83532"/>
                  <a:gd name="connsiteY14" fmla="*/ 115276 h 126676"/>
                  <a:gd name="connsiteX15" fmla="*/ 69610 w 83532"/>
                  <a:gd name="connsiteY15" fmla="*/ 101341 h 1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532" h="126676">
                    <a:moveTo>
                      <a:pt x="69610" y="125410"/>
                    </a:moveTo>
                    <a:lnTo>
                      <a:pt x="69610" y="111475"/>
                    </a:lnTo>
                    <a:cubicBezTo>
                      <a:pt x="63282" y="120343"/>
                      <a:pt x="51891" y="126676"/>
                      <a:pt x="39235" y="126676"/>
                    </a:cubicBezTo>
                    <a:cubicBezTo>
                      <a:pt x="16453" y="126676"/>
                      <a:pt x="0" y="108942"/>
                      <a:pt x="0" y="79806"/>
                    </a:cubicBezTo>
                    <a:cubicBezTo>
                      <a:pt x="0" y="50671"/>
                      <a:pt x="16453" y="32936"/>
                      <a:pt x="39235" y="32936"/>
                    </a:cubicBezTo>
                    <a:cubicBezTo>
                      <a:pt x="51891" y="32936"/>
                      <a:pt x="62016" y="39270"/>
                      <a:pt x="69610" y="48137"/>
                    </a:cubicBezTo>
                    <a:lnTo>
                      <a:pt x="69610" y="0"/>
                    </a:lnTo>
                    <a:lnTo>
                      <a:pt x="83532" y="0"/>
                    </a:lnTo>
                    <a:lnTo>
                      <a:pt x="83532" y="124143"/>
                    </a:lnTo>
                    <a:lnTo>
                      <a:pt x="69610" y="124143"/>
                    </a:lnTo>
                    <a:close/>
                    <a:moveTo>
                      <a:pt x="69610" y="101341"/>
                    </a:moveTo>
                    <a:lnTo>
                      <a:pt x="69610" y="60805"/>
                    </a:lnTo>
                    <a:cubicBezTo>
                      <a:pt x="64548" y="53204"/>
                      <a:pt x="54422" y="46870"/>
                      <a:pt x="43032" y="46870"/>
                    </a:cubicBezTo>
                    <a:cubicBezTo>
                      <a:pt x="25313" y="46870"/>
                      <a:pt x="13922" y="62071"/>
                      <a:pt x="13922" y="81073"/>
                    </a:cubicBezTo>
                    <a:cubicBezTo>
                      <a:pt x="13922" y="101341"/>
                      <a:pt x="24047" y="115276"/>
                      <a:pt x="43032" y="115276"/>
                    </a:cubicBezTo>
                    <a:cubicBezTo>
                      <a:pt x="54422" y="115276"/>
                      <a:pt x="64548" y="108942"/>
                      <a:pt x="69610" y="101341"/>
                    </a:cubicBezTo>
                    <a:close/>
                  </a:path>
                </a:pathLst>
              </a:custGeom>
              <a:solidFill>
                <a:srgbClr val="FFFFFF"/>
              </a:solidFill>
              <a:ln w="12649" cap="flat">
                <a:noFill/>
                <a:prstDash val="solid"/>
                <a:miter/>
              </a:ln>
            </p:spPr>
            <p:txBody>
              <a:bodyPr rtlCol="0" anchor="ctr"/>
              <a:lstStyle/>
              <a:p>
                <a:endParaRPr lang="en-US"/>
              </a:p>
            </p:txBody>
          </p:sp>
          <p:sp>
            <p:nvSpPr>
              <p:cNvPr id="667" name="Freeform 666">
                <a:extLst>
                  <a:ext uri="{FF2B5EF4-FFF2-40B4-BE49-F238E27FC236}">
                    <a16:creationId xmlns:a16="http://schemas.microsoft.com/office/drawing/2014/main" id="{E94A77C3-6080-717E-7B04-37DAD5DC80C3}"/>
                  </a:ext>
                </a:extLst>
              </p:cNvPr>
              <p:cNvSpPr/>
              <p:nvPr/>
            </p:nvSpPr>
            <p:spPr>
              <a:xfrm>
                <a:off x="1561189" y="6241908"/>
                <a:ext cx="87328" cy="93740"/>
              </a:xfrm>
              <a:custGeom>
                <a:avLst/>
                <a:gdLst>
                  <a:gd name="connsiteX0" fmla="*/ 0 w 87328"/>
                  <a:gd name="connsiteY0" fmla="*/ 46870 h 93740"/>
                  <a:gd name="connsiteX1" fmla="*/ 44297 w 87328"/>
                  <a:gd name="connsiteY1" fmla="*/ 0 h 93740"/>
                  <a:gd name="connsiteX2" fmla="*/ 87329 w 87328"/>
                  <a:gd name="connsiteY2" fmla="*/ 48137 h 93740"/>
                  <a:gd name="connsiteX3" fmla="*/ 87329 w 87328"/>
                  <a:gd name="connsiteY3" fmla="*/ 51937 h 93740"/>
                  <a:gd name="connsiteX4" fmla="*/ 15188 w 87328"/>
                  <a:gd name="connsiteY4" fmla="*/ 51937 h 93740"/>
                  <a:gd name="connsiteX5" fmla="*/ 46829 w 87328"/>
                  <a:gd name="connsiteY5" fmla="*/ 82340 h 93740"/>
                  <a:gd name="connsiteX6" fmla="*/ 74673 w 87328"/>
                  <a:gd name="connsiteY6" fmla="*/ 70938 h 93740"/>
                  <a:gd name="connsiteX7" fmla="*/ 81001 w 87328"/>
                  <a:gd name="connsiteY7" fmla="*/ 79806 h 93740"/>
                  <a:gd name="connsiteX8" fmla="*/ 45563 w 87328"/>
                  <a:gd name="connsiteY8" fmla="*/ 93740 h 93740"/>
                  <a:gd name="connsiteX9" fmla="*/ 0 w 87328"/>
                  <a:gd name="connsiteY9" fmla="*/ 46870 h 93740"/>
                  <a:gd name="connsiteX10" fmla="*/ 44297 w 87328"/>
                  <a:gd name="connsiteY10" fmla="*/ 11401 h 93740"/>
                  <a:gd name="connsiteX11" fmla="*/ 15188 w 87328"/>
                  <a:gd name="connsiteY11" fmla="*/ 41803 h 93740"/>
                  <a:gd name="connsiteX12" fmla="*/ 73407 w 87328"/>
                  <a:gd name="connsiteY12" fmla="*/ 41803 h 93740"/>
                  <a:gd name="connsiteX13" fmla="*/ 44297 w 87328"/>
                  <a:gd name="connsiteY13" fmla="*/ 11401 h 9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328" h="93740">
                    <a:moveTo>
                      <a:pt x="0" y="46870"/>
                    </a:moveTo>
                    <a:cubicBezTo>
                      <a:pt x="0" y="21535"/>
                      <a:pt x="18985" y="0"/>
                      <a:pt x="44297" y="0"/>
                    </a:cubicBezTo>
                    <a:cubicBezTo>
                      <a:pt x="70876" y="0"/>
                      <a:pt x="87329" y="21535"/>
                      <a:pt x="87329" y="48137"/>
                    </a:cubicBezTo>
                    <a:lnTo>
                      <a:pt x="87329" y="51937"/>
                    </a:lnTo>
                    <a:lnTo>
                      <a:pt x="15188" y="51937"/>
                    </a:lnTo>
                    <a:cubicBezTo>
                      <a:pt x="16453" y="68405"/>
                      <a:pt x="27844" y="82340"/>
                      <a:pt x="46829" y="82340"/>
                    </a:cubicBezTo>
                    <a:cubicBezTo>
                      <a:pt x="56954" y="82340"/>
                      <a:pt x="67079" y="78539"/>
                      <a:pt x="74673" y="70938"/>
                    </a:cubicBezTo>
                    <a:lnTo>
                      <a:pt x="81001" y="79806"/>
                    </a:lnTo>
                    <a:cubicBezTo>
                      <a:pt x="72142" y="88673"/>
                      <a:pt x="59485" y="93740"/>
                      <a:pt x="45563" y="93740"/>
                    </a:cubicBezTo>
                    <a:cubicBezTo>
                      <a:pt x="18985" y="93740"/>
                      <a:pt x="0" y="74739"/>
                      <a:pt x="0" y="46870"/>
                    </a:cubicBezTo>
                    <a:close/>
                    <a:moveTo>
                      <a:pt x="44297" y="11401"/>
                    </a:moveTo>
                    <a:cubicBezTo>
                      <a:pt x="25313" y="11401"/>
                      <a:pt x="15188" y="27869"/>
                      <a:pt x="15188" y="41803"/>
                    </a:cubicBezTo>
                    <a:lnTo>
                      <a:pt x="73407" y="41803"/>
                    </a:lnTo>
                    <a:cubicBezTo>
                      <a:pt x="73407" y="27869"/>
                      <a:pt x="64548" y="11401"/>
                      <a:pt x="44297" y="11401"/>
                    </a:cubicBezTo>
                    <a:close/>
                  </a:path>
                </a:pathLst>
              </a:custGeom>
              <a:solidFill>
                <a:srgbClr val="FFFFFF"/>
              </a:solidFill>
              <a:ln w="12649" cap="flat">
                <a:noFill/>
                <a:prstDash val="solid"/>
                <a:miter/>
              </a:ln>
            </p:spPr>
            <p:txBody>
              <a:bodyPr rtlCol="0" anchor="ctr"/>
              <a:lstStyle/>
              <a:p>
                <a:endParaRPr lang="en-US"/>
              </a:p>
            </p:txBody>
          </p:sp>
          <p:sp>
            <p:nvSpPr>
              <p:cNvPr id="668" name="Freeform 667">
                <a:extLst>
                  <a:ext uri="{FF2B5EF4-FFF2-40B4-BE49-F238E27FC236}">
                    <a16:creationId xmlns:a16="http://schemas.microsoft.com/office/drawing/2014/main" id="{A8E5B4C1-7E27-6C1B-5F08-BB5AD65F022D}"/>
                  </a:ext>
                </a:extLst>
              </p:cNvPr>
              <p:cNvSpPr/>
              <p:nvPr/>
            </p:nvSpPr>
            <p:spPr>
              <a:xfrm>
                <a:off x="1658643" y="6241908"/>
                <a:ext cx="70875" cy="93740"/>
              </a:xfrm>
              <a:custGeom>
                <a:avLst/>
                <a:gdLst>
                  <a:gd name="connsiteX0" fmla="*/ 0 w 70875"/>
                  <a:gd name="connsiteY0" fmla="*/ 79806 h 93740"/>
                  <a:gd name="connsiteX1" fmla="*/ 7594 w 70875"/>
                  <a:gd name="connsiteY1" fmla="*/ 69672 h 93740"/>
                  <a:gd name="connsiteX2" fmla="*/ 36703 w 70875"/>
                  <a:gd name="connsiteY2" fmla="*/ 82340 h 93740"/>
                  <a:gd name="connsiteX3" fmla="*/ 58219 w 70875"/>
                  <a:gd name="connsiteY3" fmla="*/ 67138 h 93740"/>
                  <a:gd name="connsiteX4" fmla="*/ 2531 w 70875"/>
                  <a:gd name="connsiteY4" fmla="*/ 25335 h 93740"/>
                  <a:gd name="connsiteX5" fmla="*/ 35438 w 70875"/>
                  <a:gd name="connsiteY5" fmla="*/ 0 h 93740"/>
                  <a:gd name="connsiteX6" fmla="*/ 68344 w 70875"/>
                  <a:gd name="connsiteY6" fmla="*/ 12668 h 93740"/>
                  <a:gd name="connsiteX7" fmla="*/ 62016 w 70875"/>
                  <a:gd name="connsiteY7" fmla="*/ 22802 h 93740"/>
                  <a:gd name="connsiteX8" fmla="*/ 35438 w 70875"/>
                  <a:gd name="connsiteY8" fmla="*/ 11401 h 93740"/>
                  <a:gd name="connsiteX9" fmla="*/ 15187 w 70875"/>
                  <a:gd name="connsiteY9" fmla="*/ 25335 h 93740"/>
                  <a:gd name="connsiteX10" fmla="*/ 70875 w 70875"/>
                  <a:gd name="connsiteY10" fmla="*/ 67138 h 93740"/>
                  <a:gd name="connsiteX11" fmla="*/ 35438 w 70875"/>
                  <a:gd name="connsiteY11" fmla="*/ 93740 h 93740"/>
                  <a:gd name="connsiteX12" fmla="*/ 0 w 70875"/>
                  <a:gd name="connsiteY12" fmla="*/ 79806 h 9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75" h="93740">
                    <a:moveTo>
                      <a:pt x="0" y="79806"/>
                    </a:moveTo>
                    <a:lnTo>
                      <a:pt x="7594" y="69672"/>
                    </a:lnTo>
                    <a:cubicBezTo>
                      <a:pt x="13922" y="76006"/>
                      <a:pt x="25313" y="82340"/>
                      <a:pt x="36703" y="82340"/>
                    </a:cubicBezTo>
                    <a:cubicBezTo>
                      <a:pt x="50626" y="82340"/>
                      <a:pt x="58219" y="76006"/>
                      <a:pt x="58219" y="67138"/>
                    </a:cubicBezTo>
                    <a:cubicBezTo>
                      <a:pt x="58219" y="45603"/>
                      <a:pt x="2531" y="58271"/>
                      <a:pt x="2531" y="25335"/>
                    </a:cubicBezTo>
                    <a:cubicBezTo>
                      <a:pt x="2531" y="11401"/>
                      <a:pt x="15187" y="0"/>
                      <a:pt x="35438" y="0"/>
                    </a:cubicBezTo>
                    <a:cubicBezTo>
                      <a:pt x="50626" y="0"/>
                      <a:pt x="60750" y="6334"/>
                      <a:pt x="68344" y="12668"/>
                    </a:cubicBezTo>
                    <a:lnTo>
                      <a:pt x="62016" y="22802"/>
                    </a:lnTo>
                    <a:cubicBezTo>
                      <a:pt x="56954" y="16468"/>
                      <a:pt x="46828" y="11401"/>
                      <a:pt x="35438" y="11401"/>
                    </a:cubicBezTo>
                    <a:cubicBezTo>
                      <a:pt x="22781" y="11401"/>
                      <a:pt x="15187" y="17735"/>
                      <a:pt x="15187" y="25335"/>
                    </a:cubicBezTo>
                    <a:cubicBezTo>
                      <a:pt x="15187" y="44337"/>
                      <a:pt x="70875" y="31669"/>
                      <a:pt x="70875" y="67138"/>
                    </a:cubicBezTo>
                    <a:cubicBezTo>
                      <a:pt x="70875" y="82340"/>
                      <a:pt x="58219" y="93740"/>
                      <a:pt x="35438" y="93740"/>
                    </a:cubicBezTo>
                    <a:cubicBezTo>
                      <a:pt x="21516" y="93740"/>
                      <a:pt x="8859" y="88673"/>
                      <a:pt x="0" y="79806"/>
                    </a:cubicBezTo>
                    <a:close/>
                  </a:path>
                </a:pathLst>
              </a:custGeom>
              <a:solidFill>
                <a:srgbClr val="FFFFFF"/>
              </a:solidFill>
              <a:ln w="12649" cap="flat">
                <a:noFill/>
                <a:prstDash val="solid"/>
                <a:miter/>
              </a:ln>
            </p:spPr>
            <p:txBody>
              <a:bodyPr rtlCol="0" anchor="ctr"/>
              <a:lstStyle/>
              <a:p>
                <a:endParaRPr lang="en-US"/>
              </a:p>
            </p:txBody>
          </p:sp>
          <p:sp>
            <p:nvSpPr>
              <p:cNvPr id="669" name="Freeform 668">
                <a:extLst>
                  <a:ext uri="{FF2B5EF4-FFF2-40B4-BE49-F238E27FC236}">
                    <a16:creationId xmlns:a16="http://schemas.microsoft.com/office/drawing/2014/main" id="{456C672D-5713-C6DA-CE33-0A44A0227B49}"/>
                  </a:ext>
                </a:extLst>
              </p:cNvPr>
              <p:cNvSpPr/>
              <p:nvPr/>
            </p:nvSpPr>
            <p:spPr>
              <a:xfrm>
                <a:off x="1745972" y="6212772"/>
                <a:ext cx="17718" cy="120342"/>
              </a:xfrm>
              <a:custGeom>
                <a:avLst/>
                <a:gdLst>
                  <a:gd name="connsiteX0" fmla="*/ 0 w 17718"/>
                  <a:gd name="connsiteY0" fmla="*/ 8868 h 120342"/>
                  <a:gd name="connsiteX1" fmla="*/ 8859 w 17718"/>
                  <a:gd name="connsiteY1" fmla="*/ 0 h 120342"/>
                  <a:gd name="connsiteX2" fmla="*/ 17719 w 17718"/>
                  <a:gd name="connsiteY2" fmla="*/ 8868 h 120342"/>
                  <a:gd name="connsiteX3" fmla="*/ 8859 w 17718"/>
                  <a:gd name="connsiteY3" fmla="*/ 17735 h 120342"/>
                  <a:gd name="connsiteX4" fmla="*/ 0 w 17718"/>
                  <a:gd name="connsiteY4" fmla="*/ 8868 h 120342"/>
                  <a:gd name="connsiteX5" fmla="*/ 2531 w 17718"/>
                  <a:gd name="connsiteY5" fmla="*/ 120343 h 120342"/>
                  <a:gd name="connsiteX6" fmla="*/ 2531 w 17718"/>
                  <a:gd name="connsiteY6" fmla="*/ 30402 h 120342"/>
                  <a:gd name="connsiteX7" fmla="*/ 16453 w 17718"/>
                  <a:gd name="connsiteY7" fmla="*/ 30402 h 120342"/>
                  <a:gd name="connsiteX8" fmla="*/ 16453 w 17718"/>
                  <a:gd name="connsiteY8" fmla="*/ 120343 h 120342"/>
                  <a:gd name="connsiteX9" fmla="*/ 2531 w 17718"/>
                  <a:gd name="connsiteY9" fmla="*/ 120343 h 12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18" h="120342">
                    <a:moveTo>
                      <a:pt x="0" y="8868"/>
                    </a:moveTo>
                    <a:cubicBezTo>
                      <a:pt x="0" y="3801"/>
                      <a:pt x="3797" y="0"/>
                      <a:pt x="8859" y="0"/>
                    </a:cubicBezTo>
                    <a:cubicBezTo>
                      <a:pt x="13922" y="0"/>
                      <a:pt x="17719" y="3801"/>
                      <a:pt x="17719" y="8868"/>
                    </a:cubicBezTo>
                    <a:cubicBezTo>
                      <a:pt x="17719" y="13934"/>
                      <a:pt x="13922" y="17735"/>
                      <a:pt x="8859" y="17735"/>
                    </a:cubicBezTo>
                    <a:cubicBezTo>
                      <a:pt x="3797" y="17735"/>
                      <a:pt x="0" y="13934"/>
                      <a:pt x="0" y="8868"/>
                    </a:cubicBezTo>
                    <a:close/>
                    <a:moveTo>
                      <a:pt x="2531" y="120343"/>
                    </a:moveTo>
                    <a:lnTo>
                      <a:pt x="2531" y="30402"/>
                    </a:lnTo>
                    <a:lnTo>
                      <a:pt x="16453" y="30402"/>
                    </a:lnTo>
                    <a:lnTo>
                      <a:pt x="16453" y="120343"/>
                    </a:lnTo>
                    <a:lnTo>
                      <a:pt x="2531" y="120343"/>
                    </a:lnTo>
                    <a:close/>
                  </a:path>
                </a:pathLst>
              </a:custGeom>
              <a:solidFill>
                <a:srgbClr val="FFFFFF"/>
              </a:solidFill>
              <a:ln w="12649" cap="flat">
                <a:noFill/>
                <a:prstDash val="solid"/>
                <a:miter/>
              </a:ln>
            </p:spPr>
            <p:txBody>
              <a:bodyPr rtlCol="0" anchor="ctr"/>
              <a:lstStyle/>
              <a:p>
                <a:endParaRPr lang="en-US"/>
              </a:p>
            </p:txBody>
          </p:sp>
          <p:sp>
            <p:nvSpPr>
              <p:cNvPr id="670" name="Freeform 669">
                <a:extLst>
                  <a:ext uri="{FF2B5EF4-FFF2-40B4-BE49-F238E27FC236}">
                    <a16:creationId xmlns:a16="http://schemas.microsoft.com/office/drawing/2014/main" id="{FC543A21-BC3B-8780-5F87-13F3E9DBCD47}"/>
                  </a:ext>
                </a:extLst>
              </p:cNvPr>
              <p:cNvSpPr/>
              <p:nvPr/>
            </p:nvSpPr>
            <p:spPr>
              <a:xfrm>
                <a:off x="1781410" y="6241908"/>
                <a:ext cx="83532" cy="127942"/>
              </a:xfrm>
              <a:custGeom>
                <a:avLst/>
                <a:gdLst>
                  <a:gd name="connsiteX0" fmla="*/ 3797 w 83532"/>
                  <a:gd name="connsiteY0" fmla="*/ 114009 h 127942"/>
                  <a:gd name="connsiteX1" fmla="*/ 11391 w 83532"/>
                  <a:gd name="connsiteY1" fmla="*/ 103874 h 127942"/>
                  <a:gd name="connsiteX2" fmla="*/ 40501 w 83532"/>
                  <a:gd name="connsiteY2" fmla="*/ 116542 h 127942"/>
                  <a:gd name="connsiteX3" fmla="*/ 69610 w 83532"/>
                  <a:gd name="connsiteY3" fmla="*/ 89940 h 127942"/>
                  <a:gd name="connsiteX4" fmla="*/ 69610 w 83532"/>
                  <a:gd name="connsiteY4" fmla="*/ 77272 h 127942"/>
                  <a:gd name="connsiteX5" fmla="*/ 39235 w 83532"/>
                  <a:gd name="connsiteY5" fmla="*/ 93740 h 127942"/>
                  <a:gd name="connsiteX6" fmla="*/ 0 w 83532"/>
                  <a:gd name="connsiteY6" fmla="*/ 46870 h 127942"/>
                  <a:gd name="connsiteX7" fmla="*/ 39235 w 83532"/>
                  <a:gd name="connsiteY7" fmla="*/ 0 h 127942"/>
                  <a:gd name="connsiteX8" fmla="*/ 69610 w 83532"/>
                  <a:gd name="connsiteY8" fmla="*/ 15201 h 127942"/>
                  <a:gd name="connsiteX9" fmla="*/ 69610 w 83532"/>
                  <a:gd name="connsiteY9" fmla="*/ 1266 h 127942"/>
                  <a:gd name="connsiteX10" fmla="*/ 83532 w 83532"/>
                  <a:gd name="connsiteY10" fmla="*/ 1266 h 127942"/>
                  <a:gd name="connsiteX11" fmla="*/ 83532 w 83532"/>
                  <a:gd name="connsiteY11" fmla="*/ 88673 h 127942"/>
                  <a:gd name="connsiteX12" fmla="*/ 40501 w 83532"/>
                  <a:gd name="connsiteY12" fmla="*/ 127943 h 127942"/>
                  <a:gd name="connsiteX13" fmla="*/ 3797 w 83532"/>
                  <a:gd name="connsiteY13" fmla="*/ 114009 h 127942"/>
                  <a:gd name="connsiteX14" fmla="*/ 68344 w 83532"/>
                  <a:gd name="connsiteY14" fmla="*/ 65871 h 127942"/>
                  <a:gd name="connsiteX15" fmla="*/ 68344 w 83532"/>
                  <a:gd name="connsiteY15" fmla="*/ 26602 h 127942"/>
                  <a:gd name="connsiteX16" fmla="*/ 41766 w 83532"/>
                  <a:gd name="connsiteY16" fmla="*/ 12668 h 127942"/>
                  <a:gd name="connsiteX17" fmla="*/ 12656 w 83532"/>
                  <a:gd name="connsiteY17" fmla="*/ 46870 h 127942"/>
                  <a:gd name="connsiteX18" fmla="*/ 41766 w 83532"/>
                  <a:gd name="connsiteY18" fmla="*/ 81073 h 127942"/>
                  <a:gd name="connsiteX19" fmla="*/ 68344 w 83532"/>
                  <a:gd name="connsiteY19" fmla="*/ 65871 h 12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532" h="127942">
                    <a:moveTo>
                      <a:pt x="3797" y="114009"/>
                    </a:moveTo>
                    <a:lnTo>
                      <a:pt x="11391" y="103874"/>
                    </a:lnTo>
                    <a:cubicBezTo>
                      <a:pt x="18985" y="112742"/>
                      <a:pt x="27844" y="116542"/>
                      <a:pt x="40501" y="116542"/>
                    </a:cubicBezTo>
                    <a:cubicBezTo>
                      <a:pt x="55688" y="116542"/>
                      <a:pt x="69610" y="108941"/>
                      <a:pt x="69610" y="89940"/>
                    </a:cubicBezTo>
                    <a:lnTo>
                      <a:pt x="69610" y="77272"/>
                    </a:lnTo>
                    <a:cubicBezTo>
                      <a:pt x="63282" y="86140"/>
                      <a:pt x="51891" y="93740"/>
                      <a:pt x="39235" y="93740"/>
                    </a:cubicBezTo>
                    <a:cubicBezTo>
                      <a:pt x="16454" y="93740"/>
                      <a:pt x="0" y="76006"/>
                      <a:pt x="0" y="46870"/>
                    </a:cubicBezTo>
                    <a:cubicBezTo>
                      <a:pt x="0" y="17735"/>
                      <a:pt x="16454" y="0"/>
                      <a:pt x="39235" y="0"/>
                    </a:cubicBezTo>
                    <a:cubicBezTo>
                      <a:pt x="51891" y="0"/>
                      <a:pt x="62016" y="6334"/>
                      <a:pt x="69610" y="15201"/>
                    </a:cubicBezTo>
                    <a:lnTo>
                      <a:pt x="69610" y="1266"/>
                    </a:lnTo>
                    <a:lnTo>
                      <a:pt x="83532" y="1266"/>
                    </a:lnTo>
                    <a:lnTo>
                      <a:pt x="83532" y="88673"/>
                    </a:lnTo>
                    <a:cubicBezTo>
                      <a:pt x="83532" y="117809"/>
                      <a:pt x="63282" y="127943"/>
                      <a:pt x="40501" y="127943"/>
                    </a:cubicBezTo>
                    <a:cubicBezTo>
                      <a:pt x="24047" y="127943"/>
                      <a:pt x="13922" y="124143"/>
                      <a:pt x="3797" y="114009"/>
                    </a:cubicBezTo>
                    <a:close/>
                    <a:moveTo>
                      <a:pt x="68344" y="65871"/>
                    </a:moveTo>
                    <a:lnTo>
                      <a:pt x="68344" y="26602"/>
                    </a:lnTo>
                    <a:cubicBezTo>
                      <a:pt x="63282" y="19001"/>
                      <a:pt x="53157" y="12668"/>
                      <a:pt x="41766" y="12668"/>
                    </a:cubicBezTo>
                    <a:cubicBezTo>
                      <a:pt x="24047" y="12668"/>
                      <a:pt x="12656" y="26602"/>
                      <a:pt x="12656" y="46870"/>
                    </a:cubicBezTo>
                    <a:cubicBezTo>
                      <a:pt x="12656" y="67138"/>
                      <a:pt x="22782" y="81073"/>
                      <a:pt x="41766" y="81073"/>
                    </a:cubicBezTo>
                    <a:cubicBezTo>
                      <a:pt x="53157" y="79806"/>
                      <a:pt x="63282" y="73472"/>
                      <a:pt x="68344" y="65871"/>
                    </a:cubicBezTo>
                    <a:close/>
                  </a:path>
                </a:pathLst>
              </a:custGeom>
              <a:solidFill>
                <a:srgbClr val="FFFFFF"/>
              </a:solidFill>
              <a:ln w="12649" cap="flat">
                <a:noFill/>
                <a:prstDash val="solid"/>
                <a:miter/>
              </a:ln>
            </p:spPr>
            <p:txBody>
              <a:bodyPr rtlCol="0" anchor="ctr"/>
              <a:lstStyle/>
              <a:p>
                <a:endParaRPr lang="en-US"/>
              </a:p>
            </p:txBody>
          </p:sp>
          <p:sp>
            <p:nvSpPr>
              <p:cNvPr id="671" name="Freeform 670">
                <a:extLst>
                  <a:ext uri="{FF2B5EF4-FFF2-40B4-BE49-F238E27FC236}">
                    <a16:creationId xmlns:a16="http://schemas.microsoft.com/office/drawing/2014/main" id="{B9E596D4-3D5F-1139-8596-5F0B882F3506}"/>
                  </a:ext>
                </a:extLst>
              </p:cNvPr>
              <p:cNvSpPr/>
              <p:nvPr/>
            </p:nvSpPr>
            <p:spPr>
              <a:xfrm>
                <a:off x="1886458" y="6241908"/>
                <a:ext cx="74672" cy="92473"/>
              </a:xfrm>
              <a:custGeom>
                <a:avLst/>
                <a:gdLst>
                  <a:gd name="connsiteX0" fmla="*/ 60750 w 74672"/>
                  <a:gd name="connsiteY0" fmla="*/ 91207 h 92473"/>
                  <a:gd name="connsiteX1" fmla="*/ 60750 w 74672"/>
                  <a:gd name="connsiteY1" fmla="*/ 32936 h 92473"/>
                  <a:gd name="connsiteX2" fmla="*/ 40500 w 74672"/>
                  <a:gd name="connsiteY2" fmla="*/ 12668 h 92473"/>
                  <a:gd name="connsiteX3" fmla="*/ 13922 w 74672"/>
                  <a:gd name="connsiteY3" fmla="*/ 26602 h 92473"/>
                  <a:gd name="connsiteX4" fmla="*/ 13922 w 74672"/>
                  <a:gd name="connsiteY4" fmla="*/ 92474 h 92473"/>
                  <a:gd name="connsiteX5" fmla="*/ 0 w 74672"/>
                  <a:gd name="connsiteY5" fmla="*/ 92474 h 92473"/>
                  <a:gd name="connsiteX6" fmla="*/ 0 w 74672"/>
                  <a:gd name="connsiteY6" fmla="*/ 2533 h 92473"/>
                  <a:gd name="connsiteX7" fmla="*/ 13922 w 74672"/>
                  <a:gd name="connsiteY7" fmla="*/ 2533 h 92473"/>
                  <a:gd name="connsiteX8" fmla="*/ 13922 w 74672"/>
                  <a:gd name="connsiteY8" fmla="*/ 15201 h 92473"/>
                  <a:gd name="connsiteX9" fmla="*/ 45563 w 74672"/>
                  <a:gd name="connsiteY9" fmla="*/ 0 h 92473"/>
                  <a:gd name="connsiteX10" fmla="*/ 74673 w 74672"/>
                  <a:gd name="connsiteY10" fmla="*/ 29135 h 92473"/>
                  <a:gd name="connsiteX11" fmla="*/ 74673 w 74672"/>
                  <a:gd name="connsiteY11" fmla="*/ 92474 h 92473"/>
                  <a:gd name="connsiteX12" fmla="*/ 60750 w 74672"/>
                  <a:gd name="connsiteY12" fmla="*/ 92474 h 9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72" h="92473">
                    <a:moveTo>
                      <a:pt x="60750" y="91207"/>
                    </a:moveTo>
                    <a:lnTo>
                      <a:pt x="60750" y="32936"/>
                    </a:lnTo>
                    <a:cubicBezTo>
                      <a:pt x="60750" y="17735"/>
                      <a:pt x="53157" y="12668"/>
                      <a:pt x="40500" y="12668"/>
                    </a:cubicBezTo>
                    <a:cubicBezTo>
                      <a:pt x="29110" y="12668"/>
                      <a:pt x="18985" y="19001"/>
                      <a:pt x="13922" y="26602"/>
                    </a:cubicBezTo>
                    <a:lnTo>
                      <a:pt x="13922" y="92474"/>
                    </a:lnTo>
                    <a:lnTo>
                      <a:pt x="0" y="92474"/>
                    </a:lnTo>
                    <a:lnTo>
                      <a:pt x="0" y="2533"/>
                    </a:lnTo>
                    <a:lnTo>
                      <a:pt x="13922" y="2533"/>
                    </a:lnTo>
                    <a:lnTo>
                      <a:pt x="13922" y="15201"/>
                    </a:lnTo>
                    <a:cubicBezTo>
                      <a:pt x="20250" y="7600"/>
                      <a:pt x="32906" y="0"/>
                      <a:pt x="45563" y="0"/>
                    </a:cubicBezTo>
                    <a:cubicBezTo>
                      <a:pt x="64547" y="0"/>
                      <a:pt x="74673" y="8867"/>
                      <a:pt x="74673" y="29135"/>
                    </a:cubicBezTo>
                    <a:lnTo>
                      <a:pt x="74673" y="92474"/>
                    </a:lnTo>
                    <a:lnTo>
                      <a:pt x="60750" y="92474"/>
                    </a:lnTo>
                    <a:close/>
                  </a:path>
                </a:pathLst>
              </a:custGeom>
              <a:solidFill>
                <a:srgbClr val="FFFFFF"/>
              </a:solidFill>
              <a:ln w="12649" cap="flat">
                <a:noFill/>
                <a:prstDash val="solid"/>
                <a:miter/>
              </a:ln>
            </p:spPr>
            <p:txBody>
              <a:bodyPr rtlCol="0" anchor="ctr"/>
              <a:lstStyle/>
              <a:p>
                <a:endParaRPr lang="en-US"/>
              </a:p>
            </p:txBody>
          </p:sp>
          <p:sp>
            <p:nvSpPr>
              <p:cNvPr id="672" name="Freeform 671">
                <a:extLst>
                  <a:ext uri="{FF2B5EF4-FFF2-40B4-BE49-F238E27FC236}">
                    <a16:creationId xmlns:a16="http://schemas.microsoft.com/office/drawing/2014/main" id="{1735C4F4-878E-58C5-60E1-FBBEBFDB6740}"/>
                  </a:ext>
                </a:extLst>
              </p:cNvPr>
              <p:cNvSpPr/>
              <p:nvPr/>
            </p:nvSpPr>
            <p:spPr>
              <a:xfrm>
                <a:off x="1978849" y="6241908"/>
                <a:ext cx="87328" cy="93740"/>
              </a:xfrm>
              <a:custGeom>
                <a:avLst/>
                <a:gdLst>
                  <a:gd name="connsiteX0" fmla="*/ 0 w 87328"/>
                  <a:gd name="connsiteY0" fmla="*/ 46870 h 93740"/>
                  <a:gd name="connsiteX1" fmla="*/ 44297 w 87328"/>
                  <a:gd name="connsiteY1" fmla="*/ 0 h 93740"/>
                  <a:gd name="connsiteX2" fmla="*/ 87329 w 87328"/>
                  <a:gd name="connsiteY2" fmla="*/ 48137 h 93740"/>
                  <a:gd name="connsiteX3" fmla="*/ 87329 w 87328"/>
                  <a:gd name="connsiteY3" fmla="*/ 51937 h 93740"/>
                  <a:gd name="connsiteX4" fmla="*/ 15188 w 87328"/>
                  <a:gd name="connsiteY4" fmla="*/ 51937 h 93740"/>
                  <a:gd name="connsiteX5" fmla="*/ 46829 w 87328"/>
                  <a:gd name="connsiteY5" fmla="*/ 82340 h 93740"/>
                  <a:gd name="connsiteX6" fmla="*/ 74673 w 87328"/>
                  <a:gd name="connsiteY6" fmla="*/ 70938 h 93740"/>
                  <a:gd name="connsiteX7" fmla="*/ 81001 w 87328"/>
                  <a:gd name="connsiteY7" fmla="*/ 79806 h 93740"/>
                  <a:gd name="connsiteX8" fmla="*/ 45563 w 87328"/>
                  <a:gd name="connsiteY8" fmla="*/ 93740 h 93740"/>
                  <a:gd name="connsiteX9" fmla="*/ 0 w 87328"/>
                  <a:gd name="connsiteY9" fmla="*/ 46870 h 93740"/>
                  <a:gd name="connsiteX10" fmla="*/ 44297 w 87328"/>
                  <a:gd name="connsiteY10" fmla="*/ 11401 h 93740"/>
                  <a:gd name="connsiteX11" fmla="*/ 15188 w 87328"/>
                  <a:gd name="connsiteY11" fmla="*/ 41803 h 93740"/>
                  <a:gd name="connsiteX12" fmla="*/ 73407 w 87328"/>
                  <a:gd name="connsiteY12" fmla="*/ 41803 h 93740"/>
                  <a:gd name="connsiteX13" fmla="*/ 44297 w 87328"/>
                  <a:gd name="connsiteY13" fmla="*/ 11401 h 9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328" h="93740">
                    <a:moveTo>
                      <a:pt x="0" y="46870"/>
                    </a:moveTo>
                    <a:cubicBezTo>
                      <a:pt x="0" y="21535"/>
                      <a:pt x="18985" y="0"/>
                      <a:pt x="44297" y="0"/>
                    </a:cubicBezTo>
                    <a:cubicBezTo>
                      <a:pt x="70876" y="0"/>
                      <a:pt x="87329" y="21535"/>
                      <a:pt x="87329" y="48137"/>
                    </a:cubicBezTo>
                    <a:lnTo>
                      <a:pt x="87329" y="51937"/>
                    </a:lnTo>
                    <a:lnTo>
                      <a:pt x="15188" y="51937"/>
                    </a:lnTo>
                    <a:cubicBezTo>
                      <a:pt x="16453" y="68405"/>
                      <a:pt x="27844" y="82340"/>
                      <a:pt x="46829" y="82340"/>
                    </a:cubicBezTo>
                    <a:cubicBezTo>
                      <a:pt x="56954" y="82340"/>
                      <a:pt x="67079" y="78539"/>
                      <a:pt x="74673" y="70938"/>
                    </a:cubicBezTo>
                    <a:lnTo>
                      <a:pt x="81001" y="79806"/>
                    </a:lnTo>
                    <a:cubicBezTo>
                      <a:pt x="72142" y="88673"/>
                      <a:pt x="59485" y="93740"/>
                      <a:pt x="45563" y="93740"/>
                    </a:cubicBezTo>
                    <a:cubicBezTo>
                      <a:pt x="18985" y="93740"/>
                      <a:pt x="0" y="74739"/>
                      <a:pt x="0" y="46870"/>
                    </a:cubicBezTo>
                    <a:close/>
                    <a:moveTo>
                      <a:pt x="44297" y="11401"/>
                    </a:moveTo>
                    <a:cubicBezTo>
                      <a:pt x="25313" y="11401"/>
                      <a:pt x="15188" y="27869"/>
                      <a:pt x="15188" y="41803"/>
                    </a:cubicBezTo>
                    <a:lnTo>
                      <a:pt x="73407" y="41803"/>
                    </a:lnTo>
                    <a:cubicBezTo>
                      <a:pt x="73407" y="27869"/>
                      <a:pt x="64548" y="11401"/>
                      <a:pt x="44297" y="11401"/>
                    </a:cubicBezTo>
                    <a:close/>
                  </a:path>
                </a:pathLst>
              </a:custGeom>
              <a:solidFill>
                <a:srgbClr val="FFFFFF"/>
              </a:solidFill>
              <a:ln w="12649" cap="flat">
                <a:noFill/>
                <a:prstDash val="solid"/>
                <a:miter/>
              </a:ln>
            </p:spPr>
            <p:txBody>
              <a:bodyPr rtlCol="0" anchor="ctr"/>
              <a:lstStyle/>
              <a:p>
                <a:endParaRPr lang="en-US"/>
              </a:p>
            </p:txBody>
          </p:sp>
          <p:sp>
            <p:nvSpPr>
              <p:cNvPr id="673" name="Freeform 672">
                <a:extLst>
                  <a:ext uri="{FF2B5EF4-FFF2-40B4-BE49-F238E27FC236}">
                    <a16:creationId xmlns:a16="http://schemas.microsoft.com/office/drawing/2014/main" id="{A886A9D6-90FF-5C34-2190-B9079BA812D4}"/>
                  </a:ext>
                </a:extLst>
              </p:cNvPr>
              <p:cNvSpPr/>
              <p:nvPr/>
            </p:nvSpPr>
            <p:spPr>
              <a:xfrm>
                <a:off x="2078834" y="6207705"/>
                <a:ext cx="83532" cy="126676"/>
              </a:xfrm>
              <a:custGeom>
                <a:avLst/>
                <a:gdLst>
                  <a:gd name="connsiteX0" fmla="*/ 69610 w 83532"/>
                  <a:gd name="connsiteY0" fmla="*/ 125410 h 126676"/>
                  <a:gd name="connsiteX1" fmla="*/ 69610 w 83532"/>
                  <a:gd name="connsiteY1" fmla="*/ 111475 h 126676"/>
                  <a:gd name="connsiteX2" fmla="*/ 39235 w 83532"/>
                  <a:gd name="connsiteY2" fmla="*/ 126676 h 126676"/>
                  <a:gd name="connsiteX3" fmla="*/ 0 w 83532"/>
                  <a:gd name="connsiteY3" fmla="*/ 79806 h 126676"/>
                  <a:gd name="connsiteX4" fmla="*/ 39235 w 83532"/>
                  <a:gd name="connsiteY4" fmla="*/ 32936 h 126676"/>
                  <a:gd name="connsiteX5" fmla="*/ 69610 w 83532"/>
                  <a:gd name="connsiteY5" fmla="*/ 48137 h 126676"/>
                  <a:gd name="connsiteX6" fmla="*/ 69610 w 83532"/>
                  <a:gd name="connsiteY6" fmla="*/ 0 h 126676"/>
                  <a:gd name="connsiteX7" fmla="*/ 83532 w 83532"/>
                  <a:gd name="connsiteY7" fmla="*/ 0 h 126676"/>
                  <a:gd name="connsiteX8" fmla="*/ 83532 w 83532"/>
                  <a:gd name="connsiteY8" fmla="*/ 124143 h 126676"/>
                  <a:gd name="connsiteX9" fmla="*/ 69610 w 83532"/>
                  <a:gd name="connsiteY9" fmla="*/ 124143 h 126676"/>
                  <a:gd name="connsiteX10" fmla="*/ 69610 w 83532"/>
                  <a:gd name="connsiteY10" fmla="*/ 101341 h 126676"/>
                  <a:gd name="connsiteX11" fmla="*/ 69610 w 83532"/>
                  <a:gd name="connsiteY11" fmla="*/ 60805 h 126676"/>
                  <a:gd name="connsiteX12" fmla="*/ 43032 w 83532"/>
                  <a:gd name="connsiteY12" fmla="*/ 46870 h 126676"/>
                  <a:gd name="connsiteX13" fmla="*/ 13922 w 83532"/>
                  <a:gd name="connsiteY13" fmla="*/ 81073 h 126676"/>
                  <a:gd name="connsiteX14" fmla="*/ 43032 w 83532"/>
                  <a:gd name="connsiteY14" fmla="*/ 115276 h 126676"/>
                  <a:gd name="connsiteX15" fmla="*/ 69610 w 83532"/>
                  <a:gd name="connsiteY15" fmla="*/ 101341 h 1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532" h="126676">
                    <a:moveTo>
                      <a:pt x="69610" y="125410"/>
                    </a:moveTo>
                    <a:lnTo>
                      <a:pt x="69610" y="111475"/>
                    </a:lnTo>
                    <a:cubicBezTo>
                      <a:pt x="63282" y="120343"/>
                      <a:pt x="51891" y="126676"/>
                      <a:pt x="39235" y="126676"/>
                    </a:cubicBezTo>
                    <a:cubicBezTo>
                      <a:pt x="16454" y="126676"/>
                      <a:pt x="0" y="108942"/>
                      <a:pt x="0" y="79806"/>
                    </a:cubicBezTo>
                    <a:cubicBezTo>
                      <a:pt x="0" y="50671"/>
                      <a:pt x="16454" y="32936"/>
                      <a:pt x="39235" y="32936"/>
                    </a:cubicBezTo>
                    <a:cubicBezTo>
                      <a:pt x="51891" y="32936"/>
                      <a:pt x="62016" y="39270"/>
                      <a:pt x="69610" y="48137"/>
                    </a:cubicBezTo>
                    <a:lnTo>
                      <a:pt x="69610" y="0"/>
                    </a:lnTo>
                    <a:lnTo>
                      <a:pt x="83532" y="0"/>
                    </a:lnTo>
                    <a:lnTo>
                      <a:pt x="83532" y="124143"/>
                    </a:lnTo>
                    <a:lnTo>
                      <a:pt x="69610" y="124143"/>
                    </a:lnTo>
                    <a:close/>
                    <a:moveTo>
                      <a:pt x="69610" y="101341"/>
                    </a:moveTo>
                    <a:lnTo>
                      <a:pt x="69610" y="60805"/>
                    </a:lnTo>
                    <a:cubicBezTo>
                      <a:pt x="64548" y="53204"/>
                      <a:pt x="54423" y="46870"/>
                      <a:pt x="43032" y="46870"/>
                    </a:cubicBezTo>
                    <a:cubicBezTo>
                      <a:pt x="25313" y="46870"/>
                      <a:pt x="13922" y="62071"/>
                      <a:pt x="13922" y="81073"/>
                    </a:cubicBezTo>
                    <a:cubicBezTo>
                      <a:pt x="13922" y="101341"/>
                      <a:pt x="24047" y="115276"/>
                      <a:pt x="43032" y="115276"/>
                    </a:cubicBezTo>
                    <a:cubicBezTo>
                      <a:pt x="53157" y="115276"/>
                      <a:pt x="64548" y="108942"/>
                      <a:pt x="69610" y="101341"/>
                    </a:cubicBezTo>
                    <a:close/>
                  </a:path>
                </a:pathLst>
              </a:custGeom>
              <a:solidFill>
                <a:srgbClr val="FFFFFF"/>
              </a:solidFill>
              <a:ln w="12649" cap="flat">
                <a:noFill/>
                <a:prstDash val="solid"/>
                <a:miter/>
              </a:ln>
            </p:spPr>
            <p:txBody>
              <a:bodyPr rtlCol="0" anchor="ctr"/>
              <a:lstStyle/>
              <a:p>
                <a:endParaRPr lang="en-US"/>
              </a:p>
            </p:txBody>
          </p:sp>
          <p:sp>
            <p:nvSpPr>
              <p:cNvPr id="674" name="Freeform 673">
                <a:extLst>
                  <a:ext uri="{FF2B5EF4-FFF2-40B4-BE49-F238E27FC236}">
                    <a16:creationId xmlns:a16="http://schemas.microsoft.com/office/drawing/2014/main" id="{EECCD9E8-5F69-C3B6-FC47-433F85418B2D}"/>
                  </a:ext>
                </a:extLst>
              </p:cNvPr>
              <p:cNvSpPr/>
              <p:nvPr/>
            </p:nvSpPr>
            <p:spPr>
              <a:xfrm>
                <a:off x="2228180" y="6208972"/>
                <a:ext cx="83531" cy="126676"/>
              </a:xfrm>
              <a:custGeom>
                <a:avLst/>
                <a:gdLst>
                  <a:gd name="connsiteX0" fmla="*/ 0 w 83531"/>
                  <a:gd name="connsiteY0" fmla="*/ 124143 h 126676"/>
                  <a:gd name="connsiteX1" fmla="*/ 0 w 83531"/>
                  <a:gd name="connsiteY1" fmla="*/ 0 h 126676"/>
                  <a:gd name="connsiteX2" fmla="*/ 13922 w 83531"/>
                  <a:gd name="connsiteY2" fmla="*/ 0 h 126676"/>
                  <a:gd name="connsiteX3" fmla="*/ 13922 w 83531"/>
                  <a:gd name="connsiteY3" fmla="*/ 48137 h 126676"/>
                  <a:gd name="connsiteX4" fmla="*/ 44297 w 83531"/>
                  <a:gd name="connsiteY4" fmla="*/ 32936 h 126676"/>
                  <a:gd name="connsiteX5" fmla="*/ 83532 w 83531"/>
                  <a:gd name="connsiteY5" fmla="*/ 79806 h 126676"/>
                  <a:gd name="connsiteX6" fmla="*/ 44297 w 83531"/>
                  <a:gd name="connsiteY6" fmla="*/ 126676 h 126676"/>
                  <a:gd name="connsiteX7" fmla="*/ 13922 w 83531"/>
                  <a:gd name="connsiteY7" fmla="*/ 111475 h 126676"/>
                  <a:gd name="connsiteX8" fmla="*/ 13922 w 83531"/>
                  <a:gd name="connsiteY8" fmla="*/ 125410 h 126676"/>
                  <a:gd name="connsiteX9" fmla="*/ 0 w 83531"/>
                  <a:gd name="connsiteY9" fmla="*/ 125410 h 126676"/>
                  <a:gd name="connsiteX10" fmla="*/ 40500 w 83531"/>
                  <a:gd name="connsiteY10" fmla="*/ 114009 h 126676"/>
                  <a:gd name="connsiteX11" fmla="*/ 69610 w 83531"/>
                  <a:gd name="connsiteY11" fmla="*/ 79806 h 126676"/>
                  <a:gd name="connsiteX12" fmla="*/ 40500 w 83531"/>
                  <a:gd name="connsiteY12" fmla="*/ 45604 h 126676"/>
                  <a:gd name="connsiteX13" fmla="*/ 13922 w 83531"/>
                  <a:gd name="connsiteY13" fmla="*/ 59538 h 126676"/>
                  <a:gd name="connsiteX14" fmla="*/ 13922 w 83531"/>
                  <a:gd name="connsiteY14" fmla="*/ 100074 h 126676"/>
                  <a:gd name="connsiteX15" fmla="*/ 40500 w 83531"/>
                  <a:gd name="connsiteY15" fmla="*/ 114009 h 1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531" h="126676">
                    <a:moveTo>
                      <a:pt x="0" y="124143"/>
                    </a:moveTo>
                    <a:lnTo>
                      <a:pt x="0" y="0"/>
                    </a:lnTo>
                    <a:lnTo>
                      <a:pt x="13922" y="0"/>
                    </a:lnTo>
                    <a:lnTo>
                      <a:pt x="13922" y="48137"/>
                    </a:lnTo>
                    <a:cubicBezTo>
                      <a:pt x="21516" y="38003"/>
                      <a:pt x="31641" y="32936"/>
                      <a:pt x="44297" y="32936"/>
                    </a:cubicBezTo>
                    <a:cubicBezTo>
                      <a:pt x="67079" y="32936"/>
                      <a:pt x="83532" y="51937"/>
                      <a:pt x="83532" y="79806"/>
                    </a:cubicBezTo>
                    <a:cubicBezTo>
                      <a:pt x="83532" y="108942"/>
                      <a:pt x="67079" y="126676"/>
                      <a:pt x="44297" y="126676"/>
                    </a:cubicBezTo>
                    <a:cubicBezTo>
                      <a:pt x="31641" y="126676"/>
                      <a:pt x="20250" y="120343"/>
                      <a:pt x="13922" y="111475"/>
                    </a:cubicBezTo>
                    <a:lnTo>
                      <a:pt x="13922" y="125410"/>
                    </a:lnTo>
                    <a:lnTo>
                      <a:pt x="0" y="125410"/>
                    </a:lnTo>
                    <a:close/>
                    <a:moveTo>
                      <a:pt x="40500" y="114009"/>
                    </a:moveTo>
                    <a:cubicBezTo>
                      <a:pt x="58219" y="114009"/>
                      <a:pt x="69610" y="98807"/>
                      <a:pt x="69610" y="79806"/>
                    </a:cubicBezTo>
                    <a:cubicBezTo>
                      <a:pt x="69610" y="59538"/>
                      <a:pt x="59485" y="45604"/>
                      <a:pt x="40500" y="45604"/>
                    </a:cubicBezTo>
                    <a:cubicBezTo>
                      <a:pt x="29110" y="45604"/>
                      <a:pt x="18985" y="51937"/>
                      <a:pt x="13922" y="59538"/>
                    </a:cubicBezTo>
                    <a:lnTo>
                      <a:pt x="13922" y="100074"/>
                    </a:lnTo>
                    <a:cubicBezTo>
                      <a:pt x="18985" y="107675"/>
                      <a:pt x="29110" y="114009"/>
                      <a:pt x="40500" y="114009"/>
                    </a:cubicBezTo>
                    <a:close/>
                  </a:path>
                </a:pathLst>
              </a:custGeom>
              <a:solidFill>
                <a:srgbClr val="FFFFFF"/>
              </a:solidFill>
              <a:ln w="12649" cap="flat">
                <a:noFill/>
                <a:prstDash val="solid"/>
                <a:miter/>
              </a:ln>
            </p:spPr>
            <p:txBody>
              <a:bodyPr rtlCol="0" anchor="ctr"/>
              <a:lstStyle/>
              <a:p>
                <a:endParaRPr lang="en-US"/>
              </a:p>
            </p:txBody>
          </p:sp>
          <p:sp>
            <p:nvSpPr>
              <p:cNvPr id="675" name="Freeform 674">
                <a:extLst>
                  <a:ext uri="{FF2B5EF4-FFF2-40B4-BE49-F238E27FC236}">
                    <a16:creationId xmlns:a16="http://schemas.microsoft.com/office/drawing/2014/main" id="{A87EF852-0FC8-C69F-E34C-09F38A9B489E}"/>
                  </a:ext>
                </a:extLst>
              </p:cNvPr>
              <p:cNvSpPr/>
              <p:nvPr/>
            </p:nvSpPr>
            <p:spPr>
              <a:xfrm>
                <a:off x="2316775" y="6244441"/>
                <a:ext cx="89859" cy="125409"/>
              </a:xfrm>
              <a:custGeom>
                <a:avLst/>
                <a:gdLst>
                  <a:gd name="connsiteX0" fmla="*/ 10125 w 89859"/>
                  <a:gd name="connsiteY0" fmla="*/ 111475 h 125409"/>
                  <a:gd name="connsiteX1" fmla="*/ 17719 w 89859"/>
                  <a:gd name="connsiteY1" fmla="*/ 112742 h 125409"/>
                  <a:gd name="connsiteX2" fmla="*/ 31641 w 89859"/>
                  <a:gd name="connsiteY2" fmla="*/ 103875 h 125409"/>
                  <a:gd name="connsiteX3" fmla="*/ 37969 w 89859"/>
                  <a:gd name="connsiteY3" fmla="*/ 89940 h 125409"/>
                  <a:gd name="connsiteX4" fmla="*/ 0 w 89859"/>
                  <a:gd name="connsiteY4" fmla="*/ 0 h 125409"/>
                  <a:gd name="connsiteX5" fmla="*/ 15187 w 89859"/>
                  <a:gd name="connsiteY5" fmla="*/ 0 h 125409"/>
                  <a:gd name="connsiteX6" fmla="*/ 45563 w 89859"/>
                  <a:gd name="connsiteY6" fmla="*/ 73473 h 125409"/>
                  <a:gd name="connsiteX7" fmla="*/ 74673 w 89859"/>
                  <a:gd name="connsiteY7" fmla="*/ 0 h 125409"/>
                  <a:gd name="connsiteX8" fmla="*/ 89860 w 89859"/>
                  <a:gd name="connsiteY8" fmla="*/ 0 h 125409"/>
                  <a:gd name="connsiteX9" fmla="*/ 45563 w 89859"/>
                  <a:gd name="connsiteY9" fmla="*/ 107675 h 125409"/>
                  <a:gd name="connsiteX10" fmla="*/ 18985 w 89859"/>
                  <a:gd name="connsiteY10" fmla="*/ 125410 h 125409"/>
                  <a:gd name="connsiteX11" fmla="*/ 8859 w 89859"/>
                  <a:gd name="connsiteY11" fmla="*/ 124143 h 125409"/>
                  <a:gd name="connsiteX12" fmla="*/ 10125 w 89859"/>
                  <a:gd name="connsiteY12" fmla="*/ 111475 h 12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59" h="125409">
                    <a:moveTo>
                      <a:pt x="10125" y="111475"/>
                    </a:moveTo>
                    <a:cubicBezTo>
                      <a:pt x="12656" y="112742"/>
                      <a:pt x="15187" y="112742"/>
                      <a:pt x="17719" y="112742"/>
                    </a:cubicBezTo>
                    <a:cubicBezTo>
                      <a:pt x="24047" y="112742"/>
                      <a:pt x="27844" y="110209"/>
                      <a:pt x="31641" y="103875"/>
                    </a:cubicBezTo>
                    <a:lnTo>
                      <a:pt x="37969" y="89940"/>
                    </a:lnTo>
                    <a:lnTo>
                      <a:pt x="0" y="0"/>
                    </a:lnTo>
                    <a:lnTo>
                      <a:pt x="15187" y="0"/>
                    </a:lnTo>
                    <a:lnTo>
                      <a:pt x="45563" y="73473"/>
                    </a:lnTo>
                    <a:lnTo>
                      <a:pt x="74673" y="0"/>
                    </a:lnTo>
                    <a:lnTo>
                      <a:pt x="89860" y="0"/>
                    </a:lnTo>
                    <a:lnTo>
                      <a:pt x="45563" y="107675"/>
                    </a:lnTo>
                    <a:cubicBezTo>
                      <a:pt x="40500" y="120343"/>
                      <a:pt x="31641" y="125410"/>
                      <a:pt x="18985" y="125410"/>
                    </a:cubicBezTo>
                    <a:cubicBezTo>
                      <a:pt x="16453" y="125410"/>
                      <a:pt x="11391" y="125410"/>
                      <a:pt x="8859" y="124143"/>
                    </a:cubicBezTo>
                    <a:lnTo>
                      <a:pt x="10125" y="111475"/>
                    </a:lnTo>
                    <a:close/>
                  </a:path>
                </a:pathLst>
              </a:custGeom>
              <a:solidFill>
                <a:srgbClr val="FFFFFF"/>
              </a:solidFill>
              <a:ln w="12649" cap="flat">
                <a:noFill/>
                <a:prstDash val="solid"/>
                <a:miter/>
              </a:ln>
            </p:spPr>
            <p:txBody>
              <a:bodyPr rtlCol="0" anchor="ctr"/>
              <a:lstStyle/>
              <a:p>
                <a:endParaRPr lang="en-US"/>
              </a:p>
            </p:txBody>
          </p:sp>
        </p:grpSp>
      </p:grpSp>
      <p:sp>
        <p:nvSpPr>
          <p:cNvPr id="44" name="TextBox 43">
            <a:extLst>
              <a:ext uri="{FF2B5EF4-FFF2-40B4-BE49-F238E27FC236}">
                <a16:creationId xmlns:a16="http://schemas.microsoft.com/office/drawing/2014/main" id="{0DD46586-6B93-2050-680E-AB70C44A7EC5}"/>
              </a:ext>
            </a:extLst>
          </p:cNvPr>
          <p:cNvSpPr txBox="1"/>
          <p:nvPr/>
        </p:nvSpPr>
        <p:spPr>
          <a:xfrm>
            <a:off x="3798688" y="1939504"/>
            <a:ext cx="3381715" cy="1554272"/>
          </a:xfrm>
          <a:prstGeom prst="rect">
            <a:avLst/>
          </a:prstGeom>
          <a:noFill/>
        </p:spPr>
        <p:txBody>
          <a:bodyPr wrap="square" numCol="1">
            <a:spAutoFit/>
          </a:bodyPr>
          <a:lstStyle/>
          <a:p>
            <a:pPr marL="285750" indent="-285750">
              <a:lnSpc>
                <a:spcPts val="1860"/>
              </a:lnSpc>
              <a:buClr>
                <a:srgbClr val="F16924"/>
              </a:buClr>
              <a:buFont typeface="Arial" panose="020B0604020202020204" pitchFamily="34" charset="0"/>
              <a:buChar char="•"/>
            </a:pPr>
            <a:r>
              <a:rPr lang="en-GB" sz="1800" dirty="0">
                <a:solidFill>
                  <a:srgbClr val="595959"/>
                </a:solidFill>
              </a:rPr>
              <a:t>Diversifizierung </a:t>
            </a:r>
          </a:p>
          <a:p>
            <a:pPr marL="285750" indent="-285750">
              <a:lnSpc>
                <a:spcPts val="1860"/>
              </a:lnSpc>
              <a:buClr>
                <a:srgbClr val="F16924"/>
              </a:buClr>
              <a:buFont typeface="Arial" panose="020B0604020202020204" pitchFamily="34" charset="0"/>
              <a:buChar char="•"/>
            </a:pPr>
            <a:r>
              <a:rPr lang="en-GB" sz="1800" dirty="0" err="1">
                <a:solidFill>
                  <a:srgbClr val="595959"/>
                </a:solidFill>
              </a:rPr>
              <a:t>Eintritt</a:t>
            </a:r>
            <a:r>
              <a:rPr lang="en-GB" sz="1800" dirty="0">
                <a:solidFill>
                  <a:srgbClr val="595959"/>
                </a:solidFill>
              </a:rPr>
              <a:t> in </a:t>
            </a:r>
            <a:r>
              <a:rPr lang="en-GB" sz="1800" dirty="0" err="1">
                <a:solidFill>
                  <a:srgbClr val="595959"/>
                </a:solidFill>
              </a:rPr>
              <a:t>neue</a:t>
            </a:r>
            <a:r>
              <a:rPr lang="en-GB" sz="1800" dirty="0">
                <a:solidFill>
                  <a:srgbClr val="595959"/>
                </a:solidFill>
              </a:rPr>
              <a:t> </a:t>
            </a:r>
            <a:r>
              <a:rPr lang="en-GB" sz="1800" dirty="0" err="1">
                <a:solidFill>
                  <a:srgbClr val="595959"/>
                </a:solidFill>
              </a:rPr>
              <a:t>Märkte</a:t>
            </a:r>
            <a:endParaRPr lang="en-GB" sz="1800" dirty="0">
              <a:solidFill>
                <a:srgbClr val="595959"/>
              </a:solidFill>
            </a:endParaRPr>
          </a:p>
          <a:p>
            <a:pPr marL="285750" indent="-285750">
              <a:lnSpc>
                <a:spcPts val="1860"/>
              </a:lnSpc>
              <a:buClr>
                <a:srgbClr val="F16924"/>
              </a:buClr>
              <a:buFont typeface="Arial" panose="020B0604020202020204" pitchFamily="34" charset="0"/>
              <a:buChar char="•"/>
            </a:pPr>
            <a:r>
              <a:rPr lang="en-GB" sz="1800" dirty="0">
                <a:solidFill>
                  <a:srgbClr val="595959"/>
                </a:solidFill>
              </a:rPr>
              <a:t>Liquidität</a:t>
            </a:r>
          </a:p>
          <a:p>
            <a:pPr marL="285750" indent="-285750">
              <a:lnSpc>
                <a:spcPts val="1860"/>
              </a:lnSpc>
              <a:buClr>
                <a:srgbClr val="F16924"/>
              </a:buClr>
              <a:buFont typeface="Arial" panose="020B0604020202020204" pitchFamily="34" charset="0"/>
              <a:buChar char="•"/>
            </a:pPr>
            <a:r>
              <a:rPr lang="en-GB" sz="1800" dirty="0">
                <a:solidFill>
                  <a:srgbClr val="595959"/>
                </a:solidFill>
              </a:rPr>
              <a:t>Ausrüstung</a:t>
            </a:r>
          </a:p>
          <a:p>
            <a:pPr marL="285750" indent="-285750">
              <a:lnSpc>
                <a:spcPts val="1860"/>
              </a:lnSpc>
              <a:buClr>
                <a:srgbClr val="F16924"/>
              </a:buClr>
              <a:buFont typeface="Arial" panose="020B0604020202020204" pitchFamily="34" charset="0"/>
              <a:buChar char="•"/>
            </a:pPr>
            <a:r>
              <a:rPr lang="en-GB" sz="1800" dirty="0" err="1">
                <a:solidFill>
                  <a:srgbClr val="595959"/>
                </a:solidFill>
              </a:rPr>
              <a:t>Mitarbeiterprofil</a:t>
            </a:r>
            <a:r>
              <a:rPr lang="en-GB" sz="1800" dirty="0">
                <a:solidFill>
                  <a:srgbClr val="595959"/>
                </a:solidFill>
              </a:rPr>
              <a:t> </a:t>
            </a:r>
          </a:p>
          <a:p>
            <a:pPr marL="285750" indent="-285750">
              <a:lnSpc>
                <a:spcPts val="1860"/>
              </a:lnSpc>
              <a:buClr>
                <a:srgbClr val="F16924"/>
              </a:buClr>
              <a:buFont typeface="Arial" panose="020B0604020202020204" pitchFamily="34" charset="0"/>
              <a:buChar char="•"/>
            </a:pPr>
            <a:r>
              <a:rPr lang="en-GB" sz="1800" dirty="0" err="1">
                <a:solidFill>
                  <a:srgbClr val="595959"/>
                </a:solidFill>
              </a:rPr>
              <a:t>Lieferkette</a:t>
            </a:r>
            <a:r>
              <a:rPr lang="en-GB" sz="1800" dirty="0">
                <a:solidFill>
                  <a:srgbClr val="595959"/>
                </a:solidFill>
              </a:rPr>
              <a:t>/</a:t>
            </a:r>
            <a:r>
              <a:rPr lang="en-GB" sz="1800" dirty="0" err="1">
                <a:solidFill>
                  <a:srgbClr val="595959"/>
                </a:solidFill>
              </a:rPr>
              <a:t>Versorgung</a:t>
            </a:r>
            <a:r>
              <a:rPr lang="en-GB" sz="1800" dirty="0">
                <a:solidFill>
                  <a:srgbClr val="595959"/>
                </a:solidFill>
              </a:rPr>
              <a:t> </a:t>
            </a:r>
            <a:endParaRPr lang="en-US" dirty="0">
              <a:solidFill>
                <a:srgbClr val="595959"/>
              </a:solidFill>
            </a:endParaRPr>
          </a:p>
        </p:txBody>
      </p:sp>
      <p:sp>
        <p:nvSpPr>
          <p:cNvPr id="641" name="TextBox 640">
            <a:extLst>
              <a:ext uri="{FF2B5EF4-FFF2-40B4-BE49-F238E27FC236}">
                <a16:creationId xmlns:a16="http://schemas.microsoft.com/office/drawing/2014/main" id="{5BC45D35-3F4F-F4D4-2F24-B8B5161E03EE}"/>
              </a:ext>
            </a:extLst>
          </p:cNvPr>
          <p:cNvSpPr txBox="1"/>
          <p:nvPr/>
        </p:nvSpPr>
        <p:spPr>
          <a:xfrm>
            <a:off x="3999466" y="4552020"/>
            <a:ext cx="3135588" cy="1554272"/>
          </a:xfrm>
          <a:prstGeom prst="rect">
            <a:avLst/>
          </a:prstGeom>
          <a:noFill/>
        </p:spPr>
        <p:txBody>
          <a:bodyPr wrap="square">
            <a:spAutoFit/>
          </a:bodyPr>
          <a:lstStyle/>
          <a:p>
            <a:pPr marL="285750" indent="-285750">
              <a:lnSpc>
                <a:spcPts val="1860"/>
              </a:lnSpc>
              <a:buClr>
                <a:srgbClr val="F16924"/>
              </a:buClr>
              <a:buFont typeface="Arial" panose="020B0604020202020204" pitchFamily="34" charset="0"/>
              <a:buChar char="•"/>
            </a:pPr>
            <a:r>
              <a:rPr lang="en-GB" sz="1800" dirty="0" err="1">
                <a:solidFill>
                  <a:srgbClr val="595959"/>
                </a:solidFill>
              </a:rPr>
              <a:t>Verlust</a:t>
            </a:r>
            <a:r>
              <a:rPr lang="en-GB" sz="1800" dirty="0">
                <a:solidFill>
                  <a:srgbClr val="595959"/>
                </a:solidFill>
              </a:rPr>
              <a:t> von </a:t>
            </a:r>
            <a:r>
              <a:rPr lang="en-GB" sz="1800" dirty="0" err="1">
                <a:solidFill>
                  <a:srgbClr val="595959"/>
                </a:solidFill>
              </a:rPr>
              <a:t>Großkunden</a:t>
            </a:r>
            <a:endParaRPr lang="en-GB" sz="1800" dirty="0">
              <a:solidFill>
                <a:srgbClr val="595959"/>
              </a:solidFill>
            </a:endParaRPr>
          </a:p>
          <a:p>
            <a:pPr marL="285750" indent="-285750">
              <a:lnSpc>
                <a:spcPts val="1860"/>
              </a:lnSpc>
              <a:buClr>
                <a:srgbClr val="F16924"/>
              </a:buClr>
              <a:buFont typeface="Arial" panose="020B0604020202020204" pitchFamily="34" charset="0"/>
              <a:buChar char="•"/>
            </a:pPr>
            <a:r>
              <a:rPr lang="en-GB" sz="1800" dirty="0">
                <a:solidFill>
                  <a:srgbClr val="595959"/>
                </a:solidFill>
              </a:rPr>
              <a:t>Wettbewerb</a:t>
            </a:r>
          </a:p>
          <a:p>
            <a:pPr marL="285750" indent="-285750">
              <a:lnSpc>
                <a:spcPts val="1860"/>
              </a:lnSpc>
              <a:buClr>
                <a:srgbClr val="F16924"/>
              </a:buClr>
              <a:buFont typeface="Arial" panose="020B0604020202020204" pitchFamily="34" charset="0"/>
              <a:buChar char="•"/>
            </a:pPr>
            <a:r>
              <a:rPr lang="en-GB" sz="1800" dirty="0">
                <a:solidFill>
                  <a:srgbClr val="595959"/>
                </a:solidFill>
              </a:rPr>
              <a:t>Öffentliche Finanzen</a:t>
            </a:r>
          </a:p>
          <a:p>
            <a:pPr marL="285750" indent="-285750">
              <a:lnSpc>
                <a:spcPts val="1860"/>
              </a:lnSpc>
              <a:buClr>
                <a:srgbClr val="F16924"/>
              </a:buClr>
              <a:buFont typeface="Arial" panose="020B0604020202020204" pitchFamily="34" charset="0"/>
              <a:buChar char="•"/>
            </a:pPr>
            <a:r>
              <a:rPr lang="en-GB" sz="1800" dirty="0">
                <a:solidFill>
                  <a:srgbClr val="595959"/>
                </a:solidFill>
              </a:rPr>
              <a:t>Verbraucher-Trends</a:t>
            </a:r>
          </a:p>
          <a:p>
            <a:pPr marL="285750" indent="-285750">
              <a:lnSpc>
                <a:spcPts val="1860"/>
              </a:lnSpc>
              <a:buClr>
                <a:srgbClr val="F16924"/>
              </a:buClr>
              <a:buFont typeface="Arial" panose="020B0604020202020204" pitchFamily="34" charset="0"/>
              <a:buChar char="•"/>
            </a:pPr>
            <a:r>
              <a:rPr lang="en-GB" sz="1800" dirty="0">
                <a:solidFill>
                  <a:srgbClr val="595959"/>
                </a:solidFill>
              </a:rPr>
              <a:t>Demografische Daten</a:t>
            </a:r>
          </a:p>
          <a:p>
            <a:pPr marL="285750" indent="-285750">
              <a:lnSpc>
                <a:spcPts val="1860"/>
              </a:lnSpc>
              <a:buClr>
                <a:srgbClr val="F16924"/>
              </a:buClr>
              <a:buFont typeface="Arial" panose="020B0604020202020204" pitchFamily="34" charset="0"/>
              <a:buChar char="•"/>
            </a:pPr>
            <a:r>
              <a:rPr lang="en-GB" sz="1800" dirty="0" err="1">
                <a:solidFill>
                  <a:srgbClr val="595959"/>
                </a:solidFill>
              </a:rPr>
              <a:t>Ressourcenknappheit</a:t>
            </a:r>
            <a:r>
              <a:rPr lang="en-GB" sz="1800" dirty="0">
                <a:solidFill>
                  <a:srgbClr val="595959"/>
                </a:solidFill>
              </a:rPr>
              <a:t> </a:t>
            </a:r>
          </a:p>
        </p:txBody>
      </p:sp>
      <p:sp>
        <p:nvSpPr>
          <p:cNvPr id="642" name="TextBox 641">
            <a:extLst>
              <a:ext uri="{FF2B5EF4-FFF2-40B4-BE49-F238E27FC236}">
                <a16:creationId xmlns:a16="http://schemas.microsoft.com/office/drawing/2014/main" id="{84DEF875-C5AF-5C7A-00F3-6F897C0D4990}"/>
              </a:ext>
            </a:extLst>
          </p:cNvPr>
          <p:cNvSpPr txBox="1"/>
          <p:nvPr/>
        </p:nvSpPr>
        <p:spPr>
          <a:xfrm>
            <a:off x="7700143" y="1834256"/>
            <a:ext cx="4343173" cy="4721805"/>
          </a:xfrm>
          <a:prstGeom prst="rect">
            <a:avLst/>
          </a:prstGeom>
          <a:noFill/>
        </p:spPr>
        <p:txBody>
          <a:bodyPr wrap="square" numCol="1">
            <a:spAutoFit/>
          </a:bodyPr>
          <a:lstStyle/>
          <a:p>
            <a:pPr marL="285750" indent="-285750">
              <a:lnSpc>
                <a:spcPts val="1860"/>
              </a:lnSpc>
              <a:buClr>
                <a:srgbClr val="F16924"/>
              </a:buClr>
              <a:buFont typeface="Arial" panose="020B0604020202020204" pitchFamily="34" charset="0"/>
              <a:buChar char="•"/>
            </a:pPr>
            <a:r>
              <a:rPr lang="en-GB" sz="1800" dirty="0">
                <a:solidFill>
                  <a:srgbClr val="595959"/>
                </a:solidFill>
              </a:rPr>
              <a:t>Verhältnis der Einnahmen pro </a:t>
            </a:r>
            <a:r>
              <a:rPr lang="en-GB" sz="1800" dirty="0" err="1">
                <a:solidFill>
                  <a:srgbClr val="595959"/>
                </a:solidFill>
              </a:rPr>
              <a:t>Kund</a:t>
            </a:r>
            <a:r>
              <a:rPr lang="en-GB" dirty="0" err="1">
                <a:solidFill>
                  <a:srgbClr val="595959"/>
                </a:solidFill>
              </a:rPr>
              <a:t>e</a:t>
            </a:r>
            <a:r>
              <a:rPr lang="en-GB" sz="1800" dirty="0" err="1">
                <a:solidFill>
                  <a:srgbClr val="595959"/>
                </a:solidFill>
              </a:rPr>
              <a:t>n</a:t>
            </a:r>
            <a:r>
              <a:rPr lang="en-GB" sz="1800" dirty="0">
                <a:solidFill>
                  <a:srgbClr val="595959"/>
                </a:solidFill>
              </a:rPr>
              <a:t> im Zeitverlauf mit Schwellenwerten, um eine übermäßige Abhängigkeit </a:t>
            </a:r>
            <a:r>
              <a:rPr lang="en-GB" sz="1800" dirty="0" err="1">
                <a:solidFill>
                  <a:srgbClr val="595959"/>
                </a:solidFill>
              </a:rPr>
              <a:t>zu</a:t>
            </a:r>
            <a:r>
              <a:rPr lang="en-GB" sz="1800" dirty="0">
                <a:solidFill>
                  <a:srgbClr val="595959"/>
                </a:solidFill>
              </a:rPr>
              <a:t> </a:t>
            </a:r>
            <a:r>
              <a:rPr lang="en-GB" sz="1800" dirty="0" err="1">
                <a:solidFill>
                  <a:srgbClr val="595959"/>
                </a:solidFill>
              </a:rPr>
              <a:t>erkennen</a:t>
            </a:r>
            <a:endParaRPr lang="en-GB" sz="1800" dirty="0">
              <a:solidFill>
                <a:srgbClr val="595959"/>
              </a:solidFill>
            </a:endParaRPr>
          </a:p>
          <a:p>
            <a:pPr marL="285750" indent="-285750">
              <a:lnSpc>
                <a:spcPts val="1860"/>
              </a:lnSpc>
              <a:buClr>
                <a:srgbClr val="F16924"/>
              </a:buClr>
              <a:buFont typeface="Arial" panose="020B0604020202020204" pitchFamily="34" charset="0"/>
              <a:buChar char="•"/>
            </a:pPr>
            <a:r>
              <a:rPr lang="en-GB" sz="1800" dirty="0">
                <a:solidFill>
                  <a:srgbClr val="595959"/>
                </a:solidFill>
              </a:rPr>
              <a:t>Daten </a:t>
            </a:r>
            <a:r>
              <a:rPr lang="en-GB" sz="1800" dirty="0" err="1">
                <a:solidFill>
                  <a:srgbClr val="595959"/>
                </a:solidFill>
              </a:rPr>
              <a:t>über</a:t>
            </a:r>
            <a:r>
              <a:rPr lang="en-GB" sz="1800" dirty="0">
                <a:solidFill>
                  <a:srgbClr val="595959"/>
                </a:solidFill>
              </a:rPr>
              <a:t> </a:t>
            </a:r>
            <a:r>
              <a:rPr lang="en-GB" sz="1800" dirty="0" err="1">
                <a:solidFill>
                  <a:srgbClr val="595959"/>
                </a:solidFill>
              </a:rPr>
              <a:t>Unternehmensregistrier-ungen</a:t>
            </a:r>
            <a:r>
              <a:rPr lang="en-GB" sz="1800" dirty="0">
                <a:solidFill>
                  <a:srgbClr val="595959"/>
                </a:solidFill>
              </a:rPr>
              <a:t> und laufende Überprüfung </a:t>
            </a:r>
            <a:r>
              <a:rPr lang="en-GB" sz="1800" dirty="0" err="1">
                <a:solidFill>
                  <a:srgbClr val="595959"/>
                </a:solidFill>
              </a:rPr>
              <a:t>neuer</a:t>
            </a:r>
            <a:r>
              <a:rPr lang="en-GB" sz="1800" dirty="0">
                <a:solidFill>
                  <a:srgbClr val="595959"/>
                </a:solidFill>
              </a:rPr>
              <a:t> </a:t>
            </a:r>
            <a:r>
              <a:rPr lang="en-GB" sz="1800" dirty="0" err="1">
                <a:solidFill>
                  <a:srgbClr val="595959"/>
                </a:solidFill>
              </a:rPr>
              <a:t>Marketingaktivitäten</a:t>
            </a:r>
            <a:endParaRPr lang="en-GB" sz="1800" dirty="0">
              <a:solidFill>
                <a:srgbClr val="595959"/>
              </a:solidFill>
            </a:endParaRPr>
          </a:p>
          <a:p>
            <a:pPr marL="285750" indent="-285750">
              <a:lnSpc>
                <a:spcPts val="1860"/>
              </a:lnSpc>
              <a:buClr>
                <a:srgbClr val="F16924"/>
              </a:buClr>
              <a:buFont typeface="Arial" panose="020B0604020202020204" pitchFamily="34" charset="0"/>
              <a:buChar char="•"/>
            </a:pPr>
            <a:r>
              <a:rPr lang="en-GB" sz="1800" dirty="0">
                <a:solidFill>
                  <a:srgbClr val="595959"/>
                </a:solidFill>
              </a:rPr>
              <a:t>Live-Daten zu Einnahmen und Ausgaben mit </a:t>
            </a:r>
            <a:r>
              <a:rPr lang="en-GB" sz="1800" dirty="0" err="1">
                <a:solidFill>
                  <a:srgbClr val="595959"/>
                </a:solidFill>
              </a:rPr>
              <a:t>detaillierten</a:t>
            </a:r>
            <a:r>
              <a:rPr lang="en-GB" sz="1800" dirty="0">
                <a:solidFill>
                  <a:srgbClr val="595959"/>
                </a:solidFill>
              </a:rPr>
              <a:t> </a:t>
            </a:r>
            <a:r>
              <a:rPr lang="en-GB" sz="1800" dirty="0" err="1">
                <a:solidFill>
                  <a:srgbClr val="595959"/>
                </a:solidFill>
              </a:rPr>
              <a:t>Prognosen</a:t>
            </a:r>
            <a:endParaRPr lang="en-GB" sz="1800" dirty="0">
              <a:solidFill>
                <a:srgbClr val="595959"/>
              </a:solidFill>
            </a:endParaRPr>
          </a:p>
          <a:p>
            <a:pPr marL="285750" indent="-285750">
              <a:lnSpc>
                <a:spcPts val="1860"/>
              </a:lnSpc>
              <a:buClr>
                <a:srgbClr val="F16924"/>
              </a:buClr>
              <a:buFont typeface="Arial" panose="020B0604020202020204" pitchFamily="34" charset="0"/>
              <a:buChar char="•"/>
            </a:pPr>
            <a:r>
              <a:rPr lang="en-GB" sz="1800" dirty="0">
                <a:solidFill>
                  <a:srgbClr val="595959"/>
                </a:solidFill>
              </a:rPr>
              <a:t>Laufende Marktforschung und Analyse von technischen und marktbezogenen Berichten </a:t>
            </a:r>
          </a:p>
          <a:p>
            <a:pPr marL="285750" indent="-285750">
              <a:lnSpc>
                <a:spcPts val="1860"/>
              </a:lnSpc>
              <a:buClr>
                <a:srgbClr val="F16924"/>
              </a:buClr>
              <a:buFont typeface="Arial" panose="020B0604020202020204" pitchFamily="34" charset="0"/>
              <a:buChar char="•"/>
            </a:pPr>
            <a:r>
              <a:rPr lang="en-GB" sz="1800" dirty="0">
                <a:solidFill>
                  <a:srgbClr val="595959"/>
                </a:solidFill>
              </a:rPr>
              <a:t>Aktuelle Daten zu HR-Themen und Überblick über nationale Statistiken und Trends</a:t>
            </a:r>
          </a:p>
          <a:p>
            <a:pPr marL="285750" indent="-285750">
              <a:lnSpc>
                <a:spcPts val="1860"/>
              </a:lnSpc>
              <a:buClr>
                <a:srgbClr val="F16924"/>
              </a:buClr>
              <a:buFont typeface="Arial" panose="020B0604020202020204" pitchFamily="34" charset="0"/>
              <a:buChar char="•"/>
            </a:pPr>
            <a:r>
              <a:rPr lang="en-GB" sz="1800" dirty="0">
                <a:solidFill>
                  <a:srgbClr val="595959"/>
                </a:solidFill>
              </a:rPr>
              <a:t>Metriken zur Messung der Abhängigkeit von </a:t>
            </a:r>
            <a:r>
              <a:rPr lang="en-GB" sz="1800" dirty="0" err="1">
                <a:solidFill>
                  <a:srgbClr val="595959"/>
                </a:solidFill>
              </a:rPr>
              <a:t>Lieferanten</a:t>
            </a:r>
            <a:r>
              <a:rPr lang="en-GB" sz="1800" dirty="0">
                <a:solidFill>
                  <a:srgbClr val="595959"/>
                </a:solidFill>
              </a:rPr>
              <a:t> oder Lieferwegen. </a:t>
            </a:r>
            <a:r>
              <a:rPr lang="en-GB" sz="1800" dirty="0" err="1">
                <a:solidFill>
                  <a:srgbClr val="595959"/>
                </a:solidFill>
              </a:rPr>
              <a:t>Echtzeit-Daten</a:t>
            </a:r>
            <a:r>
              <a:rPr lang="en-GB" sz="1800" dirty="0">
                <a:solidFill>
                  <a:srgbClr val="595959"/>
                </a:solidFill>
              </a:rPr>
              <a:t> zur Preisgestaltung von Rohstoffen</a:t>
            </a:r>
          </a:p>
        </p:txBody>
      </p:sp>
      <p:cxnSp>
        <p:nvCxnSpPr>
          <p:cNvPr id="2" name="Straight Connector 1">
            <a:extLst>
              <a:ext uri="{FF2B5EF4-FFF2-40B4-BE49-F238E27FC236}">
                <a16:creationId xmlns:a16="http://schemas.microsoft.com/office/drawing/2014/main" id="{AD060230-A6C4-262E-A90D-ACCA5D6FAB0E}"/>
              </a:ext>
            </a:extLst>
          </p:cNvPr>
          <p:cNvCxnSpPr>
            <a:cxnSpLocks/>
          </p:cNvCxnSpPr>
          <p:nvPr/>
        </p:nvCxnSpPr>
        <p:spPr>
          <a:xfrm>
            <a:off x="2113453" y="1516871"/>
            <a:ext cx="1841572" cy="0"/>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4FCB0D6-9546-D168-636E-81393991E85A}"/>
              </a:ext>
            </a:extLst>
          </p:cNvPr>
          <p:cNvCxnSpPr>
            <a:cxnSpLocks/>
          </p:cNvCxnSpPr>
          <p:nvPr/>
        </p:nvCxnSpPr>
        <p:spPr>
          <a:xfrm flipH="1" flipV="1">
            <a:off x="6991312" y="1503917"/>
            <a:ext cx="23646" cy="2598311"/>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526E8F0-09E6-AF3E-0B65-126FAEE0D90E}"/>
              </a:ext>
            </a:extLst>
          </p:cNvPr>
          <p:cNvCxnSpPr>
            <a:cxnSpLocks/>
          </p:cNvCxnSpPr>
          <p:nvPr/>
        </p:nvCxnSpPr>
        <p:spPr>
          <a:xfrm>
            <a:off x="5173386" y="4102228"/>
            <a:ext cx="1841572" cy="0"/>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B224A0-6CBA-04DA-8F6C-E687F3D4C476}"/>
              </a:ext>
            </a:extLst>
          </p:cNvPr>
          <p:cNvCxnSpPr>
            <a:cxnSpLocks/>
          </p:cNvCxnSpPr>
          <p:nvPr/>
        </p:nvCxnSpPr>
        <p:spPr>
          <a:xfrm>
            <a:off x="7066186" y="1396533"/>
            <a:ext cx="1841572" cy="0"/>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EFB4301-B8C7-5A37-CA1E-0D43AE9918D7}"/>
              </a:ext>
            </a:extLst>
          </p:cNvPr>
          <p:cNvCxnSpPr>
            <a:cxnSpLocks/>
          </p:cNvCxnSpPr>
          <p:nvPr/>
        </p:nvCxnSpPr>
        <p:spPr>
          <a:xfrm flipV="1">
            <a:off x="3586004" y="1835885"/>
            <a:ext cx="0" cy="2156602"/>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71E0EAC-03B8-5E35-8087-9B771C40787F}"/>
              </a:ext>
            </a:extLst>
          </p:cNvPr>
          <p:cNvGrpSpPr/>
          <p:nvPr/>
        </p:nvGrpSpPr>
        <p:grpSpPr>
          <a:xfrm rot="8741086" flipH="1">
            <a:off x="6887962" y="1292633"/>
            <a:ext cx="230346" cy="230551"/>
            <a:chOff x="1073516" y="1527833"/>
            <a:chExt cx="230346" cy="230551"/>
          </a:xfrm>
        </p:grpSpPr>
        <p:sp>
          <p:nvSpPr>
            <p:cNvPr id="16" name="Freeform 15">
              <a:extLst>
                <a:ext uri="{FF2B5EF4-FFF2-40B4-BE49-F238E27FC236}">
                  <a16:creationId xmlns:a16="http://schemas.microsoft.com/office/drawing/2014/main" id="{160A7F58-874D-BEDA-15B9-C20BFBE69B5E}"/>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43AB4447-6A01-EA44-FAAF-6DFC63B1FE02}"/>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8DAD6DB-179F-3E28-3731-838C8960F882}"/>
              </a:ext>
            </a:extLst>
          </p:cNvPr>
          <p:cNvGrpSpPr/>
          <p:nvPr/>
        </p:nvGrpSpPr>
        <p:grpSpPr>
          <a:xfrm rot="9900000" flipH="1">
            <a:off x="3470831" y="3163586"/>
            <a:ext cx="230346" cy="230551"/>
            <a:chOff x="1073516" y="1527833"/>
            <a:chExt cx="230346" cy="230551"/>
          </a:xfrm>
        </p:grpSpPr>
        <p:sp>
          <p:nvSpPr>
            <p:cNvPr id="19" name="Freeform 18">
              <a:extLst>
                <a:ext uri="{FF2B5EF4-FFF2-40B4-BE49-F238E27FC236}">
                  <a16:creationId xmlns:a16="http://schemas.microsoft.com/office/drawing/2014/main" id="{E1412225-EA81-697C-811F-D4393B26829A}"/>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08E8FA1-BC8C-69D4-6361-F5FA8E0ADD5F}"/>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2293F6BD-D3A6-5040-A585-E8447C94F844}"/>
              </a:ext>
            </a:extLst>
          </p:cNvPr>
          <p:cNvGrpSpPr/>
          <p:nvPr/>
        </p:nvGrpSpPr>
        <p:grpSpPr>
          <a:xfrm rot="9900000" flipH="1">
            <a:off x="1995917" y="1399629"/>
            <a:ext cx="230346" cy="230551"/>
            <a:chOff x="1073516" y="1527833"/>
            <a:chExt cx="230346" cy="230551"/>
          </a:xfrm>
        </p:grpSpPr>
        <p:sp>
          <p:nvSpPr>
            <p:cNvPr id="22" name="Freeform 21">
              <a:extLst>
                <a:ext uri="{FF2B5EF4-FFF2-40B4-BE49-F238E27FC236}">
                  <a16:creationId xmlns:a16="http://schemas.microsoft.com/office/drawing/2014/main" id="{4DC191DF-8310-117C-CEC8-F2DA89D3A1DE}"/>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98C2EED-4FC5-C139-F1E0-A6A91FF88DCA}"/>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nvGrpSpPr>
          <p:cNvPr id="24" name="Group 23">
            <a:extLst>
              <a:ext uri="{FF2B5EF4-FFF2-40B4-BE49-F238E27FC236}">
                <a16:creationId xmlns:a16="http://schemas.microsoft.com/office/drawing/2014/main" id="{EEF2E3BF-1AED-84A9-B1D8-5739472EAC79}"/>
              </a:ext>
            </a:extLst>
          </p:cNvPr>
          <p:cNvGrpSpPr/>
          <p:nvPr/>
        </p:nvGrpSpPr>
        <p:grpSpPr>
          <a:xfrm>
            <a:off x="3059933" y="1134895"/>
            <a:ext cx="3931379" cy="701724"/>
            <a:chOff x="1416598" y="919839"/>
            <a:chExt cx="3931379" cy="701724"/>
          </a:xfrm>
        </p:grpSpPr>
        <p:sp>
          <p:nvSpPr>
            <p:cNvPr id="28" name="Rounded Rectangle 27">
              <a:extLst>
                <a:ext uri="{FF2B5EF4-FFF2-40B4-BE49-F238E27FC236}">
                  <a16:creationId xmlns:a16="http://schemas.microsoft.com/office/drawing/2014/main" id="{D41F04F3-0D8D-68CA-32BC-B0C684DF2201}"/>
                </a:ext>
              </a:extLst>
            </p:cNvPr>
            <p:cNvSpPr/>
            <p:nvPr/>
          </p:nvSpPr>
          <p:spPr>
            <a:xfrm>
              <a:off x="1790269" y="960814"/>
              <a:ext cx="2763474"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49">
              <a:extLst>
                <a:ext uri="{FF2B5EF4-FFF2-40B4-BE49-F238E27FC236}">
                  <a16:creationId xmlns:a16="http://schemas.microsoft.com/office/drawing/2014/main" id="{5F88768A-AD77-1E77-7DB0-7E828AEECBCA}"/>
                </a:ext>
              </a:extLst>
            </p:cNvPr>
            <p:cNvSpPr txBox="1"/>
            <p:nvPr/>
          </p:nvSpPr>
          <p:spPr>
            <a:xfrm>
              <a:off x="2262037" y="1109292"/>
              <a:ext cx="3085940" cy="359137"/>
            </a:xfrm>
            <a:prstGeom prst="rect">
              <a:avLst/>
            </a:prstGeom>
            <a:noFill/>
          </p:spPr>
          <p:txBody>
            <a:bodyPr wrap="square" numCol="1" rtlCol="0" anchor="ctr">
              <a:spAutoFit/>
            </a:bodyPr>
            <a:lstStyle/>
            <a:p>
              <a:pPr>
                <a:lnSpc>
                  <a:spcPts val="2040"/>
                </a:lnSpc>
                <a:defRPr/>
              </a:pPr>
              <a:r>
                <a:rPr lang="en-GB" sz="2200" dirty="0">
                  <a:solidFill>
                    <a:schemeClr val="bg1"/>
                  </a:solidFill>
                  <a:ea typeface="Lato Light" panose="020F0502020204030203" pitchFamily="34" charset="0"/>
                  <a:cs typeface="Poppins" pitchFamily="2" charset="77"/>
                </a:rPr>
                <a:t>Interne Faktoren </a:t>
              </a:r>
            </a:p>
          </p:txBody>
        </p:sp>
        <p:grpSp>
          <p:nvGrpSpPr>
            <p:cNvPr id="31" name="Graphic 8">
              <a:extLst>
                <a:ext uri="{FF2B5EF4-FFF2-40B4-BE49-F238E27FC236}">
                  <a16:creationId xmlns:a16="http://schemas.microsoft.com/office/drawing/2014/main" id="{5974BFB5-84BC-54AB-7262-A094F0335704}"/>
                </a:ext>
              </a:extLst>
            </p:cNvPr>
            <p:cNvGrpSpPr/>
            <p:nvPr/>
          </p:nvGrpSpPr>
          <p:grpSpPr>
            <a:xfrm>
              <a:off x="1416598" y="919839"/>
              <a:ext cx="701992" cy="701724"/>
              <a:chOff x="4817897" y="694433"/>
              <a:chExt cx="1446392" cy="1445841"/>
            </a:xfrm>
          </p:grpSpPr>
          <p:sp>
            <p:nvSpPr>
              <p:cNvPr id="36" name="Freeform 35">
                <a:extLst>
                  <a:ext uri="{FF2B5EF4-FFF2-40B4-BE49-F238E27FC236}">
                    <a16:creationId xmlns:a16="http://schemas.microsoft.com/office/drawing/2014/main" id="{48AE3845-B7BF-EDDB-C04F-D3CC6E7008ED}"/>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0BA1307-5E2B-FF2A-2827-F9697FE17E0B}"/>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34" name="TextBox 33">
              <a:extLst>
                <a:ext uri="{FF2B5EF4-FFF2-40B4-BE49-F238E27FC236}">
                  <a16:creationId xmlns:a16="http://schemas.microsoft.com/office/drawing/2014/main" id="{B65BC53F-07F7-81A6-E3F7-91D1236478AA}"/>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01</a:t>
              </a:r>
            </a:p>
          </p:txBody>
        </p:sp>
      </p:grpSp>
      <p:grpSp>
        <p:nvGrpSpPr>
          <p:cNvPr id="38" name="Group 37">
            <a:extLst>
              <a:ext uri="{FF2B5EF4-FFF2-40B4-BE49-F238E27FC236}">
                <a16:creationId xmlns:a16="http://schemas.microsoft.com/office/drawing/2014/main" id="{C7CE4A58-D916-03AE-3BA9-70AE6E8BCFEA}"/>
              </a:ext>
            </a:extLst>
          </p:cNvPr>
          <p:cNvGrpSpPr/>
          <p:nvPr/>
        </p:nvGrpSpPr>
        <p:grpSpPr>
          <a:xfrm>
            <a:off x="3164675" y="3750028"/>
            <a:ext cx="3931379" cy="701724"/>
            <a:chOff x="1416598" y="919839"/>
            <a:chExt cx="3931379" cy="701724"/>
          </a:xfrm>
        </p:grpSpPr>
        <p:sp>
          <p:nvSpPr>
            <p:cNvPr id="39" name="Rounded Rectangle 38">
              <a:extLst>
                <a:ext uri="{FF2B5EF4-FFF2-40B4-BE49-F238E27FC236}">
                  <a16:creationId xmlns:a16="http://schemas.microsoft.com/office/drawing/2014/main" id="{2FA89557-90F2-8013-1927-0DAB143AD0F1}"/>
                </a:ext>
              </a:extLst>
            </p:cNvPr>
            <p:cNvSpPr/>
            <p:nvPr/>
          </p:nvSpPr>
          <p:spPr>
            <a:xfrm>
              <a:off x="1790268" y="960814"/>
              <a:ext cx="2767782"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49">
              <a:extLst>
                <a:ext uri="{FF2B5EF4-FFF2-40B4-BE49-F238E27FC236}">
                  <a16:creationId xmlns:a16="http://schemas.microsoft.com/office/drawing/2014/main" id="{796C6ABF-F9AE-1CAE-EEF5-70E6F64AFE36}"/>
                </a:ext>
              </a:extLst>
            </p:cNvPr>
            <p:cNvSpPr txBox="1"/>
            <p:nvPr/>
          </p:nvSpPr>
          <p:spPr>
            <a:xfrm>
              <a:off x="2262037" y="1105894"/>
              <a:ext cx="3085940" cy="365934"/>
            </a:xfrm>
            <a:prstGeom prst="rect">
              <a:avLst/>
            </a:prstGeom>
            <a:noFill/>
          </p:spPr>
          <p:txBody>
            <a:bodyPr wrap="square" numCol="1" rtlCol="0" anchor="ctr">
              <a:spAutoFit/>
            </a:bodyPr>
            <a:lstStyle/>
            <a:p>
              <a:pPr>
                <a:lnSpc>
                  <a:spcPts val="2040"/>
                </a:lnSpc>
                <a:defRPr/>
              </a:pPr>
              <a:r>
                <a:rPr lang="en-GB" sz="2200" dirty="0">
                  <a:solidFill>
                    <a:schemeClr val="bg1"/>
                  </a:solidFill>
                  <a:ea typeface="Lato Light" panose="020F0502020204030203" pitchFamily="34" charset="0"/>
                  <a:cs typeface="Poppins" pitchFamily="2" charset="77"/>
                </a:rPr>
                <a:t>Externe Faktoren </a:t>
              </a:r>
            </a:p>
          </p:txBody>
        </p:sp>
        <p:grpSp>
          <p:nvGrpSpPr>
            <p:cNvPr id="41" name="Graphic 8">
              <a:extLst>
                <a:ext uri="{FF2B5EF4-FFF2-40B4-BE49-F238E27FC236}">
                  <a16:creationId xmlns:a16="http://schemas.microsoft.com/office/drawing/2014/main" id="{1E587A20-9325-09A2-2213-0CF4584CC74F}"/>
                </a:ext>
              </a:extLst>
            </p:cNvPr>
            <p:cNvGrpSpPr/>
            <p:nvPr/>
          </p:nvGrpSpPr>
          <p:grpSpPr>
            <a:xfrm>
              <a:off x="1416598" y="919839"/>
              <a:ext cx="701992" cy="701724"/>
              <a:chOff x="4817897" y="694433"/>
              <a:chExt cx="1446392" cy="1445841"/>
            </a:xfrm>
          </p:grpSpPr>
          <p:sp>
            <p:nvSpPr>
              <p:cNvPr id="45" name="Freeform 44">
                <a:extLst>
                  <a:ext uri="{FF2B5EF4-FFF2-40B4-BE49-F238E27FC236}">
                    <a16:creationId xmlns:a16="http://schemas.microsoft.com/office/drawing/2014/main" id="{284ECF5F-61D1-512C-A29E-CB7ABBFD2283}"/>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EE3768E-A9AE-E6F1-7419-498E1DFF5DC6}"/>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42" name="TextBox 41">
              <a:extLst>
                <a:ext uri="{FF2B5EF4-FFF2-40B4-BE49-F238E27FC236}">
                  <a16:creationId xmlns:a16="http://schemas.microsoft.com/office/drawing/2014/main" id="{D9375C89-FEB9-C43B-F5D8-9D913646EE8B}"/>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02</a:t>
              </a:r>
            </a:p>
          </p:txBody>
        </p:sp>
      </p:grpSp>
      <p:grpSp>
        <p:nvGrpSpPr>
          <p:cNvPr id="47" name="Group 46">
            <a:extLst>
              <a:ext uri="{FF2B5EF4-FFF2-40B4-BE49-F238E27FC236}">
                <a16:creationId xmlns:a16="http://schemas.microsoft.com/office/drawing/2014/main" id="{8C28475F-64BD-A997-E5ED-58613D55D610}"/>
              </a:ext>
            </a:extLst>
          </p:cNvPr>
          <p:cNvGrpSpPr/>
          <p:nvPr/>
        </p:nvGrpSpPr>
        <p:grpSpPr>
          <a:xfrm>
            <a:off x="7381330" y="1047675"/>
            <a:ext cx="3931379" cy="701724"/>
            <a:chOff x="1416598" y="919839"/>
            <a:chExt cx="3931379" cy="701724"/>
          </a:xfrm>
        </p:grpSpPr>
        <p:sp>
          <p:nvSpPr>
            <p:cNvPr id="48" name="Rounded Rectangle 47">
              <a:extLst>
                <a:ext uri="{FF2B5EF4-FFF2-40B4-BE49-F238E27FC236}">
                  <a16:creationId xmlns:a16="http://schemas.microsoft.com/office/drawing/2014/main" id="{E312013E-08CE-D011-2552-2B9AF2420BFC}"/>
                </a:ext>
              </a:extLst>
            </p:cNvPr>
            <p:cNvSpPr/>
            <p:nvPr/>
          </p:nvSpPr>
          <p:spPr>
            <a:xfrm>
              <a:off x="1790268" y="960814"/>
              <a:ext cx="1778696"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9">
              <a:extLst>
                <a:ext uri="{FF2B5EF4-FFF2-40B4-BE49-F238E27FC236}">
                  <a16:creationId xmlns:a16="http://schemas.microsoft.com/office/drawing/2014/main" id="{3099B37A-9DA5-FB6D-C7A1-2894456FE67B}"/>
                </a:ext>
              </a:extLst>
            </p:cNvPr>
            <p:cNvSpPr txBox="1"/>
            <p:nvPr/>
          </p:nvSpPr>
          <p:spPr>
            <a:xfrm>
              <a:off x="2262037" y="1109291"/>
              <a:ext cx="3085940" cy="359137"/>
            </a:xfrm>
            <a:prstGeom prst="rect">
              <a:avLst/>
            </a:prstGeom>
            <a:noFill/>
          </p:spPr>
          <p:txBody>
            <a:bodyPr wrap="square" numCol="1" rtlCol="0" anchor="ctr">
              <a:spAutoFit/>
            </a:bodyPr>
            <a:lstStyle/>
            <a:p>
              <a:pPr>
                <a:lnSpc>
                  <a:spcPts val="2040"/>
                </a:lnSpc>
                <a:defRPr/>
              </a:pPr>
              <a:r>
                <a:rPr lang="en-GB" sz="2200" dirty="0">
                  <a:solidFill>
                    <a:schemeClr val="bg1"/>
                  </a:solidFill>
                  <a:ea typeface="Lato Light" panose="020F0502020204030203" pitchFamily="34" charset="0"/>
                  <a:cs typeface="Poppins" pitchFamily="2" charset="77"/>
                </a:rPr>
                <a:t>FWS </a:t>
              </a:r>
            </a:p>
          </p:txBody>
        </p:sp>
        <p:grpSp>
          <p:nvGrpSpPr>
            <p:cNvPr id="50" name="Graphic 8">
              <a:extLst>
                <a:ext uri="{FF2B5EF4-FFF2-40B4-BE49-F238E27FC236}">
                  <a16:creationId xmlns:a16="http://schemas.microsoft.com/office/drawing/2014/main" id="{B0715BAB-03CF-B50B-40B4-77F9FED14DDE}"/>
                </a:ext>
              </a:extLst>
            </p:cNvPr>
            <p:cNvGrpSpPr/>
            <p:nvPr/>
          </p:nvGrpSpPr>
          <p:grpSpPr>
            <a:xfrm>
              <a:off x="1416598" y="919839"/>
              <a:ext cx="701992" cy="701724"/>
              <a:chOff x="4817897" y="694433"/>
              <a:chExt cx="1446392" cy="1445841"/>
            </a:xfrm>
          </p:grpSpPr>
          <p:sp>
            <p:nvSpPr>
              <p:cNvPr id="59" name="Freeform 58">
                <a:extLst>
                  <a:ext uri="{FF2B5EF4-FFF2-40B4-BE49-F238E27FC236}">
                    <a16:creationId xmlns:a16="http://schemas.microsoft.com/office/drawing/2014/main" id="{89E7639D-AE7C-5E90-D7AF-BA5AB8758441}"/>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9825399A-633D-611E-5C0C-297BEE73AE44}"/>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51" name="TextBox 50">
              <a:extLst>
                <a:ext uri="{FF2B5EF4-FFF2-40B4-BE49-F238E27FC236}">
                  <a16:creationId xmlns:a16="http://schemas.microsoft.com/office/drawing/2014/main" id="{C0A9B461-A9A3-E82D-3CA3-CDE9C704212C}"/>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03</a:t>
              </a:r>
            </a:p>
          </p:txBody>
        </p:sp>
      </p:grpSp>
      <p:grpSp>
        <p:nvGrpSpPr>
          <p:cNvPr id="61" name="Group 60">
            <a:extLst>
              <a:ext uri="{FF2B5EF4-FFF2-40B4-BE49-F238E27FC236}">
                <a16:creationId xmlns:a16="http://schemas.microsoft.com/office/drawing/2014/main" id="{39C84B0B-D470-40A3-A6F8-3AEF435D7DD9}"/>
              </a:ext>
            </a:extLst>
          </p:cNvPr>
          <p:cNvGrpSpPr/>
          <p:nvPr/>
        </p:nvGrpSpPr>
        <p:grpSpPr>
          <a:xfrm>
            <a:off x="550435" y="780354"/>
            <a:ext cx="1254125" cy="1256547"/>
            <a:chOff x="7284496" y="2127428"/>
            <a:chExt cx="2245645" cy="2249982"/>
          </a:xfrm>
          <a:solidFill>
            <a:srgbClr val="595959"/>
          </a:solidFill>
        </p:grpSpPr>
        <p:grpSp>
          <p:nvGrpSpPr>
            <p:cNvPr id="62" name="Graphic 3">
              <a:extLst>
                <a:ext uri="{FF2B5EF4-FFF2-40B4-BE49-F238E27FC236}">
                  <a16:creationId xmlns:a16="http://schemas.microsoft.com/office/drawing/2014/main" id="{25C1B3B7-72C6-136E-9501-0B84CE099016}"/>
                </a:ext>
              </a:extLst>
            </p:cNvPr>
            <p:cNvGrpSpPr/>
            <p:nvPr/>
          </p:nvGrpSpPr>
          <p:grpSpPr>
            <a:xfrm>
              <a:off x="7284496" y="2127428"/>
              <a:ext cx="2245645" cy="2249982"/>
              <a:chOff x="5098317" y="2100784"/>
              <a:chExt cx="2245645" cy="2249982"/>
            </a:xfrm>
            <a:grpFill/>
          </p:grpSpPr>
          <p:sp>
            <p:nvSpPr>
              <p:cNvPr id="679" name="Freeform 678">
                <a:extLst>
                  <a:ext uri="{FF2B5EF4-FFF2-40B4-BE49-F238E27FC236}">
                    <a16:creationId xmlns:a16="http://schemas.microsoft.com/office/drawing/2014/main" id="{BF0DC12F-22F5-1FAF-BB72-10BEBE3D53D5}"/>
                  </a:ext>
                </a:extLst>
              </p:cNvPr>
              <p:cNvSpPr/>
              <p:nvPr/>
            </p:nvSpPr>
            <p:spPr>
              <a:xfrm>
                <a:off x="5098317" y="2100784"/>
                <a:ext cx="2244434" cy="2249772"/>
              </a:xfrm>
              <a:custGeom>
                <a:avLst/>
                <a:gdLst>
                  <a:gd name="connsiteX0" fmla="*/ 1547886 w 2244435"/>
                  <a:gd name="connsiteY0" fmla="*/ 434488 h 2249773"/>
                  <a:gd name="connsiteX1" fmla="*/ 1537003 w 2244435"/>
                  <a:gd name="connsiteY1" fmla="*/ 302650 h 2249773"/>
                  <a:gd name="connsiteX2" fmla="*/ 1521282 w 2244435"/>
                  <a:gd name="connsiteY2" fmla="*/ 117593 h 2249773"/>
                  <a:gd name="connsiteX3" fmla="*/ 1631932 w 2244435"/>
                  <a:gd name="connsiteY3" fmla="*/ 269 h 2249773"/>
                  <a:gd name="connsiteX4" fmla="*/ 1704489 w 2244435"/>
                  <a:gd name="connsiteY4" fmla="*/ 269 h 2249773"/>
                  <a:gd name="connsiteX5" fmla="*/ 1809697 w 2244435"/>
                  <a:gd name="connsiteY5" fmla="*/ 113964 h 2249773"/>
                  <a:gd name="connsiteX6" fmla="*/ 1789744 w 2244435"/>
                  <a:gd name="connsiteY6" fmla="*/ 355869 h 2249773"/>
                  <a:gd name="connsiteX7" fmla="*/ 1783093 w 2244435"/>
                  <a:gd name="connsiteY7" fmla="*/ 435697 h 2249773"/>
                  <a:gd name="connsiteX8" fmla="*/ 1807883 w 2244435"/>
                  <a:gd name="connsiteY8" fmla="*/ 435697 h 2249773"/>
                  <a:gd name="connsiteX9" fmla="*/ 2127134 w 2244435"/>
                  <a:gd name="connsiteY9" fmla="*/ 435697 h 2249773"/>
                  <a:gd name="connsiteX10" fmla="*/ 2244435 w 2244435"/>
                  <a:gd name="connsiteY10" fmla="*/ 553021 h 2249773"/>
                  <a:gd name="connsiteX11" fmla="*/ 2244435 w 2244435"/>
                  <a:gd name="connsiteY11" fmla="*/ 1190440 h 2249773"/>
                  <a:gd name="connsiteX12" fmla="*/ 2128344 w 2244435"/>
                  <a:gd name="connsiteY12" fmla="*/ 1307159 h 2249773"/>
                  <a:gd name="connsiteX13" fmla="*/ 1843557 w 2244435"/>
                  <a:gd name="connsiteY13" fmla="*/ 1307764 h 2249773"/>
                  <a:gd name="connsiteX14" fmla="*/ 1812720 w 2244435"/>
                  <a:gd name="connsiteY14" fmla="*/ 1320464 h 2249773"/>
                  <a:gd name="connsiteX15" fmla="*/ 1711744 w 2244435"/>
                  <a:gd name="connsiteY15" fmla="*/ 1420855 h 2249773"/>
                  <a:gd name="connsiteX16" fmla="*/ 1610769 w 2244435"/>
                  <a:gd name="connsiteY16" fmla="*/ 1444440 h 2249773"/>
                  <a:gd name="connsiteX17" fmla="*/ 1556956 w 2244435"/>
                  <a:gd name="connsiteY17" fmla="*/ 1356145 h 2249773"/>
                  <a:gd name="connsiteX18" fmla="*/ 1556956 w 2244435"/>
                  <a:gd name="connsiteY18" fmla="*/ 1306554 h 2249773"/>
                  <a:gd name="connsiteX19" fmla="*/ 1530956 w 2244435"/>
                  <a:gd name="connsiteY19" fmla="*/ 1306554 h 2249773"/>
                  <a:gd name="connsiteX20" fmla="*/ 1205054 w 2244435"/>
                  <a:gd name="connsiteY20" fmla="*/ 1306554 h 2249773"/>
                  <a:gd name="connsiteX21" fmla="*/ 1086544 w 2244435"/>
                  <a:gd name="connsiteY21" fmla="*/ 1188021 h 2249773"/>
                  <a:gd name="connsiteX22" fmla="*/ 1086544 w 2244435"/>
                  <a:gd name="connsiteY22" fmla="*/ 1065859 h 2249773"/>
                  <a:gd name="connsiteX23" fmla="*/ 1017010 w 2244435"/>
                  <a:gd name="connsiteY23" fmla="*/ 1169878 h 2249773"/>
                  <a:gd name="connsiteX24" fmla="*/ 1013987 w 2244435"/>
                  <a:gd name="connsiteY24" fmla="*/ 1189231 h 2249773"/>
                  <a:gd name="connsiteX25" fmla="*/ 1012777 w 2244435"/>
                  <a:gd name="connsiteY25" fmla="*/ 1350097 h 2249773"/>
                  <a:gd name="connsiteX26" fmla="*/ 989801 w 2244435"/>
                  <a:gd name="connsiteY26" fmla="*/ 1469236 h 2249773"/>
                  <a:gd name="connsiteX27" fmla="*/ 992824 w 2244435"/>
                  <a:gd name="connsiteY27" fmla="*/ 1497659 h 2249773"/>
                  <a:gd name="connsiteX28" fmla="*/ 1012777 w 2244435"/>
                  <a:gd name="connsiteY28" fmla="*/ 1562974 h 2249773"/>
                  <a:gd name="connsiteX29" fmla="*/ 1013382 w 2244435"/>
                  <a:gd name="connsiteY29" fmla="*/ 1998402 h 2249773"/>
                  <a:gd name="connsiteX30" fmla="*/ 767292 w 2244435"/>
                  <a:gd name="connsiteY30" fmla="*/ 2248774 h 2249773"/>
                  <a:gd name="connsiteX31" fmla="*/ 11488 w 2244435"/>
                  <a:gd name="connsiteY31" fmla="*/ 2249379 h 2249773"/>
                  <a:gd name="connsiteX32" fmla="*/ 0 w 2244435"/>
                  <a:gd name="connsiteY32" fmla="*/ 2248169 h 2249773"/>
                  <a:gd name="connsiteX33" fmla="*/ 0 w 2244435"/>
                  <a:gd name="connsiteY33" fmla="*/ 2223978 h 2249773"/>
                  <a:gd name="connsiteX34" fmla="*/ 0 w 2244435"/>
                  <a:gd name="connsiteY34" fmla="*/ 1602888 h 2249773"/>
                  <a:gd name="connsiteX35" fmla="*/ 217672 w 2244435"/>
                  <a:gd name="connsiteY35" fmla="*/ 1378521 h 2249773"/>
                  <a:gd name="connsiteX36" fmla="*/ 238834 w 2244435"/>
                  <a:gd name="connsiteY36" fmla="*/ 1366426 h 2249773"/>
                  <a:gd name="connsiteX37" fmla="*/ 240043 w 2244435"/>
                  <a:gd name="connsiteY37" fmla="*/ 1364612 h 2249773"/>
                  <a:gd name="connsiteX38" fmla="*/ 233392 w 2244435"/>
                  <a:gd name="connsiteY38" fmla="*/ 1138431 h 2249773"/>
                  <a:gd name="connsiteX39" fmla="*/ 125766 w 2244435"/>
                  <a:gd name="connsiteY39" fmla="*/ 1002964 h 2249773"/>
                  <a:gd name="connsiteX40" fmla="*/ 71348 w 2244435"/>
                  <a:gd name="connsiteY40" fmla="*/ 887455 h 2249773"/>
                  <a:gd name="connsiteX41" fmla="*/ 113673 w 2244435"/>
                  <a:gd name="connsiteY41" fmla="*/ 618940 h 2249773"/>
                  <a:gd name="connsiteX42" fmla="*/ 594364 w 2244435"/>
                  <a:gd name="connsiteY42" fmla="*/ 289950 h 2249773"/>
                  <a:gd name="connsiteX43" fmla="*/ 779990 w 2244435"/>
                  <a:gd name="connsiteY43" fmla="*/ 289345 h 2249773"/>
                  <a:gd name="connsiteX44" fmla="*/ 803571 w 2244435"/>
                  <a:gd name="connsiteY44" fmla="*/ 281483 h 2249773"/>
                  <a:gd name="connsiteX45" fmla="*/ 974685 w 2244435"/>
                  <a:gd name="connsiteY45" fmla="*/ 218588 h 2249773"/>
                  <a:gd name="connsiteX46" fmla="*/ 1304820 w 2244435"/>
                  <a:gd name="connsiteY46" fmla="*/ 418764 h 2249773"/>
                  <a:gd name="connsiteX47" fmla="*/ 1335657 w 2244435"/>
                  <a:gd name="connsiteY47" fmla="*/ 435697 h 2249773"/>
                  <a:gd name="connsiteX48" fmla="*/ 1525514 w 2244435"/>
                  <a:gd name="connsiteY48" fmla="*/ 435093 h 2249773"/>
                  <a:gd name="connsiteX49" fmla="*/ 1547886 w 2244435"/>
                  <a:gd name="connsiteY49" fmla="*/ 434488 h 2249773"/>
                  <a:gd name="connsiteX50" fmla="*/ 1629513 w 2244435"/>
                  <a:gd name="connsiteY50" fmla="*/ 1233983 h 2249773"/>
                  <a:gd name="connsiteX51" fmla="*/ 1630118 w 2244435"/>
                  <a:gd name="connsiteY51" fmla="*/ 1344050 h 2249773"/>
                  <a:gd name="connsiteX52" fmla="*/ 1639187 w 2244435"/>
                  <a:gd name="connsiteY52" fmla="*/ 1376707 h 2249773"/>
                  <a:gd name="connsiteX53" fmla="*/ 1670024 w 2244435"/>
                  <a:gd name="connsiteY53" fmla="*/ 1359773 h 2249773"/>
                  <a:gd name="connsiteX54" fmla="*/ 1782488 w 2244435"/>
                  <a:gd name="connsiteY54" fmla="*/ 1248497 h 2249773"/>
                  <a:gd name="connsiteX55" fmla="*/ 1815139 w 2244435"/>
                  <a:gd name="connsiteY55" fmla="*/ 1235193 h 2249773"/>
                  <a:gd name="connsiteX56" fmla="*/ 2124716 w 2244435"/>
                  <a:gd name="connsiteY56" fmla="*/ 1234588 h 2249773"/>
                  <a:gd name="connsiteX57" fmla="*/ 2171878 w 2244435"/>
                  <a:gd name="connsiteY57" fmla="*/ 1186812 h 2249773"/>
                  <a:gd name="connsiteX58" fmla="*/ 2171878 w 2244435"/>
                  <a:gd name="connsiteY58" fmla="*/ 556650 h 2249773"/>
                  <a:gd name="connsiteX59" fmla="*/ 2124716 w 2244435"/>
                  <a:gd name="connsiteY59" fmla="*/ 508874 h 2249773"/>
                  <a:gd name="connsiteX60" fmla="*/ 1796999 w 2244435"/>
                  <a:gd name="connsiteY60" fmla="*/ 508874 h 2249773"/>
                  <a:gd name="connsiteX61" fmla="*/ 1779465 w 2244435"/>
                  <a:gd name="connsiteY61" fmla="*/ 509478 h 2249773"/>
                  <a:gd name="connsiteX62" fmla="*/ 1678489 w 2244435"/>
                  <a:gd name="connsiteY62" fmla="*/ 581445 h 2249773"/>
                  <a:gd name="connsiteX63" fmla="*/ 1624071 w 2244435"/>
                  <a:gd name="connsiteY63" fmla="*/ 581445 h 2249773"/>
                  <a:gd name="connsiteX64" fmla="*/ 1568444 w 2244435"/>
                  <a:gd name="connsiteY64" fmla="*/ 551812 h 2249773"/>
                  <a:gd name="connsiteX65" fmla="*/ 1549096 w 2244435"/>
                  <a:gd name="connsiteY65" fmla="*/ 508874 h 2249773"/>
                  <a:gd name="connsiteX66" fmla="*/ 1526119 w 2244435"/>
                  <a:gd name="connsiteY66" fmla="*/ 508874 h 2249773"/>
                  <a:gd name="connsiteX67" fmla="*/ 1350773 w 2244435"/>
                  <a:gd name="connsiteY67" fmla="*/ 508874 h 2249773"/>
                  <a:gd name="connsiteX68" fmla="*/ 1353191 w 2244435"/>
                  <a:gd name="connsiteY68" fmla="*/ 523388 h 2249773"/>
                  <a:gd name="connsiteX69" fmla="*/ 1374958 w 2244435"/>
                  <a:gd name="connsiteY69" fmla="*/ 675183 h 2249773"/>
                  <a:gd name="connsiteX70" fmla="*/ 1195379 w 2244435"/>
                  <a:gd name="connsiteY70" fmla="*/ 871731 h 2249773"/>
                  <a:gd name="connsiteX71" fmla="*/ 1180263 w 2244435"/>
                  <a:gd name="connsiteY71" fmla="*/ 877174 h 2249773"/>
                  <a:gd name="connsiteX72" fmla="*/ 1158496 w 2244435"/>
                  <a:gd name="connsiteY72" fmla="*/ 942488 h 2249773"/>
                  <a:gd name="connsiteX73" fmla="*/ 1157287 w 2244435"/>
                  <a:gd name="connsiteY73" fmla="*/ 1184997 h 2249773"/>
                  <a:gd name="connsiteX74" fmla="*/ 1207472 w 2244435"/>
                  <a:gd name="connsiteY74" fmla="*/ 1234588 h 2249773"/>
                  <a:gd name="connsiteX75" fmla="*/ 1601095 w 2244435"/>
                  <a:gd name="connsiteY75" fmla="*/ 1234588 h 2249773"/>
                  <a:gd name="connsiteX76" fmla="*/ 1629513 w 2244435"/>
                  <a:gd name="connsiteY76" fmla="*/ 1233983 h 2249773"/>
                  <a:gd name="connsiteX77" fmla="*/ 203765 w 2244435"/>
                  <a:gd name="connsiteY77" fmla="*/ 1786131 h 2249773"/>
                  <a:gd name="connsiteX78" fmla="*/ 374879 w 2244435"/>
                  <a:gd name="connsiteY78" fmla="*/ 1920388 h 2249773"/>
                  <a:gd name="connsiteX79" fmla="*/ 650596 w 2244435"/>
                  <a:gd name="connsiteY79" fmla="*/ 2136893 h 2249773"/>
                  <a:gd name="connsiteX80" fmla="*/ 839849 w 2244435"/>
                  <a:gd name="connsiteY80" fmla="*/ 2158664 h 2249773"/>
                  <a:gd name="connsiteX81" fmla="*/ 941429 w 2244435"/>
                  <a:gd name="connsiteY81" fmla="*/ 2004450 h 2249773"/>
                  <a:gd name="connsiteX82" fmla="*/ 942034 w 2244435"/>
                  <a:gd name="connsiteY82" fmla="*/ 1564788 h 2249773"/>
                  <a:gd name="connsiteX83" fmla="*/ 899104 w 2244435"/>
                  <a:gd name="connsiteY83" fmla="*/ 1524269 h 2249773"/>
                  <a:gd name="connsiteX84" fmla="*/ 740688 w 2244435"/>
                  <a:gd name="connsiteY84" fmla="*/ 1524269 h 2249773"/>
                  <a:gd name="connsiteX85" fmla="*/ 723758 w 2244435"/>
                  <a:gd name="connsiteY85" fmla="*/ 1526083 h 2249773"/>
                  <a:gd name="connsiteX86" fmla="*/ 723758 w 2244435"/>
                  <a:gd name="connsiteY86" fmla="*/ 1921597 h 2249773"/>
                  <a:gd name="connsiteX87" fmla="*/ 652410 w 2244435"/>
                  <a:gd name="connsiteY87" fmla="*/ 1921597 h 2249773"/>
                  <a:gd name="connsiteX88" fmla="*/ 651805 w 2244435"/>
                  <a:gd name="connsiteY88" fmla="*/ 1884707 h 2249773"/>
                  <a:gd name="connsiteX89" fmla="*/ 639108 w 2244435"/>
                  <a:gd name="connsiteY89" fmla="*/ 1850840 h 2249773"/>
                  <a:gd name="connsiteX90" fmla="*/ 322879 w 2244435"/>
                  <a:gd name="connsiteY90" fmla="*/ 1504916 h 2249773"/>
                  <a:gd name="connsiteX91" fmla="*/ 162044 w 2244435"/>
                  <a:gd name="connsiteY91" fmla="*/ 1460769 h 2249773"/>
                  <a:gd name="connsiteX92" fmla="*/ 73162 w 2244435"/>
                  <a:gd name="connsiteY92" fmla="*/ 1602283 h 2249773"/>
                  <a:gd name="connsiteX93" fmla="*/ 73162 w 2244435"/>
                  <a:gd name="connsiteY93" fmla="*/ 2153221 h 2249773"/>
                  <a:gd name="connsiteX94" fmla="*/ 74371 w 2244435"/>
                  <a:gd name="connsiteY94" fmla="*/ 2174993 h 2249773"/>
                  <a:gd name="connsiteX95" fmla="*/ 581667 w 2244435"/>
                  <a:gd name="connsiteY95" fmla="*/ 2174993 h 2249773"/>
                  <a:gd name="connsiteX96" fmla="*/ 160230 w 2244435"/>
                  <a:gd name="connsiteY96" fmla="*/ 1842978 h 2249773"/>
                  <a:gd name="connsiteX97" fmla="*/ 203765 w 2244435"/>
                  <a:gd name="connsiteY97" fmla="*/ 1786131 h 2249773"/>
                  <a:gd name="connsiteX98" fmla="*/ 333158 w 2244435"/>
                  <a:gd name="connsiteY98" fmla="*/ 1194069 h 2249773"/>
                  <a:gd name="connsiteX99" fmla="*/ 421436 w 2244435"/>
                  <a:gd name="connsiteY99" fmla="*/ 1030178 h 2249773"/>
                  <a:gd name="connsiteX100" fmla="*/ 428087 w 2244435"/>
                  <a:gd name="connsiteY100" fmla="*/ 987845 h 2249773"/>
                  <a:gd name="connsiteX101" fmla="*/ 402088 w 2244435"/>
                  <a:gd name="connsiteY101" fmla="*/ 852378 h 2249773"/>
                  <a:gd name="connsiteX102" fmla="*/ 561109 w 2244435"/>
                  <a:gd name="connsiteY102" fmla="*/ 692117 h 2249773"/>
                  <a:gd name="connsiteX103" fmla="*/ 658456 w 2244435"/>
                  <a:gd name="connsiteY103" fmla="*/ 742312 h 2249773"/>
                  <a:gd name="connsiteX104" fmla="*/ 715897 w 2244435"/>
                  <a:gd name="connsiteY104" fmla="*/ 684254 h 2249773"/>
                  <a:gd name="connsiteX105" fmla="*/ 1024870 w 2244435"/>
                  <a:gd name="connsiteY105" fmla="*/ 684859 h 2249773"/>
                  <a:gd name="connsiteX106" fmla="*/ 1105288 w 2244435"/>
                  <a:gd name="connsiteY106" fmla="*/ 764688 h 2249773"/>
                  <a:gd name="connsiteX107" fmla="*/ 1232867 w 2244435"/>
                  <a:gd name="connsiteY107" fmla="*/ 789483 h 2249773"/>
                  <a:gd name="connsiteX108" fmla="*/ 1304820 w 2244435"/>
                  <a:gd name="connsiteY108" fmla="*/ 681231 h 2249773"/>
                  <a:gd name="connsiteX109" fmla="*/ 1300587 w 2244435"/>
                  <a:gd name="connsiteY109" fmla="*/ 602007 h 2249773"/>
                  <a:gd name="connsiteX110" fmla="*/ 943848 w 2244435"/>
                  <a:gd name="connsiteY110" fmla="*/ 290554 h 2249773"/>
                  <a:gd name="connsiteX111" fmla="*/ 835012 w 2244435"/>
                  <a:gd name="connsiteY111" fmla="*/ 400016 h 2249773"/>
                  <a:gd name="connsiteX112" fmla="*/ 896081 w 2244435"/>
                  <a:gd name="connsiteY112" fmla="*/ 470774 h 2249773"/>
                  <a:gd name="connsiteX113" fmla="*/ 975289 w 2244435"/>
                  <a:gd name="connsiteY113" fmla="*/ 421183 h 2249773"/>
                  <a:gd name="connsiteX114" fmla="*/ 980731 w 2244435"/>
                  <a:gd name="connsiteY114" fmla="*/ 400016 h 2249773"/>
                  <a:gd name="connsiteX115" fmla="*/ 1050265 w 2244435"/>
                  <a:gd name="connsiteY115" fmla="*/ 400016 h 2249773"/>
                  <a:gd name="connsiteX116" fmla="*/ 900314 w 2244435"/>
                  <a:gd name="connsiteY116" fmla="*/ 543345 h 2249773"/>
                  <a:gd name="connsiteX117" fmla="*/ 763664 w 2244435"/>
                  <a:gd name="connsiteY117" fmla="*/ 361312 h 2249773"/>
                  <a:gd name="connsiteX118" fmla="*/ 598597 w 2244435"/>
                  <a:gd name="connsiteY118" fmla="*/ 361916 h 2249773"/>
                  <a:gd name="connsiteX119" fmla="*/ 181393 w 2244435"/>
                  <a:gd name="connsiteY119" fmla="*/ 646759 h 2249773"/>
                  <a:gd name="connsiteX120" fmla="*/ 145719 w 2244435"/>
                  <a:gd name="connsiteY120" fmla="*/ 895316 h 2249773"/>
                  <a:gd name="connsiteX121" fmla="*/ 168091 w 2244435"/>
                  <a:gd name="connsiteY121" fmla="*/ 941278 h 2249773"/>
                  <a:gd name="connsiteX122" fmla="*/ 316228 w 2244435"/>
                  <a:gd name="connsiteY122" fmla="*/ 1143269 h 2249773"/>
                  <a:gd name="connsiteX123" fmla="*/ 333158 w 2244435"/>
                  <a:gd name="connsiteY123" fmla="*/ 1194069 h 2249773"/>
                  <a:gd name="connsiteX124" fmla="*/ 1110125 w 2244435"/>
                  <a:gd name="connsiteY124" fmla="*/ 863264 h 2249773"/>
                  <a:gd name="connsiteX125" fmla="*/ 1021242 w 2244435"/>
                  <a:gd name="connsiteY125" fmla="*/ 784645 h 2249773"/>
                  <a:gd name="connsiteX126" fmla="*/ 965010 w 2244435"/>
                  <a:gd name="connsiteY126" fmla="*/ 729007 h 2249773"/>
                  <a:gd name="connsiteX127" fmla="*/ 773338 w 2244435"/>
                  <a:gd name="connsiteY127" fmla="*/ 729007 h 2249773"/>
                  <a:gd name="connsiteX128" fmla="*/ 680223 w 2244435"/>
                  <a:gd name="connsiteY128" fmla="*/ 822140 h 2249773"/>
                  <a:gd name="connsiteX129" fmla="*/ 643340 w 2244435"/>
                  <a:gd name="connsiteY129" fmla="*/ 862054 h 2249773"/>
                  <a:gd name="connsiteX130" fmla="*/ 617945 w 2244435"/>
                  <a:gd name="connsiteY130" fmla="*/ 813069 h 2249773"/>
                  <a:gd name="connsiteX131" fmla="*/ 553248 w 2244435"/>
                  <a:gd name="connsiteY131" fmla="*/ 764688 h 2249773"/>
                  <a:gd name="connsiteX132" fmla="*/ 473435 w 2244435"/>
                  <a:gd name="connsiteY132" fmla="*/ 843307 h 2249773"/>
                  <a:gd name="connsiteX133" fmla="*/ 504877 w 2244435"/>
                  <a:gd name="connsiteY133" fmla="*/ 1002964 h 2249773"/>
                  <a:gd name="connsiteX134" fmla="*/ 499435 w 2244435"/>
                  <a:gd name="connsiteY134" fmla="*/ 1039250 h 2249773"/>
                  <a:gd name="connsiteX135" fmla="*/ 386367 w 2244435"/>
                  <a:gd name="connsiteY135" fmla="*/ 1248497 h 2249773"/>
                  <a:gd name="connsiteX136" fmla="*/ 305345 w 2244435"/>
                  <a:gd name="connsiteY136" fmla="*/ 1397874 h 2249773"/>
                  <a:gd name="connsiteX137" fmla="*/ 366414 w 2244435"/>
                  <a:gd name="connsiteY137" fmla="*/ 1446255 h 2249773"/>
                  <a:gd name="connsiteX138" fmla="*/ 377902 w 2244435"/>
                  <a:gd name="connsiteY138" fmla="*/ 1452302 h 2249773"/>
                  <a:gd name="connsiteX139" fmla="*/ 492179 w 2244435"/>
                  <a:gd name="connsiteY139" fmla="*/ 1463793 h 2249773"/>
                  <a:gd name="connsiteX140" fmla="*/ 532691 w 2244435"/>
                  <a:gd name="connsiteY140" fmla="*/ 1361588 h 2249773"/>
                  <a:gd name="connsiteX141" fmla="*/ 482505 w 2244435"/>
                  <a:gd name="connsiteY141" fmla="*/ 1334978 h 2249773"/>
                  <a:gd name="connsiteX142" fmla="*/ 514551 w 2244435"/>
                  <a:gd name="connsiteY142" fmla="*/ 1270874 h 2249773"/>
                  <a:gd name="connsiteX143" fmla="*/ 579248 w 2244435"/>
                  <a:gd name="connsiteY143" fmla="*/ 1302321 h 2249773"/>
                  <a:gd name="connsiteX144" fmla="*/ 579248 w 2244435"/>
                  <a:gd name="connsiteY144" fmla="*/ 1197093 h 2249773"/>
                  <a:gd name="connsiteX145" fmla="*/ 634875 w 2244435"/>
                  <a:gd name="connsiteY145" fmla="*/ 1104564 h 2249773"/>
                  <a:gd name="connsiteX146" fmla="*/ 660875 w 2244435"/>
                  <a:gd name="connsiteY146" fmla="*/ 1071302 h 2249773"/>
                  <a:gd name="connsiteX147" fmla="*/ 816268 w 2244435"/>
                  <a:gd name="connsiteY147" fmla="*/ 944302 h 2249773"/>
                  <a:gd name="connsiteX148" fmla="*/ 991010 w 2244435"/>
                  <a:gd name="connsiteY148" fmla="*/ 1038645 h 2249773"/>
                  <a:gd name="connsiteX149" fmla="*/ 1004917 w 2244435"/>
                  <a:gd name="connsiteY149" fmla="*/ 1064650 h 2249773"/>
                  <a:gd name="connsiteX150" fmla="*/ 1110125 w 2244435"/>
                  <a:gd name="connsiteY150" fmla="*/ 863264 h 2249773"/>
                  <a:gd name="connsiteX151" fmla="*/ 724362 w 2244435"/>
                  <a:gd name="connsiteY151" fmla="*/ 1232773 h 2249773"/>
                  <a:gd name="connsiteX152" fmla="*/ 724362 w 2244435"/>
                  <a:gd name="connsiteY152" fmla="*/ 1204955 h 2249773"/>
                  <a:gd name="connsiteX153" fmla="*/ 688688 w 2244435"/>
                  <a:gd name="connsiteY153" fmla="*/ 1161412 h 2249773"/>
                  <a:gd name="connsiteX154" fmla="*/ 651805 w 2244435"/>
                  <a:gd name="connsiteY154" fmla="*/ 1203745 h 2249773"/>
                  <a:gd name="connsiteX155" fmla="*/ 651805 w 2244435"/>
                  <a:gd name="connsiteY155" fmla="*/ 1316836 h 2249773"/>
                  <a:gd name="connsiteX156" fmla="*/ 693526 w 2244435"/>
                  <a:gd name="connsiteY156" fmla="*/ 1436578 h 2249773"/>
                  <a:gd name="connsiteX157" fmla="*/ 720735 w 2244435"/>
                  <a:gd name="connsiteY157" fmla="*/ 1450488 h 2249773"/>
                  <a:gd name="connsiteX158" fmla="*/ 861012 w 2244435"/>
                  <a:gd name="connsiteY158" fmla="*/ 1451093 h 2249773"/>
                  <a:gd name="connsiteX159" fmla="*/ 940220 w 2244435"/>
                  <a:gd name="connsiteY159" fmla="*/ 1380336 h 2249773"/>
                  <a:gd name="connsiteX160" fmla="*/ 941429 w 2244435"/>
                  <a:gd name="connsiteY160" fmla="*/ 1359773 h 2249773"/>
                  <a:gd name="connsiteX161" fmla="*/ 940825 w 2244435"/>
                  <a:gd name="connsiteY161" fmla="*/ 1126336 h 2249773"/>
                  <a:gd name="connsiteX162" fmla="*/ 922685 w 2244435"/>
                  <a:gd name="connsiteY162" fmla="*/ 1064650 h 2249773"/>
                  <a:gd name="connsiteX163" fmla="*/ 811431 w 2244435"/>
                  <a:gd name="connsiteY163" fmla="*/ 1018083 h 2249773"/>
                  <a:gd name="connsiteX164" fmla="*/ 731618 w 2244435"/>
                  <a:gd name="connsiteY164" fmla="*/ 1096702 h 2249773"/>
                  <a:gd name="connsiteX165" fmla="*/ 793896 w 2244435"/>
                  <a:gd name="connsiteY165" fmla="*/ 1232169 h 2249773"/>
                  <a:gd name="connsiteX166" fmla="*/ 724362 w 2244435"/>
                  <a:gd name="connsiteY166" fmla="*/ 1232773 h 2249773"/>
                  <a:gd name="connsiteX167" fmla="*/ 1705093 w 2244435"/>
                  <a:gd name="connsiteY167" fmla="*/ 507664 h 2249773"/>
                  <a:gd name="connsiteX168" fmla="*/ 1712954 w 2244435"/>
                  <a:gd name="connsiteY168" fmla="*/ 409088 h 2249773"/>
                  <a:gd name="connsiteX169" fmla="*/ 1737744 w 2244435"/>
                  <a:gd name="connsiteY169" fmla="*/ 115778 h 2249773"/>
                  <a:gd name="connsiteX170" fmla="*/ 1698443 w 2244435"/>
                  <a:gd name="connsiteY170" fmla="*/ 72840 h 2249773"/>
                  <a:gd name="connsiteX171" fmla="*/ 1644025 w 2244435"/>
                  <a:gd name="connsiteY171" fmla="*/ 72840 h 2249773"/>
                  <a:gd name="connsiteX172" fmla="*/ 1594444 w 2244435"/>
                  <a:gd name="connsiteY172" fmla="*/ 127269 h 2249773"/>
                  <a:gd name="connsiteX173" fmla="*/ 1616211 w 2244435"/>
                  <a:gd name="connsiteY173" fmla="*/ 386712 h 2249773"/>
                  <a:gd name="connsiteX174" fmla="*/ 1627094 w 2244435"/>
                  <a:gd name="connsiteY174" fmla="*/ 507664 h 2249773"/>
                  <a:gd name="connsiteX175" fmla="*/ 1705093 w 2244435"/>
                  <a:gd name="connsiteY175" fmla="*/ 507664 h 2249773"/>
                  <a:gd name="connsiteX176" fmla="*/ 592550 w 2244435"/>
                  <a:gd name="connsiteY176" fmla="*/ 1409364 h 2249773"/>
                  <a:gd name="connsiteX177" fmla="*/ 558086 w 2244435"/>
                  <a:gd name="connsiteY177" fmla="*/ 1495240 h 2249773"/>
                  <a:gd name="connsiteX178" fmla="*/ 651805 w 2244435"/>
                  <a:gd name="connsiteY178" fmla="*/ 1595631 h 2249773"/>
                  <a:gd name="connsiteX179" fmla="*/ 651805 w 2244435"/>
                  <a:gd name="connsiteY179" fmla="*/ 1510964 h 2249773"/>
                  <a:gd name="connsiteX180" fmla="*/ 645759 w 2244435"/>
                  <a:gd name="connsiteY180" fmla="*/ 1494636 h 2249773"/>
                  <a:gd name="connsiteX181" fmla="*/ 592550 w 2244435"/>
                  <a:gd name="connsiteY181" fmla="*/ 1409364 h 2249773"/>
                  <a:gd name="connsiteX182" fmla="*/ 449854 w 2244435"/>
                  <a:gd name="connsiteY182" fmla="*/ 1536364 h 2249773"/>
                  <a:gd name="connsiteX183" fmla="*/ 648177 w 2244435"/>
                  <a:gd name="connsiteY183" fmla="*/ 1752869 h 2249773"/>
                  <a:gd name="connsiteX184" fmla="*/ 653619 w 2244435"/>
                  <a:gd name="connsiteY184" fmla="*/ 1749240 h 2249773"/>
                  <a:gd name="connsiteX185" fmla="*/ 559295 w 2244435"/>
                  <a:gd name="connsiteY185" fmla="*/ 1599259 h 2249773"/>
                  <a:gd name="connsiteX186" fmla="*/ 449854 w 2244435"/>
                  <a:gd name="connsiteY186" fmla="*/ 1536364 h 2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44435" h="2249773">
                    <a:moveTo>
                      <a:pt x="1547886" y="434488"/>
                    </a:moveTo>
                    <a:cubicBezTo>
                      <a:pt x="1544259" y="389736"/>
                      <a:pt x="1540631" y="346193"/>
                      <a:pt x="1537003" y="302650"/>
                    </a:cubicBezTo>
                    <a:cubicBezTo>
                      <a:pt x="1531561" y="240964"/>
                      <a:pt x="1525514" y="179278"/>
                      <a:pt x="1521282" y="117593"/>
                    </a:cubicBezTo>
                    <a:cubicBezTo>
                      <a:pt x="1516445" y="49254"/>
                      <a:pt x="1563002" y="269"/>
                      <a:pt x="1631932" y="269"/>
                    </a:cubicBezTo>
                    <a:cubicBezTo>
                      <a:pt x="1656118" y="269"/>
                      <a:pt x="1680303" y="-336"/>
                      <a:pt x="1704489" y="269"/>
                    </a:cubicBezTo>
                    <a:cubicBezTo>
                      <a:pt x="1767372" y="1478"/>
                      <a:pt x="1813929" y="50464"/>
                      <a:pt x="1809697" y="113964"/>
                    </a:cubicBezTo>
                    <a:cubicBezTo>
                      <a:pt x="1804255" y="194397"/>
                      <a:pt x="1796394" y="274831"/>
                      <a:pt x="1789744" y="355869"/>
                    </a:cubicBezTo>
                    <a:cubicBezTo>
                      <a:pt x="1787325" y="381269"/>
                      <a:pt x="1785511" y="407274"/>
                      <a:pt x="1783093" y="435697"/>
                    </a:cubicBezTo>
                    <a:cubicBezTo>
                      <a:pt x="1792162" y="435697"/>
                      <a:pt x="1800023" y="435697"/>
                      <a:pt x="1807883" y="435697"/>
                    </a:cubicBezTo>
                    <a:cubicBezTo>
                      <a:pt x="1914300" y="435697"/>
                      <a:pt x="2020717" y="435697"/>
                      <a:pt x="2127134" y="435697"/>
                    </a:cubicBezTo>
                    <a:cubicBezTo>
                      <a:pt x="2199691" y="435697"/>
                      <a:pt x="2244435" y="480450"/>
                      <a:pt x="2244435" y="553021"/>
                    </a:cubicBezTo>
                    <a:cubicBezTo>
                      <a:pt x="2244435" y="765293"/>
                      <a:pt x="2244435" y="977564"/>
                      <a:pt x="2244435" y="1190440"/>
                    </a:cubicBezTo>
                    <a:cubicBezTo>
                      <a:pt x="2244435" y="1261197"/>
                      <a:pt x="2199087" y="1306554"/>
                      <a:pt x="2128344" y="1307159"/>
                    </a:cubicBezTo>
                    <a:cubicBezTo>
                      <a:pt x="2033415" y="1307159"/>
                      <a:pt x="1938486" y="1306554"/>
                      <a:pt x="1843557" y="1307764"/>
                    </a:cubicBezTo>
                    <a:cubicBezTo>
                      <a:pt x="1833278" y="1307764"/>
                      <a:pt x="1820580" y="1313207"/>
                      <a:pt x="1812720" y="1320464"/>
                    </a:cubicBezTo>
                    <a:cubicBezTo>
                      <a:pt x="1778255" y="1353121"/>
                      <a:pt x="1745000" y="1386988"/>
                      <a:pt x="1711744" y="1420855"/>
                    </a:cubicBezTo>
                    <a:cubicBezTo>
                      <a:pt x="1682722" y="1449883"/>
                      <a:pt x="1649466" y="1461374"/>
                      <a:pt x="1610769" y="1444440"/>
                    </a:cubicBezTo>
                    <a:cubicBezTo>
                      <a:pt x="1572677" y="1428112"/>
                      <a:pt x="1555747" y="1397269"/>
                      <a:pt x="1556956" y="1356145"/>
                    </a:cubicBezTo>
                    <a:cubicBezTo>
                      <a:pt x="1557560" y="1340421"/>
                      <a:pt x="1556956" y="1324697"/>
                      <a:pt x="1556956" y="1306554"/>
                    </a:cubicBezTo>
                    <a:cubicBezTo>
                      <a:pt x="1546677" y="1306554"/>
                      <a:pt x="1538817" y="1306554"/>
                      <a:pt x="1530956" y="1306554"/>
                    </a:cubicBezTo>
                    <a:cubicBezTo>
                      <a:pt x="1422121" y="1306554"/>
                      <a:pt x="1313889" y="1306554"/>
                      <a:pt x="1205054" y="1306554"/>
                    </a:cubicBezTo>
                    <a:cubicBezTo>
                      <a:pt x="1131287" y="1306554"/>
                      <a:pt x="1086544" y="1261802"/>
                      <a:pt x="1086544" y="1188021"/>
                    </a:cubicBezTo>
                    <a:cubicBezTo>
                      <a:pt x="1086544" y="1149316"/>
                      <a:pt x="1086544" y="1110007"/>
                      <a:pt x="1086544" y="1065859"/>
                    </a:cubicBezTo>
                    <a:cubicBezTo>
                      <a:pt x="1061149" y="1103959"/>
                      <a:pt x="1038777" y="1136617"/>
                      <a:pt x="1017010" y="1169878"/>
                    </a:cubicBezTo>
                    <a:cubicBezTo>
                      <a:pt x="1013987" y="1174716"/>
                      <a:pt x="1013987" y="1182578"/>
                      <a:pt x="1013987" y="1189231"/>
                    </a:cubicBezTo>
                    <a:cubicBezTo>
                      <a:pt x="1013987" y="1243054"/>
                      <a:pt x="1017010" y="1296878"/>
                      <a:pt x="1012777" y="1350097"/>
                    </a:cubicBezTo>
                    <a:cubicBezTo>
                      <a:pt x="1009754" y="1390012"/>
                      <a:pt x="999475" y="1429926"/>
                      <a:pt x="989801" y="1469236"/>
                    </a:cubicBezTo>
                    <a:cubicBezTo>
                      <a:pt x="987382" y="1480121"/>
                      <a:pt x="987382" y="1487378"/>
                      <a:pt x="992824" y="1497659"/>
                    </a:cubicBezTo>
                    <a:cubicBezTo>
                      <a:pt x="1002498" y="1518221"/>
                      <a:pt x="1012777" y="1541202"/>
                      <a:pt x="1012777" y="1562974"/>
                    </a:cubicBezTo>
                    <a:cubicBezTo>
                      <a:pt x="1014591" y="1708117"/>
                      <a:pt x="1014591" y="1853259"/>
                      <a:pt x="1013382" y="1998402"/>
                    </a:cubicBezTo>
                    <a:cubicBezTo>
                      <a:pt x="1012172" y="2136893"/>
                      <a:pt x="903941" y="2248169"/>
                      <a:pt x="767292" y="2248774"/>
                    </a:cubicBezTo>
                    <a:cubicBezTo>
                      <a:pt x="515156" y="2250588"/>
                      <a:pt x="263624" y="2249379"/>
                      <a:pt x="11488" y="2249379"/>
                    </a:cubicBezTo>
                    <a:cubicBezTo>
                      <a:pt x="8465" y="2249379"/>
                      <a:pt x="5442" y="2248774"/>
                      <a:pt x="0" y="2248169"/>
                    </a:cubicBezTo>
                    <a:cubicBezTo>
                      <a:pt x="0" y="2239702"/>
                      <a:pt x="0" y="2231840"/>
                      <a:pt x="0" y="2223978"/>
                    </a:cubicBezTo>
                    <a:cubicBezTo>
                      <a:pt x="0" y="2017150"/>
                      <a:pt x="0" y="1809716"/>
                      <a:pt x="0" y="1602888"/>
                    </a:cubicBezTo>
                    <a:cubicBezTo>
                      <a:pt x="0" y="1471050"/>
                      <a:pt x="86464" y="1382755"/>
                      <a:pt x="217672" y="1378521"/>
                    </a:cubicBezTo>
                    <a:cubicBezTo>
                      <a:pt x="224927" y="1378521"/>
                      <a:pt x="231578" y="1370659"/>
                      <a:pt x="238834" y="1366426"/>
                    </a:cubicBezTo>
                    <a:cubicBezTo>
                      <a:pt x="239439" y="1365821"/>
                      <a:pt x="239439" y="1365216"/>
                      <a:pt x="240043" y="1364612"/>
                    </a:cubicBezTo>
                    <a:cubicBezTo>
                      <a:pt x="306554" y="1287202"/>
                      <a:pt x="265438" y="1212212"/>
                      <a:pt x="233392" y="1138431"/>
                    </a:cubicBezTo>
                    <a:cubicBezTo>
                      <a:pt x="210416" y="1084607"/>
                      <a:pt x="172928" y="1038645"/>
                      <a:pt x="125766" y="1002964"/>
                    </a:cubicBezTo>
                    <a:cubicBezTo>
                      <a:pt x="87069" y="973331"/>
                      <a:pt x="71952" y="936440"/>
                      <a:pt x="71348" y="887455"/>
                    </a:cubicBezTo>
                    <a:cubicBezTo>
                      <a:pt x="70743" y="795531"/>
                      <a:pt x="74976" y="704212"/>
                      <a:pt x="113673" y="618940"/>
                    </a:cubicBezTo>
                    <a:cubicBezTo>
                      <a:pt x="207393" y="412112"/>
                      <a:pt x="366414" y="299626"/>
                      <a:pt x="594364" y="289950"/>
                    </a:cubicBezTo>
                    <a:cubicBezTo>
                      <a:pt x="656038" y="287531"/>
                      <a:pt x="718316" y="289950"/>
                      <a:pt x="779990" y="289345"/>
                    </a:cubicBezTo>
                    <a:cubicBezTo>
                      <a:pt x="787850" y="289345"/>
                      <a:pt x="798734" y="286926"/>
                      <a:pt x="803571" y="281483"/>
                    </a:cubicBezTo>
                    <a:cubicBezTo>
                      <a:pt x="849524" y="229474"/>
                      <a:pt x="907569" y="211935"/>
                      <a:pt x="974685" y="218588"/>
                    </a:cubicBezTo>
                    <a:cubicBezTo>
                      <a:pt x="1116171" y="232497"/>
                      <a:pt x="1226821" y="299626"/>
                      <a:pt x="1304820" y="418764"/>
                    </a:cubicBezTo>
                    <a:cubicBezTo>
                      <a:pt x="1312680" y="430859"/>
                      <a:pt x="1320540" y="435697"/>
                      <a:pt x="1335657" y="435697"/>
                    </a:cubicBezTo>
                    <a:cubicBezTo>
                      <a:pt x="1399144" y="435093"/>
                      <a:pt x="1462632" y="435093"/>
                      <a:pt x="1525514" y="435093"/>
                    </a:cubicBezTo>
                    <a:cubicBezTo>
                      <a:pt x="1532770" y="435697"/>
                      <a:pt x="1539421" y="435093"/>
                      <a:pt x="1547886" y="434488"/>
                    </a:cubicBezTo>
                    <a:close/>
                    <a:moveTo>
                      <a:pt x="1629513" y="1233983"/>
                    </a:moveTo>
                    <a:cubicBezTo>
                      <a:pt x="1629513" y="1272688"/>
                      <a:pt x="1628909" y="1308369"/>
                      <a:pt x="1630118" y="1344050"/>
                    </a:cubicBezTo>
                    <a:cubicBezTo>
                      <a:pt x="1630722" y="1354935"/>
                      <a:pt x="1636164" y="1365821"/>
                      <a:pt x="1639187" y="1376707"/>
                    </a:cubicBezTo>
                    <a:cubicBezTo>
                      <a:pt x="1649466" y="1371264"/>
                      <a:pt x="1661559" y="1367636"/>
                      <a:pt x="1670024" y="1359773"/>
                    </a:cubicBezTo>
                    <a:cubicBezTo>
                      <a:pt x="1708117" y="1322883"/>
                      <a:pt x="1744395" y="1284783"/>
                      <a:pt x="1782488" y="1248497"/>
                    </a:cubicBezTo>
                    <a:cubicBezTo>
                      <a:pt x="1790348" y="1240636"/>
                      <a:pt x="1804255" y="1235193"/>
                      <a:pt x="1815139" y="1235193"/>
                    </a:cubicBezTo>
                    <a:cubicBezTo>
                      <a:pt x="1918532" y="1233983"/>
                      <a:pt x="2021927" y="1234588"/>
                      <a:pt x="2124716" y="1234588"/>
                    </a:cubicBezTo>
                    <a:cubicBezTo>
                      <a:pt x="2159785" y="1234588"/>
                      <a:pt x="2171878" y="1222493"/>
                      <a:pt x="2171878" y="1186812"/>
                    </a:cubicBezTo>
                    <a:cubicBezTo>
                      <a:pt x="2171878" y="976959"/>
                      <a:pt x="2171878" y="766502"/>
                      <a:pt x="2171878" y="556650"/>
                    </a:cubicBezTo>
                    <a:cubicBezTo>
                      <a:pt x="2171878" y="520969"/>
                      <a:pt x="2159785" y="508874"/>
                      <a:pt x="2124716" y="508874"/>
                    </a:cubicBezTo>
                    <a:cubicBezTo>
                      <a:pt x="2015275" y="508874"/>
                      <a:pt x="1905835" y="508874"/>
                      <a:pt x="1796999" y="508874"/>
                    </a:cubicBezTo>
                    <a:cubicBezTo>
                      <a:pt x="1790953" y="508874"/>
                      <a:pt x="1784906" y="509478"/>
                      <a:pt x="1779465" y="509478"/>
                    </a:cubicBezTo>
                    <a:cubicBezTo>
                      <a:pt x="1758907" y="571164"/>
                      <a:pt x="1744395" y="581445"/>
                      <a:pt x="1678489" y="581445"/>
                    </a:cubicBezTo>
                    <a:cubicBezTo>
                      <a:pt x="1660350" y="581445"/>
                      <a:pt x="1642210" y="582050"/>
                      <a:pt x="1624071" y="581445"/>
                    </a:cubicBezTo>
                    <a:cubicBezTo>
                      <a:pt x="1601095" y="580840"/>
                      <a:pt x="1581142" y="571164"/>
                      <a:pt x="1568444" y="551812"/>
                    </a:cubicBezTo>
                    <a:cubicBezTo>
                      <a:pt x="1560584" y="539716"/>
                      <a:pt x="1556351" y="524597"/>
                      <a:pt x="1549096" y="508874"/>
                    </a:cubicBezTo>
                    <a:cubicBezTo>
                      <a:pt x="1542444" y="508874"/>
                      <a:pt x="1534584" y="508874"/>
                      <a:pt x="1526119" y="508874"/>
                    </a:cubicBezTo>
                    <a:cubicBezTo>
                      <a:pt x="1468073" y="508874"/>
                      <a:pt x="1410028" y="508874"/>
                      <a:pt x="1350773" y="508874"/>
                    </a:cubicBezTo>
                    <a:cubicBezTo>
                      <a:pt x="1351982" y="514921"/>
                      <a:pt x="1351982" y="519155"/>
                      <a:pt x="1353191" y="523388"/>
                    </a:cubicBezTo>
                    <a:cubicBezTo>
                      <a:pt x="1369517" y="572978"/>
                      <a:pt x="1374958" y="623174"/>
                      <a:pt x="1374958" y="675183"/>
                    </a:cubicBezTo>
                    <a:cubicBezTo>
                      <a:pt x="1373749" y="782831"/>
                      <a:pt x="1302401" y="861450"/>
                      <a:pt x="1195379" y="871731"/>
                    </a:cubicBezTo>
                    <a:cubicBezTo>
                      <a:pt x="1189938" y="872335"/>
                      <a:pt x="1181473" y="874150"/>
                      <a:pt x="1180263" y="877174"/>
                    </a:cubicBezTo>
                    <a:cubicBezTo>
                      <a:pt x="1171798" y="898340"/>
                      <a:pt x="1159101" y="920716"/>
                      <a:pt x="1158496" y="942488"/>
                    </a:cubicBezTo>
                    <a:cubicBezTo>
                      <a:pt x="1156078" y="1023526"/>
                      <a:pt x="1157287" y="1103959"/>
                      <a:pt x="1157287" y="1184997"/>
                    </a:cubicBezTo>
                    <a:cubicBezTo>
                      <a:pt x="1157287" y="1223097"/>
                      <a:pt x="1168775" y="1234588"/>
                      <a:pt x="1207472" y="1234588"/>
                    </a:cubicBezTo>
                    <a:cubicBezTo>
                      <a:pt x="1338680" y="1234588"/>
                      <a:pt x="1469887" y="1234588"/>
                      <a:pt x="1601095" y="1234588"/>
                    </a:cubicBezTo>
                    <a:cubicBezTo>
                      <a:pt x="1611374" y="1233983"/>
                      <a:pt x="1619234" y="1233983"/>
                      <a:pt x="1629513" y="1233983"/>
                    </a:cubicBezTo>
                    <a:close/>
                    <a:moveTo>
                      <a:pt x="203765" y="1786131"/>
                    </a:moveTo>
                    <a:cubicBezTo>
                      <a:pt x="262415" y="1832093"/>
                      <a:pt x="318647" y="1876240"/>
                      <a:pt x="374879" y="1920388"/>
                    </a:cubicBezTo>
                    <a:cubicBezTo>
                      <a:pt x="466785" y="1992959"/>
                      <a:pt x="558086" y="2065531"/>
                      <a:pt x="650596" y="2136893"/>
                    </a:cubicBezTo>
                    <a:cubicBezTo>
                      <a:pt x="708642" y="2181645"/>
                      <a:pt x="772734" y="2190717"/>
                      <a:pt x="839849" y="2158664"/>
                    </a:cubicBezTo>
                    <a:cubicBezTo>
                      <a:pt x="903941" y="2127821"/>
                      <a:pt x="940220" y="2075207"/>
                      <a:pt x="941429" y="2004450"/>
                    </a:cubicBezTo>
                    <a:cubicBezTo>
                      <a:pt x="943848" y="1858097"/>
                      <a:pt x="942639" y="1711140"/>
                      <a:pt x="942034" y="1564788"/>
                    </a:cubicBezTo>
                    <a:cubicBezTo>
                      <a:pt x="942034" y="1536969"/>
                      <a:pt x="928127" y="1524269"/>
                      <a:pt x="899104" y="1524269"/>
                    </a:cubicBezTo>
                    <a:cubicBezTo>
                      <a:pt x="846500" y="1524269"/>
                      <a:pt x="793292" y="1524269"/>
                      <a:pt x="740688" y="1524269"/>
                    </a:cubicBezTo>
                    <a:cubicBezTo>
                      <a:pt x="735851" y="1524269"/>
                      <a:pt x="731013" y="1525478"/>
                      <a:pt x="723758" y="1526083"/>
                    </a:cubicBezTo>
                    <a:cubicBezTo>
                      <a:pt x="723758" y="1659131"/>
                      <a:pt x="723758" y="1790969"/>
                      <a:pt x="723758" y="1921597"/>
                    </a:cubicBezTo>
                    <a:cubicBezTo>
                      <a:pt x="698967" y="1921597"/>
                      <a:pt x="676596" y="1921597"/>
                      <a:pt x="652410" y="1921597"/>
                    </a:cubicBezTo>
                    <a:cubicBezTo>
                      <a:pt x="652410" y="1908293"/>
                      <a:pt x="654224" y="1896197"/>
                      <a:pt x="651805" y="1884707"/>
                    </a:cubicBezTo>
                    <a:cubicBezTo>
                      <a:pt x="649387" y="1873216"/>
                      <a:pt x="646968" y="1859307"/>
                      <a:pt x="639108" y="1850840"/>
                    </a:cubicBezTo>
                    <a:cubicBezTo>
                      <a:pt x="534504" y="1734726"/>
                      <a:pt x="428692" y="1619821"/>
                      <a:pt x="322879" y="1504916"/>
                    </a:cubicBezTo>
                    <a:cubicBezTo>
                      <a:pt x="276322" y="1454117"/>
                      <a:pt x="218881" y="1438997"/>
                      <a:pt x="162044" y="1460769"/>
                    </a:cubicBezTo>
                    <a:cubicBezTo>
                      <a:pt x="105208" y="1483145"/>
                      <a:pt x="73162" y="1533945"/>
                      <a:pt x="73162" y="1602283"/>
                    </a:cubicBezTo>
                    <a:cubicBezTo>
                      <a:pt x="73162" y="1786131"/>
                      <a:pt x="73162" y="1969374"/>
                      <a:pt x="73162" y="2153221"/>
                    </a:cubicBezTo>
                    <a:cubicBezTo>
                      <a:pt x="73162" y="2160478"/>
                      <a:pt x="73767" y="2167736"/>
                      <a:pt x="74371" y="2174993"/>
                    </a:cubicBezTo>
                    <a:cubicBezTo>
                      <a:pt x="243067" y="2174993"/>
                      <a:pt x="410553" y="2174993"/>
                      <a:pt x="581667" y="2174993"/>
                    </a:cubicBezTo>
                    <a:cubicBezTo>
                      <a:pt x="438971" y="2062507"/>
                      <a:pt x="299903" y="1953045"/>
                      <a:pt x="160230" y="1842978"/>
                    </a:cubicBezTo>
                    <a:cubicBezTo>
                      <a:pt x="174742" y="1823626"/>
                      <a:pt x="188649" y="1806088"/>
                      <a:pt x="203765" y="1786131"/>
                    </a:cubicBezTo>
                    <a:close/>
                    <a:moveTo>
                      <a:pt x="333158" y="1194069"/>
                    </a:moveTo>
                    <a:cubicBezTo>
                      <a:pt x="363995" y="1137826"/>
                      <a:pt x="393623" y="1084607"/>
                      <a:pt x="421436" y="1030178"/>
                    </a:cubicBezTo>
                    <a:cubicBezTo>
                      <a:pt x="427483" y="1018083"/>
                      <a:pt x="429901" y="1001150"/>
                      <a:pt x="428087" y="987845"/>
                    </a:cubicBezTo>
                    <a:cubicBezTo>
                      <a:pt x="420832" y="942488"/>
                      <a:pt x="410553" y="897736"/>
                      <a:pt x="402088" y="852378"/>
                    </a:cubicBezTo>
                    <a:cubicBezTo>
                      <a:pt x="383948" y="755617"/>
                      <a:pt x="464366" y="675183"/>
                      <a:pt x="561109" y="692117"/>
                    </a:cubicBezTo>
                    <a:cubicBezTo>
                      <a:pt x="598597" y="698769"/>
                      <a:pt x="630038" y="716307"/>
                      <a:pt x="658456" y="742312"/>
                    </a:cubicBezTo>
                    <a:cubicBezTo>
                      <a:pt x="678410" y="721750"/>
                      <a:pt x="697153" y="703002"/>
                      <a:pt x="715897" y="684254"/>
                    </a:cubicBezTo>
                    <a:cubicBezTo>
                      <a:pt x="806594" y="594750"/>
                      <a:pt x="933569" y="594750"/>
                      <a:pt x="1024870" y="684859"/>
                    </a:cubicBezTo>
                    <a:cubicBezTo>
                      <a:pt x="1051474" y="711469"/>
                      <a:pt x="1077474" y="738683"/>
                      <a:pt x="1105288" y="764688"/>
                    </a:cubicBezTo>
                    <a:cubicBezTo>
                      <a:pt x="1142171" y="799764"/>
                      <a:pt x="1185705" y="809440"/>
                      <a:pt x="1232867" y="789483"/>
                    </a:cubicBezTo>
                    <a:cubicBezTo>
                      <a:pt x="1279425" y="769526"/>
                      <a:pt x="1304215" y="732031"/>
                      <a:pt x="1304820" y="681231"/>
                    </a:cubicBezTo>
                    <a:cubicBezTo>
                      <a:pt x="1305424" y="654621"/>
                      <a:pt x="1303611" y="628617"/>
                      <a:pt x="1300587" y="602007"/>
                    </a:cubicBezTo>
                    <a:cubicBezTo>
                      <a:pt x="1278215" y="428440"/>
                      <a:pt x="1117985" y="288740"/>
                      <a:pt x="943848" y="290554"/>
                    </a:cubicBezTo>
                    <a:cubicBezTo>
                      <a:pt x="882779" y="291159"/>
                      <a:pt x="833803" y="340750"/>
                      <a:pt x="835012" y="400016"/>
                    </a:cubicBezTo>
                    <a:cubicBezTo>
                      <a:pt x="835617" y="435093"/>
                      <a:pt x="861616" y="465331"/>
                      <a:pt x="896081" y="470774"/>
                    </a:cubicBezTo>
                    <a:cubicBezTo>
                      <a:pt x="930546" y="476216"/>
                      <a:pt x="964406" y="455050"/>
                      <a:pt x="975289" y="421183"/>
                    </a:cubicBezTo>
                    <a:cubicBezTo>
                      <a:pt x="977708" y="413926"/>
                      <a:pt x="978917" y="407274"/>
                      <a:pt x="980731" y="400016"/>
                    </a:cubicBezTo>
                    <a:cubicBezTo>
                      <a:pt x="1004917" y="400016"/>
                      <a:pt x="1027893" y="400016"/>
                      <a:pt x="1050265" y="400016"/>
                    </a:cubicBezTo>
                    <a:cubicBezTo>
                      <a:pt x="1050265" y="481659"/>
                      <a:pt x="981940" y="546369"/>
                      <a:pt x="900314" y="543345"/>
                    </a:cubicBezTo>
                    <a:cubicBezTo>
                      <a:pt x="811431" y="540321"/>
                      <a:pt x="755804" y="467145"/>
                      <a:pt x="763664" y="361312"/>
                    </a:cubicBezTo>
                    <a:cubicBezTo>
                      <a:pt x="708642" y="361312"/>
                      <a:pt x="653619" y="359497"/>
                      <a:pt x="598597" y="361916"/>
                    </a:cubicBezTo>
                    <a:cubicBezTo>
                      <a:pt x="400274" y="369778"/>
                      <a:pt x="262415" y="467145"/>
                      <a:pt x="181393" y="646759"/>
                    </a:cubicBezTo>
                    <a:cubicBezTo>
                      <a:pt x="145114" y="725983"/>
                      <a:pt x="143905" y="810650"/>
                      <a:pt x="145719" y="895316"/>
                    </a:cubicBezTo>
                    <a:cubicBezTo>
                      <a:pt x="146324" y="915274"/>
                      <a:pt x="152370" y="929183"/>
                      <a:pt x="168091" y="941278"/>
                    </a:cubicBezTo>
                    <a:cubicBezTo>
                      <a:pt x="236415" y="994497"/>
                      <a:pt x="285392" y="1062231"/>
                      <a:pt x="316228" y="1143269"/>
                    </a:cubicBezTo>
                    <a:cubicBezTo>
                      <a:pt x="321670" y="1159597"/>
                      <a:pt x="326507" y="1175321"/>
                      <a:pt x="333158" y="1194069"/>
                    </a:cubicBezTo>
                    <a:close/>
                    <a:moveTo>
                      <a:pt x="1110125" y="863264"/>
                    </a:moveTo>
                    <a:cubicBezTo>
                      <a:pt x="1077474" y="834236"/>
                      <a:pt x="1049056" y="810045"/>
                      <a:pt x="1021242" y="784645"/>
                    </a:cubicBezTo>
                    <a:cubicBezTo>
                      <a:pt x="1001894" y="766502"/>
                      <a:pt x="984359" y="747150"/>
                      <a:pt x="965010" y="729007"/>
                    </a:cubicBezTo>
                    <a:cubicBezTo>
                      <a:pt x="909383" y="676997"/>
                      <a:pt x="828361" y="676393"/>
                      <a:pt x="773338" y="729007"/>
                    </a:cubicBezTo>
                    <a:cubicBezTo>
                      <a:pt x="741897" y="759245"/>
                      <a:pt x="711060" y="790693"/>
                      <a:pt x="680223" y="822140"/>
                    </a:cubicBezTo>
                    <a:cubicBezTo>
                      <a:pt x="668131" y="834236"/>
                      <a:pt x="657247" y="847540"/>
                      <a:pt x="643340" y="862054"/>
                    </a:cubicBezTo>
                    <a:cubicBezTo>
                      <a:pt x="633061" y="842097"/>
                      <a:pt x="625806" y="827583"/>
                      <a:pt x="617945" y="813069"/>
                    </a:cubicBezTo>
                    <a:cubicBezTo>
                      <a:pt x="603434" y="787064"/>
                      <a:pt x="581667" y="770736"/>
                      <a:pt x="553248" y="764688"/>
                    </a:cubicBezTo>
                    <a:cubicBezTo>
                      <a:pt x="502458" y="753802"/>
                      <a:pt x="463157" y="791902"/>
                      <a:pt x="473435" y="843307"/>
                    </a:cubicBezTo>
                    <a:cubicBezTo>
                      <a:pt x="483714" y="896526"/>
                      <a:pt x="495203" y="949745"/>
                      <a:pt x="504877" y="1002964"/>
                    </a:cubicBezTo>
                    <a:cubicBezTo>
                      <a:pt x="506691" y="1014455"/>
                      <a:pt x="504877" y="1028969"/>
                      <a:pt x="499435" y="1039250"/>
                    </a:cubicBezTo>
                    <a:cubicBezTo>
                      <a:pt x="462552" y="1109402"/>
                      <a:pt x="423855" y="1178345"/>
                      <a:pt x="386367" y="1248497"/>
                    </a:cubicBezTo>
                    <a:cubicBezTo>
                      <a:pt x="359158" y="1298693"/>
                      <a:pt x="331949" y="1348888"/>
                      <a:pt x="305345" y="1397874"/>
                    </a:cubicBezTo>
                    <a:cubicBezTo>
                      <a:pt x="326507" y="1414807"/>
                      <a:pt x="346460" y="1430531"/>
                      <a:pt x="366414" y="1446255"/>
                    </a:cubicBezTo>
                    <a:cubicBezTo>
                      <a:pt x="370042" y="1448674"/>
                      <a:pt x="373669" y="1451697"/>
                      <a:pt x="377902" y="1452302"/>
                    </a:cubicBezTo>
                    <a:cubicBezTo>
                      <a:pt x="415390" y="1456535"/>
                      <a:pt x="452273" y="1460164"/>
                      <a:pt x="492179" y="1463793"/>
                    </a:cubicBezTo>
                    <a:cubicBezTo>
                      <a:pt x="504877" y="1432345"/>
                      <a:pt x="518784" y="1397269"/>
                      <a:pt x="532691" y="1361588"/>
                    </a:cubicBezTo>
                    <a:cubicBezTo>
                      <a:pt x="515156" y="1352517"/>
                      <a:pt x="499435" y="1344050"/>
                      <a:pt x="482505" y="1334978"/>
                    </a:cubicBezTo>
                    <a:cubicBezTo>
                      <a:pt x="493389" y="1313207"/>
                      <a:pt x="503668" y="1292645"/>
                      <a:pt x="514551" y="1270874"/>
                    </a:cubicBezTo>
                    <a:cubicBezTo>
                      <a:pt x="536923" y="1281759"/>
                      <a:pt x="556876" y="1291435"/>
                      <a:pt x="579248" y="1302321"/>
                    </a:cubicBezTo>
                    <a:cubicBezTo>
                      <a:pt x="579248" y="1264826"/>
                      <a:pt x="578644" y="1230959"/>
                      <a:pt x="579248" y="1197093"/>
                    </a:cubicBezTo>
                    <a:cubicBezTo>
                      <a:pt x="580457" y="1155969"/>
                      <a:pt x="599201" y="1123916"/>
                      <a:pt x="634875" y="1104564"/>
                    </a:cubicBezTo>
                    <a:cubicBezTo>
                      <a:pt x="649991" y="1096702"/>
                      <a:pt x="656038" y="1087026"/>
                      <a:pt x="660875" y="1071302"/>
                    </a:cubicBezTo>
                    <a:cubicBezTo>
                      <a:pt x="682037" y="1001150"/>
                      <a:pt x="743711" y="950955"/>
                      <a:pt x="816268" y="944302"/>
                    </a:cubicBezTo>
                    <a:cubicBezTo>
                      <a:pt x="887011" y="937650"/>
                      <a:pt x="956545" y="975145"/>
                      <a:pt x="991010" y="1038645"/>
                    </a:cubicBezTo>
                    <a:cubicBezTo>
                      <a:pt x="994638" y="1045297"/>
                      <a:pt x="998266" y="1051950"/>
                      <a:pt x="1004917" y="1064650"/>
                    </a:cubicBezTo>
                    <a:cubicBezTo>
                      <a:pt x="1043009" y="992683"/>
                      <a:pt x="1078079" y="925554"/>
                      <a:pt x="1110125" y="863264"/>
                    </a:cubicBezTo>
                    <a:close/>
                    <a:moveTo>
                      <a:pt x="724362" y="1232773"/>
                    </a:moveTo>
                    <a:cubicBezTo>
                      <a:pt x="724362" y="1222493"/>
                      <a:pt x="724362" y="1214026"/>
                      <a:pt x="724362" y="1204955"/>
                    </a:cubicBezTo>
                    <a:cubicBezTo>
                      <a:pt x="723758" y="1178345"/>
                      <a:pt x="710456" y="1162017"/>
                      <a:pt x="688688" y="1161412"/>
                    </a:cubicBezTo>
                    <a:cubicBezTo>
                      <a:pt x="666921" y="1160807"/>
                      <a:pt x="652410" y="1177136"/>
                      <a:pt x="651805" y="1203745"/>
                    </a:cubicBezTo>
                    <a:cubicBezTo>
                      <a:pt x="651805" y="1241240"/>
                      <a:pt x="651201" y="1279340"/>
                      <a:pt x="651805" y="1316836"/>
                    </a:cubicBezTo>
                    <a:cubicBezTo>
                      <a:pt x="652410" y="1360983"/>
                      <a:pt x="666317" y="1401502"/>
                      <a:pt x="693526" y="1436578"/>
                    </a:cubicBezTo>
                    <a:cubicBezTo>
                      <a:pt x="698967" y="1443836"/>
                      <a:pt x="711665" y="1449883"/>
                      <a:pt x="720735" y="1450488"/>
                    </a:cubicBezTo>
                    <a:cubicBezTo>
                      <a:pt x="767292" y="1451697"/>
                      <a:pt x="814454" y="1451093"/>
                      <a:pt x="861012" y="1451093"/>
                    </a:cubicBezTo>
                    <a:cubicBezTo>
                      <a:pt x="928127" y="1451093"/>
                      <a:pt x="931150" y="1448069"/>
                      <a:pt x="940220" y="1380336"/>
                    </a:cubicBezTo>
                    <a:cubicBezTo>
                      <a:pt x="940825" y="1373683"/>
                      <a:pt x="941429" y="1367031"/>
                      <a:pt x="941429" y="1359773"/>
                    </a:cubicBezTo>
                    <a:cubicBezTo>
                      <a:pt x="941429" y="1281759"/>
                      <a:pt x="942639" y="1204350"/>
                      <a:pt x="940825" y="1126336"/>
                    </a:cubicBezTo>
                    <a:cubicBezTo>
                      <a:pt x="940220" y="1105774"/>
                      <a:pt x="932964" y="1082793"/>
                      <a:pt x="922685" y="1064650"/>
                    </a:cubicBezTo>
                    <a:cubicBezTo>
                      <a:pt x="900314" y="1026550"/>
                      <a:pt x="853151" y="1008407"/>
                      <a:pt x="811431" y="1018083"/>
                    </a:cubicBezTo>
                    <a:cubicBezTo>
                      <a:pt x="769106" y="1027759"/>
                      <a:pt x="737665" y="1058602"/>
                      <a:pt x="731618" y="1096702"/>
                    </a:cubicBezTo>
                    <a:cubicBezTo>
                      <a:pt x="786641" y="1129964"/>
                      <a:pt x="807803" y="1177136"/>
                      <a:pt x="793896" y="1232169"/>
                    </a:cubicBezTo>
                    <a:cubicBezTo>
                      <a:pt x="771525" y="1232773"/>
                      <a:pt x="749153" y="1232773"/>
                      <a:pt x="724362" y="1232773"/>
                    </a:cubicBezTo>
                    <a:close/>
                    <a:moveTo>
                      <a:pt x="1705093" y="507664"/>
                    </a:moveTo>
                    <a:cubicBezTo>
                      <a:pt x="1708117" y="473193"/>
                      <a:pt x="1710535" y="441140"/>
                      <a:pt x="1712954" y="409088"/>
                    </a:cubicBezTo>
                    <a:cubicBezTo>
                      <a:pt x="1721419" y="311116"/>
                      <a:pt x="1729884" y="213750"/>
                      <a:pt x="1737744" y="115778"/>
                    </a:cubicBezTo>
                    <a:cubicBezTo>
                      <a:pt x="1740163" y="86750"/>
                      <a:pt x="1727465" y="73445"/>
                      <a:pt x="1698443" y="72840"/>
                    </a:cubicBezTo>
                    <a:cubicBezTo>
                      <a:pt x="1680303" y="72236"/>
                      <a:pt x="1662164" y="72840"/>
                      <a:pt x="1644025" y="72840"/>
                    </a:cubicBezTo>
                    <a:cubicBezTo>
                      <a:pt x="1600490" y="72840"/>
                      <a:pt x="1590816" y="84331"/>
                      <a:pt x="1594444" y="127269"/>
                    </a:cubicBezTo>
                    <a:cubicBezTo>
                      <a:pt x="1602304" y="213750"/>
                      <a:pt x="1608955" y="300231"/>
                      <a:pt x="1616211" y="386712"/>
                    </a:cubicBezTo>
                    <a:cubicBezTo>
                      <a:pt x="1619839" y="427231"/>
                      <a:pt x="1623467" y="467145"/>
                      <a:pt x="1627094" y="507664"/>
                    </a:cubicBezTo>
                    <a:cubicBezTo>
                      <a:pt x="1653699" y="507664"/>
                      <a:pt x="1677885" y="507664"/>
                      <a:pt x="1705093" y="507664"/>
                    </a:cubicBezTo>
                    <a:close/>
                    <a:moveTo>
                      <a:pt x="592550" y="1409364"/>
                    </a:moveTo>
                    <a:cubicBezTo>
                      <a:pt x="581062" y="1438997"/>
                      <a:pt x="568365" y="1469236"/>
                      <a:pt x="558086" y="1495240"/>
                    </a:cubicBezTo>
                    <a:cubicBezTo>
                      <a:pt x="591341" y="1530316"/>
                      <a:pt x="621573" y="1562974"/>
                      <a:pt x="651805" y="1595631"/>
                    </a:cubicBezTo>
                    <a:cubicBezTo>
                      <a:pt x="651805" y="1567812"/>
                      <a:pt x="652410" y="1539388"/>
                      <a:pt x="651805" y="1510964"/>
                    </a:cubicBezTo>
                    <a:cubicBezTo>
                      <a:pt x="651805" y="1505521"/>
                      <a:pt x="648782" y="1499474"/>
                      <a:pt x="645759" y="1494636"/>
                    </a:cubicBezTo>
                    <a:cubicBezTo>
                      <a:pt x="628829" y="1466816"/>
                      <a:pt x="610690" y="1438997"/>
                      <a:pt x="592550" y="1409364"/>
                    </a:cubicBezTo>
                    <a:close/>
                    <a:moveTo>
                      <a:pt x="449854" y="1536364"/>
                    </a:moveTo>
                    <a:cubicBezTo>
                      <a:pt x="515760" y="1608331"/>
                      <a:pt x="582271" y="1680902"/>
                      <a:pt x="648177" y="1752869"/>
                    </a:cubicBezTo>
                    <a:cubicBezTo>
                      <a:pt x="649991" y="1751659"/>
                      <a:pt x="651805" y="1750450"/>
                      <a:pt x="653619" y="1749240"/>
                    </a:cubicBezTo>
                    <a:cubicBezTo>
                      <a:pt x="622782" y="1699045"/>
                      <a:pt x="593760" y="1647035"/>
                      <a:pt x="559295" y="1599259"/>
                    </a:cubicBezTo>
                    <a:cubicBezTo>
                      <a:pt x="533295" y="1564183"/>
                      <a:pt x="495203" y="1543621"/>
                      <a:pt x="449854" y="1536364"/>
                    </a:cubicBezTo>
                    <a:close/>
                  </a:path>
                </a:pathLst>
              </a:custGeom>
              <a:grpFill/>
              <a:ln w="6040" cap="flat">
                <a:noFill/>
                <a:prstDash val="solid"/>
                <a:miter/>
              </a:ln>
            </p:spPr>
            <p:txBody>
              <a:bodyPr rtlCol="0" anchor="ctr"/>
              <a:lstStyle/>
              <a:p>
                <a:endParaRPr lang="en-US"/>
              </a:p>
            </p:txBody>
          </p:sp>
          <p:sp>
            <p:nvSpPr>
              <p:cNvPr id="683" name="Freeform 682">
                <a:extLst>
                  <a:ext uri="{FF2B5EF4-FFF2-40B4-BE49-F238E27FC236}">
                    <a16:creationId xmlns:a16="http://schemas.microsoft.com/office/drawing/2014/main" id="{29C381EB-F24A-63A9-C1A2-45EB0DA05E53}"/>
                  </a:ext>
                </a:extLst>
              </p:cNvPr>
              <p:cNvSpPr/>
              <p:nvPr/>
            </p:nvSpPr>
            <p:spPr>
              <a:xfrm>
                <a:off x="6184862" y="3625052"/>
                <a:ext cx="1159100" cy="725714"/>
              </a:xfrm>
              <a:custGeom>
                <a:avLst/>
                <a:gdLst>
                  <a:gd name="connsiteX0" fmla="*/ 581667 w 1159100"/>
                  <a:gd name="connsiteY0" fmla="*/ 0 h 725714"/>
                  <a:gd name="connsiteX1" fmla="*/ 1075055 w 1159100"/>
                  <a:gd name="connsiteY1" fmla="*/ 0 h 725714"/>
                  <a:gd name="connsiteX2" fmla="*/ 1159101 w 1159100"/>
                  <a:gd name="connsiteY2" fmla="*/ 83457 h 725714"/>
                  <a:gd name="connsiteX3" fmla="*/ 1159101 w 1159100"/>
                  <a:gd name="connsiteY3" fmla="*/ 643467 h 725714"/>
                  <a:gd name="connsiteX4" fmla="*/ 1076265 w 1159100"/>
                  <a:gd name="connsiteY4" fmla="*/ 725714 h 725714"/>
                  <a:gd name="connsiteX5" fmla="*/ 82836 w 1159100"/>
                  <a:gd name="connsiteY5" fmla="*/ 725714 h 725714"/>
                  <a:gd name="connsiteX6" fmla="*/ 0 w 1159100"/>
                  <a:gd name="connsiteY6" fmla="*/ 643467 h 725714"/>
                  <a:gd name="connsiteX7" fmla="*/ 0 w 1159100"/>
                  <a:gd name="connsiteY7" fmla="*/ 81038 h 725714"/>
                  <a:gd name="connsiteX8" fmla="*/ 81627 w 1159100"/>
                  <a:gd name="connsiteY8" fmla="*/ 0 h 725714"/>
                  <a:gd name="connsiteX9" fmla="*/ 581667 w 1159100"/>
                  <a:gd name="connsiteY9" fmla="*/ 0 h 725714"/>
                  <a:gd name="connsiteX10" fmla="*/ 867663 w 1159100"/>
                  <a:gd name="connsiteY10" fmla="*/ 507395 h 725714"/>
                  <a:gd name="connsiteX11" fmla="*/ 867663 w 1159100"/>
                  <a:gd name="connsiteY11" fmla="*/ 74386 h 725714"/>
                  <a:gd name="connsiteX12" fmla="*/ 218881 w 1159100"/>
                  <a:gd name="connsiteY12" fmla="*/ 74386 h 725714"/>
                  <a:gd name="connsiteX13" fmla="*/ 218881 w 1159100"/>
                  <a:gd name="connsiteY13" fmla="*/ 507395 h 725714"/>
                  <a:gd name="connsiteX14" fmla="*/ 867663 w 1159100"/>
                  <a:gd name="connsiteY14" fmla="*/ 507395 h 725714"/>
                  <a:gd name="connsiteX15" fmla="*/ 73766 w 1159100"/>
                  <a:gd name="connsiteY15" fmla="*/ 651933 h 725714"/>
                  <a:gd name="connsiteX16" fmla="*/ 1084729 w 1159100"/>
                  <a:gd name="connsiteY16" fmla="*/ 651933 h 725714"/>
                  <a:gd name="connsiteX17" fmla="*/ 1084729 w 1159100"/>
                  <a:gd name="connsiteY17" fmla="*/ 581781 h 725714"/>
                  <a:gd name="connsiteX18" fmla="*/ 73766 w 1159100"/>
                  <a:gd name="connsiteY18" fmla="*/ 581781 h 725714"/>
                  <a:gd name="connsiteX19" fmla="*/ 73766 w 1159100"/>
                  <a:gd name="connsiteY19" fmla="*/ 651933 h 725714"/>
                  <a:gd name="connsiteX20" fmla="*/ 1084729 w 1159100"/>
                  <a:gd name="connsiteY20" fmla="*/ 507395 h 725714"/>
                  <a:gd name="connsiteX21" fmla="*/ 1084729 w 1159100"/>
                  <a:gd name="connsiteY21" fmla="*/ 74991 h 725714"/>
                  <a:gd name="connsiteX22" fmla="*/ 942638 w 1159100"/>
                  <a:gd name="connsiteY22" fmla="*/ 74991 h 725714"/>
                  <a:gd name="connsiteX23" fmla="*/ 942638 w 1159100"/>
                  <a:gd name="connsiteY23" fmla="*/ 507395 h 725714"/>
                  <a:gd name="connsiteX24" fmla="*/ 1084729 w 1159100"/>
                  <a:gd name="connsiteY24" fmla="*/ 507395 h 725714"/>
                  <a:gd name="connsiteX25" fmla="*/ 143300 w 1159100"/>
                  <a:gd name="connsiteY25" fmla="*/ 506790 h 725714"/>
                  <a:gd name="connsiteX26" fmla="*/ 143300 w 1159100"/>
                  <a:gd name="connsiteY26" fmla="*/ 74386 h 725714"/>
                  <a:gd name="connsiteX27" fmla="*/ 73766 w 1159100"/>
                  <a:gd name="connsiteY27" fmla="*/ 74386 h 725714"/>
                  <a:gd name="connsiteX28" fmla="*/ 73766 w 1159100"/>
                  <a:gd name="connsiteY28" fmla="*/ 506790 h 725714"/>
                  <a:gd name="connsiteX29" fmla="*/ 143300 w 1159100"/>
                  <a:gd name="connsiteY29" fmla="*/ 506790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9100" h="725714">
                    <a:moveTo>
                      <a:pt x="581667" y="0"/>
                    </a:moveTo>
                    <a:cubicBezTo>
                      <a:pt x="746129" y="0"/>
                      <a:pt x="910592" y="0"/>
                      <a:pt x="1075055" y="0"/>
                    </a:cubicBezTo>
                    <a:cubicBezTo>
                      <a:pt x="1130683" y="0"/>
                      <a:pt x="1158496" y="27819"/>
                      <a:pt x="1159101" y="83457"/>
                    </a:cubicBezTo>
                    <a:cubicBezTo>
                      <a:pt x="1159101" y="270329"/>
                      <a:pt x="1159101" y="456595"/>
                      <a:pt x="1159101" y="643467"/>
                    </a:cubicBezTo>
                    <a:cubicBezTo>
                      <a:pt x="1159101" y="697290"/>
                      <a:pt x="1130683" y="725714"/>
                      <a:pt x="1076265" y="725714"/>
                    </a:cubicBezTo>
                    <a:cubicBezTo>
                      <a:pt x="744920" y="725714"/>
                      <a:pt x="414181" y="725714"/>
                      <a:pt x="82836" y="725714"/>
                    </a:cubicBezTo>
                    <a:cubicBezTo>
                      <a:pt x="28418" y="725714"/>
                      <a:pt x="0" y="697290"/>
                      <a:pt x="0" y="643467"/>
                    </a:cubicBezTo>
                    <a:cubicBezTo>
                      <a:pt x="0" y="455991"/>
                      <a:pt x="0" y="268514"/>
                      <a:pt x="0" y="81038"/>
                    </a:cubicBezTo>
                    <a:cubicBezTo>
                      <a:pt x="0" y="29028"/>
                      <a:pt x="29023" y="0"/>
                      <a:pt x="81627" y="0"/>
                    </a:cubicBezTo>
                    <a:cubicBezTo>
                      <a:pt x="248508" y="0"/>
                      <a:pt x="414785" y="0"/>
                      <a:pt x="581667" y="0"/>
                    </a:cubicBezTo>
                    <a:close/>
                    <a:moveTo>
                      <a:pt x="867663" y="507395"/>
                    </a:moveTo>
                    <a:cubicBezTo>
                      <a:pt x="867663" y="361648"/>
                      <a:pt x="867663" y="218319"/>
                      <a:pt x="867663" y="74386"/>
                    </a:cubicBezTo>
                    <a:cubicBezTo>
                      <a:pt x="650596" y="74386"/>
                      <a:pt x="434738" y="74386"/>
                      <a:pt x="218881" y="74386"/>
                    </a:cubicBezTo>
                    <a:cubicBezTo>
                      <a:pt x="218881" y="219529"/>
                      <a:pt x="218881" y="363462"/>
                      <a:pt x="218881" y="507395"/>
                    </a:cubicBezTo>
                    <a:cubicBezTo>
                      <a:pt x="435948" y="507395"/>
                      <a:pt x="651201" y="507395"/>
                      <a:pt x="867663" y="507395"/>
                    </a:cubicBezTo>
                    <a:close/>
                    <a:moveTo>
                      <a:pt x="73766" y="651933"/>
                    </a:moveTo>
                    <a:cubicBezTo>
                      <a:pt x="411762" y="651933"/>
                      <a:pt x="748548" y="651933"/>
                      <a:pt x="1084729" y="651933"/>
                    </a:cubicBezTo>
                    <a:cubicBezTo>
                      <a:pt x="1084729" y="627743"/>
                      <a:pt x="1084729" y="604762"/>
                      <a:pt x="1084729" y="581781"/>
                    </a:cubicBezTo>
                    <a:cubicBezTo>
                      <a:pt x="746734" y="581781"/>
                      <a:pt x="411157" y="581781"/>
                      <a:pt x="73766" y="581781"/>
                    </a:cubicBezTo>
                    <a:cubicBezTo>
                      <a:pt x="73766" y="605367"/>
                      <a:pt x="73766" y="627743"/>
                      <a:pt x="73766" y="651933"/>
                    </a:cubicBezTo>
                    <a:close/>
                    <a:moveTo>
                      <a:pt x="1084729" y="507395"/>
                    </a:moveTo>
                    <a:cubicBezTo>
                      <a:pt x="1084729" y="361648"/>
                      <a:pt x="1084729" y="218319"/>
                      <a:pt x="1084729" y="74991"/>
                    </a:cubicBezTo>
                    <a:cubicBezTo>
                      <a:pt x="1036358" y="74991"/>
                      <a:pt x="989196" y="74991"/>
                      <a:pt x="942638" y="74991"/>
                    </a:cubicBezTo>
                    <a:cubicBezTo>
                      <a:pt x="942638" y="220133"/>
                      <a:pt x="942638" y="363462"/>
                      <a:pt x="942638" y="507395"/>
                    </a:cubicBezTo>
                    <a:cubicBezTo>
                      <a:pt x="990405" y="507395"/>
                      <a:pt x="1036963" y="507395"/>
                      <a:pt x="1084729" y="507395"/>
                    </a:cubicBezTo>
                    <a:close/>
                    <a:moveTo>
                      <a:pt x="143300" y="506790"/>
                    </a:moveTo>
                    <a:cubicBezTo>
                      <a:pt x="143300" y="361043"/>
                      <a:pt x="143300" y="217714"/>
                      <a:pt x="143300" y="74386"/>
                    </a:cubicBezTo>
                    <a:cubicBezTo>
                      <a:pt x="119115" y="74386"/>
                      <a:pt x="96138" y="74386"/>
                      <a:pt x="73766" y="74386"/>
                    </a:cubicBezTo>
                    <a:cubicBezTo>
                      <a:pt x="73766" y="219529"/>
                      <a:pt x="73766" y="362857"/>
                      <a:pt x="73766" y="506790"/>
                    </a:cubicBezTo>
                    <a:cubicBezTo>
                      <a:pt x="97347" y="506790"/>
                      <a:pt x="119115" y="506790"/>
                      <a:pt x="143300" y="506790"/>
                    </a:cubicBezTo>
                    <a:close/>
                  </a:path>
                </a:pathLst>
              </a:custGeom>
              <a:grpFill/>
              <a:ln w="6040" cap="flat">
                <a:noFill/>
                <a:prstDash val="solid"/>
                <a:miter/>
              </a:ln>
            </p:spPr>
            <p:txBody>
              <a:bodyPr rtlCol="0" anchor="ctr"/>
              <a:lstStyle/>
              <a:p>
                <a:endParaRPr lang="en-US"/>
              </a:p>
            </p:txBody>
          </p:sp>
          <p:sp>
            <p:nvSpPr>
              <p:cNvPr id="695" name="Freeform 694">
                <a:extLst>
                  <a:ext uri="{FF2B5EF4-FFF2-40B4-BE49-F238E27FC236}">
                    <a16:creationId xmlns:a16="http://schemas.microsoft.com/office/drawing/2014/main" id="{12048BEA-19FF-E878-E0CD-243F10300233}"/>
                  </a:ext>
                </a:extLst>
              </p:cNvPr>
              <p:cNvSpPr/>
              <p:nvPr/>
            </p:nvSpPr>
            <p:spPr>
              <a:xfrm>
                <a:off x="6302163" y="3016662"/>
                <a:ext cx="272089" cy="273352"/>
              </a:xfrm>
              <a:custGeom>
                <a:avLst/>
                <a:gdLst>
                  <a:gd name="connsiteX0" fmla="*/ 272089 w 272089"/>
                  <a:gd name="connsiteY0" fmla="*/ 216505 h 273352"/>
                  <a:gd name="connsiteX1" fmla="*/ 219485 w 272089"/>
                  <a:gd name="connsiteY1" fmla="*/ 270329 h 273352"/>
                  <a:gd name="connsiteX2" fmla="*/ 139673 w 272089"/>
                  <a:gd name="connsiteY2" fmla="*/ 186267 h 273352"/>
                  <a:gd name="connsiteX3" fmla="*/ 58046 w 272089"/>
                  <a:gd name="connsiteY3" fmla="*/ 273352 h 273352"/>
                  <a:gd name="connsiteX4" fmla="*/ 3023 w 272089"/>
                  <a:gd name="connsiteY4" fmla="*/ 217109 h 273352"/>
                  <a:gd name="connsiteX5" fmla="*/ 88882 w 272089"/>
                  <a:gd name="connsiteY5" fmla="*/ 137281 h 273352"/>
                  <a:gd name="connsiteX6" fmla="*/ 0 w 272089"/>
                  <a:gd name="connsiteY6" fmla="*/ 56243 h 273352"/>
                  <a:gd name="connsiteX7" fmla="*/ 54418 w 272089"/>
                  <a:gd name="connsiteY7" fmla="*/ 4838 h 273352"/>
                  <a:gd name="connsiteX8" fmla="*/ 136649 w 272089"/>
                  <a:gd name="connsiteY8" fmla="*/ 89505 h 273352"/>
                  <a:gd name="connsiteX9" fmla="*/ 217067 w 272089"/>
                  <a:gd name="connsiteY9" fmla="*/ 0 h 273352"/>
                  <a:gd name="connsiteX10" fmla="*/ 270880 w 272089"/>
                  <a:gd name="connsiteY10" fmla="*/ 54429 h 273352"/>
                  <a:gd name="connsiteX11" fmla="*/ 185021 w 272089"/>
                  <a:gd name="connsiteY11" fmla="*/ 135467 h 273352"/>
                  <a:gd name="connsiteX12" fmla="*/ 272089 w 272089"/>
                  <a:gd name="connsiteY12" fmla="*/ 216505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352">
                    <a:moveTo>
                      <a:pt x="272089" y="216505"/>
                    </a:moveTo>
                    <a:cubicBezTo>
                      <a:pt x="252136" y="237067"/>
                      <a:pt x="236415" y="252790"/>
                      <a:pt x="219485" y="270329"/>
                    </a:cubicBezTo>
                    <a:cubicBezTo>
                      <a:pt x="192881" y="242509"/>
                      <a:pt x="166882" y="215295"/>
                      <a:pt x="139673" y="186267"/>
                    </a:cubicBezTo>
                    <a:cubicBezTo>
                      <a:pt x="110650" y="217109"/>
                      <a:pt x="84650" y="244929"/>
                      <a:pt x="58046" y="273352"/>
                    </a:cubicBezTo>
                    <a:cubicBezTo>
                      <a:pt x="37488" y="252790"/>
                      <a:pt x="21767" y="236462"/>
                      <a:pt x="3023" y="217109"/>
                    </a:cubicBezTo>
                    <a:cubicBezTo>
                      <a:pt x="30837" y="191709"/>
                      <a:pt x="58046" y="166310"/>
                      <a:pt x="88882" y="137281"/>
                    </a:cubicBezTo>
                    <a:cubicBezTo>
                      <a:pt x="57441" y="108857"/>
                      <a:pt x="29023" y="82852"/>
                      <a:pt x="0" y="56243"/>
                    </a:cubicBezTo>
                    <a:cubicBezTo>
                      <a:pt x="20558" y="36286"/>
                      <a:pt x="36883" y="21167"/>
                      <a:pt x="54418" y="4838"/>
                    </a:cubicBezTo>
                    <a:cubicBezTo>
                      <a:pt x="79813" y="30843"/>
                      <a:pt x="106417" y="58057"/>
                      <a:pt x="136649" y="89505"/>
                    </a:cubicBezTo>
                    <a:cubicBezTo>
                      <a:pt x="165672" y="57452"/>
                      <a:pt x="191067" y="29028"/>
                      <a:pt x="217067" y="0"/>
                    </a:cubicBezTo>
                    <a:cubicBezTo>
                      <a:pt x="237020" y="19957"/>
                      <a:pt x="252741" y="36286"/>
                      <a:pt x="270880" y="54429"/>
                    </a:cubicBezTo>
                    <a:cubicBezTo>
                      <a:pt x="243066" y="81038"/>
                      <a:pt x="215253" y="107043"/>
                      <a:pt x="185021" y="135467"/>
                    </a:cubicBezTo>
                    <a:cubicBezTo>
                      <a:pt x="215857" y="164495"/>
                      <a:pt x="243066" y="189895"/>
                      <a:pt x="272089" y="216505"/>
                    </a:cubicBezTo>
                    <a:close/>
                  </a:path>
                </a:pathLst>
              </a:custGeom>
              <a:grpFill/>
              <a:ln w="6040" cap="flat">
                <a:noFill/>
                <a:prstDash val="solid"/>
                <a:miter/>
              </a:ln>
            </p:spPr>
            <p:txBody>
              <a:bodyPr rtlCol="0" anchor="ctr"/>
              <a:lstStyle/>
              <a:p>
                <a:endParaRPr lang="en-US"/>
              </a:p>
            </p:txBody>
          </p:sp>
          <p:sp>
            <p:nvSpPr>
              <p:cNvPr id="701" name="Freeform 700">
                <a:extLst>
                  <a:ext uri="{FF2B5EF4-FFF2-40B4-BE49-F238E27FC236}">
                    <a16:creationId xmlns:a16="http://schemas.microsoft.com/office/drawing/2014/main" id="{B66DDEE8-1F73-DD44-F5B9-7EC3A78A8C2F}"/>
                  </a:ext>
                </a:extLst>
              </p:cNvPr>
              <p:cNvSpPr/>
              <p:nvPr/>
            </p:nvSpPr>
            <p:spPr>
              <a:xfrm>
                <a:off x="6628065" y="3016057"/>
                <a:ext cx="272089" cy="273957"/>
              </a:xfrm>
              <a:custGeom>
                <a:avLst/>
                <a:gdLst>
                  <a:gd name="connsiteX0" fmla="*/ 58046 w 272089"/>
                  <a:gd name="connsiteY0" fmla="*/ 4838 h 273957"/>
                  <a:gd name="connsiteX1" fmla="*/ 136045 w 272089"/>
                  <a:gd name="connsiteY1" fmla="*/ 89505 h 273957"/>
                  <a:gd name="connsiteX2" fmla="*/ 215858 w 272089"/>
                  <a:gd name="connsiteY2" fmla="*/ 0 h 273957"/>
                  <a:gd name="connsiteX3" fmla="*/ 269066 w 272089"/>
                  <a:gd name="connsiteY3" fmla="*/ 55033 h 273957"/>
                  <a:gd name="connsiteX4" fmla="*/ 183812 w 272089"/>
                  <a:gd name="connsiteY4" fmla="*/ 135467 h 273957"/>
                  <a:gd name="connsiteX5" fmla="*/ 272089 w 272089"/>
                  <a:gd name="connsiteY5" fmla="*/ 216505 h 273957"/>
                  <a:gd name="connsiteX6" fmla="*/ 217067 w 272089"/>
                  <a:gd name="connsiteY6" fmla="*/ 266095 h 273957"/>
                  <a:gd name="connsiteX7" fmla="*/ 140882 w 272089"/>
                  <a:gd name="connsiteY7" fmla="*/ 187476 h 273957"/>
                  <a:gd name="connsiteX8" fmla="*/ 58046 w 272089"/>
                  <a:gd name="connsiteY8" fmla="*/ 273957 h 273957"/>
                  <a:gd name="connsiteX9" fmla="*/ 5442 w 272089"/>
                  <a:gd name="connsiteY9" fmla="*/ 216505 h 273957"/>
                  <a:gd name="connsiteX10" fmla="*/ 88278 w 272089"/>
                  <a:gd name="connsiteY10" fmla="*/ 139095 h 273957"/>
                  <a:gd name="connsiteX11" fmla="*/ 0 w 272089"/>
                  <a:gd name="connsiteY11" fmla="*/ 57452 h 273957"/>
                  <a:gd name="connsiteX12" fmla="*/ 58046 w 272089"/>
                  <a:gd name="connsiteY12" fmla="*/ 4838 h 2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957">
                    <a:moveTo>
                      <a:pt x="58046" y="4838"/>
                    </a:moveTo>
                    <a:cubicBezTo>
                      <a:pt x="81627" y="30843"/>
                      <a:pt x="107022" y="58057"/>
                      <a:pt x="136045" y="89505"/>
                    </a:cubicBezTo>
                    <a:cubicBezTo>
                      <a:pt x="164463" y="58057"/>
                      <a:pt x="189858" y="29633"/>
                      <a:pt x="215858" y="0"/>
                    </a:cubicBezTo>
                    <a:cubicBezTo>
                      <a:pt x="235811" y="20562"/>
                      <a:pt x="251531" y="36891"/>
                      <a:pt x="269066" y="55033"/>
                    </a:cubicBezTo>
                    <a:cubicBezTo>
                      <a:pt x="241857" y="80433"/>
                      <a:pt x="214044" y="106438"/>
                      <a:pt x="183812" y="135467"/>
                    </a:cubicBezTo>
                    <a:cubicBezTo>
                      <a:pt x="215858" y="164495"/>
                      <a:pt x="243067" y="189895"/>
                      <a:pt x="272089" y="216505"/>
                    </a:cubicBezTo>
                    <a:cubicBezTo>
                      <a:pt x="250927" y="235252"/>
                      <a:pt x="233997" y="250976"/>
                      <a:pt x="217067" y="266095"/>
                    </a:cubicBezTo>
                    <a:cubicBezTo>
                      <a:pt x="194090" y="242510"/>
                      <a:pt x="168091" y="215295"/>
                      <a:pt x="140882" y="187476"/>
                    </a:cubicBezTo>
                    <a:cubicBezTo>
                      <a:pt x="111254" y="218319"/>
                      <a:pt x="85255" y="245533"/>
                      <a:pt x="58046" y="273957"/>
                    </a:cubicBezTo>
                    <a:cubicBezTo>
                      <a:pt x="38092" y="252186"/>
                      <a:pt x="22372" y="235252"/>
                      <a:pt x="5442" y="216505"/>
                    </a:cubicBezTo>
                    <a:cubicBezTo>
                      <a:pt x="30837" y="192919"/>
                      <a:pt x="58046" y="166914"/>
                      <a:pt x="88278" y="139095"/>
                    </a:cubicBezTo>
                    <a:cubicBezTo>
                      <a:pt x="56837" y="110067"/>
                      <a:pt x="29023" y="84667"/>
                      <a:pt x="0" y="57452"/>
                    </a:cubicBezTo>
                    <a:cubicBezTo>
                      <a:pt x="20558" y="38705"/>
                      <a:pt x="37488" y="23586"/>
                      <a:pt x="58046" y="4838"/>
                    </a:cubicBezTo>
                    <a:close/>
                  </a:path>
                </a:pathLst>
              </a:custGeom>
              <a:grpFill/>
              <a:ln w="6040" cap="flat">
                <a:noFill/>
                <a:prstDash val="solid"/>
                <a:miter/>
              </a:ln>
            </p:spPr>
            <p:txBody>
              <a:bodyPr rtlCol="0" anchor="ctr"/>
              <a:lstStyle/>
              <a:p>
                <a:endParaRPr lang="en-US"/>
              </a:p>
            </p:txBody>
          </p:sp>
          <p:sp>
            <p:nvSpPr>
              <p:cNvPr id="702" name="Freeform 701">
                <a:extLst>
                  <a:ext uri="{FF2B5EF4-FFF2-40B4-BE49-F238E27FC236}">
                    <a16:creationId xmlns:a16="http://schemas.microsoft.com/office/drawing/2014/main" id="{EAB497DF-92EA-287E-A022-FCCCB44E354E}"/>
                  </a:ext>
                </a:extLst>
              </p:cNvPr>
              <p:cNvSpPr/>
              <p:nvPr/>
            </p:nvSpPr>
            <p:spPr>
              <a:xfrm>
                <a:off x="6956991" y="3016662"/>
                <a:ext cx="270275" cy="271537"/>
              </a:xfrm>
              <a:custGeom>
                <a:avLst/>
                <a:gdLst>
                  <a:gd name="connsiteX0" fmla="*/ 58650 w 270275"/>
                  <a:gd name="connsiteY0" fmla="*/ 6048 h 271537"/>
                  <a:gd name="connsiteX1" fmla="*/ 91301 w 270275"/>
                  <a:gd name="connsiteY1" fmla="*/ 42938 h 271537"/>
                  <a:gd name="connsiteX2" fmla="*/ 131207 w 270275"/>
                  <a:gd name="connsiteY2" fmla="*/ 85876 h 271537"/>
                  <a:gd name="connsiteX3" fmla="*/ 214043 w 270275"/>
                  <a:gd name="connsiteY3" fmla="*/ 0 h 271537"/>
                  <a:gd name="connsiteX4" fmla="*/ 264229 w 270275"/>
                  <a:gd name="connsiteY4" fmla="*/ 54429 h 271537"/>
                  <a:gd name="connsiteX5" fmla="*/ 178974 w 270275"/>
                  <a:gd name="connsiteY5" fmla="*/ 134862 h 271537"/>
                  <a:gd name="connsiteX6" fmla="*/ 270275 w 270275"/>
                  <a:gd name="connsiteY6" fmla="*/ 216505 h 271537"/>
                  <a:gd name="connsiteX7" fmla="*/ 215253 w 270275"/>
                  <a:gd name="connsiteY7" fmla="*/ 269724 h 271537"/>
                  <a:gd name="connsiteX8" fmla="*/ 136045 w 270275"/>
                  <a:gd name="connsiteY8" fmla="*/ 185057 h 271537"/>
                  <a:gd name="connsiteX9" fmla="*/ 53813 w 270275"/>
                  <a:gd name="connsiteY9" fmla="*/ 271538 h 271537"/>
                  <a:gd name="connsiteX10" fmla="*/ 4232 w 270275"/>
                  <a:gd name="connsiteY10" fmla="*/ 217109 h 271537"/>
                  <a:gd name="connsiteX11" fmla="*/ 81627 w 270275"/>
                  <a:gd name="connsiteY11" fmla="*/ 142119 h 271537"/>
                  <a:gd name="connsiteX12" fmla="*/ 0 w 270275"/>
                  <a:gd name="connsiteY12" fmla="*/ 62895 h 271537"/>
                  <a:gd name="connsiteX13" fmla="*/ 58650 w 270275"/>
                  <a:gd name="connsiteY13" fmla="*/ 6048 h 2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275" h="271537">
                    <a:moveTo>
                      <a:pt x="58650" y="6048"/>
                    </a:moveTo>
                    <a:cubicBezTo>
                      <a:pt x="66511" y="15119"/>
                      <a:pt x="79208" y="29028"/>
                      <a:pt x="91301" y="42938"/>
                    </a:cubicBezTo>
                    <a:cubicBezTo>
                      <a:pt x="103998" y="56848"/>
                      <a:pt x="116696" y="70757"/>
                      <a:pt x="131207" y="85876"/>
                    </a:cubicBezTo>
                    <a:cubicBezTo>
                      <a:pt x="160230" y="55638"/>
                      <a:pt x="186230" y="28424"/>
                      <a:pt x="214043" y="0"/>
                    </a:cubicBezTo>
                    <a:cubicBezTo>
                      <a:pt x="232788" y="19957"/>
                      <a:pt x="247904" y="36286"/>
                      <a:pt x="264229" y="54429"/>
                    </a:cubicBezTo>
                    <a:cubicBezTo>
                      <a:pt x="238229" y="79224"/>
                      <a:pt x="210416" y="105229"/>
                      <a:pt x="178974" y="134862"/>
                    </a:cubicBezTo>
                    <a:cubicBezTo>
                      <a:pt x="212230" y="165100"/>
                      <a:pt x="240648" y="190500"/>
                      <a:pt x="270275" y="216505"/>
                    </a:cubicBezTo>
                    <a:cubicBezTo>
                      <a:pt x="249718" y="236462"/>
                      <a:pt x="233392" y="252186"/>
                      <a:pt x="215253" y="269724"/>
                    </a:cubicBezTo>
                    <a:cubicBezTo>
                      <a:pt x="189858" y="242509"/>
                      <a:pt x="163858" y="214690"/>
                      <a:pt x="136045" y="185057"/>
                    </a:cubicBezTo>
                    <a:cubicBezTo>
                      <a:pt x="106417" y="215900"/>
                      <a:pt x="80417" y="243114"/>
                      <a:pt x="53813" y="271538"/>
                    </a:cubicBezTo>
                    <a:cubicBezTo>
                      <a:pt x="35674" y="251581"/>
                      <a:pt x="20558" y="234648"/>
                      <a:pt x="4232" y="217109"/>
                    </a:cubicBezTo>
                    <a:cubicBezTo>
                      <a:pt x="28418" y="193524"/>
                      <a:pt x="55022" y="167519"/>
                      <a:pt x="81627" y="142119"/>
                    </a:cubicBezTo>
                    <a:cubicBezTo>
                      <a:pt x="51999" y="113090"/>
                      <a:pt x="24790" y="87086"/>
                      <a:pt x="0" y="62895"/>
                    </a:cubicBezTo>
                    <a:cubicBezTo>
                      <a:pt x="21163" y="42333"/>
                      <a:pt x="38092" y="26005"/>
                      <a:pt x="58650" y="6048"/>
                    </a:cubicBezTo>
                    <a:close/>
                  </a:path>
                </a:pathLst>
              </a:custGeom>
              <a:grpFill/>
              <a:ln w="6040" cap="flat">
                <a:noFill/>
                <a:prstDash val="solid"/>
                <a:miter/>
              </a:ln>
            </p:spPr>
            <p:txBody>
              <a:bodyPr rtlCol="0" anchor="ctr"/>
              <a:lstStyle/>
              <a:p>
                <a:endParaRPr lang="en-US"/>
              </a:p>
            </p:txBody>
          </p:sp>
          <p:sp>
            <p:nvSpPr>
              <p:cNvPr id="703" name="Freeform 702">
                <a:extLst>
                  <a:ext uri="{FF2B5EF4-FFF2-40B4-BE49-F238E27FC236}">
                    <a16:creationId xmlns:a16="http://schemas.microsoft.com/office/drawing/2014/main" id="{82F4EBEC-1D90-6E52-0635-C848154D18C3}"/>
                  </a:ext>
                </a:extLst>
              </p:cNvPr>
              <p:cNvSpPr/>
              <p:nvPr/>
            </p:nvSpPr>
            <p:spPr>
              <a:xfrm>
                <a:off x="6655879" y="2754800"/>
                <a:ext cx="217067" cy="217714"/>
              </a:xfrm>
              <a:custGeom>
                <a:avLst/>
                <a:gdLst>
                  <a:gd name="connsiteX0" fmla="*/ 217067 w 217067"/>
                  <a:gd name="connsiteY0" fmla="*/ 108252 h 217714"/>
                  <a:gd name="connsiteX1" fmla="*/ 107627 w 217067"/>
                  <a:gd name="connsiteY1" fmla="*/ 217714 h 217714"/>
                  <a:gd name="connsiteX2" fmla="*/ 0 w 217067"/>
                  <a:gd name="connsiteY2" fmla="*/ 109462 h 217714"/>
                  <a:gd name="connsiteX3" fmla="*/ 109441 w 217067"/>
                  <a:gd name="connsiteY3" fmla="*/ 0 h 217714"/>
                  <a:gd name="connsiteX4" fmla="*/ 217067 w 217067"/>
                  <a:gd name="connsiteY4" fmla="*/ 108252 h 217714"/>
                  <a:gd name="connsiteX5" fmla="*/ 108231 w 217067"/>
                  <a:gd name="connsiteY5" fmla="*/ 144538 h 217714"/>
                  <a:gd name="connsiteX6" fmla="*/ 144510 w 217067"/>
                  <a:gd name="connsiteY6" fmla="*/ 108857 h 217714"/>
                  <a:gd name="connsiteX7" fmla="*/ 108836 w 217067"/>
                  <a:gd name="connsiteY7" fmla="*/ 72571 h 217714"/>
                  <a:gd name="connsiteX8" fmla="*/ 72557 w 217067"/>
                  <a:gd name="connsiteY8" fmla="*/ 108252 h 217714"/>
                  <a:gd name="connsiteX9" fmla="*/ 108231 w 217067"/>
                  <a:gd name="connsiteY9" fmla="*/ 144538 h 2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067" h="217714">
                    <a:moveTo>
                      <a:pt x="217067" y="108252"/>
                    </a:moveTo>
                    <a:cubicBezTo>
                      <a:pt x="217067" y="168124"/>
                      <a:pt x="168091" y="217714"/>
                      <a:pt x="107627" y="217714"/>
                    </a:cubicBezTo>
                    <a:cubicBezTo>
                      <a:pt x="48371" y="217109"/>
                      <a:pt x="0" y="168729"/>
                      <a:pt x="0" y="109462"/>
                    </a:cubicBezTo>
                    <a:cubicBezTo>
                      <a:pt x="0" y="48986"/>
                      <a:pt x="48976" y="0"/>
                      <a:pt x="109441" y="0"/>
                    </a:cubicBezTo>
                    <a:cubicBezTo>
                      <a:pt x="168091" y="0"/>
                      <a:pt x="217067" y="48986"/>
                      <a:pt x="217067" y="108252"/>
                    </a:cubicBezTo>
                    <a:close/>
                    <a:moveTo>
                      <a:pt x="108231" y="144538"/>
                    </a:moveTo>
                    <a:cubicBezTo>
                      <a:pt x="127580" y="144538"/>
                      <a:pt x="144510" y="128210"/>
                      <a:pt x="144510" y="108857"/>
                    </a:cubicBezTo>
                    <a:cubicBezTo>
                      <a:pt x="144510" y="89505"/>
                      <a:pt x="128184" y="72571"/>
                      <a:pt x="108836" y="72571"/>
                    </a:cubicBezTo>
                    <a:cubicBezTo>
                      <a:pt x="89487" y="72571"/>
                      <a:pt x="72557" y="88900"/>
                      <a:pt x="72557" y="108252"/>
                    </a:cubicBezTo>
                    <a:cubicBezTo>
                      <a:pt x="72557" y="127605"/>
                      <a:pt x="88278" y="144538"/>
                      <a:pt x="108231" y="144538"/>
                    </a:cubicBezTo>
                    <a:close/>
                  </a:path>
                </a:pathLst>
              </a:custGeom>
              <a:grpFill/>
              <a:ln w="6040" cap="flat">
                <a:noFill/>
                <a:prstDash val="solid"/>
                <a:miter/>
              </a:ln>
            </p:spPr>
            <p:txBody>
              <a:bodyPr rtlCol="0" anchor="ctr"/>
              <a:lstStyle/>
              <a:p>
                <a:endParaRPr lang="en-US"/>
              </a:p>
            </p:txBody>
          </p:sp>
        </p:grpSp>
        <p:grpSp>
          <p:nvGrpSpPr>
            <p:cNvPr id="63" name="Graphic 3">
              <a:extLst>
                <a:ext uri="{FF2B5EF4-FFF2-40B4-BE49-F238E27FC236}">
                  <a16:creationId xmlns:a16="http://schemas.microsoft.com/office/drawing/2014/main" id="{C025D1FD-BFC5-FDF0-D592-8AB698BD86A4}"/>
                </a:ext>
              </a:extLst>
            </p:cNvPr>
            <p:cNvGrpSpPr/>
            <p:nvPr/>
          </p:nvGrpSpPr>
          <p:grpSpPr>
            <a:xfrm>
              <a:off x="8878245" y="2200268"/>
              <a:ext cx="144167" cy="725714"/>
              <a:chOff x="6692066" y="2173624"/>
              <a:chExt cx="144167" cy="725714"/>
            </a:xfrm>
            <a:grpFill/>
          </p:grpSpPr>
          <p:sp>
            <p:nvSpPr>
              <p:cNvPr id="676" name="Freeform 675">
                <a:extLst>
                  <a:ext uri="{FF2B5EF4-FFF2-40B4-BE49-F238E27FC236}">
                    <a16:creationId xmlns:a16="http://schemas.microsoft.com/office/drawing/2014/main" id="{59177B48-A769-7160-3BB7-7EC8019BEF80}"/>
                  </a:ext>
                </a:extLst>
              </p:cNvPr>
              <p:cNvSpPr/>
              <p:nvPr/>
            </p:nvSpPr>
            <p:spPr>
              <a:xfrm>
                <a:off x="6692066" y="2173624"/>
                <a:ext cx="144167" cy="434823"/>
              </a:xfrm>
              <a:custGeom>
                <a:avLst/>
                <a:gdLst>
                  <a:gd name="connsiteX0" fmla="*/ 111346 w 144167"/>
                  <a:gd name="connsiteY0" fmla="*/ 434824 h 434823"/>
                  <a:gd name="connsiteX1" fmla="*/ 33347 w 144167"/>
                  <a:gd name="connsiteY1" fmla="*/ 434824 h 434823"/>
                  <a:gd name="connsiteX2" fmla="*/ 22464 w 144167"/>
                  <a:gd name="connsiteY2" fmla="*/ 313872 h 434823"/>
                  <a:gd name="connsiteX3" fmla="*/ 697 w 144167"/>
                  <a:gd name="connsiteY3" fmla="*/ 54429 h 434823"/>
                  <a:gd name="connsiteX4" fmla="*/ 50278 w 144167"/>
                  <a:gd name="connsiteY4" fmla="*/ 0 h 434823"/>
                  <a:gd name="connsiteX5" fmla="*/ 104696 w 144167"/>
                  <a:gd name="connsiteY5" fmla="*/ 0 h 434823"/>
                  <a:gd name="connsiteX6" fmla="*/ 143997 w 144167"/>
                  <a:gd name="connsiteY6" fmla="*/ 42938 h 434823"/>
                  <a:gd name="connsiteX7" fmla="*/ 119207 w 144167"/>
                  <a:gd name="connsiteY7" fmla="*/ 336248 h 434823"/>
                  <a:gd name="connsiteX8" fmla="*/ 111346 w 144167"/>
                  <a:gd name="connsiteY8" fmla="*/ 434824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67" h="434823">
                    <a:moveTo>
                      <a:pt x="111346" y="434824"/>
                    </a:moveTo>
                    <a:cubicBezTo>
                      <a:pt x="84138" y="434824"/>
                      <a:pt x="60556" y="434824"/>
                      <a:pt x="33347" y="434824"/>
                    </a:cubicBezTo>
                    <a:cubicBezTo>
                      <a:pt x="29720" y="394305"/>
                      <a:pt x="26092" y="353786"/>
                      <a:pt x="22464" y="313872"/>
                    </a:cubicBezTo>
                    <a:cubicBezTo>
                      <a:pt x="15208" y="227391"/>
                      <a:pt x="8557" y="140910"/>
                      <a:pt x="697" y="54429"/>
                    </a:cubicBezTo>
                    <a:cubicBezTo>
                      <a:pt x="-2931" y="11491"/>
                      <a:pt x="6743" y="0"/>
                      <a:pt x="50278" y="0"/>
                    </a:cubicBezTo>
                    <a:cubicBezTo>
                      <a:pt x="68417" y="0"/>
                      <a:pt x="86556" y="0"/>
                      <a:pt x="104696" y="0"/>
                    </a:cubicBezTo>
                    <a:cubicBezTo>
                      <a:pt x="133113" y="605"/>
                      <a:pt x="145811" y="13910"/>
                      <a:pt x="143997" y="42938"/>
                    </a:cubicBezTo>
                    <a:cubicBezTo>
                      <a:pt x="136137" y="140910"/>
                      <a:pt x="127672" y="238276"/>
                      <a:pt x="119207" y="336248"/>
                    </a:cubicBezTo>
                    <a:cubicBezTo>
                      <a:pt x="116788" y="368905"/>
                      <a:pt x="114370" y="400957"/>
                      <a:pt x="111346" y="434824"/>
                    </a:cubicBezTo>
                    <a:close/>
                  </a:path>
                </a:pathLst>
              </a:custGeom>
              <a:solidFill>
                <a:srgbClr val="F16924"/>
              </a:solidFill>
              <a:ln w="6040" cap="flat">
                <a:noFill/>
                <a:prstDash val="solid"/>
                <a:miter/>
              </a:ln>
            </p:spPr>
            <p:txBody>
              <a:bodyPr rtlCol="0" anchor="ctr"/>
              <a:lstStyle/>
              <a:p>
                <a:endParaRPr lang="en-US"/>
              </a:p>
            </p:txBody>
          </p:sp>
          <p:sp>
            <p:nvSpPr>
              <p:cNvPr id="677" name="Freeform 676">
                <a:extLst>
                  <a:ext uri="{FF2B5EF4-FFF2-40B4-BE49-F238E27FC236}">
                    <a16:creationId xmlns:a16="http://schemas.microsoft.com/office/drawing/2014/main" id="{19291872-7CA4-A993-003A-0FD58391247A}"/>
                  </a:ext>
                </a:extLst>
              </p:cNvPr>
              <p:cNvSpPr/>
              <p:nvPr/>
            </p:nvSpPr>
            <p:spPr>
              <a:xfrm>
                <a:off x="6728436" y="2827355"/>
                <a:ext cx="71952" cy="71982"/>
              </a:xfrm>
              <a:custGeom>
                <a:avLst/>
                <a:gdLst>
                  <a:gd name="connsiteX0" fmla="*/ 35674 w 71952"/>
                  <a:gd name="connsiteY0" fmla="*/ 71983 h 71982"/>
                  <a:gd name="connsiteX1" fmla="*/ 0 w 71952"/>
                  <a:gd name="connsiteY1" fmla="*/ 35697 h 71982"/>
                  <a:gd name="connsiteX2" fmla="*/ 36279 w 71952"/>
                  <a:gd name="connsiteY2" fmla="*/ 16 h 71982"/>
                  <a:gd name="connsiteX3" fmla="*/ 71953 w 71952"/>
                  <a:gd name="connsiteY3" fmla="*/ 36302 h 71982"/>
                  <a:gd name="connsiteX4" fmla="*/ 35674 w 71952"/>
                  <a:gd name="connsiteY4" fmla="*/ 71983 h 7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52" h="71982">
                    <a:moveTo>
                      <a:pt x="35674" y="71983"/>
                    </a:moveTo>
                    <a:cubicBezTo>
                      <a:pt x="16325" y="71983"/>
                      <a:pt x="0" y="55050"/>
                      <a:pt x="0" y="35697"/>
                    </a:cubicBezTo>
                    <a:cubicBezTo>
                      <a:pt x="0" y="15740"/>
                      <a:pt x="16930" y="-589"/>
                      <a:pt x="36279" y="16"/>
                    </a:cubicBezTo>
                    <a:cubicBezTo>
                      <a:pt x="55627" y="16"/>
                      <a:pt x="71953" y="16950"/>
                      <a:pt x="71953" y="36302"/>
                    </a:cubicBezTo>
                    <a:cubicBezTo>
                      <a:pt x="71953" y="55654"/>
                      <a:pt x="55023" y="71983"/>
                      <a:pt x="35674" y="71983"/>
                    </a:cubicBezTo>
                    <a:close/>
                  </a:path>
                </a:pathLst>
              </a:custGeom>
              <a:solidFill>
                <a:srgbClr val="F16924"/>
              </a:solidFill>
              <a:ln w="604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6392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AC12AB2A-3AA2-F7F1-76BC-0FA416FAAD7F}"/>
              </a:ext>
            </a:extLst>
          </p:cNvPr>
          <p:cNvSpPr/>
          <p:nvPr/>
        </p:nvSpPr>
        <p:spPr>
          <a:xfrm>
            <a:off x="4112679" y="1625731"/>
            <a:ext cx="1530922" cy="815668"/>
          </a:xfrm>
          <a:custGeom>
            <a:avLst/>
            <a:gdLst>
              <a:gd name="connsiteX0" fmla="*/ 1397247 w 1530922"/>
              <a:gd name="connsiteY0" fmla="*/ 787293 h 815668"/>
              <a:gd name="connsiteX1" fmla="*/ 74989 w 1530922"/>
              <a:gd name="connsiteY1" fmla="*/ 149920 h 815668"/>
              <a:gd name="connsiteX2" fmla="*/ 74989 w 1530922"/>
              <a:gd name="connsiteY2" fmla="*/ 149920 h 815668"/>
              <a:gd name="connsiteX3" fmla="*/ 0 w 1530922"/>
              <a:gd name="connsiteY3" fmla="*/ 74960 h 815668"/>
              <a:gd name="connsiteX4" fmla="*/ 0 w 1530922"/>
              <a:gd name="connsiteY4" fmla="*/ 74960 h 815668"/>
              <a:gd name="connsiteX5" fmla="*/ 74989 w 1530922"/>
              <a:gd name="connsiteY5" fmla="*/ 0 h 815668"/>
              <a:gd name="connsiteX6" fmla="*/ 74989 w 1530922"/>
              <a:gd name="connsiteY6" fmla="*/ 0 h 815668"/>
              <a:gd name="connsiteX7" fmla="*/ 1514603 w 1530922"/>
              <a:gd name="connsiteY7" fmla="*/ 693699 h 815668"/>
              <a:gd name="connsiteX8" fmla="*/ 1514603 w 1530922"/>
              <a:gd name="connsiteY8" fmla="*/ 693699 h 815668"/>
              <a:gd name="connsiteX9" fmla="*/ 1502740 w 1530922"/>
              <a:gd name="connsiteY9" fmla="*/ 799151 h 815668"/>
              <a:gd name="connsiteX10" fmla="*/ 1502740 w 1530922"/>
              <a:gd name="connsiteY10" fmla="*/ 799151 h 815668"/>
              <a:gd name="connsiteX11" fmla="*/ 1456137 w 1530922"/>
              <a:gd name="connsiteY11" fmla="*/ 815668 h 815668"/>
              <a:gd name="connsiteX12" fmla="*/ 1456137 w 1530922"/>
              <a:gd name="connsiteY12" fmla="*/ 815668 h 815668"/>
              <a:gd name="connsiteX13" fmla="*/ 1397247 w 1530922"/>
              <a:gd name="connsiteY13" fmla="*/ 787293 h 815668"/>
              <a:gd name="connsiteX14" fmla="*/ 1397247 w 1530922"/>
              <a:gd name="connsiteY14" fmla="*/ 787293 h 8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922" h="815668">
                <a:moveTo>
                  <a:pt x="1397247" y="787293"/>
                </a:moveTo>
                <a:cubicBezTo>
                  <a:pt x="1087125" y="398517"/>
                  <a:pt x="610502" y="149920"/>
                  <a:pt x="74989" y="149920"/>
                </a:cubicBezTo>
                <a:lnTo>
                  <a:pt x="74989" y="149920"/>
                </a:lnTo>
                <a:cubicBezTo>
                  <a:pt x="33470" y="149920"/>
                  <a:pt x="0" y="116464"/>
                  <a:pt x="0" y="74960"/>
                </a:cubicBezTo>
                <a:lnTo>
                  <a:pt x="0" y="74960"/>
                </a:lnTo>
                <a:cubicBezTo>
                  <a:pt x="0" y="33457"/>
                  <a:pt x="33470" y="0"/>
                  <a:pt x="74989" y="0"/>
                </a:cubicBezTo>
                <a:lnTo>
                  <a:pt x="74989" y="0"/>
                </a:lnTo>
                <a:cubicBezTo>
                  <a:pt x="657528" y="0"/>
                  <a:pt x="1177789" y="271042"/>
                  <a:pt x="1514603" y="693699"/>
                </a:cubicBezTo>
                <a:lnTo>
                  <a:pt x="1514603" y="693699"/>
                </a:lnTo>
                <a:cubicBezTo>
                  <a:pt x="1540446" y="725885"/>
                  <a:pt x="1534939" y="773318"/>
                  <a:pt x="1502740" y="799151"/>
                </a:cubicBezTo>
                <a:lnTo>
                  <a:pt x="1502740" y="799151"/>
                </a:lnTo>
                <a:cubicBezTo>
                  <a:pt x="1488759" y="810162"/>
                  <a:pt x="1472236" y="815668"/>
                  <a:pt x="1456137" y="815668"/>
                </a:cubicBezTo>
                <a:lnTo>
                  <a:pt x="1456137" y="815668"/>
                </a:lnTo>
                <a:cubicBezTo>
                  <a:pt x="1433683" y="815245"/>
                  <a:pt x="1412076" y="805504"/>
                  <a:pt x="1397247" y="787293"/>
                </a:cubicBezTo>
                <a:lnTo>
                  <a:pt x="1397247" y="787293"/>
                </a:lnTo>
                <a:close/>
              </a:path>
            </a:pathLst>
          </a:custGeom>
          <a:solidFill>
            <a:srgbClr val="7F1C58"/>
          </a:solidFill>
          <a:ln w="4233" cap="flat">
            <a:noFill/>
            <a:prstDash val="solid"/>
            <a:miter/>
          </a:ln>
        </p:spPr>
        <p:txBody>
          <a:bodyPr rtlCol="0" anchor="ctr"/>
          <a:lstStyle/>
          <a:p>
            <a:endParaRPr lang="en-US"/>
          </a:p>
        </p:txBody>
      </p:sp>
      <p:sp>
        <p:nvSpPr>
          <p:cNvPr id="332" name="Rectangle 331">
            <a:extLst>
              <a:ext uri="{FF2B5EF4-FFF2-40B4-BE49-F238E27FC236}">
                <a16:creationId xmlns:a16="http://schemas.microsoft.com/office/drawing/2014/main" id="{4AD1CC34-EF04-776A-97D1-6B2C495C81FB}"/>
              </a:ext>
            </a:extLst>
          </p:cNvPr>
          <p:cNvSpPr/>
          <p:nvPr/>
        </p:nvSpPr>
        <p:spPr>
          <a:xfrm>
            <a:off x="577603" y="0"/>
            <a:ext cx="4468891"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ext Placeholder 10">
            <a:extLst>
              <a:ext uri="{FF2B5EF4-FFF2-40B4-BE49-F238E27FC236}">
                <a16:creationId xmlns:a16="http://schemas.microsoft.com/office/drawing/2014/main" id="{C8794C74-43AD-DC52-6829-2ABE1D3D0969}"/>
              </a:ext>
            </a:extLst>
          </p:cNvPr>
          <p:cNvSpPr txBox="1">
            <a:spLocks/>
          </p:cNvSpPr>
          <p:nvPr/>
        </p:nvSpPr>
        <p:spPr>
          <a:xfrm>
            <a:off x="874101" y="178627"/>
            <a:ext cx="4185547" cy="57432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err="1">
                <a:solidFill>
                  <a:schemeClr val="bg1"/>
                </a:solidFill>
              </a:rPr>
              <a:t>Nutzen</a:t>
            </a:r>
            <a:r>
              <a:rPr lang="en-US" sz="2800" dirty="0">
                <a:solidFill>
                  <a:schemeClr val="bg1"/>
                </a:solidFill>
              </a:rPr>
              <a:t> Sie das </a:t>
            </a:r>
          </a:p>
          <a:p>
            <a:r>
              <a:rPr lang="en-US" sz="2800" dirty="0" err="1">
                <a:solidFill>
                  <a:schemeClr val="bg1"/>
                </a:solidFill>
              </a:rPr>
              <a:t>SECure</a:t>
            </a:r>
            <a:r>
              <a:rPr lang="en-US" sz="2800" dirty="0">
                <a:solidFill>
                  <a:schemeClr val="bg1"/>
                </a:solidFill>
              </a:rPr>
              <a:t> </a:t>
            </a:r>
            <a:r>
              <a:rPr lang="en-US" sz="2800" dirty="0" err="1">
                <a:solidFill>
                  <a:schemeClr val="bg1"/>
                </a:solidFill>
              </a:rPr>
              <a:t>Krisen</a:t>
            </a:r>
            <a:r>
              <a:rPr lang="en-US" sz="2800" dirty="0">
                <a:solidFill>
                  <a:schemeClr val="bg1"/>
                </a:solidFill>
              </a:rPr>
              <a:t>-Assessment </a:t>
            </a:r>
            <a:r>
              <a:rPr lang="en-US" sz="2800" dirty="0" err="1">
                <a:solidFill>
                  <a:schemeClr val="bg1"/>
                </a:solidFill>
              </a:rPr>
              <a:t>als</a:t>
            </a:r>
            <a:r>
              <a:rPr lang="en-US" sz="2800" dirty="0">
                <a:solidFill>
                  <a:schemeClr val="bg1"/>
                </a:solidFill>
              </a:rPr>
              <a:t> </a:t>
            </a:r>
            <a:r>
              <a:rPr lang="en-US" sz="2800" dirty="0" err="1">
                <a:solidFill>
                  <a:schemeClr val="bg1"/>
                </a:solidFill>
              </a:rPr>
              <a:t>ersten</a:t>
            </a:r>
            <a:r>
              <a:rPr lang="en-US" sz="2800" dirty="0">
                <a:solidFill>
                  <a:schemeClr val="bg1"/>
                </a:solidFill>
              </a:rPr>
              <a:t> Schritt </a:t>
            </a:r>
            <a:r>
              <a:rPr lang="en-US" sz="2800" dirty="0" err="1">
                <a:solidFill>
                  <a:schemeClr val="bg1"/>
                </a:solidFill>
              </a:rPr>
              <a:t>eines</a:t>
            </a:r>
            <a:r>
              <a:rPr lang="en-US" sz="2800" dirty="0">
                <a:solidFill>
                  <a:schemeClr val="bg1"/>
                </a:solidFill>
              </a:rPr>
              <a:t> </a:t>
            </a:r>
            <a:r>
              <a:rPr lang="en-US" sz="2800" dirty="0" err="1">
                <a:solidFill>
                  <a:schemeClr val="bg1"/>
                </a:solidFill>
              </a:rPr>
              <a:t>umfassenden</a:t>
            </a:r>
            <a:r>
              <a:rPr lang="en-US" sz="2800" dirty="0">
                <a:solidFill>
                  <a:schemeClr val="bg1"/>
                </a:solidFill>
              </a:rPr>
              <a:t> </a:t>
            </a:r>
            <a:r>
              <a:rPr lang="en-US" sz="2800" dirty="0" err="1">
                <a:solidFill>
                  <a:schemeClr val="bg1"/>
                </a:solidFill>
              </a:rPr>
              <a:t>Frühwarntests</a:t>
            </a:r>
            <a:r>
              <a:rPr lang="en-US" sz="2800" dirty="0">
                <a:solidFill>
                  <a:schemeClr val="bg1"/>
                </a:solidFill>
              </a:rPr>
              <a:t>!</a:t>
            </a:r>
          </a:p>
          <a:p>
            <a:endParaRPr lang="en-US" sz="3200" dirty="0">
              <a:solidFill>
                <a:schemeClr val="bg1"/>
              </a:solidFill>
            </a:endParaRPr>
          </a:p>
          <a:p>
            <a:pPr>
              <a:lnSpc>
                <a:spcPts val="2240"/>
              </a:lnSpc>
              <a:spcBef>
                <a:spcPts val="0"/>
              </a:spcBef>
            </a:pPr>
            <a:r>
              <a:rPr lang="en-GB" sz="2000" dirty="0">
                <a:solidFill>
                  <a:schemeClr val="bg1"/>
                </a:solidFill>
              </a:rPr>
              <a:t>Das </a:t>
            </a:r>
            <a:r>
              <a:rPr lang="en-GB" sz="2000" dirty="0" err="1">
                <a:solidFill>
                  <a:schemeClr val="bg1"/>
                </a:solidFill>
              </a:rPr>
              <a:t>internationale</a:t>
            </a:r>
            <a:r>
              <a:rPr lang="en-GB" sz="2000" dirty="0">
                <a:solidFill>
                  <a:schemeClr val="bg1"/>
                </a:solidFill>
              </a:rPr>
              <a:t> </a:t>
            </a:r>
            <a:r>
              <a:rPr lang="en-GB" sz="2000" dirty="0" err="1">
                <a:solidFill>
                  <a:schemeClr val="bg1"/>
                </a:solidFill>
              </a:rPr>
              <a:t>SECure</a:t>
            </a:r>
            <a:r>
              <a:rPr lang="en-GB" sz="2000" dirty="0">
                <a:solidFill>
                  <a:schemeClr val="bg1"/>
                </a:solidFill>
              </a:rPr>
              <a:t>-</a:t>
            </a:r>
            <a:r>
              <a:rPr lang="en-GB" sz="2000" dirty="0" err="1">
                <a:solidFill>
                  <a:schemeClr val="bg1"/>
                </a:solidFill>
              </a:rPr>
              <a:t>Krisenexperten</a:t>
            </a:r>
            <a:r>
              <a:rPr lang="en-GB" sz="2000" dirty="0">
                <a:solidFill>
                  <a:schemeClr val="bg1"/>
                </a:solidFill>
              </a:rPr>
              <a:t>-Team hat einen Bewertungsalgorithmus entwickelt, der die </a:t>
            </a:r>
            <a:r>
              <a:rPr lang="en-GB" sz="2000" dirty="0" err="1">
                <a:solidFill>
                  <a:schemeClr val="bg1"/>
                </a:solidFill>
              </a:rPr>
              <a:t>gegebenen</a:t>
            </a:r>
            <a:r>
              <a:rPr lang="en-GB" sz="2000" dirty="0">
                <a:solidFill>
                  <a:schemeClr val="bg1"/>
                </a:solidFill>
              </a:rPr>
              <a:t> </a:t>
            </a:r>
            <a:r>
              <a:rPr lang="en-GB" sz="2000" dirty="0" err="1">
                <a:solidFill>
                  <a:schemeClr val="bg1"/>
                </a:solidFill>
              </a:rPr>
              <a:t>Antworten</a:t>
            </a:r>
            <a:r>
              <a:rPr lang="en-GB" sz="2000" dirty="0">
                <a:solidFill>
                  <a:schemeClr val="bg1"/>
                </a:solidFill>
              </a:rPr>
              <a:t> </a:t>
            </a:r>
            <a:r>
              <a:rPr lang="en-GB" sz="2000" dirty="0" err="1">
                <a:solidFill>
                  <a:schemeClr val="bg1"/>
                </a:solidFill>
              </a:rPr>
              <a:t>nach</a:t>
            </a:r>
            <a:r>
              <a:rPr lang="en-GB" sz="2000" dirty="0">
                <a:solidFill>
                  <a:schemeClr val="bg1"/>
                </a:solidFill>
              </a:rPr>
              <a:t> </a:t>
            </a:r>
            <a:r>
              <a:rPr lang="en-GB" sz="2000" dirty="0" err="1">
                <a:solidFill>
                  <a:schemeClr val="bg1"/>
                </a:solidFill>
              </a:rPr>
              <a:t>Abschnitten</a:t>
            </a:r>
            <a:r>
              <a:rPr lang="en-GB" sz="2000" dirty="0">
                <a:solidFill>
                  <a:schemeClr val="bg1"/>
                </a:solidFill>
              </a:rPr>
              <a:t> </a:t>
            </a:r>
            <a:r>
              <a:rPr lang="en-GB" sz="2000" dirty="0" err="1">
                <a:solidFill>
                  <a:schemeClr val="bg1"/>
                </a:solidFill>
              </a:rPr>
              <a:t>gliedert</a:t>
            </a:r>
            <a:r>
              <a:rPr lang="en-GB" sz="2000" dirty="0">
                <a:solidFill>
                  <a:schemeClr val="bg1"/>
                </a:solidFill>
              </a:rPr>
              <a:t> und </a:t>
            </a:r>
            <a:r>
              <a:rPr lang="en-GB" sz="2000" dirty="0" err="1">
                <a:solidFill>
                  <a:schemeClr val="bg1"/>
                </a:solidFill>
              </a:rPr>
              <a:t>nach</a:t>
            </a:r>
            <a:r>
              <a:rPr lang="en-GB" sz="2000" dirty="0">
                <a:solidFill>
                  <a:schemeClr val="bg1"/>
                </a:solidFill>
              </a:rPr>
              <a:t> drei </a:t>
            </a:r>
            <a:r>
              <a:rPr lang="en-GB" sz="2000" dirty="0" err="1">
                <a:solidFill>
                  <a:schemeClr val="bg1"/>
                </a:solidFill>
              </a:rPr>
              <a:t>Hauptkategorien</a:t>
            </a:r>
            <a:r>
              <a:rPr lang="en-GB" sz="2000" dirty="0">
                <a:solidFill>
                  <a:schemeClr val="bg1"/>
                </a:solidFill>
              </a:rPr>
              <a:t> </a:t>
            </a:r>
            <a:r>
              <a:rPr lang="en-GB" sz="2000" dirty="0" err="1">
                <a:solidFill>
                  <a:schemeClr val="bg1"/>
                </a:solidFill>
              </a:rPr>
              <a:t>bewertet</a:t>
            </a:r>
            <a:r>
              <a:rPr lang="en-GB" sz="2000" dirty="0">
                <a:solidFill>
                  <a:schemeClr val="bg1"/>
                </a:solidFill>
              </a:rPr>
              <a:t>: </a:t>
            </a:r>
            <a:endParaRPr lang="en-IE" sz="2000" dirty="0">
              <a:solidFill>
                <a:schemeClr val="bg1"/>
              </a:solidFill>
            </a:endParaRPr>
          </a:p>
          <a:p>
            <a:pPr>
              <a:lnSpc>
                <a:spcPts val="2240"/>
              </a:lnSpc>
              <a:spcBef>
                <a:spcPts val="0"/>
              </a:spcBef>
            </a:pPr>
            <a:endParaRPr lang="en-US" sz="2000" dirty="0">
              <a:solidFill>
                <a:schemeClr val="bg1"/>
              </a:solidFill>
            </a:endParaRPr>
          </a:p>
          <a:p>
            <a:r>
              <a:rPr lang="en-US" sz="3200" dirty="0">
                <a:solidFill>
                  <a:schemeClr val="bg1"/>
                </a:solidFill>
              </a:rPr>
              <a:t> </a:t>
            </a:r>
          </a:p>
        </p:txBody>
      </p:sp>
      <p:sp>
        <p:nvSpPr>
          <p:cNvPr id="34" name="Freeform 33">
            <a:extLst>
              <a:ext uri="{FF2B5EF4-FFF2-40B4-BE49-F238E27FC236}">
                <a16:creationId xmlns:a16="http://schemas.microsoft.com/office/drawing/2014/main" id="{BAE7D363-F4C4-37A2-8C66-8AC26CA755A5}"/>
              </a:ext>
            </a:extLst>
          </p:cNvPr>
          <p:cNvSpPr/>
          <p:nvPr/>
        </p:nvSpPr>
        <p:spPr>
          <a:xfrm>
            <a:off x="4112679" y="4488819"/>
            <a:ext cx="1530922" cy="815465"/>
          </a:xfrm>
          <a:custGeom>
            <a:avLst/>
            <a:gdLst>
              <a:gd name="connsiteX0" fmla="*/ 0 w 1530922"/>
              <a:gd name="connsiteY0" fmla="*/ 740505 h 815465"/>
              <a:gd name="connsiteX1" fmla="*/ 74989 w 1530922"/>
              <a:gd name="connsiteY1" fmla="*/ 665545 h 815465"/>
              <a:gd name="connsiteX2" fmla="*/ 74989 w 1530922"/>
              <a:gd name="connsiteY2" fmla="*/ 665545 h 815465"/>
              <a:gd name="connsiteX3" fmla="*/ 1397247 w 1530922"/>
              <a:gd name="connsiteY3" fmla="*/ 28172 h 815465"/>
              <a:gd name="connsiteX4" fmla="*/ 1397247 w 1530922"/>
              <a:gd name="connsiteY4" fmla="*/ 28172 h 815465"/>
              <a:gd name="connsiteX5" fmla="*/ 1502740 w 1530922"/>
              <a:gd name="connsiteY5" fmla="*/ 16314 h 815465"/>
              <a:gd name="connsiteX6" fmla="*/ 1502740 w 1530922"/>
              <a:gd name="connsiteY6" fmla="*/ 16314 h 815465"/>
              <a:gd name="connsiteX7" fmla="*/ 1514603 w 1530922"/>
              <a:gd name="connsiteY7" fmla="*/ 121766 h 815465"/>
              <a:gd name="connsiteX8" fmla="*/ 1514603 w 1530922"/>
              <a:gd name="connsiteY8" fmla="*/ 121766 h 815465"/>
              <a:gd name="connsiteX9" fmla="*/ 74989 w 1530922"/>
              <a:gd name="connsiteY9" fmla="*/ 815465 h 815465"/>
              <a:gd name="connsiteX10" fmla="*/ 74989 w 1530922"/>
              <a:gd name="connsiteY10" fmla="*/ 815465 h 815465"/>
              <a:gd name="connsiteX11" fmla="*/ 0 w 1530922"/>
              <a:gd name="connsiteY11" fmla="*/ 740505 h 815465"/>
              <a:gd name="connsiteX12" fmla="*/ 0 w 1530922"/>
              <a:gd name="connsiteY12" fmla="*/ 740505 h 8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0922" h="815465">
                <a:moveTo>
                  <a:pt x="0" y="740505"/>
                </a:moveTo>
                <a:cubicBezTo>
                  <a:pt x="0" y="699002"/>
                  <a:pt x="33470" y="665545"/>
                  <a:pt x="74989" y="665545"/>
                </a:cubicBezTo>
                <a:lnTo>
                  <a:pt x="74989" y="665545"/>
                </a:lnTo>
                <a:cubicBezTo>
                  <a:pt x="610502" y="665545"/>
                  <a:pt x="1087548" y="416948"/>
                  <a:pt x="1397247" y="28172"/>
                </a:cubicBezTo>
                <a:lnTo>
                  <a:pt x="1397247" y="28172"/>
                </a:lnTo>
                <a:cubicBezTo>
                  <a:pt x="1423091" y="-4014"/>
                  <a:pt x="1470118" y="-9520"/>
                  <a:pt x="1502740" y="16314"/>
                </a:cubicBezTo>
                <a:lnTo>
                  <a:pt x="1502740" y="16314"/>
                </a:lnTo>
                <a:cubicBezTo>
                  <a:pt x="1534939" y="42148"/>
                  <a:pt x="1540446" y="89156"/>
                  <a:pt x="1514603" y="121766"/>
                </a:cubicBezTo>
                <a:lnTo>
                  <a:pt x="1514603" y="121766"/>
                </a:lnTo>
                <a:cubicBezTo>
                  <a:pt x="1177789" y="544423"/>
                  <a:pt x="657528" y="815465"/>
                  <a:pt x="74989" y="815465"/>
                </a:cubicBezTo>
                <a:lnTo>
                  <a:pt x="74989" y="815465"/>
                </a:lnTo>
                <a:cubicBezTo>
                  <a:pt x="33470" y="815465"/>
                  <a:pt x="0" y="781585"/>
                  <a:pt x="0" y="740505"/>
                </a:cubicBezTo>
                <a:lnTo>
                  <a:pt x="0" y="740505"/>
                </a:lnTo>
                <a:close/>
              </a:path>
            </a:pathLst>
          </a:custGeom>
          <a:solidFill>
            <a:srgbClr val="B41F7A"/>
          </a:solidFill>
          <a:ln w="423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E2A9343-463C-D8FF-A890-DF344544AA0E}"/>
              </a:ext>
            </a:extLst>
          </p:cNvPr>
          <p:cNvSpPr/>
          <p:nvPr/>
        </p:nvSpPr>
        <p:spPr>
          <a:xfrm>
            <a:off x="5493607" y="2291258"/>
            <a:ext cx="534038" cy="2347701"/>
          </a:xfrm>
          <a:custGeom>
            <a:avLst/>
            <a:gdLst>
              <a:gd name="connsiteX0" fmla="*/ 534039 w 534038"/>
              <a:gd name="connsiteY0" fmla="*/ 1173749 h 2347701"/>
              <a:gd name="connsiteX1" fmla="*/ 534039 w 534038"/>
              <a:gd name="connsiteY1" fmla="*/ 1173749 h 2347701"/>
              <a:gd name="connsiteX2" fmla="*/ 133675 w 534038"/>
              <a:gd name="connsiteY2" fmla="*/ 28172 h 2347701"/>
              <a:gd name="connsiteX3" fmla="*/ 28183 w 534038"/>
              <a:gd name="connsiteY3" fmla="*/ 16314 h 2347701"/>
              <a:gd name="connsiteX4" fmla="*/ 16320 w 534038"/>
              <a:gd name="connsiteY4" fmla="*/ 121766 h 2347701"/>
              <a:gd name="connsiteX5" fmla="*/ 384061 w 534038"/>
              <a:gd name="connsiteY5" fmla="*/ 1173749 h 2347701"/>
              <a:gd name="connsiteX6" fmla="*/ 384061 w 534038"/>
              <a:gd name="connsiteY6" fmla="*/ 1174173 h 2347701"/>
              <a:gd name="connsiteX7" fmla="*/ 16320 w 534038"/>
              <a:gd name="connsiteY7" fmla="*/ 2225732 h 2347701"/>
              <a:gd name="connsiteX8" fmla="*/ 28183 w 534038"/>
              <a:gd name="connsiteY8" fmla="*/ 2331185 h 2347701"/>
              <a:gd name="connsiteX9" fmla="*/ 74786 w 534038"/>
              <a:gd name="connsiteY9" fmla="*/ 2347702 h 2347701"/>
              <a:gd name="connsiteX10" fmla="*/ 133675 w 534038"/>
              <a:gd name="connsiteY10" fmla="*/ 2319327 h 2347701"/>
              <a:gd name="connsiteX11" fmla="*/ 133675 w 534038"/>
              <a:gd name="connsiteY11" fmla="*/ 2319327 h 2347701"/>
              <a:gd name="connsiteX12" fmla="*/ 534039 w 534038"/>
              <a:gd name="connsiteY12" fmla="*/ 1173749 h 234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038" h="2347701">
                <a:moveTo>
                  <a:pt x="534039" y="1173749"/>
                </a:moveTo>
                <a:cubicBezTo>
                  <a:pt x="534039" y="1173749"/>
                  <a:pt x="534039" y="1173326"/>
                  <a:pt x="534039" y="1173749"/>
                </a:cubicBezTo>
                <a:cubicBezTo>
                  <a:pt x="534039" y="740505"/>
                  <a:pt x="384061" y="342411"/>
                  <a:pt x="133675" y="28172"/>
                </a:cubicBezTo>
                <a:cubicBezTo>
                  <a:pt x="107832" y="-4014"/>
                  <a:pt x="60805" y="-9520"/>
                  <a:pt x="28183" y="16314"/>
                </a:cubicBezTo>
                <a:cubicBezTo>
                  <a:pt x="-4016" y="42148"/>
                  <a:pt x="-9524" y="89156"/>
                  <a:pt x="16320" y="121766"/>
                </a:cubicBezTo>
                <a:cubicBezTo>
                  <a:pt x="246370" y="410596"/>
                  <a:pt x="384061" y="775656"/>
                  <a:pt x="384061" y="1173749"/>
                </a:cubicBezTo>
                <a:cubicBezTo>
                  <a:pt x="384061" y="1173749"/>
                  <a:pt x="384061" y="1174173"/>
                  <a:pt x="384061" y="1174173"/>
                </a:cubicBezTo>
                <a:cubicBezTo>
                  <a:pt x="384061" y="1572266"/>
                  <a:pt x="246370" y="1936903"/>
                  <a:pt x="16320" y="2225732"/>
                </a:cubicBezTo>
                <a:cubicBezTo>
                  <a:pt x="-9524" y="2257919"/>
                  <a:pt x="-4016" y="2305351"/>
                  <a:pt x="28183" y="2331185"/>
                </a:cubicBezTo>
                <a:cubicBezTo>
                  <a:pt x="42164" y="2342196"/>
                  <a:pt x="58686" y="2347702"/>
                  <a:pt x="74786" y="2347702"/>
                </a:cubicBezTo>
                <a:cubicBezTo>
                  <a:pt x="96816" y="2347702"/>
                  <a:pt x="118847" y="2337961"/>
                  <a:pt x="133675" y="2319327"/>
                </a:cubicBezTo>
                <a:lnTo>
                  <a:pt x="133675" y="2319327"/>
                </a:lnTo>
                <a:cubicBezTo>
                  <a:pt x="384061" y="2005087"/>
                  <a:pt x="534039" y="1606570"/>
                  <a:pt x="534039" y="1173749"/>
                </a:cubicBezTo>
                <a:close/>
              </a:path>
            </a:pathLst>
          </a:custGeom>
          <a:solidFill>
            <a:srgbClr val="F16924"/>
          </a:solidFill>
          <a:ln w="4233" cap="flat">
            <a:noFill/>
            <a:prstDash val="solid"/>
            <a:miter/>
          </a:ln>
        </p:spPr>
        <p:txBody>
          <a:bodyPr rtlCol="0" anchor="ctr"/>
          <a:lstStyle/>
          <a:p>
            <a:endParaRPr lang="en-US"/>
          </a:p>
        </p:txBody>
      </p:sp>
      <p:grpSp>
        <p:nvGrpSpPr>
          <p:cNvPr id="254" name="Graphic 8">
            <a:extLst>
              <a:ext uri="{FF2B5EF4-FFF2-40B4-BE49-F238E27FC236}">
                <a16:creationId xmlns:a16="http://schemas.microsoft.com/office/drawing/2014/main" id="{15A5C673-CC86-BF23-26C5-EFD07711BD2D}"/>
              </a:ext>
            </a:extLst>
          </p:cNvPr>
          <p:cNvGrpSpPr/>
          <p:nvPr/>
        </p:nvGrpSpPr>
        <p:grpSpPr>
          <a:xfrm>
            <a:off x="5669909" y="4884704"/>
            <a:ext cx="1446392" cy="1445841"/>
            <a:chOff x="4817897" y="694433"/>
            <a:chExt cx="1446392" cy="1445841"/>
          </a:xfrm>
        </p:grpSpPr>
        <p:sp>
          <p:nvSpPr>
            <p:cNvPr id="255" name="Freeform 254">
              <a:extLst>
                <a:ext uri="{FF2B5EF4-FFF2-40B4-BE49-F238E27FC236}">
                  <a16:creationId xmlns:a16="http://schemas.microsoft.com/office/drawing/2014/main" id="{EDE01515-A71E-91F7-2E9C-CE2C377F3CD4}"/>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256" name="Freeform 255">
              <a:extLst>
                <a:ext uri="{FF2B5EF4-FFF2-40B4-BE49-F238E27FC236}">
                  <a16:creationId xmlns:a16="http://schemas.microsoft.com/office/drawing/2014/main" id="{3E7722AC-53AD-B2CE-CA51-C9E938225597}"/>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259" name="Text Placeholder 2">
            <a:extLst>
              <a:ext uri="{FF2B5EF4-FFF2-40B4-BE49-F238E27FC236}">
                <a16:creationId xmlns:a16="http://schemas.microsoft.com/office/drawing/2014/main" id="{3C88786D-B5E6-9C48-4E9F-89AD1DCF6F50}"/>
              </a:ext>
            </a:extLst>
          </p:cNvPr>
          <p:cNvSpPr txBox="1">
            <a:spLocks/>
          </p:cNvSpPr>
          <p:nvPr/>
        </p:nvSpPr>
        <p:spPr>
          <a:xfrm>
            <a:off x="7134534" y="638218"/>
            <a:ext cx="5057466" cy="16530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280"/>
              </a:lnSpc>
              <a:spcBef>
                <a:spcPts val="0"/>
              </a:spcBef>
            </a:pPr>
            <a:r>
              <a:rPr lang="en-US" sz="2200" b="1" dirty="0">
                <a:solidFill>
                  <a:srgbClr val="7F1C58"/>
                </a:solidFill>
              </a:rPr>
              <a:t>Klare Warnsignale</a:t>
            </a:r>
          </a:p>
          <a:p>
            <a:pPr algn="l">
              <a:lnSpc>
                <a:spcPts val="2080"/>
              </a:lnSpc>
              <a:spcBef>
                <a:spcPts val="0"/>
              </a:spcBef>
              <a:buClr>
                <a:srgbClr val="7F1C58"/>
              </a:buClr>
            </a:pPr>
            <a:r>
              <a:rPr lang="en-US" sz="2000" dirty="0">
                <a:solidFill>
                  <a:srgbClr val="616161"/>
                </a:solidFill>
              </a:rPr>
              <a:t>Es gibt klare Warnsignale und Risikoindikatoren in dem jeweiligen Bereich. Sie sollten dringend eine eingehende Analyse dieser Bereiche durchführen und mit der Erarbeitung von </a:t>
            </a:r>
            <a:r>
              <a:rPr lang="en-US" sz="2000" dirty="0" err="1">
                <a:solidFill>
                  <a:srgbClr val="616161"/>
                </a:solidFill>
              </a:rPr>
              <a:t>Gegenmaßnahmen</a:t>
            </a:r>
            <a:r>
              <a:rPr lang="en-US" sz="2000" dirty="0">
                <a:solidFill>
                  <a:srgbClr val="616161"/>
                </a:solidFill>
              </a:rPr>
              <a:t> </a:t>
            </a:r>
            <a:r>
              <a:rPr lang="en-US" sz="2000" dirty="0" err="1">
                <a:solidFill>
                  <a:srgbClr val="616161"/>
                </a:solidFill>
              </a:rPr>
              <a:t>beginnen</a:t>
            </a:r>
            <a:r>
              <a:rPr lang="en-US" sz="2000" dirty="0">
                <a:solidFill>
                  <a:srgbClr val="616161"/>
                </a:solidFill>
              </a:rPr>
              <a:t>!</a:t>
            </a:r>
          </a:p>
          <a:p>
            <a:pPr marL="342900" indent="-342900" algn="l">
              <a:lnSpc>
                <a:spcPts val="2280"/>
              </a:lnSpc>
              <a:spcBef>
                <a:spcPts val="0"/>
              </a:spcBef>
              <a:buClr>
                <a:srgbClr val="7F1C58"/>
              </a:buClr>
              <a:buFont typeface="Arial" panose="020B0604020202020204" pitchFamily="34" charset="0"/>
              <a:buChar char="•"/>
            </a:pPr>
            <a:endParaRPr lang="en-US" sz="2200" dirty="0">
              <a:solidFill>
                <a:srgbClr val="616161"/>
              </a:solidFill>
            </a:endParaRPr>
          </a:p>
          <a:p>
            <a:pPr algn="l">
              <a:lnSpc>
                <a:spcPts val="2280"/>
              </a:lnSpc>
              <a:spcBef>
                <a:spcPts val="0"/>
              </a:spcBef>
            </a:pPr>
            <a:endParaRPr lang="en-US" sz="2200" dirty="0">
              <a:solidFill>
                <a:srgbClr val="616161"/>
              </a:solidFill>
            </a:endParaRPr>
          </a:p>
        </p:txBody>
      </p:sp>
      <p:sp>
        <p:nvSpPr>
          <p:cNvPr id="260" name="Text Placeholder 2">
            <a:extLst>
              <a:ext uri="{FF2B5EF4-FFF2-40B4-BE49-F238E27FC236}">
                <a16:creationId xmlns:a16="http://schemas.microsoft.com/office/drawing/2014/main" id="{0E20A38A-941B-7209-A315-1A990444A6D1}"/>
              </a:ext>
            </a:extLst>
          </p:cNvPr>
          <p:cNvSpPr>
            <a:spLocks noGrp="1"/>
          </p:cNvSpPr>
          <p:nvPr>
            <p:ph type="body" sz="quarter" idx="16"/>
          </p:nvPr>
        </p:nvSpPr>
        <p:spPr>
          <a:xfrm>
            <a:off x="8340910" y="2787907"/>
            <a:ext cx="3801428" cy="2093335"/>
          </a:xfrm>
        </p:spPr>
        <p:txBody>
          <a:bodyPr>
            <a:noAutofit/>
          </a:bodyPr>
          <a:lstStyle/>
          <a:p>
            <a:pPr>
              <a:lnSpc>
                <a:spcPts val="2280"/>
              </a:lnSpc>
              <a:spcBef>
                <a:spcPts val="0"/>
              </a:spcBef>
            </a:pPr>
            <a:r>
              <a:rPr lang="en-US" sz="2200" b="1" dirty="0" err="1">
                <a:solidFill>
                  <a:srgbClr val="F16924"/>
                </a:solidFill>
              </a:rPr>
              <a:t>Geben</a:t>
            </a:r>
            <a:r>
              <a:rPr lang="en-US" sz="2200" b="1" dirty="0">
                <a:solidFill>
                  <a:srgbClr val="F16924"/>
                </a:solidFill>
              </a:rPr>
              <a:t> Sie </a:t>
            </a:r>
            <a:r>
              <a:rPr lang="en-US" sz="2200" b="1" dirty="0" err="1">
                <a:solidFill>
                  <a:srgbClr val="F16924"/>
                </a:solidFill>
              </a:rPr>
              <a:t>Acht</a:t>
            </a:r>
            <a:r>
              <a:rPr lang="en-US" sz="2200" b="1" dirty="0">
                <a:solidFill>
                  <a:srgbClr val="F16924"/>
                </a:solidFill>
              </a:rPr>
              <a:t> </a:t>
            </a:r>
          </a:p>
          <a:p>
            <a:pPr>
              <a:lnSpc>
                <a:spcPts val="2280"/>
              </a:lnSpc>
              <a:spcBef>
                <a:spcPts val="0"/>
              </a:spcBef>
            </a:pPr>
            <a:r>
              <a:rPr lang="en-US" sz="2000" dirty="0"/>
              <a:t>Sie sollten den jeweiligen Bereich eingehend untersuchen. Es gibt einige Warnzeichen, die auf der Grundlage Ihrer Antworten ermittelt wurden. </a:t>
            </a:r>
          </a:p>
          <a:p>
            <a:pPr marL="342900" indent="-342900">
              <a:lnSpc>
                <a:spcPts val="2280"/>
              </a:lnSpc>
              <a:spcBef>
                <a:spcPts val="0"/>
              </a:spcBef>
              <a:buClr>
                <a:srgbClr val="F16924"/>
              </a:buClr>
              <a:buFont typeface="Arial" panose="020B0604020202020204" pitchFamily="34" charset="0"/>
              <a:buChar char="•"/>
            </a:pPr>
            <a:endParaRPr lang="en-US" sz="2200" dirty="0"/>
          </a:p>
          <a:p>
            <a:pPr>
              <a:lnSpc>
                <a:spcPts val="2280"/>
              </a:lnSpc>
              <a:spcBef>
                <a:spcPts val="0"/>
              </a:spcBef>
            </a:pPr>
            <a:endParaRPr lang="en-US" sz="2200" dirty="0"/>
          </a:p>
        </p:txBody>
      </p:sp>
      <p:sp>
        <p:nvSpPr>
          <p:cNvPr id="261" name="Text Placeholder 2">
            <a:extLst>
              <a:ext uri="{FF2B5EF4-FFF2-40B4-BE49-F238E27FC236}">
                <a16:creationId xmlns:a16="http://schemas.microsoft.com/office/drawing/2014/main" id="{39F7FFF2-3249-5EA0-933F-5934F974780D}"/>
              </a:ext>
            </a:extLst>
          </p:cNvPr>
          <p:cNvSpPr txBox="1">
            <a:spLocks/>
          </p:cNvSpPr>
          <p:nvPr/>
        </p:nvSpPr>
        <p:spPr>
          <a:xfrm>
            <a:off x="7224142" y="5064635"/>
            <a:ext cx="4346671" cy="144584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280"/>
              </a:lnSpc>
              <a:spcBef>
                <a:spcPts val="0"/>
              </a:spcBef>
            </a:pPr>
            <a:r>
              <a:rPr lang="en-US" sz="2200" b="1" dirty="0" err="1">
                <a:solidFill>
                  <a:srgbClr val="B41F7A"/>
                </a:solidFill>
              </a:rPr>
              <a:t>Im</a:t>
            </a:r>
            <a:r>
              <a:rPr lang="en-US" sz="2200" b="1" dirty="0">
                <a:solidFill>
                  <a:srgbClr val="B41F7A"/>
                </a:solidFill>
              </a:rPr>
              <a:t> </a:t>
            </a:r>
            <a:r>
              <a:rPr lang="en-US" sz="2200" b="1" dirty="0" err="1">
                <a:solidFill>
                  <a:srgbClr val="B41F7A"/>
                </a:solidFill>
              </a:rPr>
              <a:t>Blick</a:t>
            </a:r>
            <a:r>
              <a:rPr lang="en-US" sz="2200" b="1" dirty="0">
                <a:solidFill>
                  <a:srgbClr val="B41F7A"/>
                </a:solidFill>
              </a:rPr>
              <a:t> </a:t>
            </a:r>
            <a:r>
              <a:rPr lang="en-US" sz="2200" b="1" dirty="0" err="1">
                <a:solidFill>
                  <a:srgbClr val="B41F7A"/>
                </a:solidFill>
              </a:rPr>
              <a:t>behalten</a:t>
            </a:r>
            <a:endParaRPr lang="en-US" sz="2200" b="1" dirty="0">
              <a:solidFill>
                <a:srgbClr val="B41F7A"/>
              </a:solidFill>
            </a:endParaRPr>
          </a:p>
          <a:p>
            <a:pPr algn="l">
              <a:lnSpc>
                <a:spcPts val="2080"/>
              </a:lnSpc>
              <a:spcBef>
                <a:spcPts val="0"/>
              </a:spcBef>
              <a:buClr>
                <a:srgbClr val="B41F7A"/>
              </a:buClr>
            </a:pPr>
            <a:r>
              <a:rPr lang="en-US" sz="2000" dirty="0">
                <a:solidFill>
                  <a:srgbClr val="616161"/>
                </a:solidFill>
              </a:rPr>
              <a:t>Derzeit scheint es in diesem Bereich keine oder nur wenige Warnsignale zu geben - aber Sie sollten </a:t>
            </a:r>
            <a:r>
              <a:rPr lang="en-US" sz="2000" dirty="0" err="1">
                <a:solidFill>
                  <a:srgbClr val="616161"/>
                </a:solidFill>
              </a:rPr>
              <a:t>Veränderungen</a:t>
            </a:r>
            <a:r>
              <a:rPr lang="en-US" sz="2000" dirty="0">
                <a:solidFill>
                  <a:srgbClr val="616161"/>
                </a:solidFill>
              </a:rPr>
              <a:t> </a:t>
            </a:r>
            <a:r>
              <a:rPr lang="en-US" sz="2000" dirty="0" err="1">
                <a:solidFill>
                  <a:srgbClr val="616161"/>
                </a:solidFill>
              </a:rPr>
              <a:t>beobachten</a:t>
            </a:r>
            <a:r>
              <a:rPr lang="en-US" sz="2000" dirty="0">
                <a:solidFill>
                  <a:srgbClr val="616161"/>
                </a:solidFill>
              </a:rPr>
              <a:t>.</a:t>
            </a:r>
          </a:p>
          <a:p>
            <a:pPr algn="l">
              <a:lnSpc>
                <a:spcPts val="2280"/>
              </a:lnSpc>
              <a:spcBef>
                <a:spcPts val="0"/>
              </a:spcBef>
            </a:pPr>
            <a:endParaRPr lang="en-US" sz="2200" dirty="0">
              <a:solidFill>
                <a:srgbClr val="616161"/>
              </a:solidFill>
            </a:endParaRPr>
          </a:p>
        </p:txBody>
      </p:sp>
      <p:cxnSp>
        <p:nvCxnSpPr>
          <p:cNvPr id="335" name="Straight Connector 334">
            <a:extLst>
              <a:ext uri="{FF2B5EF4-FFF2-40B4-BE49-F238E27FC236}">
                <a16:creationId xmlns:a16="http://schemas.microsoft.com/office/drawing/2014/main" id="{14E612F2-A778-E5F3-FFC9-2F95B5D8B4CC}"/>
              </a:ext>
            </a:extLst>
          </p:cNvPr>
          <p:cNvCxnSpPr>
            <a:cxnSpLocks/>
          </p:cNvCxnSpPr>
          <p:nvPr/>
        </p:nvCxnSpPr>
        <p:spPr>
          <a:xfrm>
            <a:off x="5242359" y="4881243"/>
            <a:ext cx="524937" cy="423041"/>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656E9FF6-AEC7-3AFB-A299-C2A8E7C89D3F}"/>
              </a:ext>
            </a:extLst>
          </p:cNvPr>
          <p:cNvCxnSpPr>
            <a:cxnSpLocks/>
          </p:cNvCxnSpPr>
          <p:nvPr/>
        </p:nvCxnSpPr>
        <p:spPr>
          <a:xfrm flipV="1">
            <a:off x="5042404" y="1423895"/>
            <a:ext cx="524937" cy="423041"/>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CAD7B213-842D-81D5-4F18-438705378ED2}"/>
              </a:ext>
            </a:extLst>
          </p:cNvPr>
          <p:cNvCxnSpPr>
            <a:cxnSpLocks/>
          </p:cNvCxnSpPr>
          <p:nvPr/>
        </p:nvCxnSpPr>
        <p:spPr>
          <a:xfrm>
            <a:off x="6029437" y="3458445"/>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27" name="Graphic 8">
            <a:extLst>
              <a:ext uri="{FF2B5EF4-FFF2-40B4-BE49-F238E27FC236}">
                <a16:creationId xmlns:a16="http://schemas.microsoft.com/office/drawing/2014/main" id="{B1DB0B7C-5E3E-41EE-9E2C-C798739EE1F5}"/>
              </a:ext>
            </a:extLst>
          </p:cNvPr>
          <p:cNvGrpSpPr/>
          <p:nvPr/>
        </p:nvGrpSpPr>
        <p:grpSpPr>
          <a:xfrm>
            <a:off x="5531043" y="570732"/>
            <a:ext cx="1446392" cy="1445841"/>
            <a:chOff x="4817897" y="694433"/>
            <a:chExt cx="1446392" cy="1445841"/>
          </a:xfrm>
        </p:grpSpPr>
        <p:sp>
          <p:nvSpPr>
            <p:cNvPr id="29" name="Freeform 28">
              <a:extLst>
                <a:ext uri="{FF2B5EF4-FFF2-40B4-BE49-F238E27FC236}">
                  <a16:creationId xmlns:a16="http://schemas.microsoft.com/office/drawing/2014/main" id="{6FD45C50-AA3B-2AE0-0939-79F447E1C286}"/>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617AAFC6-56B6-4B98-E312-889FB5D38EFB}"/>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44" name="Graphic 8">
            <a:extLst>
              <a:ext uri="{FF2B5EF4-FFF2-40B4-BE49-F238E27FC236}">
                <a16:creationId xmlns:a16="http://schemas.microsoft.com/office/drawing/2014/main" id="{954290D9-C016-AB69-8CEA-1CC7DEC411BA}"/>
              </a:ext>
            </a:extLst>
          </p:cNvPr>
          <p:cNvGrpSpPr/>
          <p:nvPr/>
        </p:nvGrpSpPr>
        <p:grpSpPr>
          <a:xfrm>
            <a:off x="6723181" y="2740154"/>
            <a:ext cx="1446392" cy="1445841"/>
            <a:chOff x="4817897" y="694433"/>
            <a:chExt cx="1446392" cy="1445841"/>
          </a:xfrm>
        </p:grpSpPr>
        <p:sp>
          <p:nvSpPr>
            <p:cNvPr id="45" name="Freeform 44">
              <a:extLst>
                <a:ext uri="{FF2B5EF4-FFF2-40B4-BE49-F238E27FC236}">
                  <a16:creationId xmlns:a16="http://schemas.microsoft.com/office/drawing/2014/main" id="{AD477DA9-46AE-4101-5058-889F232163CE}"/>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22A0AC7A-6A24-ADC9-FEFF-3F1DB7A7C82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9" name="Graphic 3">
            <a:extLst>
              <a:ext uri="{FF2B5EF4-FFF2-40B4-BE49-F238E27FC236}">
                <a16:creationId xmlns:a16="http://schemas.microsoft.com/office/drawing/2014/main" id="{D91E1096-AA58-C1AF-1957-FA058CEC1383}"/>
              </a:ext>
            </a:extLst>
          </p:cNvPr>
          <p:cNvGrpSpPr/>
          <p:nvPr/>
        </p:nvGrpSpPr>
        <p:grpSpPr>
          <a:xfrm>
            <a:off x="5934044" y="881053"/>
            <a:ext cx="707330" cy="798180"/>
            <a:chOff x="4643578" y="432838"/>
            <a:chExt cx="1028134" cy="1160188"/>
          </a:xfrm>
          <a:solidFill>
            <a:srgbClr val="616161"/>
          </a:solidFill>
        </p:grpSpPr>
        <p:sp>
          <p:nvSpPr>
            <p:cNvPr id="10" name="Freeform 9">
              <a:extLst>
                <a:ext uri="{FF2B5EF4-FFF2-40B4-BE49-F238E27FC236}">
                  <a16:creationId xmlns:a16="http://schemas.microsoft.com/office/drawing/2014/main" id="{473F6C7C-2F6F-1F3A-5196-5583CD95FE7D}"/>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7F1C58"/>
            </a:solidFill>
            <a:ln w="27426" cap="flat">
              <a:noFill/>
              <a:prstDash val="solid"/>
              <a:miter/>
            </a:ln>
          </p:spPr>
          <p:txBody>
            <a:bodyPr rtlCol="0" anchor="ctr"/>
            <a:lstStyle/>
            <a:p>
              <a:endParaRPr lang="en-US" dirty="0"/>
            </a:p>
          </p:txBody>
        </p:sp>
        <p:grpSp>
          <p:nvGrpSpPr>
            <p:cNvPr id="11" name="Graphic 3">
              <a:extLst>
                <a:ext uri="{FF2B5EF4-FFF2-40B4-BE49-F238E27FC236}">
                  <a16:creationId xmlns:a16="http://schemas.microsoft.com/office/drawing/2014/main" id="{32E2E769-314A-7B21-9AF7-36AE2EE65BD2}"/>
                </a:ext>
              </a:extLst>
            </p:cNvPr>
            <p:cNvGrpSpPr/>
            <p:nvPr/>
          </p:nvGrpSpPr>
          <p:grpSpPr>
            <a:xfrm>
              <a:off x="4643578" y="432838"/>
              <a:ext cx="1028134" cy="1160188"/>
              <a:chOff x="4643578" y="432838"/>
              <a:chExt cx="1028134" cy="1160188"/>
            </a:xfrm>
            <a:grpFill/>
          </p:grpSpPr>
          <p:sp>
            <p:nvSpPr>
              <p:cNvPr id="12" name="Freeform 11">
                <a:extLst>
                  <a:ext uri="{FF2B5EF4-FFF2-40B4-BE49-F238E27FC236}">
                    <a16:creationId xmlns:a16="http://schemas.microsoft.com/office/drawing/2014/main" id="{205FACEB-E397-E2D8-00FC-B37E3FDB77DE}"/>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13" name="Graphic 3">
                <a:extLst>
                  <a:ext uri="{FF2B5EF4-FFF2-40B4-BE49-F238E27FC236}">
                    <a16:creationId xmlns:a16="http://schemas.microsoft.com/office/drawing/2014/main" id="{35DB5946-F7B2-89FD-C860-B5902B82DF76}"/>
                  </a:ext>
                </a:extLst>
              </p:cNvPr>
              <p:cNvGrpSpPr/>
              <p:nvPr/>
            </p:nvGrpSpPr>
            <p:grpSpPr>
              <a:xfrm>
                <a:off x="4643578" y="432838"/>
                <a:ext cx="1028134" cy="1160188"/>
                <a:chOff x="4643578" y="432838"/>
                <a:chExt cx="1028134" cy="1160188"/>
              </a:xfrm>
              <a:grpFill/>
            </p:grpSpPr>
            <p:sp>
              <p:nvSpPr>
                <p:cNvPr id="14" name="Freeform 13">
                  <a:extLst>
                    <a:ext uri="{FF2B5EF4-FFF2-40B4-BE49-F238E27FC236}">
                      <a16:creationId xmlns:a16="http://schemas.microsoft.com/office/drawing/2014/main" id="{FA2E7CC8-D43C-C43C-40EA-FF32D92C4A35}"/>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43D6FD-9F37-8A3D-174E-E98069FE3077}"/>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16" name="Graphic 3">
            <a:extLst>
              <a:ext uri="{FF2B5EF4-FFF2-40B4-BE49-F238E27FC236}">
                <a16:creationId xmlns:a16="http://schemas.microsoft.com/office/drawing/2014/main" id="{D37078E2-2DDA-D218-87C2-79BDB0F44009}"/>
              </a:ext>
            </a:extLst>
          </p:cNvPr>
          <p:cNvGrpSpPr/>
          <p:nvPr/>
        </p:nvGrpSpPr>
        <p:grpSpPr>
          <a:xfrm>
            <a:off x="7118721" y="3050253"/>
            <a:ext cx="690566" cy="763372"/>
            <a:chOff x="2811409" y="3683011"/>
            <a:chExt cx="858485" cy="948995"/>
          </a:xfrm>
          <a:solidFill>
            <a:srgbClr val="616161"/>
          </a:solidFill>
        </p:grpSpPr>
        <p:sp>
          <p:nvSpPr>
            <p:cNvPr id="17" name="Freeform 16">
              <a:extLst>
                <a:ext uri="{FF2B5EF4-FFF2-40B4-BE49-F238E27FC236}">
                  <a16:creationId xmlns:a16="http://schemas.microsoft.com/office/drawing/2014/main" id="{57F18CE4-30E3-C825-AE5A-7189EBE2A4C3}"/>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6924"/>
            </a:solidFill>
            <a:ln w="27426" cap="flat">
              <a:noFill/>
              <a:prstDash val="solid"/>
              <a:miter/>
            </a:ln>
          </p:spPr>
          <p:txBody>
            <a:bodyPr rtlCol="0" anchor="ctr"/>
            <a:lstStyle/>
            <a:p>
              <a:endParaRPr lang="en-US"/>
            </a:p>
          </p:txBody>
        </p:sp>
        <p:grpSp>
          <p:nvGrpSpPr>
            <p:cNvPr id="18" name="Graphic 3">
              <a:extLst>
                <a:ext uri="{FF2B5EF4-FFF2-40B4-BE49-F238E27FC236}">
                  <a16:creationId xmlns:a16="http://schemas.microsoft.com/office/drawing/2014/main" id="{F68FDB0B-A3B7-36B0-1BB3-4AB99244C5E8}"/>
                </a:ext>
              </a:extLst>
            </p:cNvPr>
            <p:cNvGrpSpPr/>
            <p:nvPr/>
          </p:nvGrpSpPr>
          <p:grpSpPr>
            <a:xfrm>
              <a:off x="2811409" y="3683011"/>
              <a:ext cx="858485" cy="948995"/>
              <a:chOff x="2811409" y="3683011"/>
              <a:chExt cx="858485" cy="948995"/>
            </a:xfrm>
            <a:grpFill/>
          </p:grpSpPr>
          <p:sp>
            <p:nvSpPr>
              <p:cNvPr id="19" name="Freeform 18">
                <a:extLst>
                  <a:ext uri="{FF2B5EF4-FFF2-40B4-BE49-F238E27FC236}">
                    <a16:creationId xmlns:a16="http://schemas.microsoft.com/office/drawing/2014/main" id="{E38649C4-46C4-8FAF-FA8E-1A3BDE7E6FA4}"/>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7978BCC-BC8D-1513-D674-EA7418F67543}"/>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grp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CC77303-8155-19AF-5218-4CD076866EF8}"/>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3753D00-5896-D98A-A96E-A2449B2F74BB}"/>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2782DD9-EE1A-6C19-DAAE-0D3AA5586276}"/>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grp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EBCA6FE-2D6C-F6C2-B556-41F225F45A11}"/>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grp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80E9832-D2B3-3EF3-DA57-A14DD0D1B258}"/>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CC387CD-412C-68FC-FCB7-40151019CD36}"/>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6607950-3213-91FE-E065-0156E994668A}"/>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C4D17C4-763F-A078-9CD1-1FDEBD2A1F80}"/>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B681F83-37A4-4A77-D113-2EAB67FB7276}"/>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391A0D7-25C8-DACD-4B67-A11DA52678A3}"/>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82AB2D3-030B-2015-110D-931194318DFC}"/>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FB98FBD-51E5-4156-0A59-79A91DBB77F9}"/>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grpSp>
      </p:grpSp>
      <p:grpSp>
        <p:nvGrpSpPr>
          <p:cNvPr id="39" name="Graphic 3">
            <a:extLst>
              <a:ext uri="{FF2B5EF4-FFF2-40B4-BE49-F238E27FC236}">
                <a16:creationId xmlns:a16="http://schemas.microsoft.com/office/drawing/2014/main" id="{C3E12000-07A8-FDA2-0014-631E6E2FDF02}"/>
              </a:ext>
            </a:extLst>
          </p:cNvPr>
          <p:cNvGrpSpPr/>
          <p:nvPr/>
        </p:nvGrpSpPr>
        <p:grpSpPr>
          <a:xfrm>
            <a:off x="5950652" y="5289275"/>
            <a:ext cx="732744" cy="730950"/>
            <a:chOff x="6551921" y="3685068"/>
            <a:chExt cx="1094986" cy="1092304"/>
          </a:xfrm>
          <a:solidFill>
            <a:srgbClr val="616161"/>
          </a:solidFill>
        </p:grpSpPr>
        <p:sp>
          <p:nvSpPr>
            <p:cNvPr id="40" name="Freeform 39">
              <a:extLst>
                <a:ext uri="{FF2B5EF4-FFF2-40B4-BE49-F238E27FC236}">
                  <a16:creationId xmlns:a16="http://schemas.microsoft.com/office/drawing/2014/main" id="{35314FFE-ED2D-ED85-DF53-7A05C4930D29}"/>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B41F7A"/>
            </a:solid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AD858E3-2099-37E0-A3FA-27915737610C}"/>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B41F7A"/>
            </a:solidFill>
            <a:ln w="27426" cap="flat">
              <a:noFill/>
              <a:prstDash val="solid"/>
              <a:miter/>
            </a:ln>
          </p:spPr>
          <p:txBody>
            <a:bodyPr rtlCol="0" anchor="ctr"/>
            <a:lstStyle/>
            <a:p>
              <a:endParaRPr lang="en-US"/>
            </a:p>
          </p:txBody>
        </p:sp>
        <p:grpSp>
          <p:nvGrpSpPr>
            <p:cNvPr id="42" name="Graphic 3">
              <a:extLst>
                <a:ext uri="{FF2B5EF4-FFF2-40B4-BE49-F238E27FC236}">
                  <a16:creationId xmlns:a16="http://schemas.microsoft.com/office/drawing/2014/main" id="{465E6BAA-E7A4-24F9-22A6-C2819A891D53}"/>
                </a:ext>
              </a:extLst>
            </p:cNvPr>
            <p:cNvGrpSpPr/>
            <p:nvPr/>
          </p:nvGrpSpPr>
          <p:grpSpPr>
            <a:xfrm>
              <a:off x="6551921" y="3685068"/>
              <a:ext cx="1094986" cy="1092304"/>
              <a:chOff x="6551921" y="3685068"/>
              <a:chExt cx="1094986" cy="1092304"/>
            </a:xfrm>
            <a:grpFill/>
          </p:grpSpPr>
          <p:sp>
            <p:nvSpPr>
              <p:cNvPr id="43" name="Freeform 42">
                <a:extLst>
                  <a:ext uri="{FF2B5EF4-FFF2-40B4-BE49-F238E27FC236}">
                    <a16:creationId xmlns:a16="http://schemas.microsoft.com/office/drawing/2014/main" id="{031E6EF9-01C1-15B8-51B2-E63C7AD55D22}"/>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38EB0DDF-C6CF-3E4E-D27B-A9EB5950475E}"/>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grpFill/>
              <a:ln w="27426" cap="flat">
                <a:noFill/>
                <a:prstDash val="solid"/>
                <a:miter/>
              </a:ln>
            </p:spPr>
            <p:txBody>
              <a:bodyPr rtlCol="0" anchor="ctr"/>
              <a:lstStyle/>
              <a:p>
                <a:endParaRPr lang="en-US"/>
              </a:p>
            </p:txBody>
          </p:sp>
          <p:grpSp>
            <p:nvGrpSpPr>
              <p:cNvPr id="196" name="Graphic 3">
                <a:extLst>
                  <a:ext uri="{FF2B5EF4-FFF2-40B4-BE49-F238E27FC236}">
                    <a16:creationId xmlns:a16="http://schemas.microsoft.com/office/drawing/2014/main" id="{EFADF559-611C-4A8C-DC1A-20C332D38ED2}"/>
                  </a:ext>
                </a:extLst>
              </p:cNvPr>
              <p:cNvGrpSpPr/>
              <p:nvPr/>
            </p:nvGrpSpPr>
            <p:grpSpPr>
              <a:xfrm>
                <a:off x="6551921" y="3685068"/>
                <a:ext cx="1090936" cy="1092304"/>
                <a:chOff x="6551921" y="3685068"/>
                <a:chExt cx="1090936" cy="1092304"/>
              </a:xfrm>
              <a:grpFill/>
            </p:grpSpPr>
            <p:sp>
              <p:nvSpPr>
                <p:cNvPr id="218" name="Freeform 217">
                  <a:extLst>
                    <a:ext uri="{FF2B5EF4-FFF2-40B4-BE49-F238E27FC236}">
                      <a16:creationId xmlns:a16="http://schemas.microsoft.com/office/drawing/2014/main" id="{ED6DF034-67EB-5C5E-AAD1-F4FBCE4E9109}"/>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13F5F331-26C1-B05C-E48A-2DAEF65F7C9C}"/>
                    </a:ext>
                  </a:extLst>
                </p:cNvPr>
                <p:cNvSpPr/>
                <p:nvPr/>
              </p:nvSpPr>
              <p:spPr>
                <a:xfrm>
                  <a:off x="6551921" y="3685068"/>
                  <a:ext cx="1090936"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grpFill/>
                <a:ln w="27426" cap="flat">
                  <a:noFill/>
                  <a:prstDash val="solid"/>
                  <a:miter/>
                </a:ln>
              </p:spPr>
              <p:txBody>
                <a:bodyPr rtlCol="0" anchor="ctr"/>
                <a:lstStyle/>
                <a:p>
                  <a:endParaRPr lang="en-US"/>
                </a:p>
              </p:txBody>
            </p:sp>
          </p:grpSp>
          <p:sp>
            <p:nvSpPr>
              <p:cNvPr id="197" name="Freeform 196">
                <a:extLst>
                  <a:ext uri="{FF2B5EF4-FFF2-40B4-BE49-F238E27FC236}">
                    <a16:creationId xmlns:a16="http://schemas.microsoft.com/office/drawing/2014/main" id="{6E9B6222-8712-C7ED-2663-1D2024D2EFF4}"/>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grpFill/>
              <a:ln w="27426"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7646CC04-C665-AF2F-D1D4-7BFB1ECBCA8C}"/>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DAD54120-AE0F-C706-CF8A-16749F9BDD88}"/>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6CF05655-35EC-DA89-B62E-B50B4518FF43}"/>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4D03E8EF-A4FF-1185-A3C5-C5D98E52A14D}"/>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9C18147A-A4AD-A682-E050-3BB03DA57A62}"/>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1D809CD9-0436-34BF-1189-8A477283FAA8}"/>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726E6179-F415-F8ED-6117-30BC784EE39C}"/>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E061A449-F223-F907-18E4-1B52A9A49D88}"/>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BEFB7D4A-2368-35A6-1373-D6C78D9EDBAD}"/>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8D1339B8-A5DF-7C9B-8513-EEF55BD22263}"/>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87E3DC0F-7BA8-4FA0-1069-68F78E68C5D8}"/>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grpFill/>
              <a:ln w="27426"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AB839EF7-BCA9-0881-0F05-AE32618DF175}"/>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4B027190-B352-6F6C-8F49-9F0061AA9E12}"/>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grpFill/>
              <a:ln w="27426"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DC2A80BE-70CA-0EBD-1FF4-FD16992217C2}"/>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grpFill/>
              <a:ln w="27426"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FA2F779C-3C34-1B38-6AFB-00D820A6DEE7}"/>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grpFill/>
              <a:ln w="27426"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44F13354-92E6-A32A-712E-18364FC56732}"/>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grpFill/>
              <a:ln w="27426"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69FC32FE-7EB0-2DBC-2518-C3C407AE0DC0}"/>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73B3355F-184A-2BA6-252A-79E05F73C2DD}"/>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E563FC3A-EC2E-9FE1-9B52-76C281CE631F}"/>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grpSp>
      </p:grpSp>
      <p:sp>
        <p:nvSpPr>
          <p:cNvPr id="2" name="Text Placeholder 4">
            <a:extLst>
              <a:ext uri="{FF2B5EF4-FFF2-40B4-BE49-F238E27FC236}">
                <a16:creationId xmlns:a16="http://schemas.microsoft.com/office/drawing/2014/main" id="{0AE3123B-305E-55BA-D03E-C452ABB446DC}"/>
              </a:ext>
            </a:extLst>
          </p:cNvPr>
          <p:cNvSpPr txBox="1">
            <a:spLocks/>
          </p:cNvSpPr>
          <p:nvPr/>
        </p:nvSpPr>
        <p:spPr>
          <a:xfrm rot="16200000">
            <a:off x="-582711" y="1369856"/>
            <a:ext cx="2341182" cy="494919"/>
          </a:xfrm>
          <a:prstGeom prst="rect">
            <a:avLst/>
          </a:prstGeom>
          <a:solidFill>
            <a:srgbClr val="F29E38"/>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lgn="ctr"/>
            <a:r>
              <a:rPr lang="en-IE" sz="2800" dirty="0">
                <a:solidFill>
                  <a:schemeClr val="bg1"/>
                </a:solidFill>
                <a:latin typeface="Calibri" panose="020F0502020204030204" pitchFamily="34" charset="0"/>
                <a:cs typeface="Calibri" panose="020F0502020204030204" pitchFamily="34" charset="0"/>
              </a:rPr>
              <a:t>ÜBUNG</a:t>
            </a:r>
            <a:endParaRPr lang="en-US" sz="2800" dirty="0">
              <a:solidFill>
                <a:schemeClr val="bg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62AAF74E-AEA1-039C-B015-6B4419826F34}"/>
              </a:ext>
            </a:extLst>
          </p:cNvPr>
          <p:cNvSpPr/>
          <p:nvPr/>
        </p:nvSpPr>
        <p:spPr>
          <a:xfrm>
            <a:off x="1073853" y="2662661"/>
            <a:ext cx="1440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8080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331">
            <a:extLst>
              <a:ext uri="{FF2B5EF4-FFF2-40B4-BE49-F238E27FC236}">
                <a16:creationId xmlns:a16="http://schemas.microsoft.com/office/drawing/2014/main" id="{4AD1CC34-EF04-776A-97D1-6B2C495C81FB}"/>
              </a:ext>
            </a:extLst>
          </p:cNvPr>
          <p:cNvSpPr/>
          <p:nvPr/>
        </p:nvSpPr>
        <p:spPr>
          <a:xfrm>
            <a:off x="577603" y="0"/>
            <a:ext cx="5407283"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ext Placeholder 10">
            <a:extLst>
              <a:ext uri="{FF2B5EF4-FFF2-40B4-BE49-F238E27FC236}">
                <a16:creationId xmlns:a16="http://schemas.microsoft.com/office/drawing/2014/main" id="{C8794C74-43AD-DC52-6829-2ABE1D3D0969}"/>
              </a:ext>
            </a:extLst>
          </p:cNvPr>
          <p:cNvSpPr txBox="1">
            <a:spLocks/>
          </p:cNvSpPr>
          <p:nvPr/>
        </p:nvSpPr>
        <p:spPr>
          <a:xfrm>
            <a:off x="1075645" y="242026"/>
            <a:ext cx="4225820" cy="57432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err="1">
                <a:solidFill>
                  <a:schemeClr val="bg1"/>
                </a:solidFill>
              </a:rPr>
              <a:t>Nutzen</a:t>
            </a:r>
            <a:r>
              <a:rPr lang="en-US" sz="2800" dirty="0">
                <a:solidFill>
                  <a:schemeClr val="bg1"/>
                </a:solidFill>
              </a:rPr>
              <a:t> Sie das             </a:t>
            </a:r>
            <a:r>
              <a:rPr lang="en-US" sz="2800" dirty="0" err="1">
                <a:solidFill>
                  <a:schemeClr val="bg1"/>
                </a:solidFill>
              </a:rPr>
              <a:t>SECure</a:t>
            </a:r>
            <a:r>
              <a:rPr lang="en-US" sz="2800" dirty="0">
                <a:solidFill>
                  <a:schemeClr val="bg1"/>
                </a:solidFill>
              </a:rPr>
              <a:t> </a:t>
            </a:r>
            <a:r>
              <a:rPr lang="en-US" sz="2800" dirty="0" err="1">
                <a:solidFill>
                  <a:schemeClr val="bg1"/>
                </a:solidFill>
              </a:rPr>
              <a:t>Krisen</a:t>
            </a:r>
            <a:r>
              <a:rPr lang="en-US" sz="2800" dirty="0">
                <a:solidFill>
                  <a:schemeClr val="bg1"/>
                </a:solidFill>
              </a:rPr>
              <a:t>- Assessment </a:t>
            </a:r>
            <a:r>
              <a:rPr lang="en-US" sz="2800" dirty="0" err="1">
                <a:solidFill>
                  <a:schemeClr val="bg1"/>
                </a:solidFill>
              </a:rPr>
              <a:t>als</a:t>
            </a:r>
            <a:r>
              <a:rPr lang="en-US" sz="2800" dirty="0">
                <a:solidFill>
                  <a:schemeClr val="bg1"/>
                </a:solidFill>
              </a:rPr>
              <a:t> </a:t>
            </a:r>
            <a:r>
              <a:rPr lang="en-US" sz="2800" dirty="0" err="1">
                <a:solidFill>
                  <a:schemeClr val="bg1"/>
                </a:solidFill>
              </a:rPr>
              <a:t>ersten</a:t>
            </a:r>
            <a:r>
              <a:rPr lang="en-US" sz="2800" dirty="0">
                <a:solidFill>
                  <a:schemeClr val="bg1"/>
                </a:solidFill>
              </a:rPr>
              <a:t> Schritt </a:t>
            </a:r>
            <a:r>
              <a:rPr lang="en-US" sz="2800" dirty="0" err="1">
                <a:solidFill>
                  <a:schemeClr val="bg1"/>
                </a:solidFill>
              </a:rPr>
              <a:t>eines</a:t>
            </a:r>
            <a:r>
              <a:rPr lang="en-US" sz="2800" dirty="0">
                <a:solidFill>
                  <a:schemeClr val="bg1"/>
                </a:solidFill>
              </a:rPr>
              <a:t> </a:t>
            </a:r>
            <a:r>
              <a:rPr lang="en-US" sz="2800" dirty="0" err="1">
                <a:solidFill>
                  <a:schemeClr val="bg1"/>
                </a:solidFill>
              </a:rPr>
              <a:t>umfassenden</a:t>
            </a:r>
            <a:r>
              <a:rPr lang="en-US" sz="2800" dirty="0">
                <a:solidFill>
                  <a:schemeClr val="bg1"/>
                </a:solidFill>
              </a:rPr>
              <a:t> </a:t>
            </a:r>
            <a:r>
              <a:rPr lang="en-US" sz="2800" dirty="0" err="1">
                <a:solidFill>
                  <a:schemeClr val="bg1"/>
                </a:solidFill>
              </a:rPr>
              <a:t>Frühwarntests</a:t>
            </a:r>
            <a:r>
              <a:rPr lang="en-US" sz="2800" dirty="0">
                <a:solidFill>
                  <a:schemeClr val="bg1"/>
                </a:solidFill>
              </a:rPr>
              <a:t>!</a:t>
            </a:r>
          </a:p>
          <a:p>
            <a:pPr>
              <a:lnSpc>
                <a:spcPts val="2240"/>
              </a:lnSpc>
              <a:spcBef>
                <a:spcPts val="0"/>
              </a:spcBef>
            </a:pPr>
            <a:endParaRPr lang="en-IE" sz="2200" dirty="0">
              <a:solidFill>
                <a:schemeClr val="bg1"/>
              </a:solidFill>
            </a:endParaRPr>
          </a:p>
          <a:p>
            <a:pPr>
              <a:lnSpc>
                <a:spcPts val="2240"/>
              </a:lnSpc>
              <a:spcBef>
                <a:spcPts val="0"/>
              </a:spcBef>
            </a:pPr>
            <a:endParaRPr lang="en-IE" sz="2200" dirty="0">
              <a:solidFill>
                <a:schemeClr val="bg1"/>
              </a:solidFill>
            </a:endParaRPr>
          </a:p>
          <a:p>
            <a:pPr>
              <a:lnSpc>
                <a:spcPts val="2240"/>
              </a:lnSpc>
              <a:spcBef>
                <a:spcPts val="0"/>
              </a:spcBef>
            </a:pPr>
            <a:endParaRPr lang="en-IE" sz="2200" dirty="0">
              <a:solidFill>
                <a:schemeClr val="bg1"/>
              </a:solidFill>
            </a:endParaRPr>
          </a:p>
          <a:p>
            <a:pPr>
              <a:lnSpc>
                <a:spcPts val="2240"/>
              </a:lnSpc>
              <a:spcBef>
                <a:spcPts val="0"/>
              </a:spcBef>
            </a:pPr>
            <a:endParaRPr lang="en-IE" sz="2200" dirty="0">
              <a:solidFill>
                <a:schemeClr val="bg1"/>
              </a:solidFill>
            </a:endParaRPr>
          </a:p>
          <a:p>
            <a:pPr>
              <a:lnSpc>
                <a:spcPct val="100000"/>
              </a:lnSpc>
              <a:spcBef>
                <a:spcPts val="0"/>
              </a:spcBef>
            </a:pPr>
            <a:r>
              <a:rPr lang="en-IE" sz="2400" b="1" dirty="0">
                <a:solidFill>
                  <a:schemeClr val="bg1"/>
                </a:solidFill>
              </a:rPr>
              <a:t>Die </a:t>
            </a:r>
            <a:r>
              <a:rPr lang="en-IE" sz="2400" b="1" dirty="0" err="1">
                <a:solidFill>
                  <a:schemeClr val="bg1"/>
                </a:solidFill>
              </a:rPr>
              <a:t>Gesamtbewertung</a:t>
            </a:r>
            <a:r>
              <a:rPr lang="en-IE" sz="2400" b="1" dirty="0">
                <a:solidFill>
                  <a:schemeClr val="bg1"/>
                </a:solidFill>
              </a:rPr>
              <a:t> der </a:t>
            </a:r>
            <a:r>
              <a:rPr lang="en-IE" sz="2400" b="1" dirty="0" err="1">
                <a:solidFill>
                  <a:schemeClr val="bg1"/>
                </a:solidFill>
              </a:rPr>
              <a:t>Krisengefährung</a:t>
            </a:r>
            <a:r>
              <a:rPr lang="en-IE" sz="2400" b="1" dirty="0">
                <a:solidFill>
                  <a:schemeClr val="bg1"/>
                </a:solidFill>
              </a:rPr>
              <a:t> </a:t>
            </a:r>
            <a:r>
              <a:rPr lang="en-IE" sz="2400" b="1" dirty="0" err="1">
                <a:solidFill>
                  <a:schemeClr val="bg1"/>
                </a:solidFill>
              </a:rPr>
              <a:t>diverser</a:t>
            </a:r>
            <a:r>
              <a:rPr lang="en-IE" sz="2400" b="1" dirty="0">
                <a:solidFill>
                  <a:schemeClr val="bg1"/>
                </a:solidFill>
              </a:rPr>
              <a:t> </a:t>
            </a:r>
            <a:r>
              <a:rPr lang="en-IE" sz="2400" b="1" dirty="0" err="1">
                <a:solidFill>
                  <a:schemeClr val="bg1"/>
                </a:solidFill>
              </a:rPr>
              <a:t>Bereiche</a:t>
            </a:r>
            <a:r>
              <a:rPr lang="en-IE" sz="2400" b="1" dirty="0">
                <a:solidFill>
                  <a:schemeClr val="bg1"/>
                </a:solidFill>
              </a:rPr>
              <a:t> </a:t>
            </a:r>
            <a:r>
              <a:rPr lang="en-IE" sz="2400" b="1" dirty="0" err="1">
                <a:solidFill>
                  <a:schemeClr val="bg1"/>
                </a:solidFill>
              </a:rPr>
              <a:t>Ihres</a:t>
            </a:r>
            <a:r>
              <a:rPr lang="en-IE" sz="2400" b="1" dirty="0">
                <a:solidFill>
                  <a:schemeClr val="bg1"/>
                </a:solidFill>
              </a:rPr>
              <a:t> </a:t>
            </a:r>
            <a:r>
              <a:rPr lang="en-IE" sz="2400" b="1" dirty="0" err="1">
                <a:solidFill>
                  <a:schemeClr val="bg1"/>
                </a:solidFill>
              </a:rPr>
              <a:t>Unternehmens</a:t>
            </a:r>
            <a:r>
              <a:rPr lang="en-IE" sz="2400" b="1" dirty="0">
                <a:solidFill>
                  <a:schemeClr val="bg1"/>
                </a:solidFill>
              </a:rPr>
              <a:t>  </a:t>
            </a:r>
            <a:r>
              <a:rPr lang="en-IE" sz="2400" b="1" dirty="0" err="1">
                <a:solidFill>
                  <a:schemeClr val="bg1"/>
                </a:solidFill>
              </a:rPr>
              <a:t>wird</a:t>
            </a:r>
            <a:r>
              <a:rPr lang="en-IE" sz="2400" b="1" dirty="0">
                <a:solidFill>
                  <a:schemeClr val="bg1"/>
                </a:solidFill>
              </a:rPr>
              <a:t> </a:t>
            </a:r>
            <a:r>
              <a:rPr lang="en-IE" sz="2400" b="1" dirty="0" err="1">
                <a:solidFill>
                  <a:schemeClr val="bg1"/>
                </a:solidFill>
              </a:rPr>
              <a:t>nach</a:t>
            </a:r>
            <a:r>
              <a:rPr lang="en-IE" sz="2400" b="1" dirty="0">
                <a:solidFill>
                  <a:schemeClr val="bg1"/>
                </a:solidFill>
              </a:rPr>
              <a:t> </a:t>
            </a:r>
            <a:r>
              <a:rPr lang="en-IE" sz="2400" b="1" dirty="0" err="1">
                <a:solidFill>
                  <a:schemeClr val="bg1"/>
                </a:solidFill>
              </a:rPr>
              <a:t>dem</a:t>
            </a:r>
            <a:r>
              <a:rPr lang="en-IE" sz="2400" b="1" dirty="0">
                <a:solidFill>
                  <a:schemeClr val="bg1"/>
                </a:solidFill>
              </a:rPr>
              <a:t> Assessment </a:t>
            </a:r>
            <a:r>
              <a:rPr lang="en-IE" sz="2400" b="1" dirty="0" err="1">
                <a:solidFill>
                  <a:schemeClr val="bg1"/>
                </a:solidFill>
              </a:rPr>
              <a:t>wie</a:t>
            </a:r>
            <a:r>
              <a:rPr lang="en-IE" sz="2400" b="1" dirty="0">
                <a:solidFill>
                  <a:schemeClr val="bg1"/>
                </a:solidFill>
              </a:rPr>
              <a:t> </a:t>
            </a:r>
            <a:r>
              <a:rPr lang="en-IE" sz="2400" b="1" dirty="0" err="1">
                <a:solidFill>
                  <a:schemeClr val="bg1"/>
                </a:solidFill>
              </a:rPr>
              <a:t>folgt</a:t>
            </a:r>
            <a:r>
              <a:rPr lang="en-IE" sz="2400" b="1" dirty="0">
                <a:solidFill>
                  <a:schemeClr val="bg1"/>
                </a:solidFill>
              </a:rPr>
              <a:t> </a:t>
            </a:r>
            <a:r>
              <a:rPr lang="en-IE" sz="2400" b="1" dirty="0" err="1">
                <a:solidFill>
                  <a:schemeClr val="bg1"/>
                </a:solidFill>
              </a:rPr>
              <a:t>ausgegeben</a:t>
            </a:r>
            <a:r>
              <a:rPr lang="en-IE" sz="2400" b="1" dirty="0">
                <a:solidFill>
                  <a:schemeClr val="bg1"/>
                </a:solidFill>
              </a:rPr>
              <a:t>:</a:t>
            </a:r>
          </a:p>
          <a:p>
            <a:pPr>
              <a:lnSpc>
                <a:spcPts val="2240"/>
              </a:lnSpc>
              <a:spcBef>
                <a:spcPts val="0"/>
              </a:spcBef>
            </a:pPr>
            <a:endParaRPr lang="en-IE" sz="2200" dirty="0">
              <a:solidFill>
                <a:schemeClr val="bg1"/>
              </a:solidFill>
            </a:endParaRPr>
          </a:p>
          <a:p>
            <a:pPr>
              <a:lnSpc>
                <a:spcPts val="2240"/>
              </a:lnSpc>
              <a:spcBef>
                <a:spcPts val="0"/>
              </a:spcBef>
            </a:pPr>
            <a:endParaRPr lang="en-US" sz="2200" dirty="0">
              <a:solidFill>
                <a:schemeClr val="bg1"/>
              </a:solidFill>
            </a:endParaRPr>
          </a:p>
          <a:p>
            <a:r>
              <a:rPr lang="en-US" dirty="0">
                <a:solidFill>
                  <a:schemeClr val="bg1"/>
                </a:solidFill>
              </a:rPr>
              <a:t> </a:t>
            </a:r>
          </a:p>
        </p:txBody>
      </p:sp>
      <p:sp>
        <p:nvSpPr>
          <p:cNvPr id="2" name="Text Placeholder 4">
            <a:extLst>
              <a:ext uri="{FF2B5EF4-FFF2-40B4-BE49-F238E27FC236}">
                <a16:creationId xmlns:a16="http://schemas.microsoft.com/office/drawing/2014/main" id="{0AE3123B-305E-55BA-D03E-C452ABB446DC}"/>
              </a:ext>
            </a:extLst>
          </p:cNvPr>
          <p:cNvSpPr txBox="1">
            <a:spLocks/>
          </p:cNvSpPr>
          <p:nvPr/>
        </p:nvSpPr>
        <p:spPr>
          <a:xfrm rot="16200000">
            <a:off x="-302458" y="1089604"/>
            <a:ext cx="1780675" cy="494919"/>
          </a:xfrm>
          <a:prstGeom prst="rect">
            <a:avLst/>
          </a:prstGeom>
          <a:solidFill>
            <a:srgbClr val="F29E38"/>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lgn="ctr"/>
            <a:r>
              <a:rPr lang="en-IE" sz="2800" dirty="0">
                <a:solidFill>
                  <a:schemeClr val="bg1"/>
                </a:solidFill>
                <a:latin typeface="Calibri" panose="020F0502020204030204" pitchFamily="34" charset="0"/>
                <a:cs typeface="Calibri" panose="020F0502020204030204" pitchFamily="34" charset="0"/>
              </a:rPr>
              <a:t>ÜBUNG</a:t>
            </a:r>
            <a:endParaRPr lang="en-US" sz="2800" dirty="0">
              <a:solidFill>
                <a:schemeClr val="bg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62AAF74E-AEA1-039C-B015-6B4419826F34}"/>
              </a:ext>
            </a:extLst>
          </p:cNvPr>
          <p:cNvSpPr/>
          <p:nvPr/>
        </p:nvSpPr>
        <p:spPr>
          <a:xfrm>
            <a:off x="1073853" y="2682363"/>
            <a:ext cx="1440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02570BCE-F0EB-C81A-402A-9B2B8F249347}"/>
              </a:ext>
            </a:extLst>
          </p:cNvPr>
          <p:cNvGrpSpPr/>
          <p:nvPr/>
        </p:nvGrpSpPr>
        <p:grpSpPr>
          <a:xfrm>
            <a:off x="1590168" y="426960"/>
            <a:ext cx="10601832" cy="6942531"/>
            <a:chOff x="1331589" y="203200"/>
            <a:chExt cx="11154931" cy="7304724"/>
          </a:xfrm>
        </p:grpSpPr>
        <p:grpSp>
          <p:nvGrpSpPr>
            <p:cNvPr id="7" name="Group 6">
              <a:extLst>
                <a:ext uri="{FF2B5EF4-FFF2-40B4-BE49-F238E27FC236}">
                  <a16:creationId xmlns:a16="http://schemas.microsoft.com/office/drawing/2014/main" id="{81216F32-44FA-B6B1-DB05-861D2146C363}"/>
                </a:ext>
              </a:extLst>
            </p:cNvPr>
            <p:cNvGrpSpPr/>
            <p:nvPr/>
          </p:nvGrpSpPr>
          <p:grpSpPr>
            <a:xfrm>
              <a:off x="1331589" y="203200"/>
              <a:ext cx="11154931" cy="7304724"/>
              <a:chOff x="3018187" y="1475147"/>
              <a:chExt cx="8220071" cy="5382853"/>
            </a:xfrm>
          </p:grpSpPr>
          <p:pic>
            <p:nvPicPr>
              <p:cNvPr id="9" name="Picture 8">
                <a:extLst>
                  <a:ext uri="{FF2B5EF4-FFF2-40B4-BE49-F238E27FC236}">
                    <a16:creationId xmlns:a16="http://schemas.microsoft.com/office/drawing/2014/main" id="{099090A8-B055-8560-53CC-771684DB721E}"/>
                  </a:ext>
                </a:extLst>
              </p:cNvPr>
              <p:cNvPicPr>
                <a:picLocks noChangeAspect="1"/>
              </p:cNvPicPr>
              <p:nvPr/>
            </p:nvPicPr>
            <p:blipFill rotWithShape="1">
              <a:blip r:embed="rId2"/>
              <a:srcRect l="-18314" t="15879" r="31508" b="11083"/>
              <a:stretch/>
            </p:blipFill>
            <p:spPr>
              <a:xfrm>
                <a:off x="3018187" y="1475147"/>
                <a:ext cx="8220071" cy="5382853"/>
              </a:xfrm>
              <a:prstGeom prst="rect">
                <a:avLst/>
              </a:prstGeom>
            </p:spPr>
          </p:pic>
          <p:sp>
            <p:nvSpPr>
              <p:cNvPr id="10" name="Rectangle 9">
                <a:extLst>
                  <a:ext uri="{FF2B5EF4-FFF2-40B4-BE49-F238E27FC236}">
                    <a16:creationId xmlns:a16="http://schemas.microsoft.com/office/drawing/2014/main" id="{E055953A-8622-767A-6C1D-1AC77FEE7479}"/>
                  </a:ext>
                </a:extLst>
              </p:cNvPr>
              <p:cNvSpPr/>
              <p:nvPr/>
            </p:nvSpPr>
            <p:spPr>
              <a:xfrm>
                <a:off x="6326485" y="1694707"/>
                <a:ext cx="4911773" cy="388445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42CAF840-DF59-0F4A-BB35-A056C7428AB2}"/>
                </a:ext>
              </a:extLst>
            </p:cNvPr>
            <p:cNvGrpSpPr/>
            <p:nvPr/>
          </p:nvGrpSpPr>
          <p:grpSpPr>
            <a:xfrm>
              <a:off x="6045951" y="835690"/>
              <a:ext cx="6119737" cy="4936808"/>
              <a:chOff x="7496588" y="924499"/>
              <a:chExt cx="5745480" cy="4634894"/>
            </a:xfrm>
          </p:grpSpPr>
          <p:pic>
            <p:nvPicPr>
              <p:cNvPr id="4" name="Picture 3">
                <a:extLst>
                  <a:ext uri="{FF2B5EF4-FFF2-40B4-BE49-F238E27FC236}">
                    <a16:creationId xmlns:a16="http://schemas.microsoft.com/office/drawing/2014/main" id="{4C648489-617F-5233-16B8-1191B7E2B734}"/>
                  </a:ext>
                </a:extLst>
              </p:cNvPr>
              <p:cNvPicPr>
                <a:picLocks noChangeAspect="1"/>
              </p:cNvPicPr>
              <p:nvPr/>
            </p:nvPicPr>
            <p:blipFill rotWithShape="1">
              <a:blip r:embed="rId3"/>
              <a:srcRect l="1919" t="40196" r="-1919" b="-8390"/>
              <a:stretch/>
            </p:blipFill>
            <p:spPr>
              <a:xfrm>
                <a:off x="7521504" y="924499"/>
                <a:ext cx="5720564" cy="904002"/>
              </a:xfrm>
              <a:prstGeom prst="rect">
                <a:avLst/>
              </a:prstGeom>
            </p:spPr>
          </p:pic>
          <p:pic>
            <p:nvPicPr>
              <p:cNvPr id="5" name="Picture 4">
                <a:extLst>
                  <a:ext uri="{FF2B5EF4-FFF2-40B4-BE49-F238E27FC236}">
                    <a16:creationId xmlns:a16="http://schemas.microsoft.com/office/drawing/2014/main" id="{DA25C201-6252-0803-0024-25701B2A88D3}"/>
                  </a:ext>
                </a:extLst>
              </p:cNvPr>
              <p:cNvPicPr>
                <a:picLocks noChangeAspect="1"/>
              </p:cNvPicPr>
              <p:nvPr/>
            </p:nvPicPr>
            <p:blipFill>
              <a:blip r:embed="rId4"/>
              <a:stretch>
                <a:fillRect/>
              </a:stretch>
            </p:blipFill>
            <p:spPr>
              <a:xfrm>
                <a:off x="7496588" y="1699379"/>
                <a:ext cx="5687251" cy="3860014"/>
              </a:xfrm>
              <a:prstGeom prst="rect">
                <a:avLst/>
              </a:prstGeom>
            </p:spPr>
          </p:pic>
        </p:grpSp>
      </p:grpSp>
    </p:spTree>
    <p:extLst>
      <p:ext uri="{BB962C8B-B14F-4D97-AF65-F5344CB8AC3E}">
        <p14:creationId xmlns:p14="http://schemas.microsoft.com/office/powerpoint/2010/main" val="2910947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2D945-AFAD-627A-86C7-4D5226FF17F1}"/>
              </a:ext>
            </a:extLst>
          </p:cNvPr>
          <p:cNvSpPr>
            <a:spLocks noGrp="1"/>
          </p:cNvSpPr>
          <p:nvPr>
            <p:ph type="body" sz="quarter" idx="18"/>
          </p:nvPr>
        </p:nvSpPr>
        <p:spPr>
          <a:xfrm>
            <a:off x="734713" y="2096135"/>
            <a:ext cx="6508568" cy="3666661"/>
          </a:xfrm>
        </p:spPr>
        <p:txBody>
          <a:bodyPr>
            <a:normAutofit fontScale="92500"/>
          </a:bodyPr>
          <a:lstStyle/>
          <a:p>
            <a:pPr marL="12700" indent="-12700">
              <a:lnSpc>
                <a:spcPct val="110000"/>
              </a:lnSpc>
            </a:pPr>
            <a:r>
              <a:rPr lang="en-US" sz="1600" dirty="0">
                <a:latin typeface="Calibri" panose="020F0502020204030204" pitchFamily="34" charset="0"/>
                <a:ea typeface="Calibri" panose="020F0502020204030204" pitchFamily="34" charset="0"/>
                <a:cs typeface="Times New Roman" panose="02020603050405020304" pitchFamily="18" charset="0"/>
              </a:rPr>
              <a:t>Die </a:t>
            </a:r>
            <a:r>
              <a:rPr lang="en-US" sz="1600" dirty="0" err="1">
                <a:latin typeface="Calibri" panose="020F0502020204030204" pitchFamily="34" charset="0"/>
                <a:ea typeface="Calibri" panose="020F0502020204030204" pitchFamily="34" charset="0"/>
                <a:cs typeface="Times New Roman" panose="02020603050405020304" pitchFamily="18" charset="0"/>
              </a:rPr>
              <a:t>SECure</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Materialien</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bilden</a:t>
            </a:r>
            <a:r>
              <a:rPr lang="en-US" sz="1600" dirty="0">
                <a:latin typeface="Calibri" panose="020F0502020204030204" pitchFamily="34" charset="0"/>
                <a:ea typeface="Calibri" panose="020F0502020204030204" pitchFamily="34" charset="0"/>
                <a:cs typeface="Times New Roman" panose="02020603050405020304" pitchFamily="18" charset="0"/>
              </a:rPr>
              <a:t> den </a:t>
            </a:r>
            <a:r>
              <a:rPr lang="en-US" sz="1600" dirty="0" err="1">
                <a:latin typeface="Calibri" panose="020F0502020204030204" pitchFamily="34" charset="0"/>
                <a:ea typeface="Calibri" panose="020F0502020204030204" pitchFamily="34" charset="0"/>
                <a:cs typeface="Times New Roman" panose="02020603050405020304" pitchFamily="18" charset="0"/>
              </a:rPr>
              <a:t>ersten</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ganzheitlichen</a:t>
            </a:r>
            <a:r>
              <a:rPr lang="en-US" sz="1600" dirty="0">
                <a:latin typeface="Calibri" panose="020F0502020204030204" pitchFamily="34" charset="0"/>
                <a:ea typeface="Calibri" panose="020F0502020204030204" pitchFamily="34" charset="0"/>
                <a:cs typeface="Times New Roman" panose="02020603050405020304" pitchFamily="18" charset="0"/>
              </a:rPr>
              <a:t> Berufsbildungsansatz zur Krisenfrüherkennung und -bewältigung auf der Grundlage eines </a:t>
            </a:r>
            <a:r>
              <a:rPr lang="en-US" sz="1600" dirty="0" err="1">
                <a:latin typeface="Calibri" panose="020F0502020204030204" pitchFamily="34" charset="0"/>
                <a:ea typeface="Calibri" panose="020F0502020204030204" pitchFamily="34" charset="0"/>
                <a:cs typeface="Times New Roman" panose="02020603050405020304" pitchFamily="18" charset="0"/>
              </a:rPr>
              <a:t>speziell</a:t>
            </a:r>
            <a:r>
              <a:rPr lang="en-US" sz="1600" dirty="0">
                <a:latin typeface="Calibri" panose="020F0502020204030204" pitchFamily="34" charset="0"/>
                <a:ea typeface="Calibri" panose="020F0502020204030204" pitchFamily="34" charset="0"/>
                <a:cs typeface="Times New Roman" panose="02020603050405020304" pitchFamily="18" charset="0"/>
              </a:rPr>
              <a:t> für </a:t>
            </a:r>
            <a:r>
              <a:rPr lang="en-US" sz="1600" dirty="0" err="1">
                <a:latin typeface="Calibri" panose="020F0502020204030204" pitchFamily="34" charset="0"/>
                <a:ea typeface="Calibri" panose="020F0502020204030204" pitchFamily="34" charset="0"/>
                <a:cs typeface="Times New Roman" panose="02020603050405020304" pitchFamily="18" charset="0"/>
              </a:rPr>
              <a:t>k</a:t>
            </a:r>
            <a:r>
              <a:rPr lang="en-US" sz="1600" dirty="0" err="1"/>
              <a:t>leine</a:t>
            </a:r>
            <a:r>
              <a:rPr lang="en-US" sz="1600" dirty="0"/>
              <a:t> und </a:t>
            </a:r>
            <a:r>
              <a:rPr lang="en-US" sz="1600" dirty="0" err="1"/>
              <a:t>mittlere</a:t>
            </a:r>
            <a:r>
              <a:rPr lang="en-US" sz="1600" dirty="0"/>
              <a:t> </a:t>
            </a:r>
            <a:r>
              <a:rPr lang="en-US" sz="1600" dirty="0" err="1"/>
              <a:t>Unternehmen</a:t>
            </a:r>
            <a:r>
              <a:rPr lang="en-US" sz="1600" dirty="0"/>
              <a:t> (KMU)</a:t>
            </a:r>
            <a:r>
              <a:rPr lang="en-US" sz="1600" dirty="0">
                <a:latin typeface="Calibri" panose="020F0502020204030204" pitchFamily="34" charset="0"/>
                <a:ea typeface="Calibri" panose="020F0502020204030204" pitchFamily="34" charset="0"/>
                <a:cs typeface="Times New Roman" panose="02020603050405020304" pitchFamily="18" charset="0"/>
              </a:rPr>
              <a:t> entwickelten Rahmens. Dies geschieht durch die Kombination eines lehrplanbasierten Ansatzes, der von der Berufsbildung in </a:t>
            </a:r>
            <a:r>
              <a:rPr lang="en-US" sz="1600" dirty="0" err="1">
                <a:latin typeface="Calibri" panose="020F0502020204030204" pitchFamily="34" charset="0"/>
                <a:ea typeface="Calibri" panose="020F0502020204030204" pitchFamily="34" charset="0"/>
                <a:cs typeface="Times New Roman" panose="02020603050405020304" pitchFamily="18" charset="0"/>
              </a:rPr>
              <a:t>andere</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Lehrkonzepte</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transferiert</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werden</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kann</a:t>
            </a:r>
            <a:r>
              <a:rPr lang="en-US" sz="1600" dirty="0">
                <a:latin typeface="Calibri" panose="020F0502020204030204" pitchFamily="34" charset="0"/>
                <a:ea typeface="Calibri" panose="020F0502020204030204" pitchFamily="34" charset="0"/>
                <a:cs typeface="Times New Roman" panose="02020603050405020304" pitchFamily="18" charset="0"/>
              </a:rPr>
              <a:t>, mit einem modularen Ansatz, der besonders für </a:t>
            </a:r>
            <a:r>
              <a:rPr lang="en-US" sz="1600" dirty="0" err="1">
                <a:latin typeface="Calibri" panose="020F0502020204030204" pitchFamily="34" charset="0"/>
                <a:ea typeface="Calibri" panose="020F0502020204030204" pitchFamily="34" charset="0"/>
                <a:cs typeface="Times New Roman" panose="02020603050405020304" pitchFamily="18" charset="0"/>
              </a:rPr>
              <a:t>Berater:innen</a:t>
            </a:r>
            <a:r>
              <a:rPr lang="en-US" sz="1600" dirty="0">
                <a:latin typeface="Calibri" panose="020F0502020204030204" pitchFamily="34" charset="0"/>
                <a:ea typeface="Calibri" panose="020F0502020204030204" pitchFamily="34" charset="0"/>
                <a:cs typeface="Times New Roman" panose="02020603050405020304" pitchFamily="18" charset="0"/>
              </a:rPr>
              <a:t>, KMU und </a:t>
            </a:r>
            <a:r>
              <a:rPr lang="en-US" sz="1600" dirty="0" err="1">
                <a:latin typeface="Calibri" panose="020F0502020204030204" pitchFamily="34" charset="0"/>
                <a:ea typeface="Calibri" panose="020F0502020204030204" pitchFamily="34" charset="0"/>
                <a:cs typeface="Times New Roman" panose="02020603050405020304" pitchFamily="18" charset="0"/>
              </a:rPr>
              <a:t>Gründer:innen</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de-DE" sz="1600" dirty="0">
                <a:latin typeface="Calibri" panose="020F0502020204030204" pitchFamily="34" charset="0"/>
                <a:ea typeface="Calibri" panose="020F0502020204030204" pitchFamily="34" charset="0"/>
                <a:cs typeface="Times New Roman" panose="02020603050405020304" pitchFamily="18" charset="0"/>
              </a:rPr>
              <a:t>Vorteile bietet. </a:t>
            </a:r>
          </a:p>
          <a:p>
            <a:pPr marL="12700" indent="-12700">
              <a:lnSpc>
                <a:spcPct val="110000"/>
              </a:lnSpc>
            </a:pPr>
            <a:r>
              <a:rPr lang="de-DE" sz="1600" dirty="0">
                <a:latin typeface="Calibri" panose="020F0502020204030204" pitchFamily="34" charset="0"/>
                <a:ea typeface="Calibri" panose="020F0502020204030204" pitchFamily="34" charset="0"/>
                <a:cs typeface="Times New Roman" panose="02020603050405020304" pitchFamily="18" charset="0"/>
              </a:rPr>
              <a:t>Die Module enthalten Links zu Artikeln in englischer Sprache. Sollten Sie diese auf deutsch lesen wollen, empfehlen wir Ihnen dafür den Google Übersetzer zu nutzen. Rufen Sie dafür die Seite vom Google Übersetzer auf und geben Sie die gewünschte URL in das Textfeld ein. Wählen Sie nun im rechten Feld (mit Hilfe des Abwärtspfeils rechts oben) als Zielsprache Deutsch aus. Wenn Sie anschließend mit der linken Maustaste auf die „übersetzte“ URL klicken, öffnet sich ein neuer Tab mit dem übersetzten Artikel. </a:t>
            </a:r>
          </a:p>
          <a:p>
            <a:pPr marL="12700" indent="-12700">
              <a:lnSpc>
                <a:spcPct val="110000"/>
              </a:lnSpc>
            </a:pPr>
            <a:endParaRPr lang="en-IE"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 Placeholder 1">
            <a:extLst>
              <a:ext uri="{FF2B5EF4-FFF2-40B4-BE49-F238E27FC236}">
                <a16:creationId xmlns:a16="http://schemas.microsoft.com/office/drawing/2014/main" id="{0076F57E-724D-C146-BDC0-6F27A4E603DE}"/>
              </a:ext>
            </a:extLst>
          </p:cNvPr>
          <p:cNvSpPr>
            <a:spLocks noGrp="1"/>
          </p:cNvSpPr>
          <p:nvPr>
            <p:ph type="body" sz="quarter" idx="16"/>
          </p:nvPr>
        </p:nvSpPr>
        <p:spPr>
          <a:xfrm>
            <a:off x="637346" y="526033"/>
            <a:ext cx="7241669" cy="1453114"/>
          </a:xfrm>
          <a:solidFill>
            <a:srgbClr val="F16924"/>
          </a:solidFill>
        </p:spPr>
        <p:txBody>
          <a:bodyPr>
            <a:normAutofit lnSpcReduction="10000"/>
          </a:bodyPr>
          <a:lstStyle/>
          <a:p>
            <a:r>
              <a:rPr lang="en-US" dirty="0"/>
              <a:t>Was ist das Besondere an unserem SECURE </a:t>
            </a:r>
            <a:r>
              <a:rPr lang="en-US" b="1" dirty="0" err="1">
                <a:effectLst/>
                <a:latin typeface="Calibri" panose="020F0502020204030204" pitchFamily="34" charset="0"/>
                <a:ea typeface="Calibri" panose="020F0502020204030204" pitchFamily="34" charset="0"/>
                <a:cs typeface="Times New Roman" panose="02020603050405020304" pitchFamily="18" charset="0"/>
              </a:rPr>
              <a:t>Lehrplan</a:t>
            </a:r>
            <a:r>
              <a:rPr lang="en-US" b="1" dirty="0">
                <a:effectLst/>
                <a:latin typeface="Calibri" panose="020F0502020204030204" pitchFamily="34" charset="0"/>
                <a:ea typeface="Calibri" panose="020F0502020204030204" pitchFamily="34" charset="0"/>
                <a:cs typeface="Times New Roman" panose="02020603050405020304" pitchFamily="18" charset="0"/>
              </a:rPr>
              <a:t> und </a:t>
            </a:r>
            <a:r>
              <a:rPr lang="en-US" b="1" dirty="0" err="1">
                <a:effectLst/>
                <a:latin typeface="Calibri" panose="020F0502020204030204" pitchFamily="34" charset="0"/>
                <a:ea typeface="Calibri" panose="020F0502020204030204" pitchFamily="34" charset="0"/>
                <a:cs typeface="Times New Roman" panose="02020603050405020304" pitchFamily="18" charset="0"/>
              </a:rPr>
              <a:t>Trainingspaket</a:t>
            </a:r>
            <a:r>
              <a:rPr lang="en-US" dirty="0"/>
              <a:t>?</a:t>
            </a:r>
          </a:p>
        </p:txBody>
      </p:sp>
      <p:pic>
        <p:nvPicPr>
          <p:cNvPr id="5" name="Picture 4" descr="Icon&#10;&#10;Description automatically generated">
            <a:extLst>
              <a:ext uri="{FF2B5EF4-FFF2-40B4-BE49-F238E27FC236}">
                <a16:creationId xmlns:a16="http://schemas.microsoft.com/office/drawing/2014/main" id="{4E8A0052-0A55-522A-2BB0-59E9948A0E76}"/>
              </a:ext>
            </a:extLst>
          </p:cNvPr>
          <p:cNvPicPr/>
          <p:nvPr/>
        </p:nvPicPr>
        <p:blipFill rotWithShape="1">
          <a:blip r:embed="rId2" cstate="screen">
            <a:extLst>
              <a:ext uri="{28A0092B-C50C-407E-A947-70E740481C1C}">
                <a14:useLocalDpi xmlns:a14="http://schemas.microsoft.com/office/drawing/2010/main"/>
              </a:ext>
            </a:extLst>
          </a:blip>
          <a:srcRect l="6291" t="4502" r="13258" b="10881"/>
          <a:stretch/>
        </p:blipFill>
        <p:spPr>
          <a:xfrm>
            <a:off x="6484950" y="211015"/>
            <a:ext cx="6035215" cy="5830859"/>
          </a:xfrm>
          <a:prstGeom prst="rect">
            <a:avLst/>
          </a:prstGeom>
        </p:spPr>
      </p:pic>
      <p:sp>
        <p:nvSpPr>
          <p:cNvPr id="6" name="Rectangle 5">
            <a:extLst>
              <a:ext uri="{FF2B5EF4-FFF2-40B4-BE49-F238E27FC236}">
                <a16:creationId xmlns:a16="http://schemas.microsoft.com/office/drawing/2014/main" id="{82F49A78-CA2B-C594-04DF-F1CD4FF555A2}"/>
              </a:ext>
            </a:extLst>
          </p:cNvPr>
          <p:cNvSpPr/>
          <p:nvPr/>
        </p:nvSpPr>
        <p:spPr>
          <a:xfrm>
            <a:off x="241346" y="2012602"/>
            <a:ext cx="792000" cy="2141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7" name="Grafik 6">
            <a:extLst>
              <a:ext uri="{FF2B5EF4-FFF2-40B4-BE49-F238E27FC236}">
                <a16:creationId xmlns:a16="http://schemas.microsoft.com/office/drawing/2014/main" id="{1A094CFE-F551-52A1-5669-39A369E66F7C}"/>
              </a:ext>
            </a:extLst>
          </p:cNvPr>
          <p:cNvPicPr>
            <a:picLocks noChangeAspect="1"/>
          </p:cNvPicPr>
          <p:nvPr/>
        </p:nvPicPr>
        <p:blipFill>
          <a:blip r:embed="rId3"/>
          <a:stretch>
            <a:fillRect/>
          </a:stretch>
        </p:blipFill>
        <p:spPr>
          <a:xfrm>
            <a:off x="4106454" y="5996772"/>
            <a:ext cx="838453" cy="301752"/>
          </a:xfrm>
          <a:prstGeom prst="rect">
            <a:avLst/>
          </a:prstGeom>
        </p:spPr>
      </p:pic>
      <p:sp>
        <p:nvSpPr>
          <p:cNvPr id="8" name="Textfeld 7">
            <a:extLst>
              <a:ext uri="{FF2B5EF4-FFF2-40B4-BE49-F238E27FC236}">
                <a16:creationId xmlns:a16="http://schemas.microsoft.com/office/drawing/2014/main" id="{D58D3783-4180-527C-D901-61017A1FD53E}"/>
              </a:ext>
            </a:extLst>
          </p:cNvPr>
          <p:cNvSpPr txBox="1"/>
          <p:nvPr/>
        </p:nvSpPr>
        <p:spPr>
          <a:xfrm>
            <a:off x="4956481" y="6041874"/>
            <a:ext cx="7057806" cy="233975"/>
          </a:xfrm>
          <a:prstGeom prst="rect">
            <a:avLst/>
          </a:prstGeom>
          <a:noFill/>
        </p:spPr>
        <p:txBody>
          <a:bodyPr wrap="square" rtlCol="0">
            <a:spAutoFit/>
          </a:bodyPr>
          <a:lstStyle/>
          <a:p>
            <a:pPr>
              <a:lnSpc>
                <a:spcPct val="107000"/>
              </a:lnSpc>
              <a:spcAft>
                <a:spcPts val="800"/>
              </a:spcAft>
            </a:pPr>
            <a:r>
              <a:rPr lang="de-DE" sz="900" dirty="0">
                <a:solidFill>
                  <a:srgbClr val="264160"/>
                </a:solidFill>
                <a:effectLst/>
                <a:latin typeface="Calibri" panose="020F0502020204030204" pitchFamily="34" charset="0"/>
                <a:ea typeface="Calibri" panose="020F0502020204030204" pitchFamily="34" charset="0"/>
                <a:cs typeface="Calibri" panose="020F0502020204030204" pitchFamily="34" charset="0"/>
              </a:rPr>
              <a:t>Diese Ressource ist lizensiert unter CC BY 4.0. Um eine Kopie dieser Lizenz anzuzeigen, besuchen Sie https://creativecommons.org/licenses/by/4.0</a:t>
            </a:r>
          </a:p>
        </p:txBody>
      </p:sp>
    </p:spTree>
    <p:extLst>
      <p:ext uri="{BB962C8B-B14F-4D97-AF65-F5344CB8AC3E}">
        <p14:creationId xmlns:p14="http://schemas.microsoft.com/office/powerpoint/2010/main" val="259500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331">
            <a:extLst>
              <a:ext uri="{FF2B5EF4-FFF2-40B4-BE49-F238E27FC236}">
                <a16:creationId xmlns:a16="http://schemas.microsoft.com/office/drawing/2014/main" id="{4AD1CC34-EF04-776A-97D1-6B2C495C81FB}"/>
              </a:ext>
            </a:extLst>
          </p:cNvPr>
          <p:cNvSpPr/>
          <p:nvPr/>
        </p:nvSpPr>
        <p:spPr>
          <a:xfrm>
            <a:off x="577603" y="0"/>
            <a:ext cx="4468891"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ext Placeholder 10">
            <a:extLst>
              <a:ext uri="{FF2B5EF4-FFF2-40B4-BE49-F238E27FC236}">
                <a16:creationId xmlns:a16="http://schemas.microsoft.com/office/drawing/2014/main" id="{C8794C74-43AD-DC52-6829-2ABE1D3D0969}"/>
              </a:ext>
            </a:extLst>
          </p:cNvPr>
          <p:cNvSpPr txBox="1">
            <a:spLocks/>
          </p:cNvSpPr>
          <p:nvPr/>
        </p:nvSpPr>
        <p:spPr>
          <a:xfrm>
            <a:off x="1075645" y="426960"/>
            <a:ext cx="3574484" cy="57432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err="1">
                <a:solidFill>
                  <a:schemeClr val="bg1"/>
                </a:solidFill>
              </a:rPr>
              <a:t>Nutzen</a:t>
            </a:r>
            <a:r>
              <a:rPr lang="en-US" sz="2800" dirty="0">
                <a:solidFill>
                  <a:schemeClr val="bg1"/>
                </a:solidFill>
              </a:rPr>
              <a:t> Sie das             </a:t>
            </a:r>
            <a:r>
              <a:rPr lang="en-US" sz="2800" dirty="0" err="1">
                <a:solidFill>
                  <a:schemeClr val="bg1"/>
                </a:solidFill>
              </a:rPr>
              <a:t>SECure</a:t>
            </a:r>
            <a:r>
              <a:rPr lang="en-US" sz="2800" dirty="0">
                <a:solidFill>
                  <a:schemeClr val="bg1"/>
                </a:solidFill>
              </a:rPr>
              <a:t> </a:t>
            </a:r>
            <a:r>
              <a:rPr lang="en-US" sz="2800" dirty="0" err="1">
                <a:solidFill>
                  <a:schemeClr val="bg1"/>
                </a:solidFill>
              </a:rPr>
              <a:t>Krisen</a:t>
            </a:r>
            <a:r>
              <a:rPr lang="en-US" sz="2800" dirty="0">
                <a:solidFill>
                  <a:schemeClr val="bg1"/>
                </a:solidFill>
              </a:rPr>
              <a:t>- Assessment </a:t>
            </a:r>
            <a:r>
              <a:rPr lang="en-US" sz="2800" dirty="0" err="1">
                <a:solidFill>
                  <a:schemeClr val="bg1"/>
                </a:solidFill>
              </a:rPr>
              <a:t>als</a:t>
            </a:r>
            <a:r>
              <a:rPr lang="en-US" sz="2800" dirty="0">
                <a:solidFill>
                  <a:schemeClr val="bg1"/>
                </a:solidFill>
              </a:rPr>
              <a:t> </a:t>
            </a:r>
            <a:r>
              <a:rPr lang="en-US" sz="2800" dirty="0" err="1">
                <a:solidFill>
                  <a:schemeClr val="bg1"/>
                </a:solidFill>
              </a:rPr>
              <a:t>ersten</a:t>
            </a:r>
            <a:r>
              <a:rPr lang="en-US" sz="2800" dirty="0">
                <a:solidFill>
                  <a:schemeClr val="bg1"/>
                </a:solidFill>
              </a:rPr>
              <a:t> Schritt </a:t>
            </a:r>
            <a:r>
              <a:rPr lang="en-US" sz="2800" dirty="0" err="1">
                <a:solidFill>
                  <a:schemeClr val="bg1"/>
                </a:solidFill>
              </a:rPr>
              <a:t>eines</a:t>
            </a:r>
            <a:r>
              <a:rPr lang="en-US" sz="2800" dirty="0">
                <a:solidFill>
                  <a:schemeClr val="bg1"/>
                </a:solidFill>
              </a:rPr>
              <a:t> </a:t>
            </a:r>
            <a:r>
              <a:rPr lang="en-US" sz="2800" dirty="0" err="1">
                <a:solidFill>
                  <a:schemeClr val="bg1"/>
                </a:solidFill>
              </a:rPr>
              <a:t>umfassenden</a:t>
            </a:r>
            <a:r>
              <a:rPr lang="en-US" sz="2800" dirty="0">
                <a:solidFill>
                  <a:schemeClr val="bg1"/>
                </a:solidFill>
              </a:rPr>
              <a:t> </a:t>
            </a:r>
            <a:r>
              <a:rPr lang="en-US" sz="2800" dirty="0" err="1">
                <a:solidFill>
                  <a:schemeClr val="bg1"/>
                </a:solidFill>
              </a:rPr>
              <a:t>Frühwarntests</a:t>
            </a:r>
            <a:r>
              <a:rPr lang="en-US" sz="2800" dirty="0">
                <a:solidFill>
                  <a:schemeClr val="bg1"/>
                </a:solidFill>
              </a:rPr>
              <a:t>!</a:t>
            </a:r>
          </a:p>
          <a:p>
            <a:pPr>
              <a:lnSpc>
                <a:spcPts val="2240"/>
              </a:lnSpc>
              <a:spcBef>
                <a:spcPts val="0"/>
              </a:spcBef>
            </a:pPr>
            <a:endParaRPr lang="en-IE" sz="1800" dirty="0">
              <a:solidFill>
                <a:schemeClr val="bg1"/>
              </a:solidFill>
            </a:endParaRPr>
          </a:p>
          <a:p>
            <a:pPr>
              <a:lnSpc>
                <a:spcPts val="2240"/>
              </a:lnSpc>
              <a:spcBef>
                <a:spcPts val="0"/>
              </a:spcBef>
            </a:pPr>
            <a:endParaRPr lang="en-IE" sz="2200" dirty="0">
              <a:solidFill>
                <a:schemeClr val="bg1"/>
              </a:solidFill>
            </a:endParaRPr>
          </a:p>
          <a:p>
            <a:pPr>
              <a:lnSpc>
                <a:spcPts val="2240"/>
              </a:lnSpc>
              <a:spcBef>
                <a:spcPts val="0"/>
              </a:spcBef>
            </a:pPr>
            <a:endParaRPr lang="en-IE" sz="2200" dirty="0">
              <a:solidFill>
                <a:schemeClr val="bg1"/>
              </a:solidFill>
            </a:endParaRPr>
          </a:p>
          <a:p>
            <a:pPr>
              <a:lnSpc>
                <a:spcPct val="100000"/>
              </a:lnSpc>
              <a:spcBef>
                <a:spcPts val="0"/>
              </a:spcBef>
            </a:pPr>
            <a:r>
              <a:rPr lang="en-IE" sz="2400" dirty="0">
                <a:solidFill>
                  <a:schemeClr val="bg1"/>
                </a:solidFill>
              </a:rPr>
              <a:t>Möchten Sie wissen, </a:t>
            </a:r>
            <a:r>
              <a:rPr lang="en-IE" sz="2400" dirty="0" err="1">
                <a:solidFill>
                  <a:schemeClr val="bg1"/>
                </a:solidFill>
              </a:rPr>
              <a:t>wie</a:t>
            </a:r>
            <a:r>
              <a:rPr lang="en-IE" sz="2400" dirty="0">
                <a:solidFill>
                  <a:schemeClr val="bg1"/>
                </a:solidFill>
              </a:rPr>
              <a:t> der </a:t>
            </a:r>
            <a:r>
              <a:rPr lang="en-IE" sz="2400" dirty="0" err="1">
                <a:solidFill>
                  <a:schemeClr val="bg1"/>
                </a:solidFill>
              </a:rPr>
              <a:t>Feedbackreport</a:t>
            </a:r>
            <a:r>
              <a:rPr lang="en-IE" sz="2400" dirty="0">
                <a:solidFill>
                  <a:schemeClr val="bg1"/>
                </a:solidFill>
              </a:rPr>
              <a:t> </a:t>
            </a:r>
            <a:r>
              <a:rPr lang="en-IE" sz="2400" dirty="0" err="1">
                <a:solidFill>
                  <a:schemeClr val="bg1"/>
                </a:solidFill>
              </a:rPr>
              <a:t>zum</a:t>
            </a:r>
            <a:r>
              <a:rPr lang="en-IE" sz="2400" dirty="0">
                <a:solidFill>
                  <a:schemeClr val="bg1"/>
                </a:solidFill>
              </a:rPr>
              <a:t> </a:t>
            </a:r>
            <a:r>
              <a:rPr lang="en-IE" sz="2400" dirty="0" err="1">
                <a:solidFill>
                  <a:schemeClr val="bg1"/>
                </a:solidFill>
              </a:rPr>
              <a:t>SECure</a:t>
            </a:r>
            <a:r>
              <a:rPr lang="en-IE" sz="2400" dirty="0">
                <a:solidFill>
                  <a:schemeClr val="bg1"/>
                </a:solidFill>
              </a:rPr>
              <a:t> Krisenassessment </a:t>
            </a:r>
            <a:r>
              <a:rPr lang="en-IE" sz="2400" dirty="0" err="1">
                <a:solidFill>
                  <a:schemeClr val="bg1"/>
                </a:solidFill>
              </a:rPr>
              <a:t>aussieht</a:t>
            </a:r>
            <a:r>
              <a:rPr lang="en-IE" sz="2400" dirty="0">
                <a:solidFill>
                  <a:schemeClr val="bg1"/>
                </a:solidFill>
              </a:rPr>
              <a:t>?</a:t>
            </a:r>
          </a:p>
          <a:p>
            <a:pPr>
              <a:lnSpc>
                <a:spcPct val="100000"/>
              </a:lnSpc>
              <a:spcBef>
                <a:spcPts val="0"/>
              </a:spcBef>
            </a:pPr>
            <a:endParaRPr lang="en-IE" sz="2800" dirty="0">
              <a:solidFill>
                <a:schemeClr val="bg1"/>
              </a:solidFill>
            </a:endParaRPr>
          </a:p>
          <a:p>
            <a:pPr>
              <a:lnSpc>
                <a:spcPts val="2240"/>
              </a:lnSpc>
              <a:spcBef>
                <a:spcPts val="0"/>
              </a:spcBef>
            </a:pPr>
            <a:endParaRPr lang="en-IE" sz="2200" dirty="0">
              <a:solidFill>
                <a:schemeClr val="bg1"/>
              </a:solidFill>
            </a:endParaRPr>
          </a:p>
          <a:p>
            <a:pPr>
              <a:lnSpc>
                <a:spcPts val="2240"/>
              </a:lnSpc>
              <a:spcBef>
                <a:spcPts val="0"/>
              </a:spcBef>
            </a:pPr>
            <a:endParaRPr lang="en-US" sz="2200" dirty="0">
              <a:solidFill>
                <a:schemeClr val="bg1"/>
              </a:solidFill>
            </a:endParaRPr>
          </a:p>
          <a:p>
            <a:r>
              <a:rPr lang="en-US" dirty="0">
                <a:solidFill>
                  <a:schemeClr val="bg1"/>
                </a:solidFill>
              </a:rPr>
              <a:t> </a:t>
            </a:r>
          </a:p>
        </p:txBody>
      </p:sp>
      <p:sp>
        <p:nvSpPr>
          <p:cNvPr id="2" name="Text Placeholder 4">
            <a:extLst>
              <a:ext uri="{FF2B5EF4-FFF2-40B4-BE49-F238E27FC236}">
                <a16:creationId xmlns:a16="http://schemas.microsoft.com/office/drawing/2014/main" id="{0AE3123B-305E-55BA-D03E-C452ABB446DC}"/>
              </a:ext>
            </a:extLst>
          </p:cNvPr>
          <p:cNvSpPr txBox="1">
            <a:spLocks/>
          </p:cNvSpPr>
          <p:nvPr/>
        </p:nvSpPr>
        <p:spPr>
          <a:xfrm rot="16200000">
            <a:off x="-293948" y="1323779"/>
            <a:ext cx="1780675" cy="494919"/>
          </a:xfrm>
          <a:prstGeom prst="rect">
            <a:avLst/>
          </a:prstGeom>
          <a:solidFill>
            <a:srgbClr val="F29E38"/>
          </a:solidFill>
        </p:spPr>
        <p:txBody>
          <a:bodyPr vert="horz" lIns="91440" tIns="45720" rIns="91440" bIns="45720" rtlCol="0" anchor="ctr" anchorCtr="1">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lgn="ctr"/>
            <a:r>
              <a:rPr lang="en-IE" sz="2800" dirty="0">
                <a:solidFill>
                  <a:schemeClr val="bg1"/>
                </a:solidFill>
                <a:latin typeface="Calibri" panose="020F0502020204030204" pitchFamily="34" charset="0"/>
                <a:cs typeface="Calibri" panose="020F0502020204030204" pitchFamily="34" charset="0"/>
              </a:rPr>
              <a:t>ÜBUNG</a:t>
            </a:r>
            <a:endParaRPr lang="en-US" sz="2800" dirty="0">
              <a:solidFill>
                <a:schemeClr val="bg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62AAF74E-AEA1-039C-B015-6B4419826F34}"/>
              </a:ext>
            </a:extLst>
          </p:cNvPr>
          <p:cNvSpPr/>
          <p:nvPr/>
        </p:nvSpPr>
        <p:spPr>
          <a:xfrm>
            <a:off x="1073853" y="3082424"/>
            <a:ext cx="1440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6" name="Oval 5">
            <a:extLst>
              <a:ext uri="{FF2B5EF4-FFF2-40B4-BE49-F238E27FC236}">
                <a16:creationId xmlns:a16="http://schemas.microsoft.com/office/drawing/2014/main" id="{365E6E8C-784E-7C7E-82FB-64DA16AA6FC0}"/>
              </a:ext>
            </a:extLst>
          </p:cNvPr>
          <p:cNvSpPr/>
          <p:nvPr/>
        </p:nvSpPr>
        <p:spPr>
          <a:xfrm rot="21231927">
            <a:off x="4030112" y="4623384"/>
            <a:ext cx="1720645" cy="1720645"/>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ZUM </a:t>
            </a:r>
            <a:r>
              <a:rPr lang="en-US" sz="2000" b="1" dirty="0">
                <a:solidFill>
                  <a:schemeClr val="bg1"/>
                </a:solidFill>
                <a:hlinkClick r:id="rId2">
                  <a:extLst>
                    <a:ext uri="{A12FA001-AC4F-418D-AE19-62706E023703}">
                      <ahyp:hlinkClr xmlns:ahyp="http://schemas.microsoft.com/office/drawing/2018/hyperlinkcolor" val="tx"/>
                    </a:ext>
                  </a:extLst>
                </a:hlinkClick>
              </a:rPr>
              <a:t>ANSEHEN</a:t>
            </a:r>
            <a:r>
              <a:rPr lang="en-US" sz="2000" b="1" dirty="0">
                <a:solidFill>
                  <a:schemeClr val="bg1"/>
                </a:solidFill>
              </a:rPr>
              <a:t> KLICKEN</a:t>
            </a:r>
          </a:p>
        </p:txBody>
      </p:sp>
      <p:pic>
        <p:nvPicPr>
          <p:cNvPr id="8" name="Picture 7">
            <a:extLst>
              <a:ext uri="{FF2B5EF4-FFF2-40B4-BE49-F238E27FC236}">
                <a16:creationId xmlns:a16="http://schemas.microsoft.com/office/drawing/2014/main" id="{17C6D67B-3C8A-8DBB-EF1B-9A2BF8668729}"/>
              </a:ext>
            </a:extLst>
          </p:cNvPr>
          <p:cNvPicPr>
            <a:picLocks noChangeAspect="1"/>
          </p:cNvPicPr>
          <p:nvPr/>
        </p:nvPicPr>
        <p:blipFill rotWithShape="1">
          <a:blip r:embed="rId3"/>
          <a:srcRect l="15224" t="14874" r="18401" b="13386"/>
          <a:stretch/>
        </p:blipFill>
        <p:spPr>
          <a:xfrm>
            <a:off x="4583886" y="881019"/>
            <a:ext cx="7145506" cy="5792352"/>
          </a:xfrm>
          <a:prstGeom prst="rect">
            <a:avLst/>
          </a:prstGeom>
        </p:spPr>
      </p:pic>
    </p:spTree>
    <p:extLst>
      <p:ext uri="{BB962C8B-B14F-4D97-AF65-F5344CB8AC3E}">
        <p14:creationId xmlns:p14="http://schemas.microsoft.com/office/powerpoint/2010/main" val="2434859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238C968-C39E-9A3B-89CE-FF07F4771B26}"/>
              </a:ext>
            </a:extLst>
          </p:cNvPr>
          <p:cNvSpPr>
            <a:spLocks noGrp="1"/>
          </p:cNvSpPr>
          <p:nvPr>
            <p:ph type="body" sz="quarter" idx="17"/>
          </p:nvPr>
        </p:nvSpPr>
        <p:spPr/>
        <p:txBody>
          <a:bodyPr/>
          <a:lstStyle/>
          <a:p>
            <a:r>
              <a:rPr lang="en-US" dirty="0"/>
              <a:t>02</a:t>
            </a:r>
          </a:p>
        </p:txBody>
      </p:sp>
      <p:sp>
        <p:nvSpPr>
          <p:cNvPr id="15" name="Text Placeholder 14">
            <a:extLst>
              <a:ext uri="{FF2B5EF4-FFF2-40B4-BE49-F238E27FC236}">
                <a16:creationId xmlns:a16="http://schemas.microsoft.com/office/drawing/2014/main" id="{7809C9F3-7300-02EB-CC8E-3AFB4F775186}"/>
              </a:ext>
            </a:extLst>
          </p:cNvPr>
          <p:cNvSpPr>
            <a:spLocks noGrp="1"/>
          </p:cNvSpPr>
          <p:nvPr>
            <p:ph type="body" sz="quarter" idx="16"/>
          </p:nvPr>
        </p:nvSpPr>
        <p:spPr>
          <a:xfrm>
            <a:off x="2149153" y="1264769"/>
            <a:ext cx="4590314" cy="3849098"/>
          </a:xfrm>
        </p:spPr>
        <p:txBody>
          <a:bodyPr>
            <a:normAutofit/>
          </a:bodyPr>
          <a:lstStyle/>
          <a:p>
            <a:r>
              <a:rPr lang="en-GB" sz="4800" dirty="0"/>
              <a:t>"SICH SELBST ZU KENNEN IST DER ANFANG DER WEISHEIT" -</a:t>
            </a:r>
          </a:p>
          <a:p>
            <a:endParaRPr lang="en-GB" dirty="0"/>
          </a:p>
          <a:p>
            <a:pPr algn="r"/>
            <a:r>
              <a:rPr lang="en-GB" sz="4000" dirty="0"/>
              <a:t> </a:t>
            </a:r>
            <a:r>
              <a:rPr lang="en-GB" sz="3600" i="1" dirty="0"/>
              <a:t>SOKRATE</a:t>
            </a:r>
            <a:r>
              <a:rPr lang="en-US" sz="3600" i="1" dirty="0"/>
              <a:t>S</a:t>
            </a:r>
            <a:r>
              <a:rPr lang="en-US" sz="4000" dirty="0"/>
              <a:t> </a:t>
            </a:r>
          </a:p>
        </p:txBody>
      </p:sp>
    </p:spTree>
    <p:extLst>
      <p:ext uri="{BB962C8B-B14F-4D97-AF65-F5344CB8AC3E}">
        <p14:creationId xmlns:p14="http://schemas.microsoft.com/office/powerpoint/2010/main" val="945518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0" name="Graphic 6">
            <a:extLst>
              <a:ext uri="{FF2B5EF4-FFF2-40B4-BE49-F238E27FC236}">
                <a16:creationId xmlns:a16="http://schemas.microsoft.com/office/drawing/2014/main" id="{8D0DA333-BDF2-F467-C724-59576AA5E893}"/>
              </a:ext>
            </a:extLst>
          </p:cNvPr>
          <p:cNvGrpSpPr/>
          <p:nvPr/>
        </p:nvGrpSpPr>
        <p:grpSpPr>
          <a:xfrm>
            <a:off x="1830999" y="6092113"/>
            <a:ext cx="1797205" cy="215595"/>
            <a:chOff x="1459938" y="6156789"/>
            <a:chExt cx="1797205" cy="215595"/>
          </a:xfrm>
          <a:solidFill>
            <a:srgbClr val="FFFFFF"/>
          </a:solidFill>
        </p:grpSpPr>
        <p:grpSp>
          <p:nvGrpSpPr>
            <p:cNvPr id="651" name="Graphic 6">
              <a:extLst>
                <a:ext uri="{FF2B5EF4-FFF2-40B4-BE49-F238E27FC236}">
                  <a16:creationId xmlns:a16="http://schemas.microsoft.com/office/drawing/2014/main" id="{90BFE4EC-D047-1AB7-4583-D6B12AB6552C}"/>
                </a:ext>
              </a:extLst>
            </p:cNvPr>
            <p:cNvGrpSpPr/>
            <p:nvPr/>
          </p:nvGrpSpPr>
          <p:grpSpPr>
            <a:xfrm>
              <a:off x="2450684" y="6156789"/>
              <a:ext cx="806459" cy="215595"/>
              <a:chOff x="2450684" y="6156789"/>
              <a:chExt cx="806459" cy="215595"/>
            </a:xfrm>
            <a:solidFill>
              <a:srgbClr val="FFFFFF"/>
            </a:solidFill>
          </p:grpSpPr>
          <p:grpSp>
            <p:nvGrpSpPr>
              <p:cNvPr id="652" name="Graphic 6">
                <a:extLst>
                  <a:ext uri="{FF2B5EF4-FFF2-40B4-BE49-F238E27FC236}">
                    <a16:creationId xmlns:a16="http://schemas.microsoft.com/office/drawing/2014/main" id="{06A080ED-F63C-E10E-9E8B-339173D31E08}"/>
                  </a:ext>
                </a:extLst>
              </p:cNvPr>
              <p:cNvGrpSpPr/>
              <p:nvPr/>
            </p:nvGrpSpPr>
            <p:grpSpPr>
              <a:xfrm>
                <a:off x="2450684" y="6156789"/>
                <a:ext cx="195404" cy="185193"/>
                <a:chOff x="2450684" y="6156789"/>
                <a:chExt cx="195404" cy="185193"/>
              </a:xfrm>
              <a:solidFill>
                <a:srgbClr val="FFFFFF"/>
              </a:solidFill>
            </p:grpSpPr>
            <p:sp>
              <p:nvSpPr>
                <p:cNvPr id="653" name="Freeform 652">
                  <a:extLst>
                    <a:ext uri="{FF2B5EF4-FFF2-40B4-BE49-F238E27FC236}">
                      <a16:creationId xmlns:a16="http://schemas.microsoft.com/office/drawing/2014/main" id="{6E56F148-BE1D-E6B8-3968-02703CEFF7B5}"/>
                    </a:ext>
                  </a:extLst>
                </p:cNvPr>
                <p:cNvSpPr/>
                <p:nvPr/>
              </p:nvSpPr>
              <p:spPr>
                <a:xfrm>
                  <a:off x="2450684" y="6208972"/>
                  <a:ext cx="43280" cy="49403"/>
                </a:xfrm>
                <a:custGeom>
                  <a:avLst/>
                  <a:gdLst>
                    <a:gd name="connsiteX0" fmla="*/ 35686 w 43280"/>
                    <a:gd name="connsiteY0" fmla="*/ 0 h 49403"/>
                    <a:gd name="connsiteX1" fmla="*/ 21764 w 43280"/>
                    <a:gd name="connsiteY1" fmla="*/ 19001 h 49403"/>
                    <a:gd name="connsiteX2" fmla="*/ 15436 w 43280"/>
                    <a:gd name="connsiteY2" fmla="*/ 16468 h 49403"/>
                    <a:gd name="connsiteX3" fmla="*/ 6576 w 43280"/>
                    <a:gd name="connsiteY3" fmla="*/ 10134 h 49403"/>
                    <a:gd name="connsiteX4" fmla="*/ 248 w 43280"/>
                    <a:gd name="connsiteY4" fmla="*/ 19001 h 49403"/>
                    <a:gd name="connsiteX5" fmla="*/ 9108 w 43280"/>
                    <a:gd name="connsiteY5" fmla="*/ 25335 h 49403"/>
                    <a:gd name="connsiteX6" fmla="*/ 11639 w 43280"/>
                    <a:gd name="connsiteY6" fmla="*/ 24068 h 49403"/>
                    <a:gd name="connsiteX7" fmla="*/ 17967 w 43280"/>
                    <a:gd name="connsiteY7" fmla="*/ 26602 h 49403"/>
                    <a:gd name="connsiteX8" fmla="*/ 11639 w 43280"/>
                    <a:gd name="connsiteY8" fmla="*/ 48137 h 49403"/>
                    <a:gd name="connsiteX9" fmla="*/ 20498 w 43280"/>
                    <a:gd name="connsiteY9" fmla="*/ 49404 h 49403"/>
                    <a:gd name="connsiteX10" fmla="*/ 43280 w 43280"/>
                    <a:gd name="connsiteY10" fmla="*/ 5067 h 49403"/>
                    <a:gd name="connsiteX11" fmla="*/ 35686 w 43280"/>
                    <a:gd name="connsiteY11" fmla="*/ 0 h 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80" h="49403">
                      <a:moveTo>
                        <a:pt x="35686" y="0"/>
                      </a:moveTo>
                      <a:cubicBezTo>
                        <a:pt x="30624" y="5067"/>
                        <a:pt x="25561" y="11401"/>
                        <a:pt x="21764" y="19001"/>
                      </a:cubicBezTo>
                      <a:lnTo>
                        <a:pt x="15436" y="16468"/>
                      </a:lnTo>
                      <a:cubicBezTo>
                        <a:pt x="14170" y="12668"/>
                        <a:pt x="11639" y="10134"/>
                        <a:pt x="6576" y="10134"/>
                      </a:cubicBezTo>
                      <a:cubicBezTo>
                        <a:pt x="2780" y="10134"/>
                        <a:pt x="-1017" y="13934"/>
                        <a:pt x="248" y="19001"/>
                      </a:cubicBezTo>
                      <a:cubicBezTo>
                        <a:pt x="248" y="22802"/>
                        <a:pt x="4045" y="26602"/>
                        <a:pt x="9108" y="25335"/>
                      </a:cubicBezTo>
                      <a:cubicBezTo>
                        <a:pt x="10373" y="25335"/>
                        <a:pt x="10373" y="25335"/>
                        <a:pt x="11639" y="24068"/>
                      </a:cubicBezTo>
                      <a:lnTo>
                        <a:pt x="17967" y="26602"/>
                      </a:lnTo>
                      <a:cubicBezTo>
                        <a:pt x="14170" y="34202"/>
                        <a:pt x="12905" y="40536"/>
                        <a:pt x="11639" y="48137"/>
                      </a:cubicBezTo>
                      <a:lnTo>
                        <a:pt x="20498" y="49404"/>
                      </a:lnTo>
                      <a:cubicBezTo>
                        <a:pt x="23030" y="32936"/>
                        <a:pt x="30624" y="17735"/>
                        <a:pt x="43280" y="5067"/>
                      </a:cubicBezTo>
                      <a:lnTo>
                        <a:pt x="35686" y="0"/>
                      </a:lnTo>
                      <a:close/>
                    </a:path>
                  </a:pathLst>
                </a:custGeom>
                <a:solidFill>
                  <a:srgbClr val="FFFFFF"/>
                </a:solidFill>
                <a:ln w="12649" cap="flat">
                  <a:noFill/>
                  <a:prstDash val="solid"/>
                  <a:miter/>
                </a:ln>
              </p:spPr>
              <p:txBody>
                <a:bodyPr rtlCol="0" anchor="ctr"/>
                <a:lstStyle/>
                <a:p>
                  <a:endParaRPr lang="en-US"/>
                </a:p>
              </p:txBody>
            </p:sp>
            <p:sp>
              <p:nvSpPr>
                <p:cNvPr id="654" name="Freeform 653">
                  <a:extLst>
                    <a:ext uri="{FF2B5EF4-FFF2-40B4-BE49-F238E27FC236}">
                      <a16:creationId xmlns:a16="http://schemas.microsoft.com/office/drawing/2014/main" id="{80AAC930-63FC-A283-996C-1ADB58ECB2D3}"/>
                    </a:ext>
                  </a:extLst>
                </p:cNvPr>
                <p:cNvSpPr/>
                <p:nvPr/>
              </p:nvSpPr>
              <p:spPr>
                <a:xfrm>
                  <a:off x="2514214" y="6156789"/>
                  <a:ext cx="63281" cy="42048"/>
                </a:xfrm>
                <a:custGeom>
                  <a:avLst/>
                  <a:gdLst>
                    <a:gd name="connsiteX0" fmla="*/ 41766 w 63281"/>
                    <a:gd name="connsiteY0" fmla="*/ 23047 h 42048"/>
                    <a:gd name="connsiteX1" fmla="*/ 35438 w 63281"/>
                    <a:gd name="connsiteY1" fmla="*/ 23047 h 42048"/>
                    <a:gd name="connsiteX2" fmla="*/ 34172 w 63281"/>
                    <a:gd name="connsiteY2" fmla="*/ 15447 h 42048"/>
                    <a:gd name="connsiteX3" fmla="*/ 37969 w 63281"/>
                    <a:gd name="connsiteY3" fmla="*/ 7846 h 42048"/>
                    <a:gd name="connsiteX4" fmla="*/ 27844 w 63281"/>
                    <a:gd name="connsiteY4" fmla="*/ 246 h 42048"/>
                    <a:gd name="connsiteX5" fmla="*/ 20250 w 63281"/>
                    <a:gd name="connsiteY5" fmla="*/ 10379 h 42048"/>
                    <a:gd name="connsiteX6" fmla="*/ 25313 w 63281"/>
                    <a:gd name="connsiteY6" fmla="*/ 17980 h 42048"/>
                    <a:gd name="connsiteX7" fmla="*/ 26578 w 63281"/>
                    <a:gd name="connsiteY7" fmla="*/ 25581 h 42048"/>
                    <a:gd name="connsiteX8" fmla="*/ 0 w 63281"/>
                    <a:gd name="connsiteY8" fmla="*/ 33181 h 42048"/>
                    <a:gd name="connsiteX9" fmla="*/ 3797 w 63281"/>
                    <a:gd name="connsiteY9" fmla="*/ 42049 h 42048"/>
                    <a:gd name="connsiteX10" fmla="*/ 41766 w 63281"/>
                    <a:gd name="connsiteY10" fmla="*/ 33181 h 42048"/>
                    <a:gd name="connsiteX11" fmla="*/ 60751 w 63281"/>
                    <a:gd name="connsiteY11" fmla="*/ 35715 h 42048"/>
                    <a:gd name="connsiteX12" fmla="*/ 63282 w 63281"/>
                    <a:gd name="connsiteY12" fmla="*/ 26848 h 42048"/>
                    <a:gd name="connsiteX13" fmla="*/ 41766 w 63281"/>
                    <a:gd name="connsiteY13" fmla="*/ 23047 h 4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81" h="42048">
                      <a:moveTo>
                        <a:pt x="41766" y="23047"/>
                      </a:moveTo>
                      <a:cubicBezTo>
                        <a:pt x="39235" y="23047"/>
                        <a:pt x="37969" y="23047"/>
                        <a:pt x="35438" y="23047"/>
                      </a:cubicBezTo>
                      <a:lnTo>
                        <a:pt x="34172" y="15447"/>
                      </a:lnTo>
                      <a:cubicBezTo>
                        <a:pt x="36704" y="14180"/>
                        <a:pt x="37969" y="10379"/>
                        <a:pt x="37969" y="7846"/>
                      </a:cubicBezTo>
                      <a:cubicBezTo>
                        <a:pt x="37969" y="2779"/>
                        <a:pt x="32907" y="-1021"/>
                        <a:pt x="27844" y="246"/>
                      </a:cubicBezTo>
                      <a:cubicBezTo>
                        <a:pt x="22782" y="246"/>
                        <a:pt x="18985" y="5313"/>
                        <a:pt x="20250" y="10379"/>
                      </a:cubicBezTo>
                      <a:cubicBezTo>
                        <a:pt x="20250" y="14180"/>
                        <a:pt x="22782" y="16713"/>
                        <a:pt x="25313" y="17980"/>
                      </a:cubicBezTo>
                      <a:lnTo>
                        <a:pt x="26578" y="25581"/>
                      </a:lnTo>
                      <a:cubicBezTo>
                        <a:pt x="17719" y="26848"/>
                        <a:pt x="8860" y="29381"/>
                        <a:pt x="0" y="33181"/>
                      </a:cubicBezTo>
                      <a:lnTo>
                        <a:pt x="3797" y="42049"/>
                      </a:lnTo>
                      <a:cubicBezTo>
                        <a:pt x="15188" y="36982"/>
                        <a:pt x="27844" y="33181"/>
                        <a:pt x="41766" y="33181"/>
                      </a:cubicBezTo>
                      <a:cubicBezTo>
                        <a:pt x="48094" y="33181"/>
                        <a:pt x="54423" y="34448"/>
                        <a:pt x="60751" y="35715"/>
                      </a:cubicBezTo>
                      <a:lnTo>
                        <a:pt x="63282" y="26848"/>
                      </a:lnTo>
                      <a:cubicBezTo>
                        <a:pt x="55688" y="24314"/>
                        <a:pt x="48094" y="23047"/>
                        <a:pt x="41766" y="23047"/>
                      </a:cubicBezTo>
                      <a:close/>
                    </a:path>
                  </a:pathLst>
                </a:custGeom>
                <a:solidFill>
                  <a:srgbClr val="FFFFFF"/>
                </a:solidFill>
                <a:ln w="12649" cap="flat">
                  <a:noFill/>
                  <a:prstDash val="solid"/>
                  <a:miter/>
                </a:ln>
              </p:spPr>
              <p:txBody>
                <a:bodyPr rtlCol="0" anchor="ctr"/>
                <a:lstStyle/>
                <a:p>
                  <a:endParaRPr lang="en-US"/>
                </a:p>
              </p:txBody>
            </p:sp>
            <p:sp>
              <p:nvSpPr>
                <p:cNvPr id="655" name="Freeform 654">
                  <a:extLst>
                    <a:ext uri="{FF2B5EF4-FFF2-40B4-BE49-F238E27FC236}">
                      <a16:creationId xmlns:a16="http://schemas.microsoft.com/office/drawing/2014/main" id="{7CE41118-197F-62EB-A0D1-4B3C7BF0291C}"/>
                    </a:ext>
                  </a:extLst>
                </p:cNvPr>
                <p:cNvSpPr/>
                <p:nvPr/>
              </p:nvSpPr>
              <p:spPr>
                <a:xfrm>
                  <a:off x="2602808" y="6195037"/>
                  <a:ext cx="43280" cy="44336"/>
                </a:xfrm>
                <a:custGeom>
                  <a:avLst/>
                  <a:gdLst>
                    <a:gd name="connsiteX0" fmla="*/ 36704 w 43280"/>
                    <a:gd name="connsiteY0" fmla="*/ 16468 h 44336"/>
                    <a:gd name="connsiteX1" fmla="*/ 43032 w 43280"/>
                    <a:gd name="connsiteY1" fmla="*/ 7601 h 44336"/>
                    <a:gd name="connsiteX2" fmla="*/ 34172 w 43280"/>
                    <a:gd name="connsiteY2" fmla="*/ 1267 h 44336"/>
                    <a:gd name="connsiteX3" fmla="*/ 27844 w 43280"/>
                    <a:gd name="connsiteY3" fmla="*/ 8868 h 44336"/>
                    <a:gd name="connsiteX4" fmla="*/ 22782 w 43280"/>
                    <a:gd name="connsiteY4" fmla="*/ 13934 h 44336"/>
                    <a:gd name="connsiteX5" fmla="*/ 5063 w 43280"/>
                    <a:gd name="connsiteY5" fmla="*/ 0 h 44336"/>
                    <a:gd name="connsiteX6" fmla="*/ 0 w 43280"/>
                    <a:gd name="connsiteY6" fmla="*/ 7601 h 44336"/>
                    <a:gd name="connsiteX7" fmla="*/ 32907 w 43280"/>
                    <a:gd name="connsiteY7" fmla="*/ 44337 h 44336"/>
                    <a:gd name="connsiteX8" fmla="*/ 41766 w 43280"/>
                    <a:gd name="connsiteY8" fmla="*/ 40537 h 44336"/>
                    <a:gd name="connsiteX9" fmla="*/ 30376 w 43280"/>
                    <a:gd name="connsiteY9" fmla="*/ 21535 h 44336"/>
                    <a:gd name="connsiteX10" fmla="*/ 35438 w 43280"/>
                    <a:gd name="connsiteY10" fmla="*/ 16468 h 44336"/>
                    <a:gd name="connsiteX11" fmla="*/ 36704 w 43280"/>
                    <a:gd name="connsiteY11" fmla="*/ 16468 h 4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80" h="44336">
                      <a:moveTo>
                        <a:pt x="36704" y="16468"/>
                      </a:moveTo>
                      <a:cubicBezTo>
                        <a:pt x="40501" y="16468"/>
                        <a:pt x="44297" y="12668"/>
                        <a:pt x="43032" y="7601"/>
                      </a:cubicBezTo>
                      <a:cubicBezTo>
                        <a:pt x="43032" y="3800"/>
                        <a:pt x="39235" y="0"/>
                        <a:pt x="34172" y="1267"/>
                      </a:cubicBezTo>
                      <a:cubicBezTo>
                        <a:pt x="30376" y="1267"/>
                        <a:pt x="27844" y="5067"/>
                        <a:pt x="27844" y="8868"/>
                      </a:cubicBezTo>
                      <a:lnTo>
                        <a:pt x="22782" y="13934"/>
                      </a:lnTo>
                      <a:cubicBezTo>
                        <a:pt x="17719" y="8868"/>
                        <a:pt x="11391" y="3800"/>
                        <a:pt x="5063" y="0"/>
                      </a:cubicBezTo>
                      <a:lnTo>
                        <a:pt x="0" y="7601"/>
                      </a:lnTo>
                      <a:cubicBezTo>
                        <a:pt x="13922" y="16468"/>
                        <a:pt x="25313" y="29135"/>
                        <a:pt x="32907" y="44337"/>
                      </a:cubicBezTo>
                      <a:lnTo>
                        <a:pt x="41766" y="40537"/>
                      </a:lnTo>
                      <a:cubicBezTo>
                        <a:pt x="37969" y="32936"/>
                        <a:pt x="34172" y="26602"/>
                        <a:pt x="30376" y="21535"/>
                      </a:cubicBezTo>
                      <a:lnTo>
                        <a:pt x="35438" y="16468"/>
                      </a:lnTo>
                      <a:cubicBezTo>
                        <a:pt x="34172" y="16468"/>
                        <a:pt x="35438" y="16468"/>
                        <a:pt x="36704" y="16468"/>
                      </a:cubicBezTo>
                      <a:close/>
                    </a:path>
                  </a:pathLst>
                </a:custGeom>
                <a:solidFill>
                  <a:srgbClr val="FFFFFF"/>
                </a:solidFill>
                <a:ln w="12649" cap="flat">
                  <a:noFill/>
                  <a:prstDash val="solid"/>
                  <a:miter/>
                </a:ln>
              </p:spPr>
              <p:txBody>
                <a:bodyPr rtlCol="0" anchor="ctr"/>
                <a:lstStyle/>
                <a:p>
                  <a:endParaRPr lang="en-US"/>
                </a:p>
              </p:txBody>
            </p:sp>
            <p:sp>
              <p:nvSpPr>
                <p:cNvPr id="656" name="Freeform 655">
                  <a:extLst>
                    <a:ext uri="{FF2B5EF4-FFF2-40B4-BE49-F238E27FC236}">
                      <a16:creationId xmlns:a16="http://schemas.microsoft.com/office/drawing/2014/main" id="{82425D37-DB56-D25D-37F3-70E80C1D9FF3}"/>
                    </a:ext>
                  </a:extLst>
                </p:cNvPr>
                <p:cNvSpPr/>
                <p:nvPr/>
              </p:nvSpPr>
              <p:spPr>
                <a:xfrm>
                  <a:off x="2485104" y="6284978"/>
                  <a:ext cx="143016" cy="57004"/>
                </a:xfrm>
                <a:custGeom>
                  <a:avLst/>
                  <a:gdLst>
                    <a:gd name="connsiteX0" fmla="*/ 63282 w 143016"/>
                    <a:gd name="connsiteY0" fmla="*/ 24068 h 57004"/>
                    <a:gd name="connsiteX1" fmla="*/ 48094 w 143016"/>
                    <a:gd name="connsiteY1" fmla="*/ 24068 h 57004"/>
                    <a:gd name="connsiteX2" fmla="*/ 16453 w 143016"/>
                    <a:gd name="connsiteY2" fmla="*/ 21535 h 57004"/>
                    <a:gd name="connsiteX3" fmla="*/ 0 w 143016"/>
                    <a:gd name="connsiteY3" fmla="*/ 17735 h 57004"/>
                    <a:gd name="connsiteX4" fmla="*/ 68344 w 143016"/>
                    <a:gd name="connsiteY4" fmla="*/ 57004 h 57004"/>
                    <a:gd name="connsiteX5" fmla="*/ 143017 w 143016"/>
                    <a:gd name="connsiteY5" fmla="*/ 0 h 57004"/>
                    <a:gd name="connsiteX6" fmla="*/ 111376 w 143016"/>
                    <a:gd name="connsiteY6" fmla="*/ 13934 h 57004"/>
                    <a:gd name="connsiteX7" fmla="*/ 63282 w 143016"/>
                    <a:gd name="connsiteY7" fmla="*/ 24068 h 5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16" h="57004">
                      <a:moveTo>
                        <a:pt x="63282" y="24068"/>
                      </a:moveTo>
                      <a:cubicBezTo>
                        <a:pt x="58219" y="24068"/>
                        <a:pt x="53157" y="24068"/>
                        <a:pt x="48094" y="24068"/>
                      </a:cubicBezTo>
                      <a:cubicBezTo>
                        <a:pt x="36703" y="24068"/>
                        <a:pt x="26578" y="22802"/>
                        <a:pt x="16453" y="21535"/>
                      </a:cubicBezTo>
                      <a:cubicBezTo>
                        <a:pt x="11391" y="20268"/>
                        <a:pt x="6328" y="19001"/>
                        <a:pt x="0" y="17735"/>
                      </a:cubicBezTo>
                      <a:cubicBezTo>
                        <a:pt x="12656" y="41803"/>
                        <a:pt x="39235" y="57004"/>
                        <a:pt x="68344" y="57004"/>
                      </a:cubicBezTo>
                      <a:cubicBezTo>
                        <a:pt x="105048" y="57004"/>
                        <a:pt x="135423" y="32936"/>
                        <a:pt x="143017" y="0"/>
                      </a:cubicBezTo>
                      <a:cubicBezTo>
                        <a:pt x="134158" y="5067"/>
                        <a:pt x="124032" y="10134"/>
                        <a:pt x="111376" y="13934"/>
                      </a:cubicBezTo>
                      <a:cubicBezTo>
                        <a:pt x="98720" y="20268"/>
                        <a:pt x="81001" y="22802"/>
                        <a:pt x="63282" y="24068"/>
                      </a:cubicBezTo>
                      <a:close/>
                    </a:path>
                  </a:pathLst>
                </a:custGeom>
                <a:solidFill>
                  <a:srgbClr val="FFFFFF"/>
                </a:solidFill>
                <a:ln w="12649" cap="flat">
                  <a:noFill/>
                  <a:prstDash val="solid"/>
                  <a:miter/>
                </a:ln>
              </p:spPr>
              <p:txBody>
                <a:bodyPr rtlCol="0" anchor="ctr"/>
                <a:lstStyle/>
                <a:p>
                  <a:endParaRPr lang="en-US"/>
                </a:p>
              </p:txBody>
            </p:sp>
            <p:sp>
              <p:nvSpPr>
                <p:cNvPr id="657" name="Freeform 656">
                  <a:extLst>
                    <a:ext uri="{FF2B5EF4-FFF2-40B4-BE49-F238E27FC236}">
                      <a16:creationId xmlns:a16="http://schemas.microsoft.com/office/drawing/2014/main" id="{C858AE95-B1DD-DB60-2829-69E6686EE35E}"/>
                    </a:ext>
                  </a:extLst>
                </p:cNvPr>
                <p:cNvSpPr/>
                <p:nvPr/>
              </p:nvSpPr>
              <p:spPr>
                <a:xfrm>
                  <a:off x="2478776" y="6198838"/>
                  <a:ext cx="153142" cy="100740"/>
                </a:xfrm>
                <a:custGeom>
                  <a:avLst/>
                  <a:gdLst>
                    <a:gd name="connsiteX0" fmla="*/ 77204 w 153142"/>
                    <a:gd name="connsiteY0" fmla="*/ 0 h 100740"/>
                    <a:gd name="connsiteX1" fmla="*/ 0 w 153142"/>
                    <a:gd name="connsiteY1" fmla="*/ 74739 h 100740"/>
                    <a:gd name="connsiteX2" fmla="*/ 1266 w 153142"/>
                    <a:gd name="connsiteY2" fmla="*/ 91207 h 100740"/>
                    <a:gd name="connsiteX3" fmla="*/ 68344 w 153142"/>
                    <a:gd name="connsiteY3" fmla="*/ 100075 h 100740"/>
                    <a:gd name="connsiteX4" fmla="*/ 153142 w 153142"/>
                    <a:gd name="connsiteY4" fmla="*/ 72206 h 100740"/>
                    <a:gd name="connsiteX5" fmla="*/ 153142 w 153142"/>
                    <a:gd name="connsiteY5" fmla="*/ 64605 h 100740"/>
                    <a:gd name="connsiteX6" fmla="*/ 77204 w 153142"/>
                    <a:gd name="connsiteY6" fmla="*/ 0 h 100740"/>
                    <a:gd name="connsiteX7" fmla="*/ 49360 w 153142"/>
                    <a:gd name="connsiteY7" fmla="*/ 82340 h 100740"/>
                    <a:gd name="connsiteX8" fmla="*/ 26578 w 153142"/>
                    <a:gd name="connsiteY8" fmla="*/ 59538 h 100740"/>
                    <a:gd name="connsiteX9" fmla="*/ 49360 w 153142"/>
                    <a:gd name="connsiteY9" fmla="*/ 36736 h 100740"/>
                    <a:gd name="connsiteX10" fmla="*/ 72142 w 153142"/>
                    <a:gd name="connsiteY10" fmla="*/ 59538 h 100740"/>
                    <a:gd name="connsiteX11" fmla="*/ 49360 w 153142"/>
                    <a:gd name="connsiteY11" fmla="*/ 82340 h 100740"/>
                    <a:gd name="connsiteX12" fmla="*/ 108845 w 153142"/>
                    <a:gd name="connsiteY12" fmla="*/ 70939 h 100740"/>
                    <a:gd name="connsiteX13" fmla="*/ 91126 w 153142"/>
                    <a:gd name="connsiteY13" fmla="*/ 53204 h 100740"/>
                    <a:gd name="connsiteX14" fmla="*/ 108845 w 153142"/>
                    <a:gd name="connsiteY14" fmla="*/ 35470 h 100740"/>
                    <a:gd name="connsiteX15" fmla="*/ 126564 w 153142"/>
                    <a:gd name="connsiteY15" fmla="*/ 53204 h 100740"/>
                    <a:gd name="connsiteX16" fmla="*/ 108845 w 153142"/>
                    <a:gd name="connsiteY16" fmla="*/ 70939 h 10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142" h="100740">
                      <a:moveTo>
                        <a:pt x="77204" y="0"/>
                      </a:moveTo>
                      <a:cubicBezTo>
                        <a:pt x="35438" y="0"/>
                        <a:pt x="0" y="34203"/>
                        <a:pt x="0" y="74739"/>
                      </a:cubicBezTo>
                      <a:cubicBezTo>
                        <a:pt x="0" y="79806"/>
                        <a:pt x="0" y="84873"/>
                        <a:pt x="1266" y="91207"/>
                      </a:cubicBezTo>
                      <a:cubicBezTo>
                        <a:pt x="10125" y="97541"/>
                        <a:pt x="35438" y="102608"/>
                        <a:pt x="68344" y="100075"/>
                      </a:cubicBezTo>
                      <a:cubicBezTo>
                        <a:pt x="105048" y="97541"/>
                        <a:pt x="135423" y="87407"/>
                        <a:pt x="153142" y="72206"/>
                      </a:cubicBezTo>
                      <a:cubicBezTo>
                        <a:pt x="153142" y="69672"/>
                        <a:pt x="153142" y="67139"/>
                        <a:pt x="153142" y="64605"/>
                      </a:cubicBezTo>
                      <a:cubicBezTo>
                        <a:pt x="148080" y="27869"/>
                        <a:pt x="115173" y="0"/>
                        <a:pt x="77204" y="0"/>
                      </a:cubicBezTo>
                      <a:close/>
                      <a:moveTo>
                        <a:pt x="49360" y="82340"/>
                      </a:moveTo>
                      <a:cubicBezTo>
                        <a:pt x="36703" y="82340"/>
                        <a:pt x="26578" y="72206"/>
                        <a:pt x="26578" y="59538"/>
                      </a:cubicBezTo>
                      <a:cubicBezTo>
                        <a:pt x="26578" y="46870"/>
                        <a:pt x="36703" y="36736"/>
                        <a:pt x="49360" y="36736"/>
                      </a:cubicBezTo>
                      <a:cubicBezTo>
                        <a:pt x="62016" y="36736"/>
                        <a:pt x="72142" y="46870"/>
                        <a:pt x="72142" y="59538"/>
                      </a:cubicBezTo>
                      <a:cubicBezTo>
                        <a:pt x="73407" y="72206"/>
                        <a:pt x="62016" y="82340"/>
                        <a:pt x="49360" y="82340"/>
                      </a:cubicBezTo>
                      <a:close/>
                      <a:moveTo>
                        <a:pt x="108845" y="70939"/>
                      </a:moveTo>
                      <a:cubicBezTo>
                        <a:pt x="99985" y="70939"/>
                        <a:pt x="91126" y="63338"/>
                        <a:pt x="91126" y="53204"/>
                      </a:cubicBezTo>
                      <a:cubicBezTo>
                        <a:pt x="91126" y="44337"/>
                        <a:pt x="98720" y="35470"/>
                        <a:pt x="108845" y="35470"/>
                      </a:cubicBezTo>
                      <a:cubicBezTo>
                        <a:pt x="117704" y="35470"/>
                        <a:pt x="126564" y="43070"/>
                        <a:pt x="126564" y="53204"/>
                      </a:cubicBezTo>
                      <a:cubicBezTo>
                        <a:pt x="126564" y="63338"/>
                        <a:pt x="118970" y="70939"/>
                        <a:pt x="108845" y="70939"/>
                      </a:cubicBezTo>
                      <a:close/>
                    </a:path>
                  </a:pathLst>
                </a:custGeom>
                <a:solidFill>
                  <a:srgbClr val="FFFFFF"/>
                </a:solidFill>
                <a:ln w="12649" cap="flat">
                  <a:noFill/>
                  <a:prstDash val="solid"/>
                  <a:miter/>
                </a:ln>
              </p:spPr>
              <p:txBody>
                <a:bodyPr rtlCol="0" anchor="ctr"/>
                <a:lstStyle/>
                <a:p>
                  <a:endParaRPr lang="en-US"/>
                </a:p>
              </p:txBody>
            </p:sp>
          </p:grpSp>
          <p:sp>
            <p:nvSpPr>
              <p:cNvPr id="658" name="Freeform 657">
                <a:extLst>
                  <a:ext uri="{FF2B5EF4-FFF2-40B4-BE49-F238E27FC236}">
                    <a16:creationId xmlns:a16="http://schemas.microsoft.com/office/drawing/2014/main" id="{9C8F8F45-5849-4FFA-5A0D-76A32E1C7F8C}"/>
                  </a:ext>
                </a:extLst>
              </p:cNvPr>
              <p:cNvSpPr/>
              <p:nvPr/>
            </p:nvSpPr>
            <p:spPr>
              <a:xfrm>
                <a:off x="2688872" y="6197571"/>
                <a:ext cx="69610" cy="136810"/>
              </a:xfrm>
              <a:custGeom>
                <a:avLst/>
                <a:gdLst>
                  <a:gd name="connsiteX0" fmla="*/ 68344 w 69610"/>
                  <a:gd name="connsiteY0" fmla="*/ 25335 h 136810"/>
                  <a:gd name="connsiteX1" fmla="*/ 50626 w 69610"/>
                  <a:gd name="connsiteY1" fmla="*/ 22802 h 136810"/>
                  <a:gd name="connsiteX2" fmla="*/ 40500 w 69610"/>
                  <a:gd name="connsiteY2" fmla="*/ 35469 h 136810"/>
                  <a:gd name="connsiteX3" fmla="*/ 40500 w 69610"/>
                  <a:gd name="connsiteY3" fmla="*/ 46870 h 136810"/>
                  <a:gd name="connsiteX4" fmla="*/ 68344 w 69610"/>
                  <a:gd name="connsiteY4" fmla="*/ 46870 h 136810"/>
                  <a:gd name="connsiteX5" fmla="*/ 68344 w 69610"/>
                  <a:gd name="connsiteY5" fmla="*/ 68405 h 136810"/>
                  <a:gd name="connsiteX6" fmla="*/ 40500 w 69610"/>
                  <a:gd name="connsiteY6" fmla="*/ 68405 h 136810"/>
                  <a:gd name="connsiteX7" fmla="*/ 40500 w 69610"/>
                  <a:gd name="connsiteY7" fmla="*/ 136810 h 136810"/>
                  <a:gd name="connsiteX8" fmla="*/ 16453 w 69610"/>
                  <a:gd name="connsiteY8" fmla="*/ 136810 h 136810"/>
                  <a:gd name="connsiteX9" fmla="*/ 16453 w 69610"/>
                  <a:gd name="connsiteY9" fmla="*/ 68405 h 136810"/>
                  <a:gd name="connsiteX10" fmla="*/ 0 w 69610"/>
                  <a:gd name="connsiteY10" fmla="*/ 68405 h 136810"/>
                  <a:gd name="connsiteX11" fmla="*/ 0 w 69610"/>
                  <a:gd name="connsiteY11" fmla="*/ 46870 h 136810"/>
                  <a:gd name="connsiteX12" fmla="*/ 16453 w 69610"/>
                  <a:gd name="connsiteY12" fmla="*/ 46870 h 136810"/>
                  <a:gd name="connsiteX13" fmla="*/ 16453 w 69610"/>
                  <a:gd name="connsiteY13" fmla="*/ 35469 h 136810"/>
                  <a:gd name="connsiteX14" fmla="*/ 49360 w 69610"/>
                  <a:gd name="connsiteY14" fmla="*/ 0 h 136810"/>
                  <a:gd name="connsiteX15" fmla="*/ 69610 w 69610"/>
                  <a:gd name="connsiteY15" fmla="*/ 3800 h 136810"/>
                  <a:gd name="connsiteX16" fmla="*/ 68344 w 69610"/>
                  <a:gd name="connsiteY16" fmla="*/ 25335 h 13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610" h="136810">
                    <a:moveTo>
                      <a:pt x="68344" y="25335"/>
                    </a:moveTo>
                    <a:cubicBezTo>
                      <a:pt x="64548" y="24068"/>
                      <a:pt x="58219" y="21535"/>
                      <a:pt x="50626" y="22802"/>
                    </a:cubicBezTo>
                    <a:cubicBezTo>
                      <a:pt x="44297" y="24068"/>
                      <a:pt x="40500" y="26602"/>
                      <a:pt x="40500" y="35469"/>
                    </a:cubicBezTo>
                    <a:lnTo>
                      <a:pt x="40500" y="46870"/>
                    </a:lnTo>
                    <a:lnTo>
                      <a:pt x="68344" y="46870"/>
                    </a:lnTo>
                    <a:lnTo>
                      <a:pt x="68344" y="68405"/>
                    </a:lnTo>
                    <a:lnTo>
                      <a:pt x="40500" y="68405"/>
                    </a:lnTo>
                    <a:lnTo>
                      <a:pt x="40500" y="136810"/>
                    </a:lnTo>
                    <a:lnTo>
                      <a:pt x="16453" y="136810"/>
                    </a:lnTo>
                    <a:lnTo>
                      <a:pt x="16453" y="68405"/>
                    </a:lnTo>
                    <a:lnTo>
                      <a:pt x="0" y="68405"/>
                    </a:lnTo>
                    <a:lnTo>
                      <a:pt x="0" y="46870"/>
                    </a:lnTo>
                    <a:lnTo>
                      <a:pt x="16453" y="46870"/>
                    </a:lnTo>
                    <a:lnTo>
                      <a:pt x="16453" y="35469"/>
                    </a:lnTo>
                    <a:cubicBezTo>
                      <a:pt x="16453" y="13934"/>
                      <a:pt x="27844" y="0"/>
                      <a:pt x="49360" y="0"/>
                    </a:cubicBezTo>
                    <a:cubicBezTo>
                      <a:pt x="56954" y="0"/>
                      <a:pt x="64548" y="1266"/>
                      <a:pt x="69610" y="3800"/>
                    </a:cubicBezTo>
                    <a:lnTo>
                      <a:pt x="68344" y="25335"/>
                    </a:lnTo>
                    <a:close/>
                  </a:path>
                </a:pathLst>
              </a:custGeom>
              <a:solidFill>
                <a:srgbClr val="FFFFFF"/>
              </a:solidFill>
              <a:ln w="12649" cap="flat">
                <a:noFill/>
                <a:prstDash val="solid"/>
                <a:miter/>
              </a:ln>
            </p:spPr>
            <p:txBody>
              <a:bodyPr rtlCol="0" anchor="ctr"/>
              <a:lstStyle/>
              <a:p>
                <a:endParaRPr lang="en-US"/>
              </a:p>
            </p:txBody>
          </p:sp>
          <p:sp>
            <p:nvSpPr>
              <p:cNvPr id="659" name="Freeform 658">
                <a:extLst>
                  <a:ext uri="{FF2B5EF4-FFF2-40B4-BE49-F238E27FC236}">
                    <a16:creationId xmlns:a16="http://schemas.microsoft.com/office/drawing/2014/main" id="{351E61CA-9045-722C-B450-65941EA1A5BA}"/>
                  </a:ext>
                </a:extLst>
              </p:cNvPr>
              <p:cNvSpPr/>
              <p:nvPr/>
            </p:nvSpPr>
            <p:spPr>
              <a:xfrm>
                <a:off x="2767341" y="6240641"/>
                <a:ext cx="63281" cy="93740"/>
              </a:xfrm>
              <a:custGeom>
                <a:avLst/>
                <a:gdLst>
                  <a:gd name="connsiteX0" fmla="*/ 49360 w 63281"/>
                  <a:gd name="connsiteY0" fmla="*/ 24068 h 93740"/>
                  <a:gd name="connsiteX1" fmla="*/ 43032 w 63281"/>
                  <a:gd name="connsiteY1" fmla="*/ 24068 h 93740"/>
                  <a:gd name="connsiteX2" fmla="*/ 24047 w 63281"/>
                  <a:gd name="connsiteY2" fmla="*/ 44337 h 93740"/>
                  <a:gd name="connsiteX3" fmla="*/ 24047 w 63281"/>
                  <a:gd name="connsiteY3" fmla="*/ 93740 h 93740"/>
                  <a:gd name="connsiteX4" fmla="*/ 0 w 63281"/>
                  <a:gd name="connsiteY4" fmla="*/ 93740 h 93740"/>
                  <a:gd name="connsiteX5" fmla="*/ 0 w 63281"/>
                  <a:gd name="connsiteY5" fmla="*/ 2533 h 93740"/>
                  <a:gd name="connsiteX6" fmla="*/ 24047 w 63281"/>
                  <a:gd name="connsiteY6" fmla="*/ 2533 h 93740"/>
                  <a:gd name="connsiteX7" fmla="*/ 24047 w 63281"/>
                  <a:gd name="connsiteY7" fmla="*/ 12668 h 93740"/>
                  <a:gd name="connsiteX8" fmla="*/ 49360 w 63281"/>
                  <a:gd name="connsiteY8" fmla="*/ 0 h 93740"/>
                  <a:gd name="connsiteX9" fmla="*/ 63282 w 63281"/>
                  <a:gd name="connsiteY9" fmla="*/ 3800 h 93740"/>
                  <a:gd name="connsiteX10" fmla="*/ 49360 w 63281"/>
                  <a:gd name="connsiteY10" fmla="*/ 24068 h 9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81" h="93740">
                    <a:moveTo>
                      <a:pt x="49360" y="24068"/>
                    </a:moveTo>
                    <a:cubicBezTo>
                      <a:pt x="46829" y="24068"/>
                      <a:pt x="44297" y="24068"/>
                      <a:pt x="43032" y="24068"/>
                    </a:cubicBezTo>
                    <a:cubicBezTo>
                      <a:pt x="31641" y="24068"/>
                      <a:pt x="24047" y="30402"/>
                      <a:pt x="24047" y="44337"/>
                    </a:cubicBezTo>
                    <a:lnTo>
                      <a:pt x="24047" y="93740"/>
                    </a:lnTo>
                    <a:lnTo>
                      <a:pt x="0" y="93740"/>
                    </a:lnTo>
                    <a:lnTo>
                      <a:pt x="0" y="2533"/>
                    </a:lnTo>
                    <a:lnTo>
                      <a:pt x="24047" y="2533"/>
                    </a:lnTo>
                    <a:lnTo>
                      <a:pt x="24047" y="12668"/>
                    </a:lnTo>
                    <a:cubicBezTo>
                      <a:pt x="30376" y="3800"/>
                      <a:pt x="37969" y="0"/>
                      <a:pt x="49360" y="0"/>
                    </a:cubicBezTo>
                    <a:cubicBezTo>
                      <a:pt x="54423" y="0"/>
                      <a:pt x="59485" y="1267"/>
                      <a:pt x="63282" y="3800"/>
                    </a:cubicBezTo>
                    <a:lnTo>
                      <a:pt x="49360" y="24068"/>
                    </a:lnTo>
                    <a:close/>
                  </a:path>
                </a:pathLst>
              </a:custGeom>
              <a:solidFill>
                <a:srgbClr val="FFFFFF"/>
              </a:solidFill>
              <a:ln w="12649" cap="flat">
                <a:noFill/>
                <a:prstDash val="solid"/>
                <a:miter/>
              </a:ln>
            </p:spPr>
            <p:txBody>
              <a:bodyPr rtlCol="0" anchor="ctr"/>
              <a:lstStyle/>
              <a:p>
                <a:endParaRPr lang="en-US"/>
              </a:p>
            </p:txBody>
          </p:sp>
          <p:sp>
            <p:nvSpPr>
              <p:cNvPr id="660" name="Freeform 659">
                <a:extLst>
                  <a:ext uri="{FF2B5EF4-FFF2-40B4-BE49-F238E27FC236}">
                    <a16:creationId xmlns:a16="http://schemas.microsoft.com/office/drawing/2014/main" id="{7AECDC5D-0EB7-D2A7-4C55-9CA2F9B797FD}"/>
                  </a:ext>
                </a:extLst>
              </p:cNvPr>
              <p:cNvSpPr/>
              <p:nvPr/>
            </p:nvSpPr>
            <p:spPr>
              <a:xfrm>
                <a:off x="2823030" y="6241848"/>
                <a:ext cx="91125" cy="95066"/>
              </a:xfrm>
              <a:custGeom>
                <a:avLst/>
                <a:gdLst>
                  <a:gd name="connsiteX0" fmla="*/ 91126 w 91125"/>
                  <a:gd name="connsiteY0" fmla="*/ 46930 h 95066"/>
                  <a:gd name="connsiteX1" fmla="*/ 91126 w 91125"/>
                  <a:gd name="connsiteY1" fmla="*/ 55797 h 95066"/>
                  <a:gd name="connsiteX2" fmla="*/ 26578 w 91125"/>
                  <a:gd name="connsiteY2" fmla="*/ 55797 h 95066"/>
                  <a:gd name="connsiteX3" fmla="*/ 49360 w 91125"/>
                  <a:gd name="connsiteY3" fmla="*/ 74799 h 95066"/>
                  <a:gd name="connsiteX4" fmla="*/ 72141 w 91125"/>
                  <a:gd name="connsiteY4" fmla="*/ 65931 h 95066"/>
                  <a:gd name="connsiteX5" fmla="*/ 86063 w 91125"/>
                  <a:gd name="connsiteY5" fmla="*/ 81133 h 95066"/>
                  <a:gd name="connsiteX6" fmla="*/ 46828 w 91125"/>
                  <a:gd name="connsiteY6" fmla="*/ 95067 h 95066"/>
                  <a:gd name="connsiteX7" fmla="*/ 0 w 91125"/>
                  <a:gd name="connsiteY7" fmla="*/ 48197 h 95066"/>
                  <a:gd name="connsiteX8" fmla="*/ 45563 w 91125"/>
                  <a:gd name="connsiteY8" fmla="*/ 60 h 95066"/>
                  <a:gd name="connsiteX9" fmla="*/ 91126 w 91125"/>
                  <a:gd name="connsiteY9" fmla="*/ 46930 h 95066"/>
                  <a:gd name="connsiteX10" fmla="*/ 26578 w 91125"/>
                  <a:gd name="connsiteY10" fmla="*/ 38063 h 95066"/>
                  <a:gd name="connsiteX11" fmla="*/ 67079 w 91125"/>
                  <a:gd name="connsiteY11" fmla="*/ 38063 h 95066"/>
                  <a:gd name="connsiteX12" fmla="*/ 46828 w 91125"/>
                  <a:gd name="connsiteY12" fmla="*/ 20328 h 95066"/>
                  <a:gd name="connsiteX13" fmla="*/ 26578 w 91125"/>
                  <a:gd name="connsiteY13" fmla="*/ 38063 h 9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125" h="95066">
                    <a:moveTo>
                      <a:pt x="91126" y="46930"/>
                    </a:moveTo>
                    <a:cubicBezTo>
                      <a:pt x="91126" y="49463"/>
                      <a:pt x="91126" y="53264"/>
                      <a:pt x="91126" y="55797"/>
                    </a:cubicBezTo>
                    <a:lnTo>
                      <a:pt x="26578" y="55797"/>
                    </a:lnTo>
                    <a:cubicBezTo>
                      <a:pt x="29110" y="68465"/>
                      <a:pt x="37969" y="74799"/>
                      <a:pt x="49360" y="74799"/>
                    </a:cubicBezTo>
                    <a:cubicBezTo>
                      <a:pt x="56954" y="74799"/>
                      <a:pt x="65813" y="70998"/>
                      <a:pt x="72141" y="65931"/>
                    </a:cubicBezTo>
                    <a:lnTo>
                      <a:pt x="86063" y="81133"/>
                    </a:lnTo>
                    <a:cubicBezTo>
                      <a:pt x="75938" y="90000"/>
                      <a:pt x="63282" y="95067"/>
                      <a:pt x="46828" y="95067"/>
                    </a:cubicBezTo>
                    <a:cubicBezTo>
                      <a:pt x="18985" y="95067"/>
                      <a:pt x="0" y="76066"/>
                      <a:pt x="0" y="48197"/>
                    </a:cubicBezTo>
                    <a:cubicBezTo>
                      <a:pt x="0" y="19061"/>
                      <a:pt x="18985" y="60"/>
                      <a:pt x="45563" y="60"/>
                    </a:cubicBezTo>
                    <a:cubicBezTo>
                      <a:pt x="73407" y="-1207"/>
                      <a:pt x="91126" y="17794"/>
                      <a:pt x="91126" y="46930"/>
                    </a:cubicBezTo>
                    <a:close/>
                    <a:moveTo>
                      <a:pt x="26578" y="38063"/>
                    </a:moveTo>
                    <a:lnTo>
                      <a:pt x="67079" y="38063"/>
                    </a:lnTo>
                    <a:cubicBezTo>
                      <a:pt x="64547" y="26661"/>
                      <a:pt x="58219" y="20328"/>
                      <a:pt x="46828" y="20328"/>
                    </a:cubicBezTo>
                    <a:cubicBezTo>
                      <a:pt x="35438" y="20328"/>
                      <a:pt x="29110" y="26661"/>
                      <a:pt x="26578" y="38063"/>
                    </a:cubicBezTo>
                    <a:close/>
                  </a:path>
                </a:pathLst>
              </a:custGeom>
              <a:solidFill>
                <a:srgbClr val="FFFFFF"/>
              </a:solidFill>
              <a:ln w="12649" cap="flat">
                <a:noFill/>
                <a:prstDash val="solid"/>
                <a:miter/>
              </a:ln>
            </p:spPr>
            <p:txBody>
              <a:bodyPr rtlCol="0" anchor="ctr"/>
              <a:lstStyle/>
              <a:p>
                <a:endParaRPr lang="en-US"/>
              </a:p>
            </p:txBody>
          </p:sp>
          <p:sp>
            <p:nvSpPr>
              <p:cNvPr id="661" name="Freeform 660">
                <a:extLst>
                  <a:ext uri="{FF2B5EF4-FFF2-40B4-BE49-F238E27FC236}">
                    <a16:creationId xmlns:a16="http://schemas.microsoft.com/office/drawing/2014/main" id="{3AB96E42-5AF9-F059-E179-4EE745814F13}"/>
                  </a:ext>
                </a:extLst>
              </p:cNvPr>
              <p:cNvSpPr/>
              <p:nvPr/>
            </p:nvSpPr>
            <p:spPr>
              <a:xfrm>
                <a:off x="2919218" y="6241848"/>
                <a:ext cx="91126" cy="95066"/>
              </a:xfrm>
              <a:custGeom>
                <a:avLst/>
                <a:gdLst>
                  <a:gd name="connsiteX0" fmla="*/ 91126 w 91126"/>
                  <a:gd name="connsiteY0" fmla="*/ 46930 h 95066"/>
                  <a:gd name="connsiteX1" fmla="*/ 91126 w 91126"/>
                  <a:gd name="connsiteY1" fmla="*/ 55797 h 95066"/>
                  <a:gd name="connsiteX2" fmla="*/ 26578 w 91126"/>
                  <a:gd name="connsiteY2" fmla="*/ 55797 h 95066"/>
                  <a:gd name="connsiteX3" fmla="*/ 49360 w 91126"/>
                  <a:gd name="connsiteY3" fmla="*/ 74799 h 95066"/>
                  <a:gd name="connsiteX4" fmla="*/ 72142 w 91126"/>
                  <a:gd name="connsiteY4" fmla="*/ 65931 h 95066"/>
                  <a:gd name="connsiteX5" fmla="*/ 86064 w 91126"/>
                  <a:gd name="connsiteY5" fmla="*/ 81133 h 95066"/>
                  <a:gd name="connsiteX6" fmla="*/ 46829 w 91126"/>
                  <a:gd name="connsiteY6" fmla="*/ 95067 h 95066"/>
                  <a:gd name="connsiteX7" fmla="*/ 0 w 91126"/>
                  <a:gd name="connsiteY7" fmla="*/ 48197 h 95066"/>
                  <a:gd name="connsiteX8" fmla="*/ 45563 w 91126"/>
                  <a:gd name="connsiteY8" fmla="*/ 60 h 95066"/>
                  <a:gd name="connsiteX9" fmla="*/ 91126 w 91126"/>
                  <a:gd name="connsiteY9" fmla="*/ 46930 h 95066"/>
                  <a:gd name="connsiteX10" fmla="*/ 26578 w 91126"/>
                  <a:gd name="connsiteY10" fmla="*/ 38063 h 95066"/>
                  <a:gd name="connsiteX11" fmla="*/ 67079 w 91126"/>
                  <a:gd name="connsiteY11" fmla="*/ 38063 h 95066"/>
                  <a:gd name="connsiteX12" fmla="*/ 46829 w 91126"/>
                  <a:gd name="connsiteY12" fmla="*/ 20328 h 95066"/>
                  <a:gd name="connsiteX13" fmla="*/ 26578 w 91126"/>
                  <a:gd name="connsiteY13" fmla="*/ 38063 h 9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126" h="95066">
                    <a:moveTo>
                      <a:pt x="91126" y="46930"/>
                    </a:moveTo>
                    <a:cubicBezTo>
                      <a:pt x="91126" y="49463"/>
                      <a:pt x="91126" y="53264"/>
                      <a:pt x="91126" y="55797"/>
                    </a:cubicBezTo>
                    <a:lnTo>
                      <a:pt x="26578" y="55797"/>
                    </a:lnTo>
                    <a:cubicBezTo>
                      <a:pt x="29110" y="68465"/>
                      <a:pt x="37969" y="74799"/>
                      <a:pt x="49360" y="74799"/>
                    </a:cubicBezTo>
                    <a:cubicBezTo>
                      <a:pt x="56954" y="74799"/>
                      <a:pt x="65813" y="70998"/>
                      <a:pt x="72142" y="65931"/>
                    </a:cubicBezTo>
                    <a:lnTo>
                      <a:pt x="86064" y="81133"/>
                    </a:lnTo>
                    <a:cubicBezTo>
                      <a:pt x="75938" y="90000"/>
                      <a:pt x="63282" y="95067"/>
                      <a:pt x="46829" y="95067"/>
                    </a:cubicBezTo>
                    <a:cubicBezTo>
                      <a:pt x="18985" y="95067"/>
                      <a:pt x="0" y="76066"/>
                      <a:pt x="0" y="48197"/>
                    </a:cubicBezTo>
                    <a:cubicBezTo>
                      <a:pt x="0" y="19061"/>
                      <a:pt x="18985" y="60"/>
                      <a:pt x="45563" y="60"/>
                    </a:cubicBezTo>
                    <a:cubicBezTo>
                      <a:pt x="73407" y="-1207"/>
                      <a:pt x="91126" y="17794"/>
                      <a:pt x="91126" y="46930"/>
                    </a:cubicBezTo>
                    <a:close/>
                    <a:moveTo>
                      <a:pt x="26578" y="38063"/>
                    </a:moveTo>
                    <a:lnTo>
                      <a:pt x="67079" y="38063"/>
                    </a:lnTo>
                    <a:cubicBezTo>
                      <a:pt x="64548" y="26661"/>
                      <a:pt x="58219" y="20328"/>
                      <a:pt x="46829" y="20328"/>
                    </a:cubicBezTo>
                    <a:cubicBezTo>
                      <a:pt x="35438" y="20328"/>
                      <a:pt x="29110" y="26661"/>
                      <a:pt x="26578" y="38063"/>
                    </a:cubicBezTo>
                    <a:close/>
                  </a:path>
                </a:pathLst>
              </a:custGeom>
              <a:solidFill>
                <a:srgbClr val="FFFFFF"/>
              </a:solidFill>
              <a:ln w="12649" cap="flat">
                <a:noFill/>
                <a:prstDash val="solid"/>
                <a:miter/>
              </a:ln>
            </p:spPr>
            <p:txBody>
              <a:bodyPr rtlCol="0" anchor="ctr"/>
              <a:lstStyle/>
              <a:p>
                <a:endParaRPr lang="en-US"/>
              </a:p>
            </p:txBody>
          </p:sp>
          <p:sp>
            <p:nvSpPr>
              <p:cNvPr id="662" name="Freeform 661">
                <a:extLst>
                  <a:ext uri="{FF2B5EF4-FFF2-40B4-BE49-F238E27FC236}">
                    <a16:creationId xmlns:a16="http://schemas.microsoft.com/office/drawing/2014/main" id="{1924172E-D236-028D-FCA3-820E7EA16C08}"/>
                  </a:ext>
                </a:extLst>
              </p:cNvPr>
              <p:cNvSpPr/>
              <p:nvPr/>
            </p:nvSpPr>
            <p:spPr>
              <a:xfrm>
                <a:off x="3021735" y="6241852"/>
                <a:ext cx="94922" cy="130532"/>
              </a:xfrm>
              <a:custGeom>
                <a:avLst/>
                <a:gdLst>
                  <a:gd name="connsiteX0" fmla="*/ 94923 w 94922"/>
                  <a:gd name="connsiteY0" fmla="*/ 46926 h 130532"/>
                  <a:gd name="connsiteX1" fmla="*/ 50626 w 94922"/>
                  <a:gd name="connsiteY1" fmla="*/ 95064 h 130532"/>
                  <a:gd name="connsiteX2" fmla="*/ 24047 w 94922"/>
                  <a:gd name="connsiteY2" fmla="*/ 83662 h 130532"/>
                  <a:gd name="connsiteX3" fmla="*/ 24047 w 94922"/>
                  <a:gd name="connsiteY3" fmla="*/ 130533 h 130532"/>
                  <a:gd name="connsiteX4" fmla="*/ 0 w 94922"/>
                  <a:gd name="connsiteY4" fmla="*/ 130533 h 130532"/>
                  <a:gd name="connsiteX5" fmla="*/ 0 w 94922"/>
                  <a:gd name="connsiteY5" fmla="*/ 2590 h 130532"/>
                  <a:gd name="connsiteX6" fmla="*/ 24047 w 94922"/>
                  <a:gd name="connsiteY6" fmla="*/ 2590 h 130532"/>
                  <a:gd name="connsiteX7" fmla="*/ 24047 w 94922"/>
                  <a:gd name="connsiteY7" fmla="*/ 12724 h 130532"/>
                  <a:gd name="connsiteX8" fmla="*/ 50626 w 94922"/>
                  <a:gd name="connsiteY8" fmla="*/ 56 h 130532"/>
                  <a:gd name="connsiteX9" fmla="*/ 94923 w 94922"/>
                  <a:gd name="connsiteY9" fmla="*/ 46926 h 130532"/>
                  <a:gd name="connsiteX10" fmla="*/ 22782 w 94922"/>
                  <a:gd name="connsiteY10" fmla="*/ 46926 h 130532"/>
                  <a:gd name="connsiteX11" fmla="*/ 45563 w 94922"/>
                  <a:gd name="connsiteY11" fmla="*/ 72262 h 130532"/>
                  <a:gd name="connsiteX12" fmla="*/ 68344 w 94922"/>
                  <a:gd name="connsiteY12" fmla="*/ 46926 h 130532"/>
                  <a:gd name="connsiteX13" fmla="*/ 45563 w 94922"/>
                  <a:gd name="connsiteY13" fmla="*/ 21591 h 130532"/>
                  <a:gd name="connsiteX14" fmla="*/ 22782 w 94922"/>
                  <a:gd name="connsiteY14" fmla="*/ 46926 h 13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922" h="130532">
                    <a:moveTo>
                      <a:pt x="94923" y="46926"/>
                    </a:moveTo>
                    <a:cubicBezTo>
                      <a:pt x="94923" y="74795"/>
                      <a:pt x="75938" y="95064"/>
                      <a:pt x="50626" y="95064"/>
                    </a:cubicBezTo>
                    <a:cubicBezTo>
                      <a:pt x="37969" y="95064"/>
                      <a:pt x="30375" y="89996"/>
                      <a:pt x="24047" y="83662"/>
                    </a:cubicBezTo>
                    <a:lnTo>
                      <a:pt x="24047" y="130533"/>
                    </a:lnTo>
                    <a:lnTo>
                      <a:pt x="0" y="130533"/>
                    </a:lnTo>
                    <a:lnTo>
                      <a:pt x="0" y="2590"/>
                    </a:lnTo>
                    <a:lnTo>
                      <a:pt x="24047" y="2590"/>
                    </a:lnTo>
                    <a:lnTo>
                      <a:pt x="24047" y="12724"/>
                    </a:lnTo>
                    <a:cubicBezTo>
                      <a:pt x="30375" y="5123"/>
                      <a:pt x="39235" y="56"/>
                      <a:pt x="50626" y="56"/>
                    </a:cubicBezTo>
                    <a:cubicBezTo>
                      <a:pt x="75938" y="-1211"/>
                      <a:pt x="94923" y="19058"/>
                      <a:pt x="94923" y="46926"/>
                    </a:cubicBezTo>
                    <a:close/>
                    <a:moveTo>
                      <a:pt x="22782" y="46926"/>
                    </a:moveTo>
                    <a:cubicBezTo>
                      <a:pt x="22782" y="60861"/>
                      <a:pt x="31641" y="72262"/>
                      <a:pt x="45563" y="72262"/>
                    </a:cubicBezTo>
                    <a:cubicBezTo>
                      <a:pt x="59485" y="72262"/>
                      <a:pt x="68344" y="60861"/>
                      <a:pt x="68344" y="46926"/>
                    </a:cubicBezTo>
                    <a:cubicBezTo>
                      <a:pt x="68344" y="32992"/>
                      <a:pt x="59485" y="21591"/>
                      <a:pt x="45563" y="21591"/>
                    </a:cubicBezTo>
                    <a:cubicBezTo>
                      <a:pt x="31641" y="21591"/>
                      <a:pt x="22782" y="32992"/>
                      <a:pt x="22782" y="46926"/>
                    </a:cubicBezTo>
                    <a:close/>
                  </a:path>
                </a:pathLst>
              </a:custGeom>
              <a:solidFill>
                <a:srgbClr val="FFFFFF"/>
              </a:solidFill>
              <a:ln w="12649" cap="flat">
                <a:noFill/>
                <a:prstDash val="solid"/>
                <a:miter/>
              </a:ln>
            </p:spPr>
            <p:txBody>
              <a:bodyPr rtlCol="0" anchor="ctr"/>
              <a:lstStyle/>
              <a:p>
                <a:endParaRPr lang="en-US"/>
              </a:p>
            </p:txBody>
          </p:sp>
          <p:sp>
            <p:nvSpPr>
              <p:cNvPr id="663" name="Freeform 662">
                <a:extLst>
                  <a:ext uri="{FF2B5EF4-FFF2-40B4-BE49-F238E27FC236}">
                    <a16:creationId xmlns:a16="http://schemas.microsoft.com/office/drawing/2014/main" id="{879A85CF-01B5-4A40-390C-2EB81B418DA2}"/>
                  </a:ext>
                </a:extLst>
              </p:cNvPr>
              <p:cNvSpPr/>
              <p:nvPr/>
            </p:nvSpPr>
            <p:spPr>
              <a:xfrm>
                <a:off x="3125517" y="6198699"/>
                <a:ext cx="30375" cy="135682"/>
              </a:xfrm>
              <a:custGeom>
                <a:avLst/>
                <a:gdLst>
                  <a:gd name="connsiteX0" fmla="*/ 30375 w 30375"/>
                  <a:gd name="connsiteY0" fmla="*/ 15340 h 135682"/>
                  <a:gd name="connsiteX1" fmla="*/ 15187 w 30375"/>
                  <a:gd name="connsiteY1" fmla="*/ 30541 h 135682"/>
                  <a:gd name="connsiteX2" fmla="*/ 0 w 30375"/>
                  <a:gd name="connsiteY2" fmla="*/ 15340 h 135682"/>
                  <a:gd name="connsiteX3" fmla="*/ 15187 w 30375"/>
                  <a:gd name="connsiteY3" fmla="*/ 139 h 135682"/>
                  <a:gd name="connsiteX4" fmla="*/ 30375 w 30375"/>
                  <a:gd name="connsiteY4" fmla="*/ 15340 h 135682"/>
                  <a:gd name="connsiteX5" fmla="*/ 26578 w 30375"/>
                  <a:gd name="connsiteY5" fmla="*/ 135682 h 135682"/>
                  <a:gd name="connsiteX6" fmla="*/ 2531 w 30375"/>
                  <a:gd name="connsiteY6" fmla="*/ 135682 h 135682"/>
                  <a:gd name="connsiteX7" fmla="*/ 2531 w 30375"/>
                  <a:gd name="connsiteY7" fmla="*/ 44475 h 135682"/>
                  <a:gd name="connsiteX8" fmla="*/ 26578 w 30375"/>
                  <a:gd name="connsiteY8" fmla="*/ 44475 h 135682"/>
                  <a:gd name="connsiteX9" fmla="*/ 26578 w 30375"/>
                  <a:gd name="connsiteY9" fmla="*/ 135682 h 13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75" h="135682">
                    <a:moveTo>
                      <a:pt x="30375" y="15340"/>
                    </a:moveTo>
                    <a:cubicBezTo>
                      <a:pt x="30375" y="24207"/>
                      <a:pt x="24047" y="30541"/>
                      <a:pt x="15187" y="30541"/>
                    </a:cubicBezTo>
                    <a:cubicBezTo>
                      <a:pt x="6328" y="30541"/>
                      <a:pt x="0" y="24207"/>
                      <a:pt x="0" y="15340"/>
                    </a:cubicBezTo>
                    <a:cubicBezTo>
                      <a:pt x="0" y="6472"/>
                      <a:pt x="6328" y="139"/>
                      <a:pt x="15187" y="139"/>
                    </a:cubicBezTo>
                    <a:cubicBezTo>
                      <a:pt x="22781" y="-1128"/>
                      <a:pt x="30375" y="6472"/>
                      <a:pt x="30375" y="15340"/>
                    </a:cubicBezTo>
                    <a:close/>
                    <a:moveTo>
                      <a:pt x="26578" y="135682"/>
                    </a:moveTo>
                    <a:lnTo>
                      <a:pt x="2531" y="135682"/>
                    </a:lnTo>
                    <a:lnTo>
                      <a:pt x="2531" y="44475"/>
                    </a:lnTo>
                    <a:lnTo>
                      <a:pt x="26578" y="44475"/>
                    </a:lnTo>
                    <a:lnTo>
                      <a:pt x="26578" y="135682"/>
                    </a:lnTo>
                    <a:close/>
                  </a:path>
                </a:pathLst>
              </a:custGeom>
              <a:solidFill>
                <a:srgbClr val="FFFFFF"/>
              </a:solidFill>
              <a:ln w="12649" cap="flat">
                <a:noFill/>
                <a:prstDash val="solid"/>
                <a:miter/>
              </a:ln>
            </p:spPr>
            <p:txBody>
              <a:bodyPr rtlCol="0" anchor="ctr"/>
              <a:lstStyle/>
              <a:p>
                <a:endParaRPr lang="en-US"/>
              </a:p>
            </p:txBody>
          </p:sp>
          <p:sp>
            <p:nvSpPr>
              <p:cNvPr id="664" name="Freeform 663">
                <a:extLst>
                  <a:ext uri="{FF2B5EF4-FFF2-40B4-BE49-F238E27FC236}">
                    <a16:creationId xmlns:a16="http://schemas.microsoft.com/office/drawing/2014/main" id="{B71EAA5E-D692-8BF5-9FCC-4BE214241D1E}"/>
                  </a:ext>
                </a:extLst>
              </p:cNvPr>
              <p:cNvSpPr/>
              <p:nvPr/>
            </p:nvSpPr>
            <p:spPr>
              <a:xfrm>
                <a:off x="3168549" y="6201371"/>
                <a:ext cx="88594" cy="134277"/>
              </a:xfrm>
              <a:custGeom>
                <a:avLst/>
                <a:gdLst>
                  <a:gd name="connsiteX0" fmla="*/ 24047 w 88594"/>
                  <a:gd name="connsiteY0" fmla="*/ 74739 h 134277"/>
                  <a:gd name="connsiteX1" fmla="*/ 58219 w 88594"/>
                  <a:gd name="connsiteY1" fmla="*/ 43070 h 134277"/>
                  <a:gd name="connsiteX2" fmla="*/ 88595 w 88594"/>
                  <a:gd name="connsiteY2" fmla="*/ 43070 h 134277"/>
                  <a:gd name="connsiteX3" fmla="*/ 44297 w 88594"/>
                  <a:gd name="connsiteY3" fmla="*/ 86140 h 134277"/>
                  <a:gd name="connsiteX4" fmla="*/ 88595 w 88594"/>
                  <a:gd name="connsiteY4" fmla="*/ 134277 h 134277"/>
                  <a:gd name="connsiteX5" fmla="*/ 58219 w 88594"/>
                  <a:gd name="connsiteY5" fmla="*/ 134277 h 134277"/>
                  <a:gd name="connsiteX6" fmla="*/ 24047 w 88594"/>
                  <a:gd name="connsiteY6" fmla="*/ 97541 h 134277"/>
                  <a:gd name="connsiteX7" fmla="*/ 24047 w 88594"/>
                  <a:gd name="connsiteY7" fmla="*/ 134277 h 134277"/>
                  <a:gd name="connsiteX8" fmla="*/ 0 w 88594"/>
                  <a:gd name="connsiteY8" fmla="*/ 134277 h 134277"/>
                  <a:gd name="connsiteX9" fmla="*/ 0 w 88594"/>
                  <a:gd name="connsiteY9" fmla="*/ 0 h 134277"/>
                  <a:gd name="connsiteX10" fmla="*/ 24047 w 88594"/>
                  <a:gd name="connsiteY10" fmla="*/ 0 h 134277"/>
                  <a:gd name="connsiteX11" fmla="*/ 24047 w 88594"/>
                  <a:gd name="connsiteY11" fmla="*/ 74739 h 1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94" h="134277">
                    <a:moveTo>
                      <a:pt x="24047" y="74739"/>
                    </a:moveTo>
                    <a:lnTo>
                      <a:pt x="58219" y="43070"/>
                    </a:lnTo>
                    <a:lnTo>
                      <a:pt x="88595" y="43070"/>
                    </a:lnTo>
                    <a:lnTo>
                      <a:pt x="44297" y="86140"/>
                    </a:lnTo>
                    <a:lnTo>
                      <a:pt x="88595" y="134277"/>
                    </a:lnTo>
                    <a:lnTo>
                      <a:pt x="58219" y="134277"/>
                    </a:lnTo>
                    <a:lnTo>
                      <a:pt x="24047" y="97541"/>
                    </a:lnTo>
                    <a:lnTo>
                      <a:pt x="24047" y="134277"/>
                    </a:lnTo>
                    <a:lnTo>
                      <a:pt x="0" y="134277"/>
                    </a:lnTo>
                    <a:lnTo>
                      <a:pt x="0" y="0"/>
                    </a:lnTo>
                    <a:lnTo>
                      <a:pt x="24047" y="0"/>
                    </a:lnTo>
                    <a:lnTo>
                      <a:pt x="24047" y="74739"/>
                    </a:lnTo>
                    <a:close/>
                  </a:path>
                </a:pathLst>
              </a:custGeom>
              <a:solidFill>
                <a:srgbClr val="FFFFFF"/>
              </a:solidFill>
              <a:ln w="12649" cap="flat">
                <a:noFill/>
                <a:prstDash val="solid"/>
                <a:miter/>
              </a:ln>
            </p:spPr>
            <p:txBody>
              <a:bodyPr rtlCol="0" anchor="ctr"/>
              <a:lstStyle/>
              <a:p>
                <a:endParaRPr lang="en-US"/>
              </a:p>
            </p:txBody>
          </p:sp>
        </p:grpSp>
        <p:grpSp>
          <p:nvGrpSpPr>
            <p:cNvPr id="665" name="Graphic 6">
              <a:extLst>
                <a:ext uri="{FF2B5EF4-FFF2-40B4-BE49-F238E27FC236}">
                  <a16:creationId xmlns:a16="http://schemas.microsoft.com/office/drawing/2014/main" id="{EAF7253D-DCE0-306A-56C0-434CCC92A528}"/>
                </a:ext>
              </a:extLst>
            </p:cNvPr>
            <p:cNvGrpSpPr/>
            <p:nvPr/>
          </p:nvGrpSpPr>
          <p:grpSpPr>
            <a:xfrm>
              <a:off x="1459938" y="6207705"/>
              <a:ext cx="946696" cy="162145"/>
              <a:chOff x="1459938" y="6207705"/>
              <a:chExt cx="946696" cy="162145"/>
            </a:xfrm>
            <a:solidFill>
              <a:srgbClr val="FFFFFF"/>
            </a:solidFill>
          </p:grpSpPr>
          <p:sp>
            <p:nvSpPr>
              <p:cNvPr id="666" name="Freeform 665">
                <a:extLst>
                  <a:ext uri="{FF2B5EF4-FFF2-40B4-BE49-F238E27FC236}">
                    <a16:creationId xmlns:a16="http://schemas.microsoft.com/office/drawing/2014/main" id="{E8005837-3197-1BB5-94BD-FAFBFEFA10C8}"/>
                  </a:ext>
                </a:extLst>
              </p:cNvPr>
              <p:cNvSpPr/>
              <p:nvPr/>
            </p:nvSpPr>
            <p:spPr>
              <a:xfrm>
                <a:off x="1459938" y="6207705"/>
                <a:ext cx="83532" cy="126676"/>
              </a:xfrm>
              <a:custGeom>
                <a:avLst/>
                <a:gdLst>
                  <a:gd name="connsiteX0" fmla="*/ 69610 w 83532"/>
                  <a:gd name="connsiteY0" fmla="*/ 125410 h 126676"/>
                  <a:gd name="connsiteX1" fmla="*/ 69610 w 83532"/>
                  <a:gd name="connsiteY1" fmla="*/ 111475 h 126676"/>
                  <a:gd name="connsiteX2" fmla="*/ 39235 w 83532"/>
                  <a:gd name="connsiteY2" fmla="*/ 126676 h 126676"/>
                  <a:gd name="connsiteX3" fmla="*/ 0 w 83532"/>
                  <a:gd name="connsiteY3" fmla="*/ 79806 h 126676"/>
                  <a:gd name="connsiteX4" fmla="*/ 39235 w 83532"/>
                  <a:gd name="connsiteY4" fmla="*/ 32936 h 126676"/>
                  <a:gd name="connsiteX5" fmla="*/ 69610 w 83532"/>
                  <a:gd name="connsiteY5" fmla="*/ 48137 h 126676"/>
                  <a:gd name="connsiteX6" fmla="*/ 69610 w 83532"/>
                  <a:gd name="connsiteY6" fmla="*/ 0 h 126676"/>
                  <a:gd name="connsiteX7" fmla="*/ 83532 w 83532"/>
                  <a:gd name="connsiteY7" fmla="*/ 0 h 126676"/>
                  <a:gd name="connsiteX8" fmla="*/ 83532 w 83532"/>
                  <a:gd name="connsiteY8" fmla="*/ 124143 h 126676"/>
                  <a:gd name="connsiteX9" fmla="*/ 69610 w 83532"/>
                  <a:gd name="connsiteY9" fmla="*/ 124143 h 126676"/>
                  <a:gd name="connsiteX10" fmla="*/ 69610 w 83532"/>
                  <a:gd name="connsiteY10" fmla="*/ 101341 h 126676"/>
                  <a:gd name="connsiteX11" fmla="*/ 69610 w 83532"/>
                  <a:gd name="connsiteY11" fmla="*/ 60805 h 126676"/>
                  <a:gd name="connsiteX12" fmla="*/ 43032 w 83532"/>
                  <a:gd name="connsiteY12" fmla="*/ 46870 h 126676"/>
                  <a:gd name="connsiteX13" fmla="*/ 13922 w 83532"/>
                  <a:gd name="connsiteY13" fmla="*/ 81073 h 126676"/>
                  <a:gd name="connsiteX14" fmla="*/ 43032 w 83532"/>
                  <a:gd name="connsiteY14" fmla="*/ 115276 h 126676"/>
                  <a:gd name="connsiteX15" fmla="*/ 69610 w 83532"/>
                  <a:gd name="connsiteY15" fmla="*/ 101341 h 1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532" h="126676">
                    <a:moveTo>
                      <a:pt x="69610" y="125410"/>
                    </a:moveTo>
                    <a:lnTo>
                      <a:pt x="69610" y="111475"/>
                    </a:lnTo>
                    <a:cubicBezTo>
                      <a:pt x="63282" y="120343"/>
                      <a:pt x="51891" y="126676"/>
                      <a:pt x="39235" y="126676"/>
                    </a:cubicBezTo>
                    <a:cubicBezTo>
                      <a:pt x="16453" y="126676"/>
                      <a:pt x="0" y="108942"/>
                      <a:pt x="0" y="79806"/>
                    </a:cubicBezTo>
                    <a:cubicBezTo>
                      <a:pt x="0" y="50671"/>
                      <a:pt x="16453" y="32936"/>
                      <a:pt x="39235" y="32936"/>
                    </a:cubicBezTo>
                    <a:cubicBezTo>
                      <a:pt x="51891" y="32936"/>
                      <a:pt x="62016" y="39270"/>
                      <a:pt x="69610" y="48137"/>
                    </a:cubicBezTo>
                    <a:lnTo>
                      <a:pt x="69610" y="0"/>
                    </a:lnTo>
                    <a:lnTo>
                      <a:pt x="83532" y="0"/>
                    </a:lnTo>
                    <a:lnTo>
                      <a:pt x="83532" y="124143"/>
                    </a:lnTo>
                    <a:lnTo>
                      <a:pt x="69610" y="124143"/>
                    </a:lnTo>
                    <a:close/>
                    <a:moveTo>
                      <a:pt x="69610" y="101341"/>
                    </a:moveTo>
                    <a:lnTo>
                      <a:pt x="69610" y="60805"/>
                    </a:lnTo>
                    <a:cubicBezTo>
                      <a:pt x="64548" y="53204"/>
                      <a:pt x="54422" y="46870"/>
                      <a:pt x="43032" y="46870"/>
                    </a:cubicBezTo>
                    <a:cubicBezTo>
                      <a:pt x="25313" y="46870"/>
                      <a:pt x="13922" y="62071"/>
                      <a:pt x="13922" y="81073"/>
                    </a:cubicBezTo>
                    <a:cubicBezTo>
                      <a:pt x="13922" y="101341"/>
                      <a:pt x="24047" y="115276"/>
                      <a:pt x="43032" y="115276"/>
                    </a:cubicBezTo>
                    <a:cubicBezTo>
                      <a:pt x="54422" y="115276"/>
                      <a:pt x="64548" y="108942"/>
                      <a:pt x="69610" y="101341"/>
                    </a:cubicBezTo>
                    <a:close/>
                  </a:path>
                </a:pathLst>
              </a:custGeom>
              <a:solidFill>
                <a:srgbClr val="FFFFFF"/>
              </a:solidFill>
              <a:ln w="12649" cap="flat">
                <a:noFill/>
                <a:prstDash val="solid"/>
                <a:miter/>
              </a:ln>
            </p:spPr>
            <p:txBody>
              <a:bodyPr rtlCol="0" anchor="ctr"/>
              <a:lstStyle/>
              <a:p>
                <a:endParaRPr lang="en-US"/>
              </a:p>
            </p:txBody>
          </p:sp>
          <p:sp>
            <p:nvSpPr>
              <p:cNvPr id="667" name="Freeform 666">
                <a:extLst>
                  <a:ext uri="{FF2B5EF4-FFF2-40B4-BE49-F238E27FC236}">
                    <a16:creationId xmlns:a16="http://schemas.microsoft.com/office/drawing/2014/main" id="{E94A77C3-6080-717E-7B04-37DAD5DC80C3}"/>
                  </a:ext>
                </a:extLst>
              </p:cNvPr>
              <p:cNvSpPr/>
              <p:nvPr/>
            </p:nvSpPr>
            <p:spPr>
              <a:xfrm>
                <a:off x="1561189" y="6241908"/>
                <a:ext cx="87328" cy="93740"/>
              </a:xfrm>
              <a:custGeom>
                <a:avLst/>
                <a:gdLst>
                  <a:gd name="connsiteX0" fmla="*/ 0 w 87328"/>
                  <a:gd name="connsiteY0" fmla="*/ 46870 h 93740"/>
                  <a:gd name="connsiteX1" fmla="*/ 44297 w 87328"/>
                  <a:gd name="connsiteY1" fmla="*/ 0 h 93740"/>
                  <a:gd name="connsiteX2" fmla="*/ 87329 w 87328"/>
                  <a:gd name="connsiteY2" fmla="*/ 48137 h 93740"/>
                  <a:gd name="connsiteX3" fmla="*/ 87329 w 87328"/>
                  <a:gd name="connsiteY3" fmla="*/ 51937 h 93740"/>
                  <a:gd name="connsiteX4" fmla="*/ 15188 w 87328"/>
                  <a:gd name="connsiteY4" fmla="*/ 51937 h 93740"/>
                  <a:gd name="connsiteX5" fmla="*/ 46829 w 87328"/>
                  <a:gd name="connsiteY5" fmla="*/ 82340 h 93740"/>
                  <a:gd name="connsiteX6" fmla="*/ 74673 w 87328"/>
                  <a:gd name="connsiteY6" fmla="*/ 70938 h 93740"/>
                  <a:gd name="connsiteX7" fmla="*/ 81001 w 87328"/>
                  <a:gd name="connsiteY7" fmla="*/ 79806 h 93740"/>
                  <a:gd name="connsiteX8" fmla="*/ 45563 w 87328"/>
                  <a:gd name="connsiteY8" fmla="*/ 93740 h 93740"/>
                  <a:gd name="connsiteX9" fmla="*/ 0 w 87328"/>
                  <a:gd name="connsiteY9" fmla="*/ 46870 h 93740"/>
                  <a:gd name="connsiteX10" fmla="*/ 44297 w 87328"/>
                  <a:gd name="connsiteY10" fmla="*/ 11401 h 93740"/>
                  <a:gd name="connsiteX11" fmla="*/ 15188 w 87328"/>
                  <a:gd name="connsiteY11" fmla="*/ 41803 h 93740"/>
                  <a:gd name="connsiteX12" fmla="*/ 73407 w 87328"/>
                  <a:gd name="connsiteY12" fmla="*/ 41803 h 93740"/>
                  <a:gd name="connsiteX13" fmla="*/ 44297 w 87328"/>
                  <a:gd name="connsiteY13" fmla="*/ 11401 h 9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328" h="93740">
                    <a:moveTo>
                      <a:pt x="0" y="46870"/>
                    </a:moveTo>
                    <a:cubicBezTo>
                      <a:pt x="0" y="21535"/>
                      <a:pt x="18985" y="0"/>
                      <a:pt x="44297" y="0"/>
                    </a:cubicBezTo>
                    <a:cubicBezTo>
                      <a:pt x="70876" y="0"/>
                      <a:pt x="87329" y="21535"/>
                      <a:pt x="87329" y="48137"/>
                    </a:cubicBezTo>
                    <a:lnTo>
                      <a:pt x="87329" y="51937"/>
                    </a:lnTo>
                    <a:lnTo>
                      <a:pt x="15188" y="51937"/>
                    </a:lnTo>
                    <a:cubicBezTo>
                      <a:pt x="16453" y="68405"/>
                      <a:pt x="27844" y="82340"/>
                      <a:pt x="46829" y="82340"/>
                    </a:cubicBezTo>
                    <a:cubicBezTo>
                      <a:pt x="56954" y="82340"/>
                      <a:pt x="67079" y="78539"/>
                      <a:pt x="74673" y="70938"/>
                    </a:cubicBezTo>
                    <a:lnTo>
                      <a:pt x="81001" y="79806"/>
                    </a:lnTo>
                    <a:cubicBezTo>
                      <a:pt x="72142" y="88673"/>
                      <a:pt x="59485" y="93740"/>
                      <a:pt x="45563" y="93740"/>
                    </a:cubicBezTo>
                    <a:cubicBezTo>
                      <a:pt x="18985" y="93740"/>
                      <a:pt x="0" y="74739"/>
                      <a:pt x="0" y="46870"/>
                    </a:cubicBezTo>
                    <a:close/>
                    <a:moveTo>
                      <a:pt x="44297" y="11401"/>
                    </a:moveTo>
                    <a:cubicBezTo>
                      <a:pt x="25313" y="11401"/>
                      <a:pt x="15188" y="27869"/>
                      <a:pt x="15188" y="41803"/>
                    </a:cubicBezTo>
                    <a:lnTo>
                      <a:pt x="73407" y="41803"/>
                    </a:lnTo>
                    <a:cubicBezTo>
                      <a:pt x="73407" y="27869"/>
                      <a:pt x="64548" y="11401"/>
                      <a:pt x="44297" y="11401"/>
                    </a:cubicBezTo>
                    <a:close/>
                  </a:path>
                </a:pathLst>
              </a:custGeom>
              <a:solidFill>
                <a:srgbClr val="FFFFFF"/>
              </a:solidFill>
              <a:ln w="12649" cap="flat">
                <a:noFill/>
                <a:prstDash val="solid"/>
                <a:miter/>
              </a:ln>
            </p:spPr>
            <p:txBody>
              <a:bodyPr rtlCol="0" anchor="ctr"/>
              <a:lstStyle/>
              <a:p>
                <a:endParaRPr lang="en-US"/>
              </a:p>
            </p:txBody>
          </p:sp>
          <p:sp>
            <p:nvSpPr>
              <p:cNvPr id="668" name="Freeform 667">
                <a:extLst>
                  <a:ext uri="{FF2B5EF4-FFF2-40B4-BE49-F238E27FC236}">
                    <a16:creationId xmlns:a16="http://schemas.microsoft.com/office/drawing/2014/main" id="{A8E5B4C1-7E27-6C1B-5F08-BB5AD65F022D}"/>
                  </a:ext>
                </a:extLst>
              </p:cNvPr>
              <p:cNvSpPr/>
              <p:nvPr/>
            </p:nvSpPr>
            <p:spPr>
              <a:xfrm>
                <a:off x="1658643" y="6241908"/>
                <a:ext cx="70875" cy="93740"/>
              </a:xfrm>
              <a:custGeom>
                <a:avLst/>
                <a:gdLst>
                  <a:gd name="connsiteX0" fmla="*/ 0 w 70875"/>
                  <a:gd name="connsiteY0" fmla="*/ 79806 h 93740"/>
                  <a:gd name="connsiteX1" fmla="*/ 7594 w 70875"/>
                  <a:gd name="connsiteY1" fmla="*/ 69672 h 93740"/>
                  <a:gd name="connsiteX2" fmla="*/ 36703 w 70875"/>
                  <a:gd name="connsiteY2" fmla="*/ 82340 h 93740"/>
                  <a:gd name="connsiteX3" fmla="*/ 58219 w 70875"/>
                  <a:gd name="connsiteY3" fmla="*/ 67138 h 93740"/>
                  <a:gd name="connsiteX4" fmla="*/ 2531 w 70875"/>
                  <a:gd name="connsiteY4" fmla="*/ 25335 h 93740"/>
                  <a:gd name="connsiteX5" fmla="*/ 35438 w 70875"/>
                  <a:gd name="connsiteY5" fmla="*/ 0 h 93740"/>
                  <a:gd name="connsiteX6" fmla="*/ 68344 w 70875"/>
                  <a:gd name="connsiteY6" fmla="*/ 12668 h 93740"/>
                  <a:gd name="connsiteX7" fmla="*/ 62016 w 70875"/>
                  <a:gd name="connsiteY7" fmla="*/ 22802 h 93740"/>
                  <a:gd name="connsiteX8" fmla="*/ 35438 w 70875"/>
                  <a:gd name="connsiteY8" fmla="*/ 11401 h 93740"/>
                  <a:gd name="connsiteX9" fmla="*/ 15187 w 70875"/>
                  <a:gd name="connsiteY9" fmla="*/ 25335 h 93740"/>
                  <a:gd name="connsiteX10" fmla="*/ 70875 w 70875"/>
                  <a:gd name="connsiteY10" fmla="*/ 67138 h 93740"/>
                  <a:gd name="connsiteX11" fmla="*/ 35438 w 70875"/>
                  <a:gd name="connsiteY11" fmla="*/ 93740 h 93740"/>
                  <a:gd name="connsiteX12" fmla="*/ 0 w 70875"/>
                  <a:gd name="connsiteY12" fmla="*/ 79806 h 9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75" h="93740">
                    <a:moveTo>
                      <a:pt x="0" y="79806"/>
                    </a:moveTo>
                    <a:lnTo>
                      <a:pt x="7594" y="69672"/>
                    </a:lnTo>
                    <a:cubicBezTo>
                      <a:pt x="13922" y="76006"/>
                      <a:pt x="25313" y="82340"/>
                      <a:pt x="36703" y="82340"/>
                    </a:cubicBezTo>
                    <a:cubicBezTo>
                      <a:pt x="50626" y="82340"/>
                      <a:pt x="58219" y="76006"/>
                      <a:pt x="58219" y="67138"/>
                    </a:cubicBezTo>
                    <a:cubicBezTo>
                      <a:pt x="58219" y="45603"/>
                      <a:pt x="2531" y="58271"/>
                      <a:pt x="2531" y="25335"/>
                    </a:cubicBezTo>
                    <a:cubicBezTo>
                      <a:pt x="2531" y="11401"/>
                      <a:pt x="15187" y="0"/>
                      <a:pt x="35438" y="0"/>
                    </a:cubicBezTo>
                    <a:cubicBezTo>
                      <a:pt x="50626" y="0"/>
                      <a:pt x="60750" y="6334"/>
                      <a:pt x="68344" y="12668"/>
                    </a:cubicBezTo>
                    <a:lnTo>
                      <a:pt x="62016" y="22802"/>
                    </a:lnTo>
                    <a:cubicBezTo>
                      <a:pt x="56954" y="16468"/>
                      <a:pt x="46828" y="11401"/>
                      <a:pt x="35438" y="11401"/>
                    </a:cubicBezTo>
                    <a:cubicBezTo>
                      <a:pt x="22781" y="11401"/>
                      <a:pt x="15187" y="17735"/>
                      <a:pt x="15187" y="25335"/>
                    </a:cubicBezTo>
                    <a:cubicBezTo>
                      <a:pt x="15187" y="44337"/>
                      <a:pt x="70875" y="31669"/>
                      <a:pt x="70875" y="67138"/>
                    </a:cubicBezTo>
                    <a:cubicBezTo>
                      <a:pt x="70875" y="82340"/>
                      <a:pt x="58219" y="93740"/>
                      <a:pt x="35438" y="93740"/>
                    </a:cubicBezTo>
                    <a:cubicBezTo>
                      <a:pt x="21516" y="93740"/>
                      <a:pt x="8859" y="88673"/>
                      <a:pt x="0" y="79806"/>
                    </a:cubicBezTo>
                    <a:close/>
                  </a:path>
                </a:pathLst>
              </a:custGeom>
              <a:solidFill>
                <a:srgbClr val="FFFFFF"/>
              </a:solidFill>
              <a:ln w="12649" cap="flat">
                <a:noFill/>
                <a:prstDash val="solid"/>
                <a:miter/>
              </a:ln>
            </p:spPr>
            <p:txBody>
              <a:bodyPr rtlCol="0" anchor="ctr"/>
              <a:lstStyle/>
              <a:p>
                <a:endParaRPr lang="en-US"/>
              </a:p>
            </p:txBody>
          </p:sp>
          <p:sp>
            <p:nvSpPr>
              <p:cNvPr id="669" name="Freeform 668">
                <a:extLst>
                  <a:ext uri="{FF2B5EF4-FFF2-40B4-BE49-F238E27FC236}">
                    <a16:creationId xmlns:a16="http://schemas.microsoft.com/office/drawing/2014/main" id="{456C672D-5713-C6DA-CE33-0A44A0227B49}"/>
                  </a:ext>
                </a:extLst>
              </p:cNvPr>
              <p:cNvSpPr/>
              <p:nvPr/>
            </p:nvSpPr>
            <p:spPr>
              <a:xfrm>
                <a:off x="1745972" y="6212772"/>
                <a:ext cx="17718" cy="120342"/>
              </a:xfrm>
              <a:custGeom>
                <a:avLst/>
                <a:gdLst>
                  <a:gd name="connsiteX0" fmla="*/ 0 w 17718"/>
                  <a:gd name="connsiteY0" fmla="*/ 8868 h 120342"/>
                  <a:gd name="connsiteX1" fmla="*/ 8859 w 17718"/>
                  <a:gd name="connsiteY1" fmla="*/ 0 h 120342"/>
                  <a:gd name="connsiteX2" fmla="*/ 17719 w 17718"/>
                  <a:gd name="connsiteY2" fmla="*/ 8868 h 120342"/>
                  <a:gd name="connsiteX3" fmla="*/ 8859 w 17718"/>
                  <a:gd name="connsiteY3" fmla="*/ 17735 h 120342"/>
                  <a:gd name="connsiteX4" fmla="*/ 0 w 17718"/>
                  <a:gd name="connsiteY4" fmla="*/ 8868 h 120342"/>
                  <a:gd name="connsiteX5" fmla="*/ 2531 w 17718"/>
                  <a:gd name="connsiteY5" fmla="*/ 120343 h 120342"/>
                  <a:gd name="connsiteX6" fmla="*/ 2531 w 17718"/>
                  <a:gd name="connsiteY6" fmla="*/ 30402 h 120342"/>
                  <a:gd name="connsiteX7" fmla="*/ 16453 w 17718"/>
                  <a:gd name="connsiteY7" fmla="*/ 30402 h 120342"/>
                  <a:gd name="connsiteX8" fmla="*/ 16453 w 17718"/>
                  <a:gd name="connsiteY8" fmla="*/ 120343 h 120342"/>
                  <a:gd name="connsiteX9" fmla="*/ 2531 w 17718"/>
                  <a:gd name="connsiteY9" fmla="*/ 120343 h 12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18" h="120342">
                    <a:moveTo>
                      <a:pt x="0" y="8868"/>
                    </a:moveTo>
                    <a:cubicBezTo>
                      <a:pt x="0" y="3801"/>
                      <a:pt x="3797" y="0"/>
                      <a:pt x="8859" y="0"/>
                    </a:cubicBezTo>
                    <a:cubicBezTo>
                      <a:pt x="13922" y="0"/>
                      <a:pt x="17719" y="3801"/>
                      <a:pt x="17719" y="8868"/>
                    </a:cubicBezTo>
                    <a:cubicBezTo>
                      <a:pt x="17719" y="13934"/>
                      <a:pt x="13922" y="17735"/>
                      <a:pt x="8859" y="17735"/>
                    </a:cubicBezTo>
                    <a:cubicBezTo>
                      <a:pt x="3797" y="17735"/>
                      <a:pt x="0" y="13934"/>
                      <a:pt x="0" y="8868"/>
                    </a:cubicBezTo>
                    <a:close/>
                    <a:moveTo>
                      <a:pt x="2531" y="120343"/>
                    </a:moveTo>
                    <a:lnTo>
                      <a:pt x="2531" y="30402"/>
                    </a:lnTo>
                    <a:lnTo>
                      <a:pt x="16453" y="30402"/>
                    </a:lnTo>
                    <a:lnTo>
                      <a:pt x="16453" y="120343"/>
                    </a:lnTo>
                    <a:lnTo>
                      <a:pt x="2531" y="120343"/>
                    </a:lnTo>
                    <a:close/>
                  </a:path>
                </a:pathLst>
              </a:custGeom>
              <a:solidFill>
                <a:srgbClr val="FFFFFF"/>
              </a:solidFill>
              <a:ln w="12649" cap="flat">
                <a:noFill/>
                <a:prstDash val="solid"/>
                <a:miter/>
              </a:ln>
            </p:spPr>
            <p:txBody>
              <a:bodyPr rtlCol="0" anchor="ctr"/>
              <a:lstStyle/>
              <a:p>
                <a:endParaRPr lang="en-US"/>
              </a:p>
            </p:txBody>
          </p:sp>
          <p:sp>
            <p:nvSpPr>
              <p:cNvPr id="670" name="Freeform 669">
                <a:extLst>
                  <a:ext uri="{FF2B5EF4-FFF2-40B4-BE49-F238E27FC236}">
                    <a16:creationId xmlns:a16="http://schemas.microsoft.com/office/drawing/2014/main" id="{FC543A21-BC3B-8780-5F87-13F3E9DBCD47}"/>
                  </a:ext>
                </a:extLst>
              </p:cNvPr>
              <p:cNvSpPr/>
              <p:nvPr/>
            </p:nvSpPr>
            <p:spPr>
              <a:xfrm>
                <a:off x="1781410" y="6241908"/>
                <a:ext cx="83532" cy="127942"/>
              </a:xfrm>
              <a:custGeom>
                <a:avLst/>
                <a:gdLst>
                  <a:gd name="connsiteX0" fmla="*/ 3797 w 83532"/>
                  <a:gd name="connsiteY0" fmla="*/ 114009 h 127942"/>
                  <a:gd name="connsiteX1" fmla="*/ 11391 w 83532"/>
                  <a:gd name="connsiteY1" fmla="*/ 103874 h 127942"/>
                  <a:gd name="connsiteX2" fmla="*/ 40501 w 83532"/>
                  <a:gd name="connsiteY2" fmla="*/ 116542 h 127942"/>
                  <a:gd name="connsiteX3" fmla="*/ 69610 w 83532"/>
                  <a:gd name="connsiteY3" fmla="*/ 89940 h 127942"/>
                  <a:gd name="connsiteX4" fmla="*/ 69610 w 83532"/>
                  <a:gd name="connsiteY4" fmla="*/ 77272 h 127942"/>
                  <a:gd name="connsiteX5" fmla="*/ 39235 w 83532"/>
                  <a:gd name="connsiteY5" fmla="*/ 93740 h 127942"/>
                  <a:gd name="connsiteX6" fmla="*/ 0 w 83532"/>
                  <a:gd name="connsiteY6" fmla="*/ 46870 h 127942"/>
                  <a:gd name="connsiteX7" fmla="*/ 39235 w 83532"/>
                  <a:gd name="connsiteY7" fmla="*/ 0 h 127942"/>
                  <a:gd name="connsiteX8" fmla="*/ 69610 w 83532"/>
                  <a:gd name="connsiteY8" fmla="*/ 15201 h 127942"/>
                  <a:gd name="connsiteX9" fmla="*/ 69610 w 83532"/>
                  <a:gd name="connsiteY9" fmla="*/ 1266 h 127942"/>
                  <a:gd name="connsiteX10" fmla="*/ 83532 w 83532"/>
                  <a:gd name="connsiteY10" fmla="*/ 1266 h 127942"/>
                  <a:gd name="connsiteX11" fmla="*/ 83532 w 83532"/>
                  <a:gd name="connsiteY11" fmla="*/ 88673 h 127942"/>
                  <a:gd name="connsiteX12" fmla="*/ 40501 w 83532"/>
                  <a:gd name="connsiteY12" fmla="*/ 127943 h 127942"/>
                  <a:gd name="connsiteX13" fmla="*/ 3797 w 83532"/>
                  <a:gd name="connsiteY13" fmla="*/ 114009 h 127942"/>
                  <a:gd name="connsiteX14" fmla="*/ 68344 w 83532"/>
                  <a:gd name="connsiteY14" fmla="*/ 65871 h 127942"/>
                  <a:gd name="connsiteX15" fmla="*/ 68344 w 83532"/>
                  <a:gd name="connsiteY15" fmla="*/ 26602 h 127942"/>
                  <a:gd name="connsiteX16" fmla="*/ 41766 w 83532"/>
                  <a:gd name="connsiteY16" fmla="*/ 12668 h 127942"/>
                  <a:gd name="connsiteX17" fmla="*/ 12656 w 83532"/>
                  <a:gd name="connsiteY17" fmla="*/ 46870 h 127942"/>
                  <a:gd name="connsiteX18" fmla="*/ 41766 w 83532"/>
                  <a:gd name="connsiteY18" fmla="*/ 81073 h 127942"/>
                  <a:gd name="connsiteX19" fmla="*/ 68344 w 83532"/>
                  <a:gd name="connsiteY19" fmla="*/ 65871 h 12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532" h="127942">
                    <a:moveTo>
                      <a:pt x="3797" y="114009"/>
                    </a:moveTo>
                    <a:lnTo>
                      <a:pt x="11391" y="103874"/>
                    </a:lnTo>
                    <a:cubicBezTo>
                      <a:pt x="18985" y="112742"/>
                      <a:pt x="27844" y="116542"/>
                      <a:pt x="40501" y="116542"/>
                    </a:cubicBezTo>
                    <a:cubicBezTo>
                      <a:pt x="55688" y="116542"/>
                      <a:pt x="69610" y="108941"/>
                      <a:pt x="69610" y="89940"/>
                    </a:cubicBezTo>
                    <a:lnTo>
                      <a:pt x="69610" y="77272"/>
                    </a:lnTo>
                    <a:cubicBezTo>
                      <a:pt x="63282" y="86140"/>
                      <a:pt x="51891" y="93740"/>
                      <a:pt x="39235" y="93740"/>
                    </a:cubicBezTo>
                    <a:cubicBezTo>
                      <a:pt x="16454" y="93740"/>
                      <a:pt x="0" y="76006"/>
                      <a:pt x="0" y="46870"/>
                    </a:cubicBezTo>
                    <a:cubicBezTo>
                      <a:pt x="0" y="17735"/>
                      <a:pt x="16454" y="0"/>
                      <a:pt x="39235" y="0"/>
                    </a:cubicBezTo>
                    <a:cubicBezTo>
                      <a:pt x="51891" y="0"/>
                      <a:pt x="62016" y="6334"/>
                      <a:pt x="69610" y="15201"/>
                    </a:cubicBezTo>
                    <a:lnTo>
                      <a:pt x="69610" y="1266"/>
                    </a:lnTo>
                    <a:lnTo>
                      <a:pt x="83532" y="1266"/>
                    </a:lnTo>
                    <a:lnTo>
                      <a:pt x="83532" y="88673"/>
                    </a:lnTo>
                    <a:cubicBezTo>
                      <a:pt x="83532" y="117809"/>
                      <a:pt x="63282" y="127943"/>
                      <a:pt x="40501" y="127943"/>
                    </a:cubicBezTo>
                    <a:cubicBezTo>
                      <a:pt x="24047" y="127943"/>
                      <a:pt x="13922" y="124143"/>
                      <a:pt x="3797" y="114009"/>
                    </a:cubicBezTo>
                    <a:close/>
                    <a:moveTo>
                      <a:pt x="68344" y="65871"/>
                    </a:moveTo>
                    <a:lnTo>
                      <a:pt x="68344" y="26602"/>
                    </a:lnTo>
                    <a:cubicBezTo>
                      <a:pt x="63282" y="19001"/>
                      <a:pt x="53157" y="12668"/>
                      <a:pt x="41766" y="12668"/>
                    </a:cubicBezTo>
                    <a:cubicBezTo>
                      <a:pt x="24047" y="12668"/>
                      <a:pt x="12656" y="26602"/>
                      <a:pt x="12656" y="46870"/>
                    </a:cubicBezTo>
                    <a:cubicBezTo>
                      <a:pt x="12656" y="67138"/>
                      <a:pt x="22782" y="81073"/>
                      <a:pt x="41766" y="81073"/>
                    </a:cubicBezTo>
                    <a:cubicBezTo>
                      <a:pt x="53157" y="79806"/>
                      <a:pt x="63282" y="73472"/>
                      <a:pt x="68344" y="65871"/>
                    </a:cubicBezTo>
                    <a:close/>
                  </a:path>
                </a:pathLst>
              </a:custGeom>
              <a:solidFill>
                <a:srgbClr val="FFFFFF"/>
              </a:solidFill>
              <a:ln w="12649" cap="flat">
                <a:noFill/>
                <a:prstDash val="solid"/>
                <a:miter/>
              </a:ln>
            </p:spPr>
            <p:txBody>
              <a:bodyPr rtlCol="0" anchor="ctr"/>
              <a:lstStyle/>
              <a:p>
                <a:endParaRPr lang="en-US"/>
              </a:p>
            </p:txBody>
          </p:sp>
          <p:sp>
            <p:nvSpPr>
              <p:cNvPr id="671" name="Freeform 670">
                <a:extLst>
                  <a:ext uri="{FF2B5EF4-FFF2-40B4-BE49-F238E27FC236}">
                    <a16:creationId xmlns:a16="http://schemas.microsoft.com/office/drawing/2014/main" id="{B9E596D4-3D5F-1139-8596-5F0B882F3506}"/>
                  </a:ext>
                </a:extLst>
              </p:cNvPr>
              <p:cNvSpPr/>
              <p:nvPr/>
            </p:nvSpPr>
            <p:spPr>
              <a:xfrm>
                <a:off x="1886458" y="6241908"/>
                <a:ext cx="74672" cy="92473"/>
              </a:xfrm>
              <a:custGeom>
                <a:avLst/>
                <a:gdLst>
                  <a:gd name="connsiteX0" fmla="*/ 60750 w 74672"/>
                  <a:gd name="connsiteY0" fmla="*/ 91207 h 92473"/>
                  <a:gd name="connsiteX1" fmla="*/ 60750 w 74672"/>
                  <a:gd name="connsiteY1" fmla="*/ 32936 h 92473"/>
                  <a:gd name="connsiteX2" fmla="*/ 40500 w 74672"/>
                  <a:gd name="connsiteY2" fmla="*/ 12668 h 92473"/>
                  <a:gd name="connsiteX3" fmla="*/ 13922 w 74672"/>
                  <a:gd name="connsiteY3" fmla="*/ 26602 h 92473"/>
                  <a:gd name="connsiteX4" fmla="*/ 13922 w 74672"/>
                  <a:gd name="connsiteY4" fmla="*/ 92474 h 92473"/>
                  <a:gd name="connsiteX5" fmla="*/ 0 w 74672"/>
                  <a:gd name="connsiteY5" fmla="*/ 92474 h 92473"/>
                  <a:gd name="connsiteX6" fmla="*/ 0 w 74672"/>
                  <a:gd name="connsiteY6" fmla="*/ 2533 h 92473"/>
                  <a:gd name="connsiteX7" fmla="*/ 13922 w 74672"/>
                  <a:gd name="connsiteY7" fmla="*/ 2533 h 92473"/>
                  <a:gd name="connsiteX8" fmla="*/ 13922 w 74672"/>
                  <a:gd name="connsiteY8" fmla="*/ 15201 h 92473"/>
                  <a:gd name="connsiteX9" fmla="*/ 45563 w 74672"/>
                  <a:gd name="connsiteY9" fmla="*/ 0 h 92473"/>
                  <a:gd name="connsiteX10" fmla="*/ 74673 w 74672"/>
                  <a:gd name="connsiteY10" fmla="*/ 29135 h 92473"/>
                  <a:gd name="connsiteX11" fmla="*/ 74673 w 74672"/>
                  <a:gd name="connsiteY11" fmla="*/ 92474 h 92473"/>
                  <a:gd name="connsiteX12" fmla="*/ 60750 w 74672"/>
                  <a:gd name="connsiteY12" fmla="*/ 92474 h 9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72" h="92473">
                    <a:moveTo>
                      <a:pt x="60750" y="91207"/>
                    </a:moveTo>
                    <a:lnTo>
                      <a:pt x="60750" y="32936"/>
                    </a:lnTo>
                    <a:cubicBezTo>
                      <a:pt x="60750" y="17735"/>
                      <a:pt x="53157" y="12668"/>
                      <a:pt x="40500" y="12668"/>
                    </a:cubicBezTo>
                    <a:cubicBezTo>
                      <a:pt x="29110" y="12668"/>
                      <a:pt x="18985" y="19001"/>
                      <a:pt x="13922" y="26602"/>
                    </a:cubicBezTo>
                    <a:lnTo>
                      <a:pt x="13922" y="92474"/>
                    </a:lnTo>
                    <a:lnTo>
                      <a:pt x="0" y="92474"/>
                    </a:lnTo>
                    <a:lnTo>
                      <a:pt x="0" y="2533"/>
                    </a:lnTo>
                    <a:lnTo>
                      <a:pt x="13922" y="2533"/>
                    </a:lnTo>
                    <a:lnTo>
                      <a:pt x="13922" y="15201"/>
                    </a:lnTo>
                    <a:cubicBezTo>
                      <a:pt x="20250" y="7600"/>
                      <a:pt x="32906" y="0"/>
                      <a:pt x="45563" y="0"/>
                    </a:cubicBezTo>
                    <a:cubicBezTo>
                      <a:pt x="64547" y="0"/>
                      <a:pt x="74673" y="8867"/>
                      <a:pt x="74673" y="29135"/>
                    </a:cubicBezTo>
                    <a:lnTo>
                      <a:pt x="74673" y="92474"/>
                    </a:lnTo>
                    <a:lnTo>
                      <a:pt x="60750" y="92474"/>
                    </a:lnTo>
                    <a:close/>
                  </a:path>
                </a:pathLst>
              </a:custGeom>
              <a:solidFill>
                <a:srgbClr val="FFFFFF"/>
              </a:solidFill>
              <a:ln w="12649" cap="flat">
                <a:noFill/>
                <a:prstDash val="solid"/>
                <a:miter/>
              </a:ln>
            </p:spPr>
            <p:txBody>
              <a:bodyPr rtlCol="0" anchor="ctr"/>
              <a:lstStyle/>
              <a:p>
                <a:endParaRPr lang="en-US"/>
              </a:p>
            </p:txBody>
          </p:sp>
          <p:sp>
            <p:nvSpPr>
              <p:cNvPr id="672" name="Freeform 671">
                <a:extLst>
                  <a:ext uri="{FF2B5EF4-FFF2-40B4-BE49-F238E27FC236}">
                    <a16:creationId xmlns:a16="http://schemas.microsoft.com/office/drawing/2014/main" id="{1735C4F4-878E-58C5-60E1-FBBEBFDB6740}"/>
                  </a:ext>
                </a:extLst>
              </p:cNvPr>
              <p:cNvSpPr/>
              <p:nvPr/>
            </p:nvSpPr>
            <p:spPr>
              <a:xfrm>
                <a:off x="1978849" y="6241908"/>
                <a:ext cx="87328" cy="93740"/>
              </a:xfrm>
              <a:custGeom>
                <a:avLst/>
                <a:gdLst>
                  <a:gd name="connsiteX0" fmla="*/ 0 w 87328"/>
                  <a:gd name="connsiteY0" fmla="*/ 46870 h 93740"/>
                  <a:gd name="connsiteX1" fmla="*/ 44297 w 87328"/>
                  <a:gd name="connsiteY1" fmla="*/ 0 h 93740"/>
                  <a:gd name="connsiteX2" fmla="*/ 87329 w 87328"/>
                  <a:gd name="connsiteY2" fmla="*/ 48137 h 93740"/>
                  <a:gd name="connsiteX3" fmla="*/ 87329 w 87328"/>
                  <a:gd name="connsiteY3" fmla="*/ 51937 h 93740"/>
                  <a:gd name="connsiteX4" fmla="*/ 15188 w 87328"/>
                  <a:gd name="connsiteY4" fmla="*/ 51937 h 93740"/>
                  <a:gd name="connsiteX5" fmla="*/ 46829 w 87328"/>
                  <a:gd name="connsiteY5" fmla="*/ 82340 h 93740"/>
                  <a:gd name="connsiteX6" fmla="*/ 74673 w 87328"/>
                  <a:gd name="connsiteY6" fmla="*/ 70938 h 93740"/>
                  <a:gd name="connsiteX7" fmla="*/ 81001 w 87328"/>
                  <a:gd name="connsiteY7" fmla="*/ 79806 h 93740"/>
                  <a:gd name="connsiteX8" fmla="*/ 45563 w 87328"/>
                  <a:gd name="connsiteY8" fmla="*/ 93740 h 93740"/>
                  <a:gd name="connsiteX9" fmla="*/ 0 w 87328"/>
                  <a:gd name="connsiteY9" fmla="*/ 46870 h 93740"/>
                  <a:gd name="connsiteX10" fmla="*/ 44297 w 87328"/>
                  <a:gd name="connsiteY10" fmla="*/ 11401 h 93740"/>
                  <a:gd name="connsiteX11" fmla="*/ 15188 w 87328"/>
                  <a:gd name="connsiteY11" fmla="*/ 41803 h 93740"/>
                  <a:gd name="connsiteX12" fmla="*/ 73407 w 87328"/>
                  <a:gd name="connsiteY12" fmla="*/ 41803 h 93740"/>
                  <a:gd name="connsiteX13" fmla="*/ 44297 w 87328"/>
                  <a:gd name="connsiteY13" fmla="*/ 11401 h 9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328" h="93740">
                    <a:moveTo>
                      <a:pt x="0" y="46870"/>
                    </a:moveTo>
                    <a:cubicBezTo>
                      <a:pt x="0" y="21535"/>
                      <a:pt x="18985" y="0"/>
                      <a:pt x="44297" y="0"/>
                    </a:cubicBezTo>
                    <a:cubicBezTo>
                      <a:pt x="70876" y="0"/>
                      <a:pt x="87329" y="21535"/>
                      <a:pt x="87329" y="48137"/>
                    </a:cubicBezTo>
                    <a:lnTo>
                      <a:pt x="87329" y="51937"/>
                    </a:lnTo>
                    <a:lnTo>
                      <a:pt x="15188" y="51937"/>
                    </a:lnTo>
                    <a:cubicBezTo>
                      <a:pt x="16453" y="68405"/>
                      <a:pt x="27844" y="82340"/>
                      <a:pt x="46829" y="82340"/>
                    </a:cubicBezTo>
                    <a:cubicBezTo>
                      <a:pt x="56954" y="82340"/>
                      <a:pt x="67079" y="78539"/>
                      <a:pt x="74673" y="70938"/>
                    </a:cubicBezTo>
                    <a:lnTo>
                      <a:pt x="81001" y="79806"/>
                    </a:lnTo>
                    <a:cubicBezTo>
                      <a:pt x="72142" y="88673"/>
                      <a:pt x="59485" y="93740"/>
                      <a:pt x="45563" y="93740"/>
                    </a:cubicBezTo>
                    <a:cubicBezTo>
                      <a:pt x="18985" y="93740"/>
                      <a:pt x="0" y="74739"/>
                      <a:pt x="0" y="46870"/>
                    </a:cubicBezTo>
                    <a:close/>
                    <a:moveTo>
                      <a:pt x="44297" y="11401"/>
                    </a:moveTo>
                    <a:cubicBezTo>
                      <a:pt x="25313" y="11401"/>
                      <a:pt x="15188" y="27869"/>
                      <a:pt x="15188" y="41803"/>
                    </a:cubicBezTo>
                    <a:lnTo>
                      <a:pt x="73407" y="41803"/>
                    </a:lnTo>
                    <a:cubicBezTo>
                      <a:pt x="73407" y="27869"/>
                      <a:pt x="64548" y="11401"/>
                      <a:pt x="44297" y="11401"/>
                    </a:cubicBezTo>
                    <a:close/>
                  </a:path>
                </a:pathLst>
              </a:custGeom>
              <a:solidFill>
                <a:srgbClr val="FFFFFF"/>
              </a:solidFill>
              <a:ln w="12649" cap="flat">
                <a:noFill/>
                <a:prstDash val="solid"/>
                <a:miter/>
              </a:ln>
            </p:spPr>
            <p:txBody>
              <a:bodyPr rtlCol="0" anchor="ctr"/>
              <a:lstStyle/>
              <a:p>
                <a:endParaRPr lang="en-US"/>
              </a:p>
            </p:txBody>
          </p:sp>
          <p:sp>
            <p:nvSpPr>
              <p:cNvPr id="673" name="Freeform 672">
                <a:extLst>
                  <a:ext uri="{FF2B5EF4-FFF2-40B4-BE49-F238E27FC236}">
                    <a16:creationId xmlns:a16="http://schemas.microsoft.com/office/drawing/2014/main" id="{A886A9D6-90FF-5C34-2190-B9079BA812D4}"/>
                  </a:ext>
                </a:extLst>
              </p:cNvPr>
              <p:cNvSpPr/>
              <p:nvPr/>
            </p:nvSpPr>
            <p:spPr>
              <a:xfrm>
                <a:off x="2078834" y="6207705"/>
                <a:ext cx="83532" cy="126676"/>
              </a:xfrm>
              <a:custGeom>
                <a:avLst/>
                <a:gdLst>
                  <a:gd name="connsiteX0" fmla="*/ 69610 w 83532"/>
                  <a:gd name="connsiteY0" fmla="*/ 125410 h 126676"/>
                  <a:gd name="connsiteX1" fmla="*/ 69610 w 83532"/>
                  <a:gd name="connsiteY1" fmla="*/ 111475 h 126676"/>
                  <a:gd name="connsiteX2" fmla="*/ 39235 w 83532"/>
                  <a:gd name="connsiteY2" fmla="*/ 126676 h 126676"/>
                  <a:gd name="connsiteX3" fmla="*/ 0 w 83532"/>
                  <a:gd name="connsiteY3" fmla="*/ 79806 h 126676"/>
                  <a:gd name="connsiteX4" fmla="*/ 39235 w 83532"/>
                  <a:gd name="connsiteY4" fmla="*/ 32936 h 126676"/>
                  <a:gd name="connsiteX5" fmla="*/ 69610 w 83532"/>
                  <a:gd name="connsiteY5" fmla="*/ 48137 h 126676"/>
                  <a:gd name="connsiteX6" fmla="*/ 69610 w 83532"/>
                  <a:gd name="connsiteY6" fmla="*/ 0 h 126676"/>
                  <a:gd name="connsiteX7" fmla="*/ 83532 w 83532"/>
                  <a:gd name="connsiteY7" fmla="*/ 0 h 126676"/>
                  <a:gd name="connsiteX8" fmla="*/ 83532 w 83532"/>
                  <a:gd name="connsiteY8" fmla="*/ 124143 h 126676"/>
                  <a:gd name="connsiteX9" fmla="*/ 69610 w 83532"/>
                  <a:gd name="connsiteY9" fmla="*/ 124143 h 126676"/>
                  <a:gd name="connsiteX10" fmla="*/ 69610 w 83532"/>
                  <a:gd name="connsiteY10" fmla="*/ 101341 h 126676"/>
                  <a:gd name="connsiteX11" fmla="*/ 69610 w 83532"/>
                  <a:gd name="connsiteY11" fmla="*/ 60805 h 126676"/>
                  <a:gd name="connsiteX12" fmla="*/ 43032 w 83532"/>
                  <a:gd name="connsiteY12" fmla="*/ 46870 h 126676"/>
                  <a:gd name="connsiteX13" fmla="*/ 13922 w 83532"/>
                  <a:gd name="connsiteY13" fmla="*/ 81073 h 126676"/>
                  <a:gd name="connsiteX14" fmla="*/ 43032 w 83532"/>
                  <a:gd name="connsiteY14" fmla="*/ 115276 h 126676"/>
                  <a:gd name="connsiteX15" fmla="*/ 69610 w 83532"/>
                  <a:gd name="connsiteY15" fmla="*/ 101341 h 1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532" h="126676">
                    <a:moveTo>
                      <a:pt x="69610" y="125410"/>
                    </a:moveTo>
                    <a:lnTo>
                      <a:pt x="69610" y="111475"/>
                    </a:lnTo>
                    <a:cubicBezTo>
                      <a:pt x="63282" y="120343"/>
                      <a:pt x="51891" y="126676"/>
                      <a:pt x="39235" y="126676"/>
                    </a:cubicBezTo>
                    <a:cubicBezTo>
                      <a:pt x="16454" y="126676"/>
                      <a:pt x="0" y="108942"/>
                      <a:pt x="0" y="79806"/>
                    </a:cubicBezTo>
                    <a:cubicBezTo>
                      <a:pt x="0" y="50671"/>
                      <a:pt x="16454" y="32936"/>
                      <a:pt x="39235" y="32936"/>
                    </a:cubicBezTo>
                    <a:cubicBezTo>
                      <a:pt x="51891" y="32936"/>
                      <a:pt x="62016" y="39270"/>
                      <a:pt x="69610" y="48137"/>
                    </a:cubicBezTo>
                    <a:lnTo>
                      <a:pt x="69610" y="0"/>
                    </a:lnTo>
                    <a:lnTo>
                      <a:pt x="83532" y="0"/>
                    </a:lnTo>
                    <a:lnTo>
                      <a:pt x="83532" y="124143"/>
                    </a:lnTo>
                    <a:lnTo>
                      <a:pt x="69610" y="124143"/>
                    </a:lnTo>
                    <a:close/>
                    <a:moveTo>
                      <a:pt x="69610" y="101341"/>
                    </a:moveTo>
                    <a:lnTo>
                      <a:pt x="69610" y="60805"/>
                    </a:lnTo>
                    <a:cubicBezTo>
                      <a:pt x="64548" y="53204"/>
                      <a:pt x="54423" y="46870"/>
                      <a:pt x="43032" y="46870"/>
                    </a:cubicBezTo>
                    <a:cubicBezTo>
                      <a:pt x="25313" y="46870"/>
                      <a:pt x="13922" y="62071"/>
                      <a:pt x="13922" y="81073"/>
                    </a:cubicBezTo>
                    <a:cubicBezTo>
                      <a:pt x="13922" y="101341"/>
                      <a:pt x="24047" y="115276"/>
                      <a:pt x="43032" y="115276"/>
                    </a:cubicBezTo>
                    <a:cubicBezTo>
                      <a:pt x="53157" y="115276"/>
                      <a:pt x="64548" y="108942"/>
                      <a:pt x="69610" y="101341"/>
                    </a:cubicBezTo>
                    <a:close/>
                  </a:path>
                </a:pathLst>
              </a:custGeom>
              <a:solidFill>
                <a:srgbClr val="FFFFFF"/>
              </a:solidFill>
              <a:ln w="12649" cap="flat">
                <a:noFill/>
                <a:prstDash val="solid"/>
                <a:miter/>
              </a:ln>
            </p:spPr>
            <p:txBody>
              <a:bodyPr rtlCol="0" anchor="ctr"/>
              <a:lstStyle/>
              <a:p>
                <a:endParaRPr lang="en-US"/>
              </a:p>
            </p:txBody>
          </p:sp>
          <p:sp>
            <p:nvSpPr>
              <p:cNvPr id="674" name="Freeform 673">
                <a:extLst>
                  <a:ext uri="{FF2B5EF4-FFF2-40B4-BE49-F238E27FC236}">
                    <a16:creationId xmlns:a16="http://schemas.microsoft.com/office/drawing/2014/main" id="{EECCD9E8-5F69-C3B6-FC47-433F85418B2D}"/>
                  </a:ext>
                </a:extLst>
              </p:cNvPr>
              <p:cNvSpPr/>
              <p:nvPr/>
            </p:nvSpPr>
            <p:spPr>
              <a:xfrm>
                <a:off x="2228180" y="6208972"/>
                <a:ext cx="83531" cy="126676"/>
              </a:xfrm>
              <a:custGeom>
                <a:avLst/>
                <a:gdLst>
                  <a:gd name="connsiteX0" fmla="*/ 0 w 83531"/>
                  <a:gd name="connsiteY0" fmla="*/ 124143 h 126676"/>
                  <a:gd name="connsiteX1" fmla="*/ 0 w 83531"/>
                  <a:gd name="connsiteY1" fmla="*/ 0 h 126676"/>
                  <a:gd name="connsiteX2" fmla="*/ 13922 w 83531"/>
                  <a:gd name="connsiteY2" fmla="*/ 0 h 126676"/>
                  <a:gd name="connsiteX3" fmla="*/ 13922 w 83531"/>
                  <a:gd name="connsiteY3" fmla="*/ 48137 h 126676"/>
                  <a:gd name="connsiteX4" fmla="*/ 44297 w 83531"/>
                  <a:gd name="connsiteY4" fmla="*/ 32936 h 126676"/>
                  <a:gd name="connsiteX5" fmla="*/ 83532 w 83531"/>
                  <a:gd name="connsiteY5" fmla="*/ 79806 h 126676"/>
                  <a:gd name="connsiteX6" fmla="*/ 44297 w 83531"/>
                  <a:gd name="connsiteY6" fmla="*/ 126676 h 126676"/>
                  <a:gd name="connsiteX7" fmla="*/ 13922 w 83531"/>
                  <a:gd name="connsiteY7" fmla="*/ 111475 h 126676"/>
                  <a:gd name="connsiteX8" fmla="*/ 13922 w 83531"/>
                  <a:gd name="connsiteY8" fmla="*/ 125410 h 126676"/>
                  <a:gd name="connsiteX9" fmla="*/ 0 w 83531"/>
                  <a:gd name="connsiteY9" fmla="*/ 125410 h 126676"/>
                  <a:gd name="connsiteX10" fmla="*/ 40500 w 83531"/>
                  <a:gd name="connsiteY10" fmla="*/ 114009 h 126676"/>
                  <a:gd name="connsiteX11" fmla="*/ 69610 w 83531"/>
                  <a:gd name="connsiteY11" fmla="*/ 79806 h 126676"/>
                  <a:gd name="connsiteX12" fmla="*/ 40500 w 83531"/>
                  <a:gd name="connsiteY12" fmla="*/ 45604 h 126676"/>
                  <a:gd name="connsiteX13" fmla="*/ 13922 w 83531"/>
                  <a:gd name="connsiteY13" fmla="*/ 59538 h 126676"/>
                  <a:gd name="connsiteX14" fmla="*/ 13922 w 83531"/>
                  <a:gd name="connsiteY14" fmla="*/ 100074 h 126676"/>
                  <a:gd name="connsiteX15" fmla="*/ 40500 w 83531"/>
                  <a:gd name="connsiteY15" fmla="*/ 114009 h 1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531" h="126676">
                    <a:moveTo>
                      <a:pt x="0" y="124143"/>
                    </a:moveTo>
                    <a:lnTo>
                      <a:pt x="0" y="0"/>
                    </a:lnTo>
                    <a:lnTo>
                      <a:pt x="13922" y="0"/>
                    </a:lnTo>
                    <a:lnTo>
                      <a:pt x="13922" y="48137"/>
                    </a:lnTo>
                    <a:cubicBezTo>
                      <a:pt x="21516" y="38003"/>
                      <a:pt x="31641" y="32936"/>
                      <a:pt x="44297" y="32936"/>
                    </a:cubicBezTo>
                    <a:cubicBezTo>
                      <a:pt x="67079" y="32936"/>
                      <a:pt x="83532" y="51937"/>
                      <a:pt x="83532" y="79806"/>
                    </a:cubicBezTo>
                    <a:cubicBezTo>
                      <a:pt x="83532" y="108942"/>
                      <a:pt x="67079" y="126676"/>
                      <a:pt x="44297" y="126676"/>
                    </a:cubicBezTo>
                    <a:cubicBezTo>
                      <a:pt x="31641" y="126676"/>
                      <a:pt x="20250" y="120343"/>
                      <a:pt x="13922" y="111475"/>
                    </a:cubicBezTo>
                    <a:lnTo>
                      <a:pt x="13922" y="125410"/>
                    </a:lnTo>
                    <a:lnTo>
                      <a:pt x="0" y="125410"/>
                    </a:lnTo>
                    <a:close/>
                    <a:moveTo>
                      <a:pt x="40500" y="114009"/>
                    </a:moveTo>
                    <a:cubicBezTo>
                      <a:pt x="58219" y="114009"/>
                      <a:pt x="69610" y="98807"/>
                      <a:pt x="69610" y="79806"/>
                    </a:cubicBezTo>
                    <a:cubicBezTo>
                      <a:pt x="69610" y="59538"/>
                      <a:pt x="59485" y="45604"/>
                      <a:pt x="40500" y="45604"/>
                    </a:cubicBezTo>
                    <a:cubicBezTo>
                      <a:pt x="29110" y="45604"/>
                      <a:pt x="18985" y="51937"/>
                      <a:pt x="13922" y="59538"/>
                    </a:cubicBezTo>
                    <a:lnTo>
                      <a:pt x="13922" y="100074"/>
                    </a:lnTo>
                    <a:cubicBezTo>
                      <a:pt x="18985" y="107675"/>
                      <a:pt x="29110" y="114009"/>
                      <a:pt x="40500" y="114009"/>
                    </a:cubicBezTo>
                    <a:close/>
                  </a:path>
                </a:pathLst>
              </a:custGeom>
              <a:solidFill>
                <a:srgbClr val="FFFFFF"/>
              </a:solidFill>
              <a:ln w="12649" cap="flat">
                <a:noFill/>
                <a:prstDash val="solid"/>
                <a:miter/>
              </a:ln>
            </p:spPr>
            <p:txBody>
              <a:bodyPr rtlCol="0" anchor="ctr"/>
              <a:lstStyle/>
              <a:p>
                <a:endParaRPr lang="en-US"/>
              </a:p>
            </p:txBody>
          </p:sp>
          <p:sp>
            <p:nvSpPr>
              <p:cNvPr id="675" name="Freeform 674">
                <a:extLst>
                  <a:ext uri="{FF2B5EF4-FFF2-40B4-BE49-F238E27FC236}">
                    <a16:creationId xmlns:a16="http://schemas.microsoft.com/office/drawing/2014/main" id="{A87EF852-0FC8-C69F-E34C-09F38A9B489E}"/>
                  </a:ext>
                </a:extLst>
              </p:cNvPr>
              <p:cNvSpPr/>
              <p:nvPr/>
            </p:nvSpPr>
            <p:spPr>
              <a:xfrm>
                <a:off x="2316775" y="6244441"/>
                <a:ext cx="89859" cy="125409"/>
              </a:xfrm>
              <a:custGeom>
                <a:avLst/>
                <a:gdLst>
                  <a:gd name="connsiteX0" fmla="*/ 10125 w 89859"/>
                  <a:gd name="connsiteY0" fmla="*/ 111475 h 125409"/>
                  <a:gd name="connsiteX1" fmla="*/ 17719 w 89859"/>
                  <a:gd name="connsiteY1" fmla="*/ 112742 h 125409"/>
                  <a:gd name="connsiteX2" fmla="*/ 31641 w 89859"/>
                  <a:gd name="connsiteY2" fmla="*/ 103875 h 125409"/>
                  <a:gd name="connsiteX3" fmla="*/ 37969 w 89859"/>
                  <a:gd name="connsiteY3" fmla="*/ 89940 h 125409"/>
                  <a:gd name="connsiteX4" fmla="*/ 0 w 89859"/>
                  <a:gd name="connsiteY4" fmla="*/ 0 h 125409"/>
                  <a:gd name="connsiteX5" fmla="*/ 15187 w 89859"/>
                  <a:gd name="connsiteY5" fmla="*/ 0 h 125409"/>
                  <a:gd name="connsiteX6" fmla="*/ 45563 w 89859"/>
                  <a:gd name="connsiteY6" fmla="*/ 73473 h 125409"/>
                  <a:gd name="connsiteX7" fmla="*/ 74673 w 89859"/>
                  <a:gd name="connsiteY7" fmla="*/ 0 h 125409"/>
                  <a:gd name="connsiteX8" fmla="*/ 89860 w 89859"/>
                  <a:gd name="connsiteY8" fmla="*/ 0 h 125409"/>
                  <a:gd name="connsiteX9" fmla="*/ 45563 w 89859"/>
                  <a:gd name="connsiteY9" fmla="*/ 107675 h 125409"/>
                  <a:gd name="connsiteX10" fmla="*/ 18985 w 89859"/>
                  <a:gd name="connsiteY10" fmla="*/ 125410 h 125409"/>
                  <a:gd name="connsiteX11" fmla="*/ 8859 w 89859"/>
                  <a:gd name="connsiteY11" fmla="*/ 124143 h 125409"/>
                  <a:gd name="connsiteX12" fmla="*/ 10125 w 89859"/>
                  <a:gd name="connsiteY12" fmla="*/ 111475 h 12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59" h="125409">
                    <a:moveTo>
                      <a:pt x="10125" y="111475"/>
                    </a:moveTo>
                    <a:cubicBezTo>
                      <a:pt x="12656" y="112742"/>
                      <a:pt x="15187" y="112742"/>
                      <a:pt x="17719" y="112742"/>
                    </a:cubicBezTo>
                    <a:cubicBezTo>
                      <a:pt x="24047" y="112742"/>
                      <a:pt x="27844" y="110209"/>
                      <a:pt x="31641" y="103875"/>
                    </a:cubicBezTo>
                    <a:lnTo>
                      <a:pt x="37969" y="89940"/>
                    </a:lnTo>
                    <a:lnTo>
                      <a:pt x="0" y="0"/>
                    </a:lnTo>
                    <a:lnTo>
                      <a:pt x="15187" y="0"/>
                    </a:lnTo>
                    <a:lnTo>
                      <a:pt x="45563" y="73473"/>
                    </a:lnTo>
                    <a:lnTo>
                      <a:pt x="74673" y="0"/>
                    </a:lnTo>
                    <a:lnTo>
                      <a:pt x="89860" y="0"/>
                    </a:lnTo>
                    <a:lnTo>
                      <a:pt x="45563" y="107675"/>
                    </a:lnTo>
                    <a:cubicBezTo>
                      <a:pt x="40500" y="120343"/>
                      <a:pt x="31641" y="125410"/>
                      <a:pt x="18985" y="125410"/>
                    </a:cubicBezTo>
                    <a:cubicBezTo>
                      <a:pt x="16453" y="125410"/>
                      <a:pt x="11391" y="125410"/>
                      <a:pt x="8859" y="124143"/>
                    </a:cubicBezTo>
                    <a:lnTo>
                      <a:pt x="10125" y="111475"/>
                    </a:lnTo>
                    <a:close/>
                  </a:path>
                </a:pathLst>
              </a:custGeom>
              <a:solidFill>
                <a:srgbClr val="FFFFFF"/>
              </a:solidFill>
              <a:ln w="12649" cap="flat">
                <a:noFill/>
                <a:prstDash val="solid"/>
                <a:miter/>
              </a:ln>
            </p:spPr>
            <p:txBody>
              <a:bodyPr rtlCol="0" anchor="ctr"/>
              <a:lstStyle/>
              <a:p>
                <a:endParaRPr lang="en-US"/>
              </a:p>
            </p:txBody>
          </p:sp>
        </p:grpSp>
      </p:grpSp>
      <p:grpSp>
        <p:nvGrpSpPr>
          <p:cNvPr id="34" name="Group 33">
            <a:extLst>
              <a:ext uri="{FF2B5EF4-FFF2-40B4-BE49-F238E27FC236}">
                <a16:creationId xmlns:a16="http://schemas.microsoft.com/office/drawing/2014/main" id="{1EA0648E-C7C9-7872-B5E1-E2CDEE529A07}"/>
              </a:ext>
            </a:extLst>
          </p:cNvPr>
          <p:cNvGrpSpPr/>
          <p:nvPr/>
        </p:nvGrpSpPr>
        <p:grpSpPr>
          <a:xfrm>
            <a:off x="4792474" y="1275396"/>
            <a:ext cx="6737887" cy="4909136"/>
            <a:chOff x="5872113" y="815406"/>
            <a:chExt cx="6737887" cy="4909136"/>
          </a:xfrm>
        </p:grpSpPr>
        <p:grpSp>
          <p:nvGrpSpPr>
            <p:cNvPr id="376" name="Group 375">
              <a:extLst>
                <a:ext uri="{FF2B5EF4-FFF2-40B4-BE49-F238E27FC236}">
                  <a16:creationId xmlns:a16="http://schemas.microsoft.com/office/drawing/2014/main" id="{9A5150E6-C5CD-BBFB-9398-72325641DB31}"/>
                </a:ext>
              </a:extLst>
            </p:cNvPr>
            <p:cNvGrpSpPr/>
            <p:nvPr/>
          </p:nvGrpSpPr>
          <p:grpSpPr>
            <a:xfrm>
              <a:off x="7086482" y="1165142"/>
              <a:ext cx="1550963" cy="4262671"/>
              <a:chOff x="7086482" y="1315385"/>
              <a:chExt cx="1550963" cy="4262671"/>
            </a:xfrm>
          </p:grpSpPr>
          <p:cxnSp>
            <p:nvCxnSpPr>
              <p:cNvPr id="366" name="Straight Connector 365">
                <a:extLst>
                  <a:ext uri="{FF2B5EF4-FFF2-40B4-BE49-F238E27FC236}">
                    <a16:creationId xmlns:a16="http://schemas.microsoft.com/office/drawing/2014/main" id="{BE8062AE-43BF-0B01-CAD3-34C5355E1538}"/>
                  </a:ext>
                </a:extLst>
              </p:cNvPr>
              <p:cNvCxnSpPr>
                <a:cxnSpLocks/>
              </p:cNvCxnSpPr>
              <p:nvPr/>
            </p:nvCxnSpPr>
            <p:spPr>
              <a:xfrm flipV="1">
                <a:off x="7086482" y="1315385"/>
                <a:ext cx="504154" cy="314051"/>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A8CE6E0-075E-0B1D-C610-6BF65AC829A6}"/>
                  </a:ext>
                </a:extLst>
              </p:cNvPr>
              <p:cNvCxnSpPr>
                <a:cxnSpLocks/>
              </p:cNvCxnSpPr>
              <p:nvPr/>
            </p:nvCxnSpPr>
            <p:spPr>
              <a:xfrm flipV="1">
                <a:off x="7786309" y="2304320"/>
                <a:ext cx="690942" cy="237700"/>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1010D64B-0A43-E2C9-EDB3-68CAE5A22EA8}"/>
                  </a:ext>
                </a:extLst>
              </p:cNvPr>
              <p:cNvCxnSpPr>
                <a:cxnSpLocks/>
              </p:cNvCxnSpPr>
              <p:nvPr/>
            </p:nvCxnSpPr>
            <p:spPr>
              <a:xfrm>
                <a:off x="7939247" y="3341109"/>
                <a:ext cx="698198" cy="0"/>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FD98DBFF-820F-6685-30B1-E6706D04CD34}"/>
                  </a:ext>
                </a:extLst>
              </p:cNvPr>
              <p:cNvCxnSpPr>
                <a:cxnSpLocks/>
              </p:cNvCxnSpPr>
              <p:nvPr/>
            </p:nvCxnSpPr>
            <p:spPr>
              <a:xfrm>
                <a:off x="7797079" y="4150002"/>
                <a:ext cx="680172" cy="324869"/>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5CE669B6-3925-14C6-4249-280DC77C22E4}"/>
                  </a:ext>
                </a:extLst>
              </p:cNvPr>
              <p:cNvCxnSpPr>
                <a:cxnSpLocks/>
              </p:cNvCxnSpPr>
              <p:nvPr/>
            </p:nvCxnSpPr>
            <p:spPr>
              <a:xfrm>
                <a:off x="7128390" y="4998421"/>
                <a:ext cx="469168" cy="579635"/>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grpSp>
        <p:grpSp>
          <p:nvGrpSpPr>
            <p:cNvPr id="687" name="Group 686">
              <a:extLst>
                <a:ext uri="{FF2B5EF4-FFF2-40B4-BE49-F238E27FC236}">
                  <a16:creationId xmlns:a16="http://schemas.microsoft.com/office/drawing/2014/main" id="{8FB11B9B-86AB-75DD-E35F-074F365C72B4}"/>
                </a:ext>
              </a:extLst>
            </p:cNvPr>
            <p:cNvGrpSpPr/>
            <p:nvPr/>
          </p:nvGrpSpPr>
          <p:grpSpPr>
            <a:xfrm>
              <a:off x="5872113" y="815406"/>
              <a:ext cx="6737887" cy="4909136"/>
              <a:chOff x="5501052" y="880082"/>
              <a:chExt cx="6737887" cy="4909136"/>
            </a:xfrm>
          </p:grpSpPr>
          <p:sp>
            <p:nvSpPr>
              <p:cNvPr id="346" name="Freeform 345">
                <a:extLst>
                  <a:ext uri="{FF2B5EF4-FFF2-40B4-BE49-F238E27FC236}">
                    <a16:creationId xmlns:a16="http://schemas.microsoft.com/office/drawing/2014/main" id="{DF7AADC5-B99D-E4BA-9683-6769704BA095}"/>
                  </a:ext>
                </a:extLst>
              </p:cNvPr>
              <p:cNvSpPr/>
              <p:nvPr/>
            </p:nvSpPr>
            <p:spPr>
              <a:xfrm>
                <a:off x="5501052" y="1249104"/>
                <a:ext cx="1990848" cy="3985238"/>
              </a:xfrm>
              <a:custGeom>
                <a:avLst/>
                <a:gdLst>
                  <a:gd name="connsiteX0" fmla="*/ 0 w 1990848"/>
                  <a:gd name="connsiteY0" fmla="*/ 0 h 3985238"/>
                  <a:gd name="connsiteX1" fmla="*/ 1990849 w 1990848"/>
                  <a:gd name="connsiteY1" fmla="*/ 1992620 h 3985238"/>
                  <a:gd name="connsiteX2" fmla="*/ 0 w 1990848"/>
                  <a:gd name="connsiteY2" fmla="*/ 3985239 h 3985238"/>
                </a:gdLst>
                <a:ahLst/>
                <a:cxnLst>
                  <a:cxn ang="0">
                    <a:pos x="connsiteX0" y="connsiteY0"/>
                  </a:cxn>
                  <a:cxn ang="0">
                    <a:pos x="connsiteX1" y="connsiteY1"/>
                  </a:cxn>
                  <a:cxn ang="0">
                    <a:pos x="connsiteX2" y="connsiteY2"/>
                  </a:cxn>
                </a:cxnLst>
                <a:rect l="l" t="t" r="r" b="b"/>
                <a:pathLst>
                  <a:path w="1990848" h="3985238">
                    <a:moveTo>
                      <a:pt x="0" y="0"/>
                    </a:moveTo>
                    <a:cubicBezTo>
                      <a:pt x="1099839" y="0"/>
                      <a:pt x="1990849" y="891802"/>
                      <a:pt x="1990849" y="1992620"/>
                    </a:cubicBezTo>
                    <a:cubicBezTo>
                      <a:pt x="1990849" y="3093437"/>
                      <a:pt x="1099839" y="3985239"/>
                      <a:pt x="0" y="3985239"/>
                    </a:cubicBezTo>
                  </a:path>
                </a:pathLst>
              </a:custGeom>
              <a:noFill/>
              <a:ln w="24270" cap="flat">
                <a:solidFill>
                  <a:srgbClr val="595959"/>
                </a:solid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2E5414D3-E0B1-4BDA-1D0D-1558FD55AF7F}"/>
                  </a:ext>
                </a:extLst>
              </p:cNvPr>
              <p:cNvGrpSpPr/>
              <p:nvPr/>
            </p:nvGrpSpPr>
            <p:grpSpPr>
              <a:xfrm>
                <a:off x="6876493" y="880082"/>
                <a:ext cx="4760125" cy="701724"/>
                <a:chOff x="1416598" y="919839"/>
                <a:chExt cx="4760125" cy="701724"/>
              </a:xfrm>
            </p:grpSpPr>
            <p:sp>
              <p:nvSpPr>
                <p:cNvPr id="22" name="Rounded Rectangle 21">
                  <a:extLst>
                    <a:ext uri="{FF2B5EF4-FFF2-40B4-BE49-F238E27FC236}">
                      <a16:creationId xmlns:a16="http://schemas.microsoft.com/office/drawing/2014/main" id="{656CA94F-D6EE-6598-B3D7-8464309398D1}"/>
                    </a:ext>
                  </a:extLst>
                </p:cNvPr>
                <p:cNvSpPr/>
                <p:nvPr/>
              </p:nvSpPr>
              <p:spPr>
                <a:xfrm>
                  <a:off x="1790269" y="960814"/>
                  <a:ext cx="4386454"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TextBox 49">
                  <a:extLst>
                    <a:ext uri="{FF2B5EF4-FFF2-40B4-BE49-F238E27FC236}">
                      <a16:creationId xmlns:a16="http://schemas.microsoft.com/office/drawing/2014/main" id="{A168F28C-E969-9758-4819-04AB7D11D348}"/>
                    </a:ext>
                  </a:extLst>
                </p:cNvPr>
                <p:cNvSpPr txBox="1"/>
                <p:nvPr/>
              </p:nvSpPr>
              <p:spPr>
                <a:xfrm>
                  <a:off x="2262036" y="977654"/>
                  <a:ext cx="3714119" cy="622414"/>
                </a:xfrm>
                <a:prstGeom prst="rect">
                  <a:avLst/>
                </a:prstGeom>
                <a:noFill/>
              </p:spPr>
              <p:txBody>
                <a:bodyPr wrap="square" numCol="1" rtlCol="0" anchor="ctr">
                  <a:spAutoFit/>
                </a:bodyPr>
                <a:lstStyle/>
                <a:p>
                  <a:pPr>
                    <a:lnSpc>
                      <a:spcPts val="2040"/>
                    </a:lnSpc>
                    <a:defRPr/>
                  </a:pPr>
                  <a:r>
                    <a:rPr lang="en-GB" dirty="0" err="1">
                      <a:solidFill>
                        <a:schemeClr val="bg2"/>
                      </a:solidFill>
                    </a:rPr>
                    <a:t>Denkweise</a:t>
                  </a:r>
                  <a:r>
                    <a:rPr lang="en-GB" dirty="0">
                      <a:solidFill>
                        <a:schemeClr val="bg2"/>
                      </a:solidFill>
                    </a:rPr>
                    <a:t>: Umwandlung von Risiko in </a:t>
                  </a:r>
                  <a:r>
                    <a:rPr lang="en-GB" dirty="0" err="1">
                      <a:solidFill>
                        <a:schemeClr val="bg2"/>
                      </a:solidFill>
                    </a:rPr>
                    <a:t>Chancen</a:t>
                  </a:r>
                  <a:endParaRPr lang="en-GB" dirty="0">
                    <a:solidFill>
                      <a:schemeClr val="bg2"/>
                    </a:solidFill>
                    <a:ea typeface="Lato Light" panose="020F0502020204030203" pitchFamily="34" charset="0"/>
                    <a:cs typeface="Poppins" pitchFamily="2" charset="77"/>
                  </a:endParaRPr>
                </a:p>
              </p:txBody>
            </p:sp>
            <p:grpSp>
              <p:nvGrpSpPr>
                <p:cNvPr id="3" name="Graphic 8">
                  <a:extLst>
                    <a:ext uri="{FF2B5EF4-FFF2-40B4-BE49-F238E27FC236}">
                      <a16:creationId xmlns:a16="http://schemas.microsoft.com/office/drawing/2014/main" id="{CAB9C048-EEEB-3299-B37A-C25DD150D50B}"/>
                    </a:ext>
                  </a:extLst>
                </p:cNvPr>
                <p:cNvGrpSpPr/>
                <p:nvPr/>
              </p:nvGrpSpPr>
              <p:grpSpPr>
                <a:xfrm>
                  <a:off x="1416598" y="919839"/>
                  <a:ext cx="701992" cy="701724"/>
                  <a:chOff x="4817897" y="694433"/>
                  <a:chExt cx="1446392" cy="1445841"/>
                </a:xfrm>
              </p:grpSpPr>
              <p:sp>
                <p:nvSpPr>
                  <p:cNvPr id="4" name="Freeform 3">
                    <a:extLst>
                      <a:ext uri="{FF2B5EF4-FFF2-40B4-BE49-F238E27FC236}">
                        <a16:creationId xmlns:a16="http://schemas.microsoft.com/office/drawing/2014/main" id="{C7565399-F7AE-B2BB-4394-36084FABE02C}"/>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5" name="Freeform 4">
                    <a:extLst>
                      <a:ext uri="{FF2B5EF4-FFF2-40B4-BE49-F238E27FC236}">
                        <a16:creationId xmlns:a16="http://schemas.microsoft.com/office/drawing/2014/main" id="{ECA8422A-A9B5-5089-84EE-7BB66F96DC6C}"/>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6" name="TextBox 5">
                  <a:extLst>
                    <a:ext uri="{FF2B5EF4-FFF2-40B4-BE49-F238E27FC236}">
                      <a16:creationId xmlns:a16="http://schemas.microsoft.com/office/drawing/2014/main" id="{08459152-7851-517D-FFEB-17D84DD995C1}"/>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01</a:t>
                  </a:r>
                </a:p>
              </p:txBody>
            </p:sp>
          </p:grpSp>
          <p:grpSp>
            <p:nvGrpSpPr>
              <p:cNvPr id="9" name="Group 8">
                <a:extLst>
                  <a:ext uri="{FF2B5EF4-FFF2-40B4-BE49-F238E27FC236}">
                    <a16:creationId xmlns:a16="http://schemas.microsoft.com/office/drawing/2014/main" id="{640D5918-EABC-C933-FC3D-09CB9F021CEF}"/>
                  </a:ext>
                </a:extLst>
              </p:cNvPr>
              <p:cNvGrpSpPr/>
              <p:nvPr/>
            </p:nvGrpSpPr>
            <p:grpSpPr>
              <a:xfrm>
                <a:off x="6533411" y="1488076"/>
                <a:ext cx="230346" cy="230551"/>
                <a:chOff x="1073516" y="1527833"/>
                <a:chExt cx="230346" cy="230551"/>
              </a:xfrm>
            </p:grpSpPr>
            <p:sp>
              <p:nvSpPr>
                <p:cNvPr id="7" name="Freeform 6">
                  <a:extLst>
                    <a:ext uri="{FF2B5EF4-FFF2-40B4-BE49-F238E27FC236}">
                      <a16:creationId xmlns:a16="http://schemas.microsoft.com/office/drawing/2014/main" id="{B70D8705-D7C9-A1E5-3A15-7CA3AB0FC1E9}"/>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29CD5C3-2443-4F7B-C655-5A9DD1C60C6E}"/>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88B1891E-5662-3737-E347-788D49247272}"/>
                  </a:ext>
                </a:extLst>
              </p:cNvPr>
              <p:cNvGrpSpPr/>
              <p:nvPr/>
            </p:nvGrpSpPr>
            <p:grpSpPr>
              <a:xfrm>
                <a:off x="7202070" y="2367788"/>
                <a:ext cx="230346" cy="230551"/>
                <a:chOff x="1073516" y="1527833"/>
                <a:chExt cx="230346" cy="230551"/>
              </a:xfrm>
            </p:grpSpPr>
            <p:sp>
              <p:nvSpPr>
                <p:cNvPr id="11" name="Freeform 10">
                  <a:extLst>
                    <a:ext uri="{FF2B5EF4-FFF2-40B4-BE49-F238E27FC236}">
                      <a16:creationId xmlns:a16="http://schemas.microsoft.com/office/drawing/2014/main" id="{80E1B792-21A9-76F5-44F0-83A62D5C70A0}"/>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A9DB2FA-B297-2297-18F4-1310F4A75360}"/>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nvGrpSpPr>
              <p:cNvPr id="13" name="Group 12">
                <a:extLst>
                  <a:ext uri="{FF2B5EF4-FFF2-40B4-BE49-F238E27FC236}">
                    <a16:creationId xmlns:a16="http://schemas.microsoft.com/office/drawing/2014/main" id="{0A450D7F-9A78-1F49-E861-7A5A264B7882}"/>
                  </a:ext>
                </a:extLst>
              </p:cNvPr>
              <p:cNvGrpSpPr/>
              <p:nvPr/>
            </p:nvGrpSpPr>
            <p:grpSpPr>
              <a:xfrm>
                <a:off x="7361503" y="3134049"/>
                <a:ext cx="230346" cy="230551"/>
                <a:chOff x="1073516" y="1527833"/>
                <a:chExt cx="230346" cy="230551"/>
              </a:xfrm>
            </p:grpSpPr>
            <p:sp>
              <p:nvSpPr>
                <p:cNvPr id="14" name="Freeform 13">
                  <a:extLst>
                    <a:ext uri="{FF2B5EF4-FFF2-40B4-BE49-F238E27FC236}">
                      <a16:creationId xmlns:a16="http://schemas.microsoft.com/office/drawing/2014/main" id="{934D7625-9490-270C-5613-77B2C153A546}"/>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C6ECDE5-5264-37FF-EBDF-57D94DB4BF72}"/>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id="{E45B436A-65F6-A7DC-50F3-B47C518CBA92}"/>
                  </a:ext>
                </a:extLst>
              </p:cNvPr>
              <p:cNvGrpSpPr/>
              <p:nvPr/>
            </p:nvGrpSpPr>
            <p:grpSpPr>
              <a:xfrm>
                <a:off x="6585763" y="4710560"/>
                <a:ext cx="230346" cy="230551"/>
                <a:chOff x="1073516" y="1527833"/>
                <a:chExt cx="230346" cy="230551"/>
              </a:xfrm>
            </p:grpSpPr>
            <p:sp>
              <p:nvSpPr>
                <p:cNvPr id="17" name="Freeform 16">
                  <a:extLst>
                    <a:ext uri="{FF2B5EF4-FFF2-40B4-BE49-F238E27FC236}">
                      <a16:creationId xmlns:a16="http://schemas.microsoft.com/office/drawing/2014/main" id="{5AA0FF22-8255-DBFD-F482-3EB0FF0A722A}"/>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73B8D94-0A67-E5EA-C028-A585095B5482}"/>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nvGrpSpPr>
              <p:cNvPr id="19" name="Group 18">
                <a:extLst>
                  <a:ext uri="{FF2B5EF4-FFF2-40B4-BE49-F238E27FC236}">
                    <a16:creationId xmlns:a16="http://schemas.microsoft.com/office/drawing/2014/main" id="{251D77FF-FBF4-A823-F2E0-64D85F161C26}"/>
                  </a:ext>
                </a:extLst>
              </p:cNvPr>
              <p:cNvGrpSpPr/>
              <p:nvPr/>
            </p:nvGrpSpPr>
            <p:grpSpPr>
              <a:xfrm>
                <a:off x="7233223" y="3909177"/>
                <a:ext cx="230346" cy="230551"/>
                <a:chOff x="1073516" y="1527833"/>
                <a:chExt cx="230346" cy="230551"/>
              </a:xfrm>
            </p:grpSpPr>
            <p:sp>
              <p:nvSpPr>
                <p:cNvPr id="20" name="Freeform 19">
                  <a:extLst>
                    <a:ext uri="{FF2B5EF4-FFF2-40B4-BE49-F238E27FC236}">
                      <a16:creationId xmlns:a16="http://schemas.microsoft.com/office/drawing/2014/main" id="{BFD3C6A7-C747-F328-8998-B12F8F47E1F5}"/>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DC0B6C0-CEC3-7673-FD9E-A9B51A03E94E}"/>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nvGrpSpPr>
              <p:cNvPr id="45" name="Group 44">
                <a:extLst>
                  <a:ext uri="{FF2B5EF4-FFF2-40B4-BE49-F238E27FC236}">
                    <a16:creationId xmlns:a16="http://schemas.microsoft.com/office/drawing/2014/main" id="{91497CDF-7AEB-9BB8-29EB-C19273B56192}"/>
                  </a:ext>
                </a:extLst>
              </p:cNvPr>
              <p:cNvGrpSpPr/>
              <p:nvPr/>
            </p:nvGrpSpPr>
            <p:grpSpPr>
              <a:xfrm>
                <a:off x="7706148" y="1854681"/>
                <a:ext cx="4198431" cy="701724"/>
                <a:chOff x="1416598" y="919839"/>
                <a:chExt cx="4198431" cy="701724"/>
              </a:xfrm>
            </p:grpSpPr>
            <p:sp>
              <p:nvSpPr>
                <p:cNvPr id="46" name="Rounded Rectangle 45">
                  <a:extLst>
                    <a:ext uri="{FF2B5EF4-FFF2-40B4-BE49-F238E27FC236}">
                      <a16:creationId xmlns:a16="http://schemas.microsoft.com/office/drawing/2014/main" id="{61B6D1AC-971C-7337-50AA-657B5FF3619B}"/>
                    </a:ext>
                  </a:extLst>
                </p:cNvPr>
                <p:cNvSpPr/>
                <p:nvPr/>
              </p:nvSpPr>
              <p:spPr>
                <a:xfrm>
                  <a:off x="1790268" y="960814"/>
                  <a:ext cx="3754715"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9">
                  <a:extLst>
                    <a:ext uri="{FF2B5EF4-FFF2-40B4-BE49-F238E27FC236}">
                      <a16:creationId xmlns:a16="http://schemas.microsoft.com/office/drawing/2014/main" id="{289FC85E-471F-70F4-8AE5-1A897F5C796B}"/>
                    </a:ext>
                  </a:extLst>
                </p:cNvPr>
                <p:cNvSpPr txBox="1"/>
                <p:nvPr/>
              </p:nvSpPr>
              <p:spPr>
                <a:xfrm>
                  <a:off x="2262037" y="984418"/>
                  <a:ext cx="3352992" cy="608885"/>
                </a:xfrm>
                <a:prstGeom prst="rect">
                  <a:avLst/>
                </a:prstGeom>
                <a:noFill/>
              </p:spPr>
              <p:txBody>
                <a:bodyPr wrap="square" numCol="1" rtlCol="0" anchor="ctr">
                  <a:spAutoFit/>
                </a:bodyPr>
                <a:lstStyle/>
                <a:p>
                  <a:pPr>
                    <a:lnSpc>
                      <a:spcPts val="2040"/>
                    </a:lnSpc>
                    <a:defRPr/>
                  </a:pPr>
                  <a:r>
                    <a:rPr lang="en-GB" dirty="0">
                      <a:solidFill>
                        <a:schemeClr val="bg2"/>
                      </a:solidFill>
                    </a:rPr>
                    <a:t>Strukturierter Ansatz in einem wachsenden Risikouniversum</a:t>
                  </a:r>
                  <a:endParaRPr lang="en-GB" dirty="0">
                    <a:solidFill>
                      <a:schemeClr val="bg2"/>
                    </a:solidFill>
                    <a:ea typeface="Lato Light" panose="020F0502020204030203" pitchFamily="34" charset="0"/>
                    <a:cs typeface="Poppins" pitchFamily="2" charset="77"/>
                  </a:endParaRPr>
                </a:p>
              </p:txBody>
            </p:sp>
            <p:grpSp>
              <p:nvGrpSpPr>
                <p:cNvPr id="48" name="Graphic 8">
                  <a:extLst>
                    <a:ext uri="{FF2B5EF4-FFF2-40B4-BE49-F238E27FC236}">
                      <a16:creationId xmlns:a16="http://schemas.microsoft.com/office/drawing/2014/main" id="{AA771BF4-E88A-AD46-58F5-292A0FADDEA1}"/>
                    </a:ext>
                  </a:extLst>
                </p:cNvPr>
                <p:cNvGrpSpPr/>
                <p:nvPr/>
              </p:nvGrpSpPr>
              <p:grpSpPr>
                <a:xfrm>
                  <a:off x="1416598" y="919839"/>
                  <a:ext cx="701992" cy="701724"/>
                  <a:chOff x="4817897" y="694433"/>
                  <a:chExt cx="1446392" cy="1445841"/>
                </a:xfrm>
              </p:grpSpPr>
              <p:sp>
                <p:nvSpPr>
                  <p:cNvPr id="50" name="Freeform 49">
                    <a:extLst>
                      <a:ext uri="{FF2B5EF4-FFF2-40B4-BE49-F238E27FC236}">
                        <a16:creationId xmlns:a16="http://schemas.microsoft.com/office/drawing/2014/main" id="{BB3F5E0F-CD2B-9E8A-1F75-02323006CADB}"/>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9502B25F-57CA-E28C-2FDA-5E3C2337B2C2}"/>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49" name="TextBox 48">
                  <a:extLst>
                    <a:ext uri="{FF2B5EF4-FFF2-40B4-BE49-F238E27FC236}">
                      <a16:creationId xmlns:a16="http://schemas.microsoft.com/office/drawing/2014/main" id="{EE7F49A7-9C53-A77B-AA0B-859C0EABBA92}"/>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02</a:t>
                  </a:r>
                </a:p>
              </p:txBody>
            </p:sp>
          </p:grpSp>
          <p:grpSp>
            <p:nvGrpSpPr>
              <p:cNvPr id="52" name="Group 51">
                <a:extLst>
                  <a:ext uri="{FF2B5EF4-FFF2-40B4-BE49-F238E27FC236}">
                    <a16:creationId xmlns:a16="http://schemas.microsoft.com/office/drawing/2014/main" id="{229054F6-283C-EE21-7487-6653C023860D}"/>
                  </a:ext>
                </a:extLst>
              </p:cNvPr>
              <p:cNvGrpSpPr/>
              <p:nvPr/>
            </p:nvGrpSpPr>
            <p:grpSpPr>
              <a:xfrm>
                <a:off x="7706148" y="4011500"/>
                <a:ext cx="3729902" cy="701724"/>
                <a:chOff x="1416598" y="919839"/>
                <a:chExt cx="3729902" cy="701724"/>
              </a:xfrm>
            </p:grpSpPr>
            <p:sp>
              <p:nvSpPr>
                <p:cNvPr id="53" name="Rounded Rectangle 52">
                  <a:extLst>
                    <a:ext uri="{FF2B5EF4-FFF2-40B4-BE49-F238E27FC236}">
                      <a16:creationId xmlns:a16="http://schemas.microsoft.com/office/drawing/2014/main" id="{7476D459-FA29-574A-2A25-431B3ABB116D}"/>
                    </a:ext>
                  </a:extLst>
                </p:cNvPr>
                <p:cNvSpPr/>
                <p:nvPr/>
              </p:nvSpPr>
              <p:spPr>
                <a:xfrm>
                  <a:off x="1790268" y="960814"/>
                  <a:ext cx="3356232"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49">
                  <a:extLst>
                    <a:ext uri="{FF2B5EF4-FFF2-40B4-BE49-F238E27FC236}">
                      <a16:creationId xmlns:a16="http://schemas.microsoft.com/office/drawing/2014/main" id="{F60F12D7-0920-3727-48DA-B25BB7710F4A}"/>
                    </a:ext>
                  </a:extLst>
                </p:cNvPr>
                <p:cNvSpPr txBox="1"/>
                <p:nvPr/>
              </p:nvSpPr>
              <p:spPr>
                <a:xfrm>
                  <a:off x="2262037" y="1114454"/>
                  <a:ext cx="2884463" cy="348813"/>
                </a:xfrm>
                <a:prstGeom prst="rect">
                  <a:avLst/>
                </a:prstGeom>
                <a:noFill/>
              </p:spPr>
              <p:txBody>
                <a:bodyPr wrap="square" numCol="1" rtlCol="0" anchor="ctr">
                  <a:spAutoFit/>
                </a:bodyPr>
                <a:lstStyle/>
                <a:p>
                  <a:pPr>
                    <a:lnSpc>
                      <a:spcPts val="2040"/>
                    </a:lnSpc>
                    <a:defRPr/>
                  </a:pPr>
                  <a:r>
                    <a:rPr lang="en-GB" dirty="0" err="1">
                      <a:solidFill>
                        <a:schemeClr val="bg2"/>
                      </a:solidFill>
                    </a:rPr>
                    <a:t>Psychologische</a:t>
                  </a:r>
                  <a:r>
                    <a:rPr lang="en-GB" dirty="0">
                      <a:solidFill>
                        <a:schemeClr val="bg2"/>
                      </a:solidFill>
                    </a:rPr>
                    <a:t> Sicherheit </a:t>
                  </a:r>
                  <a:endParaRPr lang="en-GB" dirty="0">
                    <a:solidFill>
                      <a:schemeClr val="bg2"/>
                    </a:solidFill>
                    <a:ea typeface="Lato Light" panose="020F0502020204030203" pitchFamily="34" charset="0"/>
                    <a:cs typeface="Poppins" pitchFamily="2" charset="77"/>
                  </a:endParaRPr>
                </a:p>
              </p:txBody>
            </p:sp>
            <p:grpSp>
              <p:nvGrpSpPr>
                <p:cNvPr id="55" name="Graphic 8">
                  <a:extLst>
                    <a:ext uri="{FF2B5EF4-FFF2-40B4-BE49-F238E27FC236}">
                      <a16:creationId xmlns:a16="http://schemas.microsoft.com/office/drawing/2014/main" id="{72F04772-7356-E04C-AAC8-6D99D3814ED5}"/>
                    </a:ext>
                  </a:extLst>
                </p:cNvPr>
                <p:cNvGrpSpPr/>
                <p:nvPr/>
              </p:nvGrpSpPr>
              <p:grpSpPr>
                <a:xfrm>
                  <a:off x="1416598" y="919839"/>
                  <a:ext cx="701992" cy="701724"/>
                  <a:chOff x="4817897" y="694433"/>
                  <a:chExt cx="1446392" cy="1445841"/>
                </a:xfrm>
              </p:grpSpPr>
              <p:sp>
                <p:nvSpPr>
                  <p:cNvPr id="57" name="Freeform 56">
                    <a:extLst>
                      <a:ext uri="{FF2B5EF4-FFF2-40B4-BE49-F238E27FC236}">
                        <a16:creationId xmlns:a16="http://schemas.microsoft.com/office/drawing/2014/main" id="{AA993F06-1F1A-3E62-8877-AC4CF9C0F848}"/>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DB7A0F0F-AD9B-4BDC-FEF5-D59C10706F06}"/>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56" name="TextBox 55">
                  <a:extLst>
                    <a:ext uri="{FF2B5EF4-FFF2-40B4-BE49-F238E27FC236}">
                      <a16:creationId xmlns:a16="http://schemas.microsoft.com/office/drawing/2014/main" id="{FFD788F7-5CD1-A760-49B9-B3E3C25C9698}"/>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04</a:t>
                  </a:r>
                </a:p>
              </p:txBody>
            </p:sp>
          </p:grpSp>
          <p:grpSp>
            <p:nvGrpSpPr>
              <p:cNvPr id="59" name="Group 58">
                <a:extLst>
                  <a:ext uri="{FF2B5EF4-FFF2-40B4-BE49-F238E27FC236}">
                    <a16:creationId xmlns:a16="http://schemas.microsoft.com/office/drawing/2014/main" id="{CD89D7BC-8C91-0624-04E1-6C4BFF96AA38}"/>
                  </a:ext>
                </a:extLst>
              </p:cNvPr>
              <p:cNvGrpSpPr/>
              <p:nvPr/>
            </p:nvGrpSpPr>
            <p:grpSpPr>
              <a:xfrm>
                <a:off x="7974109" y="2914157"/>
                <a:ext cx="4264830" cy="701724"/>
                <a:chOff x="1416598" y="919839"/>
                <a:chExt cx="4264830" cy="701724"/>
              </a:xfrm>
            </p:grpSpPr>
            <p:sp>
              <p:nvSpPr>
                <p:cNvPr id="60" name="Rounded Rectangle 59">
                  <a:extLst>
                    <a:ext uri="{FF2B5EF4-FFF2-40B4-BE49-F238E27FC236}">
                      <a16:creationId xmlns:a16="http://schemas.microsoft.com/office/drawing/2014/main" id="{D18D0D7E-72E0-508A-C06B-6836CAA21713}"/>
                    </a:ext>
                  </a:extLst>
                </p:cNvPr>
                <p:cNvSpPr/>
                <p:nvPr/>
              </p:nvSpPr>
              <p:spPr>
                <a:xfrm>
                  <a:off x="1790268" y="960814"/>
                  <a:ext cx="3891160"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aphic 8">
                  <a:extLst>
                    <a:ext uri="{FF2B5EF4-FFF2-40B4-BE49-F238E27FC236}">
                      <a16:creationId xmlns:a16="http://schemas.microsoft.com/office/drawing/2014/main" id="{9C5C8EC4-B4F0-4591-C3DB-744646E2FBAF}"/>
                    </a:ext>
                  </a:extLst>
                </p:cNvPr>
                <p:cNvGrpSpPr/>
                <p:nvPr/>
              </p:nvGrpSpPr>
              <p:grpSpPr>
                <a:xfrm>
                  <a:off x="1416598" y="919839"/>
                  <a:ext cx="701992" cy="701724"/>
                  <a:chOff x="4817897" y="694433"/>
                  <a:chExt cx="1446392" cy="1445841"/>
                </a:xfrm>
              </p:grpSpPr>
              <p:sp>
                <p:nvSpPr>
                  <p:cNvPr id="676" name="Freeform 675">
                    <a:extLst>
                      <a:ext uri="{FF2B5EF4-FFF2-40B4-BE49-F238E27FC236}">
                        <a16:creationId xmlns:a16="http://schemas.microsoft.com/office/drawing/2014/main" id="{D08D9F91-E8AD-9360-E43F-0425DE7F2030}"/>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677" name="Freeform 676">
                    <a:extLst>
                      <a:ext uri="{FF2B5EF4-FFF2-40B4-BE49-F238E27FC236}">
                        <a16:creationId xmlns:a16="http://schemas.microsoft.com/office/drawing/2014/main" id="{6761B59A-BD9D-D5A4-41CE-9B045081C802}"/>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63" name="TextBox 62">
                  <a:extLst>
                    <a:ext uri="{FF2B5EF4-FFF2-40B4-BE49-F238E27FC236}">
                      <a16:creationId xmlns:a16="http://schemas.microsoft.com/office/drawing/2014/main" id="{4A249D8F-35A0-B18E-790C-5D5E536E13D4}"/>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03</a:t>
                  </a:r>
                </a:p>
              </p:txBody>
            </p:sp>
          </p:grpSp>
          <p:grpSp>
            <p:nvGrpSpPr>
              <p:cNvPr id="680" name="Group 679">
                <a:extLst>
                  <a:ext uri="{FF2B5EF4-FFF2-40B4-BE49-F238E27FC236}">
                    <a16:creationId xmlns:a16="http://schemas.microsoft.com/office/drawing/2014/main" id="{80FDEE5E-B3AC-1272-1662-D9A4E4326464}"/>
                  </a:ext>
                </a:extLst>
              </p:cNvPr>
              <p:cNvGrpSpPr/>
              <p:nvPr/>
            </p:nvGrpSpPr>
            <p:grpSpPr>
              <a:xfrm>
                <a:off x="6876493" y="5087494"/>
                <a:ext cx="3930470" cy="701724"/>
                <a:chOff x="1416598" y="919839"/>
                <a:chExt cx="3930470" cy="701724"/>
              </a:xfrm>
            </p:grpSpPr>
            <p:sp>
              <p:nvSpPr>
                <p:cNvPr id="681" name="Rounded Rectangle 680">
                  <a:extLst>
                    <a:ext uri="{FF2B5EF4-FFF2-40B4-BE49-F238E27FC236}">
                      <a16:creationId xmlns:a16="http://schemas.microsoft.com/office/drawing/2014/main" id="{94C73EC3-7DE8-BBCC-FEE6-C66FDF945D75}"/>
                    </a:ext>
                  </a:extLst>
                </p:cNvPr>
                <p:cNvSpPr/>
                <p:nvPr/>
              </p:nvSpPr>
              <p:spPr>
                <a:xfrm>
                  <a:off x="1790268" y="960814"/>
                  <a:ext cx="3556800" cy="615156"/>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TextBox 49">
                  <a:extLst>
                    <a:ext uri="{FF2B5EF4-FFF2-40B4-BE49-F238E27FC236}">
                      <a16:creationId xmlns:a16="http://schemas.microsoft.com/office/drawing/2014/main" id="{DC39FED6-813B-49E5-813E-D3156616D751}"/>
                    </a:ext>
                  </a:extLst>
                </p:cNvPr>
                <p:cNvSpPr txBox="1"/>
                <p:nvPr/>
              </p:nvSpPr>
              <p:spPr>
                <a:xfrm>
                  <a:off x="2262037" y="1114455"/>
                  <a:ext cx="3085031" cy="348813"/>
                </a:xfrm>
                <a:prstGeom prst="rect">
                  <a:avLst/>
                </a:prstGeom>
                <a:noFill/>
              </p:spPr>
              <p:txBody>
                <a:bodyPr wrap="square" numCol="1" rtlCol="0" anchor="ctr">
                  <a:spAutoFit/>
                </a:bodyPr>
                <a:lstStyle/>
                <a:p>
                  <a:pPr>
                    <a:lnSpc>
                      <a:spcPts val="2040"/>
                    </a:lnSpc>
                    <a:defRPr/>
                  </a:pPr>
                  <a:r>
                    <a:rPr lang="en-GB" dirty="0">
                      <a:solidFill>
                        <a:schemeClr val="bg2"/>
                      </a:solidFill>
                    </a:rPr>
                    <a:t>Kommunikation über Risiken</a:t>
                  </a:r>
                  <a:endParaRPr lang="en-GB" dirty="0">
                    <a:solidFill>
                      <a:schemeClr val="bg2"/>
                    </a:solidFill>
                    <a:ea typeface="Lato Light" panose="020F0502020204030203" pitchFamily="34" charset="0"/>
                    <a:cs typeface="Poppins" pitchFamily="2" charset="77"/>
                  </a:endParaRPr>
                </a:p>
              </p:txBody>
            </p:sp>
            <p:grpSp>
              <p:nvGrpSpPr>
                <p:cNvPr id="683" name="Graphic 8">
                  <a:extLst>
                    <a:ext uri="{FF2B5EF4-FFF2-40B4-BE49-F238E27FC236}">
                      <a16:creationId xmlns:a16="http://schemas.microsoft.com/office/drawing/2014/main" id="{754CB4FB-FA33-6BD7-606E-2366A5D1389A}"/>
                    </a:ext>
                  </a:extLst>
                </p:cNvPr>
                <p:cNvGrpSpPr/>
                <p:nvPr/>
              </p:nvGrpSpPr>
              <p:grpSpPr>
                <a:xfrm>
                  <a:off x="1416598" y="919839"/>
                  <a:ext cx="701992" cy="701724"/>
                  <a:chOff x="4817897" y="694433"/>
                  <a:chExt cx="1446392" cy="1445841"/>
                </a:xfrm>
              </p:grpSpPr>
              <p:sp>
                <p:nvSpPr>
                  <p:cNvPr id="685" name="Freeform 684">
                    <a:extLst>
                      <a:ext uri="{FF2B5EF4-FFF2-40B4-BE49-F238E27FC236}">
                        <a16:creationId xmlns:a16="http://schemas.microsoft.com/office/drawing/2014/main" id="{980684D2-4DCA-7FC4-BE9C-BCADAAEC496E}"/>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686" name="Freeform 685">
                    <a:extLst>
                      <a:ext uri="{FF2B5EF4-FFF2-40B4-BE49-F238E27FC236}">
                        <a16:creationId xmlns:a16="http://schemas.microsoft.com/office/drawing/2014/main" id="{E0C2BE8D-9686-5F51-18C3-3F6B716C4831}"/>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684" name="TextBox 683">
                  <a:extLst>
                    <a:ext uri="{FF2B5EF4-FFF2-40B4-BE49-F238E27FC236}">
                      <a16:creationId xmlns:a16="http://schemas.microsoft.com/office/drawing/2014/main" id="{10FBDAE9-36FF-016A-771A-174BB9638041}"/>
                    </a:ext>
                  </a:extLst>
                </p:cNvPr>
                <p:cNvSpPr txBox="1"/>
                <p:nvPr/>
              </p:nvSpPr>
              <p:spPr>
                <a:xfrm>
                  <a:off x="1505237" y="1006782"/>
                  <a:ext cx="560940"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05</a:t>
                  </a:r>
                </a:p>
              </p:txBody>
            </p:sp>
          </p:grpSp>
        </p:grpSp>
      </p:grpSp>
      <p:sp>
        <p:nvSpPr>
          <p:cNvPr id="28" name="Rectangle 27">
            <a:extLst>
              <a:ext uri="{FF2B5EF4-FFF2-40B4-BE49-F238E27FC236}">
                <a16:creationId xmlns:a16="http://schemas.microsoft.com/office/drawing/2014/main" id="{2F2BCB54-4AD5-5A10-EE74-16CE2B08880F}"/>
              </a:ext>
            </a:extLst>
          </p:cNvPr>
          <p:cNvSpPr/>
          <p:nvPr/>
        </p:nvSpPr>
        <p:spPr>
          <a:xfrm>
            <a:off x="1" y="0"/>
            <a:ext cx="4890124"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0">
            <a:extLst>
              <a:ext uri="{FF2B5EF4-FFF2-40B4-BE49-F238E27FC236}">
                <a16:creationId xmlns:a16="http://schemas.microsoft.com/office/drawing/2014/main" id="{BC500B40-0023-12D1-E294-17AD3C25DDAE}"/>
              </a:ext>
            </a:extLst>
          </p:cNvPr>
          <p:cNvSpPr txBox="1">
            <a:spLocks/>
          </p:cNvSpPr>
          <p:nvPr/>
        </p:nvSpPr>
        <p:spPr>
          <a:xfrm>
            <a:off x="538194" y="430173"/>
            <a:ext cx="3481141" cy="29988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solidFill>
                  <a:schemeClr val="bg2"/>
                </a:solidFill>
              </a:rPr>
              <a:t>Großartige Geschäftsergebnisse und großartiges Risikomanagement sind zwei Seiten </a:t>
            </a:r>
            <a:r>
              <a:rPr lang="en-GB" sz="2800" dirty="0" err="1">
                <a:solidFill>
                  <a:schemeClr val="bg2"/>
                </a:solidFill>
              </a:rPr>
              <a:t>derselben</a:t>
            </a:r>
            <a:r>
              <a:rPr lang="en-GB" sz="2800" dirty="0">
                <a:solidFill>
                  <a:schemeClr val="bg2"/>
                </a:solidFill>
              </a:rPr>
              <a:t> Medaille</a:t>
            </a:r>
            <a:endParaRPr lang="en-US" sz="2800" dirty="0">
              <a:solidFill>
                <a:schemeClr val="bg2"/>
              </a:solidFill>
            </a:endParaRPr>
          </a:p>
        </p:txBody>
      </p:sp>
      <p:pic>
        <p:nvPicPr>
          <p:cNvPr id="31" name="Picture 30" descr="Icon&#10;&#10;Description automatically generated">
            <a:extLst>
              <a:ext uri="{FF2B5EF4-FFF2-40B4-BE49-F238E27FC236}">
                <a16:creationId xmlns:a16="http://schemas.microsoft.com/office/drawing/2014/main" id="{21F1D58D-EBD1-856D-6125-28A5A1A0D85C}"/>
              </a:ext>
            </a:extLst>
          </p:cNvPr>
          <p:cNvPicPr/>
          <p:nvPr/>
        </p:nvPicPr>
        <p:blipFill rotWithShape="1">
          <a:blip r:embed="rId2">
            <a:extLst>
              <a:ext uri="{28A0092B-C50C-407E-A947-70E740481C1C}">
                <a14:useLocalDpi xmlns:a14="http://schemas.microsoft.com/office/drawing/2010/main" val="0"/>
              </a:ext>
            </a:extLst>
          </a:blip>
          <a:srcRect l="18944" t="-17643" r="9491" b="40286"/>
          <a:stretch/>
        </p:blipFill>
        <p:spPr>
          <a:xfrm>
            <a:off x="-67609" y="2585618"/>
            <a:ext cx="4250484" cy="4220217"/>
          </a:xfrm>
          <a:prstGeom prst="rect">
            <a:avLst/>
          </a:prstGeom>
        </p:spPr>
      </p:pic>
      <p:sp>
        <p:nvSpPr>
          <p:cNvPr id="30" name="Rectangle 29">
            <a:extLst>
              <a:ext uri="{FF2B5EF4-FFF2-40B4-BE49-F238E27FC236}">
                <a16:creationId xmlns:a16="http://schemas.microsoft.com/office/drawing/2014/main" id="{69B703A5-2327-0D30-455B-43ECE620F1B0}"/>
              </a:ext>
            </a:extLst>
          </p:cNvPr>
          <p:cNvSpPr/>
          <p:nvPr/>
        </p:nvSpPr>
        <p:spPr>
          <a:xfrm>
            <a:off x="538194" y="2987818"/>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43" name="Graphic 125">
            <a:extLst>
              <a:ext uri="{FF2B5EF4-FFF2-40B4-BE49-F238E27FC236}">
                <a16:creationId xmlns:a16="http://schemas.microsoft.com/office/drawing/2014/main" id="{14ACFE77-ED77-241E-E89C-9E6D641CA9F0}"/>
              </a:ext>
            </a:extLst>
          </p:cNvPr>
          <p:cNvGrpSpPr/>
          <p:nvPr/>
        </p:nvGrpSpPr>
        <p:grpSpPr>
          <a:xfrm>
            <a:off x="5183206" y="2952834"/>
            <a:ext cx="1118598" cy="1120017"/>
            <a:chOff x="2368484" y="5251979"/>
            <a:chExt cx="1118598" cy="1120017"/>
          </a:xfrm>
          <a:solidFill>
            <a:srgbClr val="595959"/>
          </a:solidFill>
        </p:grpSpPr>
        <p:sp>
          <p:nvSpPr>
            <p:cNvPr id="44" name="Freeform 43">
              <a:extLst>
                <a:ext uri="{FF2B5EF4-FFF2-40B4-BE49-F238E27FC236}">
                  <a16:creationId xmlns:a16="http://schemas.microsoft.com/office/drawing/2014/main" id="{2C683D0C-78AF-5CA9-4A70-8759F9A22D2E}"/>
                </a:ext>
              </a:extLst>
            </p:cNvPr>
            <p:cNvSpPr/>
            <p:nvPr/>
          </p:nvSpPr>
          <p:spPr>
            <a:xfrm>
              <a:off x="2858553" y="5608787"/>
              <a:ext cx="50737" cy="224674"/>
            </a:xfrm>
            <a:custGeom>
              <a:avLst/>
              <a:gdLst>
                <a:gd name="connsiteX0" fmla="*/ 50738 w 50737"/>
                <a:gd name="connsiteY0" fmla="*/ 334 h 224674"/>
                <a:gd name="connsiteX1" fmla="*/ 50738 w 50737"/>
                <a:gd name="connsiteY1" fmla="*/ 224675 h 224674"/>
                <a:gd name="connsiteX2" fmla="*/ 948 w 50737"/>
                <a:gd name="connsiteY2" fmla="*/ 224675 h 224674"/>
                <a:gd name="connsiteX3" fmla="*/ 237 w 50737"/>
                <a:gd name="connsiteY3" fmla="*/ 213292 h 224674"/>
                <a:gd name="connsiteX4" fmla="*/ 0 w 50737"/>
                <a:gd name="connsiteY4" fmla="*/ 13140 h 224674"/>
                <a:gd name="connsiteX5" fmla="*/ 13514 w 50737"/>
                <a:gd name="connsiteY5" fmla="*/ 97 h 224674"/>
                <a:gd name="connsiteX6" fmla="*/ 50738 w 50737"/>
                <a:gd name="connsiteY6" fmla="*/ 334 h 22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37" h="224674">
                  <a:moveTo>
                    <a:pt x="50738" y="334"/>
                  </a:moveTo>
                  <a:cubicBezTo>
                    <a:pt x="50738" y="75747"/>
                    <a:pt x="50738" y="149737"/>
                    <a:pt x="50738" y="224675"/>
                  </a:cubicBezTo>
                  <a:cubicBezTo>
                    <a:pt x="34141" y="224675"/>
                    <a:pt x="18256" y="224675"/>
                    <a:pt x="948" y="224675"/>
                  </a:cubicBezTo>
                  <a:cubicBezTo>
                    <a:pt x="711" y="220881"/>
                    <a:pt x="237" y="217086"/>
                    <a:pt x="237" y="213292"/>
                  </a:cubicBezTo>
                  <a:cubicBezTo>
                    <a:pt x="237" y="146654"/>
                    <a:pt x="474" y="79778"/>
                    <a:pt x="0" y="13140"/>
                  </a:cubicBezTo>
                  <a:cubicBezTo>
                    <a:pt x="0" y="2469"/>
                    <a:pt x="3082" y="-614"/>
                    <a:pt x="13514" y="97"/>
                  </a:cubicBezTo>
                  <a:cubicBezTo>
                    <a:pt x="25606" y="1046"/>
                    <a:pt x="37698" y="334"/>
                    <a:pt x="50738" y="334"/>
                  </a:cubicBezTo>
                  <a:close/>
                </a:path>
              </a:pathLst>
            </a:custGeom>
            <a:solidFill>
              <a:srgbClr val="F16924"/>
            </a:solidFill>
            <a:ln w="2364" cap="flat">
              <a:noFill/>
              <a:prstDash val="solid"/>
              <a:miter/>
            </a:ln>
          </p:spPr>
          <p:txBody>
            <a:bodyPr rtlCol="0" anchor="ctr"/>
            <a:lstStyle/>
            <a:p>
              <a:endParaRPr lang="en-US"/>
            </a:p>
          </p:txBody>
        </p:sp>
        <p:sp>
          <p:nvSpPr>
            <p:cNvPr id="640" name="Freeform 639">
              <a:extLst>
                <a:ext uri="{FF2B5EF4-FFF2-40B4-BE49-F238E27FC236}">
                  <a16:creationId xmlns:a16="http://schemas.microsoft.com/office/drawing/2014/main" id="{9F270580-5C37-1EC8-C5B5-67257D37C055}"/>
                </a:ext>
              </a:extLst>
            </p:cNvPr>
            <p:cNvSpPr/>
            <p:nvPr/>
          </p:nvSpPr>
          <p:spPr>
            <a:xfrm>
              <a:off x="2722699" y="5650535"/>
              <a:ext cx="51508" cy="183908"/>
            </a:xfrm>
            <a:custGeom>
              <a:avLst/>
              <a:gdLst>
                <a:gd name="connsiteX0" fmla="*/ 51449 w 51508"/>
                <a:gd name="connsiteY0" fmla="*/ 87 h 183908"/>
                <a:gd name="connsiteX1" fmla="*/ 51449 w 51508"/>
                <a:gd name="connsiteY1" fmla="*/ 103483 h 183908"/>
                <a:gd name="connsiteX2" fmla="*/ 51449 w 51508"/>
                <a:gd name="connsiteY2" fmla="*/ 165141 h 183908"/>
                <a:gd name="connsiteX3" fmla="*/ 32244 w 51508"/>
                <a:gd name="connsiteY3" fmla="*/ 183876 h 183908"/>
                <a:gd name="connsiteX4" fmla="*/ 237 w 51508"/>
                <a:gd name="connsiteY4" fmla="*/ 151861 h 183908"/>
                <a:gd name="connsiteX5" fmla="*/ 0 w 51508"/>
                <a:gd name="connsiteY5" fmla="*/ 13368 h 183908"/>
                <a:gd name="connsiteX6" fmla="*/ 13277 w 51508"/>
                <a:gd name="connsiteY6" fmla="*/ 87 h 183908"/>
                <a:gd name="connsiteX7" fmla="*/ 51449 w 51508"/>
                <a:gd name="connsiteY7" fmla="*/ 87 h 18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08" h="183908">
                  <a:moveTo>
                    <a:pt x="51449" y="87"/>
                  </a:moveTo>
                  <a:cubicBezTo>
                    <a:pt x="51449" y="35659"/>
                    <a:pt x="51449" y="69571"/>
                    <a:pt x="51449" y="103483"/>
                  </a:cubicBezTo>
                  <a:cubicBezTo>
                    <a:pt x="51449" y="124115"/>
                    <a:pt x="51449" y="144510"/>
                    <a:pt x="51449" y="165141"/>
                  </a:cubicBezTo>
                  <a:cubicBezTo>
                    <a:pt x="51449" y="186722"/>
                    <a:pt x="53583" y="183639"/>
                    <a:pt x="32244" y="183876"/>
                  </a:cubicBezTo>
                  <a:cubicBezTo>
                    <a:pt x="237" y="184113"/>
                    <a:pt x="237" y="183876"/>
                    <a:pt x="237" y="151861"/>
                  </a:cubicBezTo>
                  <a:cubicBezTo>
                    <a:pt x="237" y="105618"/>
                    <a:pt x="474" y="59374"/>
                    <a:pt x="0" y="13368"/>
                  </a:cubicBezTo>
                  <a:cubicBezTo>
                    <a:pt x="0" y="2933"/>
                    <a:pt x="2845" y="-624"/>
                    <a:pt x="13277" y="87"/>
                  </a:cubicBezTo>
                  <a:cubicBezTo>
                    <a:pt x="25606" y="799"/>
                    <a:pt x="37698" y="87"/>
                    <a:pt x="51449" y="87"/>
                  </a:cubicBezTo>
                  <a:close/>
                </a:path>
              </a:pathLst>
            </a:custGeom>
            <a:solidFill>
              <a:srgbClr val="F16924"/>
            </a:solidFill>
            <a:ln w="2364" cap="flat">
              <a:noFill/>
              <a:prstDash val="solid"/>
              <a:miter/>
            </a:ln>
          </p:spPr>
          <p:txBody>
            <a:bodyPr rtlCol="0" anchor="ctr"/>
            <a:lstStyle/>
            <a:p>
              <a:endParaRPr lang="en-US"/>
            </a:p>
          </p:txBody>
        </p:sp>
        <p:sp>
          <p:nvSpPr>
            <p:cNvPr id="641" name="Freeform 640">
              <a:extLst>
                <a:ext uri="{FF2B5EF4-FFF2-40B4-BE49-F238E27FC236}">
                  <a16:creationId xmlns:a16="http://schemas.microsoft.com/office/drawing/2014/main" id="{5E5E86FB-CC18-5AE7-1049-AB1606C2E173}"/>
                </a:ext>
              </a:extLst>
            </p:cNvPr>
            <p:cNvSpPr/>
            <p:nvPr/>
          </p:nvSpPr>
          <p:spPr>
            <a:xfrm>
              <a:off x="2589869" y="5691174"/>
              <a:ext cx="50796" cy="143532"/>
            </a:xfrm>
            <a:custGeom>
              <a:avLst/>
              <a:gdLst>
                <a:gd name="connsiteX0" fmla="*/ 50797 w 50796"/>
                <a:gd name="connsiteY0" fmla="*/ 143474 h 143532"/>
                <a:gd name="connsiteX1" fmla="*/ 7646 w 50796"/>
                <a:gd name="connsiteY1" fmla="*/ 143237 h 143532"/>
                <a:gd name="connsiteX2" fmla="*/ 296 w 50796"/>
                <a:gd name="connsiteY2" fmla="*/ 136834 h 143532"/>
                <a:gd name="connsiteX3" fmla="*/ 59 w 50796"/>
                <a:gd name="connsiteY3" fmla="*/ 0 h 143532"/>
                <a:gd name="connsiteX4" fmla="*/ 50797 w 50796"/>
                <a:gd name="connsiteY4" fmla="*/ 0 h 143532"/>
                <a:gd name="connsiteX5" fmla="*/ 50797 w 50796"/>
                <a:gd name="connsiteY5" fmla="*/ 143474 h 14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6" h="143532">
                  <a:moveTo>
                    <a:pt x="50797" y="143474"/>
                  </a:moveTo>
                  <a:cubicBezTo>
                    <a:pt x="35623" y="143474"/>
                    <a:pt x="21635" y="143711"/>
                    <a:pt x="7646" y="143237"/>
                  </a:cubicBezTo>
                  <a:cubicBezTo>
                    <a:pt x="5038" y="142999"/>
                    <a:pt x="296" y="138968"/>
                    <a:pt x="296" y="136834"/>
                  </a:cubicBezTo>
                  <a:cubicBezTo>
                    <a:pt x="-178" y="91539"/>
                    <a:pt x="59" y="46244"/>
                    <a:pt x="59" y="0"/>
                  </a:cubicBezTo>
                  <a:cubicBezTo>
                    <a:pt x="17604" y="0"/>
                    <a:pt x="33963" y="0"/>
                    <a:pt x="50797" y="0"/>
                  </a:cubicBezTo>
                  <a:cubicBezTo>
                    <a:pt x="50797" y="47429"/>
                    <a:pt x="50797" y="94384"/>
                    <a:pt x="50797" y="143474"/>
                  </a:cubicBezTo>
                  <a:close/>
                </a:path>
              </a:pathLst>
            </a:custGeom>
            <a:solidFill>
              <a:srgbClr val="F16924"/>
            </a:solidFill>
            <a:ln w="2364" cap="flat">
              <a:noFill/>
              <a:prstDash val="solid"/>
              <a:miter/>
            </a:ln>
          </p:spPr>
          <p:txBody>
            <a:bodyPr rtlCol="0" anchor="ctr"/>
            <a:lstStyle/>
            <a:p>
              <a:endParaRPr lang="en-US"/>
            </a:p>
          </p:txBody>
        </p:sp>
        <p:sp>
          <p:nvSpPr>
            <p:cNvPr id="642" name="Freeform 641">
              <a:extLst>
                <a:ext uri="{FF2B5EF4-FFF2-40B4-BE49-F238E27FC236}">
                  <a16:creationId xmlns:a16="http://schemas.microsoft.com/office/drawing/2014/main" id="{DBB2E3C3-F9EB-E31C-B755-B91BE7A157FA}"/>
                </a:ext>
              </a:extLst>
            </p:cNvPr>
            <p:cNvSpPr/>
            <p:nvPr/>
          </p:nvSpPr>
          <p:spPr>
            <a:xfrm>
              <a:off x="3086150" y="5807613"/>
              <a:ext cx="331951" cy="117150"/>
            </a:xfrm>
            <a:custGeom>
              <a:avLst/>
              <a:gdLst>
                <a:gd name="connsiteX0" fmla="*/ 485 w 331951"/>
                <a:gd name="connsiteY0" fmla="*/ 1186 h 117150"/>
                <a:gd name="connsiteX1" fmla="*/ 11866 w 331951"/>
                <a:gd name="connsiteY1" fmla="*/ 0 h 117150"/>
                <a:gd name="connsiteX2" fmla="*/ 317477 w 331951"/>
                <a:gd name="connsiteY2" fmla="*/ 0 h 117150"/>
                <a:gd name="connsiteX3" fmla="*/ 331939 w 331951"/>
                <a:gd name="connsiteY3" fmla="*/ 14703 h 117150"/>
                <a:gd name="connsiteX4" fmla="*/ 331939 w 331951"/>
                <a:gd name="connsiteY4" fmla="*/ 104819 h 117150"/>
                <a:gd name="connsiteX5" fmla="*/ 319848 w 331951"/>
                <a:gd name="connsiteY5" fmla="*/ 117150 h 117150"/>
                <a:gd name="connsiteX6" fmla="*/ 12814 w 331951"/>
                <a:gd name="connsiteY6" fmla="*/ 117150 h 117150"/>
                <a:gd name="connsiteX7" fmla="*/ 11 w 331951"/>
                <a:gd name="connsiteY7" fmla="*/ 104582 h 117150"/>
                <a:gd name="connsiteX8" fmla="*/ 485 w 331951"/>
                <a:gd name="connsiteY8" fmla="*/ 1186 h 11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951" h="117150">
                  <a:moveTo>
                    <a:pt x="485" y="1186"/>
                  </a:moveTo>
                  <a:cubicBezTo>
                    <a:pt x="4516" y="711"/>
                    <a:pt x="8072" y="0"/>
                    <a:pt x="11866" y="0"/>
                  </a:cubicBezTo>
                  <a:cubicBezTo>
                    <a:pt x="113815" y="0"/>
                    <a:pt x="215764" y="237"/>
                    <a:pt x="317477" y="0"/>
                  </a:cubicBezTo>
                  <a:cubicBezTo>
                    <a:pt x="329094" y="0"/>
                    <a:pt x="332177" y="3320"/>
                    <a:pt x="331939" y="14703"/>
                  </a:cubicBezTo>
                  <a:cubicBezTo>
                    <a:pt x="331228" y="44821"/>
                    <a:pt x="331465" y="74701"/>
                    <a:pt x="331939" y="104819"/>
                  </a:cubicBezTo>
                  <a:cubicBezTo>
                    <a:pt x="331939" y="113830"/>
                    <a:pt x="329569" y="117150"/>
                    <a:pt x="319848" y="117150"/>
                  </a:cubicBezTo>
                  <a:cubicBezTo>
                    <a:pt x="217424" y="116913"/>
                    <a:pt x="115238" y="116913"/>
                    <a:pt x="12814" y="117150"/>
                  </a:cubicBezTo>
                  <a:cubicBezTo>
                    <a:pt x="3330" y="117150"/>
                    <a:pt x="-226" y="114779"/>
                    <a:pt x="11" y="104582"/>
                  </a:cubicBezTo>
                  <a:cubicBezTo>
                    <a:pt x="722" y="70907"/>
                    <a:pt x="485" y="37232"/>
                    <a:pt x="485" y="1186"/>
                  </a:cubicBezTo>
                  <a:close/>
                </a:path>
              </a:pathLst>
            </a:custGeom>
            <a:solidFill>
              <a:srgbClr val="F16924"/>
            </a:solidFill>
            <a:ln w="2364" cap="flat">
              <a:noFill/>
              <a:prstDash val="solid"/>
              <a:miter/>
            </a:ln>
          </p:spPr>
          <p:txBody>
            <a:bodyPr rtlCol="0" anchor="ctr"/>
            <a:lstStyle/>
            <a:p>
              <a:endParaRPr lang="en-US"/>
            </a:p>
          </p:txBody>
        </p:sp>
        <p:sp>
          <p:nvSpPr>
            <p:cNvPr id="643" name="Freeform 642">
              <a:extLst>
                <a:ext uri="{FF2B5EF4-FFF2-40B4-BE49-F238E27FC236}">
                  <a16:creationId xmlns:a16="http://schemas.microsoft.com/office/drawing/2014/main" id="{A10A04EB-536D-4E5A-1A78-8A33C1A21586}"/>
                </a:ext>
              </a:extLst>
            </p:cNvPr>
            <p:cNvSpPr/>
            <p:nvPr/>
          </p:nvSpPr>
          <p:spPr>
            <a:xfrm>
              <a:off x="2368484" y="5251979"/>
              <a:ext cx="1118598" cy="1120017"/>
            </a:xfrm>
            <a:custGeom>
              <a:avLst/>
              <a:gdLst>
                <a:gd name="connsiteX0" fmla="*/ 638725 w 1118598"/>
                <a:gd name="connsiteY0" fmla="*/ 964238 h 1120017"/>
                <a:gd name="connsiteX1" fmla="*/ 579452 w 1118598"/>
                <a:gd name="connsiteY1" fmla="*/ 964238 h 1120017"/>
                <a:gd name="connsiteX2" fmla="*/ 579926 w 1118598"/>
                <a:gd name="connsiteY2" fmla="*/ 1022339 h 1120017"/>
                <a:gd name="connsiteX3" fmla="*/ 587750 w 1118598"/>
                <a:gd name="connsiteY3" fmla="*/ 1026607 h 1120017"/>
                <a:gd name="connsiteX4" fmla="*/ 612645 w 1118598"/>
                <a:gd name="connsiteY4" fmla="*/ 1027319 h 1120017"/>
                <a:gd name="connsiteX5" fmla="*/ 623314 w 1118598"/>
                <a:gd name="connsiteY5" fmla="*/ 1036093 h 1120017"/>
                <a:gd name="connsiteX6" fmla="*/ 612882 w 1118598"/>
                <a:gd name="connsiteY6" fmla="*/ 1045342 h 1120017"/>
                <a:gd name="connsiteX7" fmla="*/ 593915 w 1118598"/>
                <a:gd name="connsiteY7" fmla="*/ 1045816 h 1120017"/>
                <a:gd name="connsiteX8" fmla="*/ 181375 w 1118598"/>
                <a:gd name="connsiteY8" fmla="*/ 1045816 h 1120017"/>
                <a:gd name="connsiteX9" fmla="*/ 148419 w 1118598"/>
                <a:gd name="connsiteY9" fmla="*/ 1073325 h 1120017"/>
                <a:gd name="connsiteX10" fmla="*/ 180664 w 1118598"/>
                <a:gd name="connsiteY10" fmla="*/ 1101309 h 1120017"/>
                <a:gd name="connsiteX11" fmla="*/ 618098 w 1118598"/>
                <a:gd name="connsiteY11" fmla="*/ 1101309 h 1120017"/>
                <a:gd name="connsiteX12" fmla="*/ 626159 w 1118598"/>
                <a:gd name="connsiteY12" fmla="*/ 1101546 h 1120017"/>
                <a:gd name="connsiteX13" fmla="*/ 634694 w 1118598"/>
                <a:gd name="connsiteY13" fmla="*/ 1110320 h 1120017"/>
                <a:gd name="connsiteX14" fmla="*/ 626396 w 1118598"/>
                <a:gd name="connsiteY14" fmla="*/ 1119332 h 1120017"/>
                <a:gd name="connsiteX15" fmla="*/ 618335 w 1118598"/>
                <a:gd name="connsiteY15" fmla="*/ 1119806 h 1120017"/>
                <a:gd name="connsiteX16" fmla="*/ 179715 w 1118598"/>
                <a:gd name="connsiteY16" fmla="*/ 1119806 h 1120017"/>
                <a:gd name="connsiteX17" fmla="*/ 131586 w 1118598"/>
                <a:gd name="connsiteY17" fmla="*/ 1087317 h 1120017"/>
                <a:gd name="connsiteX18" fmla="*/ 148894 w 1118598"/>
                <a:gd name="connsiteY18" fmla="*/ 1036093 h 1120017"/>
                <a:gd name="connsiteX19" fmla="*/ 176396 w 1118598"/>
                <a:gd name="connsiteY19" fmla="*/ 1027319 h 1120017"/>
                <a:gd name="connsiteX20" fmla="*/ 233298 w 1118598"/>
                <a:gd name="connsiteY20" fmla="*/ 1026845 h 1120017"/>
                <a:gd name="connsiteX21" fmla="*/ 246575 w 1118598"/>
                <a:gd name="connsiteY21" fmla="*/ 1026845 h 1120017"/>
                <a:gd name="connsiteX22" fmla="*/ 246575 w 1118598"/>
                <a:gd name="connsiteY22" fmla="*/ 963764 h 1120017"/>
                <a:gd name="connsiteX23" fmla="*/ 232113 w 1118598"/>
                <a:gd name="connsiteY23" fmla="*/ 963764 h 1120017"/>
                <a:gd name="connsiteX24" fmla="*/ 48367 w 1118598"/>
                <a:gd name="connsiteY24" fmla="*/ 963764 h 1120017"/>
                <a:gd name="connsiteX25" fmla="*/ 0 w 1118598"/>
                <a:gd name="connsiteY25" fmla="*/ 915860 h 1120017"/>
                <a:gd name="connsiteX26" fmla="*/ 0 w 1118598"/>
                <a:gd name="connsiteY26" fmla="*/ 417852 h 1120017"/>
                <a:gd name="connsiteX27" fmla="*/ 49315 w 1118598"/>
                <a:gd name="connsiteY27" fmla="*/ 368526 h 1120017"/>
                <a:gd name="connsiteX28" fmla="*/ 90332 w 1118598"/>
                <a:gd name="connsiteY28" fmla="*/ 368526 h 1120017"/>
                <a:gd name="connsiteX29" fmla="*/ 90332 w 1118598"/>
                <a:gd name="connsiteY29" fmla="*/ 355720 h 1120017"/>
                <a:gd name="connsiteX30" fmla="*/ 90332 w 1118598"/>
                <a:gd name="connsiteY30" fmla="*/ 56915 h 1120017"/>
                <a:gd name="connsiteX31" fmla="*/ 133008 w 1118598"/>
                <a:gd name="connsiteY31" fmla="*/ 1660 h 1120017"/>
                <a:gd name="connsiteX32" fmla="*/ 149368 w 1118598"/>
                <a:gd name="connsiteY32" fmla="*/ 237 h 1120017"/>
                <a:gd name="connsiteX33" fmla="*/ 766992 w 1118598"/>
                <a:gd name="connsiteY33" fmla="*/ 0 h 1120017"/>
                <a:gd name="connsiteX34" fmla="*/ 826502 w 1118598"/>
                <a:gd name="connsiteY34" fmla="*/ 58812 h 1120017"/>
                <a:gd name="connsiteX35" fmla="*/ 826502 w 1118598"/>
                <a:gd name="connsiteY35" fmla="*/ 129956 h 1120017"/>
                <a:gd name="connsiteX36" fmla="*/ 810379 w 1118598"/>
                <a:gd name="connsiteY36" fmla="*/ 145845 h 1120017"/>
                <a:gd name="connsiteX37" fmla="*/ 735933 w 1118598"/>
                <a:gd name="connsiteY37" fmla="*/ 145845 h 1120017"/>
                <a:gd name="connsiteX38" fmla="*/ 735933 w 1118598"/>
                <a:gd name="connsiteY38" fmla="*/ 368289 h 1120017"/>
                <a:gd name="connsiteX39" fmla="*/ 776475 w 1118598"/>
                <a:gd name="connsiteY39" fmla="*/ 368289 h 1120017"/>
                <a:gd name="connsiteX40" fmla="*/ 826502 w 1118598"/>
                <a:gd name="connsiteY40" fmla="*/ 418089 h 1120017"/>
                <a:gd name="connsiteX41" fmla="*/ 826502 w 1118598"/>
                <a:gd name="connsiteY41" fmla="*/ 475242 h 1120017"/>
                <a:gd name="connsiteX42" fmla="*/ 849500 w 1118598"/>
                <a:gd name="connsiteY42" fmla="*/ 475242 h 1120017"/>
                <a:gd name="connsiteX43" fmla="*/ 1067624 w 1118598"/>
                <a:gd name="connsiteY43" fmla="*/ 475242 h 1120017"/>
                <a:gd name="connsiteX44" fmla="*/ 1118599 w 1118598"/>
                <a:gd name="connsiteY44" fmla="*/ 526465 h 1120017"/>
                <a:gd name="connsiteX45" fmla="*/ 1118599 w 1118598"/>
                <a:gd name="connsiteY45" fmla="*/ 1070717 h 1120017"/>
                <a:gd name="connsiteX46" fmla="*/ 1069758 w 1118598"/>
                <a:gd name="connsiteY46" fmla="*/ 1119332 h 1120017"/>
                <a:gd name="connsiteX47" fmla="*/ 689226 w 1118598"/>
                <a:gd name="connsiteY47" fmla="*/ 1119332 h 1120017"/>
                <a:gd name="connsiteX48" fmla="*/ 638014 w 1118598"/>
                <a:gd name="connsiteY48" fmla="*/ 1068108 h 1120017"/>
                <a:gd name="connsiteX49" fmla="*/ 638014 w 1118598"/>
                <a:gd name="connsiteY49" fmla="*/ 977992 h 1120017"/>
                <a:gd name="connsiteX50" fmla="*/ 638725 w 1118598"/>
                <a:gd name="connsiteY50" fmla="*/ 964238 h 1120017"/>
                <a:gd name="connsiteX51" fmla="*/ 638725 w 1118598"/>
                <a:gd name="connsiteY51" fmla="*/ 872936 h 1120017"/>
                <a:gd name="connsiteX52" fmla="*/ 638725 w 1118598"/>
                <a:gd name="connsiteY52" fmla="*/ 858233 h 1120017"/>
                <a:gd name="connsiteX53" fmla="*/ 638725 w 1118598"/>
                <a:gd name="connsiteY53" fmla="*/ 527651 h 1120017"/>
                <a:gd name="connsiteX54" fmla="*/ 690411 w 1118598"/>
                <a:gd name="connsiteY54" fmla="*/ 475716 h 1120017"/>
                <a:gd name="connsiteX55" fmla="*/ 797102 w 1118598"/>
                <a:gd name="connsiteY55" fmla="*/ 475953 h 1120017"/>
                <a:gd name="connsiteX56" fmla="*/ 808483 w 1118598"/>
                <a:gd name="connsiteY56" fmla="*/ 464570 h 1120017"/>
                <a:gd name="connsiteX57" fmla="*/ 808246 w 1118598"/>
                <a:gd name="connsiteY57" fmla="*/ 414769 h 1120017"/>
                <a:gd name="connsiteX58" fmla="*/ 781217 w 1118598"/>
                <a:gd name="connsiteY58" fmla="*/ 387735 h 1120017"/>
                <a:gd name="connsiteX59" fmla="*/ 746839 w 1118598"/>
                <a:gd name="connsiteY59" fmla="*/ 387497 h 1120017"/>
                <a:gd name="connsiteX60" fmla="*/ 735221 w 1118598"/>
                <a:gd name="connsiteY60" fmla="*/ 399118 h 1120017"/>
                <a:gd name="connsiteX61" fmla="*/ 734984 w 1118598"/>
                <a:gd name="connsiteY61" fmla="*/ 450104 h 1120017"/>
                <a:gd name="connsiteX62" fmla="*/ 726449 w 1118598"/>
                <a:gd name="connsiteY62" fmla="*/ 461487 h 1120017"/>
                <a:gd name="connsiteX63" fmla="*/ 716728 w 1118598"/>
                <a:gd name="connsiteY63" fmla="*/ 449867 h 1120017"/>
                <a:gd name="connsiteX64" fmla="*/ 716728 w 1118598"/>
                <a:gd name="connsiteY64" fmla="*/ 445124 h 1120017"/>
                <a:gd name="connsiteX65" fmla="*/ 716728 w 1118598"/>
                <a:gd name="connsiteY65" fmla="*/ 79918 h 1120017"/>
                <a:gd name="connsiteX66" fmla="*/ 730005 w 1118598"/>
                <a:gd name="connsiteY66" fmla="*/ 19920 h 1120017"/>
                <a:gd name="connsiteX67" fmla="*/ 716017 w 1118598"/>
                <a:gd name="connsiteY67" fmla="*/ 19209 h 1120017"/>
                <a:gd name="connsiteX68" fmla="*/ 151739 w 1118598"/>
                <a:gd name="connsiteY68" fmla="*/ 19446 h 1120017"/>
                <a:gd name="connsiteX69" fmla="*/ 109299 w 1118598"/>
                <a:gd name="connsiteY69" fmla="*/ 62607 h 1120017"/>
                <a:gd name="connsiteX70" fmla="*/ 109299 w 1118598"/>
                <a:gd name="connsiteY70" fmla="*/ 861553 h 1120017"/>
                <a:gd name="connsiteX71" fmla="*/ 109299 w 1118598"/>
                <a:gd name="connsiteY71" fmla="*/ 873174 h 1120017"/>
                <a:gd name="connsiteX72" fmla="*/ 638725 w 1118598"/>
                <a:gd name="connsiteY72" fmla="*/ 872936 h 1120017"/>
                <a:gd name="connsiteX73" fmla="*/ 657692 w 1118598"/>
                <a:gd name="connsiteY73" fmla="*/ 798235 h 1120017"/>
                <a:gd name="connsiteX74" fmla="*/ 657692 w 1118598"/>
                <a:gd name="connsiteY74" fmla="*/ 798235 h 1120017"/>
                <a:gd name="connsiteX75" fmla="*/ 657929 w 1118598"/>
                <a:gd name="connsiteY75" fmla="*/ 1072140 h 1120017"/>
                <a:gd name="connsiteX76" fmla="*/ 687566 w 1118598"/>
                <a:gd name="connsiteY76" fmla="*/ 1101309 h 1120017"/>
                <a:gd name="connsiteX77" fmla="*/ 1071655 w 1118598"/>
                <a:gd name="connsiteY77" fmla="*/ 1101309 h 1120017"/>
                <a:gd name="connsiteX78" fmla="*/ 1100580 w 1118598"/>
                <a:gd name="connsiteY78" fmla="*/ 1072614 h 1120017"/>
                <a:gd name="connsiteX79" fmla="*/ 1100580 w 1118598"/>
                <a:gd name="connsiteY79" fmla="*/ 525043 h 1120017"/>
                <a:gd name="connsiteX80" fmla="*/ 1070469 w 1118598"/>
                <a:gd name="connsiteY80" fmla="*/ 494925 h 1120017"/>
                <a:gd name="connsiteX81" fmla="*/ 804926 w 1118598"/>
                <a:gd name="connsiteY81" fmla="*/ 494925 h 1120017"/>
                <a:gd name="connsiteX82" fmla="*/ 685195 w 1118598"/>
                <a:gd name="connsiteY82" fmla="*/ 494925 h 1120017"/>
                <a:gd name="connsiteX83" fmla="*/ 657455 w 1118598"/>
                <a:gd name="connsiteY83" fmla="*/ 522434 h 1120017"/>
                <a:gd name="connsiteX84" fmla="*/ 657455 w 1118598"/>
                <a:gd name="connsiteY84" fmla="*/ 534291 h 1120017"/>
                <a:gd name="connsiteX85" fmla="*/ 657692 w 1118598"/>
                <a:gd name="connsiteY85" fmla="*/ 798235 h 1120017"/>
                <a:gd name="connsiteX86" fmla="*/ 90095 w 1118598"/>
                <a:gd name="connsiteY86" fmla="*/ 872225 h 1120017"/>
                <a:gd name="connsiteX87" fmla="*/ 90095 w 1118598"/>
                <a:gd name="connsiteY87" fmla="*/ 387497 h 1120017"/>
                <a:gd name="connsiteX88" fmla="*/ 48604 w 1118598"/>
                <a:gd name="connsiteY88" fmla="*/ 387497 h 1120017"/>
                <a:gd name="connsiteX89" fmla="*/ 18967 w 1118598"/>
                <a:gd name="connsiteY89" fmla="*/ 417852 h 1120017"/>
                <a:gd name="connsiteX90" fmla="*/ 18967 w 1118598"/>
                <a:gd name="connsiteY90" fmla="*/ 857759 h 1120017"/>
                <a:gd name="connsiteX91" fmla="*/ 18967 w 1118598"/>
                <a:gd name="connsiteY91" fmla="*/ 872462 h 1120017"/>
                <a:gd name="connsiteX92" fmla="*/ 90095 w 1118598"/>
                <a:gd name="connsiteY92" fmla="*/ 872225 h 1120017"/>
                <a:gd name="connsiteX93" fmla="*/ 329795 w 1118598"/>
                <a:gd name="connsiteY93" fmla="*/ 892145 h 1120017"/>
                <a:gd name="connsiteX94" fmla="*/ 32244 w 1118598"/>
                <a:gd name="connsiteY94" fmla="*/ 891908 h 1120017"/>
                <a:gd name="connsiteX95" fmla="*/ 19204 w 1118598"/>
                <a:gd name="connsiteY95" fmla="*/ 905188 h 1120017"/>
                <a:gd name="connsiteX96" fmla="*/ 19204 w 1118598"/>
                <a:gd name="connsiteY96" fmla="*/ 911117 h 1120017"/>
                <a:gd name="connsiteX97" fmla="*/ 51686 w 1118598"/>
                <a:gd name="connsiteY97" fmla="*/ 944080 h 1120017"/>
                <a:gd name="connsiteX98" fmla="*/ 555506 w 1118598"/>
                <a:gd name="connsiteY98" fmla="*/ 944080 h 1120017"/>
                <a:gd name="connsiteX99" fmla="*/ 624262 w 1118598"/>
                <a:gd name="connsiteY99" fmla="*/ 944318 h 1120017"/>
                <a:gd name="connsiteX100" fmla="*/ 638488 w 1118598"/>
                <a:gd name="connsiteY100" fmla="*/ 929615 h 1120017"/>
                <a:gd name="connsiteX101" fmla="*/ 638251 w 1118598"/>
                <a:gd name="connsiteY101" fmla="*/ 908271 h 1120017"/>
                <a:gd name="connsiteX102" fmla="*/ 622603 w 1118598"/>
                <a:gd name="connsiteY102" fmla="*/ 891908 h 1120017"/>
                <a:gd name="connsiteX103" fmla="*/ 329795 w 1118598"/>
                <a:gd name="connsiteY103" fmla="*/ 892145 h 1120017"/>
                <a:gd name="connsiteX104" fmla="*/ 559773 w 1118598"/>
                <a:gd name="connsiteY104" fmla="*/ 964238 h 1120017"/>
                <a:gd name="connsiteX105" fmla="*/ 546733 w 1118598"/>
                <a:gd name="connsiteY105" fmla="*/ 963526 h 1120017"/>
                <a:gd name="connsiteX106" fmla="*/ 382192 w 1118598"/>
                <a:gd name="connsiteY106" fmla="*/ 963526 h 1120017"/>
                <a:gd name="connsiteX107" fmla="*/ 276923 w 1118598"/>
                <a:gd name="connsiteY107" fmla="*/ 963526 h 1120017"/>
                <a:gd name="connsiteX108" fmla="*/ 266017 w 1118598"/>
                <a:gd name="connsiteY108" fmla="*/ 974198 h 1120017"/>
                <a:gd name="connsiteX109" fmla="*/ 266017 w 1118598"/>
                <a:gd name="connsiteY109" fmla="*/ 1014513 h 1120017"/>
                <a:gd name="connsiteX110" fmla="*/ 278820 w 1118598"/>
                <a:gd name="connsiteY110" fmla="*/ 1026845 h 1120017"/>
                <a:gd name="connsiteX111" fmla="*/ 547445 w 1118598"/>
                <a:gd name="connsiteY111" fmla="*/ 1026607 h 1120017"/>
                <a:gd name="connsiteX112" fmla="*/ 559773 w 1118598"/>
                <a:gd name="connsiteY112" fmla="*/ 1025896 h 1120017"/>
                <a:gd name="connsiteX113" fmla="*/ 559773 w 1118598"/>
                <a:gd name="connsiteY113" fmla="*/ 964238 h 1120017"/>
                <a:gd name="connsiteX114" fmla="*/ 735933 w 1118598"/>
                <a:gd name="connsiteY114" fmla="*/ 126399 h 1120017"/>
                <a:gd name="connsiteX115" fmla="*/ 799710 w 1118598"/>
                <a:gd name="connsiteY115" fmla="*/ 126162 h 1120017"/>
                <a:gd name="connsiteX116" fmla="*/ 807297 w 1118598"/>
                <a:gd name="connsiteY116" fmla="*/ 119048 h 1120017"/>
                <a:gd name="connsiteX117" fmla="*/ 807060 w 1118598"/>
                <a:gd name="connsiteY117" fmla="*/ 51698 h 1120017"/>
                <a:gd name="connsiteX118" fmla="*/ 775764 w 1118598"/>
                <a:gd name="connsiteY118" fmla="*/ 19920 h 1120017"/>
                <a:gd name="connsiteX119" fmla="*/ 736407 w 1118598"/>
                <a:gd name="connsiteY119" fmla="*/ 50749 h 1120017"/>
                <a:gd name="connsiteX120" fmla="*/ 735933 w 1118598"/>
                <a:gd name="connsiteY120" fmla="*/ 126399 h 112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18598" h="1120017">
                  <a:moveTo>
                    <a:pt x="638725" y="964238"/>
                  </a:moveTo>
                  <a:cubicBezTo>
                    <a:pt x="618098" y="964238"/>
                    <a:pt x="599842" y="964238"/>
                    <a:pt x="579452" y="964238"/>
                  </a:cubicBezTo>
                  <a:cubicBezTo>
                    <a:pt x="579452" y="983921"/>
                    <a:pt x="579215" y="1003130"/>
                    <a:pt x="579926" y="1022339"/>
                  </a:cubicBezTo>
                  <a:cubicBezTo>
                    <a:pt x="579926" y="1023999"/>
                    <a:pt x="584905" y="1026370"/>
                    <a:pt x="587750" y="1026607"/>
                  </a:cubicBezTo>
                  <a:cubicBezTo>
                    <a:pt x="596048" y="1027319"/>
                    <a:pt x="604584" y="1025896"/>
                    <a:pt x="612645" y="1027319"/>
                  </a:cubicBezTo>
                  <a:cubicBezTo>
                    <a:pt x="616676" y="1028030"/>
                    <a:pt x="619758" y="1033010"/>
                    <a:pt x="623314" y="1036093"/>
                  </a:cubicBezTo>
                  <a:cubicBezTo>
                    <a:pt x="619995" y="1039176"/>
                    <a:pt x="616913" y="1044156"/>
                    <a:pt x="612882" y="1045342"/>
                  </a:cubicBezTo>
                  <a:cubicBezTo>
                    <a:pt x="606955" y="1047002"/>
                    <a:pt x="600316" y="1045816"/>
                    <a:pt x="593915" y="1045816"/>
                  </a:cubicBezTo>
                  <a:cubicBezTo>
                    <a:pt x="456401" y="1045816"/>
                    <a:pt x="318888" y="1045816"/>
                    <a:pt x="181375" y="1045816"/>
                  </a:cubicBezTo>
                  <a:cubicBezTo>
                    <a:pt x="160748" y="1045816"/>
                    <a:pt x="148656" y="1055777"/>
                    <a:pt x="148419" y="1073325"/>
                  </a:cubicBezTo>
                  <a:cubicBezTo>
                    <a:pt x="148182" y="1090637"/>
                    <a:pt x="160511" y="1101309"/>
                    <a:pt x="180664" y="1101309"/>
                  </a:cubicBezTo>
                  <a:cubicBezTo>
                    <a:pt x="326475" y="1101309"/>
                    <a:pt x="472287" y="1101309"/>
                    <a:pt x="618098" y="1101309"/>
                  </a:cubicBezTo>
                  <a:cubicBezTo>
                    <a:pt x="620943" y="1101309"/>
                    <a:pt x="624262" y="1100360"/>
                    <a:pt x="626159" y="1101546"/>
                  </a:cubicBezTo>
                  <a:cubicBezTo>
                    <a:pt x="629716" y="1103680"/>
                    <a:pt x="634694" y="1107237"/>
                    <a:pt x="634694" y="1110320"/>
                  </a:cubicBezTo>
                  <a:cubicBezTo>
                    <a:pt x="634694" y="1113403"/>
                    <a:pt x="629953" y="1116960"/>
                    <a:pt x="626396" y="1119332"/>
                  </a:cubicBezTo>
                  <a:cubicBezTo>
                    <a:pt x="624500" y="1120518"/>
                    <a:pt x="620943" y="1119806"/>
                    <a:pt x="618335" y="1119806"/>
                  </a:cubicBezTo>
                  <a:cubicBezTo>
                    <a:pt x="472050" y="1119806"/>
                    <a:pt x="326001" y="1119806"/>
                    <a:pt x="179715" y="1119806"/>
                  </a:cubicBezTo>
                  <a:cubicBezTo>
                    <a:pt x="155295" y="1119806"/>
                    <a:pt x="137987" y="1107949"/>
                    <a:pt x="131586" y="1087317"/>
                  </a:cubicBezTo>
                  <a:cubicBezTo>
                    <a:pt x="125659" y="1068108"/>
                    <a:pt x="131823" y="1047002"/>
                    <a:pt x="148894" y="1036093"/>
                  </a:cubicBezTo>
                  <a:cubicBezTo>
                    <a:pt x="156718" y="1031113"/>
                    <a:pt x="167150" y="1028030"/>
                    <a:pt x="176396" y="1027319"/>
                  </a:cubicBezTo>
                  <a:cubicBezTo>
                    <a:pt x="195364" y="1025896"/>
                    <a:pt x="214331" y="1026845"/>
                    <a:pt x="233298" y="1026845"/>
                  </a:cubicBezTo>
                  <a:cubicBezTo>
                    <a:pt x="237566" y="1026845"/>
                    <a:pt x="241834" y="1026845"/>
                    <a:pt x="246575" y="1026845"/>
                  </a:cubicBezTo>
                  <a:cubicBezTo>
                    <a:pt x="246575" y="1005264"/>
                    <a:pt x="246575" y="985344"/>
                    <a:pt x="246575" y="963764"/>
                  </a:cubicBezTo>
                  <a:cubicBezTo>
                    <a:pt x="241359" y="963764"/>
                    <a:pt x="236618" y="963764"/>
                    <a:pt x="232113" y="963764"/>
                  </a:cubicBezTo>
                  <a:cubicBezTo>
                    <a:pt x="170943" y="963764"/>
                    <a:pt x="109536" y="963764"/>
                    <a:pt x="48367" y="963764"/>
                  </a:cubicBezTo>
                  <a:cubicBezTo>
                    <a:pt x="16359" y="963764"/>
                    <a:pt x="0" y="947875"/>
                    <a:pt x="0" y="915860"/>
                  </a:cubicBezTo>
                  <a:cubicBezTo>
                    <a:pt x="0" y="749857"/>
                    <a:pt x="0" y="583855"/>
                    <a:pt x="0" y="417852"/>
                  </a:cubicBezTo>
                  <a:cubicBezTo>
                    <a:pt x="0" y="384177"/>
                    <a:pt x="15648" y="368526"/>
                    <a:pt x="49315" y="368526"/>
                  </a:cubicBezTo>
                  <a:cubicBezTo>
                    <a:pt x="62592" y="368526"/>
                    <a:pt x="75869" y="368526"/>
                    <a:pt x="90332" y="368526"/>
                  </a:cubicBezTo>
                  <a:cubicBezTo>
                    <a:pt x="90332" y="363546"/>
                    <a:pt x="90332" y="359514"/>
                    <a:pt x="90332" y="355720"/>
                  </a:cubicBezTo>
                  <a:cubicBezTo>
                    <a:pt x="90332" y="256118"/>
                    <a:pt x="90332" y="156517"/>
                    <a:pt x="90332" y="56915"/>
                  </a:cubicBezTo>
                  <a:cubicBezTo>
                    <a:pt x="90332" y="28932"/>
                    <a:pt x="107165" y="7589"/>
                    <a:pt x="133008" y="1660"/>
                  </a:cubicBezTo>
                  <a:cubicBezTo>
                    <a:pt x="138224" y="474"/>
                    <a:pt x="143915" y="237"/>
                    <a:pt x="149368" y="237"/>
                  </a:cubicBezTo>
                  <a:cubicBezTo>
                    <a:pt x="355163" y="0"/>
                    <a:pt x="560959" y="0"/>
                    <a:pt x="766992" y="0"/>
                  </a:cubicBezTo>
                  <a:cubicBezTo>
                    <a:pt x="803741" y="0"/>
                    <a:pt x="826265" y="22292"/>
                    <a:pt x="826502" y="58812"/>
                  </a:cubicBezTo>
                  <a:cubicBezTo>
                    <a:pt x="826739" y="82527"/>
                    <a:pt x="826502" y="106242"/>
                    <a:pt x="826502" y="129956"/>
                  </a:cubicBezTo>
                  <a:cubicBezTo>
                    <a:pt x="826502" y="142999"/>
                    <a:pt x="823657" y="145845"/>
                    <a:pt x="810379" y="145845"/>
                  </a:cubicBezTo>
                  <a:cubicBezTo>
                    <a:pt x="785959" y="145845"/>
                    <a:pt x="761539" y="145845"/>
                    <a:pt x="735933" y="145845"/>
                  </a:cubicBezTo>
                  <a:cubicBezTo>
                    <a:pt x="735933" y="219835"/>
                    <a:pt x="735933" y="293113"/>
                    <a:pt x="735933" y="368289"/>
                  </a:cubicBezTo>
                  <a:cubicBezTo>
                    <a:pt x="749210" y="368289"/>
                    <a:pt x="762724" y="368289"/>
                    <a:pt x="776475" y="368289"/>
                  </a:cubicBezTo>
                  <a:cubicBezTo>
                    <a:pt x="810616" y="368289"/>
                    <a:pt x="826502" y="383940"/>
                    <a:pt x="826502" y="418089"/>
                  </a:cubicBezTo>
                  <a:cubicBezTo>
                    <a:pt x="826502" y="436587"/>
                    <a:pt x="826502" y="455084"/>
                    <a:pt x="826502" y="475242"/>
                  </a:cubicBezTo>
                  <a:cubicBezTo>
                    <a:pt x="834563" y="475242"/>
                    <a:pt x="841913" y="475242"/>
                    <a:pt x="849500" y="475242"/>
                  </a:cubicBezTo>
                  <a:cubicBezTo>
                    <a:pt x="922287" y="475242"/>
                    <a:pt x="994837" y="475242"/>
                    <a:pt x="1067624" y="475242"/>
                  </a:cubicBezTo>
                  <a:cubicBezTo>
                    <a:pt x="1103662" y="475242"/>
                    <a:pt x="1118599" y="490419"/>
                    <a:pt x="1118599" y="526465"/>
                  </a:cubicBezTo>
                  <a:cubicBezTo>
                    <a:pt x="1118599" y="707883"/>
                    <a:pt x="1118599" y="889300"/>
                    <a:pt x="1118599" y="1070717"/>
                  </a:cubicBezTo>
                  <a:cubicBezTo>
                    <a:pt x="1118599" y="1103443"/>
                    <a:pt x="1102713" y="1119332"/>
                    <a:pt x="1069758" y="1119332"/>
                  </a:cubicBezTo>
                  <a:cubicBezTo>
                    <a:pt x="942914" y="1119332"/>
                    <a:pt x="816070" y="1119332"/>
                    <a:pt x="689226" y="1119332"/>
                  </a:cubicBezTo>
                  <a:cubicBezTo>
                    <a:pt x="653188" y="1119332"/>
                    <a:pt x="638251" y="1104392"/>
                    <a:pt x="638014" y="1068108"/>
                  </a:cubicBezTo>
                  <a:cubicBezTo>
                    <a:pt x="638014" y="1037990"/>
                    <a:pt x="638014" y="1008110"/>
                    <a:pt x="638014" y="977992"/>
                  </a:cubicBezTo>
                  <a:cubicBezTo>
                    <a:pt x="638725" y="973961"/>
                    <a:pt x="638725" y="969692"/>
                    <a:pt x="638725" y="964238"/>
                  </a:cubicBezTo>
                  <a:close/>
                  <a:moveTo>
                    <a:pt x="638725" y="872936"/>
                  </a:moveTo>
                  <a:cubicBezTo>
                    <a:pt x="638725" y="867008"/>
                    <a:pt x="638725" y="862739"/>
                    <a:pt x="638725" y="858233"/>
                  </a:cubicBezTo>
                  <a:cubicBezTo>
                    <a:pt x="638725" y="747960"/>
                    <a:pt x="638725" y="637924"/>
                    <a:pt x="638725" y="527651"/>
                  </a:cubicBezTo>
                  <a:cubicBezTo>
                    <a:pt x="638725" y="491368"/>
                    <a:pt x="653899" y="475953"/>
                    <a:pt x="690411" y="475716"/>
                  </a:cubicBezTo>
                  <a:cubicBezTo>
                    <a:pt x="725975" y="475479"/>
                    <a:pt x="761539" y="475479"/>
                    <a:pt x="797102" y="475953"/>
                  </a:cubicBezTo>
                  <a:cubicBezTo>
                    <a:pt x="806112" y="475953"/>
                    <a:pt x="808720" y="473345"/>
                    <a:pt x="808483" y="464570"/>
                  </a:cubicBezTo>
                  <a:cubicBezTo>
                    <a:pt x="807771" y="447970"/>
                    <a:pt x="808483" y="431370"/>
                    <a:pt x="808246" y="414769"/>
                  </a:cubicBezTo>
                  <a:cubicBezTo>
                    <a:pt x="808009" y="396746"/>
                    <a:pt x="799473" y="388209"/>
                    <a:pt x="781217" y="387735"/>
                  </a:cubicBezTo>
                  <a:cubicBezTo>
                    <a:pt x="769837" y="387497"/>
                    <a:pt x="758219" y="387972"/>
                    <a:pt x="746839" y="387497"/>
                  </a:cubicBezTo>
                  <a:cubicBezTo>
                    <a:pt x="738066" y="387023"/>
                    <a:pt x="734984" y="390106"/>
                    <a:pt x="735221" y="399118"/>
                  </a:cubicBezTo>
                  <a:cubicBezTo>
                    <a:pt x="735933" y="416192"/>
                    <a:pt x="735933" y="433030"/>
                    <a:pt x="734984" y="450104"/>
                  </a:cubicBezTo>
                  <a:cubicBezTo>
                    <a:pt x="734747" y="454136"/>
                    <a:pt x="730005" y="460776"/>
                    <a:pt x="726449" y="461487"/>
                  </a:cubicBezTo>
                  <a:cubicBezTo>
                    <a:pt x="719336" y="462673"/>
                    <a:pt x="716491" y="456744"/>
                    <a:pt x="716728" y="449867"/>
                  </a:cubicBezTo>
                  <a:cubicBezTo>
                    <a:pt x="716728" y="448207"/>
                    <a:pt x="716728" y="446784"/>
                    <a:pt x="716728" y="445124"/>
                  </a:cubicBezTo>
                  <a:cubicBezTo>
                    <a:pt x="716728" y="323468"/>
                    <a:pt x="716728" y="201812"/>
                    <a:pt x="716728" y="79918"/>
                  </a:cubicBezTo>
                  <a:cubicBezTo>
                    <a:pt x="716728" y="59524"/>
                    <a:pt x="714120" y="38655"/>
                    <a:pt x="730005" y="19920"/>
                  </a:cubicBezTo>
                  <a:cubicBezTo>
                    <a:pt x="723604" y="19683"/>
                    <a:pt x="719810" y="19209"/>
                    <a:pt x="716017" y="19209"/>
                  </a:cubicBezTo>
                  <a:cubicBezTo>
                    <a:pt x="528003" y="19209"/>
                    <a:pt x="339989" y="19209"/>
                    <a:pt x="151739" y="19446"/>
                  </a:cubicBezTo>
                  <a:cubicBezTo>
                    <a:pt x="123051" y="19446"/>
                    <a:pt x="109299" y="33438"/>
                    <a:pt x="109299" y="62607"/>
                  </a:cubicBezTo>
                  <a:cubicBezTo>
                    <a:pt x="109299" y="328922"/>
                    <a:pt x="109299" y="595238"/>
                    <a:pt x="109299" y="861553"/>
                  </a:cubicBezTo>
                  <a:cubicBezTo>
                    <a:pt x="109299" y="865822"/>
                    <a:pt x="109299" y="869854"/>
                    <a:pt x="109299" y="873174"/>
                  </a:cubicBezTo>
                  <a:cubicBezTo>
                    <a:pt x="286407" y="872936"/>
                    <a:pt x="461618" y="872936"/>
                    <a:pt x="638725" y="872936"/>
                  </a:cubicBezTo>
                  <a:close/>
                  <a:moveTo>
                    <a:pt x="657692" y="798235"/>
                  </a:moveTo>
                  <a:cubicBezTo>
                    <a:pt x="657692" y="798235"/>
                    <a:pt x="657929" y="798235"/>
                    <a:pt x="657692" y="798235"/>
                  </a:cubicBezTo>
                  <a:cubicBezTo>
                    <a:pt x="657929" y="889537"/>
                    <a:pt x="657929" y="980838"/>
                    <a:pt x="657929" y="1072140"/>
                  </a:cubicBezTo>
                  <a:cubicBezTo>
                    <a:pt x="657929" y="1093008"/>
                    <a:pt x="666465" y="1101309"/>
                    <a:pt x="687566" y="1101309"/>
                  </a:cubicBezTo>
                  <a:cubicBezTo>
                    <a:pt x="815595" y="1101309"/>
                    <a:pt x="943625" y="1101309"/>
                    <a:pt x="1071655" y="1101309"/>
                  </a:cubicBezTo>
                  <a:cubicBezTo>
                    <a:pt x="1091807" y="1101309"/>
                    <a:pt x="1100580" y="1092534"/>
                    <a:pt x="1100580" y="1072614"/>
                  </a:cubicBezTo>
                  <a:cubicBezTo>
                    <a:pt x="1100580" y="890011"/>
                    <a:pt x="1100580" y="707408"/>
                    <a:pt x="1100580" y="525043"/>
                  </a:cubicBezTo>
                  <a:cubicBezTo>
                    <a:pt x="1100580" y="502988"/>
                    <a:pt x="1092519" y="494925"/>
                    <a:pt x="1070469" y="494925"/>
                  </a:cubicBezTo>
                  <a:cubicBezTo>
                    <a:pt x="982034" y="494925"/>
                    <a:pt x="893599" y="494925"/>
                    <a:pt x="804926" y="494925"/>
                  </a:cubicBezTo>
                  <a:cubicBezTo>
                    <a:pt x="765095" y="494925"/>
                    <a:pt x="725026" y="494925"/>
                    <a:pt x="685195" y="494925"/>
                  </a:cubicBezTo>
                  <a:cubicBezTo>
                    <a:pt x="666228" y="494925"/>
                    <a:pt x="658167" y="503225"/>
                    <a:pt x="657455" y="522434"/>
                  </a:cubicBezTo>
                  <a:cubicBezTo>
                    <a:pt x="657455" y="526465"/>
                    <a:pt x="657455" y="530260"/>
                    <a:pt x="657455" y="534291"/>
                  </a:cubicBezTo>
                  <a:cubicBezTo>
                    <a:pt x="657692" y="622035"/>
                    <a:pt x="657692" y="710017"/>
                    <a:pt x="657692" y="798235"/>
                  </a:cubicBezTo>
                  <a:close/>
                  <a:moveTo>
                    <a:pt x="90095" y="872225"/>
                  </a:moveTo>
                  <a:cubicBezTo>
                    <a:pt x="90095" y="710728"/>
                    <a:pt x="90095" y="549943"/>
                    <a:pt x="90095" y="387497"/>
                  </a:cubicBezTo>
                  <a:cubicBezTo>
                    <a:pt x="76106" y="387497"/>
                    <a:pt x="62355" y="387497"/>
                    <a:pt x="48604" y="387497"/>
                  </a:cubicBezTo>
                  <a:cubicBezTo>
                    <a:pt x="26791" y="387735"/>
                    <a:pt x="18967" y="395798"/>
                    <a:pt x="18967" y="417852"/>
                  </a:cubicBezTo>
                  <a:cubicBezTo>
                    <a:pt x="18967" y="564409"/>
                    <a:pt x="18967" y="710965"/>
                    <a:pt x="18967" y="857759"/>
                  </a:cubicBezTo>
                  <a:cubicBezTo>
                    <a:pt x="18967" y="862265"/>
                    <a:pt x="18967" y="867008"/>
                    <a:pt x="18967" y="872462"/>
                  </a:cubicBezTo>
                  <a:cubicBezTo>
                    <a:pt x="42914" y="872225"/>
                    <a:pt x="65674" y="872225"/>
                    <a:pt x="90095" y="872225"/>
                  </a:cubicBezTo>
                  <a:close/>
                  <a:moveTo>
                    <a:pt x="329795" y="892145"/>
                  </a:moveTo>
                  <a:cubicBezTo>
                    <a:pt x="230690" y="892145"/>
                    <a:pt x="131349" y="892383"/>
                    <a:pt x="32244" y="891908"/>
                  </a:cubicBezTo>
                  <a:cubicBezTo>
                    <a:pt x="21575" y="891908"/>
                    <a:pt x="17782" y="894991"/>
                    <a:pt x="19204" y="905188"/>
                  </a:cubicBezTo>
                  <a:cubicBezTo>
                    <a:pt x="19442" y="907086"/>
                    <a:pt x="19204" y="909220"/>
                    <a:pt x="19204" y="911117"/>
                  </a:cubicBezTo>
                  <a:cubicBezTo>
                    <a:pt x="19204" y="937915"/>
                    <a:pt x="25369" y="944080"/>
                    <a:pt x="51686" y="944080"/>
                  </a:cubicBezTo>
                  <a:cubicBezTo>
                    <a:pt x="219547" y="944080"/>
                    <a:pt x="387408" y="944080"/>
                    <a:pt x="555506" y="944080"/>
                  </a:cubicBezTo>
                  <a:cubicBezTo>
                    <a:pt x="578504" y="944080"/>
                    <a:pt x="601265" y="943369"/>
                    <a:pt x="624262" y="944318"/>
                  </a:cubicBezTo>
                  <a:cubicBezTo>
                    <a:pt x="636117" y="944792"/>
                    <a:pt x="639673" y="940523"/>
                    <a:pt x="638488" y="929615"/>
                  </a:cubicBezTo>
                  <a:cubicBezTo>
                    <a:pt x="637777" y="922500"/>
                    <a:pt x="638251" y="915386"/>
                    <a:pt x="638251" y="908271"/>
                  </a:cubicBezTo>
                  <a:cubicBezTo>
                    <a:pt x="638251" y="891908"/>
                    <a:pt x="638251" y="891908"/>
                    <a:pt x="622603" y="891908"/>
                  </a:cubicBezTo>
                  <a:cubicBezTo>
                    <a:pt x="524921" y="892145"/>
                    <a:pt x="427476" y="892145"/>
                    <a:pt x="329795" y="892145"/>
                  </a:cubicBezTo>
                  <a:close/>
                  <a:moveTo>
                    <a:pt x="559773" y="964238"/>
                  </a:moveTo>
                  <a:cubicBezTo>
                    <a:pt x="555032" y="964001"/>
                    <a:pt x="550764" y="963526"/>
                    <a:pt x="546733" y="963526"/>
                  </a:cubicBezTo>
                  <a:cubicBezTo>
                    <a:pt x="491965" y="963526"/>
                    <a:pt x="436960" y="963526"/>
                    <a:pt x="382192" y="963526"/>
                  </a:cubicBezTo>
                  <a:cubicBezTo>
                    <a:pt x="347102" y="963526"/>
                    <a:pt x="312013" y="963764"/>
                    <a:pt x="276923" y="963526"/>
                  </a:cubicBezTo>
                  <a:cubicBezTo>
                    <a:pt x="268862" y="963526"/>
                    <a:pt x="265780" y="965898"/>
                    <a:pt x="266017" y="974198"/>
                  </a:cubicBezTo>
                  <a:cubicBezTo>
                    <a:pt x="266728" y="987478"/>
                    <a:pt x="266728" y="1000996"/>
                    <a:pt x="266017" y="1014513"/>
                  </a:cubicBezTo>
                  <a:cubicBezTo>
                    <a:pt x="265306" y="1024710"/>
                    <a:pt x="269336" y="1026845"/>
                    <a:pt x="278820" y="1026845"/>
                  </a:cubicBezTo>
                  <a:cubicBezTo>
                    <a:pt x="368441" y="1026607"/>
                    <a:pt x="458061" y="1026607"/>
                    <a:pt x="547445" y="1026607"/>
                  </a:cubicBezTo>
                  <a:cubicBezTo>
                    <a:pt x="551238" y="1026607"/>
                    <a:pt x="555032" y="1026133"/>
                    <a:pt x="559773" y="1025896"/>
                  </a:cubicBezTo>
                  <a:cubicBezTo>
                    <a:pt x="559773" y="1005264"/>
                    <a:pt x="559773" y="985344"/>
                    <a:pt x="559773" y="964238"/>
                  </a:cubicBezTo>
                  <a:close/>
                  <a:moveTo>
                    <a:pt x="735933" y="126399"/>
                  </a:moveTo>
                  <a:cubicBezTo>
                    <a:pt x="758931" y="126399"/>
                    <a:pt x="779320" y="126636"/>
                    <a:pt x="799710" y="126162"/>
                  </a:cubicBezTo>
                  <a:cubicBezTo>
                    <a:pt x="802318" y="126162"/>
                    <a:pt x="807297" y="121419"/>
                    <a:pt x="807297" y="119048"/>
                  </a:cubicBezTo>
                  <a:cubicBezTo>
                    <a:pt x="807771" y="96519"/>
                    <a:pt x="808009" y="73990"/>
                    <a:pt x="807060" y="51698"/>
                  </a:cubicBezTo>
                  <a:cubicBezTo>
                    <a:pt x="806349" y="34623"/>
                    <a:pt x="790938" y="20157"/>
                    <a:pt x="775764" y="19920"/>
                  </a:cubicBezTo>
                  <a:cubicBezTo>
                    <a:pt x="756322" y="19683"/>
                    <a:pt x="737355" y="33201"/>
                    <a:pt x="736407" y="50749"/>
                  </a:cubicBezTo>
                  <a:cubicBezTo>
                    <a:pt x="734984" y="75175"/>
                    <a:pt x="735933" y="100076"/>
                    <a:pt x="735933" y="126399"/>
                  </a:cubicBezTo>
                  <a:close/>
                </a:path>
              </a:pathLst>
            </a:custGeom>
            <a:grpFill/>
            <a:ln w="2364" cap="flat">
              <a:noFill/>
              <a:prstDash val="solid"/>
              <a:miter/>
            </a:ln>
          </p:spPr>
          <p:txBody>
            <a:bodyPr rtlCol="0" anchor="ctr"/>
            <a:lstStyle/>
            <a:p>
              <a:endParaRPr lang="en-US"/>
            </a:p>
          </p:txBody>
        </p:sp>
        <p:sp>
          <p:nvSpPr>
            <p:cNvPr id="644" name="Freeform 643">
              <a:extLst>
                <a:ext uri="{FF2B5EF4-FFF2-40B4-BE49-F238E27FC236}">
                  <a16:creationId xmlns:a16="http://schemas.microsoft.com/office/drawing/2014/main" id="{5A6ACE8E-ACB9-11F6-18E1-A01C05AF7B7A}"/>
                </a:ext>
              </a:extLst>
            </p:cNvPr>
            <p:cNvSpPr/>
            <p:nvPr/>
          </p:nvSpPr>
          <p:spPr>
            <a:xfrm>
              <a:off x="2523874" y="5582324"/>
              <a:ext cx="436569" cy="263706"/>
            </a:xfrm>
            <a:custGeom>
              <a:avLst/>
              <a:gdLst>
                <a:gd name="connsiteX0" fmla="*/ 265448 w 436569"/>
                <a:gd name="connsiteY0" fmla="*/ 244024 h 263706"/>
                <a:gd name="connsiteX1" fmla="*/ 310496 w 436569"/>
                <a:gd name="connsiteY1" fmla="*/ 244024 h 263706"/>
                <a:gd name="connsiteX2" fmla="*/ 311207 w 436569"/>
                <a:gd name="connsiteY2" fmla="*/ 230032 h 263706"/>
                <a:gd name="connsiteX3" fmla="*/ 311207 w 436569"/>
                <a:gd name="connsiteY3" fmla="*/ 20157 h 263706"/>
                <a:gd name="connsiteX4" fmla="*/ 331834 w 436569"/>
                <a:gd name="connsiteY4" fmla="*/ 0 h 263706"/>
                <a:gd name="connsiteX5" fmla="*/ 383994 w 436569"/>
                <a:gd name="connsiteY5" fmla="*/ 0 h 263706"/>
                <a:gd name="connsiteX6" fmla="*/ 401302 w 436569"/>
                <a:gd name="connsiteY6" fmla="*/ 17075 h 263706"/>
                <a:gd name="connsiteX7" fmla="*/ 401302 w 436569"/>
                <a:gd name="connsiteY7" fmla="*/ 230506 h 263706"/>
                <a:gd name="connsiteX8" fmla="*/ 401302 w 436569"/>
                <a:gd name="connsiteY8" fmla="*/ 244972 h 263706"/>
                <a:gd name="connsiteX9" fmla="*/ 424300 w 436569"/>
                <a:gd name="connsiteY9" fmla="*/ 245447 h 263706"/>
                <a:gd name="connsiteX10" fmla="*/ 436391 w 436569"/>
                <a:gd name="connsiteY10" fmla="*/ 254933 h 263706"/>
                <a:gd name="connsiteX11" fmla="*/ 424062 w 436569"/>
                <a:gd name="connsiteY11" fmla="*/ 263707 h 263706"/>
                <a:gd name="connsiteX12" fmla="*/ 253594 w 436569"/>
                <a:gd name="connsiteY12" fmla="*/ 263233 h 263706"/>
                <a:gd name="connsiteX13" fmla="*/ 69136 w 436569"/>
                <a:gd name="connsiteY13" fmla="*/ 263707 h 263706"/>
                <a:gd name="connsiteX14" fmla="*/ 12234 w 436569"/>
                <a:gd name="connsiteY14" fmla="*/ 263707 h 263706"/>
                <a:gd name="connsiteX15" fmla="*/ 143 w 436569"/>
                <a:gd name="connsiteY15" fmla="*/ 254458 h 263706"/>
                <a:gd name="connsiteX16" fmla="*/ 12234 w 436569"/>
                <a:gd name="connsiteY16" fmla="*/ 245447 h 263706"/>
                <a:gd name="connsiteX17" fmla="*/ 41871 w 436569"/>
                <a:gd name="connsiteY17" fmla="*/ 244972 h 263706"/>
                <a:gd name="connsiteX18" fmla="*/ 41871 w 436569"/>
                <a:gd name="connsiteY18" fmla="*/ 231455 h 263706"/>
                <a:gd name="connsiteX19" fmla="*/ 41871 w 436569"/>
                <a:gd name="connsiteY19" fmla="*/ 97467 h 263706"/>
                <a:gd name="connsiteX20" fmla="*/ 58230 w 436569"/>
                <a:gd name="connsiteY20" fmla="*/ 80867 h 263706"/>
                <a:gd name="connsiteX21" fmla="*/ 113947 w 436569"/>
                <a:gd name="connsiteY21" fmla="*/ 80867 h 263706"/>
                <a:gd name="connsiteX22" fmla="*/ 131966 w 436569"/>
                <a:gd name="connsiteY22" fmla="*/ 99364 h 263706"/>
                <a:gd name="connsiteX23" fmla="*/ 132203 w 436569"/>
                <a:gd name="connsiteY23" fmla="*/ 232166 h 263706"/>
                <a:gd name="connsiteX24" fmla="*/ 132203 w 436569"/>
                <a:gd name="connsiteY24" fmla="*/ 244261 h 263706"/>
                <a:gd name="connsiteX25" fmla="*/ 174879 w 436569"/>
                <a:gd name="connsiteY25" fmla="*/ 244261 h 263706"/>
                <a:gd name="connsiteX26" fmla="*/ 174879 w 436569"/>
                <a:gd name="connsiteY26" fmla="*/ 227424 h 263706"/>
                <a:gd name="connsiteX27" fmla="*/ 174879 w 436569"/>
                <a:gd name="connsiteY27" fmla="*/ 59049 h 263706"/>
                <a:gd name="connsiteX28" fmla="*/ 193372 w 436569"/>
                <a:gd name="connsiteY28" fmla="*/ 40789 h 263706"/>
                <a:gd name="connsiteX29" fmla="*/ 249089 w 436569"/>
                <a:gd name="connsiteY29" fmla="*/ 40789 h 263706"/>
                <a:gd name="connsiteX30" fmla="*/ 264974 w 436569"/>
                <a:gd name="connsiteY30" fmla="*/ 56678 h 263706"/>
                <a:gd name="connsiteX31" fmla="*/ 264974 w 436569"/>
                <a:gd name="connsiteY31" fmla="*/ 230981 h 263706"/>
                <a:gd name="connsiteX32" fmla="*/ 265448 w 436569"/>
                <a:gd name="connsiteY32" fmla="*/ 244024 h 263706"/>
                <a:gd name="connsiteX33" fmla="*/ 381149 w 436569"/>
                <a:gd name="connsiteY33" fmla="*/ 18735 h 263706"/>
                <a:gd name="connsiteX34" fmla="*/ 343925 w 436569"/>
                <a:gd name="connsiteY34" fmla="*/ 18497 h 263706"/>
                <a:gd name="connsiteX35" fmla="*/ 330411 w 436569"/>
                <a:gd name="connsiteY35" fmla="*/ 31540 h 263706"/>
                <a:gd name="connsiteX36" fmla="*/ 330648 w 436569"/>
                <a:gd name="connsiteY36" fmla="*/ 231692 h 263706"/>
                <a:gd name="connsiteX37" fmla="*/ 331360 w 436569"/>
                <a:gd name="connsiteY37" fmla="*/ 243075 h 263706"/>
                <a:gd name="connsiteX38" fmla="*/ 381149 w 436569"/>
                <a:gd name="connsiteY38" fmla="*/ 243075 h 263706"/>
                <a:gd name="connsiteX39" fmla="*/ 381149 w 436569"/>
                <a:gd name="connsiteY39" fmla="*/ 18735 h 263706"/>
                <a:gd name="connsiteX40" fmla="*/ 245770 w 436569"/>
                <a:gd name="connsiteY40" fmla="*/ 60235 h 263706"/>
                <a:gd name="connsiteX41" fmla="*/ 207835 w 436569"/>
                <a:gd name="connsiteY41" fmla="*/ 59998 h 263706"/>
                <a:gd name="connsiteX42" fmla="*/ 194558 w 436569"/>
                <a:gd name="connsiteY42" fmla="*/ 73278 h 263706"/>
                <a:gd name="connsiteX43" fmla="*/ 194795 w 436569"/>
                <a:gd name="connsiteY43" fmla="*/ 211772 h 263706"/>
                <a:gd name="connsiteX44" fmla="*/ 226802 w 436569"/>
                <a:gd name="connsiteY44" fmla="*/ 243787 h 263706"/>
                <a:gd name="connsiteX45" fmla="*/ 246007 w 436569"/>
                <a:gd name="connsiteY45" fmla="*/ 225052 h 263706"/>
                <a:gd name="connsiteX46" fmla="*/ 246007 w 436569"/>
                <a:gd name="connsiteY46" fmla="*/ 163394 h 263706"/>
                <a:gd name="connsiteX47" fmla="*/ 245770 w 436569"/>
                <a:gd name="connsiteY47" fmla="*/ 60235 h 263706"/>
                <a:gd name="connsiteX48" fmla="*/ 112524 w 436569"/>
                <a:gd name="connsiteY48" fmla="*/ 244024 h 263706"/>
                <a:gd name="connsiteX49" fmla="*/ 112524 w 436569"/>
                <a:gd name="connsiteY49" fmla="*/ 100313 h 263706"/>
                <a:gd name="connsiteX50" fmla="*/ 61786 w 436569"/>
                <a:gd name="connsiteY50" fmla="*/ 100313 h 263706"/>
                <a:gd name="connsiteX51" fmla="*/ 62023 w 436569"/>
                <a:gd name="connsiteY51" fmla="*/ 237147 h 263706"/>
                <a:gd name="connsiteX52" fmla="*/ 69373 w 436569"/>
                <a:gd name="connsiteY52" fmla="*/ 243550 h 263706"/>
                <a:gd name="connsiteX53" fmla="*/ 112524 w 436569"/>
                <a:gd name="connsiteY53" fmla="*/ 244024 h 26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36569" h="263706">
                  <a:moveTo>
                    <a:pt x="265448" y="244024"/>
                  </a:moveTo>
                  <a:cubicBezTo>
                    <a:pt x="281096" y="244024"/>
                    <a:pt x="295085" y="244024"/>
                    <a:pt x="310496" y="244024"/>
                  </a:cubicBezTo>
                  <a:cubicBezTo>
                    <a:pt x="310733" y="239044"/>
                    <a:pt x="311207" y="234538"/>
                    <a:pt x="311207" y="230032"/>
                  </a:cubicBezTo>
                  <a:cubicBezTo>
                    <a:pt x="311207" y="160074"/>
                    <a:pt x="311207" y="90116"/>
                    <a:pt x="311207" y="20157"/>
                  </a:cubicBezTo>
                  <a:cubicBezTo>
                    <a:pt x="311207" y="237"/>
                    <a:pt x="311444" y="0"/>
                    <a:pt x="331834" y="0"/>
                  </a:cubicBezTo>
                  <a:cubicBezTo>
                    <a:pt x="349142" y="0"/>
                    <a:pt x="366686" y="0"/>
                    <a:pt x="383994" y="0"/>
                  </a:cubicBezTo>
                  <a:cubicBezTo>
                    <a:pt x="399168" y="0"/>
                    <a:pt x="401302" y="2134"/>
                    <a:pt x="401302" y="17075"/>
                  </a:cubicBezTo>
                  <a:cubicBezTo>
                    <a:pt x="401302" y="88219"/>
                    <a:pt x="401302" y="159363"/>
                    <a:pt x="401302" y="230506"/>
                  </a:cubicBezTo>
                  <a:cubicBezTo>
                    <a:pt x="401302" y="234775"/>
                    <a:pt x="401302" y="239044"/>
                    <a:pt x="401302" y="244972"/>
                  </a:cubicBezTo>
                  <a:cubicBezTo>
                    <a:pt x="409600" y="244972"/>
                    <a:pt x="417187" y="243787"/>
                    <a:pt x="424300" y="245447"/>
                  </a:cubicBezTo>
                  <a:cubicBezTo>
                    <a:pt x="429041" y="246632"/>
                    <a:pt x="435917" y="250901"/>
                    <a:pt x="436391" y="254933"/>
                  </a:cubicBezTo>
                  <a:cubicBezTo>
                    <a:pt x="437814" y="262521"/>
                    <a:pt x="430464" y="263707"/>
                    <a:pt x="424062" y="263707"/>
                  </a:cubicBezTo>
                  <a:cubicBezTo>
                    <a:pt x="367160" y="263470"/>
                    <a:pt x="310496" y="263233"/>
                    <a:pt x="253594" y="263233"/>
                  </a:cubicBezTo>
                  <a:cubicBezTo>
                    <a:pt x="192187" y="263233"/>
                    <a:pt x="130543" y="263470"/>
                    <a:pt x="69136" y="263707"/>
                  </a:cubicBezTo>
                  <a:cubicBezTo>
                    <a:pt x="50169" y="263707"/>
                    <a:pt x="31202" y="263470"/>
                    <a:pt x="12234" y="263707"/>
                  </a:cubicBezTo>
                  <a:cubicBezTo>
                    <a:pt x="5359" y="263707"/>
                    <a:pt x="-1043" y="261573"/>
                    <a:pt x="143" y="254458"/>
                  </a:cubicBezTo>
                  <a:cubicBezTo>
                    <a:pt x="617" y="250664"/>
                    <a:pt x="7729" y="246158"/>
                    <a:pt x="12234" y="245447"/>
                  </a:cubicBezTo>
                  <a:cubicBezTo>
                    <a:pt x="21481" y="244024"/>
                    <a:pt x="30964" y="244972"/>
                    <a:pt x="41871" y="244972"/>
                  </a:cubicBezTo>
                  <a:cubicBezTo>
                    <a:pt x="41871" y="239992"/>
                    <a:pt x="41871" y="235724"/>
                    <a:pt x="41871" y="231455"/>
                  </a:cubicBezTo>
                  <a:cubicBezTo>
                    <a:pt x="41871" y="186871"/>
                    <a:pt x="41871" y="142051"/>
                    <a:pt x="41871" y="97467"/>
                  </a:cubicBezTo>
                  <a:cubicBezTo>
                    <a:pt x="41871" y="83238"/>
                    <a:pt x="44242" y="80867"/>
                    <a:pt x="58230" y="80867"/>
                  </a:cubicBezTo>
                  <a:cubicBezTo>
                    <a:pt x="76723" y="80867"/>
                    <a:pt x="95453" y="80867"/>
                    <a:pt x="113947" y="80867"/>
                  </a:cubicBezTo>
                  <a:cubicBezTo>
                    <a:pt x="130780" y="80867"/>
                    <a:pt x="131966" y="82053"/>
                    <a:pt x="131966" y="99364"/>
                  </a:cubicBezTo>
                  <a:cubicBezTo>
                    <a:pt x="131966" y="143711"/>
                    <a:pt x="132203" y="187820"/>
                    <a:pt x="132203" y="232166"/>
                  </a:cubicBezTo>
                  <a:cubicBezTo>
                    <a:pt x="132203" y="235961"/>
                    <a:pt x="132203" y="239755"/>
                    <a:pt x="132203" y="244261"/>
                  </a:cubicBezTo>
                  <a:cubicBezTo>
                    <a:pt x="146902" y="244261"/>
                    <a:pt x="159942" y="244261"/>
                    <a:pt x="174879" y="244261"/>
                  </a:cubicBezTo>
                  <a:cubicBezTo>
                    <a:pt x="174879" y="238332"/>
                    <a:pt x="174879" y="232878"/>
                    <a:pt x="174879" y="227424"/>
                  </a:cubicBezTo>
                  <a:cubicBezTo>
                    <a:pt x="174879" y="171220"/>
                    <a:pt x="174879" y="115253"/>
                    <a:pt x="174879" y="59049"/>
                  </a:cubicBezTo>
                  <a:cubicBezTo>
                    <a:pt x="174879" y="42924"/>
                    <a:pt x="177013" y="40789"/>
                    <a:pt x="193372" y="40789"/>
                  </a:cubicBezTo>
                  <a:cubicBezTo>
                    <a:pt x="211865" y="40789"/>
                    <a:pt x="230596" y="40789"/>
                    <a:pt x="249089" y="40789"/>
                  </a:cubicBezTo>
                  <a:cubicBezTo>
                    <a:pt x="262840" y="40789"/>
                    <a:pt x="264974" y="42924"/>
                    <a:pt x="264974" y="56678"/>
                  </a:cubicBezTo>
                  <a:cubicBezTo>
                    <a:pt x="264974" y="114779"/>
                    <a:pt x="264974" y="172880"/>
                    <a:pt x="264974" y="230981"/>
                  </a:cubicBezTo>
                  <a:cubicBezTo>
                    <a:pt x="265448" y="234775"/>
                    <a:pt x="265448" y="239044"/>
                    <a:pt x="265448" y="244024"/>
                  </a:cubicBezTo>
                  <a:close/>
                  <a:moveTo>
                    <a:pt x="381149" y="18735"/>
                  </a:moveTo>
                  <a:cubicBezTo>
                    <a:pt x="368109" y="18735"/>
                    <a:pt x="356017" y="19446"/>
                    <a:pt x="343925" y="18497"/>
                  </a:cubicBezTo>
                  <a:cubicBezTo>
                    <a:pt x="333493" y="17786"/>
                    <a:pt x="330411" y="20869"/>
                    <a:pt x="330411" y="31540"/>
                  </a:cubicBezTo>
                  <a:cubicBezTo>
                    <a:pt x="330885" y="98179"/>
                    <a:pt x="330648" y="165054"/>
                    <a:pt x="330648" y="231692"/>
                  </a:cubicBezTo>
                  <a:cubicBezTo>
                    <a:pt x="330648" y="235487"/>
                    <a:pt x="331123" y="239281"/>
                    <a:pt x="331360" y="243075"/>
                  </a:cubicBezTo>
                  <a:cubicBezTo>
                    <a:pt x="348667" y="243075"/>
                    <a:pt x="364552" y="243075"/>
                    <a:pt x="381149" y="243075"/>
                  </a:cubicBezTo>
                  <a:cubicBezTo>
                    <a:pt x="381149" y="168137"/>
                    <a:pt x="381149" y="94147"/>
                    <a:pt x="381149" y="18735"/>
                  </a:cubicBezTo>
                  <a:close/>
                  <a:moveTo>
                    <a:pt x="245770" y="60235"/>
                  </a:moveTo>
                  <a:cubicBezTo>
                    <a:pt x="232255" y="60235"/>
                    <a:pt x="219927" y="60947"/>
                    <a:pt x="207835" y="59998"/>
                  </a:cubicBezTo>
                  <a:cubicBezTo>
                    <a:pt x="197403" y="59287"/>
                    <a:pt x="194321" y="62844"/>
                    <a:pt x="194558" y="73278"/>
                  </a:cubicBezTo>
                  <a:cubicBezTo>
                    <a:pt x="195032" y="119522"/>
                    <a:pt x="194795" y="165765"/>
                    <a:pt x="194795" y="211772"/>
                  </a:cubicBezTo>
                  <a:cubicBezTo>
                    <a:pt x="194795" y="244024"/>
                    <a:pt x="194795" y="244024"/>
                    <a:pt x="226802" y="243787"/>
                  </a:cubicBezTo>
                  <a:cubicBezTo>
                    <a:pt x="247903" y="243550"/>
                    <a:pt x="246007" y="246632"/>
                    <a:pt x="246007" y="225052"/>
                  </a:cubicBezTo>
                  <a:cubicBezTo>
                    <a:pt x="246007" y="204420"/>
                    <a:pt x="246007" y="184026"/>
                    <a:pt x="246007" y="163394"/>
                  </a:cubicBezTo>
                  <a:cubicBezTo>
                    <a:pt x="245770" y="129719"/>
                    <a:pt x="245770" y="95807"/>
                    <a:pt x="245770" y="60235"/>
                  </a:cubicBezTo>
                  <a:close/>
                  <a:moveTo>
                    <a:pt x="112524" y="244024"/>
                  </a:moveTo>
                  <a:cubicBezTo>
                    <a:pt x="112524" y="194935"/>
                    <a:pt x="112524" y="147979"/>
                    <a:pt x="112524" y="100313"/>
                  </a:cubicBezTo>
                  <a:cubicBezTo>
                    <a:pt x="95690" y="100313"/>
                    <a:pt x="79331" y="100313"/>
                    <a:pt x="61786" y="100313"/>
                  </a:cubicBezTo>
                  <a:cubicBezTo>
                    <a:pt x="61786" y="146557"/>
                    <a:pt x="61786" y="191852"/>
                    <a:pt x="62023" y="237147"/>
                  </a:cubicBezTo>
                  <a:cubicBezTo>
                    <a:pt x="62023" y="239518"/>
                    <a:pt x="66765" y="243550"/>
                    <a:pt x="69373" y="243550"/>
                  </a:cubicBezTo>
                  <a:cubicBezTo>
                    <a:pt x="83362" y="244498"/>
                    <a:pt x="97350" y="244024"/>
                    <a:pt x="112524" y="244024"/>
                  </a:cubicBezTo>
                  <a:close/>
                </a:path>
              </a:pathLst>
            </a:custGeom>
            <a:grpFill/>
            <a:ln w="2364" cap="flat">
              <a:noFill/>
              <a:prstDash val="solid"/>
              <a:miter/>
            </a:ln>
          </p:spPr>
          <p:txBody>
            <a:bodyPr rtlCol="0" anchor="ctr"/>
            <a:lstStyle/>
            <a:p>
              <a:endParaRPr lang="en-US"/>
            </a:p>
          </p:txBody>
        </p:sp>
        <p:sp>
          <p:nvSpPr>
            <p:cNvPr id="645" name="Freeform 644">
              <a:extLst>
                <a:ext uri="{FF2B5EF4-FFF2-40B4-BE49-F238E27FC236}">
                  <a16:creationId xmlns:a16="http://schemas.microsoft.com/office/drawing/2014/main" id="{4BFFF470-F3F3-E02A-482A-D753428537A2}"/>
                </a:ext>
              </a:extLst>
            </p:cNvPr>
            <p:cNvSpPr/>
            <p:nvPr/>
          </p:nvSpPr>
          <p:spPr>
            <a:xfrm>
              <a:off x="2543448" y="5396328"/>
              <a:ext cx="487748" cy="19116"/>
            </a:xfrm>
            <a:custGeom>
              <a:avLst/>
              <a:gdLst>
                <a:gd name="connsiteX0" fmla="*/ 243503 w 487748"/>
                <a:gd name="connsiteY0" fmla="*/ 310 h 19116"/>
                <a:gd name="connsiteX1" fmla="*/ 469689 w 487748"/>
                <a:gd name="connsiteY1" fmla="*/ 310 h 19116"/>
                <a:gd name="connsiteX2" fmla="*/ 480121 w 487748"/>
                <a:gd name="connsiteY2" fmla="*/ 784 h 19116"/>
                <a:gd name="connsiteX3" fmla="*/ 487708 w 487748"/>
                <a:gd name="connsiteY3" fmla="*/ 9321 h 19116"/>
                <a:gd name="connsiteX4" fmla="*/ 481306 w 487748"/>
                <a:gd name="connsiteY4" fmla="*/ 17859 h 19116"/>
                <a:gd name="connsiteX5" fmla="*/ 470874 w 487748"/>
                <a:gd name="connsiteY5" fmla="*/ 18807 h 19116"/>
                <a:gd name="connsiteX6" fmla="*/ 16132 w 487748"/>
                <a:gd name="connsiteY6" fmla="*/ 18807 h 19116"/>
                <a:gd name="connsiteX7" fmla="*/ 6886 w 487748"/>
                <a:gd name="connsiteY7" fmla="*/ 18333 h 19116"/>
                <a:gd name="connsiteX8" fmla="*/ 10 w 487748"/>
                <a:gd name="connsiteY8" fmla="*/ 9084 h 19116"/>
                <a:gd name="connsiteX9" fmla="*/ 8071 w 487748"/>
                <a:gd name="connsiteY9" fmla="*/ 784 h 19116"/>
                <a:gd name="connsiteX10" fmla="*/ 18503 w 487748"/>
                <a:gd name="connsiteY10" fmla="*/ 310 h 19116"/>
                <a:gd name="connsiteX11" fmla="*/ 243503 w 487748"/>
                <a:gd name="connsiteY11" fmla="*/ 310 h 1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7748" h="19116">
                  <a:moveTo>
                    <a:pt x="243503" y="310"/>
                  </a:moveTo>
                  <a:cubicBezTo>
                    <a:pt x="318898" y="310"/>
                    <a:pt x="394293" y="310"/>
                    <a:pt x="469689" y="310"/>
                  </a:cubicBezTo>
                  <a:cubicBezTo>
                    <a:pt x="473245" y="310"/>
                    <a:pt x="477276" y="-639"/>
                    <a:pt x="480121" y="784"/>
                  </a:cubicBezTo>
                  <a:cubicBezTo>
                    <a:pt x="483440" y="2444"/>
                    <a:pt x="487233" y="6238"/>
                    <a:pt x="487708" y="9321"/>
                  </a:cubicBezTo>
                  <a:cubicBezTo>
                    <a:pt x="488182" y="11930"/>
                    <a:pt x="484388" y="16199"/>
                    <a:pt x="481306" y="17859"/>
                  </a:cubicBezTo>
                  <a:cubicBezTo>
                    <a:pt x="478461" y="19519"/>
                    <a:pt x="474430" y="18807"/>
                    <a:pt x="470874" y="18807"/>
                  </a:cubicBezTo>
                  <a:cubicBezTo>
                    <a:pt x="319373" y="18807"/>
                    <a:pt x="167634" y="18807"/>
                    <a:pt x="16132" y="18807"/>
                  </a:cubicBezTo>
                  <a:cubicBezTo>
                    <a:pt x="13050" y="18807"/>
                    <a:pt x="9019" y="19756"/>
                    <a:pt x="6886" y="18333"/>
                  </a:cubicBezTo>
                  <a:cubicBezTo>
                    <a:pt x="3803" y="16199"/>
                    <a:pt x="-227" y="12167"/>
                    <a:pt x="10" y="9084"/>
                  </a:cubicBezTo>
                  <a:cubicBezTo>
                    <a:pt x="247" y="6238"/>
                    <a:pt x="4515" y="2444"/>
                    <a:pt x="8071" y="784"/>
                  </a:cubicBezTo>
                  <a:cubicBezTo>
                    <a:pt x="10916" y="-639"/>
                    <a:pt x="14947" y="310"/>
                    <a:pt x="18503" y="310"/>
                  </a:cubicBezTo>
                  <a:cubicBezTo>
                    <a:pt x="93661" y="310"/>
                    <a:pt x="168582" y="310"/>
                    <a:pt x="243503" y="310"/>
                  </a:cubicBezTo>
                  <a:close/>
                </a:path>
              </a:pathLst>
            </a:custGeom>
            <a:grpFill/>
            <a:ln w="2364" cap="flat">
              <a:noFill/>
              <a:prstDash val="solid"/>
              <a:miter/>
            </a:ln>
          </p:spPr>
          <p:txBody>
            <a:bodyPr rtlCol="0" anchor="ctr"/>
            <a:lstStyle/>
            <a:p>
              <a:endParaRPr lang="en-US"/>
            </a:p>
          </p:txBody>
        </p:sp>
        <p:sp>
          <p:nvSpPr>
            <p:cNvPr id="646" name="Freeform 645">
              <a:extLst>
                <a:ext uri="{FF2B5EF4-FFF2-40B4-BE49-F238E27FC236}">
                  <a16:creationId xmlns:a16="http://schemas.microsoft.com/office/drawing/2014/main" id="{3EFE0D52-4A35-F4D1-F34C-A74ED96948FE}"/>
                </a:ext>
              </a:extLst>
            </p:cNvPr>
            <p:cNvSpPr/>
            <p:nvPr/>
          </p:nvSpPr>
          <p:spPr>
            <a:xfrm>
              <a:off x="2543449" y="5477907"/>
              <a:ext cx="487714" cy="19116"/>
            </a:xfrm>
            <a:custGeom>
              <a:avLst/>
              <a:gdLst>
                <a:gd name="connsiteX0" fmla="*/ 243740 w 487714"/>
                <a:gd name="connsiteY0" fmla="*/ 18570 h 19116"/>
                <a:gd name="connsiteX1" fmla="*/ 17554 w 487714"/>
                <a:gd name="connsiteY1" fmla="*/ 18570 h 19116"/>
                <a:gd name="connsiteX2" fmla="*/ 7122 w 487714"/>
                <a:gd name="connsiteY2" fmla="*/ 18096 h 19116"/>
                <a:gd name="connsiteX3" fmla="*/ 9 w 487714"/>
                <a:gd name="connsiteY3" fmla="*/ 10270 h 19116"/>
                <a:gd name="connsiteX4" fmla="*/ 6885 w 487714"/>
                <a:gd name="connsiteY4" fmla="*/ 784 h 19116"/>
                <a:gd name="connsiteX5" fmla="*/ 16132 w 487714"/>
                <a:gd name="connsiteY5" fmla="*/ 310 h 19116"/>
                <a:gd name="connsiteX6" fmla="*/ 470874 w 487714"/>
                <a:gd name="connsiteY6" fmla="*/ 310 h 19116"/>
                <a:gd name="connsiteX7" fmla="*/ 480120 w 487714"/>
                <a:gd name="connsiteY7" fmla="*/ 784 h 19116"/>
                <a:gd name="connsiteX8" fmla="*/ 487707 w 487714"/>
                <a:gd name="connsiteY8" fmla="*/ 10744 h 19116"/>
                <a:gd name="connsiteX9" fmla="*/ 479409 w 487714"/>
                <a:gd name="connsiteY9" fmla="*/ 18333 h 19116"/>
                <a:gd name="connsiteX10" fmla="*/ 468977 w 487714"/>
                <a:gd name="connsiteY10" fmla="*/ 18807 h 19116"/>
                <a:gd name="connsiteX11" fmla="*/ 243740 w 487714"/>
                <a:gd name="connsiteY11" fmla="*/ 18570 h 1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7714" h="19116">
                  <a:moveTo>
                    <a:pt x="243740" y="18570"/>
                  </a:moveTo>
                  <a:cubicBezTo>
                    <a:pt x="168345" y="18570"/>
                    <a:pt x="92949" y="18570"/>
                    <a:pt x="17554" y="18570"/>
                  </a:cubicBezTo>
                  <a:cubicBezTo>
                    <a:pt x="13998" y="18570"/>
                    <a:pt x="9967" y="19519"/>
                    <a:pt x="7122" y="18096"/>
                  </a:cubicBezTo>
                  <a:cubicBezTo>
                    <a:pt x="4040" y="16673"/>
                    <a:pt x="-228" y="12641"/>
                    <a:pt x="9" y="10270"/>
                  </a:cubicBezTo>
                  <a:cubicBezTo>
                    <a:pt x="247" y="6950"/>
                    <a:pt x="3803" y="2918"/>
                    <a:pt x="6885" y="784"/>
                  </a:cubicBezTo>
                  <a:cubicBezTo>
                    <a:pt x="9019" y="-639"/>
                    <a:pt x="13050" y="310"/>
                    <a:pt x="16132" y="310"/>
                  </a:cubicBezTo>
                  <a:cubicBezTo>
                    <a:pt x="167633" y="310"/>
                    <a:pt x="319372" y="310"/>
                    <a:pt x="470874" y="310"/>
                  </a:cubicBezTo>
                  <a:cubicBezTo>
                    <a:pt x="473956" y="310"/>
                    <a:pt x="477986" y="-639"/>
                    <a:pt x="480120" y="784"/>
                  </a:cubicBezTo>
                  <a:cubicBezTo>
                    <a:pt x="483439" y="3156"/>
                    <a:pt x="487233" y="7187"/>
                    <a:pt x="487707" y="10744"/>
                  </a:cubicBezTo>
                  <a:cubicBezTo>
                    <a:pt x="487944" y="13116"/>
                    <a:pt x="482728" y="16910"/>
                    <a:pt x="479409" y="18333"/>
                  </a:cubicBezTo>
                  <a:cubicBezTo>
                    <a:pt x="476327" y="19756"/>
                    <a:pt x="472533" y="18807"/>
                    <a:pt x="468977" y="18807"/>
                  </a:cubicBezTo>
                  <a:cubicBezTo>
                    <a:pt x="393819" y="18570"/>
                    <a:pt x="318898" y="18570"/>
                    <a:pt x="243740" y="18570"/>
                  </a:cubicBezTo>
                  <a:close/>
                </a:path>
              </a:pathLst>
            </a:custGeom>
            <a:grpFill/>
            <a:ln w="2364" cap="flat">
              <a:noFill/>
              <a:prstDash val="solid"/>
              <a:miter/>
            </a:ln>
          </p:spPr>
          <p:txBody>
            <a:bodyPr rtlCol="0" anchor="ctr"/>
            <a:lstStyle/>
            <a:p>
              <a:endParaRPr lang="en-US"/>
            </a:p>
          </p:txBody>
        </p:sp>
        <p:sp>
          <p:nvSpPr>
            <p:cNvPr id="647" name="Freeform 646">
              <a:extLst>
                <a:ext uri="{FF2B5EF4-FFF2-40B4-BE49-F238E27FC236}">
                  <a16:creationId xmlns:a16="http://schemas.microsoft.com/office/drawing/2014/main" id="{7DBAE824-27E5-97D3-AF56-108D6A3B50D6}"/>
                </a:ext>
              </a:extLst>
            </p:cNvPr>
            <p:cNvSpPr/>
            <p:nvPr/>
          </p:nvSpPr>
          <p:spPr>
            <a:xfrm>
              <a:off x="2815389" y="5910369"/>
              <a:ext cx="130413" cy="125154"/>
            </a:xfrm>
            <a:custGeom>
              <a:avLst/>
              <a:gdLst>
                <a:gd name="connsiteX0" fmla="*/ 130414 w 130413"/>
                <a:gd name="connsiteY0" fmla="*/ 7280 h 125154"/>
                <a:gd name="connsiteX1" fmla="*/ 123301 w 130413"/>
                <a:gd name="connsiteY1" fmla="*/ 17240 h 125154"/>
                <a:gd name="connsiteX2" fmla="*/ 18507 w 130413"/>
                <a:gd name="connsiteY2" fmla="*/ 121584 h 125154"/>
                <a:gd name="connsiteX3" fmla="*/ 3570 w 130413"/>
                <a:gd name="connsiteY3" fmla="*/ 124193 h 125154"/>
                <a:gd name="connsiteX4" fmla="*/ 5467 w 130413"/>
                <a:gd name="connsiteY4" fmla="*/ 108304 h 125154"/>
                <a:gd name="connsiteX5" fmla="*/ 88212 w 130413"/>
                <a:gd name="connsiteY5" fmla="*/ 25540 h 125154"/>
                <a:gd name="connsiteX6" fmla="*/ 111921 w 130413"/>
                <a:gd name="connsiteY6" fmla="*/ 2537 h 125154"/>
                <a:gd name="connsiteX7" fmla="*/ 123538 w 130413"/>
                <a:gd name="connsiteY7" fmla="*/ 165 h 125154"/>
                <a:gd name="connsiteX8" fmla="*/ 130414 w 130413"/>
                <a:gd name="connsiteY8" fmla="*/ 7280 h 12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13" h="125154">
                  <a:moveTo>
                    <a:pt x="130414" y="7280"/>
                  </a:moveTo>
                  <a:cubicBezTo>
                    <a:pt x="127806" y="11074"/>
                    <a:pt x="125909" y="14394"/>
                    <a:pt x="123301" y="17240"/>
                  </a:cubicBezTo>
                  <a:cubicBezTo>
                    <a:pt x="88449" y="52100"/>
                    <a:pt x="53833" y="87198"/>
                    <a:pt x="18507" y="121584"/>
                  </a:cubicBezTo>
                  <a:cubicBezTo>
                    <a:pt x="15424" y="124667"/>
                    <a:pt x="6652" y="126327"/>
                    <a:pt x="3570" y="124193"/>
                  </a:cubicBezTo>
                  <a:cubicBezTo>
                    <a:pt x="-3069" y="119450"/>
                    <a:pt x="725" y="113284"/>
                    <a:pt x="5467" y="108304"/>
                  </a:cubicBezTo>
                  <a:cubicBezTo>
                    <a:pt x="32969" y="80795"/>
                    <a:pt x="60709" y="53049"/>
                    <a:pt x="88212" y="25540"/>
                  </a:cubicBezTo>
                  <a:cubicBezTo>
                    <a:pt x="96036" y="17714"/>
                    <a:pt x="103623" y="9651"/>
                    <a:pt x="111921" y="2537"/>
                  </a:cubicBezTo>
                  <a:cubicBezTo>
                    <a:pt x="114529" y="165"/>
                    <a:pt x="119745" y="-309"/>
                    <a:pt x="123538" y="165"/>
                  </a:cubicBezTo>
                  <a:cubicBezTo>
                    <a:pt x="126146" y="402"/>
                    <a:pt x="127806" y="4197"/>
                    <a:pt x="130414" y="7280"/>
                  </a:cubicBezTo>
                  <a:close/>
                </a:path>
              </a:pathLst>
            </a:custGeom>
            <a:grpFill/>
            <a:ln w="2364" cap="flat">
              <a:noFill/>
              <a:prstDash val="solid"/>
              <a:miter/>
            </a:ln>
          </p:spPr>
          <p:txBody>
            <a:bodyPr rtlCol="0" anchor="ctr"/>
            <a:lstStyle/>
            <a:p>
              <a:endParaRPr lang="en-US"/>
            </a:p>
          </p:txBody>
        </p:sp>
        <p:sp>
          <p:nvSpPr>
            <p:cNvPr id="648" name="Freeform 647">
              <a:extLst>
                <a:ext uri="{FF2B5EF4-FFF2-40B4-BE49-F238E27FC236}">
                  <a16:creationId xmlns:a16="http://schemas.microsoft.com/office/drawing/2014/main" id="{EAB5A00C-E086-FE01-4409-376E49B68E25}"/>
                </a:ext>
              </a:extLst>
            </p:cNvPr>
            <p:cNvSpPr/>
            <p:nvPr/>
          </p:nvSpPr>
          <p:spPr>
            <a:xfrm>
              <a:off x="2803545" y="5897252"/>
              <a:ext cx="66865" cy="66166"/>
            </a:xfrm>
            <a:custGeom>
              <a:avLst/>
              <a:gdLst>
                <a:gd name="connsiteX0" fmla="*/ 32721 w 66865"/>
                <a:gd name="connsiteY0" fmla="*/ 3 h 66166"/>
                <a:gd name="connsiteX1" fmla="*/ 66863 w 66865"/>
                <a:gd name="connsiteY1" fmla="*/ 33203 h 66166"/>
                <a:gd name="connsiteX2" fmla="*/ 33670 w 66865"/>
                <a:gd name="connsiteY2" fmla="*/ 66167 h 66166"/>
                <a:gd name="connsiteX3" fmla="*/ 3 w 66865"/>
                <a:gd name="connsiteY3" fmla="*/ 33440 h 66166"/>
                <a:gd name="connsiteX4" fmla="*/ 32721 w 66865"/>
                <a:gd name="connsiteY4" fmla="*/ 3 h 66166"/>
                <a:gd name="connsiteX5" fmla="*/ 33907 w 66865"/>
                <a:gd name="connsiteY5" fmla="*/ 47906 h 66166"/>
                <a:gd name="connsiteX6" fmla="*/ 47895 w 66865"/>
                <a:gd name="connsiteY6" fmla="*/ 33440 h 66166"/>
                <a:gd name="connsiteX7" fmla="*/ 34144 w 66865"/>
                <a:gd name="connsiteY7" fmla="*/ 18737 h 66166"/>
                <a:gd name="connsiteX8" fmla="*/ 19207 w 66865"/>
                <a:gd name="connsiteY8" fmla="*/ 33678 h 66166"/>
                <a:gd name="connsiteX9" fmla="*/ 33907 w 66865"/>
                <a:gd name="connsiteY9" fmla="*/ 47906 h 6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65" h="66166">
                  <a:moveTo>
                    <a:pt x="32721" y="3"/>
                  </a:moveTo>
                  <a:cubicBezTo>
                    <a:pt x="51689" y="-234"/>
                    <a:pt x="67100" y="14943"/>
                    <a:pt x="66863" y="33203"/>
                  </a:cubicBezTo>
                  <a:cubicBezTo>
                    <a:pt x="66626" y="51701"/>
                    <a:pt x="52163" y="66167"/>
                    <a:pt x="33670" y="66167"/>
                  </a:cubicBezTo>
                  <a:cubicBezTo>
                    <a:pt x="15414" y="66167"/>
                    <a:pt x="240" y="51701"/>
                    <a:pt x="3" y="33440"/>
                  </a:cubicBezTo>
                  <a:cubicBezTo>
                    <a:pt x="-234" y="15892"/>
                    <a:pt x="14940" y="240"/>
                    <a:pt x="32721" y="3"/>
                  </a:cubicBezTo>
                  <a:close/>
                  <a:moveTo>
                    <a:pt x="33907" y="47906"/>
                  </a:moveTo>
                  <a:cubicBezTo>
                    <a:pt x="42442" y="46958"/>
                    <a:pt x="47895" y="42215"/>
                    <a:pt x="47895" y="33440"/>
                  </a:cubicBezTo>
                  <a:cubicBezTo>
                    <a:pt x="47895" y="24903"/>
                    <a:pt x="43153" y="19449"/>
                    <a:pt x="34144" y="18737"/>
                  </a:cubicBezTo>
                  <a:cubicBezTo>
                    <a:pt x="26083" y="18263"/>
                    <a:pt x="18496" y="25377"/>
                    <a:pt x="19207" y="33678"/>
                  </a:cubicBezTo>
                  <a:cubicBezTo>
                    <a:pt x="19918" y="42215"/>
                    <a:pt x="24660" y="47195"/>
                    <a:pt x="33907" y="47906"/>
                  </a:cubicBezTo>
                  <a:close/>
                </a:path>
              </a:pathLst>
            </a:custGeom>
            <a:grpFill/>
            <a:ln w="2364" cap="flat">
              <a:noFill/>
              <a:prstDash val="solid"/>
              <a:miter/>
            </a:ln>
          </p:spPr>
          <p:txBody>
            <a:bodyPr rtlCol="0" anchor="ctr"/>
            <a:lstStyle/>
            <a:p>
              <a:endParaRPr lang="en-US"/>
            </a:p>
          </p:txBody>
        </p:sp>
        <p:sp>
          <p:nvSpPr>
            <p:cNvPr id="649" name="Freeform 648">
              <a:extLst>
                <a:ext uri="{FF2B5EF4-FFF2-40B4-BE49-F238E27FC236}">
                  <a16:creationId xmlns:a16="http://schemas.microsoft.com/office/drawing/2014/main" id="{C20BB654-0D30-B40A-2D73-DF4AC2749A97}"/>
                </a:ext>
              </a:extLst>
            </p:cNvPr>
            <p:cNvSpPr/>
            <p:nvPr/>
          </p:nvSpPr>
          <p:spPr>
            <a:xfrm>
              <a:off x="2889609" y="5982853"/>
              <a:ext cx="66625" cy="66177"/>
            </a:xfrm>
            <a:custGeom>
              <a:avLst/>
              <a:gdLst>
                <a:gd name="connsiteX0" fmla="*/ 33433 w 66625"/>
                <a:gd name="connsiteY0" fmla="*/ 66175 h 66177"/>
                <a:gd name="connsiteX1" fmla="*/ 3 w 66625"/>
                <a:gd name="connsiteY1" fmla="*/ 33686 h 66177"/>
                <a:gd name="connsiteX2" fmla="*/ 32484 w 66625"/>
                <a:gd name="connsiteY2" fmla="*/ 11 h 66177"/>
                <a:gd name="connsiteX3" fmla="*/ 66626 w 66625"/>
                <a:gd name="connsiteY3" fmla="*/ 33212 h 66177"/>
                <a:gd name="connsiteX4" fmla="*/ 33433 w 66625"/>
                <a:gd name="connsiteY4" fmla="*/ 66175 h 66177"/>
                <a:gd name="connsiteX5" fmla="*/ 32010 w 66625"/>
                <a:gd name="connsiteY5" fmla="*/ 47440 h 66177"/>
                <a:gd name="connsiteX6" fmla="*/ 47895 w 66625"/>
                <a:gd name="connsiteY6" fmla="*/ 33212 h 66177"/>
                <a:gd name="connsiteX7" fmla="*/ 32722 w 66625"/>
                <a:gd name="connsiteY7" fmla="*/ 18509 h 66177"/>
                <a:gd name="connsiteX8" fmla="*/ 19207 w 66625"/>
                <a:gd name="connsiteY8" fmla="*/ 33212 h 66177"/>
                <a:gd name="connsiteX9" fmla="*/ 32010 w 66625"/>
                <a:gd name="connsiteY9" fmla="*/ 47440 h 6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25" h="66177">
                  <a:moveTo>
                    <a:pt x="33433" y="66175"/>
                  </a:moveTo>
                  <a:cubicBezTo>
                    <a:pt x="14940" y="66412"/>
                    <a:pt x="240" y="51946"/>
                    <a:pt x="3" y="33686"/>
                  </a:cubicBezTo>
                  <a:cubicBezTo>
                    <a:pt x="-234" y="15189"/>
                    <a:pt x="13991" y="485"/>
                    <a:pt x="32484" y="11"/>
                  </a:cubicBezTo>
                  <a:cubicBezTo>
                    <a:pt x="51452" y="-463"/>
                    <a:pt x="66389" y="14240"/>
                    <a:pt x="66626" y="33212"/>
                  </a:cubicBezTo>
                  <a:cubicBezTo>
                    <a:pt x="66389" y="51235"/>
                    <a:pt x="51926" y="65938"/>
                    <a:pt x="33433" y="66175"/>
                  </a:cubicBezTo>
                  <a:close/>
                  <a:moveTo>
                    <a:pt x="32010" y="47440"/>
                  </a:moveTo>
                  <a:cubicBezTo>
                    <a:pt x="41020" y="47440"/>
                    <a:pt x="47658" y="40800"/>
                    <a:pt x="47895" y="33212"/>
                  </a:cubicBezTo>
                  <a:cubicBezTo>
                    <a:pt x="48133" y="25386"/>
                    <a:pt x="40546" y="17797"/>
                    <a:pt x="32722" y="18509"/>
                  </a:cubicBezTo>
                  <a:cubicBezTo>
                    <a:pt x="24186" y="19457"/>
                    <a:pt x="18970" y="24437"/>
                    <a:pt x="19207" y="33212"/>
                  </a:cubicBezTo>
                  <a:cubicBezTo>
                    <a:pt x="19207" y="42223"/>
                    <a:pt x="24660" y="46729"/>
                    <a:pt x="32010" y="47440"/>
                  </a:cubicBezTo>
                  <a:close/>
                </a:path>
              </a:pathLst>
            </a:custGeom>
            <a:grpFill/>
            <a:ln w="2364" cap="flat">
              <a:noFill/>
              <a:prstDash val="solid"/>
              <a:miter/>
            </a:ln>
          </p:spPr>
          <p:txBody>
            <a:bodyPr rtlCol="0" anchor="ctr"/>
            <a:lstStyle/>
            <a:p>
              <a:endParaRPr lang="en-US"/>
            </a:p>
          </p:txBody>
        </p:sp>
        <p:sp>
          <p:nvSpPr>
            <p:cNvPr id="678" name="Freeform 677">
              <a:extLst>
                <a:ext uri="{FF2B5EF4-FFF2-40B4-BE49-F238E27FC236}">
                  <a16:creationId xmlns:a16="http://schemas.microsoft.com/office/drawing/2014/main" id="{381020C9-59BE-BB4E-D2CE-95D50F1C0F88}"/>
                </a:ext>
              </a:extLst>
            </p:cNvPr>
            <p:cNvSpPr/>
            <p:nvPr/>
          </p:nvSpPr>
          <p:spPr>
            <a:xfrm>
              <a:off x="3062926" y="5780341"/>
              <a:ext cx="369863" cy="155093"/>
            </a:xfrm>
            <a:custGeom>
              <a:avLst/>
              <a:gdLst>
                <a:gd name="connsiteX0" fmla="*/ 185406 w 369863"/>
                <a:gd name="connsiteY0" fmla="*/ 0 h 155093"/>
                <a:gd name="connsiteX1" fmla="*/ 343072 w 369863"/>
                <a:gd name="connsiteY1" fmla="*/ 0 h 155093"/>
                <a:gd name="connsiteX2" fmla="*/ 369863 w 369863"/>
                <a:gd name="connsiteY2" fmla="*/ 27746 h 155093"/>
                <a:gd name="connsiteX3" fmla="*/ 369863 w 369863"/>
                <a:gd name="connsiteY3" fmla="*/ 128533 h 155093"/>
                <a:gd name="connsiteX4" fmla="*/ 343072 w 369863"/>
                <a:gd name="connsiteY4" fmla="*/ 155094 h 155093"/>
                <a:gd name="connsiteX5" fmla="*/ 26554 w 369863"/>
                <a:gd name="connsiteY5" fmla="*/ 155094 h 155093"/>
                <a:gd name="connsiteX6" fmla="*/ 0 w 369863"/>
                <a:gd name="connsiteY6" fmla="*/ 128296 h 155093"/>
                <a:gd name="connsiteX7" fmla="*/ 474 w 369863"/>
                <a:gd name="connsiteY7" fmla="*/ 23003 h 155093"/>
                <a:gd name="connsiteX8" fmla="*/ 24420 w 369863"/>
                <a:gd name="connsiteY8" fmla="*/ 237 h 155093"/>
                <a:gd name="connsiteX9" fmla="*/ 185643 w 369863"/>
                <a:gd name="connsiteY9" fmla="*/ 237 h 155093"/>
                <a:gd name="connsiteX10" fmla="*/ 185406 w 369863"/>
                <a:gd name="connsiteY10" fmla="*/ 0 h 155093"/>
                <a:gd name="connsiteX11" fmla="*/ 19442 w 369863"/>
                <a:gd name="connsiteY11" fmla="*/ 20157 h 155093"/>
                <a:gd name="connsiteX12" fmla="*/ 19204 w 369863"/>
                <a:gd name="connsiteY12" fmla="*/ 123553 h 155093"/>
                <a:gd name="connsiteX13" fmla="*/ 32007 w 369863"/>
                <a:gd name="connsiteY13" fmla="*/ 136122 h 155093"/>
                <a:gd name="connsiteX14" fmla="*/ 339041 w 369863"/>
                <a:gd name="connsiteY14" fmla="*/ 136122 h 155093"/>
                <a:gd name="connsiteX15" fmla="*/ 351133 w 369863"/>
                <a:gd name="connsiteY15" fmla="*/ 123791 h 155093"/>
                <a:gd name="connsiteX16" fmla="*/ 351133 w 369863"/>
                <a:gd name="connsiteY16" fmla="*/ 33675 h 155093"/>
                <a:gd name="connsiteX17" fmla="*/ 336670 w 369863"/>
                <a:gd name="connsiteY17" fmla="*/ 18972 h 155093"/>
                <a:gd name="connsiteX18" fmla="*/ 31059 w 369863"/>
                <a:gd name="connsiteY18" fmla="*/ 18972 h 155093"/>
                <a:gd name="connsiteX19" fmla="*/ 19442 w 369863"/>
                <a:gd name="connsiteY19" fmla="*/ 20157 h 15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9863" h="155093">
                  <a:moveTo>
                    <a:pt x="185406" y="0"/>
                  </a:moveTo>
                  <a:cubicBezTo>
                    <a:pt x="238040" y="0"/>
                    <a:pt x="290437" y="0"/>
                    <a:pt x="343072" y="0"/>
                  </a:cubicBezTo>
                  <a:cubicBezTo>
                    <a:pt x="362750" y="0"/>
                    <a:pt x="369863" y="7826"/>
                    <a:pt x="369863" y="27746"/>
                  </a:cubicBezTo>
                  <a:cubicBezTo>
                    <a:pt x="369863" y="61421"/>
                    <a:pt x="369863" y="94859"/>
                    <a:pt x="369863" y="128533"/>
                  </a:cubicBezTo>
                  <a:cubicBezTo>
                    <a:pt x="369863" y="147505"/>
                    <a:pt x="362276" y="155094"/>
                    <a:pt x="343072" y="155094"/>
                  </a:cubicBezTo>
                  <a:cubicBezTo>
                    <a:pt x="237566" y="155094"/>
                    <a:pt x="132060" y="155094"/>
                    <a:pt x="26554" y="155094"/>
                  </a:cubicBezTo>
                  <a:cubicBezTo>
                    <a:pt x="7587" y="155094"/>
                    <a:pt x="0" y="147268"/>
                    <a:pt x="0" y="128296"/>
                  </a:cubicBezTo>
                  <a:cubicBezTo>
                    <a:pt x="0" y="93199"/>
                    <a:pt x="0" y="58101"/>
                    <a:pt x="474" y="23003"/>
                  </a:cubicBezTo>
                  <a:cubicBezTo>
                    <a:pt x="711" y="7826"/>
                    <a:pt x="9010" y="237"/>
                    <a:pt x="24420" y="237"/>
                  </a:cubicBezTo>
                  <a:cubicBezTo>
                    <a:pt x="78240" y="237"/>
                    <a:pt x="131823" y="237"/>
                    <a:pt x="185643" y="237"/>
                  </a:cubicBezTo>
                  <a:cubicBezTo>
                    <a:pt x="185406" y="237"/>
                    <a:pt x="185406" y="237"/>
                    <a:pt x="185406" y="0"/>
                  </a:cubicBezTo>
                  <a:close/>
                  <a:moveTo>
                    <a:pt x="19442" y="20157"/>
                  </a:moveTo>
                  <a:cubicBezTo>
                    <a:pt x="19442" y="56441"/>
                    <a:pt x="19916" y="89879"/>
                    <a:pt x="19204" y="123553"/>
                  </a:cubicBezTo>
                  <a:cubicBezTo>
                    <a:pt x="18967" y="133751"/>
                    <a:pt x="22524" y="136122"/>
                    <a:pt x="32007" y="136122"/>
                  </a:cubicBezTo>
                  <a:cubicBezTo>
                    <a:pt x="134431" y="135885"/>
                    <a:pt x="236618" y="135885"/>
                    <a:pt x="339041" y="136122"/>
                  </a:cubicBezTo>
                  <a:cubicBezTo>
                    <a:pt x="348762" y="136122"/>
                    <a:pt x="351133" y="132802"/>
                    <a:pt x="351133" y="123791"/>
                  </a:cubicBezTo>
                  <a:cubicBezTo>
                    <a:pt x="350659" y="93673"/>
                    <a:pt x="350422" y="63792"/>
                    <a:pt x="351133" y="33675"/>
                  </a:cubicBezTo>
                  <a:cubicBezTo>
                    <a:pt x="351370" y="22292"/>
                    <a:pt x="348288" y="18972"/>
                    <a:pt x="336670" y="18972"/>
                  </a:cubicBezTo>
                  <a:cubicBezTo>
                    <a:pt x="234721" y="19446"/>
                    <a:pt x="132771" y="18972"/>
                    <a:pt x="31059" y="18972"/>
                  </a:cubicBezTo>
                  <a:cubicBezTo>
                    <a:pt x="27029" y="18972"/>
                    <a:pt x="23472" y="19683"/>
                    <a:pt x="19442" y="20157"/>
                  </a:cubicBezTo>
                  <a:close/>
                </a:path>
              </a:pathLst>
            </a:custGeom>
            <a:grpFill/>
            <a:ln w="2364" cap="flat">
              <a:noFill/>
              <a:prstDash val="solid"/>
              <a:miter/>
            </a:ln>
          </p:spPr>
          <p:txBody>
            <a:bodyPr rtlCol="0" anchor="ctr"/>
            <a:lstStyle/>
            <a:p>
              <a:endParaRPr lang="en-US"/>
            </a:p>
          </p:txBody>
        </p:sp>
        <p:sp>
          <p:nvSpPr>
            <p:cNvPr id="688" name="Freeform 687">
              <a:extLst>
                <a:ext uri="{FF2B5EF4-FFF2-40B4-BE49-F238E27FC236}">
                  <a16:creationId xmlns:a16="http://schemas.microsoft.com/office/drawing/2014/main" id="{11CC7315-D117-1E6D-F367-6953305C9FE3}"/>
                </a:ext>
              </a:extLst>
            </p:cNvPr>
            <p:cNvSpPr/>
            <p:nvPr/>
          </p:nvSpPr>
          <p:spPr>
            <a:xfrm>
              <a:off x="3277151" y="6073134"/>
              <a:ext cx="117762" cy="252944"/>
            </a:xfrm>
            <a:custGeom>
              <a:avLst/>
              <a:gdLst>
                <a:gd name="connsiteX0" fmla="*/ 105 w 117762"/>
                <a:gd name="connsiteY0" fmla="*/ 126956 h 252944"/>
                <a:gd name="connsiteX1" fmla="*/ 105 w 117762"/>
                <a:gd name="connsiteY1" fmla="*/ 60555 h 252944"/>
                <a:gd name="connsiteX2" fmla="*/ 56059 w 117762"/>
                <a:gd name="connsiteY2" fmla="*/ 83 h 252944"/>
                <a:gd name="connsiteX3" fmla="*/ 116517 w 117762"/>
                <a:gd name="connsiteY3" fmla="*/ 55338 h 252944"/>
                <a:gd name="connsiteX4" fmla="*/ 116517 w 117762"/>
                <a:gd name="connsiteY4" fmla="*/ 198574 h 252944"/>
                <a:gd name="connsiteX5" fmla="*/ 55348 w 117762"/>
                <a:gd name="connsiteY5" fmla="*/ 252881 h 252944"/>
                <a:gd name="connsiteX6" fmla="*/ 342 w 117762"/>
                <a:gd name="connsiteY6" fmla="*/ 194306 h 252944"/>
                <a:gd name="connsiteX7" fmla="*/ 105 w 117762"/>
                <a:gd name="connsiteY7" fmla="*/ 126956 h 252944"/>
                <a:gd name="connsiteX8" fmla="*/ 97550 w 117762"/>
                <a:gd name="connsiteY8" fmla="*/ 127193 h 252944"/>
                <a:gd name="connsiteX9" fmla="*/ 97550 w 117762"/>
                <a:gd name="connsiteY9" fmla="*/ 95179 h 252944"/>
                <a:gd name="connsiteX10" fmla="*/ 97550 w 117762"/>
                <a:gd name="connsiteY10" fmla="*/ 61978 h 252944"/>
                <a:gd name="connsiteX11" fmla="*/ 57956 w 117762"/>
                <a:gd name="connsiteY11" fmla="*/ 19529 h 252944"/>
                <a:gd name="connsiteX12" fmla="*/ 19073 w 117762"/>
                <a:gd name="connsiteY12" fmla="*/ 62927 h 252944"/>
                <a:gd name="connsiteX13" fmla="*/ 19073 w 117762"/>
                <a:gd name="connsiteY13" fmla="*/ 189563 h 252944"/>
                <a:gd name="connsiteX14" fmla="*/ 58430 w 117762"/>
                <a:gd name="connsiteY14" fmla="*/ 234146 h 252944"/>
                <a:gd name="connsiteX15" fmla="*/ 97550 w 117762"/>
                <a:gd name="connsiteY15" fmla="*/ 190986 h 252944"/>
                <a:gd name="connsiteX16" fmla="*/ 97550 w 117762"/>
                <a:gd name="connsiteY16" fmla="*/ 127193 h 25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762" h="252944">
                  <a:moveTo>
                    <a:pt x="105" y="126956"/>
                  </a:moveTo>
                  <a:cubicBezTo>
                    <a:pt x="105" y="104902"/>
                    <a:pt x="-132" y="82847"/>
                    <a:pt x="105" y="60555"/>
                  </a:cubicBezTo>
                  <a:cubicBezTo>
                    <a:pt x="342" y="27117"/>
                    <a:pt x="23815" y="1743"/>
                    <a:pt x="56059" y="83"/>
                  </a:cubicBezTo>
                  <a:cubicBezTo>
                    <a:pt x="87829" y="-1577"/>
                    <a:pt x="115332" y="21900"/>
                    <a:pt x="116517" y="55338"/>
                  </a:cubicBezTo>
                  <a:cubicBezTo>
                    <a:pt x="118177" y="103004"/>
                    <a:pt x="118177" y="150908"/>
                    <a:pt x="116517" y="198574"/>
                  </a:cubicBezTo>
                  <a:cubicBezTo>
                    <a:pt x="115332" y="231538"/>
                    <a:pt x="87829" y="254304"/>
                    <a:pt x="55348" y="252881"/>
                  </a:cubicBezTo>
                  <a:cubicBezTo>
                    <a:pt x="25000" y="251695"/>
                    <a:pt x="580" y="226083"/>
                    <a:pt x="342" y="194306"/>
                  </a:cubicBezTo>
                  <a:cubicBezTo>
                    <a:pt x="-132" y="171777"/>
                    <a:pt x="105" y="149485"/>
                    <a:pt x="105" y="126956"/>
                  </a:cubicBezTo>
                  <a:close/>
                  <a:moveTo>
                    <a:pt x="97550" y="127193"/>
                  </a:moveTo>
                  <a:cubicBezTo>
                    <a:pt x="97550" y="116522"/>
                    <a:pt x="97550" y="105850"/>
                    <a:pt x="97550" y="95179"/>
                  </a:cubicBezTo>
                  <a:cubicBezTo>
                    <a:pt x="97550" y="84033"/>
                    <a:pt x="97550" y="73124"/>
                    <a:pt x="97550" y="61978"/>
                  </a:cubicBezTo>
                  <a:cubicBezTo>
                    <a:pt x="97313" y="36840"/>
                    <a:pt x="80717" y="19055"/>
                    <a:pt x="57956" y="19529"/>
                  </a:cubicBezTo>
                  <a:cubicBezTo>
                    <a:pt x="35195" y="20003"/>
                    <a:pt x="19073" y="37789"/>
                    <a:pt x="19073" y="62927"/>
                  </a:cubicBezTo>
                  <a:cubicBezTo>
                    <a:pt x="19073" y="105139"/>
                    <a:pt x="19073" y="147351"/>
                    <a:pt x="19073" y="189563"/>
                  </a:cubicBezTo>
                  <a:cubicBezTo>
                    <a:pt x="19073" y="215175"/>
                    <a:pt x="35906" y="234146"/>
                    <a:pt x="58430" y="234146"/>
                  </a:cubicBezTo>
                  <a:cubicBezTo>
                    <a:pt x="81191" y="234146"/>
                    <a:pt x="97076" y="216598"/>
                    <a:pt x="97550" y="190986"/>
                  </a:cubicBezTo>
                  <a:cubicBezTo>
                    <a:pt x="97787" y="169643"/>
                    <a:pt x="97550" y="148537"/>
                    <a:pt x="97550" y="127193"/>
                  </a:cubicBezTo>
                  <a:close/>
                </a:path>
              </a:pathLst>
            </a:custGeom>
            <a:grpFill/>
            <a:ln w="2364" cap="flat">
              <a:noFill/>
              <a:prstDash val="solid"/>
              <a:miter/>
            </a:ln>
          </p:spPr>
          <p:txBody>
            <a:bodyPr rtlCol="0" anchor="ctr"/>
            <a:lstStyle/>
            <a:p>
              <a:endParaRPr lang="en-US"/>
            </a:p>
          </p:txBody>
        </p:sp>
        <p:sp>
          <p:nvSpPr>
            <p:cNvPr id="689" name="Freeform 688">
              <a:extLst>
                <a:ext uri="{FF2B5EF4-FFF2-40B4-BE49-F238E27FC236}">
                  <a16:creationId xmlns:a16="http://schemas.microsoft.com/office/drawing/2014/main" id="{04C39B52-4A02-861A-E606-2E8D69C07FEB}"/>
                </a:ext>
              </a:extLst>
            </p:cNvPr>
            <p:cNvSpPr/>
            <p:nvPr/>
          </p:nvSpPr>
          <p:spPr>
            <a:xfrm>
              <a:off x="3102044" y="6073448"/>
              <a:ext cx="114992" cy="114791"/>
            </a:xfrm>
            <a:custGeom>
              <a:avLst/>
              <a:gdLst>
                <a:gd name="connsiteX0" fmla="*/ 114991 w 114992"/>
                <a:gd name="connsiteY0" fmla="*/ 57870 h 114791"/>
                <a:gd name="connsiteX1" fmla="*/ 57378 w 114992"/>
                <a:gd name="connsiteY1" fmla="*/ 114785 h 114791"/>
                <a:gd name="connsiteX2" fmla="*/ 2 w 114992"/>
                <a:gd name="connsiteY2" fmla="*/ 57396 h 114791"/>
                <a:gd name="connsiteX3" fmla="*/ 58563 w 114992"/>
                <a:gd name="connsiteY3" fmla="*/ 6 h 114791"/>
                <a:gd name="connsiteX4" fmla="*/ 114991 w 114992"/>
                <a:gd name="connsiteY4" fmla="*/ 57870 h 114791"/>
                <a:gd name="connsiteX5" fmla="*/ 19917 w 114992"/>
                <a:gd name="connsiteY5" fmla="*/ 56210 h 114791"/>
                <a:gd name="connsiteX6" fmla="*/ 56192 w 114992"/>
                <a:gd name="connsiteY6" fmla="*/ 95339 h 114791"/>
                <a:gd name="connsiteX7" fmla="*/ 96024 w 114992"/>
                <a:gd name="connsiteY7" fmla="*/ 58107 h 114791"/>
                <a:gd name="connsiteX8" fmla="*/ 58326 w 114992"/>
                <a:gd name="connsiteY8" fmla="*/ 19215 h 114791"/>
                <a:gd name="connsiteX9" fmla="*/ 19917 w 114992"/>
                <a:gd name="connsiteY9" fmla="*/ 56210 h 11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92" h="114791">
                  <a:moveTo>
                    <a:pt x="114991" y="57870"/>
                  </a:moveTo>
                  <a:cubicBezTo>
                    <a:pt x="114754" y="89411"/>
                    <a:pt x="88674" y="115260"/>
                    <a:pt x="57378" y="114785"/>
                  </a:cubicBezTo>
                  <a:cubicBezTo>
                    <a:pt x="25845" y="114548"/>
                    <a:pt x="-235" y="88225"/>
                    <a:pt x="2" y="57396"/>
                  </a:cubicBezTo>
                  <a:cubicBezTo>
                    <a:pt x="239" y="25381"/>
                    <a:pt x="26556" y="-468"/>
                    <a:pt x="58563" y="6"/>
                  </a:cubicBezTo>
                  <a:cubicBezTo>
                    <a:pt x="90096" y="244"/>
                    <a:pt x="115228" y="26093"/>
                    <a:pt x="114991" y="57870"/>
                  </a:cubicBezTo>
                  <a:close/>
                  <a:moveTo>
                    <a:pt x="19917" y="56210"/>
                  </a:moveTo>
                  <a:cubicBezTo>
                    <a:pt x="19206" y="76605"/>
                    <a:pt x="35802" y="94628"/>
                    <a:pt x="56192" y="95339"/>
                  </a:cubicBezTo>
                  <a:cubicBezTo>
                    <a:pt x="77056" y="96051"/>
                    <a:pt x="95312" y="78976"/>
                    <a:pt x="96024" y="58107"/>
                  </a:cubicBezTo>
                  <a:cubicBezTo>
                    <a:pt x="96498" y="37001"/>
                    <a:pt x="80139" y="19927"/>
                    <a:pt x="58326" y="19215"/>
                  </a:cubicBezTo>
                  <a:cubicBezTo>
                    <a:pt x="37462" y="18978"/>
                    <a:pt x="20392" y="35104"/>
                    <a:pt x="19917" y="56210"/>
                  </a:cubicBezTo>
                  <a:close/>
                </a:path>
              </a:pathLst>
            </a:custGeom>
            <a:grpFill/>
            <a:ln w="2364" cap="flat">
              <a:noFill/>
              <a:prstDash val="solid"/>
              <a:miter/>
            </a:ln>
          </p:spPr>
          <p:txBody>
            <a:bodyPr rtlCol="0" anchor="ctr"/>
            <a:lstStyle/>
            <a:p>
              <a:endParaRPr lang="en-US"/>
            </a:p>
          </p:txBody>
        </p:sp>
        <p:sp>
          <p:nvSpPr>
            <p:cNvPr id="690" name="Freeform 689">
              <a:extLst>
                <a:ext uri="{FF2B5EF4-FFF2-40B4-BE49-F238E27FC236}">
                  <a16:creationId xmlns:a16="http://schemas.microsoft.com/office/drawing/2014/main" id="{5802B45E-9A07-14AA-6D43-583A2CD9612A}"/>
                </a:ext>
              </a:extLst>
            </p:cNvPr>
            <p:cNvSpPr/>
            <p:nvPr/>
          </p:nvSpPr>
          <p:spPr>
            <a:xfrm>
              <a:off x="3102040" y="6211467"/>
              <a:ext cx="114995" cy="114785"/>
            </a:xfrm>
            <a:custGeom>
              <a:avLst/>
              <a:gdLst>
                <a:gd name="connsiteX0" fmla="*/ 57857 w 114995"/>
                <a:gd name="connsiteY0" fmla="*/ 114785 h 114785"/>
                <a:gd name="connsiteX1" fmla="*/ 6 w 114995"/>
                <a:gd name="connsiteY1" fmla="*/ 57870 h 114785"/>
                <a:gd name="connsiteX2" fmla="*/ 58094 w 114995"/>
                <a:gd name="connsiteY2" fmla="*/ 6 h 114785"/>
                <a:gd name="connsiteX3" fmla="*/ 114996 w 114995"/>
                <a:gd name="connsiteY3" fmla="*/ 57633 h 114785"/>
                <a:gd name="connsiteX4" fmla="*/ 57857 w 114995"/>
                <a:gd name="connsiteY4" fmla="*/ 114785 h 114785"/>
                <a:gd name="connsiteX5" fmla="*/ 95791 w 114995"/>
                <a:gd name="connsiteY5" fmla="*/ 56921 h 114785"/>
                <a:gd name="connsiteX6" fmla="*/ 57620 w 114995"/>
                <a:gd name="connsiteY6" fmla="*/ 19927 h 114785"/>
                <a:gd name="connsiteX7" fmla="*/ 19448 w 114995"/>
                <a:gd name="connsiteY7" fmla="*/ 56921 h 114785"/>
                <a:gd name="connsiteX8" fmla="*/ 57620 w 114995"/>
                <a:gd name="connsiteY8" fmla="*/ 95813 h 114785"/>
                <a:gd name="connsiteX9" fmla="*/ 95791 w 114995"/>
                <a:gd name="connsiteY9" fmla="*/ 56921 h 11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95" h="114785">
                  <a:moveTo>
                    <a:pt x="57857" y="114785"/>
                  </a:moveTo>
                  <a:cubicBezTo>
                    <a:pt x="26323" y="114785"/>
                    <a:pt x="718" y="89648"/>
                    <a:pt x="6" y="57870"/>
                  </a:cubicBezTo>
                  <a:cubicBezTo>
                    <a:pt x="-468" y="26329"/>
                    <a:pt x="26323" y="-468"/>
                    <a:pt x="58094" y="6"/>
                  </a:cubicBezTo>
                  <a:cubicBezTo>
                    <a:pt x="89627" y="243"/>
                    <a:pt x="114996" y="26092"/>
                    <a:pt x="114996" y="57633"/>
                  </a:cubicBezTo>
                  <a:cubicBezTo>
                    <a:pt x="114996" y="89173"/>
                    <a:pt x="89627" y="114548"/>
                    <a:pt x="57857" y="114785"/>
                  </a:cubicBezTo>
                  <a:close/>
                  <a:moveTo>
                    <a:pt x="95791" y="56921"/>
                  </a:moveTo>
                  <a:cubicBezTo>
                    <a:pt x="95791" y="36290"/>
                    <a:pt x="78484" y="19689"/>
                    <a:pt x="57620" y="19927"/>
                  </a:cubicBezTo>
                  <a:cubicBezTo>
                    <a:pt x="36755" y="19927"/>
                    <a:pt x="19685" y="36527"/>
                    <a:pt x="19448" y="56921"/>
                  </a:cubicBezTo>
                  <a:cubicBezTo>
                    <a:pt x="19211" y="77790"/>
                    <a:pt x="36993" y="95813"/>
                    <a:pt x="57620" y="95813"/>
                  </a:cubicBezTo>
                  <a:cubicBezTo>
                    <a:pt x="78484" y="95576"/>
                    <a:pt x="96028" y="78027"/>
                    <a:pt x="95791" y="56921"/>
                  </a:cubicBezTo>
                  <a:close/>
                </a:path>
              </a:pathLst>
            </a:custGeom>
            <a:grpFill/>
            <a:ln w="2364" cap="flat">
              <a:noFill/>
              <a:prstDash val="solid"/>
              <a:miter/>
            </a:ln>
          </p:spPr>
          <p:txBody>
            <a:bodyPr rtlCol="0" anchor="ctr"/>
            <a:lstStyle/>
            <a:p>
              <a:endParaRPr lang="en-US"/>
            </a:p>
          </p:txBody>
        </p:sp>
        <p:sp>
          <p:nvSpPr>
            <p:cNvPr id="691" name="Freeform 690">
              <a:extLst>
                <a:ext uri="{FF2B5EF4-FFF2-40B4-BE49-F238E27FC236}">
                  <a16:creationId xmlns:a16="http://schemas.microsoft.com/office/drawing/2014/main" id="{973B28D4-F9AE-1B34-ACFE-03E6D3F8B2F1}"/>
                </a:ext>
              </a:extLst>
            </p:cNvPr>
            <p:cNvSpPr/>
            <p:nvPr/>
          </p:nvSpPr>
          <p:spPr>
            <a:xfrm>
              <a:off x="3267536" y="5976876"/>
              <a:ext cx="136093" cy="64668"/>
            </a:xfrm>
            <a:custGeom>
              <a:avLst/>
              <a:gdLst>
                <a:gd name="connsiteX0" fmla="*/ 68045 w 136093"/>
                <a:gd name="connsiteY0" fmla="*/ 64563 h 64668"/>
                <a:gd name="connsiteX1" fmla="*/ 32482 w 136093"/>
                <a:gd name="connsiteY1" fmla="*/ 64563 h 64668"/>
                <a:gd name="connsiteX2" fmla="*/ 0 w 136093"/>
                <a:gd name="connsiteY2" fmla="*/ 32311 h 64668"/>
                <a:gd name="connsiteX3" fmla="*/ 31533 w 136093"/>
                <a:gd name="connsiteY3" fmla="*/ 534 h 64668"/>
                <a:gd name="connsiteX4" fmla="*/ 104794 w 136093"/>
                <a:gd name="connsiteY4" fmla="*/ 534 h 64668"/>
                <a:gd name="connsiteX5" fmla="*/ 136091 w 136093"/>
                <a:gd name="connsiteY5" fmla="*/ 32548 h 64668"/>
                <a:gd name="connsiteX6" fmla="*/ 103372 w 136093"/>
                <a:gd name="connsiteY6" fmla="*/ 64563 h 64668"/>
                <a:gd name="connsiteX7" fmla="*/ 68045 w 136093"/>
                <a:gd name="connsiteY7" fmla="*/ 64563 h 64668"/>
                <a:gd name="connsiteX8" fmla="*/ 68519 w 136093"/>
                <a:gd name="connsiteY8" fmla="*/ 18557 h 64668"/>
                <a:gd name="connsiteX9" fmla="*/ 68519 w 136093"/>
                <a:gd name="connsiteY9" fmla="*/ 18557 h 64668"/>
                <a:gd name="connsiteX10" fmla="*/ 34378 w 136093"/>
                <a:gd name="connsiteY10" fmla="*/ 18557 h 64668"/>
                <a:gd name="connsiteX11" fmla="*/ 19441 w 136093"/>
                <a:gd name="connsiteY11" fmla="*/ 31600 h 64668"/>
                <a:gd name="connsiteX12" fmla="*/ 34852 w 136093"/>
                <a:gd name="connsiteY12" fmla="*/ 45591 h 64668"/>
                <a:gd name="connsiteX13" fmla="*/ 102187 w 136093"/>
                <a:gd name="connsiteY13" fmla="*/ 45591 h 64668"/>
                <a:gd name="connsiteX14" fmla="*/ 117123 w 136093"/>
                <a:gd name="connsiteY14" fmla="*/ 32311 h 64668"/>
                <a:gd name="connsiteX15" fmla="*/ 101712 w 136093"/>
                <a:gd name="connsiteY15" fmla="*/ 18320 h 64668"/>
                <a:gd name="connsiteX16" fmla="*/ 68519 w 136093"/>
                <a:gd name="connsiteY16" fmla="*/ 18557 h 6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093" h="64668">
                  <a:moveTo>
                    <a:pt x="68045" y="64563"/>
                  </a:moveTo>
                  <a:cubicBezTo>
                    <a:pt x="56191" y="64563"/>
                    <a:pt x="44336" y="64800"/>
                    <a:pt x="32482" y="64563"/>
                  </a:cubicBezTo>
                  <a:cubicBezTo>
                    <a:pt x="13988" y="64089"/>
                    <a:pt x="0" y="49860"/>
                    <a:pt x="0" y="32311"/>
                  </a:cubicBezTo>
                  <a:cubicBezTo>
                    <a:pt x="0" y="15000"/>
                    <a:pt x="13040" y="1008"/>
                    <a:pt x="31533" y="534"/>
                  </a:cubicBezTo>
                  <a:cubicBezTo>
                    <a:pt x="55954" y="-178"/>
                    <a:pt x="80374" y="-178"/>
                    <a:pt x="104794" y="534"/>
                  </a:cubicBezTo>
                  <a:cubicBezTo>
                    <a:pt x="123051" y="1008"/>
                    <a:pt x="136328" y="15474"/>
                    <a:pt x="136091" y="32548"/>
                  </a:cubicBezTo>
                  <a:cubicBezTo>
                    <a:pt x="135854" y="50334"/>
                    <a:pt x="122102" y="64089"/>
                    <a:pt x="103372" y="64563"/>
                  </a:cubicBezTo>
                  <a:cubicBezTo>
                    <a:pt x="91754" y="64800"/>
                    <a:pt x="79900" y="64563"/>
                    <a:pt x="68045" y="64563"/>
                  </a:cubicBezTo>
                  <a:close/>
                  <a:moveTo>
                    <a:pt x="68519" y="18557"/>
                  </a:moveTo>
                  <a:cubicBezTo>
                    <a:pt x="68519" y="18794"/>
                    <a:pt x="68519" y="18794"/>
                    <a:pt x="68519" y="18557"/>
                  </a:cubicBezTo>
                  <a:cubicBezTo>
                    <a:pt x="57139" y="18557"/>
                    <a:pt x="45759" y="18557"/>
                    <a:pt x="34378" y="18557"/>
                  </a:cubicBezTo>
                  <a:cubicBezTo>
                    <a:pt x="25606" y="18557"/>
                    <a:pt x="19441" y="22825"/>
                    <a:pt x="19441" y="31600"/>
                  </a:cubicBezTo>
                  <a:cubicBezTo>
                    <a:pt x="19204" y="41086"/>
                    <a:pt x="25606" y="45591"/>
                    <a:pt x="34852" y="45591"/>
                  </a:cubicBezTo>
                  <a:cubicBezTo>
                    <a:pt x="57376" y="45829"/>
                    <a:pt x="79663" y="45829"/>
                    <a:pt x="102187" y="45591"/>
                  </a:cubicBezTo>
                  <a:cubicBezTo>
                    <a:pt x="110722" y="45591"/>
                    <a:pt x="116886" y="41323"/>
                    <a:pt x="117123" y="32311"/>
                  </a:cubicBezTo>
                  <a:cubicBezTo>
                    <a:pt x="117360" y="22588"/>
                    <a:pt x="110959" y="18557"/>
                    <a:pt x="101712" y="18320"/>
                  </a:cubicBezTo>
                  <a:cubicBezTo>
                    <a:pt x="90569" y="18557"/>
                    <a:pt x="79426" y="18557"/>
                    <a:pt x="68519" y="18557"/>
                  </a:cubicBezTo>
                  <a:close/>
                </a:path>
              </a:pathLst>
            </a:custGeom>
            <a:grpFill/>
            <a:ln w="2364" cap="flat">
              <a:noFill/>
              <a:prstDash val="solid"/>
              <a:miter/>
            </a:ln>
          </p:spPr>
          <p:txBody>
            <a:bodyPr rtlCol="0" anchor="ctr"/>
            <a:lstStyle/>
            <a:p>
              <a:endParaRPr lang="en-US"/>
            </a:p>
          </p:txBody>
        </p:sp>
        <p:sp>
          <p:nvSpPr>
            <p:cNvPr id="692" name="Freeform 691">
              <a:extLst>
                <a:ext uri="{FF2B5EF4-FFF2-40B4-BE49-F238E27FC236}">
                  <a16:creationId xmlns:a16="http://schemas.microsoft.com/office/drawing/2014/main" id="{93782334-6FFB-3510-E217-CE7E0CC70037}"/>
                </a:ext>
              </a:extLst>
            </p:cNvPr>
            <p:cNvSpPr/>
            <p:nvPr/>
          </p:nvSpPr>
          <p:spPr>
            <a:xfrm>
              <a:off x="3092085" y="5976830"/>
              <a:ext cx="135394" cy="64787"/>
            </a:xfrm>
            <a:custGeom>
              <a:avLst/>
              <a:gdLst>
                <a:gd name="connsiteX0" fmla="*/ 68523 w 135394"/>
                <a:gd name="connsiteY0" fmla="*/ 105 h 64787"/>
                <a:gd name="connsiteX1" fmla="*/ 102901 w 135394"/>
                <a:gd name="connsiteY1" fmla="*/ 105 h 64787"/>
                <a:gd name="connsiteX2" fmla="*/ 135382 w 135394"/>
                <a:gd name="connsiteY2" fmla="*/ 33069 h 64787"/>
                <a:gd name="connsiteX3" fmla="*/ 102427 w 135394"/>
                <a:gd name="connsiteY3" fmla="*/ 64609 h 64787"/>
                <a:gd name="connsiteX4" fmla="*/ 33907 w 135394"/>
                <a:gd name="connsiteY4" fmla="*/ 64609 h 64787"/>
                <a:gd name="connsiteX5" fmla="*/ 3 w 135394"/>
                <a:gd name="connsiteY5" fmla="*/ 32595 h 64787"/>
                <a:gd name="connsiteX6" fmla="*/ 33196 w 135394"/>
                <a:gd name="connsiteY6" fmla="*/ 105 h 64787"/>
                <a:gd name="connsiteX7" fmla="*/ 68523 w 135394"/>
                <a:gd name="connsiteY7" fmla="*/ 105 h 64787"/>
                <a:gd name="connsiteX8" fmla="*/ 68048 w 135394"/>
                <a:gd name="connsiteY8" fmla="*/ 18603 h 64787"/>
                <a:gd name="connsiteX9" fmla="*/ 35093 w 135394"/>
                <a:gd name="connsiteY9" fmla="*/ 18603 h 64787"/>
                <a:gd name="connsiteX10" fmla="*/ 18970 w 135394"/>
                <a:gd name="connsiteY10" fmla="*/ 31646 h 64787"/>
                <a:gd name="connsiteX11" fmla="*/ 34381 w 135394"/>
                <a:gd name="connsiteY11" fmla="*/ 45875 h 64787"/>
                <a:gd name="connsiteX12" fmla="*/ 101715 w 135394"/>
                <a:gd name="connsiteY12" fmla="*/ 45875 h 64787"/>
                <a:gd name="connsiteX13" fmla="*/ 116652 w 135394"/>
                <a:gd name="connsiteY13" fmla="*/ 32595 h 64787"/>
                <a:gd name="connsiteX14" fmla="*/ 101241 w 135394"/>
                <a:gd name="connsiteY14" fmla="*/ 18603 h 64787"/>
                <a:gd name="connsiteX15" fmla="*/ 68048 w 135394"/>
                <a:gd name="connsiteY15" fmla="*/ 18603 h 6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394" h="64787">
                  <a:moveTo>
                    <a:pt x="68523" y="105"/>
                  </a:moveTo>
                  <a:cubicBezTo>
                    <a:pt x="79903" y="105"/>
                    <a:pt x="91283" y="-132"/>
                    <a:pt x="102901" y="105"/>
                  </a:cubicBezTo>
                  <a:cubicBezTo>
                    <a:pt x="122579" y="817"/>
                    <a:pt x="135857" y="14334"/>
                    <a:pt x="135382" y="33069"/>
                  </a:cubicBezTo>
                  <a:cubicBezTo>
                    <a:pt x="134908" y="51092"/>
                    <a:pt x="121157" y="64372"/>
                    <a:pt x="102427" y="64609"/>
                  </a:cubicBezTo>
                  <a:cubicBezTo>
                    <a:pt x="79666" y="64846"/>
                    <a:pt x="56668" y="64846"/>
                    <a:pt x="33907" y="64609"/>
                  </a:cubicBezTo>
                  <a:cubicBezTo>
                    <a:pt x="14229" y="64372"/>
                    <a:pt x="240" y="50855"/>
                    <a:pt x="3" y="32595"/>
                  </a:cubicBezTo>
                  <a:cubicBezTo>
                    <a:pt x="-234" y="13860"/>
                    <a:pt x="13043" y="817"/>
                    <a:pt x="33196" y="105"/>
                  </a:cubicBezTo>
                  <a:cubicBezTo>
                    <a:pt x="44813" y="-132"/>
                    <a:pt x="56668" y="105"/>
                    <a:pt x="68523" y="105"/>
                  </a:cubicBezTo>
                  <a:close/>
                  <a:moveTo>
                    <a:pt x="68048" y="18603"/>
                  </a:moveTo>
                  <a:cubicBezTo>
                    <a:pt x="57142" y="18603"/>
                    <a:pt x="45999" y="18603"/>
                    <a:pt x="35093" y="18603"/>
                  </a:cubicBezTo>
                  <a:cubicBezTo>
                    <a:pt x="25846" y="18603"/>
                    <a:pt x="19208" y="22160"/>
                    <a:pt x="18970" y="31646"/>
                  </a:cubicBezTo>
                  <a:cubicBezTo>
                    <a:pt x="18496" y="41369"/>
                    <a:pt x="25372" y="45638"/>
                    <a:pt x="34381" y="45875"/>
                  </a:cubicBezTo>
                  <a:cubicBezTo>
                    <a:pt x="56905" y="46112"/>
                    <a:pt x="79192" y="46112"/>
                    <a:pt x="101715" y="45875"/>
                  </a:cubicBezTo>
                  <a:cubicBezTo>
                    <a:pt x="110251" y="45875"/>
                    <a:pt x="116652" y="41606"/>
                    <a:pt x="116652" y="32595"/>
                  </a:cubicBezTo>
                  <a:cubicBezTo>
                    <a:pt x="116889" y="22871"/>
                    <a:pt x="110488" y="18603"/>
                    <a:pt x="101241" y="18603"/>
                  </a:cubicBezTo>
                  <a:cubicBezTo>
                    <a:pt x="90098" y="18603"/>
                    <a:pt x="79192" y="18603"/>
                    <a:pt x="68048" y="18603"/>
                  </a:cubicBezTo>
                  <a:close/>
                </a:path>
              </a:pathLst>
            </a:custGeom>
            <a:grpFill/>
            <a:ln w="2364" cap="flat">
              <a:noFill/>
              <a:prstDash val="solid"/>
              <a:miter/>
            </a:ln>
          </p:spPr>
          <p:txBody>
            <a:bodyPr rtlCol="0" anchor="ctr"/>
            <a:lstStyle/>
            <a:p>
              <a:endParaRPr lang="en-US"/>
            </a:p>
          </p:txBody>
        </p:sp>
      </p:grpSp>
      <p:sp>
        <p:nvSpPr>
          <p:cNvPr id="26" name="TextBox 25">
            <a:extLst>
              <a:ext uri="{FF2B5EF4-FFF2-40B4-BE49-F238E27FC236}">
                <a16:creationId xmlns:a16="http://schemas.microsoft.com/office/drawing/2014/main" id="{D037EA15-0A1A-637B-A35F-9F45C0D4DB33}"/>
              </a:ext>
            </a:extLst>
          </p:cNvPr>
          <p:cNvSpPr txBox="1"/>
          <p:nvPr/>
        </p:nvSpPr>
        <p:spPr>
          <a:xfrm>
            <a:off x="7979876" y="3371885"/>
            <a:ext cx="3553826" cy="584775"/>
          </a:xfrm>
          <a:prstGeom prst="rect">
            <a:avLst/>
          </a:prstGeom>
          <a:noFill/>
        </p:spPr>
        <p:txBody>
          <a:bodyPr wrap="square">
            <a:spAutoFit/>
          </a:bodyPr>
          <a:lstStyle/>
          <a:p>
            <a:r>
              <a:rPr lang="en-GB" sz="1600" dirty="0">
                <a:solidFill>
                  <a:schemeClr val="bg2"/>
                </a:solidFill>
              </a:rPr>
              <a:t>Wechselwirkung zwischen Kultur, Kommunikation, Risiko und Strategie</a:t>
            </a:r>
            <a:endParaRPr lang="en-IE" sz="1600" dirty="0">
              <a:solidFill>
                <a:schemeClr val="bg2"/>
              </a:solidFill>
            </a:endParaRPr>
          </a:p>
        </p:txBody>
      </p:sp>
    </p:spTree>
    <p:extLst>
      <p:ext uri="{BB962C8B-B14F-4D97-AF65-F5344CB8AC3E}">
        <p14:creationId xmlns:p14="http://schemas.microsoft.com/office/powerpoint/2010/main" val="2229569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7B57825-A626-D61E-0D3B-C9444E32F4F2}"/>
              </a:ext>
            </a:extLst>
          </p:cNvPr>
          <p:cNvSpPr>
            <a:spLocks noGrp="1"/>
          </p:cNvSpPr>
          <p:nvPr>
            <p:ph type="body" sz="quarter" idx="18"/>
          </p:nvPr>
        </p:nvSpPr>
        <p:spPr>
          <a:xfrm>
            <a:off x="438414" y="2016532"/>
            <a:ext cx="5657585" cy="3867704"/>
          </a:xfrm>
        </p:spPr>
        <p:txBody>
          <a:bodyPr>
            <a:normAutofit/>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2200" dirty="0"/>
              <a:t>FWS können eingesetzt werden, um Krisen zu erkennen, bevor ein Schaden </a:t>
            </a:r>
            <a:r>
              <a:rPr lang="en-GB" sz="2200" dirty="0" err="1"/>
              <a:t>entstanden</a:t>
            </a:r>
            <a:r>
              <a:rPr lang="en-GB" sz="2200" dirty="0"/>
              <a:t> </a:t>
            </a:r>
            <a:r>
              <a:rPr lang="en-GB" sz="2200" dirty="0" err="1"/>
              <a:t>ist</a:t>
            </a:r>
            <a:r>
              <a:rPr lang="en-GB" sz="2200" dirty="0"/>
              <a:t> und </a:t>
            </a:r>
            <a:r>
              <a:rPr lang="en-GB" sz="2200" dirty="0" err="1"/>
              <a:t>Fehlalarme</a:t>
            </a:r>
            <a:r>
              <a:rPr lang="en-GB" sz="2200" dirty="0"/>
              <a:t> bei möglichen </a:t>
            </a:r>
            <a:r>
              <a:rPr lang="en-GB" sz="2200" dirty="0" err="1"/>
              <a:t>Krisen</a:t>
            </a:r>
            <a:r>
              <a:rPr lang="en-GB" sz="2200" dirty="0"/>
              <a:t> </a:t>
            </a:r>
            <a:r>
              <a:rPr lang="en-GB" sz="2200" dirty="0" err="1"/>
              <a:t>verringern</a:t>
            </a:r>
            <a:r>
              <a:rPr lang="en-GB" sz="2200" dirty="0"/>
              <a:t>.</a:t>
            </a:r>
          </a:p>
          <a:p>
            <a:pPr marL="342900" lvl="0" indent="-342900" fontAlgn="base">
              <a:lnSpc>
                <a:spcPct val="107000"/>
              </a:lnSpc>
              <a:spcAft>
                <a:spcPts val="800"/>
              </a:spcAft>
              <a:buSzPts val="1000"/>
              <a:buFont typeface="Symbol" panose="05050102010706020507" pitchFamily="18" charset="2"/>
              <a:buChar char=""/>
              <a:tabLst>
                <a:tab pos="457200" algn="l"/>
              </a:tabLst>
            </a:pPr>
            <a:r>
              <a:rPr lang="en-GB" sz="2200" dirty="0"/>
              <a:t>Schauen wir uns einige grundlegende Kontrollmechanismen an, die eine </a:t>
            </a:r>
            <a:r>
              <a:rPr lang="en-GB" sz="2200" dirty="0" err="1"/>
              <a:t>Wissensgrundlage</a:t>
            </a:r>
            <a:r>
              <a:rPr lang="en-GB" sz="2200" dirty="0"/>
              <a:t> </a:t>
            </a:r>
            <a:r>
              <a:rPr lang="en-GB" sz="2200" dirty="0" err="1"/>
              <a:t>bilden</a:t>
            </a:r>
            <a:r>
              <a:rPr lang="en-GB" sz="2200" dirty="0"/>
              <a:t>:</a:t>
            </a:r>
            <a:endParaRPr lang="en-IE" sz="2200" dirty="0">
              <a:solidFill>
                <a:schemeClr val="bg2"/>
              </a:solidFill>
              <a:effectLst/>
              <a:ea typeface="Calibri" panose="020F0502020204030204" pitchFamily="34" charset="0"/>
              <a:cs typeface="Times New Roman" panose="02020603050405020304" pitchFamily="18" charset="0"/>
            </a:endParaRPr>
          </a:p>
        </p:txBody>
      </p:sp>
      <p:sp>
        <p:nvSpPr>
          <p:cNvPr id="9" name="Text Placeholder 8">
            <a:extLst>
              <a:ext uri="{FF2B5EF4-FFF2-40B4-BE49-F238E27FC236}">
                <a16:creationId xmlns:a16="http://schemas.microsoft.com/office/drawing/2014/main" id="{38631903-F6EF-16F8-4B57-E54C5F5F0A35}"/>
              </a:ext>
            </a:extLst>
          </p:cNvPr>
          <p:cNvSpPr>
            <a:spLocks noGrp="1"/>
          </p:cNvSpPr>
          <p:nvPr>
            <p:ph type="body" sz="quarter" idx="16"/>
          </p:nvPr>
        </p:nvSpPr>
        <p:spPr>
          <a:xfrm>
            <a:off x="538749" y="643707"/>
            <a:ext cx="5657585" cy="839176"/>
          </a:xfrm>
        </p:spPr>
        <p:txBody>
          <a:bodyPr>
            <a:normAutofit/>
          </a:bodyPr>
          <a:lstStyle/>
          <a:p>
            <a:r>
              <a:rPr lang="en-GB" dirty="0"/>
              <a:t>Das Timing </a:t>
            </a:r>
            <a:r>
              <a:rPr lang="en-GB" dirty="0" err="1"/>
              <a:t>ist</a:t>
            </a:r>
            <a:r>
              <a:rPr lang="en-GB" dirty="0"/>
              <a:t> </a:t>
            </a:r>
            <a:r>
              <a:rPr lang="en-GB" dirty="0" err="1"/>
              <a:t>entscheidend</a:t>
            </a:r>
            <a:endParaRPr lang="en-GB" dirty="0"/>
          </a:p>
        </p:txBody>
      </p:sp>
      <p:sp>
        <p:nvSpPr>
          <p:cNvPr id="10" name="Rectangle 9">
            <a:extLst>
              <a:ext uri="{FF2B5EF4-FFF2-40B4-BE49-F238E27FC236}">
                <a16:creationId xmlns:a16="http://schemas.microsoft.com/office/drawing/2014/main" id="{C7AF6130-605D-3EAE-4DCF-BCF5D2BA0DC8}"/>
              </a:ext>
            </a:extLst>
          </p:cNvPr>
          <p:cNvSpPr/>
          <p:nvPr/>
        </p:nvSpPr>
        <p:spPr>
          <a:xfrm>
            <a:off x="676972" y="1847787"/>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 name="TextBox 2">
            <a:extLst>
              <a:ext uri="{FF2B5EF4-FFF2-40B4-BE49-F238E27FC236}">
                <a16:creationId xmlns:a16="http://schemas.microsoft.com/office/drawing/2014/main" id="{482A3634-7B2C-D731-07FB-E54F8E15DF6F}"/>
              </a:ext>
            </a:extLst>
          </p:cNvPr>
          <p:cNvSpPr txBox="1"/>
          <p:nvPr/>
        </p:nvSpPr>
        <p:spPr>
          <a:xfrm>
            <a:off x="6586001" y="1264146"/>
            <a:ext cx="6097772" cy="461665"/>
          </a:xfrm>
          <a:prstGeom prst="rect">
            <a:avLst/>
          </a:prstGeom>
          <a:noFill/>
        </p:spPr>
        <p:txBody>
          <a:bodyPr wrap="square">
            <a:spAutoFit/>
          </a:bodyPr>
          <a:lstStyle/>
          <a:p>
            <a:r>
              <a:rPr lang="en-GB" sz="2400" b="1" dirty="0">
                <a:solidFill>
                  <a:srgbClr val="B41F7A"/>
                </a:solidFill>
              </a:rPr>
              <a:t>Monatliche Auswertungen</a:t>
            </a:r>
            <a:endParaRPr lang="en-IE" sz="2400" b="1" dirty="0">
              <a:solidFill>
                <a:srgbClr val="B41F7A"/>
              </a:solidFill>
            </a:endParaRPr>
          </a:p>
        </p:txBody>
      </p:sp>
      <p:sp>
        <p:nvSpPr>
          <p:cNvPr id="8" name="TextBox 7">
            <a:extLst>
              <a:ext uri="{FF2B5EF4-FFF2-40B4-BE49-F238E27FC236}">
                <a16:creationId xmlns:a16="http://schemas.microsoft.com/office/drawing/2014/main" id="{819DB288-60C2-9C48-6AB7-8438E43D0067}"/>
              </a:ext>
            </a:extLst>
          </p:cNvPr>
          <p:cNvSpPr txBox="1"/>
          <p:nvPr/>
        </p:nvSpPr>
        <p:spPr>
          <a:xfrm>
            <a:off x="6708664" y="1695192"/>
            <a:ext cx="5019048" cy="3806170"/>
          </a:xfrm>
          <a:prstGeom prst="rect">
            <a:avLst/>
          </a:prstGeom>
          <a:noFill/>
        </p:spPr>
        <p:txBody>
          <a:bodyPr wrap="square">
            <a:spAutoFit/>
          </a:bodyPr>
          <a:lstStyle/>
          <a:p>
            <a:pPr algn="l">
              <a:spcBef>
                <a:spcPts val="600"/>
              </a:spcBef>
            </a:pPr>
            <a:r>
              <a:rPr lang="en-GB" sz="2200" dirty="0">
                <a:solidFill>
                  <a:srgbClr val="595959"/>
                </a:solidFill>
                <a:ea typeface="Open Sans Light" panose="020B0306030504020204" pitchFamily="34" charset="0"/>
                <a:cs typeface="Open Sans Light" panose="020B0306030504020204" pitchFamily="34" charset="0"/>
              </a:rPr>
              <a:t>Grundlegende unternehmerische Anliegen:</a:t>
            </a:r>
          </a:p>
          <a:p>
            <a:pPr marL="342900" indent="-342900" algn="l">
              <a:spcBef>
                <a:spcPts val="600"/>
              </a:spcBef>
              <a:buClr>
                <a:srgbClr val="B41F7A"/>
              </a:buClr>
              <a:buFont typeface="Arial" panose="020B0604020202020204" pitchFamily="34" charset="0"/>
              <a:buChar char="•"/>
            </a:pPr>
            <a:r>
              <a:rPr lang="en-GB" sz="2200" dirty="0">
                <a:solidFill>
                  <a:srgbClr val="595959"/>
                </a:solidFill>
                <a:ea typeface="Open Sans Light" panose="020B0306030504020204" pitchFamily="34" charset="0"/>
                <a:cs typeface="Open Sans Light" panose="020B0306030504020204" pitchFamily="34" charset="0"/>
              </a:rPr>
              <a:t>Wo steht mein Unternehmen heute in finanzieller Hinsicht?</a:t>
            </a:r>
          </a:p>
          <a:p>
            <a:pPr marL="342900" indent="-342900" algn="l">
              <a:spcBef>
                <a:spcPts val="600"/>
              </a:spcBef>
              <a:buClr>
                <a:srgbClr val="B41F7A"/>
              </a:buClr>
              <a:buFont typeface="Arial" panose="020B0604020202020204" pitchFamily="34" charset="0"/>
              <a:buChar char="•"/>
            </a:pPr>
            <a:r>
              <a:rPr lang="en-GB" sz="2200" dirty="0">
                <a:solidFill>
                  <a:srgbClr val="595959"/>
                </a:solidFill>
                <a:ea typeface="Open Sans Light" panose="020B0306030504020204" pitchFamily="34" charset="0"/>
                <a:cs typeface="Open Sans Light" panose="020B0306030504020204" pitchFamily="34" charset="0"/>
              </a:rPr>
              <a:t>Was sind meine Kostentreiber?</a:t>
            </a:r>
          </a:p>
          <a:p>
            <a:pPr marL="342900" indent="-342900" algn="l">
              <a:spcBef>
                <a:spcPts val="600"/>
              </a:spcBef>
              <a:buClr>
                <a:srgbClr val="B41F7A"/>
              </a:buClr>
              <a:buFont typeface="Arial" panose="020B0604020202020204" pitchFamily="34" charset="0"/>
              <a:buChar char="•"/>
            </a:pPr>
            <a:r>
              <a:rPr lang="en-GB" sz="2200" dirty="0">
                <a:solidFill>
                  <a:srgbClr val="595959"/>
                </a:solidFill>
                <a:ea typeface="Open Sans Light" panose="020B0306030504020204" pitchFamily="34" charset="0"/>
                <a:cs typeface="Open Sans Light" panose="020B0306030504020204" pitchFamily="34" charset="0"/>
              </a:rPr>
              <a:t>Wo </a:t>
            </a:r>
            <a:r>
              <a:rPr lang="en-GB" sz="2200" dirty="0" err="1">
                <a:solidFill>
                  <a:srgbClr val="595959"/>
                </a:solidFill>
                <a:ea typeface="Open Sans Light" panose="020B0306030504020204" pitchFamily="34" charset="0"/>
                <a:cs typeface="Open Sans Light" panose="020B0306030504020204" pitchFamily="34" charset="0"/>
              </a:rPr>
              <a:t>fließt</a:t>
            </a:r>
            <a:r>
              <a:rPr lang="en-GB" sz="2200" dirty="0">
                <a:solidFill>
                  <a:srgbClr val="595959"/>
                </a:solidFill>
                <a:ea typeface="Open Sans Light" panose="020B0306030504020204" pitchFamily="34" charset="0"/>
                <a:cs typeface="Open Sans Light" panose="020B0306030504020204" pitchFamily="34" charset="0"/>
              </a:rPr>
              <a:t> mein Geld </a:t>
            </a:r>
            <a:r>
              <a:rPr lang="en-GB" sz="2200" dirty="0" err="1">
                <a:solidFill>
                  <a:srgbClr val="595959"/>
                </a:solidFill>
                <a:ea typeface="Open Sans Light" panose="020B0306030504020204" pitchFamily="34" charset="0"/>
                <a:cs typeface="Open Sans Light" panose="020B0306030504020204" pitchFamily="34" charset="0"/>
              </a:rPr>
              <a:t>hin</a:t>
            </a:r>
            <a:r>
              <a:rPr lang="en-GB" sz="2200" dirty="0">
                <a:solidFill>
                  <a:srgbClr val="595959"/>
                </a:solidFill>
                <a:ea typeface="Open Sans Light" panose="020B0306030504020204" pitchFamily="34" charset="0"/>
                <a:cs typeface="Open Sans Light" panose="020B0306030504020204" pitchFamily="34" charset="0"/>
              </a:rPr>
              <a:t>?</a:t>
            </a:r>
          </a:p>
          <a:p>
            <a:pPr algn="l">
              <a:spcBef>
                <a:spcPts val="600"/>
              </a:spcBef>
            </a:pPr>
            <a:endParaRPr lang="en-GB" sz="2200" dirty="0">
              <a:solidFill>
                <a:srgbClr val="595959"/>
              </a:solidFill>
              <a:ea typeface="Open Sans Light" panose="020B0306030504020204" pitchFamily="34" charset="0"/>
              <a:cs typeface="Open Sans Light" panose="020B0306030504020204" pitchFamily="34" charset="0"/>
            </a:endParaRPr>
          </a:p>
          <a:p>
            <a:pPr>
              <a:spcBef>
                <a:spcPts val="600"/>
              </a:spcBef>
            </a:pPr>
            <a:r>
              <a:rPr lang="en-GB" sz="2200" b="1" dirty="0">
                <a:solidFill>
                  <a:srgbClr val="595959"/>
                </a:solidFill>
                <a:ea typeface="Open Sans Light" panose="020B0306030504020204" pitchFamily="34" charset="0"/>
                <a:cs typeface="Open Sans Light" panose="020B0306030504020204" pitchFamily="34" charset="0"/>
                <a:sym typeface="Wingdings" panose="05000000000000000000" pitchFamily="2" charset="2"/>
              </a:rPr>
              <a:t>Erster Schritt: </a:t>
            </a:r>
            <a:r>
              <a:rPr lang="en-GB" sz="2200" b="1" dirty="0" err="1">
                <a:solidFill>
                  <a:srgbClr val="595959"/>
                </a:solidFill>
                <a:ea typeface="Open Sans Light" panose="020B0306030504020204" pitchFamily="34" charset="0"/>
                <a:cs typeface="Open Sans Light" panose="020B0306030504020204" pitchFamily="34" charset="0"/>
                <a:sym typeface="Wingdings" panose="05000000000000000000" pitchFamily="2" charset="2"/>
              </a:rPr>
              <a:t>Analysieren</a:t>
            </a:r>
            <a:r>
              <a:rPr lang="en-GB" sz="2200" b="1" dirty="0">
                <a:solidFill>
                  <a:srgbClr val="595959"/>
                </a:solidFill>
                <a:ea typeface="Open Sans Light" panose="020B0306030504020204" pitchFamily="34" charset="0"/>
                <a:cs typeface="Open Sans Light" panose="020B0306030504020204" pitchFamily="34" charset="0"/>
                <a:sym typeface="Wingdings" panose="05000000000000000000" pitchFamily="2" charset="2"/>
              </a:rPr>
              <a:t> Sie die </a:t>
            </a:r>
            <a:r>
              <a:rPr lang="en-GB" sz="2200" b="1" dirty="0" err="1">
                <a:solidFill>
                  <a:srgbClr val="595959"/>
                </a:solidFill>
                <a:ea typeface="Open Sans Light" panose="020B0306030504020204" pitchFamily="34" charset="0"/>
                <a:cs typeface="Open Sans Light" panose="020B0306030504020204" pitchFamily="34" charset="0"/>
                <a:sym typeface="Wingdings" panose="05000000000000000000" pitchFamily="2" charset="2"/>
              </a:rPr>
              <a:t>monatlichen</a:t>
            </a:r>
            <a:r>
              <a:rPr lang="en-GB" sz="2200" b="1" dirty="0">
                <a:solidFill>
                  <a:srgbClr val="595959"/>
                </a:solidFill>
                <a:ea typeface="Open Sans Light" panose="020B0306030504020204" pitchFamily="34" charset="0"/>
                <a:cs typeface="Open Sans Light" panose="020B0306030504020204" pitchFamily="34" charset="0"/>
                <a:sym typeface="Wingdings" panose="05000000000000000000" pitchFamily="2" charset="2"/>
              </a:rPr>
              <a:t> </a:t>
            </a:r>
            <a:r>
              <a:rPr lang="en-GB" sz="2200" b="1" dirty="0" err="1">
                <a:solidFill>
                  <a:srgbClr val="595959"/>
                </a:solidFill>
                <a:ea typeface="Open Sans Light" panose="020B0306030504020204" pitchFamily="34" charset="0"/>
                <a:cs typeface="Open Sans Light" panose="020B0306030504020204" pitchFamily="34" charset="0"/>
                <a:sym typeface="Wingdings" panose="05000000000000000000" pitchFamily="2" charset="2"/>
              </a:rPr>
              <a:t>Geschäftsauswertungen</a:t>
            </a:r>
            <a:r>
              <a:rPr lang="en-GB" sz="2200" b="1" dirty="0">
                <a:solidFill>
                  <a:srgbClr val="595959"/>
                </a:solidFill>
                <a:ea typeface="Open Sans Light" panose="020B0306030504020204" pitchFamily="34" charset="0"/>
                <a:cs typeface="Open Sans Light" panose="020B0306030504020204" pitchFamily="34" charset="0"/>
                <a:sym typeface="Wingdings" panose="05000000000000000000" pitchFamily="2" charset="2"/>
              </a:rPr>
              <a:t>!</a:t>
            </a:r>
          </a:p>
          <a:p>
            <a:pPr algn="l">
              <a:lnSpc>
                <a:spcPts val="1500"/>
              </a:lnSpc>
              <a:spcBef>
                <a:spcPts val="600"/>
              </a:spcBef>
            </a:pPr>
            <a:endParaRPr lang="en-GB" sz="1800" dirty="0">
              <a:solidFill>
                <a:schemeClr val="tx1"/>
              </a:solidFill>
              <a:latin typeface="+mj-l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379412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B782A2-B607-AADB-176B-6603DD59DA10}"/>
              </a:ext>
            </a:extLst>
          </p:cNvPr>
          <p:cNvSpPr/>
          <p:nvPr/>
        </p:nvSpPr>
        <p:spPr>
          <a:xfrm>
            <a:off x="0" y="0"/>
            <a:ext cx="4802376"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platzhalter 1">
            <a:extLst>
              <a:ext uri="{FF2B5EF4-FFF2-40B4-BE49-F238E27FC236}">
                <a16:creationId xmlns:a16="http://schemas.microsoft.com/office/drawing/2014/main" id="{38B4E260-12F3-4A00-968A-9E9720209DA1}"/>
              </a:ext>
            </a:extLst>
          </p:cNvPr>
          <p:cNvSpPr>
            <a:spLocks noGrp="1"/>
          </p:cNvSpPr>
          <p:nvPr>
            <p:ph type="body" sz="quarter" idx="16"/>
          </p:nvPr>
        </p:nvSpPr>
        <p:spPr>
          <a:xfrm>
            <a:off x="526268" y="491602"/>
            <a:ext cx="3956927" cy="5827181"/>
          </a:xfrm>
        </p:spPr>
        <p:txBody>
          <a:bodyPr>
            <a:normAutofit/>
          </a:bodyPr>
          <a:lstStyle/>
          <a:p>
            <a:r>
              <a:rPr lang="en-GB" sz="3200" dirty="0" err="1">
                <a:solidFill>
                  <a:schemeClr val="bg1"/>
                </a:solidFill>
              </a:rPr>
              <a:t>Überwachung</a:t>
            </a:r>
            <a:r>
              <a:rPr lang="en-GB" sz="3200" dirty="0">
                <a:solidFill>
                  <a:schemeClr val="bg1"/>
                </a:solidFill>
              </a:rPr>
              <a:t> von </a:t>
            </a:r>
            <a:r>
              <a:rPr lang="en-GB" sz="3200" dirty="0" err="1">
                <a:solidFill>
                  <a:schemeClr val="bg1"/>
                </a:solidFill>
              </a:rPr>
              <a:t>Leistungsindikatoren</a:t>
            </a:r>
            <a:r>
              <a:rPr lang="en-GB" sz="3200" dirty="0">
                <a:solidFill>
                  <a:schemeClr val="bg1"/>
                </a:solidFill>
              </a:rPr>
              <a:t> (KPIs)</a:t>
            </a:r>
          </a:p>
          <a:p>
            <a:endParaRPr lang="en-GB" dirty="0">
              <a:solidFill>
                <a:schemeClr val="bg1"/>
              </a:solidFill>
            </a:endParaRPr>
          </a:p>
          <a:p>
            <a:endParaRPr lang="en-GB" sz="3200" dirty="0">
              <a:solidFill>
                <a:schemeClr val="bg1"/>
              </a:solidFill>
            </a:endParaRPr>
          </a:p>
          <a:p>
            <a:pPr>
              <a:lnSpc>
                <a:spcPts val="2260"/>
              </a:lnSpc>
              <a:spcBef>
                <a:spcPts val="0"/>
              </a:spcBef>
            </a:pPr>
            <a:r>
              <a:rPr lang="en-GB" sz="2000" dirty="0">
                <a:solidFill>
                  <a:schemeClr val="bg1"/>
                </a:solidFill>
              </a:rPr>
              <a:t>Was </a:t>
            </a:r>
            <a:r>
              <a:rPr lang="en-GB" sz="2000" dirty="0" err="1">
                <a:solidFill>
                  <a:schemeClr val="bg1"/>
                </a:solidFill>
              </a:rPr>
              <a:t>sind</a:t>
            </a:r>
            <a:r>
              <a:rPr lang="en-GB" sz="2000" dirty="0">
                <a:solidFill>
                  <a:schemeClr val="bg1"/>
                </a:solidFill>
              </a:rPr>
              <a:t> KPIs und was </a:t>
            </a:r>
            <a:r>
              <a:rPr lang="en-GB" sz="2000" dirty="0" err="1">
                <a:solidFill>
                  <a:schemeClr val="bg1"/>
                </a:solidFill>
              </a:rPr>
              <a:t>nicht</a:t>
            </a:r>
            <a:r>
              <a:rPr lang="en-GB" sz="2000" dirty="0">
                <a:solidFill>
                  <a:schemeClr val="bg1"/>
                </a:solidFill>
              </a:rPr>
              <a:t>? </a:t>
            </a:r>
            <a:r>
              <a:rPr lang="en-GB" sz="2000" dirty="0" err="1">
                <a:solidFill>
                  <a:schemeClr val="bg1"/>
                </a:solidFill>
              </a:rPr>
              <a:t>KMU-Manager:innen</a:t>
            </a:r>
            <a:r>
              <a:rPr lang="en-GB" sz="2000" dirty="0">
                <a:solidFill>
                  <a:schemeClr val="bg1"/>
                </a:solidFill>
              </a:rPr>
              <a:t> und Teams können zwischen all den Zielen und Vorgaben leicht den Überblick über das Wesentliche verlieren. Sie brauchen wenige und einfache Kennzahlen, die ihnen sagen, ob sie auf dem richtigen Weg sind oder nicht. </a:t>
            </a:r>
          </a:p>
        </p:txBody>
      </p:sp>
      <p:sp>
        <p:nvSpPr>
          <p:cNvPr id="8" name="Rectangle 7">
            <a:extLst>
              <a:ext uri="{FF2B5EF4-FFF2-40B4-BE49-F238E27FC236}">
                <a16:creationId xmlns:a16="http://schemas.microsoft.com/office/drawing/2014/main" id="{14F9744D-3107-97CB-5B61-61E5B24B2E44}"/>
              </a:ext>
            </a:extLst>
          </p:cNvPr>
          <p:cNvSpPr/>
          <p:nvPr/>
        </p:nvSpPr>
        <p:spPr>
          <a:xfrm>
            <a:off x="559722" y="2301241"/>
            <a:ext cx="1440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grpSp>
        <p:nvGrpSpPr>
          <p:cNvPr id="64" name="Group 63">
            <a:extLst>
              <a:ext uri="{FF2B5EF4-FFF2-40B4-BE49-F238E27FC236}">
                <a16:creationId xmlns:a16="http://schemas.microsoft.com/office/drawing/2014/main" id="{03A753F1-0DE1-93CF-15D3-FDEA195E45E2}"/>
              </a:ext>
            </a:extLst>
          </p:cNvPr>
          <p:cNvGrpSpPr/>
          <p:nvPr/>
        </p:nvGrpSpPr>
        <p:grpSpPr>
          <a:xfrm>
            <a:off x="5343856" y="1582488"/>
            <a:ext cx="6620353" cy="1918740"/>
            <a:chOff x="4813591" y="1780979"/>
            <a:chExt cx="6620353" cy="2303689"/>
          </a:xfrm>
        </p:grpSpPr>
        <p:sp>
          <p:nvSpPr>
            <p:cNvPr id="46" name="Freeform 1">
              <a:extLst>
                <a:ext uri="{FF2B5EF4-FFF2-40B4-BE49-F238E27FC236}">
                  <a16:creationId xmlns:a16="http://schemas.microsoft.com/office/drawing/2014/main" id="{D03B51D3-6A9B-55C3-FFD5-5D7871AD09B9}"/>
                </a:ext>
              </a:extLst>
            </p:cNvPr>
            <p:cNvSpPr>
              <a:spLocks noChangeArrowheads="1"/>
            </p:cNvSpPr>
            <p:nvPr/>
          </p:nvSpPr>
          <p:spPr bwMode="auto">
            <a:xfrm>
              <a:off x="7450714" y="1790534"/>
              <a:ext cx="3983230" cy="2294134"/>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dirty="0"/>
            </a:p>
          </p:txBody>
        </p:sp>
        <p:sp>
          <p:nvSpPr>
            <p:cNvPr id="47" name="Freeform 1">
              <a:extLst>
                <a:ext uri="{FF2B5EF4-FFF2-40B4-BE49-F238E27FC236}">
                  <a16:creationId xmlns:a16="http://schemas.microsoft.com/office/drawing/2014/main" id="{8DC569A6-DAD7-2F44-A2A5-5FAA12FD897D}"/>
                </a:ext>
              </a:extLst>
            </p:cNvPr>
            <p:cNvSpPr>
              <a:spLocks noChangeArrowheads="1"/>
            </p:cNvSpPr>
            <p:nvPr/>
          </p:nvSpPr>
          <p:spPr bwMode="auto">
            <a:xfrm>
              <a:off x="4813591" y="1780979"/>
              <a:ext cx="4744864" cy="230368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grpSp>
      <p:sp>
        <p:nvSpPr>
          <p:cNvPr id="48" name="Freeform 243">
            <a:extLst>
              <a:ext uri="{FF2B5EF4-FFF2-40B4-BE49-F238E27FC236}">
                <a16:creationId xmlns:a16="http://schemas.microsoft.com/office/drawing/2014/main" id="{F32BAB5E-7731-A5D8-1591-FB0ADBC48EE0}"/>
              </a:ext>
            </a:extLst>
          </p:cNvPr>
          <p:cNvSpPr>
            <a:spLocks noChangeArrowheads="1"/>
          </p:cNvSpPr>
          <p:nvPr/>
        </p:nvSpPr>
        <p:spPr bwMode="auto">
          <a:xfrm>
            <a:off x="4345658" y="1556166"/>
            <a:ext cx="2400114" cy="2046980"/>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49" name="CuadroTexto 547">
            <a:extLst>
              <a:ext uri="{FF2B5EF4-FFF2-40B4-BE49-F238E27FC236}">
                <a16:creationId xmlns:a16="http://schemas.microsoft.com/office/drawing/2014/main" id="{D9FBB490-F32F-DEA0-DFAE-56AFA3FA4AD3}"/>
              </a:ext>
            </a:extLst>
          </p:cNvPr>
          <p:cNvSpPr txBox="1"/>
          <p:nvPr/>
        </p:nvSpPr>
        <p:spPr>
          <a:xfrm>
            <a:off x="6096000" y="1148819"/>
            <a:ext cx="6757639" cy="414024"/>
          </a:xfrm>
          <a:prstGeom prst="rect">
            <a:avLst/>
          </a:prstGeom>
          <a:noFill/>
        </p:spPr>
        <p:txBody>
          <a:bodyPr wrap="square" rtlCol="0">
            <a:spAutoFit/>
          </a:bodyPr>
          <a:lstStyle/>
          <a:p>
            <a:pPr>
              <a:lnSpc>
                <a:spcPts val="2480"/>
              </a:lnSpc>
            </a:pPr>
            <a:r>
              <a:rPr lang="en-GB" sz="2400" b="1" dirty="0" err="1">
                <a:solidFill>
                  <a:srgbClr val="F16924"/>
                </a:solidFill>
                <a:latin typeface="Calibri" panose="020F0502020204030204" pitchFamily="34" charset="0"/>
                <a:ea typeface="Lato" charset="0"/>
                <a:cs typeface="Calibri" panose="020F0502020204030204" pitchFamily="34" charset="0"/>
              </a:rPr>
              <a:t>Grundlegende</a:t>
            </a:r>
            <a:r>
              <a:rPr lang="en-GB" sz="2400" b="1" dirty="0">
                <a:solidFill>
                  <a:srgbClr val="F16924"/>
                </a:solidFill>
                <a:latin typeface="Calibri" panose="020F0502020204030204" pitchFamily="34" charset="0"/>
                <a:ea typeface="Lato" charset="0"/>
                <a:cs typeface="Calibri" panose="020F0502020204030204" pitchFamily="34" charset="0"/>
              </a:rPr>
              <a:t> </a:t>
            </a:r>
            <a:r>
              <a:rPr lang="en-GB" sz="2400" b="1" dirty="0" err="1">
                <a:solidFill>
                  <a:srgbClr val="F16924"/>
                </a:solidFill>
                <a:latin typeface="Calibri" panose="020F0502020204030204" pitchFamily="34" charset="0"/>
                <a:ea typeface="Lato" charset="0"/>
                <a:cs typeface="Calibri" panose="020F0502020204030204" pitchFamily="34" charset="0"/>
              </a:rPr>
              <a:t>Anforderungen</a:t>
            </a:r>
            <a:r>
              <a:rPr lang="en-GB" sz="2400" b="1" dirty="0">
                <a:solidFill>
                  <a:srgbClr val="F16924"/>
                </a:solidFill>
                <a:latin typeface="Calibri" panose="020F0502020204030204" pitchFamily="34" charset="0"/>
                <a:ea typeface="Lato" charset="0"/>
                <a:cs typeface="Calibri" panose="020F0502020204030204" pitchFamily="34" charset="0"/>
              </a:rPr>
              <a:t> an KPIs</a:t>
            </a:r>
          </a:p>
        </p:txBody>
      </p:sp>
      <p:grpSp>
        <p:nvGrpSpPr>
          <p:cNvPr id="53" name="Group 52">
            <a:extLst>
              <a:ext uri="{FF2B5EF4-FFF2-40B4-BE49-F238E27FC236}">
                <a16:creationId xmlns:a16="http://schemas.microsoft.com/office/drawing/2014/main" id="{C245EC04-A097-7F58-1F9A-A92BFA68D941}"/>
              </a:ext>
            </a:extLst>
          </p:cNvPr>
          <p:cNvGrpSpPr/>
          <p:nvPr/>
        </p:nvGrpSpPr>
        <p:grpSpPr>
          <a:xfrm>
            <a:off x="4802376" y="2007877"/>
            <a:ext cx="1186862" cy="1164105"/>
            <a:chOff x="5828070" y="2313713"/>
            <a:chExt cx="1186862" cy="1164105"/>
          </a:xfrm>
          <a:solidFill>
            <a:schemeClr val="bg1"/>
          </a:solidFill>
        </p:grpSpPr>
        <p:sp>
          <p:nvSpPr>
            <p:cNvPr id="54" name="Freeform 53">
              <a:extLst>
                <a:ext uri="{FF2B5EF4-FFF2-40B4-BE49-F238E27FC236}">
                  <a16:creationId xmlns:a16="http://schemas.microsoft.com/office/drawing/2014/main" id="{9CDCA1CB-918E-2A7A-CFD3-364E0CE1B48F}"/>
                </a:ext>
              </a:extLst>
            </p:cNvPr>
            <p:cNvSpPr/>
            <p:nvPr/>
          </p:nvSpPr>
          <p:spPr>
            <a:xfrm>
              <a:off x="5828070" y="2422663"/>
              <a:ext cx="1053970" cy="1055155"/>
            </a:xfrm>
            <a:custGeom>
              <a:avLst/>
              <a:gdLst>
                <a:gd name="connsiteX0" fmla="*/ 873468 w 1053970"/>
                <a:gd name="connsiteY0" fmla="*/ 1055156 h 1055155"/>
                <a:gd name="connsiteX1" fmla="*/ 180150 w 1053970"/>
                <a:gd name="connsiteY1" fmla="*/ 1055156 h 1055155"/>
                <a:gd name="connsiteX2" fmla="*/ 178739 w 1053970"/>
                <a:gd name="connsiteY2" fmla="*/ 1054685 h 1055155"/>
                <a:gd name="connsiteX3" fmla="*/ 176387 w 1053970"/>
                <a:gd name="connsiteY3" fmla="*/ 1053744 h 1055155"/>
                <a:gd name="connsiteX4" fmla="*/ 174035 w 1053970"/>
                <a:gd name="connsiteY4" fmla="*/ 1052804 h 1055155"/>
                <a:gd name="connsiteX5" fmla="*/ 6115 w 1053970"/>
                <a:gd name="connsiteY5" fmla="*/ 902722 h 1055155"/>
                <a:gd name="connsiteX6" fmla="*/ 1881 w 1053970"/>
                <a:gd name="connsiteY6" fmla="*/ 883903 h 1055155"/>
                <a:gd name="connsiteX7" fmla="*/ 0 w 1053970"/>
                <a:gd name="connsiteY7" fmla="*/ 875435 h 1055155"/>
                <a:gd name="connsiteX8" fmla="*/ 0 w 1053970"/>
                <a:gd name="connsiteY8" fmla="*/ 874494 h 1055155"/>
                <a:gd name="connsiteX9" fmla="*/ 0 w 1053970"/>
                <a:gd name="connsiteY9" fmla="*/ 181485 h 1055155"/>
                <a:gd name="connsiteX10" fmla="*/ 0 w 1053970"/>
                <a:gd name="connsiteY10" fmla="*/ 180544 h 1055155"/>
                <a:gd name="connsiteX11" fmla="*/ 1411 w 1053970"/>
                <a:gd name="connsiteY11" fmla="*/ 173017 h 1055155"/>
                <a:gd name="connsiteX12" fmla="*/ 5174 w 1053970"/>
                <a:gd name="connsiteY12" fmla="*/ 156080 h 1055155"/>
                <a:gd name="connsiteX13" fmla="*/ 200376 w 1053970"/>
                <a:gd name="connsiteY13" fmla="*/ 353 h 1055155"/>
                <a:gd name="connsiteX14" fmla="*/ 435088 w 1053970"/>
                <a:gd name="connsiteY14" fmla="*/ 353 h 1055155"/>
                <a:gd name="connsiteX15" fmla="*/ 460487 w 1053970"/>
                <a:gd name="connsiteY15" fmla="*/ 353 h 1055155"/>
                <a:gd name="connsiteX16" fmla="*/ 535746 w 1053970"/>
                <a:gd name="connsiteY16" fmla="*/ 73276 h 1055155"/>
                <a:gd name="connsiteX17" fmla="*/ 460487 w 1053970"/>
                <a:gd name="connsiteY17" fmla="*/ 147141 h 1055155"/>
                <a:gd name="connsiteX18" fmla="*/ 420036 w 1053970"/>
                <a:gd name="connsiteY18" fmla="*/ 147141 h 1055155"/>
                <a:gd name="connsiteX19" fmla="*/ 209313 w 1053970"/>
                <a:gd name="connsiteY19" fmla="*/ 146670 h 1055155"/>
                <a:gd name="connsiteX20" fmla="*/ 164157 w 1053970"/>
                <a:gd name="connsiteY20" fmla="*/ 163607 h 1055155"/>
                <a:gd name="connsiteX21" fmla="*/ 145813 w 1053970"/>
                <a:gd name="connsiteY21" fmla="*/ 209243 h 1055155"/>
                <a:gd name="connsiteX22" fmla="*/ 146284 w 1053970"/>
                <a:gd name="connsiteY22" fmla="*/ 672660 h 1055155"/>
                <a:gd name="connsiteX23" fmla="*/ 146284 w 1053970"/>
                <a:gd name="connsiteY23" fmla="*/ 845324 h 1055155"/>
                <a:gd name="connsiteX24" fmla="*/ 208372 w 1053970"/>
                <a:gd name="connsiteY24" fmla="*/ 907427 h 1055155"/>
                <a:gd name="connsiteX25" fmla="*/ 844305 w 1053970"/>
                <a:gd name="connsiteY25" fmla="*/ 907427 h 1055155"/>
                <a:gd name="connsiteX26" fmla="*/ 906864 w 1053970"/>
                <a:gd name="connsiteY26" fmla="*/ 845324 h 1055155"/>
                <a:gd name="connsiteX27" fmla="*/ 906864 w 1053970"/>
                <a:gd name="connsiteY27" fmla="*/ 749818 h 1055155"/>
                <a:gd name="connsiteX28" fmla="*/ 906864 w 1053970"/>
                <a:gd name="connsiteY28" fmla="*/ 594562 h 1055155"/>
                <a:gd name="connsiteX29" fmla="*/ 932264 w 1053970"/>
                <a:gd name="connsiteY29" fmla="*/ 535752 h 1055155"/>
                <a:gd name="connsiteX30" fmla="*/ 992000 w 1053970"/>
                <a:gd name="connsiteY30" fmla="*/ 519286 h 1055155"/>
                <a:gd name="connsiteX31" fmla="*/ 1053618 w 1053970"/>
                <a:gd name="connsiteY31" fmla="*/ 591268 h 1055155"/>
                <a:gd name="connsiteX32" fmla="*/ 1053618 w 1053970"/>
                <a:gd name="connsiteY32" fmla="*/ 798748 h 1055155"/>
                <a:gd name="connsiteX33" fmla="*/ 1053618 w 1053970"/>
                <a:gd name="connsiteY33" fmla="*/ 814273 h 1055155"/>
                <a:gd name="connsiteX34" fmla="*/ 1048444 w 1053970"/>
                <a:gd name="connsiteY34" fmla="*/ 892842 h 1055155"/>
                <a:gd name="connsiteX35" fmla="*/ 879112 w 1053970"/>
                <a:gd name="connsiteY35" fmla="*/ 1051392 h 1055155"/>
                <a:gd name="connsiteX36" fmla="*/ 876761 w 1053970"/>
                <a:gd name="connsiteY36" fmla="*/ 1052333 h 1055155"/>
                <a:gd name="connsiteX37" fmla="*/ 874409 w 1053970"/>
                <a:gd name="connsiteY37" fmla="*/ 1053274 h 1055155"/>
                <a:gd name="connsiteX38" fmla="*/ 873468 w 1053970"/>
                <a:gd name="connsiteY38" fmla="*/ 1055156 h 1055155"/>
                <a:gd name="connsiteX39" fmla="*/ 182972 w 1053970"/>
                <a:gd name="connsiteY39" fmla="*/ 1037748 h 1055155"/>
                <a:gd name="connsiteX40" fmla="*/ 870646 w 1053970"/>
                <a:gd name="connsiteY40" fmla="*/ 1037748 h 1055155"/>
                <a:gd name="connsiteX41" fmla="*/ 871116 w 1053970"/>
                <a:gd name="connsiteY41" fmla="*/ 1037748 h 1055155"/>
                <a:gd name="connsiteX42" fmla="*/ 877231 w 1053970"/>
                <a:gd name="connsiteY42" fmla="*/ 1035866 h 1055155"/>
                <a:gd name="connsiteX43" fmla="*/ 1031981 w 1053970"/>
                <a:gd name="connsiteY43" fmla="*/ 890960 h 1055155"/>
                <a:gd name="connsiteX44" fmla="*/ 1036685 w 1053970"/>
                <a:gd name="connsiteY44" fmla="*/ 815214 h 1055155"/>
                <a:gd name="connsiteX45" fmla="*/ 1036685 w 1053970"/>
                <a:gd name="connsiteY45" fmla="*/ 799218 h 1055155"/>
                <a:gd name="connsiteX46" fmla="*/ 1036685 w 1053970"/>
                <a:gd name="connsiteY46" fmla="*/ 591739 h 1055155"/>
                <a:gd name="connsiteX47" fmla="*/ 989648 w 1053970"/>
                <a:gd name="connsiteY47" fmla="*/ 536693 h 1055155"/>
                <a:gd name="connsiteX48" fmla="*/ 943552 w 1053970"/>
                <a:gd name="connsiteY48" fmla="*/ 549396 h 1055155"/>
                <a:gd name="connsiteX49" fmla="*/ 923797 w 1053970"/>
                <a:gd name="connsiteY49" fmla="*/ 595032 h 1055155"/>
                <a:gd name="connsiteX50" fmla="*/ 923797 w 1053970"/>
                <a:gd name="connsiteY50" fmla="*/ 750289 h 1055155"/>
                <a:gd name="connsiteX51" fmla="*/ 923797 w 1053970"/>
                <a:gd name="connsiteY51" fmla="*/ 845795 h 1055155"/>
                <a:gd name="connsiteX52" fmla="*/ 844305 w 1053970"/>
                <a:gd name="connsiteY52" fmla="*/ 924835 h 1055155"/>
                <a:gd name="connsiteX53" fmla="*/ 208372 w 1053970"/>
                <a:gd name="connsiteY53" fmla="*/ 924835 h 1055155"/>
                <a:gd name="connsiteX54" fmla="*/ 128880 w 1053970"/>
                <a:gd name="connsiteY54" fmla="*/ 845324 h 1055155"/>
                <a:gd name="connsiteX55" fmla="*/ 128880 w 1053970"/>
                <a:gd name="connsiteY55" fmla="*/ 672660 h 1055155"/>
                <a:gd name="connsiteX56" fmla="*/ 128410 w 1053970"/>
                <a:gd name="connsiteY56" fmla="*/ 209243 h 1055155"/>
                <a:gd name="connsiteX57" fmla="*/ 151928 w 1053970"/>
                <a:gd name="connsiteY57" fmla="*/ 151375 h 1055155"/>
                <a:gd name="connsiteX58" fmla="*/ 209313 w 1053970"/>
                <a:gd name="connsiteY58" fmla="*/ 129263 h 1055155"/>
                <a:gd name="connsiteX59" fmla="*/ 419566 w 1053970"/>
                <a:gd name="connsiteY59" fmla="*/ 129733 h 1055155"/>
                <a:gd name="connsiteX60" fmla="*/ 460017 w 1053970"/>
                <a:gd name="connsiteY60" fmla="*/ 129733 h 1055155"/>
                <a:gd name="connsiteX61" fmla="*/ 517872 w 1053970"/>
                <a:gd name="connsiteY61" fmla="*/ 73276 h 1055155"/>
                <a:gd name="connsiteX62" fmla="*/ 459547 w 1053970"/>
                <a:gd name="connsiteY62" fmla="*/ 17290 h 1055155"/>
                <a:gd name="connsiteX63" fmla="*/ 434147 w 1053970"/>
                <a:gd name="connsiteY63" fmla="*/ 17290 h 1055155"/>
                <a:gd name="connsiteX64" fmla="*/ 199905 w 1053970"/>
                <a:gd name="connsiteY64" fmla="*/ 17290 h 1055155"/>
                <a:gd name="connsiteX65" fmla="*/ 21637 w 1053970"/>
                <a:gd name="connsiteY65" fmla="*/ 159844 h 1055155"/>
                <a:gd name="connsiteX66" fmla="*/ 17874 w 1053970"/>
                <a:gd name="connsiteY66" fmla="*/ 176310 h 1055155"/>
                <a:gd name="connsiteX67" fmla="*/ 16463 w 1053970"/>
                <a:gd name="connsiteY67" fmla="*/ 183367 h 1055155"/>
                <a:gd name="connsiteX68" fmla="*/ 16463 w 1053970"/>
                <a:gd name="connsiteY68" fmla="*/ 872612 h 1055155"/>
                <a:gd name="connsiteX69" fmla="*/ 18344 w 1053970"/>
                <a:gd name="connsiteY69" fmla="*/ 880610 h 1055155"/>
                <a:gd name="connsiteX70" fmla="*/ 22578 w 1053970"/>
                <a:gd name="connsiteY70" fmla="*/ 898958 h 1055155"/>
                <a:gd name="connsiteX71" fmla="*/ 175917 w 1053970"/>
                <a:gd name="connsiteY71" fmla="*/ 1036337 h 1055155"/>
                <a:gd name="connsiteX72" fmla="*/ 182972 w 1053970"/>
                <a:gd name="connsiteY72" fmla="*/ 1037748 h 1055155"/>
                <a:gd name="connsiteX73" fmla="*/ 182972 w 1053970"/>
                <a:gd name="connsiteY73" fmla="*/ 1037748 h 10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53970" h="1055155">
                  <a:moveTo>
                    <a:pt x="873468" y="1055156"/>
                  </a:moveTo>
                  <a:lnTo>
                    <a:pt x="180150" y="1055156"/>
                  </a:lnTo>
                  <a:lnTo>
                    <a:pt x="178739" y="1054685"/>
                  </a:lnTo>
                  <a:cubicBezTo>
                    <a:pt x="177798" y="1054215"/>
                    <a:pt x="177328" y="1054215"/>
                    <a:pt x="176387" y="1053744"/>
                  </a:cubicBezTo>
                  <a:cubicBezTo>
                    <a:pt x="175446" y="1053274"/>
                    <a:pt x="174505" y="1052804"/>
                    <a:pt x="174035" y="1052804"/>
                  </a:cubicBezTo>
                  <a:cubicBezTo>
                    <a:pt x="92662" y="1041042"/>
                    <a:pt x="26811" y="982232"/>
                    <a:pt x="6115" y="902722"/>
                  </a:cubicBezTo>
                  <a:cubicBezTo>
                    <a:pt x="4233" y="896136"/>
                    <a:pt x="2822" y="890019"/>
                    <a:pt x="1881" y="883903"/>
                  </a:cubicBezTo>
                  <a:cubicBezTo>
                    <a:pt x="1411" y="881081"/>
                    <a:pt x="470" y="878258"/>
                    <a:pt x="0" y="875435"/>
                  </a:cubicBezTo>
                  <a:lnTo>
                    <a:pt x="0" y="874494"/>
                  </a:lnTo>
                  <a:lnTo>
                    <a:pt x="0" y="181485"/>
                  </a:lnTo>
                  <a:lnTo>
                    <a:pt x="0" y="180544"/>
                  </a:lnTo>
                  <a:cubicBezTo>
                    <a:pt x="470" y="178192"/>
                    <a:pt x="941" y="175369"/>
                    <a:pt x="1411" y="173017"/>
                  </a:cubicBezTo>
                  <a:cubicBezTo>
                    <a:pt x="2352" y="167371"/>
                    <a:pt x="3763" y="161726"/>
                    <a:pt x="5174" y="156080"/>
                  </a:cubicBezTo>
                  <a:cubicBezTo>
                    <a:pt x="26811" y="65278"/>
                    <a:pt x="107243" y="1294"/>
                    <a:pt x="200376" y="353"/>
                  </a:cubicBezTo>
                  <a:cubicBezTo>
                    <a:pt x="278456" y="-118"/>
                    <a:pt x="357948" y="-118"/>
                    <a:pt x="435088" y="353"/>
                  </a:cubicBezTo>
                  <a:lnTo>
                    <a:pt x="460487" y="353"/>
                  </a:lnTo>
                  <a:cubicBezTo>
                    <a:pt x="503291" y="353"/>
                    <a:pt x="535746" y="31875"/>
                    <a:pt x="535746" y="73276"/>
                  </a:cubicBezTo>
                  <a:cubicBezTo>
                    <a:pt x="535746" y="114208"/>
                    <a:pt x="502820" y="146670"/>
                    <a:pt x="460487" y="147141"/>
                  </a:cubicBezTo>
                  <a:cubicBezTo>
                    <a:pt x="446847" y="147141"/>
                    <a:pt x="433677" y="147141"/>
                    <a:pt x="420036" y="147141"/>
                  </a:cubicBezTo>
                  <a:cubicBezTo>
                    <a:pt x="350892" y="147611"/>
                    <a:pt x="279397" y="148082"/>
                    <a:pt x="209313" y="146670"/>
                  </a:cubicBezTo>
                  <a:cubicBezTo>
                    <a:pt x="191909" y="146200"/>
                    <a:pt x="175917" y="152316"/>
                    <a:pt x="164157" y="163607"/>
                  </a:cubicBezTo>
                  <a:cubicBezTo>
                    <a:pt x="152398" y="175369"/>
                    <a:pt x="145813" y="191365"/>
                    <a:pt x="145813" y="209243"/>
                  </a:cubicBezTo>
                  <a:cubicBezTo>
                    <a:pt x="146284" y="363559"/>
                    <a:pt x="146284" y="520697"/>
                    <a:pt x="146284" y="672660"/>
                  </a:cubicBezTo>
                  <a:cubicBezTo>
                    <a:pt x="146284" y="730058"/>
                    <a:pt x="146284" y="787927"/>
                    <a:pt x="146284" y="845324"/>
                  </a:cubicBezTo>
                  <a:cubicBezTo>
                    <a:pt x="146284" y="884844"/>
                    <a:pt x="168861" y="907427"/>
                    <a:pt x="208372" y="907427"/>
                  </a:cubicBezTo>
                  <a:cubicBezTo>
                    <a:pt x="420506" y="907427"/>
                    <a:pt x="632171" y="907427"/>
                    <a:pt x="844305" y="907427"/>
                  </a:cubicBezTo>
                  <a:cubicBezTo>
                    <a:pt x="884286" y="907427"/>
                    <a:pt x="906864" y="885315"/>
                    <a:pt x="906864" y="845324"/>
                  </a:cubicBezTo>
                  <a:cubicBezTo>
                    <a:pt x="906864" y="813332"/>
                    <a:pt x="906864" y="781340"/>
                    <a:pt x="906864" y="749818"/>
                  </a:cubicBezTo>
                  <a:cubicBezTo>
                    <a:pt x="906864" y="699007"/>
                    <a:pt x="906864" y="646314"/>
                    <a:pt x="906864" y="594562"/>
                  </a:cubicBezTo>
                  <a:cubicBezTo>
                    <a:pt x="906864" y="571038"/>
                    <a:pt x="915801" y="550337"/>
                    <a:pt x="932264" y="535752"/>
                  </a:cubicBezTo>
                  <a:cubicBezTo>
                    <a:pt x="948256" y="521638"/>
                    <a:pt x="969423" y="515993"/>
                    <a:pt x="992000" y="519286"/>
                  </a:cubicBezTo>
                  <a:cubicBezTo>
                    <a:pt x="1026807" y="524461"/>
                    <a:pt x="1053618" y="555512"/>
                    <a:pt x="1053618" y="591268"/>
                  </a:cubicBezTo>
                  <a:cubicBezTo>
                    <a:pt x="1054088" y="655253"/>
                    <a:pt x="1054088" y="728176"/>
                    <a:pt x="1053618" y="798748"/>
                  </a:cubicBezTo>
                  <a:cubicBezTo>
                    <a:pt x="1053618" y="803923"/>
                    <a:pt x="1053618" y="809098"/>
                    <a:pt x="1053618" y="814273"/>
                  </a:cubicBezTo>
                  <a:cubicBezTo>
                    <a:pt x="1053618" y="840149"/>
                    <a:pt x="1053618" y="866966"/>
                    <a:pt x="1048444" y="892842"/>
                  </a:cubicBezTo>
                  <a:cubicBezTo>
                    <a:pt x="1032922" y="975646"/>
                    <a:pt x="964719" y="1039160"/>
                    <a:pt x="879112" y="1051392"/>
                  </a:cubicBezTo>
                  <a:cubicBezTo>
                    <a:pt x="878642" y="1051392"/>
                    <a:pt x="877701" y="1051863"/>
                    <a:pt x="876761" y="1052333"/>
                  </a:cubicBezTo>
                  <a:cubicBezTo>
                    <a:pt x="875820" y="1052804"/>
                    <a:pt x="875350" y="1052804"/>
                    <a:pt x="874409" y="1053274"/>
                  </a:cubicBezTo>
                  <a:lnTo>
                    <a:pt x="873468" y="1055156"/>
                  </a:lnTo>
                  <a:close/>
                  <a:moveTo>
                    <a:pt x="182972" y="1037748"/>
                  </a:moveTo>
                  <a:lnTo>
                    <a:pt x="870646" y="1037748"/>
                  </a:lnTo>
                  <a:cubicBezTo>
                    <a:pt x="870646" y="1037748"/>
                    <a:pt x="871116" y="1037748"/>
                    <a:pt x="871116" y="1037748"/>
                  </a:cubicBezTo>
                  <a:cubicBezTo>
                    <a:pt x="872998" y="1037278"/>
                    <a:pt x="874879" y="1036337"/>
                    <a:pt x="877231" y="1035866"/>
                  </a:cubicBezTo>
                  <a:cubicBezTo>
                    <a:pt x="955782" y="1024575"/>
                    <a:pt x="1017870" y="966707"/>
                    <a:pt x="1031981" y="890960"/>
                  </a:cubicBezTo>
                  <a:cubicBezTo>
                    <a:pt x="1036685" y="866496"/>
                    <a:pt x="1036685" y="840620"/>
                    <a:pt x="1036685" y="815214"/>
                  </a:cubicBezTo>
                  <a:cubicBezTo>
                    <a:pt x="1036685" y="810039"/>
                    <a:pt x="1036685" y="804864"/>
                    <a:pt x="1036685" y="799218"/>
                  </a:cubicBezTo>
                  <a:cubicBezTo>
                    <a:pt x="1037155" y="728647"/>
                    <a:pt x="1037155" y="655723"/>
                    <a:pt x="1036685" y="591739"/>
                  </a:cubicBezTo>
                  <a:cubicBezTo>
                    <a:pt x="1036685" y="563981"/>
                    <a:pt x="1016459" y="540457"/>
                    <a:pt x="989648" y="536693"/>
                  </a:cubicBezTo>
                  <a:cubicBezTo>
                    <a:pt x="972245" y="534341"/>
                    <a:pt x="955782" y="538575"/>
                    <a:pt x="943552" y="549396"/>
                  </a:cubicBezTo>
                  <a:cubicBezTo>
                    <a:pt x="930853" y="560217"/>
                    <a:pt x="923797" y="576684"/>
                    <a:pt x="923797" y="595032"/>
                  </a:cubicBezTo>
                  <a:cubicBezTo>
                    <a:pt x="923797" y="646784"/>
                    <a:pt x="923797" y="699477"/>
                    <a:pt x="923797" y="750289"/>
                  </a:cubicBezTo>
                  <a:cubicBezTo>
                    <a:pt x="923797" y="782281"/>
                    <a:pt x="923797" y="814273"/>
                    <a:pt x="923797" y="845795"/>
                  </a:cubicBezTo>
                  <a:cubicBezTo>
                    <a:pt x="923797" y="895195"/>
                    <a:pt x="894164" y="924835"/>
                    <a:pt x="844305" y="924835"/>
                  </a:cubicBezTo>
                  <a:cubicBezTo>
                    <a:pt x="632171" y="924835"/>
                    <a:pt x="420506" y="924835"/>
                    <a:pt x="208372" y="924835"/>
                  </a:cubicBezTo>
                  <a:cubicBezTo>
                    <a:pt x="159454" y="924835"/>
                    <a:pt x="128880" y="894254"/>
                    <a:pt x="128880" y="845324"/>
                  </a:cubicBezTo>
                  <a:cubicBezTo>
                    <a:pt x="128880" y="787927"/>
                    <a:pt x="128880" y="730058"/>
                    <a:pt x="128880" y="672660"/>
                  </a:cubicBezTo>
                  <a:cubicBezTo>
                    <a:pt x="128880" y="520697"/>
                    <a:pt x="128880" y="363559"/>
                    <a:pt x="128410" y="209243"/>
                  </a:cubicBezTo>
                  <a:cubicBezTo>
                    <a:pt x="128410" y="186661"/>
                    <a:pt x="136406" y="165960"/>
                    <a:pt x="151928" y="151375"/>
                  </a:cubicBezTo>
                  <a:cubicBezTo>
                    <a:pt x="166980" y="136790"/>
                    <a:pt x="187205" y="128792"/>
                    <a:pt x="209313" y="129263"/>
                  </a:cubicBezTo>
                  <a:cubicBezTo>
                    <a:pt x="279397" y="130674"/>
                    <a:pt x="350422" y="130204"/>
                    <a:pt x="419566" y="129733"/>
                  </a:cubicBezTo>
                  <a:cubicBezTo>
                    <a:pt x="433206" y="129733"/>
                    <a:pt x="446376" y="129733"/>
                    <a:pt x="460017" y="129733"/>
                  </a:cubicBezTo>
                  <a:cubicBezTo>
                    <a:pt x="492943" y="129733"/>
                    <a:pt x="517872" y="105269"/>
                    <a:pt x="517872" y="73276"/>
                  </a:cubicBezTo>
                  <a:cubicBezTo>
                    <a:pt x="517872" y="41284"/>
                    <a:pt x="492943" y="17290"/>
                    <a:pt x="459547" y="17290"/>
                  </a:cubicBezTo>
                  <a:lnTo>
                    <a:pt x="434147" y="17290"/>
                  </a:lnTo>
                  <a:cubicBezTo>
                    <a:pt x="357478" y="17290"/>
                    <a:pt x="277986" y="16819"/>
                    <a:pt x="199905" y="17290"/>
                  </a:cubicBezTo>
                  <a:cubicBezTo>
                    <a:pt x="114769" y="17760"/>
                    <a:pt x="41392" y="76570"/>
                    <a:pt x="21637" y="159844"/>
                  </a:cubicBezTo>
                  <a:cubicBezTo>
                    <a:pt x="20226" y="165019"/>
                    <a:pt x="19285" y="170665"/>
                    <a:pt x="17874" y="176310"/>
                  </a:cubicBezTo>
                  <a:cubicBezTo>
                    <a:pt x="17404" y="178663"/>
                    <a:pt x="16933" y="181015"/>
                    <a:pt x="16463" y="183367"/>
                  </a:cubicBezTo>
                  <a:lnTo>
                    <a:pt x="16463" y="872612"/>
                  </a:lnTo>
                  <a:cubicBezTo>
                    <a:pt x="16933" y="875435"/>
                    <a:pt x="17404" y="877787"/>
                    <a:pt x="18344" y="880610"/>
                  </a:cubicBezTo>
                  <a:cubicBezTo>
                    <a:pt x="19755" y="886726"/>
                    <a:pt x="21166" y="892842"/>
                    <a:pt x="22578" y="898958"/>
                  </a:cubicBezTo>
                  <a:cubicBezTo>
                    <a:pt x="41392" y="971882"/>
                    <a:pt x="101599" y="1025516"/>
                    <a:pt x="175917" y="1036337"/>
                  </a:cubicBezTo>
                  <a:cubicBezTo>
                    <a:pt x="178739" y="1036337"/>
                    <a:pt x="181091" y="1037278"/>
                    <a:pt x="182972" y="1037748"/>
                  </a:cubicBezTo>
                  <a:cubicBezTo>
                    <a:pt x="182502" y="1037748"/>
                    <a:pt x="182972" y="1037748"/>
                    <a:pt x="182972" y="1037748"/>
                  </a:cubicBezTo>
                  <a:close/>
                </a:path>
              </a:pathLst>
            </a:custGeom>
            <a:grpFill/>
            <a:ln w="4695" cap="flat">
              <a:solidFill>
                <a:schemeClr val="bg1"/>
              </a:solid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5A9AFA9-6DEA-3BA0-73E6-84F8A4291EEF}"/>
                </a:ext>
              </a:extLst>
            </p:cNvPr>
            <p:cNvSpPr/>
            <p:nvPr/>
          </p:nvSpPr>
          <p:spPr>
            <a:xfrm>
              <a:off x="6236965" y="2345237"/>
              <a:ext cx="777967" cy="778154"/>
            </a:xfrm>
            <a:custGeom>
              <a:avLst/>
              <a:gdLst>
                <a:gd name="connsiteX0" fmla="*/ 552310 w 777967"/>
                <a:gd name="connsiteY0" fmla="*/ 129851 h 778154"/>
                <a:gd name="connsiteX1" fmla="*/ 540080 w 777967"/>
                <a:gd name="connsiteY1" fmla="*/ 129851 h 778154"/>
                <a:gd name="connsiteX2" fmla="*/ 324653 w 777967"/>
                <a:gd name="connsiteY2" fmla="*/ 129851 h 778154"/>
                <a:gd name="connsiteX3" fmla="*/ 262095 w 777967"/>
                <a:gd name="connsiteY3" fmla="*/ 43284 h 778154"/>
                <a:gd name="connsiteX4" fmla="*/ 325594 w 777967"/>
                <a:gd name="connsiteY4" fmla="*/ 0 h 778154"/>
                <a:gd name="connsiteX5" fmla="*/ 653909 w 777967"/>
                <a:gd name="connsiteY5" fmla="*/ 0 h 778154"/>
                <a:gd name="connsiteX6" fmla="*/ 712234 w 777967"/>
                <a:gd name="connsiteY6" fmla="*/ 0 h 778154"/>
                <a:gd name="connsiteX7" fmla="*/ 777615 w 777967"/>
                <a:gd name="connsiteY7" fmla="*/ 64925 h 778154"/>
                <a:gd name="connsiteX8" fmla="*/ 777615 w 777967"/>
                <a:gd name="connsiteY8" fmla="*/ 453537 h 778154"/>
                <a:gd name="connsiteX9" fmla="*/ 712704 w 777967"/>
                <a:gd name="connsiteY9" fmla="*/ 518933 h 778154"/>
                <a:gd name="connsiteX10" fmla="*/ 648264 w 777967"/>
                <a:gd name="connsiteY10" fmla="*/ 453067 h 778154"/>
                <a:gd name="connsiteX11" fmla="*/ 648264 w 777967"/>
                <a:gd name="connsiteY11" fmla="*/ 237589 h 778154"/>
                <a:gd name="connsiteX12" fmla="*/ 648264 w 777967"/>
                <a:gd name="connsiteY12" fmla="*/ 222064 h 778154"/>
                <a:gd name="connsiteX13" fmla="*/ 636505 w 777967"/>
                <a:gd name="connsiteY13" fmla="*/ 233355 h 778154"/>
                <a:gd name="connsiteX14" fmla="*/ 115341 w 777967"/>
                <a:gd name="connsiteY14" fmla="*/ 754641 h 778154"/>
                <a:gd name="connsiteX15" fmla="*/ 48549 w 777967"/>
                <a:gd name="connsiteY15" fmla="*/ 775812 h 778154"/>
                <a:gd name="connsiteX16" fmla="*/ 15623 w 777967"/>
                <a:gd name="connsiteY16" fmla="*/ 671367 h 778154"/>
                <a:gd name="connsiteX17" fmla="*/ 26442 w 777967"/>
                <a:gd name="connsiteY17" fmla="*/ 660075 h 778154"/>
                <a:gd name="connsiteX18" fmla="*/ 544784 w 777967"/>
                <a:gd name="connsiteY18" fmla="*/ 142083 h 778154"/>
                <a:gd name="connsiteX19" fmla="*/ 555602 w 777967"/>
                <a:gd name="connsiteY19" fmla="*/ 133615 h 778154"/>
                <a:gd name="connsiteX20" fmla="*/ 552310 w 777967"/>
                <a:gd name="connsiteY20" fmla="*/ 129851 h 77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967" h="778154">
                  <a:moveTo>
                    <a:pt x="552310" y="129851"/>
                  </a:moveTo>
                  <a:cubicBezTo>
                    <a:pt x="548077" y="129851"/>
                    <a:pt x="544314" y="129851"/>
                    <a:pt x="540080" y="129851"/>
                  </a:cubicBezTo>
                  <a:cubicBezTo>
                    <a:pt x="468114" y="129851"/>
                    <a:pt x="396619" y="129851"/>
                    <a:pt x="324653" y="129851"/>
                  </a:cubicBezTo>
                  <a:cubicBezTo>
                    <a:pt x="278087" y="129851"/>
                    <a:pt x="247043" y="86097"/>
                    <a:pt x="262095" y="43284"/>
                  </a:cubicBezTo>
                  <a:cubicBezTo>
                    <a:pt x="271502" y="16937"/>
                    <a:pt x="295491" y="0"/>
                    <a:pt x="325594" y="0"/>
                  </a:cubicBezTo>
                  <a:cubicBezTo>
                    <a:pt x="435189" y="0"/>
                    <a:pt x="544314" y="0"/>
                    <a:pt x="653909" y="0"/>
                  </a:cubicBezTo>
                  <a:cubicBezTo>
                    <a:pt x="673194" y="0"/>
                    <a:pt x="692479" y="0"/>
                    <a:pt x="712234" y="0"/>
                  </a:cubicBezTo>
                  <a:cubicBezTo>
                    <a:pt x="749393" y="471"/>
                    <a:pt x="777615" y="27758"/>
                    <a:pt x="777615" y="64925"/>
                  </a:cubicBezTo>
                  <a:cubicBezTo>
                    <a:pt x="778085" y="194306"/>
                    <a:pt x="778085" y="324157"/>
                    <a:pt x="777615" y="453537"/>
                  </a:cubicBezTo>
                  <a:cubicBezTo>
                    <a:pt x="777615" y="490234"/>
                    <a:pt x="748452" y="518933"/>
                    <a:pt x="712704" y="518933"/>
                  </a:cubicBezTo>
                  <a:cubicBezTo>
                    <a:pt x="676957" y="518933"/>
                    <a:pt x="648264" y="490234"/>
                    <a:pt x="648264" y="453067"/>
                  </a:cubicBezTo>
                  <a:cubicBezTo>
                    <a:pt x="647794" y="381084"/>
                    <a:pt x="648264" y="309572"/>
                    <a:pt x="648264" y="237589"/>
                  </a:cubicBezTo>
                  <a:cubicBezTo>
                    <a:pt x="648264" y="233355"/>
                    <a:pt x="648264" y="229121"/>
                    <a:pt x="648264" y="222064"/>
                  </a:cubicBezTo>
                  <a:cubicBezTo>
                    <a:pt x="643090" y="226769"/>
                    <a:pt x="639798" y="230062"/>
                    <a:pt x="636505" y="233355"/>
                  </a:cubicBezTo>
                  <a:cubicBezTo>
                    <a:pt x="462941" y="406960"/>
                    <a:pt x="288905" y="581036"/>
                    <a:pt x="115341" y="754641"/>
                  </a:cubicBezTo>
                  <a:cubicBezTo>
                    <a:pt x="96526" y="773460"/>
                    <a:pt x="74889" y="782869"/>
                    <a:pt x="48549" y="775812"/>
                  </a:cubicBezTo>
                  <a:cubicBezTo>
                    <a:pt x="1983" y="763580"/>
                    <a:pt x="-15421" y="708064"/>
                    <a:pt x="15623" y="671367"/>
                  </a:cubicBezTo>
                  <a:cubicBezTo>
                    <a:pt x="18916" y="667132"/>
                    <a:pt x="22679" y="663839"/>
                    <a:pt x="26442" y="660075"/>
                  </a:cubicBezTo>
                  <a:cubicBezTo>
                    <a:pt x="199066" y="487411"/>
                    <a:pt x="371690" y="314747"/>
                    <a:pt x="544784" y="142083"/>
                  </a:cubicBezTo>
                  <a:cubicBezTo>
                    <a:pt x="548077" y="138790"/>
                    <a:pt x="551840" y="136438"/>
                    <a:pt x="555602" y="133615"/>
                  </a:cubicBezTo>
                  <a:cubicBezTo>
                    <a:pt x="553721" y="132203"/>
                    <a:pt x="552780" y="131262"/>
                    <a:pt x="552310" y="129851"/>
                  </a:cubicBezTo>
                  <a:close/>
                </a:path>
              </a:pathLst>
            </a:custGeom>
            <a:solidFill>
              <a:srgbClr val="EDA13E"/>
            </a:solidFill>
            <a:ln w="469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755F5DF-236D-EAA6-A4E3-AFDCE42009BF}"/>
                </a:ext>
              </a:extLst>
            </p:cNvPr>
            <p:cNvSpPr/>
            <p:nvPr/>
          </p:nvSpPr>
          <p:spPr>
            <a:xfrm>
              <a:off x="6216972" y="2313713"/>
              <a:ext cx="796300" cy="795571"/>
            </a:xfrm>
            <a:custGeom>
              <a:avLst/>
              <a:gdLst>
                <a:gd name="connsiteX0" fmla="*/ 73937 w 796300"/>
                <a:gd name="connsiteY0" fmla="*/ 795572 h 795571"/>
                <a:gd name="connsiteX1" fmla="*/ 55123 w 796300"/>
                <a:gd name="connsiteY1" fmla="*/ 793219 h 795571"/>
                <a:gd name="connsiteX2" fmla="*/ 3382 w 796300"/>
                <a:gd name="connsiteY2" fmla="*/ 744761 h 795571"/>
                <a:gd name="connsiteX3" fmla="*/ 17493 w 796300"/>
                <a:gd name="connsiteY3" fmla="*/ 674660 h 795571"/>
                <a:gd name="connsiteX4" fmla="*/ 27371 w 796300"/>
                <a:gd name="connsiteY4" fmla="*/ 664310 h 795571"/>
                <a:gd name="connsiteX5" fmla="*/ 29253 w 796300"/>
                <a:gd name="connsiteY5" fmla="*/ 662428 h 795571"/>
                <a:gd name="connsiteX6" fmla="*/ 544773 w 796300"/>
                <a:gd name="connsiteY6" fmla="*/ 146788 h 795571"/>
                <a:gd name="connsiteX7" fmla="*/ 485977 w 796300"/>
                <a:gd name="connsiteY7" fmla="*/ 146788 h 795571"/>
                <a:gd name="connsiteX8" fmla="*/ 334519 w 796300"/>
                <a:gd name="connsiteY8" fmla="*/ 146788 h 795571"/>
                <a:gd name="connsiteX9" fmla="*/ 272902 w 796300"/>
                <a:gd name="connsiteY9" fmla="*/ 115266 h 795571"/>
                <a:gd name="connsiteX10" fmla="*/ 263965 w 796300"/>
                <a:gd name="connsiteY10" fmla="*/ 48929 h 795571"/>
                <a:gd name="connsiteX11" fmla="*/ 335460 w 796300"/>
                <a:gd name="connsiteY11" fmla="*/ 0 h 795571"/>
                <a:gd name="connsiteX12" fmla="*/ 575346 w 796300"/>
                <a:gd name="connsiteY12" fmla="*/ 0 h 795571"/>
                <a:gd name="connsiteX13" fmla="*/ 663775 w 796300"/>
                <a:gd name="connsiteY13" fmla="*/ 0 h 795571"/>
                <a:gd name="connsiteX14" fmla="*/ 681649 w 796300"/>
                <a:gd name="connsiteY14" fmla="*/ 0 h 795571"/>
                <a:gd name="connsiteX15" fmla="*/ 722100 w 796300"/>
                <a:gd name="connsiteY15" fmla="*/ 0 h 795571"/>
                <a:gd name="connsiteX16" fmla="*/ 795948 w 796300"/>
                <a:gd name="connsiteY16" fmla="*/ 73394 h 795571"/>
                <a:gd name="connsiteX17" fmla="*/ 795948 w 796300"/>
                <a:gd name="connsiteY17" fmla="*/ 462006 h 795571"/>
                <a:gd name="connsiteX18" fmla="*/ 774311 w 796300"/>
                <a:gd name="connsiteY18" fmla="*/ 514699 h 795571"/>
                <a:gd name="connsiteX19" fmla="*/ 722571 w 796300"/>
                <a:gd name="connsiteY19" fmla="*/ 535870 h 795571"/>
                <a:gd name="connsiteX20" fmla="*/ 649194 w 796300"/>
                <a:gd name="connsiteY20" fmla="*/ 461535 h 795571"/>
                <a:gd name="connsiteX21" fmla="*/ 649194 w 796300"/>
                <a:gd name="connsiteY21" fmla="*/ 309572 h 795571"/>
                <a:gd name="connsiteX22" fmla="*/ 649194 w 796300"/>
                <a:gd name="connsiteY22" fmla="*/ 250763 h 795571"/>
                <a:gd name="connsiteX23" fmla="*/ 549476 w 796300"/>
                <a:gd name="connsiteY23" fmla="*/ 350503 h 795571"/>
                <a:gd name="connsiteX24" fmla="*/ 130851 w 796300"/>
                <a:gd name="connsiteY24" fmla="*/ 769225 h 795571"/>
                <a:gd name="connsiteX25" fmla="*/ 73937 w 796300"/>
                <a:gd name="connsiteY25" fmla="*/ 795572 h 795571"/>
                <a:gd name="connsiteX26" fmla="*/ 561706 w 796300"/>
                <a:gd name="connsiteY26" fmla="*/ 129851 h 795571"/>
                <a:gd name="connsiteX27" fmla="*/ 566410 w 796300"/>
                <a:gd name="connsiteY27" fmla="*/ 129851 h 795571"/>
                <a:gd name="connsiteX28" fmla="*/ 574876 w 796300"/>
                <a:gd name="connsiteY28" fmla="*/ 143965 h 795571"/>
                <a:gd name="connsiteX29" fmla="*/ 568761 w 796300"/>
                <a:gd name="connsiteY29" fmla="*/ 148670 h 795571"/>
                <a:gd name="connsiteX30" fmla="*/ 564998 w 796300"/>
                <a:gd name="connsiteY30" fmla="*/ 151493 h 795571"/>
                <a:gd name="connsiteX31" fmla="*/ 558884 w 796300"/>
                <a:gd name="connsiteY31" fmla="*/ 156668 h 795571"/>
                <a:gd name="connsiteX32" fmla="*/ 40541 w 796300"/>
                <a:gd name="connsiteY32" fmla="*/ 674660 h 795571"/>
                <a:gd name="connsiteX33" fmla="*/ 38660 w 796300"/>
                <a:gd name="connsiteY33" fmla="*/ 676542 h 795571"/>
                <a:gd name="connsiteX34" fmla="*/ 30193 w 796300"/>
                <a:gd name="connsiteY34" fmla="*/ 685481 h 795571"/>
                <a:gd name="connsiteX35" fmla="*/ 19375 w 796300"/>
                <a:gd name="connsiteY35" fmla="*/ 739115 h 795571"/>
                <a:gd name="connsiteX36" fmla="*/ 58886 w 796300"/>
                <a:gd name="connsiteY36" fmla="*/ 776282 h 795571"/>
                <a:gd name="connsiteX37" fmla="*/ 117681 w 796300"/>
                <a:gd name="connsiteY37" fmla="*/ 757463 h 795571"/>
                <a:gd name="connsiteX38" fmla="*/ 536306 w 796300"/>
                <a:gd name="connsiteY38" fmla="*/ 338741 h 795571"/>
                <a:gd name="connsiteX39" fmla="*/ 639316 w 796300"/>
                <a:gd name="connsiteY39" fmla="*/ 235708 h 795571"/>
                <a:gd name="connsiteX40" fmla="*/ 646372 w 796300"/>
                <a:gd name="connsiteY40" fmla="*/ 229121 h 795571"/>
                <a:gd name="connsiteX41" fmla="*/ 665656 w 796300"/>
                <a:gd name="connsiteY41" fmla="*/ 210772 h 795571"/>
                <a:gd name="connsiteX42" fmla="*/ 665656 w 796300"/>
                <a:gd name="connsiteY42" fmla="*/ 246528 h 795571"/>
                <a:gd name="connsiteX43" fmla="*/ 665656 w 796300"/>
                <a:gd name="connsiteY43" fmla="*/ 310043 h 795571"/>
                <a:gd name="connsiteX44" fmla="*/ 665656 w 796300"/>
                <a:gd name="connsiteY44" fmla="*/ 462006 h 795571"/>
                <a:gd name="connsiteX45" fmla="*/ 721630 w 796300"/>
                <a:gd name="connsiteY45" fmla="*/ 519403 h 795571"/>
                <a:gd name="connsiteX46" fmla="*/ 722100 w 796300"/>
                <a:gd name="connsiteY46" fmla="*/ 519403 h 795571"/>
                <a:gd name="connsiteX47" fmla="*/ 761611 w 796300"/>
                <a:gd name="connsiteY47" fmla="*/ 503407 h 795571"/>
                <a:gd name="connsiteX48" fmla="*/ 778074 w 796300"/>
                <a:gd name="connsiteY48" fmla="*/ 462947 h 795571"/>
                <a:gd name="connsiteX49" fmla="*/ 778074 w 796300"/>
                <a:gd name="connsiteY49" fmla="*/ 74335 h 795571"/>
                <a:gd name="connsiteX50" fmla="*/ 721160 w 796300"/>
                <a:gd name="connsiteY50" fmla="*/ 17878 h 795571"/>
                <a:gd name="connsiteX51" fmla="*/ 681179 w 796300"/>
                <a:gd name="connsiteY51" fmla="*/ 17878 h 795571"/>
                <a:gd name="connsiteX52" fmla="*/ 663305 w 796300"/>
                <a:gd name="connsiteY52" fmla="*/ 17878 h 795571"/>
                <a:gd name="connsiteX53" fmla="*/ 574876 w 796300"/>
                <a:gd name="connsiteY53" fmla="*/ 17878 h 795571"/>
                <a:gd name="connsiteX54" fmla="*/ 334990 w 796300"/>
                <a:gd name="connsiteY54" fmla="*/ 17878 h 795571"/>
                <a:gd name="connsiteX55" fmla="*/ 279957 w 796300"/>
                <a:gd name="connsiteY55" fmla="*/ 55516 h 795571"/>
                <a:gd name="connsiteX56" fmla="*/ 286542 w 796300"/>
                <a:gd name="connsiteY56" fmla="*/ 106327 h 795571"/>
                <a:gd name="connsiteX57" fmla="*/ 334519 w 796300"/>
                <a:gd name="connsiteY57" fmla="*/ 130321 h 795571"/>
                <a:gd name="connsiteX58" fmla="*/ 485977 w 796300"/>
                <a:gd name="connsiteY58" fmla="*/ 130321 h 795571"/>
                <a:gd name="connsiteX59" fmla="*/ 549947 w 796300"/>
                <a:gd name="connsiteY59" fmla="*/ 130321 h 795571"/>
                <a:gd name="connsiteX60" fmla="*/ 561706 w 796300"/>
                <a:gd name="connsiteY60" fmla="*/ 130321 h 79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96300" h="795571">
                  <a:moveTo>
                    <a:pt x="73937" y="795572"/>
                  </a:moveTo>
                  <a:cubicBezTo>
                    <a:pt x="67822" y="795572"/>
                    <a:pt x="61237" y="794631"/>
                    <a:pt x="55123" y="793219"/>
                  </a:cubicBezTo>
                  <a:cubicBezTo>
                    <a:pt x="30664" y="786633"/>
                    <a:pt x="11379" y="768755"/>
                    <a:pt x="3382" y="744761"/>
                  </a:cubicBezTo>
                  <a:cubicBezTo>
                    <a:pt x="-4143" y="720766"/>
                    <a:pt x="1031" y="694420"/>
                    <a:pt x="17493" y="674660"/>
                  </a:cubicBezTo>
                  <a:cubicBezTo>
                    <a:pt x="20786" y="670896"/>
                    <a:pt x="24079" y="667603"/>
                    <a:pt x="27371" y="664310"/>
                  </a:cubicBezTo>
                  <a:lnTo>
                    <a:pt x="29253" y="662428"/>
                  </a:lnTo>
                  <a:cubicBezTo>
                    <a:pt x="200936" y="490705"/>
                    <a:pt x="372619" y="318981"/>
                    <a:pt x="544773" y="146788"/>
                  </a:cubicBezTo>
                  <a:cubicBezTo>
                    <a:pt x="525017" y="146788"/>
                    <a:pt x="505732" y="146788"/>
                    <a:pt x="485977" y="146788"/>
                  </a:cubicBezTo>
                  <a:cubicBezTo>
                    <a:pt x="436118" y="146788"/>
                    <a:pt x="384849" y="146788"/>
                    <a:pt x="334519" y="146788"/>
                  </a:cubicBezTo>
                  <a:cubicBezTo>
                    <a:pt x="309120" y="146788"/>
                    <a:pt x="286542" y="135026"/>
                    <a:pt x="272902" y="115266"/>
                  </a:cubicBezTo>
                  <a:cubicBezTo>
                    <a:pt x="259261" y="95977"/>
                    <a:pt x="255969" y="71512"/>
                    <a:pt x="263965" y="48929"/>
                  </a:cubicBezTo>
                  <a:cubicBezTo>
                    <a:pt x="274783" y="18819"/>
                    <a:pt x="302064" y="0"/>
                    <a:pt x="335460" y="0"/>
                  </a:cubicBezTo>
                  <a:cubicBezTo>
                    <a:pt x="415422" y="0"/>
                    <a:pt x="495384" y="0"/>
                    <a:pt x="575346" y="0"/>
                  </a:cubicBezTo>
                  <a:lnTo>
                    <a:pt x="663775" y="0"/>
                  </a:lnTo>
                  <a:cubicBezTo>
                    <a:pt x="669890" y="0"/>
                    <a:pt x="675534" y="0"/>
                    <a:pt x="681649" y="0"/>
                  </a:cubicBezTo>
                  <a:cubicBezTo>
                    <a:pt x="694819" y="0"/>
                    <a:pt x="708460" y="0"/>
                    <a:pt x="722100" y="0"/>
                  </a:cubicBezTo>
                  <a:cubicBezTo>
                    <a:pt x="763963" y="471"/>
                    <a:pt x="795948" y="31992"/>
                    <a:pt x="795948" y="73394"/>
                  </a:cubicBezTo>
                  <a:cubicBezTo>
                    <a:pt x="796418" y="195717"/>
                    <a:pt x="796418" y="323216"/>
                    <a:pt x="795948" y="462006"/>
                  </a:cubicBezTo>
                  <a:cubicBezTo>
                    <a:pt x="795948" y="482236"/>
                    <a:pt x="787951" y="501055"/>
                    <a:pt x="774311" y="514699"/>
                  </a:cubicBezTo>
                  <a:cubicBezTo>
                    <a:pt x="760670" y="528343"/>
                    <a:pt x="741856" y="535870"/>
                    <a:pt x="722571" y="535870"/>
                  </a:cubicBezTo>
                  <a:cubicBezTo>
                    <a:pt x="681649" y="535400"/>
                    <a:pt x="649664" y="502937"/>
                    <a:pt x="649194" y="461535"/>
                  </a:cubicBezTo>
                  <a:cubicBezTo>
                    <a:pt x="649194" y="410724"/>
                    <a:pt x="649194" y="359442"/>
                    <a:pt x="649194" y="309572"/>
                  </a:cubicBezTo>
                  <a:cubicBezTo>
                    <a:pt x="649194" y="289812"/>
                    <a:pt x="649194" y="270523"/>
                    <a:pt x="649194" y="250763"/>
                  </a:cubicBezTo>
                  <a:lnTo>
                    <a:pt x="549476" y="350503"/>
                  </a:lnTo>
                  <a:cubicBezTo>
                    <a:pt x="412130" y="487882"/>
                    <a:pt x="270550" y="629494"/>
                    <a:pt x="130851" y="769225"/>
                  </a:cubicBezTo>
                  <a:cubicBezTo>
                    <a:pt x="112978" y="786633"/>
                    <a:pt x="93693" y="795572"/>
                    <a:pt x="73937" y="795572"/>
                  </a:cubicBezTo>
                  <a:close/>
                  <a:moveTo>
                    <a:pt x="561706" y="129851"/>
                  </a:moveTo>
                  <a:lnTo>
                    <a:pt x="566410" y="129851"/>
                  </a:lnTo>
                  <a:lnTo>
                    <a:pt x="574876" y="143965"/>
                  </a:lnTo>
                  <a:lnTo>
                    <a:pt x="568761" y="148670"/>
                  </a:lnTo>
                  <a:cubicBezTo>
                    <a:pt x="567350" y="149611"/>
                    <a:pt x="566410" y="150552"/>
                    <a:pt x="564998" y="151493"/>
                  </a:cubicBezTo>
                  <a:cubicBezTo>
                    <a:pt x="562647" y="153375"/>
                    <a:pt x="560295" y="154786"/>
                    <a:pt x="558884" y="156668"/>
                  </a:cubicBezTo>
                  <a:cubicBezTo>
                    <a:pt x="386260" y="329332"/>
                    <a:pt x="213636" y="501996"/>
                    <a:pt x="40541" y="674660"/>
                  </a:cubicBezTo>
                  <a:lnTo>
                    <a:pt x="38660" y="676542"/>
                  </a:lnTo>
                  <a:cubicBezTo>
                    <a:pt x="35367" y="679835"/>
                    <a:pt x="32545" y="682658"/>
                    <a:pt x="30193" y="685481"/>
                  </a:cubicBezTo>
                  <a:cubicBezTo>
                    <a:pt x="17493" y="700536"/>
                    <a:pt x="13260" y="720296"/>
                    <a:pt x="19375" y="739115"/>
                  </a:cubicBezTo>
                  <a:cubicBezTo>
                    <a:pt x="25019" y="757463"/>
                    <a:pt x="40071" y="771107"/>
                    <a:pt x="58886" y="776282"/>
                  </a:cubicBezTo>
                  <a:cubicBezTo>
                    <a:pt x="80522" y="781928"/>
                    <a:pt x="99337" y="775812"/>
                    <a:pt x="117681" y="757463"/>
                  </a:cubicBezTo>
                  <a:cubicBezTo>
                    <a:pt x="256909" y="617733"/>
                    <a:pt x="398960" y="476120"/>
                    <a:pt x="536306" y="338741"/>
                  </a:cubicBezTo>
                  <a:lnTo>
                    <a:pt x="639316" y="235708"/>
                  </a:lnTo>
                  <a:cubicBezTo>
                    <a:pt x="641668" y="233355"/>
                    <a:pt x="643549" y="231473"/>
                    <a:pt x="646372" y="229121"/>
                  </a:cubicBezTo>
                  <a:lnTo>
                    <a:pt x="665656" y="210772"/>
                  </a:lnTo>
                  <a:lnTo>
                    <a:pt x="665656" y="246528"/>
                  </a:lnTo>
                  <a:cubicBezTo>
                    <a:pt x="665656" y="267700"/>
                    <a:pt x="665656" y="288871"/>
                    <a:pt x="665656" y="310043"/>
                  </a:cubicBezTo>
                  <a:cubicBezTo>
                    <a:pt x="665656" y="359913"/>
                    <a:pt x="665656" y="411194"/>
                    <a:pt x="665656" y="462006"/>
                  </a:cubicBezTo>
                  <a:cubicBezTo>
                    <a:pt x="665656" y="493998"/>
                    <a:pt x="690586" y="518933"/>
                    <a:pt x="721630" y="519403"/>
                  </a:cubicBezTo>
                  <a:cubicBezTo>
                    <a:pt x="721630" y="519403"/>
                    <a:pt x="721630" y="519403"/>
                    <a:pt x="722100" y="519403"/>
                  </a:cubicBezTo>
                  <a:cubicBezTo>
                    <a:pt x="737152" y="519403"/>
                    <a:pt x="750793" y="513758"/>
                    <a:pt x="761611" y="503407"/>
                  </a:cubicBezTo>
                  <a:cubicBezTo>
                    <a:pt x="772429" y="492586"/>
                    <a:pt x="778074" y="478472"/>
                    <a:pt x="778074" y="462947"/>
                  </a:cubicBezTo>
                  <a:cubicBezTo>
                    <a:pt x="778544" y="323686"/>
                    <a:pt x="778074" y="196658"/>
                    <a:pt x="778074" y="74335"/>
                  </a:cubicBezTo>
                  <a:cubicBezTo>
                    <a:pt x="778074" y="42813"/>
                    <a:pt x="753615" y="18349"/>
                    <a:pt x="721160" y="17878"/>
                  </a:cubicBezTo>
                  <a:cubicBezTo>
                    <a:pt x="707989" y="17878"/>
                    <a:pt x="694349" y="17878"/>
                    <a:pt x="681179" y="17878"/>
                  </a:cubicBezTo>
                  <a:cubicBezTo>
                    <a:pt x="675064" y="17878"/>
                    <a:pt x="669419" y="17878"/>
                    <a:pt x="663305" y="17878"/>
                  </a:cubicBezTo>
                  <a:lnTo>
                    <a:pt x="574876" y="17878"/>
                  </a:lnTo>
                  <a:cubicBezTo>
                    <a:pt x="494914" y="17878"/>
                    <a:pt x="414952" y="17878"/>
                    <a:pt x="334990" y="17878"/>
                  </a:cubicBezTo>
                  <a:cubicBezTo>
                    <a:pt x="309120" y="17878"/>
                    <a:pt x="287953" y="32463"/>
                    <a:pt x="279957" y="55516"/>
                  </a:cubicBezTo>
                  <a:cubicBezTo>
                    <a:pt x="273842" y="72923"/>
                    <a:pt x="276194" y="91272"/>
                    <a:pt x="286542" y="106327"/>
                  </a:cubicBezTo>
                  <a:cubicBezTo>
                    <a:pt x="297361" y="121853"/>
                    <a:pt x="314764" y="130321"/>
                    <a:pt x="334519" y="130321"/>
                  </a:cubicBezTo>
                  <a:cubicBezTo>
                    <a:pt x="384849" y="130321"/>
                    <a:pt x="436118" y="130321"/>
                    <a:pt x="485977" y="130321"/>
                  </a:cubicBezTo>
                  <a:cubicBezTo>
                    <a:pt x="507144" y="130321"/>
                    <a:pt x="528780" y="130321"/>
                    <a:pt x="549947" y="130321"/>
                  </a:cubicBezTo>
                  <a:lnTo>
                    <a:pt x="561706" y="130321"/>
                  </a:lnTo>
                  <a:close/>
                </a:path>
              </a:pathLst>
            </a:custGeom>
            <a:grpFill/>
            <a:ln w="4695" cap="flat">
              <a:solidFill>
                <a:schemeClr val="bg1"/>
              </a:solidFill>
              <a:prstDash val="solid"/>
              <a:miter/>
            </a:ln>
          </p:spPr>
          <p:txBody>
            <a:bodyPr rtlCol="0" anchor="ctr"/>
            <a:lstStyle/>
            <a:p>
              <a:endParaRPr lang="en-US"/>
            </a:p>
          </p:txBody>
        </p:sp>
      </p:grpSp>
      <p:sp>
        <p:nvSpPr>
          <p:cNvPr id="63" name="Rectángulo 548">
            <a:extLst>
              <a:ext uri="{FF2B5EF4-FFF2-40B4-BE49-F238E27FC236}">
                <a16:creationId xmlns:a16="http://schemas.microsoft.com/office/drawing/2014/main" id="{6AAD7437-50DF-4AAE-E162-8E2F0A3407E7}"/>
              </a:ext>
            </a:extLst>
          </p:cNvPr>
          <p:cNvSpPr/>
          <p:nvPr/>
        </p:nvSpPr>
        <p:spPr>
          <a:xfrm>
            <a:off x="6626265" y="1691913"/>
            <a:ext cx="5075271" cy="1768689"/>
          </a:xfrm>
          <a:prstGeom prst="rect">
            <a:avLst/>
          </a:prstGeom>
        </p:spPr>
        <p:txBody>
          <a:bodyPr wrap="square">
            <a:spAutoFit/>
          </a:bodyPr>
          <a:lstStyle/>
          <a:p>
            <a:pPr marL="171450" indent="-171450" algn="l">
              <a:lnSpc>
                <a:spcPts val="2240"/>
              </a:lnSpc>
              <a:buClr>
                <a:srgbClr val="EDA13E"/>
              </a:buClr>
              <a:buFont typeface="Arial" panose="020B0604020202020204" pitchFamily="34" charset="0"/>
              <a:buChar char="•"/>
            </a:pPr>
            <a:r>
              <a:rPr lang="en-GB" sz="1600" dirty="0" err="1">
                <a:solidFill>
                  <a:schemeClr val="bg1"/>
                </a:solidFill>
                <a:ea typeface="Open Sans Light" panose="020B0306030504020204" pitchFamily="34" charset="0"/>
                <a:cs typeface="Open Sans Light" panose="020B0306030504020204" pitchFamily="34" charset="0"/>
              </a:rPr>
              <a:t>Quantifizierbar</a:t>
            </a:r>
            <a:r>
              <a:rPr lang="en-GB" sz="1600" dirty="0">
                <a:solidFill>
                  <a:schemeClr val="bg1"/>
                </a:solidFill>
                <a:ea typeface="Open Sans Light" panose="020B0306030504020204" pitchFamily="34" charset="0"/>
                <a:cs typeface="Open Sans Light" panose="020B0306030504020204" pitchFamily="34" charset="0"/>
              </a:rPr>
              <a:t>, </a:t>
            </a:r>
            <a:r>
              <a:rPr lang="en-GB" sz="1600" dirty="0" err="1">
                <a:solidFill>
                  <a:schemeClr val="bg1"/>
                </a:solidFill>
                <a:ea typeface="Open Sans Light" panose="020B0306030504020204" pitchFamily="34" charset="0"/>
                <a:cs typeface="Open Sans Light" panose="020B0306030504020204" pitchFamily="34" charset="0"/>
              </a:rPr>
              <a:t>messbar</a:t>
            </a:r>
            <a:r>
              <a:rPr lang="en-GB" sz="1600" dirty="0">
                <a:solidFill>
                  <a:schemeClr val="bg1"/>
                </a:solidFill>
                <a:ea typeface="Open Sans Light" panose="020B0306030504020204" pitchFamily="34" charset="0"/>
                <a:cs typeface="Open Sans Light" panose="020B0306030504020204" pitchFamily="34" charset="0"/>
              </a:rPr>
              <a:t> und umsetzbar</a:t>
            </a:r>
          </a:p>
          <a:p>
            <a:pPr marL="171450" indent="-171450" algn="l">
              <a:lnSpc>
                <a:spcPts val="2240"/>
              </a:lnSpc>
              <a:buClr>
                <a:srgbClr val="EDA13E"/>
              </a:buClr>
              <a:buFont typeface="Arial" panose="020B0604020202020204" pitchFamily="34" charset="0"/>
              <a:buChar char="•"/>
            </a:pPr>
            <a:r>
              <a:rPr lang="en-GB" sz="1600" dirty="0">
                <a:solidFill>
                  <a:schemeClr val="bg1"/>
                </a:solidFill>
                <a:ea typeface="Open Sans Light" panose="020B0306030504020204" pitchFamily="34" charset="0"/>
                <a:cs typeface="Open Sans Light" panose="020B0306030504020204" pitchFamily="34" charset="0"/>
              </a:rPr>
              <a:t>Messung von Faktoren, die für den Erfolg der Organisation entscheidend sind</a:t>
            </a:r>
          </a:p>
          <a:p>
            <a:pPr marL="171450" indent="-171450" algn="l">
              <a:lnSpc>
                <a:spcPts val="2240"/>
              </a:lnSpc>
              <a:buClr>
                <a:srgbClr val="EDA13E"/>
              </a:buClr>
              <a:buFont typeface="Arial" panose="020B0604020202020204" pitchFamily="34" charset="0"/>
              <a:buChar char="•"/>
            </a:pPr>
            <a:r>
              <a:rPr lang="en-GB" sz="1600" dirty="0">
                <a:solidFill>
                  <a:schemeClr val="bg1"/>
                </a:solidFill>
                <a:ea typeface="Open Sans Light" panose="020B0306030504020204" pitchFamily="34" charset="0"/>
                <a:cs typeface="Open Sans Light" panose="020B0306030504020204" pitchFamily="34" charset="0"/>
              </a:rPr>
              <a:t>Verknüpfung mit Unternehmenszielen und -vorgaben</a:t>
            </a:r>
          </a:p>
          <a:p>
            <a:pPr marL="171450" indent="-171450" algn="l">
              <a:lnSpc>
                <a:spcPts val="2240"/>
              </a:lnSpc>
              <a:buClr>
                <a:srgbClr val="EDA13E"/>
              </a:buClr>
              <a:buFont typeface="Arial" panose="020B0604020202020204" pitchFamily="34" charset="0"/>
              <a:buChar char="•"/>
            </a:pPr>
            <a:r>
              <a:rPr lang="en-GB" sz="1600" dirty="0">
                <a:solidFill>
                  <a:schemeClr val="bg1"/>
                </a:solidFill>
                <a:ea typeface="Open Sans Light" panose="020B0306030504020204" pitchFamily="34" charset="0"/>
                <a:cs typeface="Open Sans Light" panose="020B0306030504020204" pitchFamily="34" charset="0"/>
              </a:rPr>
              <a:t>Beschränkung auf die wirklich wichtigen Metriken </a:t>
            </a:r>
          </a:p>
          <a:p>
            <a:pPr marL="171450" indent="-171450" algn="l">
              <a:lnSpc>
                <a:spcPts val="2240"/>
              </a:lnSpc>
              <a:buClr>
                <a:srgbClr val="EDA13E"/>
              </a:buClr>
              <a:buFont typeface="Arial" panose="020B0604020202020204" pitchFamily="34" charset="0"/>
              <a:buChar char="•"/>
            </a:pPr>
            <a:r>
              <a:rPr lang="en-GB" sz="1600" dirty="0">
                <a:solidFill>
                  <a:schemeClr val="bg1"/>
                </a:solidFill>
                <a:ea typeface="Open Sans Light" panose="020B0306030504020204" pitchFamily="34" charset="0"/>
                <a:cs typeface="Open Sans Light" panose="020B0306030504020204" pitchFamily="34" charset="0"/>
              </a:rPr>
              <a:t>Einheitliche Anwendung im gesamten Unternehmen</a:t>
            </a:r>
          </a:p>
        </p:txBody>
      </p:sp>
      <p:grpSp>
        <p:nvGrpSpPr>
          <p:cNvPr id="65" name="Group 64">
            <a:extLst>
              <a:ext uri="{FF2B5EF4-FFF2-40B4-BE49-F238E27FC236}">
                <a16:creationId xmlns:a16="http://schemas.microsoft.com/office/drawing/2014/main" id="{24515FEE-AC70-7EEB-818E-A90338D94C9D}"/>
              </a:ext>
            </a:extLst>
          </p:cNvPr>
          <p:cNvGrpSpPr/>
          <p:nvPr/>
        </p:nvGrpSpPr>
        <p:grpSpPr>
          <a:xfrm>
            <a:off x="5381065" y="4400043"/>
            <a:ext cx="6620353" cy="1918740"/>
            <a:chOff x="4813591" y="1780979"/>
            <a:chExt cx="6620353" cy="2303689"/>
          </a:xfrm>
        </p:grpSpPr>
        <p:sp>
          <p:nvSpPr>
            <p:cNvPr id="66" name="Freeform 1">
              <a:extLst>
                <a:ext uri="{FF2B5EF4-FFF2-40B4-BE49-F238E27FC236}">
                  <a16:creationId xmlns:a16="http://schemas.microsoft.com/office/drawing/2014/main" id="{80E5DA27-D763-9F2E-1374-D78DA8029CB9}"/>
                </a:ext>
              </a:extLst>
            </p:cNvPr>
            <p:cNvSpPr>
              <a:spLocks noChangeArrowheads="1"/>
            </p:cNvSpPr>
            <p:nvPr/>
          </p:nvSpPr>
          <p:spPr bwMode="auto">
            <a:xfrm>
              <a:off x="7450714" y="1790534"/>
              <a:ext cx="3983230" cy="2294134"/>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dirty="0"/>
            </a:p>
          </p:txBody>
        </p:sp>
        <p:sp>
          <p:nvSpPr>
            <p:cNvPr id="67" name="Freeform 1">
              <a:extLst>
                <a:ext uri="{FF2B5EF4-FFF2-40B4-BE49-F238E27FC236}">
                  <a16:creationId xmlns:a16="http://schemas.microsoft.com/office/drawing/2014/main" id="{B15E77AB-11D8-3070-41C4-68CD4BF7B881}"/>
                </a:ext>
              </a:extLst>
            </p:cNvPr>
            <p:cNvSpPr>
              <a:spLocks noChangeArrowheads="1"/>
            </p:cNvSpPr>
            <p:nvPr/>
          </p:nvSpPr>
          <p:spPr bwMode="auto">
            <a:xfrm>
              <a:off x="4813591" y="1780979"/>
              <a:ext cx="4744864" cy="230368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grpSp>
      <p:sp>
        <p:nvSpPr>
          <p:cNvPr id="68" name="Freeform 243">
            <a:extLst>
              <a:ext uri="{FF2B5EF4-FFF2-40B4-BE49-F238E27FC236}">
                <a16:creationId xmlns:a16="http://schemas.microsoft.com/office/drawing/2014/main" id="{20E92DEA-7CBC-906A-D76C-541C04A3CA69}"/>
              </a:ext>
            </a:extLst>
          </p:cNvPr>
          <p:cNvSpPr>
            <a:spLocks noChangeArrowheads="1"/>
          </p:cNvSpPr>
          <p:nvPr/>
        </p:nvSpPr>
        <p:spPr bwMode="auto">
          <a:xfrm>
            <a:off x="4382867" y="4373721"/>
            <a:ext cx="2400114" cy="2046980"/>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69" name="CuadroTexto 547">
            <a:extLst>
              <a:ext uri="{FF2B5EF4-FFF2-40B4-BE49-F238E27FC236}">
                <a16:creationId xmlns:a16="http://schemas.microsoft.com/office/drawing/2014/main" id="{B1A0D4B6-CF57-FB70-BCEA-A8E121FD4152}"/>
              </a:ext>
            </a:extLst>
          </p:cNvPr>
          <p:cNvSpPr txBox="1"/>
          <p:nvPr/>
        </p:nvSpPr>
        <p:spPr>
          <a:xfrm>
            <a:off x="6096000" y="3915527"/>
            <a:ext cx="4083996" cy="734625"/>
          </a:xfrm>
          <a:prstGeom prst="rect">
            <a:avLst/>
          </a:prstGeom>
          <a:noFill/>
        </p:spPr>
        <p:txBody>
          <a:bodyPr wrap="square" rtlCol="0">
            <a:spAutoFit/>
          </a:bodyPr>
          <a:lstStyle/>
          <a:p>
            <a:pPr>
              <a:lnSpc>
                <a:spcPts val="2480"/>
              </a:lnSpc>
            </a:pPr>
            <a:r>
              <a:rPr lang="en-IE" sz="2400" b="1" dirty="0">
                <a:solidFill>
                  <a:srgbClr val="F16924"/>
                </a:solidFill>
                <a:latin typeface="Calibri" panose="020F0502020204030204" pitchFamily="34" charset="0"/>
                <a:ea typeface="Lato" charset="0"/>
                <a:cs typeface="Calibri" panose="020F0502020204030204" pitchFamily="34" charset="0"/>
              </a:rPr>
              <a:t>Was KPIs </a:t>
            </a:r>
            <a:r>
              <a:rPr lang="en-IE" sz="2400" b="1" dirty="0" err="1">
                <a:solidFill>
                  <a:srgbClr val="F16924"/>
                </a:solidFill>
                <a:latin typeface="Calibri" panose="020F0502020204030204" pitchFamily="34" charset="0"/>
                <a:ea typeface="Lato" charset="0"/>
                <a:cs typeface="Calibri" panose="020F0502020204030204" pitchFamily="34" charset="0"/>
              </a:rPr>
              <a:t>nicht</a:t>
            </a:r>
            <a:r>
              <a:rPr lang="en-IE" sz="2400" b="1" dirty="0">
                <a:solidFill>
                  <a:srgbClr val="F16924"/>
                </a:solidFill>
                <a:latin typeface="Calibri" panose="020F0502020204030204" pitchFamily="34" charset="0"/>
                <a:ea typeface="Lato" charset="0"/>
                <a:cs typeface="Calibri" panose="020F0502020204030204" pitchFamily="34" charset="0"/>
              </a:rPr>
              <a:t> sein </a:t>
            </a:r>
            <a:r>
              <a:rPr lang="en-IE" sz="2400" b="1" dirty="0" err="1">
                <a:solidFill>
                  <a:srgbClr val="F16924"/>
                </a:solidFill>
                <a:latin typeface="Calibri" panose="020F0502020204030204" pitchFamily="34" charset="0"/>
                <a:ea typeface="Lato" charset="0"/>
                <a:cs typeface="Calibri" panose="020F0502020204030204" pitchFamily="34" charset="0"/>
              </a:rPr>
              <a:t>sollten</a:t>
            </a:r>
            <a:endParaRPr lang="en-IE" sz="2400" b="1" dirty="0">
              <a:solidFill>
                <a:srgbClr val="F16924"/>
              </a:solidFill>
              <a:latin typeface="Calibri" panose="020F0502020204030204" pitchFamily="34" charset="0"/>
              <a:ea typeface="Lato" charset="0"/>
              <a:cs typeface="Calibri" panose="020F0502020204030204" pitchFamily="34" charset="0"/>
            </a:endParaRPr>
          </a:p>
          <a:p>
            <a:pPr algn="r">
              <a:lnSpc>
                <a:spcPts val="2480"/>
              </a:lnSpc>
            </a:pPr>
            <a:endParaRPr lang="en-GB" sz="2400" b="1" dirty="0">
              <a:solidFill>
                <a:srgbClr val="F16924"/>
              </a:solidFill>
              <a:latin typeface="Calibri" panose="020F0502020204030204" pitchFamily="34" charset="0"/>
              <a:ea typeface="Lato" charset="0"/>
              <a:cs typeface="Calibri" panose="020F0502020204030204" pitchFamily="34" charset="0"/>
            </a:endParaRPr>
          </a:p>
        </p:txBody>
      </p:sp>
      <p:sp>
        <p:nvSpPr>
          <p:cNvPr id="74" name="Rectángulo 548">
            <a:extLst>
              <a:ext uri="{FF2B5EF4-FFF2-40B4-BE49-F238E27FC236}">
                <a16:creationId xmlns:a16="http://schemas.microsoft.com/office/drawing/2014/main" id="{2AEF1ADD-3214-3BA9-83DC-4C10CDD128C5}"/>
              </a:ext>
            </a:extLst>
          </p:cNvPr>
          <p:cNvSpPr/>
          <p:nvPr/>
        </p:nvSpPr>
        <p:spPr>
          <a:xfrm>
            <a:off x="6626265" y="4557531"/>
            <a:ext cx="5002257" cy="1486561"/>
          </a:xfrm>
          <a:prstGeom prst="rect">
            <a:avLst/>
          </a:prstGeom>
        </p:spPr>
        <p:txBody>
          <a:bodyPr wrap="square">
            <a:spAutoFit/>
          </a:bodyPr>
          <a:lstStyle/>
          <a:p>
            <a:pPr marL="171450" indent="-171450" algn="l">
              <a:lnSpc>
                <a:spcPts val="2240"/>
              </a:lnSpc>
              <a:buClr>
                <a:srgbClr val="EDA13E"/>
              </a:buClr>
              <a:buFont typeface="Arial" panose="020B0604020202020204" pitchFamily="34" charset="0"/>
              <a:buChar char="•"/>
            </a:pPr>
            <a:r>
              <a:rPr lang="en-GB" sz="1600" dirty="0">
                <a:solidFill>
                  <a:schemeClr val="bg1"/>
                </a:solidFill>
                <a:ea typeface="Open Sans Light" panose="020B0306030504020204" pitchFamily="34" charset="0"/>
                <a:cs typeface="Open Sans Light" panose="020B0306030504020204" pitchFamily="34" charset="0"/>
              </a:rPr>
              <a:t>Metriken, die vage oder unklar sind</a:t>
            </a:r>
          </a:p>
          <a:p>
            <a:pPr marL="171450" indent="-171450" algn="l">
              <a:lnSpc>
                <a:spcPts val="2240"/>
              </a:lnSpc>
              <a:buClr>
                <a:srgbClr val="EDA13E"/>
              </a:buClr>
              <a:buFont typeface="Arial" panose="020B0604020202020204" pitchFamily="34" charset="0"/>
              <a:buChar char="•"/>
            </a:pPr>
            <a:r>
              <a:rPr lang="en-GB" sz="1600" dirty="0" err="1">
                <a:solidFill>
                  <a:schemeClr val="bg1"/>
                </a:solidFill>
                <a:ea typeface="Open Sans Light" panose="020B0306030504020204" pitchFamily="34" charset="0"/>
                <a:cs typeface="Open Sans Light" panose="020B0306030504020204" pitchFamily="34" charset="0"/>
              </a:rPr>
              <a:t>Metriken</a:t>
            </a:r>
            <a:r>
              <a:rPr lang="en-GB" sz="1600" dirty="0">
                <a:solidFill>
                  <a:schemeClr val="bg1"/>
                </a:solidFill>
                <a:ea typeface="Open Sans Light" panose="020B0306030504020204" pitchFamily="34" charset="0"/>
                <a:cs typeface="Open Sans Light" panose="020B0306030504020204" pitchFamily="34" charset="0"/>
              </a:rPr>
              <a:t>, die </a:t>
            </a:r>
            <a:r>
              <a:rPr lang="en-GB" sz="1600" dirty="0" err="1">
                <a:solidFill>
                  <a:schemeClr val="bg1"/>
                </a:solidFill>
                <a:ea typeface="Open Sans Light" panose="020B0306030504020204" pitchFamily="34" charset="0"/>
                <a:cs typeface="Open Sans Light" panose="020B0306030504020204" pitchFamily="34" charset="0"/>
              </a:rPr>
              <a:t>nicht</a:t>
            </a:r>
            <a:r>
              <a:rPr lang="en-GB" sz="1600" dirty="0">
                <a:solidFill>
                  <a:schemeClr val="bg1"/>
                </a:solidFill>
                <a:ea typeface="Open Sans Light" panose="020B0306030504020204" pitchFamily="34" charset="0"/>
                <a:cs typeface="Open Sans Light" panose="020B0306030504020204" pitchFamily="34" charset="0"/>
              </a:rPr>
              <a:t> </a:t>
            </a:r>
            <a:r>
              <a:rPr lang="en-GB" sz="1600" dirty="0" err="1">
                <a:solidFill>
                  <a:schemeClr val="bg1"/>
                </a:solidFill>
                <a:ea typeface="Open Sans Light" panose="020B0306030504020204" pitchFamily="34" charset="0"/>
                <a:cs typeface="Open Sans Light" panose="020B0306030504020204" pitchFamily="34" charset="0"/>
              </a:rPr>
              <a:t>praktikabel</a:t>
            </a:r>
            <a:r>
              <a:rPr lang="en-GB" sz="1600" dirty="0">
                <a:solidFill>
                  <a:schemeClr val="bg1"/>
                </a:solidFill>
                <a:ea typeface="Open Sans Light" panose="020B0306030504020204" pitchFamily="34" charset="0"/>
                <a:cs typeface="Open Sans Light" panose="020B0306030504020204" pitchFamily="34" charset="0"/>
              </a:rPr>
              <a:t> sind</a:t>
            </a:r>
          </a:p>
          <a:p>
            <a:pPr marL="171450" indent="-171450" algn="l">
              <a:lnSpc>
                <a:spcPts val="2240"/>
              </a:lnSpc>
              <a:buClr>
                <a:srgbClr val="EDA13E"/>
              </a:buClr>
              <a:buFont typeface="Arial" panose="020B0604020202020204" pitchFamily="34" charset="0"/>
              <a:buChar char="•"/>
            </a:pPr>
            <a:r>
              <a:rPr lang="en-GB" sz="1600" dirty="0">
                <a:solidFill>
                  <a:schemeClr val="bg1"/>
                </a:solidFill>
                <a:ea typeface="Open Sans Light" panose="020B0306030504020204" pitchFamily="34" charset="0"/>
                <a:cs typeface="Open Sans Light" panose="020B0306030504020204" pitchFamily="34" charset="0"/>
              </a:rPr>
              <a:t>Berichte</a:t>
            </a:r>
          </a:p>
          <a:p>
            <a:pPr marL="171450" indent="-171450" algn="l">
              <a:lnSpc>
                <a:spcPts val="2240"/>
              </a:lnSpc>
              <a:buClr>
                <a:srgbClr val="EDA13E"/>
              </a:buClr>
              <a:buFont typeface="Arial" panose="020B0604020202020204" pitchFamily="34" charset="0"/>
              <a:buChar char="•"/>
            </a:pPr>
            <a:r>
              <a:rPr lang="en-GB" sz="1600" dirty="0">
                <a:solidFill>
                  <a:schemeClr val="bg1"/>
                </a:solidFill>
                <a:ea typeface="Open Sans Light" panose="020B0306030504020204" pitchFamily="34" charset="0"/>
                <a:cs typeface="Open Sans Light" panose="020B0306030504020204" pitchFamily="34" charset="0"/>
              </a:rPr>
              <a:t>Eine </a:t>
            </a:r>
            <a:r>
              <a:rPr lang="en-GB" sz="1600" dirty="0" err="1">
                <a:solidFill>
                  <a:schemeClr val="bg1"/>
                </a:solidFill>
                <a:ea typeface="Open Sans Light" panose="020B0306030504020204" pitchFamily="34" charset="0"/>
                <a:cs typeface="Open Sans Light" panose="020B0306030504020204" pitchFamily="34" charset="0"/>
              </a:rPr>
              <a:t>zu</a:t>
            </a:r>
            <a:r>
              <a:rPr lang="en-GB" sz="1600" dirty="0">
                <a:solidFill>
                  <a:schemeClr val="bg1"/>
                </a:solidFill>
                <a:ea typeface="Open Sans Light" panose="020B0306030504020204" pitchFamily="34" charset="0"/>
                <a:cs typeface="Open Sans Light" panose="020B0306030504020204" pitchFamily="34" charset="0"/>
              </a:rPr>
              <a:t> </a:t>
            </a:r>
            <a:r>
              <a:rPr lang="en-GB" sz="1600" dirty="0" err="1">
                <a:solidFill>
                  <a:schemeClr val="bg1"/>
                </a:solidFill>
                <a:ea typeface="Open Sans Light" panose="020B0306030504020204" pitchFamily="34" charset="0"/>
                <a:cs typeface="Open Sans Light" panose="020B0306030504020204" pitchFamily="34" charset="0"/>
              </a:rPr>
              <a:t>umfassende</a:t>
            </a:r>
            <a:r>
              <a:rPr lang="en-GB" sz="1600" dirty="0">
                <a:solidFill>
                  <a:schemeClr val="bg1"/>
                </a:solidFill>
                <a:ea typeface="Open Sans Light" panose="020B0306030504020204" pitchFamily="34" charset="0"/>
                <a:cs typeface="Open Sans Light" panose="020B0306030504020204" pitchFamily="34" charset="0"/>
              </a:rPr>
              <a:t> Reihe von Metriken</a:t>
            </a:r>
          </a:p>
          <a:p>
            <a:pPr marL="171450" indent="-171450" algn="l">
              <a:lnSpc>
                <a:spcPts val="2240"/>
              </a:lnSpc>
              <a:buClr>
                <a:srgbClr val="EDA13E"/>
              </a:buClr>
              <a:buFont typeface="Arial" panose="020B0604020202020204" pitchFamily="34" charset="0"/>
              <a:buChar char="•"/>
            </a:pPr>
            <a:r>
              <a:rPr lang="en-GB" sz="1600" dirty="0" err="1">
                <a:solidFill>
                  <a:schemeClr val="bg1"/>
                </a:solidFill>
                <a:ea typeface="Open Sans Light" panose="020B0306030504020204" pitchFamily="34" charset="0"/>
                <a:cs typeface="Open Sans Light" panose="020B0306030504020204" pitchFamily="34" charset="0"/>
              </a:rPr>
              <a:t>Widerlegbar</a:t>
            </a:r>
            <a:endParaRPr lang="en-GB" sz="1600" dirty="0">
              <a:solidFill>
                <a:schemeClr val="bg1"/>
              </a:solidFill>
              <a:ea typeface="Open Sans Light" panose="020B0306030504020204" pitchFamily="34" charset="0"/>
              <a:cs typeface="Open Sans Light" panose="020B0306030504020204" pitchFamily="34" charset="0"/>
              <a:sym typeface="Wingdings" panose="05000000000000000000" pitchFamily="2" charset="2"/>
            </a:endParaRPr>
          </a:p>
        </p:txBody>
      </p:sp>
      <p:grpSp>
        <p:nvGrpSpPr>
          <p:cNvPr id="75" name="Group 74">
            <a:extLst>
              <a:ext uri="{FF2B5EF4-FFF2-40B4-BE49-F238E27FC236}">
                <a16:creationId xmlns:a16="http://schemas.microsoft.com/office/drawing/2014/main" id="{A68C675C-E91B-98A9-5388-6A26580FFA33}"/>
              </a:ext>
            </a:extLst>
          </p:cNvPr>
          <p:cNvGrpSpPr/>
          <p:nvPr/>
        </p:nvGrpSpPr>
        <p:grpSpPr>
          <a:xfrm>
            <a:off x="4841427" y="4817887"/>
            <a:ext cx="1079256" cy="1146150"/>
            <a:chOff x="7365223" y="2412313"/>
            <a:chExt cx="1079256" cy="1055155"/>
          </a:xfrm>
          <a:solidFill>
            <a:schemeClr val="bg1"/>
          </a:solidFill>
        </p:grpSpPr>
        <p:sp>
          <p:nvSpPr>
            <p:cNvPr id="76" name="Freeform 75">
              <a:extLst>
                <a:ext uri="{FF2B5EF4-FFF2-40B4-BE49-F238E27FC236}">
                  <a16:creationId xmlns:a16="http://schemas.microsoft.com/office/drawing/2014/main" id="{19BA8DF3-186D-477D-15CA-E942F5B2CB60}"/>
                </a:ext>
              </a:extLst>
            </p:cNvPr>
            <p:cNvSpPr/>
            <p:nvPr/>
          </p:nvSpPr>
          <p:spPr>
            <a:xfrm>
              <a:off x="7365223" y="2412313"/>
              <a:ext cx="1053970" cy="1055155"/>
            </a:xfrm>
            <a:custGeom>
              <a:avLst/>
              <a:gdLst>
                <a:gd name="connsiteX0" fmla="*/ 873938 w 1053970"/>
                <a:gd name="connsiteY0" fmla="*/ 1055156 h 1055155"/>
                <a:gd name="connsiteX1" fmla="*/ 180150 w 1053970"/>
                <a:gd name="connsiteY1" fmla="*/ 1055156 h 1055155"/>
                <a:gd name="connsiteX2" fmla="*/ 178739 w 1053970"/>
                <a:gd name="connsiteY2" fmla="*/ 1054685 h 1055155"/>
                <a:gd name="connsiteX3" fmla="*/ 176387 w 1053970"/>
                <a:gd name="connsiteY3" fmla="*/ 1053745 h 1055155"/>
                <a:gd name="connsiteX4" fmla="*/ 174035 w 1053970"/>
                <a:gd name="connsiteY4" fmla="*/ 1052804 h 1055155"/>
                <a:gd name="connsiteX5" fmla="*/ 6115 w 1053970"/>
                <a:gd name="connsiteY5" fmla="*/ 902722 h 1055155"/>
                <a:gd name="connsiteX6" fmla="*/ 1881 w 1053970"/>
                <a:gd name="connsiteY6" fmla="*/ 883903 h 1055155"/>
                <a:gd name="connsiteX7" fmla="*/ 0 w 1053970"/>
                <a:gd name="connsiteY7" fmla="*/ 875435 h 1055155"/>
                <a:gd name="connsiteX8" fmla="*/ 0 w 1053970"/>
                <a:gd name="connsiteY8" fmla="*/ 874494 h 1055155"/>
                <a:gd name="connsiteX9" fmla="*/ 0 w 1053970"/>
                <a:gd name="connsiteY9" fmla="*/ 181485 h 1055155"/>
                <a:gd name="connsiteX10" fmla="*/ 0 w 1053970"/>
                <a:gd name="connsiteY10" fmla="*/ 180544 h 1055155"/>
                <a:gd name="connsiteX11" fmla="*/ 1411 w 1053970"/>
                <a:gd name="connsiteY11" fmla="*/ 173017 h 1055155"/>
                <a:gd name="connsiteX12" fmla="*/ 5174 w 1053970"/>
                <a:gd name="connsiteY12" fmla="*/ 156080 h 1055155"/>
                <a:gd name="connsiteX13" fmla="*/ 200376 w 1053970"/>
                <a:gd name="connsiteY13" fmla="*/ 353 h 1055155"/>
                <a:gd name="connsiteX14" fmla="*/ 435088 w 1053970"/>
                <a:gd name="connsiteY14" fmla="*/ 353 h 1055155"/>
                <a:gd name="connsiteX15" fmla="*/ 460487 w 1053970"/>
                <a:gd name="connsiteY15" fmla="*/ 353 h 1055155"/>
                <a:gd name="connsiteX16" fmla="*/ 535746 w 1053970"/>
                <a:gd name="connsiteY16" fmla="*/ 73276 h 1055155"/>
                <a:gd name="connsiteX17" fmla="*/ 460487 w 1053970"/>
                <a:gd name="connsiteY17" fmla="*/ 147141 h 1055155"/>
                <a:gd name="connsiteX18" fmla="*/ 420036 w 1053970"/>
                <a:gd name="connsiteY18" fmla="*/ 147141 h 1055155"/>
                <a:gd name="connsiteX19" fmla="*/ 209312 w 1053970"/>
                <a:gd name="connsiteY19" fmla="*/ 146670 h 1055155"/>
                <a:gd name="connsiteX20" fmla="*/ 164157 w 1053970"/>
                <a:gd name="connsiteY20" fmla="*/ 163607 h 1055155"/>
                <a:gd name="connsiteX21" fmla="*/ 145813 w 1053970"/>
                <a:gd name="connsiteY21" fmla="*/ 209243 h 1055155"/>
                <a:gd name="connsiteX22" fmla="*/ 146284 w 1053970"/>
                <a:gd name="connsiteY22" fmla="*/ 672660 h 1055155"/>
                <a:gd name="connsiteX23" fmla="*/ 146284 w 1053970"/>
                <a:gd name="connsiteY23" fmla="*/ 845324 h 1055155"/>
                <a:gd name="connsiteX24" fmla="*/ 208372 w 1053970"/>
                <a:gd name="connsiteY24" fmla="*/ 907427 h 1055155"/>
                <a:gd name="connsiteX25" fmla="*/ 844305 w 1053970"/>
                <a:gd name="connsiteY25" fmla="*/ 907427 h 1055155"/>
                <a:gd name="connsiteX26" fmla="*/ 906864 w 1053970"/>
                <a:gd name="connsiteY26" fmla="*/ 845324 h 1055155"/>
                <a:gd name="connsiteX27" fmla="*/ 906864 w 1053970"/>
                <a:gd name="connsiteY27" fmla="*/ 749818 h 1055155"/>
                <a:gd name="connsiteX28" fmla="*/ 906864 w 1053970"/>
                <a:gd name="connsiteY28" fmla="*/ 594562 h 1055155"/>
                <a:gd name="connsiteX29" fmla="*/ 932264 w 1053970"/>
                <a:gd name="connsiteY29" fmla="*/ 535752 h 1055155"/>
                <a:gd name="connsiteX30" fmla="*/ 992000 w 1053970"/>
                <a:gd name="connsiteY30" fmla="*/ 519286 h 1055155"/>
                <a:gd name="connsiteX31" fmla="*/ 1053618 w 1053970"/>
                <a:gd name="connsiteY31" fmla="*/ 591268 h 1055155"/>
                <a:gd name="connsiteX32" fmla="*/ 1053618 w 1053970"/>
                <a:gd name="connsiteY32" fmla="*/ 798747 h 1055155"/>
                <a:gd name="connsiteX33" fmla="*/ 1053618 w 1053970"/>
                <a:gd name="connsiteY33" fmla="*/ 814273 h 1055155"/>
                <a:gd name="connsiteX34" fmla="*/ 1048444 w 1053970"/>
                <a:gd name="connsiteY34" fmla="*/ 892842 h 1055155"/>
                <a:gd name="connsiteX35" fmla="*/ 879112 w 1053970"/>
                <a:gd name="connsiteY35" fmla="*/ 1051392 h 1055155"/>
                <a:gd name="connsiteX36" fmla="*/ 876761 w 1053970"/>
                <a:gd name="connsiteY36" fmla="*/ 1052333 h 1055155"/>
                <a:gd name="connsiteX37" fmla="*/ 874409 w 1053970"/>
                <a:gd name="connsiteY37" fmla="*/ 1053274 h 1055155"/>
                <a:gd name="connsiteX38" fmla="*/ 873938 w 1053970"/>
                <a:gd name="connsiteY38" fmla="*/ 1055156 h 1055155"/>
                <a:gd name="connsiteX39" fmla="*/ 183442 w 1053970"/>
                <a:gd name="connsiteY39" fmla="*/ 1037748 h 1055155"/>
                <a:gd name="connsiteX40" fmla="*/ 871116 w 1053970"/>
                <a:gd name="connsiteY40" fmla="*/ 1037748 h 1055155"/>
                <a:gd name="connsiteX41" fmla="*/ 871587 w 1053970"/>
                <a:gd name="connsiteY41" fmla="*/ 1037748 h 1055155"/>
                <a:gd name="connsiteX42" fmla="*/ 877701 w 1053970"/>
                <a:gd name="connsiteY42" fmla="*/ 1035866 h 1055155"/>
                <a:gd name="connsiteX43" fmla="*/ 1032452 w 1053970"/>
                <a:gd name="connsiteY43" fmla="*/ 890960 h 1055155"/>
                <a:gd name="connsiteX44" fmla="*/ 1037155 w 1053970"/>
                <a:gd name="connsiteY44" fmla="*/ 815214 h 1055155"/>
                <a:gd name="connsiteX45" fmla="*/ 1037155 w 1053970"/>
                <a:gd name="connsiteY45" fmla="*/ 799218 h 1055155"/>
                <a:gd name="connsiteX46" fmla="*/ 1037155 w 1053970"/>
                <a:gd name="connsiteY46" fmla="*/ 591739 h 1055155"/>
                <a:gd name="connsiteX47" fmla="*/ 990119 w 1053970"/>
                <a:gd name="connsiteY47" fmla="*/ 536693 h 1055155"/>
                <a:gd name="connsiteX48" fmla="*/ 944023 w 1053970"/>
                <a:gd name="connsiteY48" fmla="*/ 549396 h 1055155"/>
                <a:gd name="connsiteX49" fmla="*/ 924268 w 1053970"/>
                <a:gd name="connsiteY49" fmla="*/ 595032 h 1055155"/>
                <a:gd name="connsiteX50" fmla="*/ 924268 w 1053970"/>
                <a:gd name="connsiteY50" fmla="*/ 750289 h 1055155"/>
                <a:gd name="connsiteX51" fmla="*/ 924268 w 1053970"/>
                <a:gd name="connsiteY51" fmla="*/ 845795 h 1055155"/>
                <a:gd name="connsiteX52" fmla="*/ 844776 w 1053970"/>
                <a:gd name="connsiteY52" fmla="*/ 924834 h 1055155"/>
                <a:gd name="connsiteX53" fmla="*/ 208842 w 1053970"/>
                <a:gd name="connsiteY53" fmla="*/ 924834 h 1055155"/>
                <a:gd name="connsiteX54" fmla="*/ 129350 w 1053970"/>
                <a:gd name="connsiteY54" fmla="*/ 845324 h 1055155"/>
                <a:gd name="connsiteX55" fmla="*/ 129350 w 1053970"/>
                <a:gd name="connsiteY55" fmla="*/ 672660 h 1055155"/>
                <a:gd name="connsiteX56" fmla="*/ 128880 w 1053970"/>
                <a:gd name="connsiteY56" fmla="*/ 209243 h 1055155"/>
                <a:gd name="connsiteX57" fmla="*/ 152398 w 1053970"/>
                <a:gd name="connsiteY57" fmla="*/ 151375 h 1055155"/>
                <a:gd name="connsiteX58" fmla="*/ 209783 w 1053970"/>
                <a:gd name="connsiteY58" fmla="*/ 129263 h 1055155"/>
                <a:gd name="connsiteX59" fmla="*/ 420036 w 1053970"/>
                <a:gd name="connsiteY59" fmla="*/ 129733 h 1055155"/>
                <a:gd name="connsiteX60" fmla="*/ 460487 w 1053970"/>
                <a:gd name="connsiteY60" fmla="*/ 129733 h 1055155"/>
                <a:gd name="connsiteX61" fmla="*/ 518342 w 1053970"/>
                <a:gd name="connsiteY61" fmla="*/ 73276 h 1055155"/>
                <a:gd name="connsiteX62" fmla="*/ 460017 w 1053970"/>
                <a:gd name="connsiteY62" fmla="*/ 17290 h 1055155"/>
                <a:gd name="connsiteX63" fmla="*/ 434617 w 1053970"/>
                <a:gd name="connsiteY63" fmla="*/ 17290 h 1055155"/>
                <a:gd name="connsiteX64" fmla="*/ 200376 w 1053970"/>
                <a:gd name="connsiteY64" fmla="*/ 17290 h 1055155"/>
                <a:gd name="connsiteX65" fmla="*/ 22107 w 1053970"/>
                <a:gd name="connsiteY65" fmla="*/ 159844 h 1055155"/>
                <a:gd name="connsiteX66" fmla="*/ 18344 w 1053970"/>
                <a:gd name="connsiteY66" fmla="*/ 176310 h 1055155"/>
                <a:gd name="connsiteX67" fmla="*/ 16933 w 1053970"/>
                <a:gd name="connsiteY67" fmla="*/ 183367 h 1055155"/>
                <a:gd name="connsiteX68" fmla="*/ 16933 w 1053970"/>
                <a:gd name="connsiteY68" fmla="*/ 872612 h 1055155"/>
                <a:gd name="connsiteX69" fmla="*/ 18815 w 1053970"/>
                <a:gd name="connsiteY69" fmla="*/ 880610 h 1055155"/>
                <a:gd name="connsiteX70" fmla="*/ 23048 w 1053970"/>
                <a:gd name="connsiteY70" fmla="*/ 898958 h 1055155"/>
                <a:gd name="connsiteX71" fmla="*/ 176387 w 1053970"/>
                <a:gd name="connsiteY71" fmla="*/ 1036337 h 1055155"/>
                <a:gd name="connsiteX72" fmla="*/ 183442 w 1053970"/>
                <a:gd name="connsiteY72" fmla="*/ 1037748 h 1055155"/>
                <a:gd name="connsiteX73" fmla="*/ 183442 w 1053970"/>
                <a:gd name="connsiteY73" fmla="*/ 1037748 h 10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53970" h="1055155">
                  <a:moveTo>
                    <a:pt x="873938" y="1055156"/>
                  </a:moveTo>
                  <a:lnTo>
                    <a:pt x="180150" y="1055156"/>
                  </a:lnTo>
                  <a:lnTo>
                    <a:pt x="178739" y="1054685"/>
                  </a:lnTo>
                  <a:cubicBezTo>
                    <a:pt x="177798" y="1054215"/>
                    <a:pt x="177328" y="1054215"/>
                    <a:pt x="176387" y="1053745"/>
                  </a:cubicBezTo>
                  <a:cubicBezTo>
                    <a:pt x="175446" y="1053274"/>
                    <a:pt x="174505" y="1052804"/>
                    <a:pt x="174035" y="1052804"/>
                  </a:cubicBezTo>
                  <a:cubicBezTo>
                    <a:pt x="92662" y="1041042"/>
                    <a:pt x="26811" y="982232"/>
                    <a:pt x="6115" y="902722"/>
                  </a:cubicBezTo>
                  <a:cubicBezTo>
                    <a:pt x="4233" y="896136"/>
                    <a:pt x="2822" y="890019"/>
                    <a:pt x="1881" y="883903"/>
                  </a:cubicBezTo>
                  <a:cubicBezTo>
                    <a:pt x="1411" y="881080"/>
                    <a:pt x="470" y="878258"/>
                    <a:pt x="0" y="875435"/>
                  </a:cubicBezTo>
                  <a:lnTo>
                    <a:pt x="0" y="874494"/>
                  </a:lnTo>
                  <a:lnTo>
                    <a:pt x="0" y="181485"/>
                  </a:lnTo>
                  <a:lnTo>
                    <a:pt x="0" y="180544"/>
                  </a:lnTo>
                  <a:cubicBezTo>
                    <a:pt x="470" y="178192"/>
                    <a:pt x="941" y="175369"/>
                    <a:pt x="1411" y="173017"/>
                  </a:cubicBezTo>
                  <a:cubicBezTo>
                    <a:pt x="2352" y="167371"/>
                    <a:pt x="3763" y="161726"/>
                    <a:pt x="5174" y="156080"/>
                  </a:cubicBezTo>
                  <a:cubicBezTo>
                    <a:pt x="26811" y="65278"/>
                    <a:pt x="107243" y="1294"/>
                    <a:pt x="200376" y="353"/>
                  </a:cubicBezTo>
                  <a:cubicBezTo>
                    <a:pt x="278456" y="-118"/>
                    <a:pt x="357948" y="-118"/>
                    <a:pt x="435088" y="353"/>
                  </a:cubicBezTo>
                  <a:lnTo>
                    <a:pt x="460487" y="353"/>
                  </a:lnTo>
                  <a:cubicBezTo>
                    <a:pt x="503291" y="353"/>
                    <a:pt x="535746" y="31875"/>
                    <a:pt x="535746" y="73276"/>
                  </a:cubicBezTo>
                  <a:cubicBezTo>
                    <a:pt x="535746" y="114208"/>
                    <a:pt x="502820" y="146670"/>
                    <a:pt x="460487" y="147141"/>
                  </a:cubicBezTo>
                  <a:cubicBezTo>
                    <a:pt x="446847" y="147141"/>
                    <a:pt x="433677" y="147141"/>
                    <a:pt x="420036" y="147141"/>
                  </a:cubicBezTo>
                  <a:cubicBezTo>
                    <a:pt x="350892" y="147611"/>
                    <a:pt x="279397" y="148082"/>
                    <a:pt x="209312" y="146670"/>
                  </a:cubicBezTo>
                  <a:cubicBezTo>
                    <a:pt x="191909" y="146200"/>
                    <a:pt x="175917" y="152316"/>
                    <a:pt x="164157" y="163607"/>
                  </a:cubicBezTo>
                  <a:cubicBezTo>
                    <a:pt x="152398" y="175369"/>
                    <a:pt x="145813" y="191365"/>
                    <a:pt x="145813" y="209243"/>
                  </a:cubicBezTo>
                  <a:cubicBezTo>
                    <a:pt x="146284" y="363559"/>
                    <a:pt x="146284" y="520697"/>
                    <a:pt x="146284" y="672660"/>
                  </a:cubicBezTo>
                  <a:cubicBezTo>
                    <a:pt x="146284" y="730058"/>
                    <a:pt x="146284" y="787927"/>
                    <a:pt x="146284" y="845324"/>
                  </a:cubicBezTo>
                  <a:cubicBezTo>
                    <a:pt x="146284" y="884844"/>
                    <a:pt x="168861" y="907427"/>
                    <a:pt x="208372" y="907427"/>
                  </a:cubicBezTo>
                  <a:cubicBezTo>
                    <a:pt x="420506" y="907427"/>
                    <a:pt x="632171" y="907427"/>
                    <a:pt x="844305" y="907427"/>
                  </a:cubicBezTo>
                  <a:cubicBezTo>
                    <a:pt x="884287" y="907427"/>
                    <a:pt x="906864" y="885315"/>
                    <a:pt x="906864" y="845324"/>
                  </a:cubicBezTo>
                  <a:cubicBezTo>
                    <a:pt x="906864" y="813332"/>
                    <a:pt x="906864" y="781340"/>
                    <a:pt x="906864" y="749818"/>
                  </a:cubicBezTo>
                  <a:cubicBezTo>
                    <a:pt x="906864" y="699007"/>
                    <a:pt x="906864" y="646314"/>
                    <a:pt x="906864" y="594562"/>
                  </a:cubicBezTo>
                  <a:cubicBezTo>
                    <a:pt x="906864" y="571038"/>
                    <a:pt x="915801" y="550337"/>
                    <a:pt x="932264" y="535752"/>
                  </a:cubicBezTo>
                  <a:cubicBezTo>
                    <a:pt x="948256" y="521638"/>
                    <a:pt x="969422" y="515992"/>
                    <a:pt x="992000" y="519286"/>
                  </a:cubicBezTo>
                  <a:cubicBezTo>
                    <a:pt x="1026807" y="524461"/>
                    <a:pt x="1053618" y="555512"/>
                    <a:pt x="1053618" y="591268"/>
                  </a:cubicBezTo>
                  <a:cubicBezTo>
                    <a:pt x="1054088" y="655253"/>
                    <a:pt x="1054088" y="728176"/>
                    <a:pt x="1053618" y="798747"/>
                  </a:cubicBezTo>
                  <a:cubicBezTo>
                    <a:pt x="1053618" y="803923"/>
                    <a:pt x="1053618" y="809098"/>
                    <a:pt x="1053618" y="814273"/>
                  </a:cubicBezTo>
                  <a:cubicBezTo>
                    <a:pt x="1053618" y="840149"/>
                    <a:pt x="1053618" y="866966"/>
                    <a:pt x="1048444" y="892842"/>
                  </a:cubicBezTo>
                  <a:cubicBezTo>
                    <a:pt x="1032922" y="975646"/>
                    <a:pt x="964719" y="1039160"/>
                    <a:pt x="879112" y="1051392"/>
                  </a:cubicBezTo>
                  <a:cubicBezTo>
                    <a:pt x="878642" y="1051392"/>
                    <a:pt x="877701" y="1051863"/>
                    <a:pt x="876761" y="1052333"/>
                  </a:cubicBezTo>
                  <a:cubicBezTo>
                    <a:pt x="875820" y="1052804"/>
                    <a:pt x="875349" y="1052804"/>
                    <a:pt x="874409" y="1053274"/>
                  </a:cubicBezTo>
                  <a:lnTo>
                    <a:pt x="873938" y="1055156"/>
                  </a:lnTo>
                  <a:close/>
                  <a:moveTo>
                    <a:pt x="183442" y="1037748"/>
                  </a:moveTo>
                  <a:lnTo>
                    <a:pt x="871116" y="1037748"/>
                  </a:lnTo>
                  <a:cubicBezTo>
                    <a:pt x="871116" y="1037748"/>
                    <a:pt x="871587" y="1037748"/>
                    <a:pt x="871587" y="1037748"/>
                  </a:cubicBezTo>
                  <a:cubicBezTo>
                    <a:pt x="873468" y="1037278"/>
                    <a:pt x="875349" y="1036337"/>
                    <a:pt x="877701" y="1035866"/>
                  </a:cubicBezTo>
                  <a:cubicBezTo>
                    <a:pt x="956252" y="1024575"/>
                    <a:pt x="1018341" y="966707"/>
                    <a:pt x="1032452" y="890960"/>
                  </a:cubicBezTo>
                  <a:cubicBezTo>
                    <a:pt x="1037155" y="866496"/>
                    <a:pt x="1037155" y="840620"/>
                    <a:pt x="1037155" y="815214"/>
                  </a:cubicBezTo>
                  <a:cubicBezTo>
                    <a:pt x="1037155" y="810039"/>
                    <a:pt x="1037155" y="804864"/>
                    <a:pt x="1037155" y="799218"/>
                  </a:cubicBezTo>
                  <a:cubicBezTo>
                    <a:pt x="1037625" y="728647"/>
                    <a:pt x="1037625" y="655723"/>
                    <a:pt x="1037155" y="591739"/>
                  </a:cubicBezTo>
                  <a:cubicBezTo>
                    <a:pt x="1037155" y="563981"/>
                    <a:pt x="1016929" y="540457"/>
                    <a:pt x="990119" y="536693"/>
                  </a:cubicBezTo>
                  <a:cubicBezTo>
                    <a:pt x="972715" y="534341"/>
                    <a:pt x="956252" y="538575"/>
                    <a:pt x="944023" y="549396"/>
                  </a:cubicBezTo>
                  <a:cubicBezTo>
                    <a:pt x="931323" y="560217"/>
                    <a:pt x="924268" y="576684"/>
                    <a:pt x="924268" y="595032"/>
                  </a:cubicBezTo>
                  <a:cubicBezTo>
                    <a:pt x="924268" y="646784"/>
                    <a:pt x="924268" y="699477"/>
                    <a:pt x="924268" y="750289"/>
                  </a:cubicBezTo>
                  <a:cubicBezTo>
                    <a:pt x="924268" y="782281"/>
                    <a:pt x="924268" y="814273"/>
                    <a:pt x="924268" y="845795"/>
                  </a:cubicBezTo>
                  <a:cubicBezTo>
                    <a:pt x="924268" y="895195"/>
                    <a:pt x="894634" y="924834"/>
                    <a:pt x="844776" y="924834"/>
                  </a:cubicBezTo>
                  <a:cubicBezTo>
                    <a:pt x="632641" y="924834"/>
                    <a:pt x="420977" y="924834"/>
                    <a:pt x="208842" y="924834"/>
                  </a:cubicBezTo>
                  <a:cubicBezTo>
                    <a:pt x="159924" y="924834"/>
                    <a:pt x="129350" y="894254"/>
                    <a:pt x="129350" y="845324"/>
                  </a:cubicBezTo>
                  <a:cubicBezTo>
                    <a:pt x="129350" y="787927"/>
                    <a:pt x="129350" y="730058"/>
                    <a:pt x="129350" y="672660"/>
                  </a:cubicBezTo>
                  <a:cubicBezTo>
                    <a:pt x="129350" y="520697"/>
                    <a:pt x="129350" y="363559"/>
                    <a:pt x="128880" y="209243"/>
                  </a:cubicBezTo>
                  <a:cubicBezTo>
                    <a:pt x="128880" y="186661"/>
                    <a:pt x="136876" y="165960"/>
                    <a:pt x="152398" y="151375"/>
                  </a:cubicBezTo>
                  <a:cubicBezTo>
                    <a:pt x="167450" y="136790"/>
                    <a:pt x="187676" y="128792"/>
                    <a:pt x="209783" y="129263"/>
                  </a:cubicBezTo>
                  <a:cubicBezTo>
                    <a:pt x="279867" y="130674"/>
                    <a:pt x="350892" y="130204"/>
                    <a:pt x="420036" y="129733"/>
                  </a:cubicBezTo>
                  <a:cubicBezTo>
                    <a:pt x="433677" y="129733"/>
                    <a:pt x="446847" y="129733"/>
                    <a:pt x="460487" y="129733"/>
                  </a:cubicBezTo>
                  <a:cubicBezTo>
                    <a:pt x="493413" y="129733"/>
                    <a:pt x="518342" y="105269"/>
                    <a:pt x="518342" y="73276"/>
                  </a:cubicBezTo>
                  <a:cubicBezTo>
                    <a:pt x="518342" y="41284"/>
                    <a:pt x="493413" y="17290"/>
                    <a:pt x="460017" y="17290"/>
                  </a:cubicBezTo>
                  <a:lnTo>
                    <a:pt x="434617" y="17290"/>
                  </a:lnTo>
                  <a:cubicBezTo>
                    <a:pt x="357948" y="17290"/>
                    <a:pt x="278456" y="16819"/>
                    <a:pt x="200376" y="17290"/>
                  </a:cubicBezTo>
                  <a:cubicBezTo>
                    <a:pt x="115239" y="17760"/>
                    <a:pt x="41862" y="76570"/>
                    <a:pt x="22107" y="159844"/>
                  </a:cubicBezTo>
                  <a:cubicBezTo>
                    <a:pt x="20696" y="165019"/>
                    <a:pt x="19755" y="170665"/>
                    <a:pt x="18344" y="176310"/>
                  </a:cubicBezTo>
                  <a:cubicBezTo>
                    <a:pt x="17874" y="178663"/>
                    <a:pt x="17404" y="181015"/>
                    <a:pt x="16933" y="183367"/>
                  </a:cubicBezTo>
                  <a:lnTo>
                    <a:pt x="16933" y="872612"/>
                  </a:lnTo>
                  <a:cubicBezTo>
                    <a:pt x="17404" y="875435"/>
                    <a:pt x="17874" y="877787"/>
                    <a:pt x="18815" y="880610"/>
                  </a:cubicBezTo>
                  <a:cubicBezTo>
                    <a:pt x="20226" y="886726"/>
                    <a:pt x="21637" y="892842"/>
                    <a:pt x="23048" y="898958"/>
                  </a:cubicBezTo>
                  <a:cubicBezTo>
                    <a:pt x="41862" y="971882"/>
                    <a:pt x="102069" y="1025516"/>
                    <a:pt x="176387" y="1036337"/>
                  </a:cubicBezTo>
                  <a:cubicBezTo>
                    <a:pt x="179209" y="1036337"/>
                    <a:pt x="181091" y="1036807"/>
                    <a:pt x="183442" y="1037748"/>
                  </a:cubicBezTo>
                  <a:cubicBezTo>
                    <a:pt x="182972" y="1037748"/>
                    <a:pt x="182972" y="1037748"/>
                    <a:pt x="183442" y="1037748"/>
                  </a:cubicBezTo>
                  <a:close/>
                </a:path>
              </a:pathLst>
            </a:custGeom>
            <a:grpFill/>
            <a:ln w="4695" cap="flat">
              <a:solidFill>
                <a:schemeClr val="bg1"/>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1197EC0C-2AB8-1B2A-BC04-8C3898343EE3}"/>
                </a:ext>
              </a:extLst>
            </p:cNvPr>
            <p:cNvSpPr/>
            <p:nvPr/>
          </p:nvSpPr>
          <p:spPr>
            <a:xfrm>
              <a:off x="7666512" y="2467820"/>
              <a:ext cx="777967" cy="778154"/>
            </a:xfrm>
            <a:custGeom>
              <a:avLst/>
              <a:gdLst>
                <a:gd name="connsiteX0" fmla="*/ 225658 w 777967"/>
                <a:gd name="connsiteY0" fmla="*/ 648304 h 778154"/>
                <a:gd name="connsiteX1" fmla="*/ 237887 w 777967"/>
                <a:gd name="connsiteY1" fmla="*/ 648304 h 778154"/>
                <a:gd name="connsiteX2" fmla="*/ 453314 w 777967"/>
                <a:gd name="connsiteY2" fmla="*/ 648304 h 778154"/>
                <a:gd name="connsiteX3" fmla="*/ 515873 w 777967"/>
                <a:gd name="connsiteY3" fmla="*/ 734871 h 778154"/>
                <a:gd name="connsiteX4" fmla="*/ 452374 w 777967"/>
                <a:gd name="connsiteY4" fmla="*/ 778155 h 778154"/>
                <a:gd name="connsiteX5" fmla="*/ 124059 w 777967"/>
                <a:gd name="connsiteY5" fmla="*/ 778155 h 778154"/>
                <a:gd name="connsiteX6" fmla="*/ 65734 w 777967"/>
                <a:gd name="connsiteY6" fmla="*/ 778155 h 778154"/>
                <a:gd name="connsiteX7" fmla="*/ 353 w 777967"/>
                <a:gd name="connsiteY7" fmla="*/ 713230 h 778154"/>
                <a:gd name="connsiteX8" fmla="*/ 353 w 777967"/>
                <a:gd name="connsiteY8" fmla="*/ 324618 h 778154"/>
                <a:gd name="connsiteX9" fmla="*/ 65263 w 777967"/>
                <a:gd name="connsiteY9" fmla="*/ 259222 h 778154"/>
                <a:gd name="connsiteX10" fmla="*/ 129703 w 777967"/>
                <a:gd name="connsiteY10" fmla="*/ 325088 h 778154"/>
                <a:gd name="connsiteX11" fmla="*/ 129703 w 777967"/>
                <a:gd name="connsiteY11" fmla="*/ 540565 h 778154"/>
                <a:gd name="connsiteX12" fmla="*/ 129703 w 777967"/>
                <a:gd name="connsiteY12" fmla="*/ 556091 h 778154"/>
                <a:gd name="connsiteX13" fmla="*/ 141462 w 777967"/>
                <a:gd name="connsiteY13" fmla="*/ 544800 h 778154"/>
                <a:gd name="connsiteX14" fmla="*/ 662627 w 777967"/>
                <a:gd name="connsiteY14" fmla="*/ 23514 h 778154"/>
                <a:gd name="connsiteX15" fmla="*/ 729419 w 777967"/>
                <a:gd name="connsiteY15" fmla="*/ 2343 h 778154"/>
                <a:gd name="connsiteX16" fmla="*/ 762344 w 777967"/>
                <a:gd name="connsiteY16" fmla="*/ 106788 h 778154"/>
                <a:gd name="connsiteX17" fmla="*/ 751526 w 777967"/>
                <a:gd name="connsiteY17" fmla="*/ 118080 h 778154"/>
                <a:gd name="connsiteX18" fmla="*/ 233184 w 777967"/>
                <a:gd name="connsiteY18" fmla="*/ 636072 h 778154"/>
                <a:gd name="connsiteX19" fmla="*/ 222365 w 777967"/>
                <a:gd name="connsiteY19" fmla="*/ 644540 h 778154"/>
                <a:gd name="connsiteX20" fmla="*/ 225658 w 777967"/>
                <a:gd name="connsiteY20" fmla="*/ 648304 h 77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967" h="778154">
                  <a:moveTo>
                    <a:pt x="225658" y="648304"/>
                  </a:moveTo>
                  <a:cubicBezTo>
                    <a:pt x="229891" y="648304"/>
                    <a:pt x="233654" y="648304"/>
                    <a:pt x="237887" y="648304"/>
                  </a:cubicBezTo>
                  <a:cubicBezTo>
                    <a:pt x="309853" y="648304"/>
                    <a:pt x="381349" y="648304"/>
                    <a:pt x="453314" y="648304"/>
                  </a:cubicBezTo>
                  <a:cubicBezTo>
                    <a:pt x="499881" y="648304"/>
                    <a:pt x="530925" y="692058"/>
                    <a:pt x="515873" y="734871"/>
                  </a:cubicBezTo>
                  <a:cubicBezTo>
                    <a:pt x="506466" y="761218"/>
                    <a:pt x="482477" y="778155"/>
                    <a:pt x="452374" y="778155"/>
                  </a:cubicBezTo>
                  <a:cubicBezTo>
                    <a:pt x="342779" y="778155"/>
                    <a:pt x="233654" y="778155"/>
                    <a:pt x="124059" y="778155"/>
                  </a:cubicBezTo>
                  <a:cubicBezTo>
                    <a:pt x="104774" y="778155"/>
                    <a:pt x="85489" y="778155"/>
                    <a:pt x="65734" y="778155"/>
                  </a:cubicBezTo>
                  <a:cubicBezTo>
                    <a:pt x="28575" y="777684"/>
                    <a:pt x="353" y="750397"/>
                    <a:pt x="353" y="713230"/>
                  </a:cubicBezTo>
                  <a:cubicBezTo>
                    <a:pt x="-118" y="583849"/>
                    <a:pt x="-118" y="453998"/>
                    <a:pt x="353" y="324618"/>
                  </a:cubicBezTo>
                  <a:cubicBezTo>
                    <a:pt x="353" y="287921"/>
                    <a:pt x="29515" y="259222"/>
                    <a:pt x="65263" y="259222"/>
                  </a:cubicBezTo>
                  <a:cubicBezTo>
                    <a:pt x="101011" y="259222"/>
                    <a:pt x="129703" y="287921"/>
                    <a:pt x="129703" y="325088"/>
                  </a:cubicBezTo>
                  <a:cubicBezTo>
                    <a:pt x="130173" y="397071"/>
                    <a:pt x="129703" y="468583"/>
                    <a:pt x="129703" y="540565"/>
                  </a:cubicBezTo>
                  <a:cubicBezTo>
                    <a:pt x="129703" y="544800"/>
                    <a:pt x="129703" y="549034"/>
                    <a:pt x="129703" y="556091"/>
                  </a:cubicBezTo>
                  <a:cubicBezTo>
                    <a:pt x="134877" y="551386"/>
                    <a:pt x="138170" y="548093"/>
                    <a:pt x="141462" y="544800"/>
                  </a:cubicBezTo>
                  <a:cubicBezTo>
                    <a:pt x="315027" y="371195"/>
                    <a:pt x="489062" y="197119"/>
                    <a:pt x="662627" y="23514"/>
                  </a:cubicBezTo>
                  <a:cubicBezTo>
                    <a:pt x="681441" y="4695"/>
                    <a:pt x="703078" y="-4714"/>
                    <a:pt x="729419" y="2343"/>
                  </a:cubicBezTo>
                  <a:cubicBezTo>
                    <a:pt x="775985" y="14575"/>
                    <a:pt x="793388" y="70091"/>
                    <a:pt x="762344" y="106788"/>
                  </a:cubicBezTo>
                  <a:cubicBezTo>
                    <a:pt x="759052" y="111023"/>
                    <a:pt x="755289" y="114316"/>
                    <a:pt x="751526" y="118080"/>
                  </a:cubicBezTo>
                  <a:cubicBezTo>
                    <a:pt x="578902" y="290744"/>
                    <a:pt x="406278" y="463408"/>
                    <a:pt x="233184" y="636072"/>
                  </a:cubicBezTo>
                  <a:cubicBezTo>
                    <a:pt x="229891" y="639365"/>
                    <a:pt x="226128" y="641717"/>
                    <a:pt x="222365" y="644540"/>
                  </a:cubicBezTo>
                  <a:cubicBezTo>
                    <a:pt x="224246" y="645952"/>
                    <a:pt x="225187" y="646893"/>
                    <a:pt x="225658" y="648304"/>
                  </a:cubicBezTo>
                  <a:close/>
                </a:path>
              </a:pathLst>
            </a:custGeom>
            <a:solidFill>
              <a:srgbClr val="EDA13E"/>
            </a:solidFill>
            <a:ln w="4695" cap="flat">
              <a:solidFill>
                <a:schemeClr val="bg1"/>
              </a:solid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B83055E-1909-9FBA-FE7E-E6F3CAF9D2B8}"/>
                </a:ext>
              </a:extLst>
            </p:cNvPr>
            <p:cNvSpPr/>
            <p:nvPr/>
          </p:nvSpPr>
          <p:spPr>
            <a:xfrm>
              <a:off x="7645678" y="2449558"/>
              <a:ext cx="796300" cy="795571"/>
            </a:xfrm>
            <a:custGeom>
              <a:avLst/>
              <a:gdLst>
                <a:gd name="connsiteX0" fmla="*/ 722363 w 796300"/>
                <a:gd name="connsiteY0" fmla="*/ 0 h 795571"/>
                <a:gd name="connsiteX1" fmla="*/ 741178 w 796300"/>
                <a:gd name="connsiteY1" fmla="*/ 2352 h 795571"/>
                <a:gd name="connsiteX2" fmla="*/ 792918 w 796300"/>
                <a:gd name="connsiteY2" fmla="*/ 50811 h 795571"/>
                <a:gd name="connsiteX3" fmla="*/ 778807 w 796300"/>
                <a:gd name="connsiteY3" fmla="*/ 120912 h 795571"/>
                <a:gd name="connsiteX4" fmla="*/ 768929 w 796300"/>
                <a:gd name="connsiteY4" fmla="*/ 131262 h 795571"/>
                <a:gd name="connsiteX5" fmla="*/ 767048 w 796300"/>
                <a:gd name="connsiteY5" fmla="*/ 133144 h 795571"/>
                <a:gd name="connsiteX6" fmla="*/ 251528 w 796300"/>
                <a:gd name="connsiteY6" fmla="*/ 648784 h 795571"/>
                <a:gd name="connsiteX7" fmla="*/ 310323 w 796300"/>
                <a:gd name="connsiteY7" fmla="*/ 648784 h 795571"/>
                <a:gd name="connsiteX8" fmla="*/ 461781 w 796300"/>
                <a:gd name="connsiteY8" fmla="*/ 648784 h 795571"/>
                <a:gd name="connsiteX9" fmla="*/ 523399 w 796300"/>
                <a:gd name="connsiteY9" fmla="*/ 680306 h 795571"/>
                <a:gd name="connsiteX10" fmla="*/ 532336 w 796300"/>
                <a:gd name="connsiteY10" fmla="*/ 746642 h 795571"/>
                <a:gd name="connsiteX11" fmla="*/ 460840 w 796300"/>
                <a:gd name="connsiteY11" fmla="*/ 795572 h 795571"/>
                <a:gd name="connsiteX12" fmla="*/ 220954 w 796300"/>
                <a:gd name="connsiteY12" fmla="*/ 795572 h 795571"/>
                <a:gd name="connsiteX13" fmla="*/ 132525 w 796300"/>
                <a:gd name="connsiteY13" fmla="*/ 795572 h 795571"/>
                <a:gd name="connsiteX14" fmla="*/ 114652 w 796300"/>
                <a:gd name="connsiteY14" fmla="*/ 795572 h 795571"/>
                <a:gd name="connsiteX15" fmla="*/ 74200 w 796300"/>
                <a:gd name="connsiteY15" fmla="*/ 795572 h 795571"/>
                <a:gd name="connsiteX16" fmla="*/ 353 w 796300"/>
                <a:gd name="connsiteY16" fmla="*/ 722178 h 795571"/>
                <a:gd name="connsiteX17" fmla="*/ 353 w 796300"/>
                <a:gd name="connsiteY17" fmla="*/ 333566 h 795571"/>
                <a:gd name="connsiteX18" fmla="*/ 21990 w 796300"/>
                <a:gd name="connsiteY18" fmla="*/ 280873 h 795571"/>
                <a:gd name="connsiteX19" fmla="*/ 73730 w 796300"/>
                <a:gd name="connsiteY19" fmla="*/ 259702 h 795571"/>
                <a:gd name="connsiteX20" fmla="*/ 147107 w 796300"/>
                <a:gd name="connsiteY20" fmla="*/ 334037 h 795571"/>
                <a:gd name="connsiteX21" fmla="*/ 147107 w 796300"/>
                <a:gd name="connsiteY21" fmla="*/ 486000 h 795571"/>
                <a:gd name="connsiteX22" fmla="*/ 147107 w 796300"/>
                <a:gd name="connsiteY22" fmla="*/ 544809 h 795571"/>
                <a:gd name="connsiteX23" fmla="*/ 246824 w 796300"/>
                <a:gd name="connsiteY23" fmla="*/ 445069 h 795571"/>
                <a:gd name="connsiteX24" fmla="*/ 665449 w 796300"/>
                <a:gd name="connsiteY24" fmla="*/ 26347 h 795571"/>
                <a:gd name="connsiteX25" fmla="*/ 722363 w 796300"/>
                <a:gd name="connsiteY25" fmla="*/ 0 h 795571"/>
                <a:gd name="connsiteX26" fmla="*/ 234595 w 796300"/>
                <a:gd name="connsiteY26" fmla="*/ 665721 h 795571"/>
                <a:gd name="connsiteX27" fmla="*/ 229891 w 796300"/>
                <a:gd name="connsiteY27" fmla="*/ 665721 h 795571"/>
                <a:gd name="connsiteX28" fmla="*/ 221424 w 796300"/>
                <a:gd name="connsiteY28" fmla="*/ 651607 h 795571"/>
                <a:gd name="connsiteX29" fmla="*/ 227539 w 796300"/>
                <a:gd name="connsiteY29" fmla="*/ 646902 h 795571"/>
                <a:gd name="connsiteX30" fmla="*/ 231302 w 796300"/>
                <a:gd name="connsiteY30" fmla="*/ 644079 h 795571"/>
                <a:gd name="connsiteX31" fmla="*/ 237417 w 796300"/>
                <a:gd name="connsiteY31" fmla="*/ 638904 h 795571"/>
                <a:gd name="connsiteX32" fmla="*/ 755759 w 796300"/>
                <a:gd name="connsiteY32" fmla="*/ 120912 h 795571"/>
                <a:gd name="connsiteX33" fmla="*/ 757640 w 796300"/>
                <a:gd name="connsiteY33" fmla="*/ 119030 h 795571"/>
                <a:gd name="connsiteX34" fmla="*/ 766107 w 796300"/>
                <a:gd name="connsiteY34" fmla="*/ 110091 h 795571"/>
                <a:gd name="connsiteX35" fmla="*/ 776926 w 796300"/>
                <a:gd name="connsiteY35" fmla="*/ 56457 h 795571"/>
                <a:gd name="connsiteX36" fmla="*/ 737415 w 796300"/>
                <a:gd name="connsiteY36" fmla="*/ 19289 h 795571"/>
                <a:gd name="connsiteX37" fmla="*/ 678619 w 796300"/>
                <a:gd name="connsiteY37" fmla="*/ 38108 h 795571"/>
                <a:gd name="connsiteX38" fmla="*/ 259994 w 796300"/>
                <a:gd name="connsiteY38" fmla="*/ 456830 h 795571"/>
                <a:gd name="connsiteX39" fmla="*/ 156984 w 796300"/>
                <a:gd name="connsiteY39" fmla="*/ 559864 h 795571"/>
                <a:gd name="connsiteX40" fmla="*/ 149929 w 796300"/>
                <a:gd name="connsiteY40" fmla="*/ 566451 h 795571"/>
                <a:gd name="connsiteX41" fmla="*/ 130644 w 796300"/>
                <a:gd name="connsiteY41" fmla="*/ 584799 h 795571"/>
                <a:gd name="connsiteX42" fmla="*/ 130644 w 796300"/>
                <a:gd name="connsiteY42" fmla="*/ 549043 h 795571"/>
                <a:gd name="connsiteX43" fmla="*/ 130644 w 796300"/>
                <a:gd name="connsiteY43" fmla="*/ 485529 h 795571"/>
                <a:gd name="connsiteX44" fmla="*/ 130644 w 796300"/>
                <a:gd name="connsiteY44" fmla="*/ 333566 h 795571"/>
                <a:gd name="connsiteX45" fmla="*/ 74671 w 796300"/>
                <a:gd name="connsiteY45" fmla="*/ 276168 h 795571"/>
                <a:gd name="connsiteX46" fmla="*/ 74200 w 796300"/>
                <a:gd name="connsiteY46" fmla="*/ 276168 h 795571"/>
                <a:gd name="connsiteX47" fmla="*/ 34690 w 796300"/>
                <a:gd name="connsiteY47" fmla="*/ 292164 h 795571"/>
                <a:gd name="connsiteX48" fmla="*/ 18227 w 796300"/>
                <a:gd name="connsiteY48" fmla="*/ 332625 h 795571"/>
                <a:gd name="connsiteX49" fmla="*/ 18227 w 796300"/>
                <a:gd name="connsiteY49" fmla="*/ 721237 h 795571"/>
                <a:gd name="connsiteX50" fmla="*/ 75141 w 796300"/>
                <a:gd name="connsiteY50" fmla="*/ 777694 h 795571"/>
                <a:gd name="connsiteX51" fmla="*/ 115122 w 796300"/>
                <a:gd name="connsiteY51" fmla="*/ 777694 h 795571"/>
                <a:gd name="connsiteX52" fmla="*/ 132996 w 796300"/>
                <a:gd name="connsiteY52" fmla="*/ 777694 h 795571"/>
                <a:gd name="connsiteX53" fmla="*/ 221424 w 796300"/>
                <a:gd name="connsiteY53" fmla="*/ 777694 h 795571"/>
                <a:gd name="connsiteX54" fmla="*/ 461310 w 796300"/>
                <a:gd name="connsiteY54" fmla="*/ 777694 h 795571"/>
                <a:gd name="connsiteX55" fmla="*/ 516343 w 796300"/>
                <a:gd name="connsiteY55" fmla="*/ 740056 h 795571"/>
                <a:gd name="connsiteX56" fmla="*/ 509758 w 796300"/>
                <a:gd name="connsiteY56" fmla="*/ 689245 h 795571"/>
                <a:gd name="connsiteX57" fmla="*/ 461781 w 796300"/>
                <a:gd name="connsiteY57" fmla="*/ 665250 h 795571"/>
                <a:gd name="connsiteX58" fmla="*/ 310323 w 796300"/>
                <a:gd name="connsiteY58" fmla="*/ 665250 h 795571"/>
                <a:gd name="connsiteX59" fmla="*/ 246354 w 796300"/>
                <a:gd name="connsiteY59" fmla="*/ 665250 h 795571"/>
                <a:gd name="connsiteX60" fmla="*/ 234595 w 796300"/>
                <a:gd name="connsiteY60" fmla="*/ 665250 h 79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96300" h="795571">
                  <a:moveTo>
                    <a:pt x="722363" y="0"/>
                  </a:moveTo>
                  <a:cubicBezTo>
                    <a:pt x="728478" y="0"/>
                    <a:pt x="735063" y="941"/>
                    <a:pt x="741178" y="2352"/>
                  </a:cubicBezTo>
                  <a:cubicBezTo>
                    <a:pt x="765637" y="8939"/>
                    <a:pt x="784922" y="26817"/>
                    <a:pt x="792918" y="50811"/>
                  </a:cubicBezTo>
                  <a:cubicBezTo>
                    <a:pt x="800444" y="74805"/>
                    <a:pt x="795270" y="101152"/>
                    <a:pt x="778807" y="120912"/>
                  </a:cubicBezTo>
                  <a:cubicBezTo>
                    <a:pt x="775515" y="124676"/>
                    <a:pt x="772222" y="127969"/>
                    <a:pt x="768929" y="131262"/>
                  </a:cubicBezTo>
                  <a:lnTo>
                    <a:pt x="767048" y="133144"/>
                  </a:lnTo>
                  <a:cubicBezTo>
                    <a:pt x="595365" y="304867"/>
                    <a:pt x="423681" y="476590"/>
                    <a:pt x="251528" y="648784"/>
                  </a:cubicBezTo>
                  <a:cubicBezTo>
                    <a:pt x="271283" y="648784"/>
                    <a:pt x="290568" y="648784"/>
                    <a:pt x="310323" y="648784"/>
                  </a:cubicBezTo>
                  <a:cubicBezTo>
                    <a:pt x="360182" y="648784"/>
                    <a:pt x="411452" y="648784"/>
                    <a:pt x="461781" y="648784"/>
                  </a:cubicBezTo>
                  <a:cubicBezTo>
                    <a:pt x="487181" y="648784"/>
                    <a:pt x="509758" y="660546"/>
                    <a:pt x="523399" y="680306"/>
                  </a:cubicBezTo>
                  <a:cubicBezTo>
                    <a:pt x="537039" y="699595"/>
                    <a:pt x="540332" y="724060"/>
                    <a:pt x="532336" y="746642"/>
                  </a:cubicBezTo>
                  <a:cubicBezTo>
                    <a:pt x="521517" y="776753"/>
                    <a:pt x="494236" y="795572"/>
                    <a:pt x="460840" y="795572"/>
                  </a:cubicBezTo>
                  <a:cubicBezTo>
                    <a:pt x="380878" y="795572"/>
                    <a:pt x="300916" y="795572"/>
                    <a:pt x="220954" y="795572"/>
                  </a:cubicBezTo>
                  <a:lnTo>
                    <a:pt x="132525" y="795572"/>
                  </a:lnTo>
                  <a:cubicBezTo>
                    <a:pt x="126411" y="795572"/>
                    <a:pt x="120766" y="795572"/>
                    <a:pt x="114652" y="795572"/>
                  </a:cubicBezTo>
                  <a:cubicBezTo>
                    <a:pt x="101481" y="795572"/>
                    <a:pt x="87841" y="795572"/>
                    <a:pt x="74200" y="795572"/>
                  </a:cubicBezTo>
                  <a:cubicBezTo>
                    <a:pt x="32338" y="795101"/>
                    <a:pt x="353" y="763579"/>
                    <a:pt x="353" y="722178"/>
                  </a:cubicBezTo>
                  <a:cubicBezTo>
                    <a:pt x="-118" y="599855"/>
                    <a:pt x="-118" y="472356"/>
                    <a:pt x="353" y="333566"/>
                  </a:cubicBezTo>
                  <a:cubicBezTo>
                    <a:pt x="353" y="313336"/>
                    <a:pt x="8349" y="294517"/>
                    <a:pt x="21990" y="280873"/>
                  </a:cubicBezTo>
                  <a:cubicBezTo>
                    <a:pt x="35630" y="267229"/>
                    <a:pt x="54445" y="259702"/>
                    <a:pt x="73730" y="259702"/>
                  </a:cubicBezTo>
                  <a:cubicBezTo>
                    <a:pt x="114652" y="260172"/>
                    <a:pt x="146636" y="292635"/>
                    <a:pt x="147107" y="334037"/>
                  </a:cubicBezTo>
                  <a:cubicBezTo>
                    <a:pt x="147107" y="384848"/>
                    <a:pt x="147107" y="436129"/>
                    <a:pt x="147107" y="486000"/>
                  </a:cubicBezTo>
                  <a:cubicBezTo>
                    <a:pt x="147107" y="505760"/>
                    <a:pt x="147107" y="525049"/>
                    <a:pt x="147107" y="544809"/>
                  </a:cubicBezTo>
                  <a:lnTo>
                    <a:pt x="246824" y="445069"/>
                  </a:lnTo>
                  <a:cubicBezTo>
                    <a:pt x="384171" y="307690"/>
                    <a:pt x="525751" y="166077"/>
                    <a:pt x="665449" y="26347"/>
                  </a:cubicBezTo>
                  <a:cubicBezTo>
                    <a:pt x="683793" y="8939"/>
                    <a:pt x="702608" y="0"/>
                    <a:pt x="722363" y="0"/>
                  </a:cubicBezTo>
                  <a:close/>
                  <a:moveTo>
                    <a:pt x="234595" y="665721"/>
                  </a:moveTo>
                  <a:lnTo>
                    <a:pt x="229891" y="665721"/>
                  </a:lnTo>
                  <a:lnTo>
                    <a:pt x="221424" y="651607"/>
                  </a:lnTo>
                  <a:lnTo>
                    <a:pt x="227539" y="646902"/>
                  </a:lnTo>
                  <a:cubicBezTo>
                    <a:pt x="228950" y="645961"/>
                    <a:pt x="229891" y="645020"/>
                    <a:pt x="231302" y="644079"/>
                  </a:cubicBezTo>
                  <a:cubicBezTo>
                    <a:pt x="233654" y="642197"/>
                    <a:pt x="236006" y="640786"/>
                    <a:pt x="237417" y="638904"/>
                  </a:cubicBezTo>
                  <a:cubicBezTo>
                    <a:pt x="410041" y="466240"/>
                    <a:pt x="582665" y="293576"/>
                    <a:pt x="755759" y="120912"/>
                  </a:cubicBezTo>
                  <a:lnTo>
                    <a:pt x="757640" y="119030"/>
                  </a:lnTo>
                  <a:cubicBezTo>
                    <a:pt x="760933" y="115737"/>
                    <a:pt x="763755" y="112914"/>
                    <a:pt x="766107" y="110091"/>
                  </a:cubicBezTo>
                  <a:cubicBezTo>
                    <a:pt x="778807" y="95036"/>
                    <a:pt x="783040" y="75276"/>
                    <a:pt x="776926" y="56457"/>
                  </a:cubicBezTo>
                  <a:cubicBezTo>
                    <a:pt x="771281" y="38108"/>
                    <a:pt x="756229" y="24465"/>
                    <a:pt x="737415" y="19289"/>
                  </a:cubicBezTo>
                  <a:cubicBezTo>
                    <a:pt x="715778" y="13644"/>
                    <a:pt x="696964" y="19760"/>
                    <a:pt x="678619" y="38108"/>
                  </a:cubicBezTo>
                  <a:cubicBezTo>
                    <a:pt x="539391" y="177839"/>
                    <a:pt x="397341" y="319452"/>
                    <a:pt x="259994" y="456830"/>
                  </a:cubicBezTo>
                  <a:lnTo>
                    <a:pt x="156984" y="559864"/>
                  </a:lnTo>
                  <a:cubicBezTo>
                    <a:pt x="154633" y="562217"/>
                    <a:pt x="152751" y="564098"/>
                    <a:pt x="149929" y="566451"/>
                  </a:cubicBezTo>
                  <a:lnTo>
                    <a:pt x="130644" y="584799"/>
                  </a:lnTo>
                  <a:lnTo>
                    <a:pt x="130644" y="549043"/>
                  </a:lnTo>
                  <a:cubicBezTo>
                    <a:pt x="130644" y="527872"/>
                    <a:pt x="130644" y="506701"/>
                    <a:pt x="130644" y="485529"/>
                  </a:cubicBezTo>
                  <a:cubicBezTo>
                    <a:pt x="130644" y="435659"/>
                    <a:pt x="130644" y="384377"/>
                    <a:pt x="130644" y="333566"/>
                  </a:cubicBezTo>
                  <a:cubicBezTo>
                    <a:pt x="130644" y="301574"/>
                    <a:pt x="105715" y="276639"/>
                    <a:pt x="74671" y="276168"/>
                  </a:cubicBezTo>
                  <a:cubicBezTo>
                    <a:pt x="74671" y="276168"/>
                    <a:pt x="74671" y="276168"/>
                    <a:pt x="74200" y="276168"/>
                  </a:cubicBezTo>
                  <a:cubicBezTo>
                    <a:pt x="59148" y="276168"/>
                    <a:pt x="45508" y="281814"/>
                    <a:pt x="34690" y="292164"/>
                  </a:cubicBezTo>
                  <a:cubicBezTo>
                    <a:pt x="23871" y="302985"/>
                    <a:pt x="18227" y="317100"/>
                    <a:pt x="18227" y="332625"/>
                  </a:cubicBezTo>
                  <a:cubicBezTo>
                    <a:pt x="17756" y="471885"/>
                    <a:pt x="18227" y="598914"/>
                    <a:pt x="18227" y="721237"/>
                  </a:cubicBezTo>
                  <a:cubicBezTo>
                    <a:pt x="18227" y="752759"/>
                    <a:pt x="42686" y="777223"/>
                    <a:pt x="75141" y="777694"/>
                  </a:cubicBezTo>
                  <a:cubicBezTo>
                    <a:pt x="88311" y="777694"/>
                    <a:pt x="101952" y="777694"/>
                    <a:pt x="115122" y="777694"/>
                  </a:cubicBezTo>
                  <a:cubicBezTo>
                    <a:pt x="121237" y="777694"/>
                    <a:pt x="126881" y="777694"/>
                    <a:pt x="132996" y="777694"/>
                  </a:cubicBezTo>
                  <a:lnTo>
                    <a:pt x="221424" y="777694"/>
                  </a:lnTo>
                  <a:cubicBezTo>
                    <a:pt x="301386" y="777694"/>
                    <a:pt x="381348" y="777694"/>
                    <a:pt x="461310" y="777694"/>
                  </a:cubicBezTo>
                  <a:cubicBezTo>
                    <a:pt x="487181" y="777694"/>
                    <a:pt x="508347" y="763109"/>
                    <a:pt x="516343" y="740056"/>
                  </a:cubicBezTo>
                  <a:cubicBezTo>
                    <a:pt x="522458" y="722648"/>
                    <a:pt x="520106" y="704300"/>
                    <a:pt x="509758" y="689245"/>
                  </a:cubicBezTo>
                  <a:cubicBezTo>
                    <a:pt x="498940" y="673719"/>
                    <a:pt x="481536" y="665250"/>
                    <a:pt x="461781" y="665250"/>
                  </a:cubicBezTo>
                  <a:cubicBezTo>
                    <a:pt x="411452" y="665250"/>
                    <a:pt x="360182" y="665250"/>
                    <a:pt x="310323" y="665250"/>
                  </a:cubicBezTo>
                  <a:cubicBezTo>
                    <a:pt x="289157" y="665250"/>
                    <a:pt x="267520" y="665250"/>
                    <a:pt x="246354" y="665250"/>
                  </a:cubicBezTo>
                  <a:lnTo>
                    <a:pt x="234595" y="665250"/>
                  </a:lnTo>
                  <a:close/>
                </a:path>
              </a:pathLst>
            </a:custGeom>
            <a:grpFill/>
            <a:ln w="4695" cap="flat">
              <a:solidFill>
                <a:schemeClr val="bg1"/>
              </a:solidFill>
              <a:prstDash val="solid"/>
              <a:miter/>
            </a:ln>
          </p:spPr>
          <p:txBody>
            <a:bodyPr rtlCol="0" anchor="ctr"/>
            <a:lstStyle/>
            <a:p>
              <a:endParaRPr lang="en-US" dirty="0"/>
            </a:p>
          </p:txBody>
        </p:sp>
      </p:grpSp>
    </p:spTree>
    <p:extLst>
      <p:ext uri="{BB962C8B-B14F-4D97-AF65-F5344CB8AC3E}">
        <p14:creationId xmlns:p14="http://schemas.microsoft.com/office/powerpoint/2010/main" val="1373868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369">
            <a:extLst>
              <a:ext uri="{FF2B5EF4-FFF2-40B4-BE49-F238E27FC236}">
                <a16:creationId xmlns:a16="http://schemas.microsoft.com/office/drawing/2014/main" id="{214E4F8E-0639-DE55-F206-AF84360BEEAF}"/>
              </a:ext>
            </a:extLst>
          </p:cNvPr>
          <p:cNvCxnSpPr>
            <a:cxnSpLocks/>
          </p:cNvCxnSpPr>
          <p:nvPr/>
        </p:nvCxnSpPr>
        <p:spPr>
          <a:xfrm>
            <a:off x="6916196" y="3578793"/>
            <a:ext cx="821052" cy="0"/>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E02E89CE-DB36-968E-1F2A-4172F43A234B}"/>
              </a:ext>
            </a:extLst>
          </p:cNvPr>
          <p:cNvSpPr/>
          <p:nvPr/>
        </p:nvSpPr>
        <p:spPr>
          <a:xfrm>
            <a:off x="7131619" y="1103250"/>
            <a:ext cx="4182649" cy="833767"/>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DB3A38E7-232B-335A-9967-2B54636D0AAF}"/>
              </a:ext>
            </a:extLst>
          </p:cNvPr>
          <p:cNvSpPr/>
          <p:nvPr/>
        </p:nvSpPr>
        <p:spPr>
          <a:xfrm>
            <a:off x="7950367" y="2077849"/>
            <a:ext cx="3875966" cy="820800"/>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438FA68F-F470-DEA7-05D3-55A028BC2FE0}"/>
              </a:ext>
            </a:extLst>
          </p:cNvPr>
          <p:cNvSpPr/>
          <p:nvPr/>
        </p:nvSpPr>
        <p:spPr>
          <a:xfrm>
            <a:off x="7961273" y="4234668"/>
            <a:ext cx="3725205" cy="833767"/>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1B2EC575-27E7-5487-F591-4A9C680EC6DF}"/>
              </a:ext>
            </a:extLst>
          </p:cNvPr>
          <p:cNvSpPr/>
          <p:nvPr/>
        </p:nvSpPr>
        <p:spPr>
          <a:xfrm>
            <a:off x="8741299" y="3132882"/>
            <a:ext cx="3085034" cy="820800"/>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C0B89D08-5C25-C0F1-A9B5-70F2FD13DC52}"/>
              </a:ext>
            </a:extLst>
          </p:cNvPr>
          <p:cNvSpPr/>
          <p:nvPr/>
        </p:nvSpPr>
        <p:spPr>
          <a:xfrm>
            <a:off x="7131618" y="5305582"/>
            <a:ext cx="4182649" cy="833767"/>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0" name="Graphic 6">
            <a:extLst>
              <a:ext uri="{FF2B5EF4-FFF2-40B4-BE49-F238E27FC236}">
                <a16:creationId xmlns:a16="http://schemas.microsoft.com/office/drawing/2014/main" id="{8D0DA333-BDF2-F467-C724-59576AA5E893}"/>
              </a:ext>
            </a:extLst>
          </p:cNvPr>
          <p:cNvGrpSpPr/>
          <p:nvPr/>
        </p:nvGrpSpPr>
        <p:grpSpPr>
          <a:xfrm>
            <a:off x="1830999" y="6092113"/>
            <a:ext cx="1797205" cy="215595"/>
            <a:chOff x="1459938" y="6156789"/>
            <a:chExt cx="1797205" cy="215595"/>
          </a:xfrm>
          <a:solidFill>
            <a:srgbClr val="FFFFFF"/>
          </a:solidFill>
        </p:grpSpPr>
        <p:grpSp>
          <p:nvGrpSpPr>
            <p:cNvPr id="651" name="Graphic 6">
              <a:extLst>
                <a:ext uri="{FF2B5EF4-FFF2-40B4-BE49-F238E27FC236}">
                  <a16:creationId xmlns:a16="http://schemas.microsoft.com/office/drawing/2014/main" id="{90BFE4EC-D047-1AB7-4583-D6B12AB6552C}"/>
                </a:ext>
              </a:extLst>
            </p:cNvPr>
            <p:cNvGrpSpPr/>
            <p:nvPr/>
          </p:nvGrpSpPr>
          <p:grpSpPr>
            <a:xfrm>
              <a:off x="2450684" y="6156789"/>
              <a:ext cx="806459" cy="215595"/>
              <a:chOff x="2450684" y="6156789"/>
              <a:chExt cx="806459" cy="215595"/>
            </a:xfrm>
            <a:solidFill>
              <a:srgbClr val="FFFFFF"/>
            </a:solidFill>
          </p:grpSpPr>
          <p:grpSp>
            <p:nvGrpSpPr>
              <p:cNvPr id="652" name="Graphic 6">
                <a:extLst>
                  <a:ext uri="{FF2B5EF4-FFF2-40B4-BE49-F238E27FC236}">
                    <a16:creationId xmlns:a16="http://schemas.microsoft.com/office/drawing/2014/main" id="{06A080ED-F63C-E10E-9E8B-339173D31E08}"/>
                  </a:ext>
                </a:extLst>
              </p:cNvPr>
              <p:cNvGrpSpPr/>
              <p:nvPr/>
            </p:nvGrpSpPr>
            <p:grpSpPr>
              <a:xfrm>
                <a:off x="2450684" y="6156789"/>
                <a:ext cx="195404" cy="185193"/>
                <a:chOff x="2450684" y="6156789"/>
                <a:chExt cx="195404" cy="185193"/>
              </a:xfrm>
              <a:solidFill>
                <a:srgbClr val="FFFFFF"/>
              </a:solidFill>
            </p:grpSpPr>
            <p:sp>
              <p:nvSpPr>
                <p:cNvPr id="653" name="Freeform 652">
                  <a:extLst>
                    <a:ext uri="{FF2B5EF4-FFF2-40B4-BE49-F238E27FC236}">
                      <a16:creationId xmlns:a16="http://schemas.microsoft.com/office/drawing/2014/main" id="{6E56F148-BE1D-E6B8-3968-02703CEFF7B5}"/>
                    </a:ext>
                  </a:extLst>
                </p:cNvPr>
                <p:cNvSpPr/>
                <p:nvPr/>
              </p:nvSpPr>
              <p:spPr>
                <a:xfrm>
                  <a:off x="2450684" y="6208972"/>
                  <a:ext cx="43280" cy="49403"/>
                </a:xfrm>
                <a:custGeom>
                  <a:avLst/>
                  <a:gdLst>
                    <a:gd name="connsiteX0" fmla="*/ 35686 w 43280"/>
                    <a:gd name="connsiteY0" fmla="*/ 0 h 49403"/>
                    <a:gd name="connsiteX1" fmla="*/ 21764 w 43280"/>
                    <a:gd name="connsiteY1" fmla="*/ 19001 h 49403"/>
                    <a:gd name="connsiteX2" fmla="*/ 15436 w 43280"/>
                    <a:gd name="connsiteY2" fmla="*/ 16468 h 49403"/>
                    <a:gd name="connsiteX3" fmla="*/ 6576 w 43280"/>
                    <a:gd name="connsiteY3" fmla="*/ 10134 h 49403"/>
                    <a:gd name="connsiteX4" fmla="*/ 248 w 43280"/>
                    <a:gd name="connsiteY4" fmla="*/ 19001 h 49403"/>
                    <a:gd name="connsiteX5" fmla="*/ 9108 w 43280"/>
                    <a:gd name="connsiteY5" fmla="*/ 25335 h 49403"/>
                    <a:gd name="connsiteX6" fmla="*/ 11639 w 43280"/>
                    <a:gd name="connsiteY6" fmla="*/ 24068 h 49403"/>
                    <a:gd name="connsiteX7" fmla="*/ 17967 w 43280"/>
                    <a:gd name="connsiteY7" fmla="*/ 26602 h 49403"/>
                    <a:gd name="connsiteX8" fmla="*/ 11639 w 43280"/>
                    <a:gd name="connsiteY8" fmla="*/ 48137 h 49403"/>
                    <a:gd name="connsiteX9" fmla="*/ 20498 w 43280"/>
                    <a:gd name="connsiteY9" fmla="*/ 49404 h 49403"/>
                    <a:gd name="connsiteX10" fmla="*/ 43280 w 43280"/>
                    <a:gd name="connsiteY10" fmla="*/ 5067 h 49403"/>
                    <a:gd name="connsiteX11" fmla="*/ 35686 w 43280"/>
                    <a:gd name="connsiteY11" fmla="*/ 0 h 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80" h="49403">
                      <a:moveTo>
                        <a:pt x="35686" y="0"/>
                      </a:moveTo>
                      <a:cubicBezTo>
                        <a:pt x="30624" y="5067"/>
                        <a:pt x="25561" y="11401"/>
                        <a:pt x="21764" y="19001"/>
                      </a:cubicBezTo>
                      <a:lnTo>
                        <a:pt x="15436" y="16468"/>
                      </a:lnTo>
                      <a:cubicBezTo>
                        <a:pt x="14170" y="12668"/>
                        <a:pt x="11639" y="10134"/>
                        <a:pt x="6576" y="10134"/>
                      </a:cubicBezTo>
                      <a:cubicBezTo>
                        <a:pt x="2780" y="10134"/>
                        <a:pt x="-1017" y="13934"/>
                        <a:pt x="248" y="19001"/>
                      </a:cubicBezTo>
                      <a:cubicBezTo>
                        <a:pt x="248" y="22802"/>
                        <a:pt x="4045" y="26602"/>
                        <a:pt x="9108" y="25335"/>
                      </a:cubicBezTo>
                      <a:cubicBezTo>
                        <a:pt x="10373" y="25335"/>
                        <a:pt x="10373" y="25335"/>
                        <a:pt x="11639" y="24068"/>
                      </a:cubicBezTo>
                      <a:lnTo>
                        <a:pt x="17967" y="26602"/>
                      </a:lnTo>
                      <a:cubicBezTo>
                        <a:pt x="14170" y="34202"/>
                        <a:pt x="12905" y="40536"/>
                        <a:pt x="11639" y="48137"/>
                      </a:cubicBezTo>
                      <a:lnTo>
                        <a:pt x="20498" y="49404"/>
                      </a:lnTo>
                      <a:cubicBezTo>
                        <a:pt x="23030" y="32936"/>
                        <a:pt x="30624" y="17735"/>
                        <a:pt x="43280" y="5067"/>
                      </a:cubicBezTo>
                      <a:lnTo>
                        <a:pt x="35686" y="0"/>
                      </a:lnTo>
                      <a:close/>
                    </a:path>
                  </a:pathLst>
                </a:custGeom>
                <a:solidFill>
                  <a:srgbClr val="FFFFFF"/>
                </a:solidFill>
                <a:ln w="12649" cap="flat">
                  <a:noFill/>
                  <a:prstDash val="solid"/>
                  <a:miter/>
                </a:ln>
              </p:spPr>
              <p:txBody>
                <a:bodyPr rtlCol="0" anchor="ctr"/>
                <a:lstStyle/>
                <a:p>
                  <a:endParaRPr lang="en-US"/>
                </a:p>
              </p:txBody>
            </p:sp>
            <p:sp>
              <p:nvSpPr>
                <p:cNvPr id="654" name="Freeform 653">
                  <a:extLst>
                    <a:ext uri="{FF2B5EF4-FFF2-40B4-BE49-F238E27FC236}">
                      <a16:creationId xmlns:a16="http://schemas.microsoft.com/office/drawing/2014/main" id="{80AAC930-63FC-A283-996C-1ADB58ECB2D3}"/>
                    </a:ext>
                  </a:extLst>
                </p:cNvPr>
                <p:cNvSpPr/>
                <p:nvPr/>
              </p:nvSpPr>
              <p:spPr>
                <a:xfrm>
                  <a:off x="2514214" y="6156789"/>
                  <a:ext cx="63281" cy="42048"/>
                </a:xfrm>
                <a:custGeom>
                  <a:avLst/>
                  <a:gdLst>
                    <a:gd name="connsiteX0" fmla="*/ 41766 w 63281"/>
                    <a:gd name="connsiteY0" fmla="*/ 23047 h 42048"/>
                    <a:gd name="connsiteX1" fmla="*/ 35438 w 63281"/>
                    <a:gd name="connsiteY1" fmla="*/ 23047 h 42048"/>
                    <a:gd name="connsiteX2" fmla="*/ 34172 w 63281"/>
                    <a:gd name="connsiteY2" fmla="*/ 15447 h 42048"/>
                    <a:gd name="connsiteX3" fmla="*/ 37969 w 63281"/>
                    <a:gd name="connsiteY3" fmla="*/ 7846 h 42048"/>
                    <a:gd name="connsiteX4" fmla="*/ 27844 w 63281"/>
                    <a:gd name="connsiteY4" fmla="*/ 246 h 42048"/>
                    <a:gd name="connsiteX5" fmla="*/ 20250 w 63281"/>
                    <a:gd name="connsiteY5" fmla="*/ 10379 h 42048"/>
                    <a:gd name="connsiteX6" fmla="*/ 25313 w 63281"/>
                    <a:gd name="connsiteY6" fmla="*/ 17980 h 42048"/>
                    <a:gd name="connsiteX7" fmla="*/ 26578 w 63281"/>
                    <a:gd name="connsiteY7" fmla="*/ 25581 h 42048"/>
                    <a:gd name="connsiteX8" fmla="*/ 0 w 63281"/>
                    <a:gd name="connsiteY8" fmla="*/ 33181 h 42048"/>
                    <a:gd name="connsiteX9" fmla="*/ 3797 w 63281"/>
                    <a:gd name="connsiteY9" fmla="*/ 42049 h 42048"/>
                    <a:gd name="connsiteX10" fmla="*/ 41766 w 63281"/>
                    <a:gd name="connsiteY10" fmla="*/ 33181 h 42048"/>
                    <a:gd name="connsiteX11" fmla="*/ 60751 w 63281"/>
                    <a:gd name="connsiteY11" fmla="*/ 35715 h 42048"/>
                    <a:gd name="connsiteX12" fmla="*/ 63282 w 63281"/>
                    <a:gd name="connsiteY12" fmla="*/ 26848 h 42048"/>
                    <a:gd name="connsiteX13" fmla="*/ 41766 w 63281"/>
                    <a:gd name="connsiteY13" fmla="*/ 23047 h 4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281" h="42048">
                      <a:moveTo>
                        <a:pt x="41766" y="23047"/>
                      </a:moveTo>
                      <a:cubicBezTo>
                        <a:pt x="39235" y="23047"/>
                        <a:pt x="37969" y="23047"/>
                        <a:pt x="35438" y="23047"/>
                      </a:cubicBezTo>
                      <a:lnTo>
                        <a:pt x="34172" y="15447"/>
                      </a:lnTo>
                      <a:cubicBezTo>
                        <a:pt x="36704" y="14180"/>
                        <a:pt x="37969" y="10379"/>
                        <a:pt x="37969" y="7846"/>
                      </a:cubicBezTo>
                      <a:cubicBezTo>
                        <a:pt x="37969" y="2779"/>
                        <a:pt x="32907" y="-1021"/>
                        <a:pt x="27844" y="246"/>
                      </a:cubicBezTo>
                      <a:cubicBezTo>
                        <a:pt x="22782" y="246"/>
                        <a:pt x="18985" y="5313"/>
                        <a:pt x="20250" y="10379"/>
                      </a:cubicBezTo>
                      <a:cubicBezTo>
                        <a:pt x="20250" y="14180"/>
                        <a:pt x="22782" y="16713"/>
                        <a:pt x="25313" y="17980"/>
                      </a:cubicBezTo>
                      <a:lnTo>
                        <a:pt x="26578" y="25581"/>
                      </a:lnTo>
                      <a:cubicBezTo>
                        <a:pt x="17719" y="26848"/>
                        <a:pt x="8860" y="29381"/>
                        <a:pt x="0" y="33181"/>
                      </a:cubicBezTo>
                      <a:lnTo>
                        <a:pt x="3797" y="42049"/>
                      </a:lnTo>
                      <a:cubicBezTo>
                        <a:pt x="15188" y="36982"/>
                        <a:pt x="27844" y="33181"/>
                        <a:pt x="41766" y="33181"/>
                      </a:cubicBezTo>
                      <a:cubicBezTo>
                        <a:pt x="48094" y="33181"/>
                        <a:pt x="54423" y="34448"/>
                        <a:pt x="60751" y="35715"/>
                      </a:cubicBezTo>
                      <a:lnTo>
                        <a:pt x="63282" y="26848"/>
                      </a:lnTo>
                      <a:cubicBezTo>
                        <a:pt x="55688" y="24314"/>
                        <a:pt x="48094" y="23047"/>
                        <a:pt x="41766" y="23047"/>
                      </a:cubicBezTo>
                      <a:close/>
                    </a:path>
                  </a:pathLst>
                </a:custGeom>
                <a:solidFill>
                  <a:srgbClr val="FFFFFF"/>
                </a:solidFill>
                <a:ln w="12649" cap="flat">
                  <a:noFill/>
                  <a:prstDash val="solid"/>
                  <a:miter/>
                </a:ln>
              </p:spPr>
              <p:txBody>
                <a:bodyPr rtlCol="0" anchor="ctr"/>
                <a:lstStyle/>
                <a:p>
                  <a:endParaRPr lang="en-US"/>
                </a:p>
              </p:txBody>
            </p:sp>
            <p:sp>
              <p:nvSpPr>
                <p:cNvPr id="655" name="Freeform 654">
                  <a:extLst>
                    <a:ext uri="{FF2B5EF4-FFF2-40B4-BE49-F238E27FC236}">
                      <a16:creationId xmlns:a16="http://schemas.microsoft.com/office/drawing/2014/main" id="{7CE41118-197F-62EB-A0D1-4B3C7BF0291C}"/>
                    </a:ext>
                  </a:extLst>
                </p:cNvPr>
                <p:cNvSpPr/>
                <p:nvPr/>
              </p:nvSpPr>
              <p:spPr>
                <a:xfrm>
                  <a:off x="2602808" y="6195037"/>
                  <a:ext cx="43280" cy="44336"/>
                </a:xfrm>
                <a:custGeom>
                  <a:avLst/>
                  <a:gdLst>
                    <a:gd name="connsiteX0" fmla="*/ 36704 w 43280"/>
                    <a:gd name="connsiteY0" fmla="*/ 16468 h 44336"/>
                    <a:gd name="connsiteX1" fmla="*/ 43032 w 43280"/>
                    <a:gd name="connsiteY1" fmla="*/ 7601 h 44336"/>
                    <a:gd name="connsiteX2" fmla="*/ 34172 w 43280"/>
                    <a:gd name="connsiteY2" fmla="*/ 1267 h 44336"/>
                    <a:gd name="connsiteX3" fmla="*/ 27844 w 43280"/>
                    <a:gd name="connsiteY3" fmla="*/ 8868 h 44336"/>
                    <a:gd name="connsiteX4" fmla="*/ 22782 w 43280"/>
                    <a:gd name="connsiteY4" fmla="*/ 13934 h 44336"/>
                    <a:gd name="connsiteX5" fmla="*/ 5063 w 43280"/>
                    <a:gd name="connsiteY5" fmla="*/ 0 h 44336"/>
                    <a:gd name="connsiteX6" fmla="*/ 0 w 43280"/>
                    <a:gd name="connsiteY6" fmla="*/ 7601 h 44336"/>
                    <a:gd name="connsiteX7" fmla="*/ 32907 w 43280"/>
                    <a:gd name="connsiteY7" fmla="*/ 44337 h 44336"/>
                    <a:gd name="connsiteX8" fmla="*/ 41766 w 43280"/>
                    <a:gd name="connsiteY8" fmla="*/ 40537 h 44336"/>
                    <a:gd name="connsiteX9" fmla="*/ 30376 w 43280"/>
                    <a:gd name="connsiteY9" fmla="*/ 21535 h 44336"/>
                    <a:gd name="connsiteX10" fmla="*/ 35438 w 43280"/>
                    <a:gd name="connsiteY10" fmla="*/ 16468 h 44336"/>
                    <a:gd name="connsiteX11" fmla="*/ 36704 w 43280"/>
                    <a:gd name="connsiteY11" fmla="*/ 16468 h 4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80" h="44336">
                      <a:moveTo>
                        <a:pt x="36704" y="16468"/>
                      </a:moveTo>
                      <a:cubicBezTo>
                        <a:pt x="40501" y="16468"/>
                        <a:pt x="44297" y="12668"/>
                        <a:pt x="43032" y="7601"/>
                      </a:cubicBezTo>
                      <a:cubicBezTo>
                        <a:pt x="43032" y="3800"/>
                        <a:pt x="39235" y="0"/>
                        <a:pt x="34172" y="1267"/>
                      </a:cubicBezTo>
                      <a:cubicBezTo>
                        <a:pt x="30376" y="1267"/>
                        <a:pt x="27844" y="5067"/>
                        <a:pt x="27844" y="8868"/>
                      </a:cubicBezTo>
                      <a:lnTo>
                        <a:pt x="22782" y="13934"/>
                      </a:lnTo>
                      <a:cubicBezTo>
                        <a:pt x="17719" y="8868"/>
                        <a:pt x="11391" y="3800"/>
                        <a:pt x="5063" y="0"/>
                      </a:cubicBezTo>
                      <a:lnTo>
                        <a:pt x="0" y="7601"/>
                      </a:lnTo>
                      <a:cubicBezTo>
                        <a:pt x="13922" y="16468"/>
                        <a:pt x="25313" y="29135"/>
                        <a:pt x="32907" y="44337"/>
                      </a:cubicBezTo>
                      <a:lnTo>
                        <a:pt x="41766" y="40537"/>
                      </a:lnTo>
                      <a:cubicBezTo>
                        <a:pt x="37969" y="32936"/>
                        <a:pt x="34172" y="26602"/>
                        <a:pt x="30376" y="21535"/>
                      </a:cubicBezTo>
                      <a:lnTo>
                        <a:pt x="35438" y="16468"/>
                      </a:lnTo>
                      <a:cubicBezTo>
                        <a:pt x="34172" y="16468"/>
                        <a:pt x="35438" y="16468"/>
                        <a:pt x="36704" y="16468"/>
                      </a:cubicBezTo>
                      <a:close/>
                    </a:path>
                  </a:pathLst>
                </a:custGeom>
                <a:solidFill>
                  <a:srgbClr val="FFFFFF"/>
                </a:solidFill>
                <a:ln w="12649" cap="flat">
                  <a:noFill/>
                  <a:prstDash val="solid"/>
                  <a:miter/>
                </a:ln>
              </p:spPr>
              <p:txBody>
                <a:bodyPr rtlCol="0" anchor="ctr"/>
                <a:lstStyle/>
                <a:p>
                  <a:endParaRPr lang="en-US"/>
                </a:p>
              </p:txBody>
            </p:sp>
            <p:sp>
              <p:nvSpPr>
                <p:cNvPr id="656" name="Freeform 655">
                  <a:extLst>
                    <a:ext uri="{FF2B5EF4-FFF2-40B4-BE49-F238E27FC236}">
                      <a16:creationId xmlns:a16="http://schemas.microsoft.com/office/drawing/2014/main" id="{82425D37-DB56-D25D-37F3-70E80C1D9FF3}"/>
                    </a:ext>
                  </a:extLst>
                </p:cNvPr>
                <p:cNvSpPr/>
                <p:nvPr/>
              </p:nvSpPr>
              <p:spPr>
                <a:xfrm>
                  <a:off x="2485104" y="6284978"/>
                  <a:ext cx="143016" cy="57004"/>
                </a:xfrm>
                <a:custGeom>
                  <a:avLst/>
                  <a:gdLst>
                    <a:gd name="connsiteX0" fmla="*/ 63282 w 143016"/>
                    <a:gd name="connsiteY0" fmla="*/ 24068 h 57004"/>
                    <a:gd name="connsiteX1" fmla="*/ 48094 w 143016"/>
                    <a:gd name="connsiteY1" fmla="*/ 24068 h 57004"/>
                    <a:gd name="connsiteX2" fmla="*/ 16453 w 143016"/>
                    <a:gd name="connsiteY2" fmla="*/ 21535 h 57004"/>
                    <a:gd name="connsiteX3" fmla="*/ 0 w 143016"/>
                    <a:gd name="connsiteY3" fmla="*/ 17735 h 57004"/>
                    <a:gd name="connsiteX4" fmla="*/ 68344 w 143016"/>
                    <a:gd name="connsiteY4" fmla="*/ 57004 h 57004"/>
                    <a:gd name="connsiteX5" fmla="*/ 143017 w 143016"/>
                    <a:gd name="connsiteY5" fmla="*/ 0 h 57004"/>
                    <a:gd name="connsiteX6" fmla="*/ 111376 w 143016"/>
                    <a:gd name="connsiteY6" fmla="*/ 13934 h 57004"/>
                    <a:gd name="connsiteX7" fmla="*/ 63282 w 143016"/>
                    <a:gd name="connsiteY7" fmla="*/ 24068 h 5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16" h="57004">
                      <a:moveTo>
                        <a:pt x="63282" y="24068"/>
                      </a:moveTo>
                      <a:cubicBezTo>
                        <a:pt x="58219" y="24068"/>
                        <a:pt x="53157" y="24068"/>
                        <a:pt x="48094" y="24068"/>
                      </a:cubicBezTo>
                      <a:cubicBezTo>
                        <a:pt x="36703" y="24068"/>
                        <a:pt x="26578" y="22802"/>
                        <a:pt x="16453" y="21535"/>
                      </a:cubicBezTo>
                      <a:cubicBezTo>
                        <a:pt x="11391" y="20268"/>
                        <a:pt x="6328" y="19001"/>
                        <a:pt x="0" y="17735"/>
                      </a:cubicBezTo>
                      <a:cubicBezTo>
                        <a:pt x="12656" y="41803"/>
                        <a:pt x="39235" y="57004"/>
                        <a:pt x="68344" y="57004"/>
                      </a:cubicBezTo>
                      <a:cubicBezTo>
                        <a:pt x="105048" y="57004"/>
                        <a:pt x="135423" y="32936"/>
                        <a:pt x="143017" y="0"/>
                      </a:cubicBezTo>
                      <a:cubicBezTo>
                        <a:pt x="134158" y="5067"/>
                        <a:pt x="124032" y="10134"/>
                        <a:pt x="111376" y="13934"/>
                      </a:cubicBezTo>
                      <a:cubicBezTo>
                        <a:pt x="98720" y="20268"/>
                        <a:pt x="81001" y="22802"/>
                        <a:pt x="63282" y="24068"/>
                      </a:cubicBezTo>
                      <a:close/>
                    </a:path>
                  </a:pathLst>
                </a:custGeom>
                <a:solidFill>
                  <a:srgbClr val="FFFFFF"/>
                </a:solidFill>
                <a:ln w="12649" cap="flat">
                  <a:noFill/>
                  <a:prstDash val="solid"/>
                  <a:miter/>
                </a:ln>
              </p:spPr>
              <p:txBody>
                <a:bodyPr rtlCol="0" anchor="ctr"/>
                <a:lstStyle/>
                <a:p>
                  <a:endParaRPr lang="en-US"/>
                </a:p>
              </p:txBody>
            </p:sp>
            <p:sp>
              <p:nvSpPr>
                <p:cNvPr id="657" name="Freeform 656">
                  <a:extLst>
                    <a:ext uri="{FF2B5EF4-FFF2-40B4-BE49-F238E27FC236}">
                      <a16:creationId xmlns:a16="http://schemas.microsoft.com/office/drawing/2014/main" id="{C858AE95-B1DD-DB60-2829-69E6686EE35E}"/>
                    </a:ext>
                  </a:extLst>
                </p:cNvPr>
                <p:cNvSpPr/>
                <p:nvPr/>
              </p:nvSpPr>
              <p:spPr>
                <a:xfrm>
                  <a:off x="2478776" y="6198838"/>
                  <a:ext cx="153142" cy="100740"/>
                </a:xfrm>
                <a:custGeom>
                  <a:avLst/>
                  <a:gdLst>
                    <a:gd name="connsiteX0" fmla="*/ 77204 w 153142"/>
                    <a:gd name="connsiteY0" fmla="*/ 0 h 100740"/>
                    <a:gd name="connsiteX1" fmla="*/ 0 w 153142"/>
                    <a:gd name="connsiteY1" fmla="*/ 74739 h 100740"/>
                    <a:gd name="connsiteX2" fmla="*/ 1266 w 153142"/>
                    <a:gd name="connsiteY2" fmla="*/ 91207 h 100740"/>
                    <a:gd name="connsiteX3" fmla="*/ 68344 w 153142"/>
                    <a:gd name="connsiteY3" fmla="*/ 100075 h 100740"/>
                    <a:gd name="connsiteX4" fmla="*/ 153142 w 153142"/>
                    <a:gd name="connsiteY4" fmla="*/ 72206 h 100740"/>
                    <a:gd name="connsiteX5" fmla="*/ 153142 w 153142"/>
                    <a:gd name="connsiteY5" fmla="*/ 64605 h 100740"/>
                    <a:gd name="connsiteX6" fmla="*/ 77204 w 153142"/>
                    <a:gd name="connsiteY6" fmla="*/ 0 h 100740"/>
                    <a:gd name="connsiteX7" fmla="*/ 49360 w 153142"/>
                    <a:gd name="connsiteY7" fmla="*/ 82340 h 100740"/>
                    <a:gd name="connsiteX8" fmla="*/ 26578 w 153142"/>
                    <a:gd name="connsiteY8" fmla="*/ 59538 h 100740"/>
                    <a:gd name="connsiteX9" fmla="*/ 49360 w 153142"/>
                    <a:gd name="connsiteY9" fmla="*/ 36736 h 100740"/>
                    <a:gd name="connsiteX10" fmla="*/ 72142 w 153142"/>
                    <a:gd name="connsiteY10" fmla="*/ 59538 h 100740"/>
                    <a:gd name="connsiteX11" fmla="*/ 49360 w 153142"/>
                    <a:gd name="connsiteY11" fmla="*/ 82340 h 100740"/>
                    <a:gd name="connsiteX12" fmla="*/ 108845 w 153142"/>
                    <a:gd name="connsiteY12" fmla="*/ 70939 h 100740"/>
                    <a:gd name="connsiteX13" fmla="*/ 91126 w 153142"/>
                    <a:gd name="connsiteY13" fmla="*/ 53204 h 100740"/>
                    <a:gd name="connsiteX14" fmla="*/ 108845 w 153142"/>
                    <a:gd name="connsiteY14" fmla="*/ 35470 h 100740"/>
                    <a:gd name="connsiteX15" fmla="*/ 126564 w 153142"/>
                    <a:gd name="connsiteY15" fmla="*/ 53204 h 100740"/>
                    <a:gd name="connsiteX16" fmla="*/ 108845 w 153142"/>
                    <a:gd name="connsiteY16" fmla="*/ 70939 h 10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142" h="100740">
                      <a:moveTo>
                        <a:pt x="77204" y="0"/>
                      </a:moveTo>
                      <a:cubicBezTo>
                        <a:pt x="35438" y="0"/>
                        <a:pt x="0" y="34203"/>
                        <a:pt x="0" y="74739"/>
                      </a:cubicBezTo>
                      <a:cubicBezTo>
                        <a:pt x="0" y="79806"/>
                        <a:pt x="0" y="84873"/>
                        <a:pt x="1266" y="91207"/>
                      </a:cubicBezTo>
                      <a:cubicBezTo>
                        <a:pt x="10125" y="97541"/>
                        <a:pt x="35438" y="102608"/>
                        <a:pt x="68344" y="100075"/>
                      </a:cubicBezTo>
                      <a:cubicBezTo>
                        <a:pt x="105048" y="97541"/>
                        <a:pt x="135423" y="87407"/>
                        <a:pt x="153142" y="72206"/>
                      </a:cubicBezTo>
                      <a:cubicBezTo>
                        <a:pt x="153142" y="69672"/>
                        <a:pt x="153142" y="67139"/>
                        <a:pt x="153142" y="64605"/>
                      </a:cubicBezTo>
                      <a:cubicBezTo>
                        <a:pt x="148080" y="27869"/>
                        <a:pt x="115173" y="0"/>
                        <a:pt x="77204" y="0"/>
                      </a:cubicBezTo>
                      <a:close/>
                      <a:moveTo>
                        <a:pt x="49360" y="82340"/>
                      </a:moveTo>
                      <a:cubicBezTo>
                        <a:pt x="36703" y="82340"/>
                        <a:pt x="26578" y="72206"/>
                        <a:pt x="26578" y="59538"/>
                      </a:cubicBezTo>
                      <a:cubicBezTo>
                        <a:pt x="26578" y="46870"/>
                        <a:pt x="36703" y="36736"/>
                        <a:pt x="49360" y="36736"/>
                      </a:cubicBezTo>
                      <a:cubicBezTo>
                        <a:pt x="62016" y="36736"/>
                        <a:pt x="72142" y="46870"/>
                        <a:pt x="72142" y="59538"/>
                      </a:cubicBezTo>
                      <a:cubicBezTo>
                        <a:pt x="73407" y="72206"/>
                        <a:pt x="62016" y="82340"/>
                        <a:pt x="49360" y="82340"/>
                      </a:cubicBezTo>
                      <a:close/>
                      <a:moveTo>
                        <a:pt x="108845" y="70939"/>
                      </a:moveTo>
                      <a:cubicBezTo>
                        <a:pt x="99985" y="70939"/>
                        <a:pt x="91126" y="63338"/>
                        <a:pt x="91126" y="53204"/>
                      </a:cubicBezTo>
                      <a:cubicBezTo>
                        <a:pt x="91126" y="44337"/>
                        <a:pt x="98720" y="35470"/>
                        <a:pt x="108845" y="35470"/>
                      </a:cubicBezTo>
                      <a:cubicBezTo>
                        <a:pt x="117704" y="35470"/>
                        <a:pt x="126564" y="43070"/>
                        <a:pt x="126564" y="53204"/>
                      </a:cubicBezTo>
                      <a:cubicBezTo>
                        <a:pt x="126564" y="63338"/>
                        <a:pt x="118970" y="70939"/>
                        <a:pt x="108845" y="70939"/>
                      </a:cubicBezTo>
                      <a:close/>
                    </a:path>
                  </a:pathLst>
                </a:custGeom>
                <a:solidFill>
                  <a:srgbClr val="FFFFFF"/>
                </a:solidFill>
                <a:ln w="12649" cap="flat">
                  <a:noFill/>
                  <a:prstDash val="solid"/>
                  <a:miter/>
                </a:ln>
              </p:spPr>
              <p:txBody>
                <a:bodyPr rtlCol="0" anchor="ctr"/>
                <a:lstStyle/>
                <a:p>
                  <a:endParaRPr lang="en-US"/>
                </a:p>
              </p:txBody>
            </p:sp>
          </p:grpSp>
          <p:sp>
            <p:nvSpPr>
              <p:cNvPr id="658" name="Freeform 657">
                <a:extLst>
                  <a:ext uri="{FF2B5EF4-FFF2-40B4-BE49-F238E27FC236}">
                    <a16:creationId xmlns:a16="http://schemas.microsoft.com/office/drawing/2014/main" id="{9C8F8F45-5849-4FFA-5A0D-76A32E1C7F8C}"/>
                  </a:ext>
                </a:extLst>
              </p:cNvPr>
              <p:cNvSpPr/>
              <p:nvPr/>
            </p:nvSpPr>
            <p:spPr>
              <a:xfrm>
                <a:off x="2688872" y="6197571"/>
                <a:ext cx="69610" cy="136810"/>
              </a:xfrm>
              <a:custGeom>
                <a:avLst/>
                <a:gdLst>
                  <a:gd name="connsiteX0" fmla="*/ 68344 w 69610"/>
                  <a:gd name="connsiteY0" fmla="*/ 25335 h 136810"/>
                  <a:gd name="connsiteX1" fmla="*/ 50626 w 69610"/>
                  <a:gd name="connsiteY1" fmla="*/ 22802 h 136810"/>
                  <a:gd name="connsiteX2" fmla="*/ 40500 w 69610"/>
                  <a:gd name="connsiteY2" fmla="*/ 35469 h 136810"/>
                  <a:gd name="connsiteX3" fmla="*/ 40500 w 69610"/>
                  <a:gd name="connsiteY3" fmla="*/ 46870 h 136810"/>
                  <a:gd name="connsiteX4" fmla="*/ 68344 w 69610"/>
                  <a:gd name="connsiteY4" fmla="*/ 46870 h 136810"/>
                  <a:gd name="connsiteX5" fmla="*/ 68344 w 69610"/>
                  <a:gd name="connsiteY5" fmla="*/ 68405 h 136810"/>
                  <a:gd name="connsiteX6" fmla="*/ 40500 w 69610"/>
                  <a:gd name="connsiteY6" fmla="*/ 68405 h 136810"/>
                  <a:gd name="connsiteX7" fmla="*/ 40500 w 69610"/>
                  <a:gd name="connsiteY7" fmla="*/ 136810 h 136810"/>
                  <a:gd name="connsiteX8" fmla="*/ 16453 w 69610"/>
                  <a:gd name="connsiteY8" fmla="*/ 136810 h 136810"/>
                  <a:gd name="connsiteX9" fmla="*/ 16453 w 69610"/>
                  <a:gd name="connsiteY9" fmla="*/ 68405 h 136810"/>
                  <a:gd name="connsiteX10" fmla="*/ 0 w 69610"/>
                  <a:gd name="connsiteY10" fmla="*/ 68405 h 136810"/>
                  <a:gd name="connsiteX11" fmla="*/ 0 w 69610"/>
                  <a:gd name="connsiteY11" fmla="*/ 46870 h 136810"/>
                  <a:gd name="connsiteX12" fmla="*/ 16453 w 69610"/>
                  <a:gd name="connsiteY12" fmla="*/ 46870 h 136810"/>
                  <a:gd name="connsiteX13" fmla="*/ 16453 w 69610"/>
                  <a:gd name="connsiteY13" fmla="*/ 35469 h 136810"/>
                  <a:gd name="connsiteX14" fmla="*/ 49360 w 69610"/>
                  <a:gd name="connsiteY14" fmla="*/ 0 h 136810"/>
                  <a:gd name="connsiteX15" fmla="*/ 69610 w 69610"/>
                  <a:gd name="connsiteY15" fmla="*/ 3800 h 136810"/>
                  <a:gd name="connsiteX16" fmla="*/ 68344 w 69610"/>
                  <a:gd name="connsiteY16" fmla="*/ 25335 h 13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610" h="136810">
                    <a:moveTo>
                      <a:pt x="68344" y="25335"/>
                    </a:moveTo>
                    <a:cubicBezTo>
                      <a:pt x="64548" y="24068"/>
                      <a:pt x="58219" y="21535"/>
                      <a:pt x="50626" y="22802"/>
                    </a:cubicBezTo>
                    <a:cubicBezTo>
                      <a:pt x="44297" y="24068"/>
                      <a:pt x="40500" y="26602"/>
                      <a:pt x="40500" y="35469"/>
                    </a:cubicBezTo>
                    <a:lnTo>
                      <a:pt x="40500" y="46870"/>
                    </a:lnTo>
                    <a:lnTo>
                      <a:pt x="68344" y="46870"/>
                    </a:lnTo>
                    <a:lnTo>
                      <a:pt x="68344" y="68405"/>
                    </a:lnTo>
                    <a:lnTo>
                      <a:pt x="40500" y="68405"/>
                    </a:lnTo>
                    <a:lnTo>
                      <a:pt x="40500" y="136810"/>
                    </a:lnTo>
                    <a:lnTo>
                      <a:pt x="16453" y="136810"/>
                    </a:lnTo>
                    <a:lnTo>
                      <a:pt x="16453" y="68405"/>
                    </a:lnTo>
                    <a:lnTo>
                      <a:pt x="0" y="68405"/>
                    </a:lnTo>
                    <a:lnTo>
                      <a:pt x="0" y="46870"/>
                    </a:lnTo>
                    <a:lnTo>
                      <a:pt x="16453" y="46870"/>
                    </a:lnTo>
                    <a:lnTo>
                      <a:pt x="16453" y="35469"/>
                    </a:lnTo>
                    <a:cubicBezTo>
                      <a:pt x="16453" y="13934"/>
                      <a:pt x="27844" y="0"/>
                      <a:pt x="49360" y="0"/>
                    </a:cubicBezTo>
                    <a:cubicBezTo>
                      <a:pt x="56954" y="0"/>
                      <a:pt x="64548" y="1266"/>
                      <a:pt x="69610" y="3800"/>
                    </a:cubicBezTo>
                    <a:lnTo>
                      <a:pt x="68344" y="25335"/>
                    </a:lnTo>
                    <a:close/>
                  </a:path>
                </a:pathLst>
              </a:custGeom>
              <a:solidFill>
                <a:srgbClr val="FFFFFF"/>
              </a:solidFill>
              <a:ln w="12649" cap="flat">
                <a:noFill/>
                <a:prstDash val="solid"/>
                <a:miter/>
              </a:ln>
            </p:spPr>
            <p:txBody>
              <a:bodyPr rtlCol="0" anchor="ctr"/>
              <a:lstStyle/>
              <a:p>
                <a:endParaRPr lang="en-US"/>
              </a:p>
            </p:txBody>
          </p:sp>
          <p:sp>
            <p:nvSpPr>
              <p:cNvPr id="659" name="Freeform 658">
                <a:extLst>
                  <a:ext uri="{FF2B5EF4-FFF2-40B4-BE49-F238E27FC236}">
                    <a16:creationId xmlns:a16="http://schemas.microsoft.com/office/drawing/2014/main" id="{351E61CA-9045-722C-B450-65941EA1A5BA}"/>
                  </a:ext>
                </a:extLst>
              </p:cNvPr>
              <p:cNvSpPr/>
              <p:nvPr/>
            </p:nvSpPr>
            <p:spPr>
              <a:xfrm>
                <a:off x="2767341" y="6240641"/>
                <a:ext cx="63281" cy="93740"/>
              </a:xfrm>
              <a:custGeom>
                <a:avLst/>
                <a:gdLst>
                  <a:gd name="connsiteX0" fmla="*/ 49360 w 63281"/>
                  <a:gd name="connsiteY0" fmla="*/ 24068 h 93740"/>
                  <a:gd name="connsiteX1" fmla="*/ 43032 w 63281"/>
                  <a:gd name="connsiteY1" fmla="*/ 24068 h 93740"/>
                  <a:gd name="connsiteX2" fmla="*/ 24047 w 63281"/>
                  <a:gd name="connsiteY2" fmla="*/ 44337 h 93740"/>
                  <a:gd name="connsiteX3" fmla="*/ 24047 w 63281"/>
                  <a:gd name="connsiteY3" fmla="*/ 93740 h 93740"/>
                  <a:gd name="connsiteX4" fmla="*/ 0 w 63281"/>
                  <a:gd name="connsiteY4" fmla="*/ 93740 h 93740"/>
                  <a:gd name="connsiteX5" fmla="*/ 0 w 63281"/>
                  <a:gd name="connsiteY5" fmla="*/ 2533 h 93740"/>
                  <a:gd name="connsiteX6" fmla="*/ 24047 w 63281"/>
                  <a:gd name="connsiteY6" fmla="*/ 2533 h 93740"/>
                  <a:gd name="connsiteX7" fmla="*/ 24047 w 63281"/>
                  <a:gd name="connsiteY7" fmla="*/ 12668 h 93740"/>
                  <a:gd name="connsiteX8" fmla="*/ 49360 w 63281"/>
                  <a:gd name="connsiteY8" fmla="*/ 0 h 93740"/>
                  <a:gd name="connsiteX9" fmla="*/ 63282 w 63281"/>
                  <a:gd name="connsiteY9" fmla="*/ 3800 h 93740"/>
                  <a:gd name="connsiteX10" fmla="*/ 49360 w 63281"/>
                  <a:gd name="connsiteY10" fmla="*/ 24068 h 9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81" h="93740">
                    <a:moveTo>
                      <a:pt x="49360" y="24068"/>
                    </a:moveTo>
                    <a:cubicBezTo>
                      <a:pt x="46829" y="24068"/>
                      <a:pt x="44297" y="24068"/>
                      <a:pt x="43032" y="24068"/>
                    </a:cubicBezTo>
                    <a:cubicBezTo>
                      <a:pt x="31641" y="24068"/>
                      <a:pt x="24047" y="30402"/>
                      <a:pt x="24047" y="44337"/>
                    </a:cubicBezTo>
                    <a:lnTo>
                      <a:pt x="24047" y="93740"/>
                    </a:lnTo>
                    <a:lnTo>
                      <a:pt x="0" y="93740"/>
                    </a:lnTo>
                    <a:lnTo>
                      <a:pt x="0" y="2533"/>
                    </a:lnTo>
                    <a:lnTo>
                      <a:pt x="24047" y="2533"/>
                    </a:lnTo>
                    <a:lnTo>
                      <a:pt x="24047" y="12668"/>
                    </a:lnTo>
                    <a:cubicBezTo>
                      <a:pt x="30376" y="3800"/>
                      <a:pt x="37969" y="0"/>
                      <a:pt x="49360" y="0"/>
                    </a:cubicBezTo>
                    <a:cubicBezTo>
                      <a:pt x="54423" y="0"/>
                      <a:pt x="59485" y="1267"/>
                      <a:pt x="63282" y="3800"/>
                    </a:cubicBezTo>
                    <a:lnTo>
                      <a:pt x="49360" y="24068"/>
                    </a:lnTo>
                    <a:close/>
                  </a:path>
                </a:pathLst>
              </a:custGeom>
              <a:solidFill>
                <a:srgbClr val="FFFFFF"/>
              </a:solidFill>
              <a:ln w="12649" cap="flat">
                <a:noFill/>
                <a:prstDash val="solid"/>
                <a:miter/>
              </a:ln>
            </p:spPr>
            <p:txBody>
              <a:bodyPr rtlCol="0" anchor="ctr"/>
              <a:lstStyle/>
              <a:p>
                <a:endParaRPr lang="en-US"/>
              </a:p>
            </p:txBody>
          </p:sp>
          <p:sp>
            <p:nvSpPr>
              <p:cNvPr id="660" name="Freeform 659">
                <a:extLst>
                  <a:ext uri="{FF2B5EF4-FFF2-40B4-BE49-F238E27FC236}">
                    <a16:creationId xmlns:a16="http://schemas.microsoft.com/office/drawing/2014/main" id="{7AECDC5D-0EB7-D2A7-4C55-9CA2F9B797FD}"/>
                  </a:ext>
                </a:extLst>
              </p:cNvPr>
              <p:cNvSpPr/>
              <p:nvPr/>
            </p:nvSpPr>
            <p:spPr>
              <a:xfrm>
                <a:off x="2823030" y="6241848"/>
                <a:ext cx="91125" cy="95066"/>
              </a:xfrm>
              <a:custGeom>
                <a:avLst/>
                <a:gdLst>
                  <a:gd name="connsiteX0" fmla="*/ 91126 w 91125"/>
                  <a:gd name="connsiteY0" fmla="*/ 46930 h 95066"/>
                  <a:gd name="connsiteX1" fmla="*/ 91126 w 91125"/>
                  <a:gd name="connsiteY1" fmla="*/ 55797 h 95066"/>
                  <a:gd name="connsiteX2" fmla="*/ 26578 w 91125"/>
                  <a:gd name="connsiteY2" fmla="*/ 55797 h 95066"/>
                  <a:gd name="connsiteX3" fmla="*/ 49360 w 91125"/>
                  <a:gd name="connsiteY3" fmla="*/ 74799 h 95066"/>
                  <a:gd name="connsiteX4" fmla="*/ 72141 w 91125"/>
                  <a:gd name="connsiteY4" fmla="*/ 65931 h 95066"/>
                  <a:gd name="connsiteX5" fmla="*/ 86063 w 91125"/>
                  <a:gd name="connsiteY5" fmla="*/ 81133 h 95066"/>
                  <a:gd name="connsiteX6" fmla="*/ 46828 w 91125"/>
                  <a:gd name="connsiteY6" fmla="*/ 95067 h 95066"/>
                  <a:gd name="connsiteX7" fmla="*/ 0 w 91125"/>
                  <a:gd name="connsiteY7" fmla="*/ 48197 h 95066"/>
                  <a:gd name="connsiteX8" fmla="*/ 45563 w 91125"/>
                  <a:gd name="connsiteY8" fmla="*/ 60 h 95066"/>
                  <a:gd name="connsiteX9" fmla="*/ 91126 w 91125"/>
                  <a:gd name="connsiteY9" fmla="*/ 46930 h 95066"/>
                  <a:gd name="connsiteX10" fmla="*/ 26578 w 91125"/>
                  <a:gd name="connsiteY10" fmla="*/ 38063 h 95066"/>
                  <a:gd name="connsiteX11" fmla="*/ 67079 w 91125"/>
                  <a:gd name="connsiteY11" fmla="*/ 38063 h 95066"/>
                  <a:gd name="connsiteX12" fmla="*/ 46828 w 91125"/>
                  <a:gd name="connsiteY12" fmla="*/ 20328 h 95066"/>
                  <a:gd name="connsiteX13" fmla="*/ 26578 w 91125"/>
                  <a:gd name="connsiteY13" fmla="*/ 38063 h 9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125" h="95066">
                    <a:moveTo>
                      <a:pt x="91126" y="46930"/>
                    </a:moveTo>
                    <a:cubicBezTo>
                      <a:pt x="91126" y="49463"/>
                      <a:pt x="91126" y="53264"/>
                      <a:pt x="91126" y="55797"/>
                    </a:cubicBezTo>
                    <a:lnTo>
                      <a:pt x="26578" y="55797"/>
                    </a:lnTo>
                    <a:cubicBezTo>
                      <a:pt x="29110" y="68465"/>
                      <a:pt x="37969" y="74799"/>
                      <a:pt x="49360" y="74799"/>
                    </a:cubicBezTo>
                    <a:cubicBezTo>
                      <a:pt x="56954" y="74799"/>
                      <a:pt x="65813" y="70998"/>
                      <a:pt x="72141" y="65931"/>
                    </a:cubicBezTo>
                    <a:lnTo>
                      <a:pt x="86063" y="81133"/>
                    </a:lnTo>
                    <a:cubicBezTo>
                      <a:pt x="75938" y="90000"/>
                      <a:pt x="63282" y="95067"/>
                      <a:pt x="46828" y="95067"/>
                    </a:cubicBezTo>
                    <a:cubicBezTo>
                      <a:pt x="18985" y="95067"/>
                      <a:pt x="0" y="76066"/>
                      <a:pt x="0" y="48197"/>
                    </a:cubicBezTo>
                    <a:cubicBezTo>
                      <a:pt x="0" y="19061"/>
                      <a:pt x="18985" y="60"/>
                      <a:pt x="45563" y="60"/>
                    </a:cubicBezTo>
                    <a:cubicBezTo>
                      <a:pt x="73407" y="-1207"/>
                      <a:pt x="91126" y="17794"/>
                      <a:pt x="91126" y="46930"/>
                    </a:cubicBezTo>
                    <a:close/>
                    <a:moveTo>
                      <a:pt x="26578" y="38063"/>
                    </a:moveTo>
                    <a:lnTo>
                      <a:pt x="67079" y="38063"/>
                    </a:lnTo>
                    <a:cubicBezTo>
                      <a:pt x="64547" y="26661"/>
                      <a:pt x="58219" y="20328"/>
                      <a:pt x="46828" y="20328"/>
                    </a:cubicBezTo>
                    <a:cubicBezTo>
                      <a:pt x="35438" y="20328"/>
                      <a:pt x="29110" y="26661"/>
                      <a:pt x="26578" y="38063"/>
                    </a:cubicBezTo>
                    <a:close/>
                  </a:path>
                </a:pathLst>
              </a:custGeom>
              <a:solidFill>
                <a:srgbClr val="FFFFFF"/>
              </a:solidFill>
              <a:ln w="12649" cap="flat">
                <a:noFill/>
                <a:prstDash val="solid"/>
                <a:miter/>
              </a:ln>
            </p:spPr>
            <p:txBody>
              <a:bodyPr rtlCol="0" anchor="ctr"/>
              <a:lstStyle/>
              <a:p>
                <a:endParaRPr lang="en-US"/>
              </a:p>
            </p:txBody>
          </p:sp>
          <p:sp>
            <p:nvSpPr>
              <p:cNvPr id="661" name="Freeform 660">
                <a:extLst>
                  <a:ext uri="{FF2B5EF4-FFF2-40B4-BE49-F238E27FC236}">
                    <a16:creationId xmlns:a16="http://schemas.microsoft.com/office/drawing/2014/main" id="{3AB96E42-5AF9-F059-E179-4EE745814F13}"/>
                  </a:ext>
                </a:extLst>
              </p:cNvPr>
              <p:cNvSpPr/>
              <p:nvPr/>
            </p:nvSpPr>
            <p:spPr>
              <a:xfrm>
                <a:off x="2919218" y="6241848"/>
                <a:ext cx="91126" cy="95066"/>
              </a:xfrm>
              <a:custGeom>
                <a:avLst/>
                <a:gdLst>
                  <a:gd name="connsiteX0" fmla="*/ 91126 w 91126"/>
                  <a:gd name="connsiteY0" fmla="*/ 46930 h 95066"/>
                  <a:gd name="connsiteX1" fmla="*/ 91126 w 91126"/>
                  <a:gd name="connsiteY1" fmla="*/ 55797 h 95066"/>
                  <a:gd name="connsiteX2" fmla="*/ 26578 w 91126"/>
                  <a:gd name="connsiteY2" fmla="*/ 55797 h 95066"/>
                  <a:gd name="connsiteX3" fmla="*/ 49360 w 91126"/>
                  <a:gd name="connsiteY3" fmla="*/ 74799 h 95066"/>
                  <a:gd name="connsiteX4" fmla="*/ 72142 w 91126"/>
                  <a:gd name="connsiteY4" fmla="*/ 65931 h 95066"/>
                  <a:gd name="connsiteX5" fmla="*/ 86064 w 91126"/>
                  <a:gd name="connsiteY5" fmla="*/ 81133 h 95066"/>
                  <a:gd name="connsiteX6" fmla="*/ 46829 w 91126"/>
                  <a:gd name="connsiteY6" fmla="*/ 95067 h 95066"/>
                  <a:gd name="connsiteX7" fmla="*/ 0 w 91126"/>
                  <a:gd name="connsiteY7" fmla="*/ 48197 h 95066"/>
                  <a:gd name="connsiteX8" fmla="*/ 45563 w 91126"/>
                  <a:gd name="connsiteY8" fmla="*/ 60 h 95066"/>
                  <a:gd name="connsiteX9" fmla="*/ 91126 w 91126"/>
                  <a:gd name="connsiteY9" fmla="*/ 46930 h 95066"/>
                  <a:gd name="connsiteX10" fmla="*/ 26578 w 91126"/>
                  <a:gd name="connsiteY10" fmla="*/ 38063 h 95066"/>
                  <a:gd name="connsiteX11" fmla="*/ 67079 w 91126"/>
                  <a:gd name="connsiteY11" fmla="*/ 38063 h 95066"/>
                  <a:gd name="connsiteX12" fmla="*/ 46829 w 91126"/>
                  <a:gd name="connsiteY12" fmla="*/ 20328 h 95066"/>
                  <a:gd name="connsiteX13" fmla="*/ 26578 w 91126"/>
                  <a:gd name="connsiteY13" fmla="*/ 38063 h 9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126" h="95066">
                    <a:moveTo>
                      <a:pt x="91126" y="46930"/>
                    </a:moveTo>
                    <a:cubicBezTo>
                      <a:pt x="91126" y="49463"/>
                      <a:pt x="91126" y="53264"/>
                      <a:pt x="91126" y="55797"/>
                    </a:cubicBezTo>
                    <a:lnTo>
                      <a:pt x="26578" y="55797"/>
                    </a:lnTo>
                    <a:cubicBezTo>
                      <a:pt x="29110" y="68465"/>
                      <a:pt x="37969" y="74799"/>
                      <a:pt x="49360" y="74799"/>
                    </a:cubicBezTo>
                    <a:cubicBezTo>
                      <a:pt x="56954" y="74799"/>
                      <a:pt x="65813" y="70998"/>
                      <a:pt x="72142" y="65931"/>
                    </a:cubicBezTo>
                    <a:lnTo>
                      <a:pt x="86064" y="81133"/>
                    </a:lnTo>
                    <a:cubicBezTo>
                      <a:pt x="75938" y="90000"/>
                      <a:pt x="63282" y="95067"/>
                      <a:pt x="46829" y="95067"/>
                    </a:cubicBezTo>
                    <a:cubicBezTo>
                      <a:pt x="18985" y="95067"/>
                      <a:pt x="0" y="76066"/>
                      <a:pt x="0" y="48197"/>
                    </a:cubicBezTo>
                    <a:cubicBezTo>
                      <a:pt x="0" y="19061"/>
                      <a:pt x="18985" y="60"/>
                      <a:pt x="45563" y="60"/>
                    </a:cubicBezTo>
                    <a:cubicBezTo>
                      <a:pt x="73407" y="-1207"/>
                      <a:pt x="91126" y="17794"/>
                      <a:pt x="91126" y="46930"/>
                    </a:cubicBezTo>
                    <a:close/>
                    <a:moveTo>
                      <a:pt x="26578" y="38063"/>
                    </a:moveTo>
                    <a:lnTo>
                      <a:pt x="67079" y="38063"/>
                    </a:lnTo>
                    <a:cubicBezTo>
                      <a:pt x="64548" y="26661"/>
                      <a:pt x="58219" y="20328"/>
                      <a:pt x="46829" y="20328"/>
                    </a:cubicBezTo>
                    <a:cubicBezTo>
                      <a:pt x="35438" y="20328"/>
                      <a:pt x="29110" y="26661"/>
                      <a:pt x="26578" y="38063"/>
                    </a:cubicBezTo>
                    <a:close/>
                  </a:path>
                </a:pathLst>
              </a:custGeom>
              <a:solidFill>
                <a:srgbClr val="FFFFFF"/>
              </a:solidFill>
              <a:ln w="12649" cap="flat">
                <a:noFill/>
                <a:prstDash val="solid"/>
                <a:miter/>
              </a:ln>
            </p:spPr>
            <p:txBody>
              <a:bodyPr rtlCol="0" anchor="ctr"/>
              <a:lstStyle/>
              <a:p>
                <a:endParaRPr lang="en-US"/>
              </a:p>
            </p:txBody>
          </p:sp>
          <p:sp>
            <p:nvSpPr>
              <p:cNvPr id="662" name="Freeform 661">
                <a:extLst>
                  <a:ext uri="{FF2B5EF4-FFF2-40B4-BE49-F238E27FC236}">
                    <a16:creationId xmlns:a16="http://schemas.microsoft.com/office/drawing/2014/main" id="{1924172E-D236-028D-FCA3-820E7EA16C08}"/>
                  </a:ext>
                </a:extLst>
              </p:cNvPr>
              <p:cNvSpPr/>
              <p:nvPr/>
            </p:nvSpPr>
            <p:spPr>
              <a:xfrm>
                <a:off x="3021735" y="6241852"/>
                <a:ext cx="94922" cy="130532"/>
              </a:xfrm>
              <a:custGeom>
                <a:avLst/>
                <a:gdLst>
                  <a:gd name="connsiteX0" fmla="*/ 94923 w 94922"/>
                  <a:gd name="connsiteY0" fmla="*/ 46926 h 130532"/>
                  <a:gd name="connsiteX1" fmla="*/ 50626 w 94922"/>
                  <a:gd name="connsiteY1" fmla="*/ 95064 h 130532"/>
                  <a:gd name="connsiteX2" fmla="*/ 24047 w 94922"/>
                  <a:gd name="connsiteY2" fmla="*/ 83662 h 130532"/>
                  <a:gd name="connsiteX3" fmla="*/ 24047 w 94922"/>
                  <a:gd name="connsiteY3" fmla="*/ 130533 h 130532"/>
                  <a:gd name="connsiteX4" fmla="*/ 0 w 94922"/>
                  <a:gd name="connsiteY4" fmla="*/ 130533 h 130532"/>
                  <a:gd name="connsiteX5" fmla="*/ 0 w 94922"/>
                  <a:gd name="connsiteY5" fmla="*/ 2590 h 130532"/>
                  <a:gd name="connsiteX6" fmla="*/ 24047 w 94922"/>
                  <a:gd name="connsiteY6" fmla="*/ 2590 h 130532"/>
                  <a:gd name="connsiteX7" fmla="*/ 24047 w 94922"/>
                  <a:gd name="connsiteY7" fmla="*/ 12724 h 130532"/>
                  <a:gd name="connsiteX8" fmla="*/ 50626 w 94922"/>
                  <a:gd name="connsiteY8" fmla="*/ 56 h 130532"/>
                  <a:gd name="connsiteX9" fmla="*/ 94923 w 94922"/>
                  <a:gd name="connsiteY9" fmla="*/ 46926 h 130532"/>
                  <a:gd name="connsiteX10" fmla="*/ 22782 w 94922"/>
                  <a:gd name="connsiteY10" fmla="*/ 46926 h 130532"/>
                  <a:gd name="connsiteX11" fmla="*/ 45563 w 94922"/>
                  <a:gd name="connsiteY11" fmla="*/ 72262 h 130532"/>
                  <a:gd name="connsiteX12" fmla="*/ 68344 w 94922"/>
                  <a:gd name="connsiteY12" fmla="*/ 46926 h 130532"/>
                  <a:gd name="connsiteX13" fmla="*/ 45563 w 94922"/>
                  <a:gd name="connsiteY13" fmla="*/ 21591 h 130532"/>
                  <a:gd name="connsiteX14" fmla="*/ 22782 w 94922"/>
                  <a:gd name="connsiteY14" fmla="*/ 46926 h 13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922" h="130532">
                    <a:moveTo>
                      <a:pt x="94923" y="46926"/>
                    </a:moveTo>
                    <a:cubicBezTo>
                      <a:pt x="94923" y="74795"/>
                      <a:pt x="75938" y="95064"/>
                      <a:pt x="50626" y="95064"/>
                    </a:cubicBezTo>
                    <a:cubicBezTo>
                      <a:pt x="37969" y="95064"/>
                      <a:pt x="30375" y="89996"/>
                      <a:pt x="24047" y="83662"/>
                    </a:cubicBezTo>
                    <a:lnTo>
                      <a:pt x="24047" y="130533"/>
                    </a:lnTo>
                    <a:lnTo>
                      <a:pt x="0" y="130533"/>
                    </a:lnTo>
                    <a:lnTo>
                      <a:pt x="0" y="2590"/>
                    </a:lnTo>
                    <a:lnTo>
                      <a:pt x="24047" y="2590"/>
                    </a:lnTo>
                    <a:lnTo>
                      <a:pt x="24047" y="12724"/>
                    </a:lnTo>
                    <a:cubicBezTo>
                      <a:pt x="30375" y="5123"/>
                      <a:pt x="39235" y="56"/>
                      <a:pt x="50626" y="56"/>
                    </a:cubicBezTo>
                    <a:cubicBezTo>
                      <a:pt x="75938" y="-1211"/>
                      <a:pt x="94923" y="19058"/>
                      <a:pt x="94923" y="46926"/>
                    </a:cubicBezTo>
                    <a:close/>
                    <a:moveTo>
                      <a:pt x="22782" y="46926"/>
                    </a:moveTo>
                    <a:cubicBezTo>
                      <a:pt x="22782" y="60861"/>
                      <a:pt x="31641" y="72262"/>
                      <a:pt x="45563" y="72262"/>
                    </a:cubicBezTo>
                    <a:cubicBezTo>
                      <a:pt x="59485" y="72262"/>
                      <a:pt x="68344" y="60861"/>
                      <a:pt x="68344" y="46926"/>
                    </a:cubicBezTo>
                    <a:cubicBezTo>
                      <a:pt x="68344" y="32992"/>
                      <a:pt x="59485" y="21591"/>
                      <a:pt x="45563" y="21591"/>
                    </a:cubicBezTo>
                    <a:cubicBezTo>
                      <a:pt x="31641" y="21591"/>
                      <a:pt x="22782" y="32992"/>
                      <a:pt x="22782" y="46926"/>
                    </a:cubicBezTo>
                    <a:close/>
                  </a:path>
                </a:pathLst>
              </a:custGeom>
              <a:solidFill>
                <a:srgbClr val="FFFFFF"/>
              </a:solidFill>
              <a:ln w="12649" cap="flat">
                <a:noFill/>
                <a:prstDash val="solid"/>
                <a:miter/>
              </a:ln>
            </p:spPr>
            <p:txBody>
              <a:bodyPr rtlCol="0" anchor="ctr"/>
              <a:lstStyle/>
              <a:p>
                <a:endParaRPr lang="en-US"/>
              </a:p>
            </p:txBody>
          </p:sp>
          <p:sp>
            <p:nvSpPr>
              <p:cNvPr id="663" name="Freeform 662">
                <a:extLst>
                  <a:ext uri="{FF2B5EF4-FFF2-40B4-BE49-F238E27FC236}">
                    <a16:creationId xmlns:a16="http://schemas.microsoft.com/office/drawing/2014/main" id="{879A85CF-01B5-4A40-390C-2EB81B418DA2}"/>
                  </a:ext>
                </a:extLst>
              </p:cNvPr>
              <p:cNvSpPr/>
              <p:nvPr/>
            </p:nvSpPr>
            <p:spPr>
              <a:xfrm>
                <a:off x="3125517" y="6198699"/>
                <a:ext cx="30375" cy="135682"/>
              </a:xfrm>
              <a:custGeom>
                <a:avLst/>
                <a:gdLst>
                  <a:gd name="connsiteX0" fmla="*/ 30375 w 30375"/>
                  <a:gd name="connsiteY0" fmla="*/ 15340 h 135682"/>
                  <a:gd name="connsiteX1" fmla="*/ 15187 w 30375"/>
                  <a:gd name="connsiteY1" fmla="*/ 30541 h 135682"/>
                  <a:gd name="connsiteX2" fmla="*/ 0 w 30375"/>
                  <a:gd name="connsiteY2" fmla="*/ 15340 h 135682"/>
                  <a:gd name="connsiteX3" fmla="*/ 15187 w 30375"/>
                  <a:gd name="connsiteY3" fmla="*/ 139 h 135682"/>
                  <a:gd name="connsiteX4" fmla="*/ 30375 w 30375"/>
                  <a:gd name="connsiteY4" fmla="*/ 15340 h 135682"/>
                  <a:gd name="connsiteX5" fmla="*/ 26578 w 30375"/>
                  <a:gd name="connsiteY5" fmla="*/ 135682 h 135682"/>
                  <a:gd name="connsiteX6" fmla="*/ 2531 w 30375"/>
                  <a:gd name="connsiteY6" fmla="*/ 135682 h 135682"/>
                  <a:gd name="connsiteX7" fmla="*/ 2531 w 30375"/>
                  <a:gd name="connsiteY7" fmla="*/ 44475 h 135682"/>
                  <a:gd name="connsiteX8" fmla="*/ 26578 w 30375"/>
                  <a:gd name="connsiteY8" fmla="*/ 44475 h 135682"/>
                  <a:gd name="connsiteX9" fmla="*/ 26578 w 30375"/>
                  <a:gd name="connsiteY9" fmla="*/ 135682 h 13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75" h="135682">
                    <a:moveTo>
                      <a:pt x="30375" y="15340"/>
                    </a:moveTo>
                    <a:cubicBezTo>
                      <a:pt x="30375" y="24207"/>
                      <a:pt x="24047" y="30541"/>
                      <a:pt x="15187" y="30541"/>
                    </a:cubicBezTo>
                    <a:cubicBezTo>
                      <a:pt x="6328" y="30541"/>
                      <a:pt x="0" y="24207"/>
                      <a:pt x="0" y="15340"/>
                    </a:cubicBezTo>
                    <a:cubicBezTo>
                      <a:pt x="0" y="6472"/>
                      <a:pt x="6328" y="139"/>
                      <a:pt x="15187" y="139"/>
                    </a:cubicBezTo>
                    <a:cubicBezTo>
                      <a:pt x="22781" y="-1128"/>
                      <a:pt x="30375" y="6472"/>
                      <a:pt x="30375" y="15340"/>
                    </a:cubicBezTo>
                    <a:close/>
                    <a:moveTo>
                      <a:pt x="26578" y="135682"/>
                    </a:moveTo>
                    <a:lnTo>
                      <a:pt x="2531" y="135682"/>
                    </a:lnTo>
                    <a:lnTo>
                      <a:pt x="2531" y="44475"/>
                    </a:lnTo>
                    <a:lnTo>
                      <a:pt x="26578" y="44475"/>
                    </a:lnTo>
                    <a:lnTo>
                      <a:pt x="26578" y="135682"/>
                    </a:lnTo>
                    <a:close/>
                  </a:path>
                </a:pathLst>
              </a:custGeom>
              <a:solidFill>
                <a:srgbClr val="FFFFFF"/>
              </a:solidFill>
              <a:ln w="12649" cap="flat">
                <a:noFill/>
                <a:prstDash val="solid"/>
                <a:miter/>
              </a:ln>
            </p:spPr>
            <p:txBody>
              <a:bodyPr rtlCol="0" anchor="ctr"/>
              <a:lstStyle/>
              <a:p>
                <a:endParaRPr lang="en-US"/>
              </a:p>
            </p:txBody>
          </p:sp>
          <p:sp>
            <p:nvSpPr>
              <p:cNvPr id="664" name="Freeform 663">
                <a:extLst>
                  <a:ext uri="{FF2B5EF4-FFF2-40B4-BE49-F238E27FC236}">
                    <a16:creationId xmlns:a16="http://schemas.microsoft.com/office/drawing/2014/main" id="{B71EAA5E-D692-8BF5-9FCC-4BE214241D1E}"/>
                  </a:ext>
                </a:extLst>
              </p:cNvPr>
              <p:cNvSpPr/>
              <p:nvPr/>
            </p:nvSpPr>
            <p:spPr>
              <a:xfrm>
                <a:off x="3168549" y="6201371"/>
                <a:ext cx="88594" cy="134277"/>
              </a:xfrm>
              <a:custGeom>
                <a:avLst/>
                <a:gdLst>
                  <a:gd name="connsiteX0" fmla="*/ 24047 w 88594"/>
                  <a:gd name="connsiteY0" fmla="*/ 74739 h 134277"/>
                  <a:gd name="connsiteX1" fmla="*/ 58219 w 88594"/>
                  <a:gd name="connsiteY1" fmla="*/ 43070 h 134277"/>
                  <a:gd name="connsiteX2" fmla="*/ 88595 w 88594"/>
                  <a:gd name="connsiteY2" fmla="*/ 43070 h 134277"/>
                  <a:gd name="connsiteX3" fmla="*/ 44297 w 88594"/>
                  <a:gd name="connsiteY3" fmla="*/ 86140 h 134277"/>
                  <a:gd name="connsiteX4" fmla="*/ 88595 w 88594"/>
                  <a:gd name="connsiteY4" fmla="*/ 134277 h 134277"/>
                  <a:gd name="connsiteX5" fmla="*/ 58219 w 88594"/>
                  <a:gd name="connsiteY5" fmla="*/ 134277 h 134277"/>
                  <a:gd name="connsiteX6" fmla="*/ 24047 w 88594"/>
                  <a:gd name="connsiteY6" fmla="*/ 97541 h 134277"/>
                  <a:gd name="connsiteX7" fmla="*/ 24047 w 88594"/>
                  <a:gd name="connsiteY7" fmla="*/ 134277 h 134277"/>
                  <a:gd name="connsiteX8" fmla="*/ 0 w 88594"/>
                  <a:gd name="connsiteY8" fmla="*/ 134277 h 134277"/>
                  <a:gd name="connsiteX9" fmla="*/ 0 w 88594"/>
                  <a:gd name="connsiteY9" fmla="*/ 0 h 134277"/>
                  <a:gd name="connsiteX10" fmla="*/ 24047 w 88594"/>
                  <a:gd name="connsiteY10" fmla="*/ 0 h 134277"/>
                  <a:gd name="connsiteX11" fmla="*/ 24047 w 88594"/>
                  <a:gd name="connsiteY11" fmla="*/ 74739 h 1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94" h="134277">
                    <a:moveTo>
                      <a:pt x="24047" y="74739"/>
                    </a:moveTo>
                    <a:lnTo>
                      <a:pt x="58219" y="43070"/>
                    </a:lnTo>
                    <a:lnTo>
                      <a:pt x="88595" y="43070"/>
                    </a:lnTo>
                    <a:lnTo>
                      <a:pt x="44297" y="86140"/>
                    </a:lnTo>
                    <a:lnTo>
                      <a:pt x="88595" y="134277"/>
                    </a:lnTo>
                    <a:lnTo>
                      <a:pt x="58219" y="134277"/>
                    </a:lnTo>
                    <a:lnTo>
                      <a:pt x="24047" y="97541"/>
                    </a:lnTo>
                    <a:lnTo>
                      <a:pt x="24047" y="134277"/>
                    </a:lnTo>
                    <a:lnTo>
                      <a:pt x="0" y="134277"/>
                    </a:lnTo>
                    <a:lnTo>
                      <a:pt x="0" y="0"/>
                    </a:lnTo>
                    <a:lnTo>
                      <a:pt x="24047" y="0"/>
                    </a:lnTo>
                    <a:lnTo>
                      <a:pt x="24047" y="74739"/>
                    </a:lnTo>
                    <a:close/>
                  </a:path>
                </a:pathLst>
              </a:custGeom>
              <a:solidFill>
                <a:srgbClr val="FFFFFF"/>
              </a:solidFill>
              <a:ln w="12649" cap="flat">
                <a:noFill/>
                <a:prstDash val="solid"/>
                <a:miter/>
              </a:ln>
            </p:spPr>
            <p:txBody>
              <a:bodyPr rtlCol="0" anchor="ctr"/>
              <a:lstStyle/>
              <a:p>
                <a:endParaRPr lang="en-US"/>
              </a:p>
            </p:txBody>
          </p:sp>
        </p:grpSp>
        <p:grpSp>
          <p:nvGrpSpPr>
            <p:cNvPr id="665" name="Graphic 6">
              <a:extLst>
                <a:ext uri="{FF2B5EF4-FFF2-40B4-BE49-F238E27FC236}">
                  <a16:creationId xmlns:a16="http://schemas.microsoft.com/office/drawing/2014/main" id="{EAF7253D-DCE0-306A-56C0-434CCC92A528}"/>
                </a:ext>
              </a:extLst>
            </p:cNvPr>
            <p:cNvGrpSpPr/>
            <p:nvPr/>
          </p:nvGrpSpPr>
          <p:grpSpPr>
            <a:xfrm>
              <a:off x="1459938" y="6207705"/>
              <a:ext cx="946696" cy="162145"/>
              <a:chOff x="1459938" y="6207705"/>
              <a:chExt cx="946696" cy="162145"/>
            </a:xfrm>
            <a:solidFill>
              <a:srgbClr val="FFFFFF"/>
            </a:solidFill>
          </p:grpSpPr>
          <p:sp>
            <p:nvSpPr>
              <p:cNvPr id="666" name="Freeform 665">
                <a:extLst>
                  <a:ext uri="{FF2B5EF4-FFF2-40B4-BE49-F238E27FC236}">
                    <a16:creationId xmlns:a16="http://schemas.microsoft.com/office/drawing/2014/main" id="{E8005837-3197-1BB5-94BD-FAFBFEFA10C8}"/>
                  </a:ext>
                </a:extLst>
              </p:cNvPr>
              <p:cNvSpPr/>
              <p:nvPr/>
            </p:nvSpPr>
            <p:spPr>
              <a:xfrm>
                <a:off x="1459938" y="6207705"/>
                <a:ext cx="83532" cy="126676"/>
              </a:xfrm>
              <a:custGeom>
                <a:avLst/>
                <a:gdLst>
                  <a:gd name="connsiteX0" fmla="*/ 69610 w 83532"/>
                  <a:gd name="connsiteY0" fmla="*/ 125410 h 126676"/>
                  <a:gd name="connsiteX1" fmla="*/ 69610 w 83532"/>
                  <a:gd name="connsiteY1" fmla="*/ 111475 h 126676"/>
                  <a:gd name="connsiteX2" fmla="*/ 39235 w 83532"/>
                  <a:gd name="connsiteY2" fmla="*/ 126676 h 126676"/>
                  <a:gd name="connsiteX3" fmla="*/ 0 w 83532"/>
                  <a:gd name="connsiteY3" fmla="*/ 79806 h 126676"/>
                  <a:gd name="connsiteX4" fmla="*/ 39235 w 83532"/>
                  <a:gd name="connsiteY4" fmla="*/ 32936 h 126676"/>
                  <a:gd name="connsiteX5" fmla="*/ 69610 w 83532"/>
                  <a:gd name="connsiteY5" fmla="*/ 48137 h 126676"/>
                  <a:gd name="connsiteX6" fmla="*/ 69610 w 83532"/>
                  <a:gd name="connsiteY6" fmla="*/ 0 h 126676"/>
                  <a:gd name="connsiteX7" fmla="*/ 83532 w 83532"/>
                  <a:gd name="connsiteY7" fmla="*/ 0 h 126676"/>
                  <a:gd name="connsiteX8" fmla="*/ 83532 w 83532"/>
                  <a:gd name="connsiteY8" fmla="*/ 124143 h 126676"/>
                  <a:gd name="connsiteX9" fmla="*/ 69610 w 83532"/>
                  <a:gd name="connsiteY9" fmla="*/ 124143 h 126676"/>
                  <a:gd name="connsiteX10" fmla="*/ 69610 w 83532"/>
                  <a:gd name="connsiteY10" fmla="*/ 101341 h 126676"/>
                  <a:gd name="connsiteX11" fmla="*/ 69610 w 83532"/>
                  <a:gd name="connsiteY11" fmla="*/ 60805 h 126676"/>
                  <a:gd name="connsiteX12" fmla="*/ 43032 w 83532"/>
                  <a:gd name="connsiteY12" fmla="*/ 46870 h 126676"/>
                  <a:gd name="connsiteX13" fmla="*/ 13922 w 83532"/>
                  <a:gd name="connsiteY13" fmla="*/ 81073 h 126676"/>
                  <a:gd name="connsiteX14" fmla="*/ 43032 w 83532"/>
                  <a:gd name="connsiteY14" fmla="*/ 115276 h 126676"/>
                  <a:gd name="connsiteX15" fmla="*/ 69610 w 83532"/>
                  <a:gd name="connsiteY15" fmla="*/ 101341 h 1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532" h="126676">
                    <a:moveTo>
                      <a:pt x="69610" y="125410"/>
                    </a:moveTo>
                    <a:lnTo>
                      <a:pt x="69610" y="111475"/>
                    </a:lnTo>
                    <a:cubicBezTo>
                      <a:pt x="63282" y="120343"/>
                      <a:pt x="51891" y="126676"/>
                      <a:pt x="39235" y="126676"/>
                    </a:cubicBezTo>
                    <a:cubicBezTo>
                      <a:pt x="16453" y="126676"/>
                      <a:pt x="0" y="108942"/>
                      <a:pt x="0" y="79806"/>
                    </a:cubicBezTo>
                    <a:cubicBezTo>
                      <a:pt x="0" y="50671"/>
                      <a:pt x="16453" y="32936"/>
                      <a:pt x="39235" y="32936"/>
                    </a:cubicBezTo>
                    <a:cubicBezTo>
                      <a:pt x="51891" y="32936"/>
                      <a:pt x="62016" y="39270"/>
                      <a:pt x="69610" y="48137"/>
                    </a:cubicBezTo>
                    <a:lnTo>
                      <a:pt x="69610" y="0"/>
                    </a:lnTo>
                    <a:lnTo>
                      <a:pt x="83532" y="0"/>
                    </a:lnTo>
                    <a:lnTo>
                      <a:pt x="83532" y="124143"/>
                    </a:lnTo>
                    <a:lnTo>
                      <a:pt x="69610" y="124143"/>
                    </a:lnTo>
                    <a:close/>
                    <a:moveTo>
                      <a:pt x="69610" y="101341"/>
                    </a:moveTo>
                    <a:lnTo>
                      <a:pt x="69610" y="60805"/>
                    </a:lnTo>
                    <a:cubicBezTo>
                      <a:pt x="64548" y="53204"/>
                      <a:pt x="54422" y="46870"/>
                      <a:pt x="43032" y="46870"/>
                    </a:cubicBezTo>
                    <a:cubicBezTo>
                      <a:pt x="25313" y="46870"/>
                      <a:pt x="13922" y="62071"/>
                      <a:pt x="13922" y="81073"/>
                    </a:cubicBezTo>
                    <a:cubicBezTo>
                      <a:pt x="13922" y="101341"/>
                      <a:pt x="24047" y="115276"/>
                      <a:pt x="43032" y="115276"/>
                    </a:cubicBezTo>
                    <a:cubicBezTo>
                      <a:pt x="54422" y="115276"/>
                      <a:pt x="64548" y="108942"/>
                      <a:pt x="69610" y="101341"/>
                    </a:cubicBezTo>
                    <a:close/>
                  </a:path>
                </a:pathLst>
              </a:custGeom>
              <a:solidFill>
                <a:srgbClr val="FFFFFF"/>
              </a:solidFill>
              <a:ln w="12649" cap="flat">
                <a:noFill/>
                <a:prstDash val="solid"/>
                <a:miter/>
              </a:ln>
            </p:spPr>
            <p:txBody>
              <a:bodyPr rtlCol="0" anchor="ctr"/>
              <a:lstStyle/>
              <a:p>
                <a:endParaRPr lang="en-US"/>
              </a:p>
            </p:txBody>
          </p:sp>
          <p:sp>
            <p:nvSpPr>
              <p:cNvPr id="667" name="Freeform 666">
                <a:extLst>
                  <a:ext uri="{FF2B5EF4-FFF2-40B4-BE49-F238E27FC236}">
                    <a16:creationId xmlns:a16="http://schemas.microsoft.com/office/drawing/2014/main" id="{E94A77C3-6080-717E-7B04-37DAD5DC80C3}"/>
                  </a:ext>
                </a:extLst>
              </p:cNvPr>
              <p:cNvSpPr/>
              <p:nvPr/>
            </p:nvSpPr>
            <p:spPr>
              <a:xfrm>
                <a:off x="1561189" y="6241908"/>
                <a:ext cx="87328" cy="93740"/>
              </a:xfrm>
              <a:custGeom>
                <a:avLst/>
                <a:gdLst>
                  <a:gd name="connsiteX0" fmla="*/ 0 w 87328"/>
                  <a:gd name="connsiteY0" fmla="*/ 46870 h 93740"/>
                  <a:gd name="connsiteX1" fmla="*/ 44297 w 87328"/>
                  <a:gd name="connsiteY1" fmla="*/ 0 h 93740"/>
                  <a:gd name="connsiteX2" fmla="*/ 87329 w 87328"/>
                  <a:gd name="connsiteY2" fmla="*/ 48137 h 93740"/>
                  <a:gd name="connsiteX3" fmla="*/ 87329 w 87328"/>
                  <a:gd name="connsiteY3" fmla="*/ 51937 h 93740"/>
                  <a:gd name="connsiteX4" fmla="*/ 15188 w 87328"/>
                  <a:gd name="connsiteY4" fmla="*/ 51937 h 93740"/>
                  <a:gd name="connsiteX5" fmla="*/ 46829 w 87328"/>
                  <a:gd name="connsiteY5" fmla="*/ 82340 h 93740"/>
                  <a:gd name="connsiteX6" fmla="*/ 74673 w 87328"/>
                  <a:gd name="connsiteY6" fmla="*/ 70938 h 93740"/>
                  <a:gd name="connsiteX7" fmla="*/ 81001 w 87328"/>
                  <a:gd name="connsiteY7" fmla="*/ 79806 h 93740"/>
                  <a:gd name="connsiteX8" fmla="*/ 45563 w 87328"/>
                  <a:gd name="connsiteY8" fmla="*/ 93740 h 93740"/>
                  <a:gd name="connsiteX9" fmla="*/ 0 w 87328"/>
                  <a:gd name="connsiteY9" fmla="*/ 46870 h 93740"/>
                  <a:gd name="connsiteX10" fmla="*/ 44297 w 87328"/>
                  <a:gd name="connsiteY10" fmla="*/ 11401 h 93740"/>
                  <a:gd name="connsiteX11" fmla="*/ 15188 w 87328"/>
                  <a:gd name="connsiteY11" fmla="*/ 41803 h 93740"/>
                  <a:gd name="connsiteX12" fmla="*/ 73407 w 87328"/>
                  <a:gd name="connsiteY12" fmla="*/ 41803 h 93740"/>
                  <a:gd name="connsiteX13" fmla="*/ 44297 w 87328"/>
                  <a:gd name="connsiteY13" fmla="*/ 11401 h 9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328" h="93740">
                    <a:moveTo>
                      <a:pt x="0" y="46870"/>
                    </a:moveTo>
                    <a:cubicBezTo>
                      <a:pt x="0" y="21535"/>
                      <a:pt x="18985" y="0"/>
                      <a:pt x="44297" y="0"/>
                    </a:cubicBezTo>
                    <a:cubicBezTo>
                      <a:pt x="70876" y="0"/>
                      <a:pt x="87329" y="21535"/>
                      <a:pt x="87329" y="48137"/>
                    </a:cubicBezTo>
                    <a:lnTo>
                      <a:pt x="87329" y="51937"/>
                    </a:lnTo>
                    <a:lnTo>
                      <a:pt x="15188" y="51937"/>
                    </a:lnTo>
                    <a:cubicBezTo>
                      <a:pt x="16453" y="68405"/>
                      <a:pt x="27844" y="82340"/>
                      <a:pt x="46829" y="82340"/>
                    </a:cubicBezTo>
                    <a:cubicBezTo>
                      <a:pt x="56954" y="82340"/>
                      <a:pt x="67079" y="78539"/>
                      <a:pt x="74673" y="70938"/>
                    </a:cubicBezTo>
                    <a:lnTo>
                      <a:pt x="81001" y="79806"/>
                    </a:lnTo>
                    <a:cubicBezTo>
                      <a:pt x="72142" y="88673"/>
                      <a:pt x="59485" y="93740"/>
                      <a:pt x="45563" y="93740"/>
                    </a:cubicBezTo>
                    <a:cubicBezTo>
                      <a:pt x="18985" y="93740"/>
                      <a:pt x="0" y="74739"/>
                      <a:pt x="0" y="46870"/>
                    </a:cubicBezTo>
                    <a:close/>
                    <a:moveTo>
                      <a:pt x="44297" y="11401"/>
                    </a:moveTo>
                    <a:cubicBezTo>
                      <a:pt x="25313" y="11401"/>
                      <a:pt x="15188" y="27869"/>
                      <a:pt x="15188" y="41803"/>
                    </a:cubicBezTo>
                    <a:lnTo>
                      <a:pt x="73407" y="41803"/>
                    </a:lnTo>
                    <a:cubicBezTo>
                      <a:pt x="73407" y="27869"/>
                      <a:pt x="64548" y="11401"/>
                      <a:pt x="44297" y="11401"/>
                    </a:cubicBezTo>
                    <a:close/>
                  </a:path>
                </a:pathLst>
              </a:custGeom>
              <a:solidFill>
                <a:srgbClr val="FFFFFF"/>
              </a:solidFill>
              <a:ln w="12649" cap="flat">
                <a:noFill/>
                <a:prstDash val="solid"/>
                <a:miter/>
              </a:ln>
            </p:spPr>
            <p:txBody>
              <a:bodyPr rtlCol="0" anchor="ctr"/>
              <a:lstStyle/>
              <a:p>
                <a:endParaRPr lang="en-US"/>
              </a:p>
            </p:txBody>
          </p:sp>
          <p:sp>
            <p:nvSpPr>
              <p:cNvPr id="668" name="Freeform 667">
                <a:extLst>
                  <a:ext uri="{FF2B5EF4-FFF2-40B4-BE49-F238E27FC236}">
                    <a16:creationId xmlns:a16="http://schemas.microsoft.com/office/drawing/2014/main" id="{A8E5B4C1-7E27-6C1B-5F08-BB5AD65F022D}"/>
                  </a:ext>
                </a:extLst>
              </p:cNvPr>
              <p:cNvSpPr/>
              <p:nvPr/>
            </p:nvSpPr>
            <p:spPr>
              <a:xfrm>
                <a:off x="1658643" y="6241908"/>
                <a:ext cx="70875" cy="93740"/>
              </a:xfrm>
              <a:custGeom>
                <a:avLst/>
                <a:gdLst>
                  <a:gd name="connsiteX0" fmla="*/ 0 w 70875"/>
                  <a:gd name="connsiteY0" fmla="*/ 79806 h 93740"/>
                  <a:gd name="connsiteX1" fmla="*/ 7594 w 70875"/>
                  <a:gd name="connsiteY1" fmla="*/ 69672 h 93740"/>
                  <a:gd name="connsiteX2" fmla="*/ 36703 w 70875"/>
                  <a:gd name="connsiteY2" fmla="*/ 82340 h 93740"/>
                  <a:gd name="connsiteX3" fmla="*/ 58219 w 70875"/>
                  <a:gd name="connsiteY3" fmla="*/ 67138 h 93740"/>
                  <a:gd name="connsiteX4" fmla="*/ 2531 w 70875"/>
                  <a:gd name="connsiteY4" fmla="*/ 25335 h 93740"/>
                  <a:gd name="connsiteX5" fmla="*/ 35438 w 70875"/>
                  <a:gd name="connsiteY5" fmla="*/ 0 h 93740"/>
                  <a:gd name="connsiteX6" fmla="*/ 68344 w 70875"/>
                  <a:gd name="connsiteY6" fmla="*/ 12668 h 93740"/>
                  <a:gd name="connsiteX7" fmla="*/ 62016 w 70875"/>
                  <a:gd name="connsiteY7" fmla="*/ 22802 h 93740"/>
                  <a:gd name="connsiteX8" fmla="*/ 35438 w 70875"/>
                  <a:gd name="connsiteY8" fmla="*/ 11401 h 93740"/>
                  <a:gd name="connsiteX9" fmla="*/ 15187 w 70875"/>
                  <a:gd name="connsiteY9" fmla="*/ 25335 h 93740"/>
                  <a:gd name="connsiteX10" fmla="*/ 70875 w 70875"/>
                  <a:gd name="connsiteY10" fmla="*/ 67138 h 93740"/>
                  <a:gd name="connsiteX11" fmla="*/ 35438 w 70875"/>
                  <a:gd name="connsiteY11" fmla="*/ 93740 h 93740"/>
                  <a:gd name="connsiteX12" fmla="*/ 0 w 70875"/>
                  <a:gd name="connsiteY12" fmla="*/ 79806 h 9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875" h="93740">
                    <a:moveTo>
                      <a:pt x="0" y="79806"/>
                    </a:moveTo>
                    <a:lnTo>
                      <a:pt x="7594" y="69672"/>
                    </a:lnTo>
                    <a:cubicBezTo>
                      <a:pt x="13922" y="76006"/>
                      <a:pt x="25313" y="82340"/>
                      <a:pt x="36703" y="82340"/>
                    </a:cubicBezTo>
                    <a:cubicBezTo>
                      <a:pt x="50626" y="82340"/>
                      <a:pt x="58219" y="76006"/>
                      <a:pt x="58219" y="67138"/>
                    </a:cubicBezTo>
                    <a:cubicBezTo>
                      <a:pt x="58219" y="45603"/>
                      <a:pt x="2531" y="58271"/>
                      <a:pt x="2531" y="25335"/>
                    </a:cubicBezTo>
                    <a:cubicBezTo>
                      <a:pt x="2531" y="11401"/>
                      <a:pt x="15187" y="0"/>
                      <a:pt x="35438" y="0"/>
                    </a:cubicBezTo>
                    <a:cubicBezTo>
                      <a:pt x="50626" y="0"/>
                      <a:pt x="60750" y="6334"/>
                      <a:pt x="68344" y="12668"/>
                    </a:cubicBezTo>
                    <a:lnTo>
                      <a:pt x="62016" y="22802"/>
                    </a:lnTo>
                    <a:cubicBezTo>
                      <a:pt x="56954" y="16468"/>
                      <a:pt x="46828" y="11401"/>
                      <a:pt x="35438" y="11401"/>
                    </a:cubicBezTo>
                    <a:cubicBezTo>
                      <a:pt x="22781" y="11401"/>
                      <a:pt x="15187" y="17735"/>
                      <a:pt x="15187" y="25335"/>
                    </a:cubicBezTo>
                    <a:cubicBezTo>
                      <a:pt x="15187" y="44337"/>
                      <a:pt x="70875" y="31669"/>
                      <a:pt x="70875" y="67138"/>
                    </a:cubicBezTo>
                    <a:cubicBezTo>
                      <a:pt x="70875" y="82340"/>
                      <a:pt x="58219" y="93740"/>
                      <a:pt x="35438" y="93740"/>
                    </a:cubicBezTo>
                    <a:cubicBezTo>
                      <a:pt x="21516" y="93740"/>
                      <a:pt x="8859" y="88673"/>
                      <a:pt x="0" y="79806"/>
                    </a:cubicBezTo>
                    <a:close/>
                  </a:path>
                </a:pathLst>
              </a:custGeom>
              <a:solidFill>
                <a:srgbClr val="FFFFFF"/>
              </a:solidFill>
              <a:ln w="12649" cap="flat">
                <a:noFill/>
                <a:prstDash val="solid"/>
                <a:miter/>
              </a:ln>
            </p:spPr>
            <p:txBody>
              <a:bodyPr rtlCol="0" anchor="ctr"/>
              <a:lstStyle/>
              <a:p>
                <a:endParaRPr lang="en-US"/>
              </a:p>
            </p:txBody>
          </p:sp>
          <p:sp>
            <p:nvSpPr>
              <p:cNvPr id="669" name="Freeform 668">
                <a:extLst>
                  <a:ext uri="{FF2B5EF4-FFF2-40B4-BE49-F238E27FC236}">
                    <a16:creationId xmlns:a16="http://schemas.microsoft.com/office/drawing/2014/main" id="{456C672D-5713-C6DA-CE33-0A44A0227B49}"/>
                  </a:ext>
                </a:extLst>
              </p:cNvPr>
              <p:cNvSpPr/>
              <p:nvPr/>
            </p:nvSpPr>
            <p:spPr>
              <a:xfrm>
                <a:off x="1745972" y="6212772"/>
                <a:ext cx="17718" cy="120342"/>
              </a:xfrm>
              <a:custGeom>
                <a:avLst/>
                <a:gdLst>
                  <a:gd name="connsiteX0" fmla="*/ 0 w 17718"/>
                  <a:gd name="connsiteY0" fmla="*/ 8868 h 120342"/>
                  <a:gd name="connsiteX1" fmla="*/ 8859 w 17718"/>
                  <a:gd name="connsiteY1" fmla="*/ 0 h 120342"/>
                  <a:gd name="connsiteX2" fmla="*/ 17719 w 17718"/>
                  <a:gd name="connsiteY2" fmla="*/ 8868 h 120342"/>
                  <a:gd name="connsiteX3" fmla="*/ 8859 w 17718"/>
                  <a:gd name="connsiteY3" fmla="*/ 17735 h 120342"/>
                  <a:gd name="connsiteX4" fmla="*/ 0 w 17718"/>
                  <a:gd name="connsiteY4" fmla="*/ 8868 h 120342"/>
                  <a:gd name="connsiteX5" fmla="*/ 2531 w 17718"/>
                  <a:gd name="connsiteY5" fmla="*/ 120343 h 120342"/>
                  <a:gd name="connsiteX6" fmla="*/ 2531 w 17718"/>
                  <a:gd name="connsiteY6" fmla="*/ 30402 h 120342"/>
                  <a:gd name="connsiteX7" fmla="*/ 16453 w 17718"/>
                  <a:gd name="connsiteY7" fmla="*/ 30402 h 120342"/>
                  <a:gd name="connsiteX8" fmla="*/ 16453 w 17718"/>
                  <a:gd name="connsiteY8" fmla="*/ 120343 h 120342"/>
                  <a:gd name="connsiteX9" fmla="*/ 2531 w 17718"/>
                  <a:gd name="connsiteY9" fmla="*/ 120343 h 12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18" h="120342">
                    <a:moveTo>
                      <a:pt x="0" y="8868"/>
                    </a:moveTo>
                    <a:cubicBezTo>
                      <a:pt x="0" y="3801"/>
                      <a:pt x="3797" y="0"/>
                      <a:pt x="8859" y="0"/>
                    </a:cubicBezTo>
                    <a:cubicBezTo>
                      <a:pt x="13922" y="0"/>
                      <a:pt x="17719" y="3801"/>
                      <a:pt x="17719" y="8868"/>
                    </a:cubicBezTo>
                    <a:cubicBezTo>
                      <a:pt x="17719" y="13934"/>
                      <a:pt x="13922" y="17735"/>
                      <a:pt x="8859" y="17735"/>
                    </a:cubicBezTo>
                    <a:cubicBezTo>
                      <a:pt x="3797" y="17735"/>
                      <a:pt x="0" y="13934"/>
                      <a:pt x="0" y="8868"/>
                    </a:cubicBezTo>
                    <a:close/>
                    <a:moveTo>
                      <a:pt x="2531" y="120343"/>
                    </a:moveTo>
                    <a:lnTo>
                      <a:pt x="2531" y="30402"/>
                    </a:lnTo>
                    <a:lnTo>
                      <a:pt x="16453" y="30402"/>
                    </a:lnTo>
                    <a:lnTo>
                      <a:pt x="16453" y="120343"/>
                    </a:lnTo>
                    <a:lnTo>
                      <a:pt x="2531" y="120343"/>
                    </a:lnTo>
                    <a:close/>
                  </a:path>
                </a:pathLst>
              </a:custGeom>
              <a:solidFill>
                <a:srgbClr val="FFFFFF"/>
              </a:solidFill>
              <a:ln w="12649" cap="flat">
                <a:noFill/>
                <a:prstDash val="solid"/>
                <a:miter/>
              </a:ln>
            </p:spPr>
            <p:txBody>
              <a:bodyPr rtlCol="0" anchor="ctr"/>
              <a:lstStyle/>
              <a:p>
                <a:endParaRPr lang="en-US"/>
              </a:p>
            </p:txBody>
          </p:sp>
          <p:sp>
            <p:nvSpPr>
              <p:cNvPr id="670" name="Freeform 669">
                <a:extLst>
                  <a:ext uri="{FF2B5EF4-FFF2-40B4-BE49-F238E27FC236}">
                    <a16:creationId xmlns:a16="http://schemas.microsoft.com/office/drawing/2014/main" id="{FC543A21-BC3B-8780-5F87-13F3E9DBCD47}"/>
                  </a:ext>
                </a:extLst>
              </p:cNvPr>
              <p:cNvSpPr/>
              <p:nvPr/>
            </p:nvSpPr>
            <p:spPr>
              <a:xfrm>
                <a:off x="1781410" y="6241908"/>
                <a:ext cx="83532" cy="127942"/>
              </a:xfrm>
              <a:custGeom>
                <a:avLst/>
                <a:gdLst>
                  <a:gd name="connsiteX0" fmla="*/ 3797 w 83532"/>
                  <a:gd name="connsiteY0" fmla="*/ 114009 h 127942"/>
                  <a:gd name="connsiteX1" fmla="*/ 11391 w 83532"/>
                  <a:gd name="connsiteY1" fmla="*/ 103874 h 127942"/>
                  <a:gd name="connsiteX2" fmla="*/ 40501 w 83532"/>
                  <a:gd name="connsiteY2" fmla="*/ 116542 h 127942"/>
                  <a:gd name="connsiteX3" fmla="*/ 69610 w 83532"/>
                  <a:gd name="connsiteY3" fmla="*/ 89940 h 127942"/>
                  <a:gd name="connsiteX4" fmla="*/ 69610 w 83532"/>
                  <a:gd name="connsiteY4" fmla="*/ 77272 h 127942"/>
                  <a:gd name="connsiteX5" fmla="*/ 39235 w 83532"/>
                  <a:gd name="connsiteY5" fmla="*/ 93740 h 127942"/>
                  <a:gd name="connsiteX6" fmla="*/ 0 w 83532"/>
                  <a:gd name="connsiteY6" fmla="*/ 46870 h 127942"/>
                  <a:gd name="connsiteX7" fmla="*/ 39235 w 83532"/>
                  <a:gd name="connsiteY7" fmla="*/ 0 h 127942"/>
                  <a:gd name="connsiteX8" fmla="*/ 69610 w 83532"/>
                  <a:gd name="connsiteY8" fmla="*/ 15201 h 127942"/>
                  <a:gd name="connsiteX9" fmla="*/ 69610 w 83532"/>
                  <a:gd name="connsiteY9" fmla="*/ 1266 h 127942"/>
                  <a:gd name="connsiteX10" fmla="*/ 83532 w 83532"/>
                  <a:gd name="connsiteY10" fmla="*/ 1266 h 127942"/>
                  <a:gd name="connsiteX11" fmla="*/ 83532 w 83532"/>
                  <a:gd name="connsiteY11" fmla="*/ 88673 h 127942"/>
                  <a:gd name="connsiteX12" fmla="*/ 40501 w 83532"/>
                  <a:gd name="connsiteY12" fmla="*/ 127943 h 127942"/>
                  <a:gd name="connsiteX13" fmla="*/ 3797 w 83532"/>
                  <a:gd name="connsiteY13" fmla="*/ 114009 h 127942"/>
                  <a:gd name="connsiteX14" fmla="*/ 68344 w 83532"/>
                  <a:gd name="connsiteY14" fmla="*/ 65871 h 127942"/>
                  <a:gd name="connsiteX15" fmla="*/ 68344 w 83532"/>
                  <a:gd name="connsiteY15" fmla="*/ 26602 h 127942"/>
                  <a:gd name="connsiteX16" fmla="*/ 41766 w 83532"/>
                  <a:gd name="connsiteY16" fmla="*/ 12668 h 127942"/>
                  <a:gd name="connsiteX17" fmla="*/ 12656 w 83532"/>
                  <a:gd name="connsiteY17" fmla="*/ 46870 h 127942"/>
                  <a:gd name="connsiteX18" fmla="*/ 41766 w 83532"/>
                  <a:gd name="connsiteY18" fmla="*/ 81073 h 127942"/>
                  <a:gd name="connsiteX19" fmla="*/ 68344 w 83532"/>
                  <a:gd name="connsiteY19" fmla="*/ 65871 h 12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532" h="127942">
                    <a:moveTo>
                      <a:pt x="3797" y="114009"/>
                    </a:moveTo>
                    <a:lnTo>
                      <a:pt x="11391" y="103874"/>
                    </a:lnTo>
                    <a:cubicBezTo>
                      <a:pt x="18985" y="112742"/>
                      <a:pt x="27844" y="116542"/>
                      <a:pt x="40501" y="116542"/>
                    </a:cubicBezTo>
                    <a:cubicBezTo>
                      <a:pt x="55688" y="116542"/>
                      <a:pt x="69610" y="108941"/>
                      <a:pt x="69610" y="89940"/>
                    </a:cubicBezTo>
                    <a:lnTo>
                      <a:pt x="69610" y="77272"/>
                    </a:lnTo>
                    <a:cubicBezTo>
                      <a:pt x="63282" y="86140"/>
                      <a:pt x="51891" y="93740"/>
                      <a:pt x="39235" y="93740"/>
                    </a:cubicBezTo>
                    <a:cubicBezTo>
                      <a:pt x="16454" y="93740"/>
                      <a:pt x="0" y="76006"/>
                      <a:pt x="0" y="46870"/>
                    </a:cubicBezTo>
                    <a:cubicBezTo>
                      <a:pt x="0" y="17735"/>
                      <a:pt x="16454" y="0"/>
                      <a:pt x="39235" y="0"/>
                    </a:cubicBezTo>
                    <a:cubicBezTo>
                      <a:pt x="51891" y="0"/>
                      <a:pt x="62016" y="6334"/>
                      <a:pt x="69610" y="15201"/>
                    </a:cubicBezTo>
                    <a:lnTo>
                      <a:pt x="69610" y="1266"/>
                    </a:lnTo>
                    <a:lnTo>
                      <a:pt x="83532" y="1266"/>
                    </a:lnTo>
                    <a:lnTo>
                      <a:pt x="83532" y="88673"/>
                    </a:lnTo>
                    <a:cubicBezTo>
                      <a:pt x="83532" y="117809"/>
                      <a:pt x="63282" y="127943"/>
                      <a:pt x="40501" y="127943"/>
                    </a:cubicBezTo>
                    <a:cubicBezTo>
                      <a:pt x="24047" y="127943"/>
                      <a:pt x="13922" y="124143"/>
                      <a:pt x="3797" y="114009"/>
                    </a:cubicBezTo>
                    <a:close/>
                    <a:moveTo>
                      <a:pt x="68344" y="65871"/>
                    </a:moveTo>
                    <a:lnTo>
                      <a:pt x="68344" y="26602"/>
                    </a:lnTo>
                    <a:cubicBezTo>
                      <a:pt x="63282" y="19001"/>
                      <a:pt x="53157" y="12668"/>
                      <a:pt x="41766" y="12668"/>
                    </a:cubicBezTo>
                    <a:cubicBezTo>
                      <a:pt x="24047" y="12668"/>
                      <a:pt x="12656" y="26602"/>
                      <a:pt x="12656" y="46870"/>
                    </a:cubicBezTo>
                    <a:cubicBezTo>
                      <a:pt x="12656" y="67138"/>
                      <a:pt x="22782" y="81073"/>
                      <a:pt x="41766" y="81073"/>
                    </a:cubicBezTo>
                    <a:cubicBezTo>
                      <a:pt x="53157" y="79806"/>
                      <a:pt x="63282" y="73472"/>
                      <a:pt x="68344" y="65871"/>
                    </a:cubicBezTo>
                    <a:close/>
                  </a:path>
                </a:pathLst>
              </a:custGeom>
              <a:solidFill>
                <a:srgbClr val="FFFFFF"/>
              </a:solidFill>
              <a:ln w="12649" cap="flat">
                <a:noFill/>
                <a:prstDash val="solid"/>
                <a:miter/>
              </a:ln>
            </p:spPr>
            <p:txBody>
              <a:bodyPr rtlCol="0" anchor="ctr"/>
              <a:lstStyle/>
              <a:p>
                <a:endParaRPr lang="en-US"/>
              </a:p>
            </p:txBody>
          </p:sp>
          <p:sp>
            <p:nvSpPr>
              <p:cNvPr id="671" name="Freeform 670">
                <a:extLst>
                  <a:ext uri="{FF2B5EF4-FFF2-40B4-BE49-F238E27FC236}">
                    <a16:creationId xmlns:a16="http://schemas.microsoft.com/office/drawing/2014/main" id="{B9E596D4-3D5F-1139-8596-5F0B882F3506}"/>
                  </a:ext>
                </a:extLst>
              </p:cNvPr>
              <p:cNvSpPr/>
              <p:nvPr/>
            </p:nvSpPr>
            <p:spPr>
              <a:xfrm>
                <a:off x="1886458" y="6241908"/>
                <a:ext cx="74672" cy="92473"/>
              </a:xfrm>
              <a:custGeom>
                <a:avLst/>
                <a:gdLst>
                  <a:gd name="connsiteX0" fmla="*/ 60750 w 74672"/>
                  <a:gd name="connsiteY0" fmla="*/ 91207 h 92473"/>
                  <a:gd name="connsiteX1" fmla="*/ 60750 w 74672"/>
                  <a:gd name="connsiteY1" fmla="*/ 32936 h 92473"/>
                  <a:gd name="connsiteX2" fmla="*/ 40500 w 74672"/>
                  <a:gd name="connsiteY2" fmla="*/ 12668 h 92473"/>
                  <a:gd name="connsiteX3" fmla="*/ 13922 w 74672"/>
                  <a:gd name="connsiteY3" fmla="*/ 26602 h 92473"/>
                  <a:gd name="connsiteX4" fmla="*/ 13922 w 74672"/>
                  <a:gd name="connsiteY4" fmla="*/ 92474 h 92473"/>
                  <a:gd name="connsiteX5" fmla="*/ 0 w 74672"/>
                  <a:gd name="connsiteY5" fmla="*/ 92474 h 92473"/>
                  <a:gd name="connsiteX6" fmla="*/ 0 w 74672"/>
                  <a:gd name="connsiteY6" fmla="*/ 2533 h 92473"/>
                  <a:gd name="connsiteX7" fmla="*/ 13922 w 74672"/>
                  <a:gd name="connsiteY7" fmla="*/ 2533 h 92473"/>
                  <a:gd name="connsiteX8" fmla="*/ 13922 w 74672"/>
                  <a:gd name="connsiteY8" fmla="*/ 15201 h 92473"/>
                  <a:gd name="connsiteX9" fmla="*/ 45563 w 74672"/>
                  <a:gd name="connsiteY9" fmla="*/ 0 h 92473"/>
                  <a:gd name="connsiteX10" fmla="*/ 74673 w 74672"/>
                  <a:gd name="connsiteY10" fmla="*/ 29135 h 92473"/>
                  <a:gd name="connsiteX11" fmla="*/ 74673 w 74672"/>
                  <a:gd name="connsiteY11" fmla="*/ 92474 h 92473"/>
                  <a:gd name="connsiteX12" fmla="*/ 60750 w 74672"/>
                  <a:gd name="connsiteY12" fmla="*/ 92474 h 9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72" h="92473">
                    <a:moveTo>
                      <a:pt x="60750" y="91207"/>
                    </a:moveTo>
                    <a:lnTo>
                      <a:pt x="60750" y="32936"/>
                    </a:lnTo>
                    <a:cubicBezTo>
                      <a:pt x="60750" y="17735"/>
                      <a:pt x="53157" y="12668"/>
                      <a:pt x="40500" y="12668"/>
                    </a:cubicBezTo>
                    <a:cubicBezTo>
                      <a:pt x="29110" y="12668"/>
                      <a:pt x="18985" y="19001"/>
                      <a:pt x="13922" y="26602"/>
                    </a:cubicBezTo>
                    <a:lnTo>
                      <a:pt x="13922" y="92474"/>
                    </a:lnTo>
                    <a:lnTo>
                      <a:pt x="0" y="92474"/>
                    </a:lnTo>
                    <a:lnTo>
                      <a:pt x="0" y="2533"/>
                    </a:lnTo>
                    <a:lnTo>
                      <a:pt x="13922" y="2533"/>
                    </a:lnTo>
                    <a:lnTo>
                      <a:pt x="13922" y="15201"/>
                    </a:lnTo>
                    <a:cubicBezTo>
                      <a:pt x="20250" y="7600"/>
                      <a:pt x="32906" y="0"/>
                      <a:pt x="45563" y="0"/>
                    </a:cubicBezTo>
                    <a:cubicBezTo>
                      <a:pt x="64547" y="0"/>
                      <a:pt x="74673" y="8867"/>
                      <a:pt x="74673" y="29135"/>
                    </a:cubicBezTo>
                    <a:lnTo>
                      <a:pt x="74673" y="92474"/>
                    </a:lnTo>
                    <a:lnTo>
                      <a:pt x="60750" y="92474"/>
                    </a:lnTo>
                    <a:close/>
                  </a:path>
                </a:pathLst>
              </a:custGeom>
              <a:solidFill>
                <a:srgbClr val="FFFFFF"/>
              </a:solidFill>
              <a:ln w="12649" cap="flat">
                <a:noFill/>
                <a:prstDash val="solid"/>
                <a:miter/>
              </a:ln>
            </p:spPr>
            <p:txBody>
              <a:bodyPr rtlCol="0" anchor="ctr"/>
              <a:lstStyle/>
              <a:p>
                <a:endParaRPr lang="en-US"/>
              </a:p>
            </p:txBody>
          </p:sp>
          <p:sp>
            <p:nvSpPr>
              <p:cNvPr id="672" name="Freeform 671">
                <a:extLst>
                  <a:ext uri="{FF2B5EF4-FFF2-40B4-BE49-F238E27FC236}">
                    <a16:creationId xmlns:a16="http://schemas.microsoft.com/office/drawing/2014/main" id="{1735C4F4-878E-58C5-60E1-FBBEBFDB6740}"/>
                  </a:ext>
                </a:extLst>
              </p:cNvPr>
              <p:cNvSpPr/>
              <p:nvPr/>
            </p:nvSpPr>
            <p:spPr>
              <a:xfrm>
                <a:off x="1978849" y="6241908"/>
                <a:ext cx="87328" cy="93740"/>
              </a:xfrm>
              <a:custGeom>
                <a:avLst/>
                <a:gdLst>
                  <a:gd name="connsiteX0" fmla="*/ 0 w 87328"/>
                  <a:gd name="connsiteY0" fmla="*/ 46870 h 93740"/>
                  <a:gd name="connsiteX1" fmla="*/ 44297 w 87328"/>
                  <a:gd name="connsiteY1" fmla="*/ 0 h 93740"/>
                  <a:gd name="connsiteX2" fmla="*/ 87329 w 87328"/>
                  <a:gd name="connsiteY2" fmla="*/ 48137 h 93740"/>
                  <a:gd name="connsiteX3" fmla="*/ 87329 w 87328"/>
                  <a:gd name="connsiteY3" fmla="*/ 51937 h 93740"/>
                  <a:gd name="connsiteX4" fmla="*/ 15188 w 87328"/>
                  <a:gd name="connsiteY4" fmla="*/ 51937 h 93740"/>
                  <a:gd name="connsiteX5" fmla="*/ 46829 w 87328"/>
                  <a:gd name="connsiteY5" fmla="*/ 82340 h 93740"/>
                  <a:gd name="connsiteX6" fmla="*/ 74673 w 87328"/>
                  <a:gd name="connsiteY6" fmla="*/ 70938 h 93740"/>
                  <a:gd name="connsiteX7" fmla="*/ 81001 w 87328"/>
                  <a:gd name="connsiteY7" fmla="*/ 79806 h 93740"/>
                  <a:gd name="connsiteX8" fmla="*/ 45563 w 87328"/>
                  <a:gd name="connsiteY8" fmla="*/ 93740 h 93740"/>
                  <a:gd name="connsiteX9" fmla="*/ 0 w 87328"/>
                  <a:gd name="connsiteY9" fmla="*/ 46870 h 93740"/>
                  <a:gd name="connsiteX10" fmla="*/ 44297 w 87328"/>
                  <a:gd name="connsiteY10" fmla="*/ 11401 h 93740"/>
                  <a:gd name="connsiteX11" fmla="*/ 15188 w 87328"/>
                  <a:gd name="connsiteY11" fmla="*/ 41803 h 93740"/>
                  <a:gd name="connsiteX12" fmla="*/ 73407 w 87328"/>
                  <a:gd name="connsiteY12" fmla="*/ 41803 h 93740"/>
                  <a:gd name="connsiteX13" fmla="*/ 44297 w 87328"/>
                  <a:gd name="connsiteY13" fmla="*/ 11401 h 9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328" h="93740">
                    <a:moveTo>
                      <a:pt x="0" y="46870"/>
                    </a:moveTo>
                    <a:cubicBezTo>
                      <a:pt x="0" y="21535"/>
                      <a:pt x="18985" y="0"/>
                      <a:pt x="44297" y="0"/>
                    </a:cubicBezTo>
                    <a:cubicBezTo>
                      <a:pt x="70876" y="0"/>
                      <a:pt x="87329" y="21535"/>
                      <a:pt x="87329" y="48137"/>
                    </a:cubicBezTo>
                    <a:lnTo>
                      <a:pt x="87329" y="51937"/>
                    </a:lnTo>
                    <a:lnTo>
                      <a:pt x="15188" y="51937"/>
                    </a:lnTo>
                    <a:cubicBezTo>
                      <a:pt x="16453" y="68405"/>
                      <a:pt x="27844" y="82340"/>
                      <a:pt x="46829" y="82340"/>
                    </a:cubicBezTo>
                    <a:cubicBezTo>
                      <a:pt x="56954" y="82340"/>
                      <a:pt x="67079" y="78539"/>
                      <a:pt x="74673" y="70938"/>
                    </a:cubicBezTo>
                    <a:lnTo>
                      <a:pt x="81001" y="79806"/>
                    </a:lnTo>
                    <a:cubicBezTo>
                      <a:pt x="72142" y="88673"/>
                      <a:pt x="59485" y="93740"/>
                      <a:pt x="45563" y="93740"/>
                    </a:cubicBezTo>
                    <a:cubicBezTo>
                      <a:pt x="18985" y="93740"/>
                      <a:pt x="0" y="74739"/>
                      <a:pt x="0" y="46870"/>
                    </a:cubicBezTo>
                    <a:close/>
                    <a:moveTo>
                      <a:pt x="44297" y="11401"/>
                    </a:moveTo>
                    <a:cubicBezTo>
                      <a:pt x="25313" y="11401"/>
                      <a:pt x="15188" y="27869"/>
                      <a:pt x="15188" y="41803"/>
                    </a:cubicBezTo>
                    <a:lnTo>
                      <a:pt x="73407" y="41803"/>
                    </a:lnTo>
                    <a:cubicBezTo>
                      <a:pt x="73407" y="27869"/>
                      <a:pt x="64548" y="11401"/>
                      <a:pt x="44297" y="11401"/>
                    </a:cubicBezTo>
                    <a:close/>
                  </a:path>
                </a:pathLst>
              </a:custGeom>
              <a:solidFill>
                <a:srgbClr val="FFFFFF"/>
              </a:solidFill>
              <a:ln w="12649" cap="flat">
                <a:noFill/>
                <a:prstDash val="solid"/>
                <a:miter/>
              </a:ln>
            </p:spPr>
            <p:txBody>
              <a:bodyPr rtlCol="0" anchor="ctr"/>
              <a:lstStyle/>
              <a:p>
                <a:endParaRPr lang="en-US"/>
              </a:p>
            </p:txBody>
          </p:sp>
          <p:sp>
            <p:nvSpPr>
              <p:cNvPr id="673" name="Freeform 672">
                <a:extLst>
                  <a:ext uri="{FF2B5EF4-FFF2-40B4-BE49-F238E27FC236}">
                    <a16:creationId xmlns:a16="http://schemas.microsoft.com/office/drawing/2014/main" id="{A886A9D6-90FF-5C34-2190-B9079BA812D4}"/>
                  </a:ext>
                </a:extLst>
              </p:cNvPr>
              <p:cNvSpPr/>
              <p:nvPr/>
            </p:nvSpPr>
            <p:spPr>
              <a:xfrm>
                <a:off x="2078834" y="6207705"/>
                <a:ext cx="83532" cy="126676"/>
              </a:xfrm>
              <a:custGeom>
                <a:avLst/>
                <a:gdLst>
                  <a:gd name="connsiteX0" fmla="*/ 69610 w 83532"/>
                  <a:gd name="connsiteY0" fmla="*/ 125410 h 126676"/>
                  <a:gd name="connsiteX1" fmla="*/ 69610 w 83532"/>
                  <a:gd name="connsiteY1" fmla="*/ 111475 h 126676"/>
                  <a:gd name="connsiteX2" fmla="*/ 39235 w 83532"/>
                  <a:gd name="connsiteY2" fmla="*/ 126676 h 126676"/>
                  <a:gd name="connsiteX3" fmla="*/ 0 w 83532"/>
                  <a:gd name="connsiteY3" fmla="*/ 79806 h 126676"/>
                  <a:gd name="connsiteX4" fmla="*/ 39235 w 83532"/>
                  <a:gd name="connsiteY4" fmla="*/ 32936 h 126676"/>
                  <a:gd name="connsiteX5" fmla="*/ 69610 w 83532"/>
                  <a:gd name="connsiteY5" fmla="*/ 48137 h 126676"/>
                  <a:gd name="connsiteX6" fmla="*/ 69610 w 83532"/>
                  <a:gd name="connsiteY6" fmla="*/ 0 h 126676"/>
                  <a:gd name="connsiteX7" fmla="*/ 83532 w 83532"/>
                  <a:gd name="connsiteY7" fmla="*/ 0 h 126676"/>
                  <a:gd name="connsiteX8" fmla="*/ 83532 w 83532"/>
                  <a:gd name="connsiteY8" fmla="*/ 124143 h 126676"/>
                  <a:gd name="connsiteX9" fmla="*/ 69610 w 83532"/>
                  <a:gd name="connsiteY9" fmla="*/ 124143 h 126676"/>
                  <a:gd name="connsiteX10" fmla="*/ 69610 w 83532"/>
                  <a:gd name="connsiteY10" fmla="*/ 101341 h 126676"/>
                  <a:gd name="connsiteX11" fmla="*/ 69610 w 83532"/>
                  <a:gd name="connsiteY11" fmla="*/ 60805 h 126676"/>
                  <a:gd name="connsiteX12" fmla="*/ 43032 w 83532"/>
                  <a:gd name="connsiteY12" fmla="*/ 46870 h 126676"/>
                  <a:gd name="connsiteX13" fmla="*/ 13922 w 83532"/>
                  <a:gd name="connsiteY13" fmla="*/ 81073 h 126676"/>
                  <a:gd name="connsiteX14" fmla="*/ 43032 w 83532"/>
                  <a:gd name="connsiteY14" fmla="*/ 115276 h 126676"/>
                  <a:gd name="connsiteX15" fmla="*/ 69610 w 83532"/>
                  <a:gd name="connsiteY15" fmla="*/ 101341 h 1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532" h="126676">
                    <a:moveTo>
                      <a:pt x="69610" y="125410"/>
                    </a:moveTo>
                    <a:lnTo>
                      <a:pt x="69610" y="111475"/>
                    </a:lnTo>
                    <a:cubicBezTo>
                      <a:pt x="63282" y="120343"/>
                      <a:pt x="51891" y="126676"/>
                      <a:pt x="39235" y="126676"/>
                    </a:cubicBezTo>
                    <a:cubicBezTo>
                      <a:pt x="16454" y="126676"/>
                      <a:pt x="0" y="108942"/>
                      <a:pt x="0" y="79806"/>
                    </a:cubicBezTo>
                    <a:cubicBezTo>
                      <a:pt x="0" y="50671"/>
                      <a:pt x="16454" y="32936"/>
                      <a:pt x="39235" y="32936"/>
                    </a:cubicBezTo>
                    <a:cubicBezTo>
                      <a:pt x="51891" y="32936"/>
                      <a:pt x="62016" y="39270"/>
                      <a:pt x="69610" y="48137"/>
                    </a:cubicBezTo>
                    <a:lnTo>
                      <a:pt x="69610" y="0"/>
                    </a:lnTo>
                    <a:lnTo>
                      <a:pt x="83532" y="0"/>
                    </a:lnTo>
                    <a:lnTo>
                      <a:pt x="83532" y="124143"/>
                    </a:lnTo>
                    <a:lnTo>
                      <a:pt x="69610" y="124143"/>
                    </a:lnTo>
                    <a:close/>
                    <a:moveTo>
                      <a:pt x="69610" y="101341"/>
                    </a:moveTo>
                    <a:lnTo>
                      <a:pt x="69610" y="60805"/>
                    </a:lnTo>
                    <a:cubicBezTo>
                      <a:pt x="64548" y="53204"/>
                      <a:pt x="54423" y="46870"/>
                      <a:pt x="43032" y="46870"/>
                    </a:cubicBezTo>
                    <a:cubicBezTo>
                      <a:pt x="25313" y="46870"/>
                      <a:pt x="13922" y="62071"/>
                      <a:pt x="13922" y="81073"/>
                    </a:cubicBezTo>
                    <a:cubicBezTo>
                      <a:pt x="13922" y="101341"/>
                      <a:pt x="24047" y="115276"/>
                      <a:pt x="43032" y="115276"/>
                    </a:cubicBezTo>
                    <a:cubicBezTo>
                      <a:pt x="53157" y="115276"/>
                      <a:pt x="64548" y="108942"/>
                      <a:pt x="69610" y="101341"/>
                    </a:cubicBezTo>
                    <a:close/>
                  </a:path>
                </a:pathLst>
              </a:custGeom>
              <a:solidFill>
                <a:srgbClr val="FFFFFF"/>
              </a:solidFill>
              <a:ln w="12649" cap="flat">
                <a:noFill/>
                <a:prstDash val="solid"/>
                <a:miter/>
              </a:ln>
            </p:spPr>
            <p:txBody>
              <a:bodyPr rtlCol="0" anchor="ctr"/>
              <a:lstStyle/>
              <a:p>
                <a:endParaRPr lang="en-US"/>
              </a:p>
            </p:txBody>
          </p:sp>
          <p:sp>
            <p:nvSpPr>
              <p:cNvPr id="674" name="Freeform 673">
                <a:extLst>
                  <a:ext uri="{FF2B5EF4-FFF2-40B4-BE49-F238E27FC236}">
                    <a16:creationId xmlns:a16="http://schemas.microsoft.com/office/drawing/2014/main" id="{EECCD9E8-5F69-C3B6-FC47-433F85418B2D}"/>
                  </a:ext>
                </a:extLst>
              </p:cNvPr>
              <p:cNvSpPr/>
              <p:nvPr/>
            </p:nvSpPr>
            <p:spPr>
              <a:xfrm>
                <a:off x="2228180" y="6208972"/>
                <a:ext cx="83531" cy="126676"/>
              </a:xfrm>
              <a:custGeom>
                <a:avLst/>
                <a:gdLst>
                  <a:gd name="connsiteX0" fmla="*/ 0 w 83531"/>
                  <a:gd name="connsiteY0" fmla="*/ 124143 h 126676"/>
                  <a:gd name="connsiteX1" fmla="*/ 0 w 83531"/>
                  <a:gd name="connsiteY1" fmla="*/ 0 h 126676"/>
                  <a:gd name="connsiteX2" fmla="*/ 13922 w 83531"/>
                  <a:gd name="connsiteY2" fmla="*/ 0 h 126676"/>
                  <a:gd name="connsiteX3" fmla="*/ 13922 w 83531"/>
                  <a:gd name="connsiteY3" fmla="*/ 48137 h 126676"/>
                  <a:gd name="connsiteX4" fmla="*/ 44297 w 83531"/>
                  <a:gd name="connsiteY4" fmla="*/ 32936 h 126676"/>
                  <a:gd name="connsiteX5" fmla="*/ 83532 w 83531"/>
                  <a:gd name="connsiteY5" fmla="*/ 79806 h 126676"/>
                  <a:gd name="connsiteX6" fmla="*/ 44297 w 83531"/>
                  <a:gd name="connsiteY6" fmla="*/ 126676 h 126676"/>
                  <a:gd name="connsiteX7" fmla="*/ 13922 w 83531"/>
                  <a:gd name="connsiteY7" fmla="*/ 111475 h 126676"/>
                  <a:gd name="connsiteX8" fmla="*/ 13922 w 83531"/>
                  <a:gd name="connsiteY8" fmla="*/ 125410 h 126676"/>
                  <a:gd name="connsiteX9" fmla="*/ 0 w 83531"/>
                  <a:gd name="connsiteY9" fmla="*/ 125410 h 126676"/>
                  <a:gd name="connsiteX10" fmla="*/ 40500 w 83531"/>
                  <a:gd name="connsiteY10" fmla="*/ 114009 h 126676"/>
                  <a:gd name="connsiteX11" fmla="*/ 69610 w 83531"/>
                  <a:gd name="connsiteY11" fmla="*/ 79806 h 126676"/>
                  <a:gd name="connsiteX12" fmla="*/ 40500 w 83531"/>
                  <a:gd name="connsiteY12" fmla="*/ 45604 h 126676"/>
                  <a:gd name="connsiteX13" fmla="*/ 13922 w 83531"/>
                  <a:gd name="connsiteY13" fmla="*/ 59538 h 126676"/>
                  <a:gd name="connsiteX14" fmla="*/ 13922 w 83531"/>
                  <a:gd name="connsiteY14" fmla="*/ 100074 h 126676"/>
                  <a:gd name="connsiteX15" fmla="*/ 40500 w 83531"/>
                  <a:gd name="connsiteY15" fmla="*/ 114009 h 1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531" h="126676">
                    <a:moveTo>
                      <a:pt x="0" y="124143"/>
                    </a:moveTo>
                    <a:lnTo>
                      <a:pt x="0" y="0"/>
                    </a:lnTo>
                    <a:lnTo>
                      <a:pt x="13922" y="0"/>
                    </a:lnTo>
                    <a:lnTo>
                      <a:pt x="13922" y="48137"/>
                    </a:lnTo>
                    <a:cubicBezTo>
                      <a:pt x="21516" y="38003"/>
                      <a:pt x="31641" y="32936"/>
                      <a:pt x="44297" y="32936"/>
                    </a:cubicBezTo>
                    <a:cubicBezTo>
                      <a:pt x="67079" y="32936"/>
                      <a:pt x="83532" y="51937"/>
                      <a:pt x="83532" y="79806"/>
                    </a:cubicBezTo>
                    <a:cubicBezTo>
                      <a:pt x="83532" y="108942"/>
                      <a:pt x="67079" y="126676"/>
                      <a:pt x="44297" y="126676"/>
                    </a:cubicBezTo>
                    <a:cubicBezTo>
                      <a:pt x="31641" y="126676"/>
                      <a:pt x="20250" y="120343"/>
                      <a:pt x="13922" y="111475"/>
                    </a:cubicBezTo>
                    <a:lnTo>
                      <a:pt x="13922" y="125410"/>
                    </a:lnTo>
                    <a:lnTo>
                      <a:pt x="0" y="125410"/>
                    </a:lnTo>
                    <a:close/>
                    <a:moveTo>
                      <a:pt x="40500" y="114009"/>
                    </a:moveTo>
                    <a:cubicBezTo>
                      <a:pt x="58219" y="114009"/>
                      <a:pt x="69610" y="98807"/>
                      <a:pt x="69610" y="79806"/>
                    </a:cubicBezTo>
                    <a:cubicBezTo>
                      <a:pt x="69610" y="59538"/>
                      <a:pt x="59485" y="45604"/>
                      <a:pt x="40500" y="45604"/>
                    </a:cubicBezTo>
                    <a:cubicBezTo>
                      <a:pt x="29110" y="45604"/>
                      <a:pt x="18985" y="51937"/>
                      <a:pt x="13922" y="59538"/>
                    </a:cubicBezTo>
                    <a:lnTo>
                      <a:pt x="13922" y="100074"/>
                    </a:lnTo>
                    <a:cubicBezTo>
                      <a:pt x="18985" y="107675"/>
                      <a:pt x="29110" y="114009"/>
                      <a:pt x="40500" y="114009"/>
                    </a:cubicBezTo>
                    <a:close/>
                  </a:path>
                </a:pathLst>
              </a:custGeom>
              <a:solidFill>
                <a:srgbClr val="FFFFFF"/>
              </a:solidFill>
              <a:ln w="12649" cap="flat">
                <a:noFill/>
                <a:prstDash val="solid"/>
                <a:miter/>
              </a:ln>
            </p:spPr>
            <p:txBody>
              <a:bodyPr rtlCol="0" anchor="ctr"/>
              <a:lstStyle/>
              <a:p>
                <a:endParaRPr lang="en-US"/>
              </a:p>
            </p:txBody>
          </p:sp>
          <p:sp>
            <p:nvSpPr>
              <p:cNvPr id="675" name="Freeform 674">
                <a:extLst>
                  <a:ext uri="{FF2B5EF4-FFF2-40B4-BE49-F238E27FC236}">
                    <a16:creationId xmlns:a16="http://schemas.microsoft.com/office/drawing/2014/main" id="{A87EF852-0FC8-C69F-E34C-09F38A9B489E}"/>
                  </a:ext>
                </a:extLst>
              </p:cNvPr>
              <p:cNvSpPr/>
              <p:nvPr/>
            </p:nvSpPr>
            <p:spPr>
              <a:xfrm>
                <a:off x="2316775" y="6244441"/>
                <a:ext cx="89859" cy="125409"/>
              </a:xfrm>
              <a:custGeom>
                <a:avLst/>
                <a:gdLst>
                  <a:gd name="connsiteX0" fmla="*/ 10125 w 89859"/>
                  <a:gd name="connsiteY0" fmla="*/ 111475 h 125409"/>
                  <a:gd name="connsiteX1" fmla="*/ 17719 w 89859"/>
                  <a:gd name="connsiteY1" fmla="*/ 112742 h 125409"/>
                  <a:gd name="connsiteX2" fmla="*/ 31641 w 89859"/>
                  <a:gd name="connsiteY2" fmla="*/ 103875 h 125409"/>
                  <a:gd name="connsiteX3" fmla="*/ 37969 w 89859"/>
                  <a:gd name="connsiteY3" fmla="*/ 89940 h 125409"/>
                  <a:gd name="connsiteX4" fmla="*/ 0 w 89859"/>
                  <a:gd name="connsiteY4" fmla="*/ 0 h 125409"/>
                  <a:gd name="connsiteX5" fmla="*/ 15187 w 89859"/>
                  <a:gd name="connsiteY5" fmla="*/ 0 h 125409"/>
                  <a:gd name="connsiteX6" fmla="*/ 45563 w 89859"/>
                  <a:gd name="connsiteY6" fmla="*/ 73473 h 125409"/>
                  <a:gd name="connsiteX7" fmla="*/ 74673 w 89859"/>
                  <a:gd name="connsiteY7" fmla="*/ 0 h 125409"/>
                  <a:gd name="connsiteX8" fmla="*/ 89860 w 89859"/>
                  <a:gd name="connsiteY8" fmla="*/ 0 h 125409"/>
                  <a:gd name="connsiteX9" fmla="*/ 45563 w 89859"/>
                  <a:gd name="connsiteY9" fmla="*/ 107675 h 125409"/>
                  <a:gd name="connsiteX10" fmla="*/ 18985 w 89859"/>
                  <a:gd name="connsiteY10" fmla="*/ 125410 h 125409"/>
                  <a:gd name="connsiteX11" fmla="*/ 8859 w 89859"/>
                  <a:gd name="connsiteY11" fmla="*/ 124143 h 125409"/>
                  <a:gd name="connsiteX12" fmla="*/ 10125 w 89859"/>
                  <a:gd name="connsiteY12" fmla="*/ 111475 h 12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859" h="125409">
                    <a:moveTo>
                      <a:pt x="10125" y="111475"/>
                    </a:moveTo>
                    <a:cubicBezTo>
                      <a:pt x="12656" y="112742"/>
                      <a:pt x="15187" y="112742"/>
                      <a:pt x="17719" y="112742"/>
                    </a:cubicBezTo>
                    <a:cubicBezTo>
                      <a:pt x="24047" y="112742"/>
                      <a:pt x="27844" y="110209"/>
                      <a:pt x="31641" y="103875"/>
                    </a:cubicBezTo>
                    <a:lnTo>
                      <a:pt x="37969" y="89940"/>
                    </a:lnTo>
                    <a:lnTo>
                      <a:pt x="0" y="0"/>
                    </a:lnTo>
                    <a:lnTo>
                      <a:pt x="15187" y="0"/>
                    </a:lnTo>
                    <a:lnTo>
                      <a:pt x="45563" y="73473"/>
                    </a:lnTo>
                    <a:lnTo>
                      <a:pt x="74673" y="0"/>
                    </a:lnTo>
                    <a:lnTo>
                      <a:pt x="89860" y="0"/>
                    </a:lnTo>
                    <a:lnTo>
                      <a:pt x="45563" y="107675"/>
                    </a:lnTo>
                    <a:cubicBezTo>
                      <a:pt x="40500" y="120343"/>
                      <a:pt x="31641" y="125410"/>
                      <a:pt x="18985" y="125410"/>
                    </a:cubicBezTo>
                    <a:cubicBezTo>
                      <a:pt x="16453" y="125410"/>
                      <a:pt x="11391" y="125410"/>
                      <a:pt x="8859" y="124143"/>
                    </a:cubicBezTo>
                    <a:lnTo>
                      <a:pt x="10125" y="111475"/>
                    </a:lnTo>
                    <a:close/>
                  </a:path>
                </a:pathLst>
              </a:custGeom>
              <a:solidFill>
                <a:srgbClr val="FFFFFF"/>
              </a:solidFill>
              <a:ln w="12649" cap="flat">
                <a:noFill/>
                <a:prstDash val="solid"/>
                <a:miter/>
              </a:ln>
            </p:spPr>
            <p:txBody>
              <a:bodyPr rtlCol="0" anchor="ctr"/>
              <a:lstStyle/>
              <a:p>
                <a:endParaRPr lang="en-US"/>
              </a:p>
            </p:txBody>
          </p:sp>
        </p:grpSp>
      </p:grpSp>
      <p:grpSp>
        <p:nvGrpSpPr>
          <p:cNvPr id="376" name="Group 375">
            <a:extLst>
              <a:ext uri="{FF2B5EF4-FFF2-40B4-BE49-F238E27FC236}">
                <a16:creationId xmlns:a16="http://schemas.microsoft.com/office/drawing/2014/main" id="{9A5150E6-C5CD-BBFB-9398-72325641DB31}"/>
              </a:ext>
            </a:extLst>
          </p:cNvPr>
          <p:cNvGrpSpPr/>
          <p:nvPr/>
        </p:nvGrpSpPr>
        <p:grpSpPr>
          <a:xfrm>
            <a:off x="5994894" y="1430488"/>
            <a:ext cx="1477994" cy="4523323"/>
            <a:chOff x="7294357" y="2304320"/>
            <a:chExt cx="1256842" cy="3337324"/>
          </a:xfrm>
        </p:grpSpPr>
        <p:cxnSp>
          <p:nvCxnSpPr>
            <p:cNvPr id="366" name="Straight Connector 365">
              <a:extLst>
                <a:ext uri="{FF2B5EF4-FFF2-40B4-BE49-F238E27FC236}">
                  <a16:creationId xmlns:a16="http://schemas.microsoft.com/office/drawing/2014/main" id="{BE8062AE-43BF-0B01-CAD3-34C5355E1538}"/>
                </a:ext>
              </a:extLst>
            </p:cNvPr>
            <p:cNvCxnSpPr>
              <a:cxnSpLocks/>
            </p:cNvCxnSpPr>
            <p:nvPr/>
          </p:nvCxnSpPr>
          <p:spPr>
            <a:xfrm flipV="1">
              <a:off x="7294357" y="2359301"/>
              <a:ext cx="504154" cy="314051"/>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EA8CE6E0-075E-0B1D-C610-6BF65AC829A6}"/>
                </a:ext>
              </a:extLst>
            </p:cNvPr>
            <p:cNvCxnSpPr>
              <a:cxnSpLocks/>
            </p:cNvCxnSpPr>
            <p:nvPr/>
          </p:nvCxnSpPr>
          <p:spPr>
            <a:xfrm flipV="1">
              <a:off x="7786309" y="2304320"/>
              <a:ext cx="690942" cy="237700"/>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1010D64B-0A43-E2C9-EDB3-68CAE5A22EA8}"/>
                </a:ext>
              </a:extLst>
            </p:cNvPr>
            <p:cNvCxnSpPr>
              <a:cxnSpLocks/>
            </p:cNvCxnSpPr>
            <p:nvPr/>
          </p:nvCxnSpPr>
          <p:spPr>
            <a:xfrm flipV="1">
              <a:off x="7939247" y="3056615"/>
              <a:ext cx="611952" cy="251586"/>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FD98DBFF-820F-6685-30B1-E6706D04CD34}"/>
                </a:ext>
              </a:extLst>
            </p:cNvPr>
            <p:cNvCxnSpPr>
              <a:cxnSpLocks/>
            </p:cNvCxnSpPr>
            <p:nvPr/>
          </p:nvCxnSpPr>
          <p:spPr>
            <a:xfrm>
              <a:off x="7744185" y="4404423"/>
              <a:ext cx="680172" cy="324869"/>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5CE669B6-3925-14C6-4249-280DC77C22E4}"/>
                </a:ext>
              </a:extLst>
            </p:cNvPr>
            <p:cNvCxnSpPr>
              <a:cxnSpLocks/>
            </p:cNvCxnSpPr>
            <p:nvPr/>
          </p:nvCxnSpPr>
          <p:spPr>
            <a:xfrm>
              <a:off x="7364854" y="5062009"/>
              <a:ext cx="469168" cy="579635"/>
            </a:xfrm>
            <a:prstGeom prst="line">
              <a:avLst/>
            </a:prstGeom>
            <a:ln w="28575">
              <a:solidFill>
                <a:srgbClr val="595959"/>
              </a:solidFill>
              <a:prstDash val="sysDot"/>
            </a:ln>
          </p:spPr>
          <p:style>
            <a:lnRef idx="1">
              <a:schemeClr val="accent1"/>
            </a:lnRef>
            <a:fillRef idx="0">
              <a:schemeClr val="accent1"/>
            </a:fillRef>
            <a:effectRef idx="0">
              <a:schemeClr val="accent1"/>
            </a:effectRef>
            <a:fontRef idx="minor">
              <a:schemeClr val="tx1"/>
            </a:fontRef>
          </p:style>
        </p:cxnSp>
      </p:grpSp>
      <p:sp>
        <p:nvSpPr>
          <p:cNvPr id="346" name="Freeform 345">
            <a:extLst>
              <a:ext uri="{FF2B5EF4-FFF2-40B4-BE49-F238E27FC236}">
                <a16:creationId xmlns:a16="http://schemas.microsoft.com/office/drawing/2014/main" id="{DF7AADC5-B99D-E4BA-9683-6769704BA095}"/>
              </a:ext>
            </a:extLst>
          </p:cNvPr>
          <p:cNvSpPr/>
          <p:nvPr/>
        </p:nvSpPr>
        <p:spPr>
          <a:xfrm>
            <a:off x="4792474" y="1644418"/>
            <a:ext cx="1990848" cy="3985238"/>
          </a:xfrm>
          <a:custGeom>
            <a:avLst/>
            <a:gdLst>
              <a:gd name="connsiteX0" fmla="*/ 0 w 1990848"/>
              <a:gd name="connsiteY0" fmla="*/ 0 h 3985238"/>
              <a:gd name="connsiteX1" fmla="*/ 1990849 w 1990848"/>
              <a:gd name="connsiteY1" fmla="*/ 1992620 h 3985238"/>
              <a:gd name="connsiteX2" fmla="*/ 0 w 1990848"/>
              <a:gd name="connsiteY2" fmla="*/ 3985239 h 3985238"/>
            </a:gdLst>
            <a:ahLst/>
            <a:cxnLst>
              <a:cxn ang="0">
                <a:pos x="connsiteX0" y="connsiteY0"/>
              </a:cxn>
              <a:cxn ang="0">
                <a:pos x="connsiteX1" y="connsiteY1"/>
              </a:cxn>
              <a:cxn ang="0">
                <a:pos x="connsiteX2" y="connsiteY2"/>
              </a:cxn>
            </a:cxnLst>
            <a:rect l="l" t="t" r="r" b="b"/>
            <a:pathLst>
              <a:path w="1990848" h="3985238">
                <a:moveTo>
                  <a:pt x="0" y="0"/>
                </a:moveTo>
                <a:cubicBezTo>
                  <a:pt x="1099839" y="0"/>
                  <a:pt x="1990849" y="891802"/>
                  <a:pt x="1990849" y="1992620"/>
                </a:cubicBezTo>
                <a:cubicBezTo>
                  <a:pt x="1990849" y="3093437"/>
                  <a:pt x="1099839" y="3985239"/>
                  <a:pt x="0" y="3985239"/>
                </a:cubicBezTo>
              </a:path>
            </a:pathLst>
          </a:custGeom>
          <a:noFill/>
          <a:ln w="24270" cap="flat">
            <a:solidFill>
              <a:srgbClr val="595959"/>
            </a:solidFill>
            <a:prstDash val="solid"/>
            <a:miter/>
          </a:ln>
        </p:spPr>
        <p:txBody>
          <a:bodyPr rtlCol="0" anchor="ctr"/>
          <a:lstStyle/>
          <a:p>
            <a:endParaRPr lang="en-US"/>
          </a:p>
        </p:txBody>
      </p:sp>
      <p:sp>
        <p:nvSpPr>
          <p:cNvPr id="22" name="Rounded Rectangle 21">
            <a:extLst>
              <a:ext uri="{FF2B5EF4-FFF2-40B4-BE49-F238E27FC236}">
                <a16:creationId xmlns:a16="http://schemas.microsoft.com/office/drawing/2014/main" id="{656CA94F-D6EE-6598-B3D7-8464309398D1}"/>
              </a:ext>
            </a:extLst>
          </p:cNvPr>
          <p:cNvSpPr/>
          <p:nvPr/>
        </p:nvSpPr>
        <p:spPr>
          <a:xfrm>
            <a:off x="6541585" y="1097760"/>
            <a:ext cx="4182649" cy="833767"/>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aphic 8">
            <a:extLst>
              <a:ext uri="{FF2B5EF4-FFF2-40B4-BE49-F238E27FC236}">
                <a16:creationId xmlns:a16="http://schemas.microsoft.com/office/drawing/2014/main" id="{CAB9C048-EEEB-3299-B37A-C25DD150D50B}"/>
              </a:ext>
            </a:extLst>
          </p:cNvPr>
          <p:cNvGrpSpPr/>
          <p:nvPr/>
        </p:nvGrpSpPr>
        <p:grpSpPr>
          <a:xfrm>
            <a:off x="6167914" y="1026021"/>
            <a:ext cx="825513" cy="951099"/>
            <a:chOff x="4817897" y="694433"/>
            <a:chExt cx="1446392" cy="1445841"/>
          </a:xfrm>
        </p:grpSpPr>
        <p:sp>
          <p:nvSpPr>
            <p:cNvPr id="4" name="Freeform 3">
              <a:extLst>
                <a:ext uri="{FF2B5EF4-FFF2-40B4-BE49-F238E27FC236}">
                  <a16:creationId xmlns:a16="http://schemas.microsoft.com/office/drawing/2014/main" id="{C7565399-F7AE-B2BB-4394-36084FABE02C}"/>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5" name="Freeform 4">
              <a:extLst>
                <a:ext uri="{FF2B5EF4-FFF2-40B4-BE49-F238E27FC236}">
                  <a16:creationId xmlns:a16="http://schemas.microsoft.com/office/drawing/2014/main" id="{ECA8422A-A9B5-5089-84EE-7BB66F96DC6C}"/>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6" name="TextBox 5">
            <a:extLst>
              <a:ext uri="{FF2B5EF4-FFF2-40B4-BE49-F238E27FC236}">
                <a16:creationId xmlns:a16="http://schemas.microsoft.com/office/drawing/2014/main" id="{08459152-7851-517D-FFEB-17D84DD995C1}"/>
              </a:ext>
            </a:extLst>
          </p:cNvPr>
          <p:cNvSpPr txBox="1"/>
          <p:nvPr/>
        </p:nvSpPr>
        <p:spPr>
          <a:xfrm>
            <a:off x="6301789" y="1219898"/>
            <a:ext cx="659642"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01</a:t>
            </a:r>
          </a:p>
        </p:txBody>
      </p:sp>
      <p:grpSp>
        <p:nvGrpSpPr>
          <p:cNvPr id="9" name="Group 8">
            <a:extLst>
              <a:ext uri="{FF2B5EF4-FFF2-40B4-BE49-F238E27FC236}">
                <a16:creationId xmlns:a16="http://schemas.microsoft.com/office/drawing/2014/main" id="{640D5918-EABC-C933-FC3D-09CB9F021CEF}"/>
              </a:ext>
            </a:extLst>
          </p:cNvPr>
          <p:cNvGrpSpPr/>
          <p:nvPr/>
        </p:nvGrpSpPr>
        <p:grpSpPr>
          <a:xfrm>
            <a:off x="5824832" y="1801458"/>
            <a:ext cx="270877" cy="312483"/>
            <a:chOff x="1073516" y="1527833"/>
            <a:chExt cx="230346" cy="230551"/>
          </a:xfrm>
        </p:grpSpPr>
        <p:sp>
          <p:nvSpPr>
            <p:cNvPr id="7" name="Freeform 6">
              <a:extLst>
                <a:ext uri="{FF2B5EF4-FFF2-40B4-BE49-F238E27FC236}">
                  <a16:creationId xmlns:a16="http://schemas.microsoft.com/office/drawing/2014/main" id="{B70D8705-D7C9-A1E5-3A15-7CA3AB0FC1E9}"/>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29CD5C3-2443-4F7B-C655-5A9DD1C60C6E}"/>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88B1891E-5662-3737-E347-788D49247272}"/>
              </a:ext>
            </a:extLst>
          </p:cNvPr>
          <p:cNvGrpSpPr/>
          <p:nvPr/>
        </p:nvGrpSpPr>
        <p:grpSpPr>
          <a:xfrm>
            <a:off x="6493491" y="2681170"/>
            <a:ext cx="270877" cy="312483"/>
            <a:chOff x="1073516" y="1527833"/>
            <a:chExt cx="230346" cy="230551"/>
          </a:xfrm>
        </p:grpSpPr>
        <p:sp>
          <p:nvSpPr>
            <p:cNvPr id="11" name="Freeform 10">
              <a:extLst>
                <a:ext uri="{FF2B5EF4-FFF2-40B4-BE49-F238E27FC236}">
                  <a16:creationId xmlns:a16="http://schemas.microsoft.com/office/drawing/2014/main" id="{80E1B792-21A9-76F5-44F0-83A62D5C70A0}"/>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A9DB2FA-B297-2297-18F4-1310F4A75360}"/>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nvGrpSpPr>
          <p:cNvPr id="13" name="Group 12">
            <a:extLst>
              <a:ext uri="{FF2B5EF4-FFF2-40B4-BE49-F238E27FC236}">
                <a16:creationId xmlns:a16="http://schemas.microsoft.com/office/drawing/2014/main" id="{0A450D7F-9A78-1F49-E861-7A5A264B7882}"/>
              </a:ext>
            </a:extLst>
          </p:cNvPr>
          <p:cNvGrpSpPr/>
          <p:nvPr/>
        </p:nvGrpSpPr>
        <p:grpSpPr>
          <a:xfrm>
            <a:off x="6652924" y="3447431"/>
            <a:ext cx="270877" cy="312483"/>
            <a:chOff x="1073516" y="1527833"/>
            <a:chExt cx="230346" cy="230551"/>
          </a:xfrm>
        </p:grpSpPr>
        <p:sp>
          <p:nvSpPr>
            <p:cNvPr id="14" name="Freeform 13">
              <a:extLst>
                <a:ext uri="{FF2B5EF4-FFF2-40B4-BE49-F238E27FC236}">
                  <a16:creationId xmlns:a16="http://schemas.microsoft.com/office/drawing/2014/main" id="{934D7625-9490-270C-5613-77B2C153A546}"/>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C6ECDE5-5264-37FF-EBDF-57D94DB4BF72}"/>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id="{E45B436A-65F6-A7DC-50F3-B47C518CBA92}"/>
              </a:ext>
            </a:extLst>
          </p:cNvPr>
          <p:cNvGrpSpPr/>
          <p:nvPr/>
        </p:nvGrpSpPr>
        <p:grpSpPr>
          <a:xfrm>
            <a:off x="5907309" y="5001477"/>
            <a:ext cx="270877" cy="312483"/>
            <a:chOff x="1073516" y="1527833"/>
            <a:chExt cx="230346" cy="230551"/>
          </a:xfrm>
        </p:grpSpPr>
        <p:sp>
          <p:nvSpPr>
            <p:cNvPr id="17" name="Freeform 16">
              <a:extLst>
                <a:ext uri="{FF2B5EF4-FFF2-40B4-BE49-F238E27FC236}">
                  <a16:creationId xmlns:a16="http://schemas.microsoft.com/office/drawing/2014/main" id="{5AA0FF22-8255-DBFD-F482-3EB0FF0A722A}"/>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73B8D94-0A67-E5EA-C028-A585095B5482}"/>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grpSp>
        <p:nvGrpSpPr>
          <p:cNvPr id="19" name="Group 18">
            <a:extLst>
              <a:ext uri="{FF2B5EF4-FFF2-40B4-BE49-F238E27FC236}">
                <a16:creationId xmlns:a16="http://schemas.microsoft.com/office/drawing/2014/main" id="{251D77FF-FBF4-A823-F2E0-64D85F161C26}"/>
              </a:ext>
            </a:extLst>
          </p:cNvPr>
          <p:cNvGrpSpPr/>
          <p:nvPr/>
        </p:nvGrpSpPr>
        <p:grpSpPr>
          <a:xfrm>
            <a:off x="6524644" y="4222559"/>
            <a:ext cx="270877" cy="312483"/>
            <a:chOff x="1073516" y="1527833"/>
            <a:chExt cx="230346" cy="230551"/>
          </a:xfrm>
        </p:grpSpPr>
        <p:sp>
          <p:nvSpPr>
            <p:cNvPr id="20" name="Freeform 19">
              <a:extLst>
                <a:ext uri="{FF2B5EF4-FFF2-40B4-BE49-F238E27FC236}">
                  <a16:creationId xmlns:a16="http://schemas.microsoft.com/office/drawing/2014/main" id="{BFD3C6A7-C747-F328-8998-B12F8F47E1F5}"/>
                </a:ext>
              </a:extLst>
            </p:cNvPr>
            <p:cNvSpPr/>
            <p:nvPr/>
          </p:nvSpPr>
          <p:spPr>
            <a:xfrm>
              <a:off x="1073516" y="1527833"/>
              <a:ext cx="230346" cy="230551"/>
            </a:xfrm>
            <a:custGeom>
              <a:avLst/>
              <a:gdLst>
                <a:gd name="connsiteX0" fmla="*/ 230346 w 230346"/>
                <a:gd name="connsiteY0" fmla="*/ 115275 h 230551"/>
                <a:gd name="connsiteX1" fmla="*/ 115173 w 230346"/>
                <a:gd name="connsiteY1" fmla="*/ 230551 h 230551"/>
                <a:gd name="connsiteX2" fmla="*/ 0 w 230346"/>
                <a:gd name="connsiteY2" fmla="*/ 115275 h 230551"/>
                <a:gd name="connsiteX3" fmla="*/ 115173 w 230346"/>
                <a:gd name="connsiteY3" fmla="*/ 0 h 230551"/>
                <a:gd name="connsiteX4" fmla="*/ 230346 w 230346"/>
                <a:gd name="connsiteY4" fmla="*/ 115275 h 23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46" h="230551">
                  <a:moveTo>
                    <a:pt x="230346" y="115275"/>
                  </a:moveTo>
                  <a:cubicBezTo>
                    <a:pt x="230346" y="178940"/>
                    <a:pt x="178781" y="230551"/>
                    <a:pt x="115173" y="230551"/>
                  </a:cubicBezTo>
                  <a:cubicBezTo>
                    <a:pt x="51565" y="230551"/>
                    <a:pt x="0" y="178941"/>
                    <a:pt x="0" y="115275"/>
                  </a:cubicBezTo>
                  <a:cubicBezTo>
                    <a:pt x="0" y="51611"/>
                    <a:pt x="51565" y="0"/>
                    <a:pt x="115173" y="0"/>
                  </a:cubicBezTo>
                  <a:cubicBezTo>
                    <a:pt x="178781" y="0"/>
                    <a:pt x="230346" y="51610"/>
                    <a:pt x="230346" y="115275"/>
                  </a:cubicBezTo>
                  <a:close/>
                </a:path>
              </a:pathLst>
            </a:custGeom>
            <a:solidFill>
              <a:srgbClr val="FFFFFF"/>
            </a:solidFill>
            <a:ln w="1264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DC0B6C0-CEC3-7673-FD9E-A9B51A03E94E}"/>
                </a:ext>
              </a:extLst>
            </p:cNvPr>
            <p:cNvSpPr/>
            <p:nvPr/>
          </p:nvSpPr>
          <p:spPr>
            <a:xfrm>
              <a:off x="1121610" y="1575970"/>
              <a:ext cx="134157" cy="134276"/>
            </a:xfrm>
            <a:custGeom>
              <a:avLst/>
              <a:gdLst>
                <a:gd name="connsiteX0" fmla="*/ 134157 w 134157"/>
                <a:gd name="connsiteY0" fmla="*/ 67138 h 134276"/>
                <a:gd name="connsiteX1" fmla="*/ 67079 w 134157"/>
                <a:gd name="connsiteY1" fmla="*/ 134277 h 134276"/>
                <a:gd name="connsiteX2" fmla="*/ 0 w 134157"/>
                <a:gd name="connsiteY2" fmla="*/ 67138 h 134276"/>
                <a:gd name="connsiteX3" fmla="*/ 67079 w 134157"/>
                <a:gd name="connsiteY3" fmla="*/ 0 h 134276"/>
                <a:gd name="connsiteX4" fmla="*/ 134157 w 134157"/>
                <a:gd name="connsiteY4" fmla="*/ 67138 h 1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57" h="134276">
                  <a:moveTo>
                    <a:pt x="134157" y="67138"/>
                  </a:moveTo>
                  <a:cubicBezTo>
                    <a:pt x="134157" y="104218"/>
                    <a:pt x="104125" y="134277"/>
                    <a:pt x="67079" y="134277"/>
                  </a:cubicBezTo>
                  <a:cubicBezTo>
                    <a:pt x="30032" y="134277"/>
                    <a:pt x="0" y="104218"/>
                    <a:pt x="0" y="67138"/>
                  </a:cubicBezTo>
                  <a:cubicBezTo>
                    <a:pt x="0" y="30059"/>
                    <a:pt x="30032" y="0"/>
                    <a:pt x="67079" y="0"/>
                  </a:cubicBezTo>
                  <a:cubicBezTo>
                    <a:pt x="104126" y="0"/>
                    <a:pt x="134157" y="30059"/>
                    <a:pt x="134157" y="67138"/>
                  </a:cubicBezTo>
                  <a:close/>
                </a:path>
              </a:pathLst>
            </a:custGeom>
            <a:solidFill>
              <a:srgbClr val="F16924"/>
            </a:solidFill>
            <a:ln w="12649" cap="flat">
              <a:noFill/>
              <a:prstDash val="solid"/>
              <a:miter/>
            </a:ln>
          </p:spPr>
          <p:txBody>
            <a:bodyPr rtlCol="0" anchor="ctr"/>
            <a:lstStyle/>
            <a:p>
              <a:endParaRPr lang="en-US"/>
            </a:p>
          </p:txBody>
        </p:sp>
      </p:grpSp>
      <p:sp>
        <p:nvSpPr>
          <p:cNvPr id="46" name="Rounded Rectangle 45">
            <a:extLst>
              <a:ext uri="{FF2B5EF4-FFF2-40B4-BE49-F238E27FC236}">
                <a16:creationId xmlns:a16="http://schemas.microsoft.com/office/drawing/2014/main" id="{61B6D1AC-971C-7337-50AA-657B5FF3619B}"/>
              </a:ext>
            </a:extLst>
          </p:cNvPr>
          <p:cNvSpPr/>
          <p:nvPr/>
        </p:nvSpPr>
        <p:spPr>
          <a:xfrm>
            <a:off x="7371239" y="2072359"/>
            <a:ext cx="4182649" cy="833767"/>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aphic 8">
            <a:extLst>
              <a:ext uri="{FF2B5EF4-FFF2-40B4-BE49-F238E27FC236}">
                <a16:creationId xmlns:a16="http://schemas.microsoft.com/office/drawing/2014/main" id="{AA771BF4-E88A-AD46-58F5-292A0FADDEA1}"/>
              </a:ext>
            </a:extLst>
          </p:cNvPr>
          <p:cNvGrpSpPr/>
          <p:nvPr/>
        </p:nvGrpSpPr>
        <p:grpSpPr>
          <a:xfrm>
            <a:off x="6997569" y="2000620"/>
            <a:ext cx="825513" cy="951099"/>
            <a:chOff x="4817897" y="694433"/>
            <a:chExt cx="1446392" cy="1445841"/>
          </a:xfrm>
        </p:grpSpPr>
        <p:sp>
          <p:nvSpPr>
            <p:cNvPr id="50" name="Freeform 49">
              <a:extLst>
                <a:ext uri="{FF2B5EF4-FFF2-40B4-BE49-F238E27FC236}">
                  <a16:creationId xmlns:a16="http://schemas.microsoft.com/office/drawing/2014/main" id="{BB3F5E0F-CD2B-9E8A-1F75-02323006CADB}"/>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9502B25F-57CA-E28C-2FDA-5E3C2337B2C2}"/>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49" name="TextBox 48">
            <a:extLst>
              <a:ext uri="{FF2B5EF4-FFF2-40B4-BE49-F238E27FC236}">
                <a16:creationId xmlns:a16="http://schemas.microsoft.com/office/drawing/2014/main" id="{EE7F49A7-9C53-A77B-AA0B-859C0EABBA92}"/>
              </a:ext>
            </a:extLst>
          </p:cNvPr>
          <p:cNvSpPr txBox="1"/>
          <p:nvPr/>
        </p:nvSpPr>
        <p:spPr>
          <a:xfrm>
            <a:off x="7143069" y="2195771"/>
            <a:ext cx="659642"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02</a:t>
            </a:r>
          </a:p>
        </p:txBody>
      </p:sp>
      <p:sp>
        <p:nvSpPr>
          <p:cNvPr id="53" name="Rounded Rectangle 52">
            <a:extLst>
              <a:ext uri="{FF2B5EF4-FFF2-40B4-BE49-F238E27FC236}">
                <a16:creationId xmlns:a16="http://schemas.microsoft.com/office/drawing/2014/main" id="{7476D459-FA29-574A-2A25-431B3ABB116D}"/>
              </a:ext>
            </a:extLst>
          </p:cNvPr>
          <p:cNvSpPr/>
          <p:nvPr/>
        </p:nvSpPr>
        <p:spPr>
          <a:xfrm>
            <a:off x="7371239" y="4234258"/>
            <a:ext cx="4455094" cy="833767"/>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aphic 8">
            <a:extLst>
              <a:ext uri="{FF2B5EF4-FFF2-40B4-BE49-F238E27FC236}">
                <a16:creationId xmlns:a16="http://schemas.microsoft.com/office/drawing/2014/main" id="{72F04772-7356-E04C-AAC8-6D99D3814ED5}"/>
              </a:ext>
            </a:extLst>
          </p:cNvPr>
          <p:cNvGrpSpPr/>
          <p:nvPr/>
        </p:nvGrpSpPr>
        <p:grpSpPr>
          <a:xfrm>
            <a:off x="6997569" y="4157439"/>
            <a:ext cx="825513" cy="951099"/>
            <a:chOff x="4817897" y="694433"/>
            <a:chExt cx="1446392" cy="1445841"/>
          </a:xfrm>
        </p:grpSpPr>
        <p:sp>
          <p:nvSpPr>
            <p:cNvPr id="57" name="Freeform 56">
              <a:extLst>
                <a:ext uri="{FF2B5EF4-FFF2-40B4-BE49-F238E27FC236}">
                  <a16:creationId xmlns:a16="http://schemas.microsoft.com/office/drawing/2014/main" id="{AA993F06-1F1A-3E62-8877-AC4CF9C0F848}"/>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DB7A0F0F-AD9B-4BDC-FEF5-D59C10706F06}"/>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56" name="TextBox 55">
            <a:extLst>
              <a:ext uri="{FF2B5EF4-FFF2-40B4-BE49-F238E27FC236}">
                <a16:creationId xmlns:a16="http://schemas.microsoft.com/office/drawing/2014/main" id="{FFD788F7-5CD1-A760-49B9-B3E3C25C9698}"/>
              </a:ext>
            </a:extLst>
          </p:cNvPr>
          <p:cNvSpPr txBox="1"/>
          <p:nvPr/>
        </p:nvSpPr>
        <p:spPr>
          <a:xfrm>
            <a:off x="7143069" y="4364327"/>
            <a:ext cx="659642"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04</a:t>
            </a:r>
          </a:p>
        </p:txBody>
      </p:sp>
      <p:sp>
        <p:nvSpPr>
          <p:cNvPr id="60" name="Rounded Rectangle 59">
            <a:extLst>
              <a:ext uri="{FF2B5EF4-FFF2-40B4-BE49-F238E27FC236}">
                <a16:creationId xmlns:a16="http://schemas.microsoft.com/office/drawing/2014/main" id="{D18D0D7E-72E0-508A-C06B-6836CAA21713}"/>
              </a:ext>
            </a:extLst>
          </p:cNvPr>
          <p:cNvSpPr/>
          <p:nvPr/>
        </p:nvSpPr>
        <p:spPr>
          <a:xfrm>
            <a:off x="7355239" y="3134896"/>
            <a:ext cx="3277614" cy="821030"/>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aphic 8">
            <a:extLst>
              <a:ext uri="{FF2B5EF4-FFF2-40B4-BE49-F238E27FC236}">
                <a16:creationId xmlns:a16="http://schemas.microsoft.com/office/drawing/2014/main" id="{9C5C8EC4-B4F0-4591-C3DB-744646E2FBAF}"/>
              </a:ext>
            </a:extLst>
          </p:cNvPr>
          <p:cNvGrpSpPr/>
          <p:nvPr/>
        </p:nvGrpSpPr>
        <p:grpSpPr>
          <a:xfrm>
            <a:off x="7265530" y="3060096"/>
            <a:ext cx="825513" cy="951099"/>
            <a:chOff x="4817897" y="694433"/>
            <a:chExt cx="1446392" cy="1445841"/>
          </a:xfrm>
        </p:grpSpPr>
        <p:sp>
          <p:nvSpPr>
            <p:cNvPr id="676" name="Freeform 675">
              <a:extLst>
                <a:ext uri="{FF2B5EF4-FFF2-40B4-BE49-F238E27FC236}">
                  <a16:creationId xmlns:a16="http://schemas.microsoft.com/office/drawing/2014/main" id="{D08D9F91-E8AD-9360-E43F-0425DE7F2030}"/>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677" name="Freeform 676">
              <a:extLst>
                <a:ext uri="{FF2B5EF4-FFF2-40B4-BE49-F238E27FC236}">
                  <a16:creationId xmlns:a16="http://schemas.microsoft.com/office/drawing/2014/main" id="{6761B59A-BD9D-D5A4-41CE-9B045081C802}"/>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63" name="TextBox 62">
            <a:extLst>
              <a:ext uri="{FF2B5EF4-FFF2-40B4-BE49-F238E27FC236}">
                <a16:creationId xmlns:a16="http://schemas.microsoft.com/office/drawing/2014/main" id="{4A249D8F-35A0-B18E-790C-5D5E536E13D4}"/>
              </a:ext>
            </a:extLst>
          </p:cNvPr>
          <p:cNvSpPr txBox="1"/>
          <p:nvPr/>
        </p:nvSpPr>
        <p:spPr>
          <a:xfrm>
            <a:off x="7385930" y="3254360"/>
            <a:ext cx="659642"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03</a:t>
            </a:r>
          </a:p>
        </p:txBody>
      </p:sp>
      <p:sp>
        <p:nvSpPr>
          <p:cNvPr id="681" name="Rounded Rectangle 680">
            <a:extLst>
              <a:ext uri="{FF2B5EF4-FFF2-40B4-BE49-F238E27FC236}">
                <a16:creationId xmlns:a16="http://schemas.microsoft.com/office/drawing/2014/main" id="{94C73EC3-7DE8-BBCC-FEE6-C66FDF945D75}"/>
              </a:ext>
            </a:extLst>
          </p:cNvPr>
          <p:cNvSpPr/>
          <p:nvPr/>
        </p:nvSpPr>
        <p:spPr>
          <a:xfrm>
            <a:off x="6541584" y="5305172"/>
            <a:ext cx="4182649" cy="833767"/>
          </a:xfrm>
          <a:prstGeom prst="roundRect">
            <a:avLst>
              <a:gd name="adj" fmla="val 29593"/>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3" name="Graphic 8">
            <a:extLst>
              <a:ext uri="{FF2B5EF4-FFF2-40B4-BE49-F238E27FC236}">
                <a16:creationId xmlns:a16="http://schemas.microsoft.com/office/drawing/2014/main" id="{754CB4FB-FA33-6BD7-606E-2366A5D1389A}"/>
              </a:ext>
            </a:extLst>
          </p:cNvPr>
          <p:cNvGrpSpPr/>
          <p:nvPr/>
        </p:nvGrpSpPr>
        <p:grpSpPr>
          <a:xfrm>
            <a:off x="6167914" y="5233433"/>
            <a:ext cx="825513" cy="951099"/>
            <a:chOff x="4817897" y="694433"/>
            <a:chExt cx="1446392" cy="1445841"/>
          </a:xfrm>
        </p:grpSpPr>
        <p:sp>
          <p:nvSpPr>
            <p:cNvPr id="685" name="Freeform 684">
              <a:extLst>
                <a:ext uri="{FF2B5EF4-FFF2-40B4-BE49-F238E27FC236}">
                  <a16:creationId xmlns:a16="http://schemas.microsoft.com/office/drawing/2014/main" id="{980684D2-4DCA-7FC4-BE9C-BCADAAEC496E}"/>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686" name="Freeform 685">
              <a:extLst>
                <a:ext uri="{FF2B5EF4-FFF2-40B4-BE49-F238E27FC236}">
                  <a16:creationId xmlns:a16="http://schemas.microsoft.com/office/drawing/2014/main" id="{E0C2BE8D-9686-5F51-18C3-3F6B716C4831}"/>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684" name="TextBox 683">
            <a:extLst>
              <a:ext uri="{FF2B5EF4-FFF2-40B4-BE49-F238E27FC236}">
                <a16:creationId xmlns:a16="http://schemas.microsoft.com/office/drawing/2014/main" id="{10FBDAE9-36FF-016A-771A-174BB9638041}"/>
              </a:ext>
            </a:extLst>
          </p:cNvPr>
          <p:cNvSpPr txBox="1"/>
          <p:nvPr/>
        </p:nvSpPr>
        <p:spPr>
          <a:xfrm>
            <a:off x="6301789" y="5416205"/>
            <a:ext cx="659642" cy="523220"/>
          </a:xfrm>
          <a:prstGeom prst="rect">
            <a:avLst/>
          </a:prstGeom>
          <a:noFill/>
        </p:spPr>
        <p:txBody>
          <a:bodyPr wrap="square" rtlCol="0">
            <a:spAutoFit/>
          </a:bodyPr>
          <a:lstStyle/>
          <a:p>
            <a:pPr algn="l"/>
            <a:r>
              <a:rPr lang="en-US" sz="2800" b="1" spc="0" baseline="0" dirty="0">
                <a:ln/>
                <a:solidFill>
                  <a:srgbClr val="B41F7A"/>
                </a:solidFill>
                <a:latin typeface="Calibri" panose="020F0502020204030204" pitchFamily="34" charset="0"/>
                <a:cs typeface="Calibri" panose="020F0502020204030204" pitchFamily="34" charset="0"/>
                <a:sym typeface="Montserrat-ExtraBold"/>
                <a:rtl val="0"/>
              </a:rPr>
              <a:t>05</a:t>
            </a:r>
          </a:p>
        </p:txBody>
      </p:sp>
      <p:sp>
        <p:nvSpPr>
          <p:cNvPr id="28" name="Rectangle 27">
            <a:extLst>
              <a:ext uri="{FF2B5EF4-FFF2-40B4-BE49-F238E27FC236}">
                <a16:creationId xmlns:a16="http://schemas.microsoft.com/office/drawing/2014/main" id="{2F2BCB54-4AD5-5A10-EE74-16CE2B08880F}"/>
              </a:ext>
            </a:extLst>
          </p:cNvPr>
          <p:cNvSpPr/>
          <p:nvPr/>
        </p:nvSpPr>
        <p:spPr>
          <a:xfrm>
            <a:off x="1" y="0"/>
            <a:ext cx="4890124"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0">
            <a:extLst>
              <a:ext uri="{FF2B5EF4-FFF2-40B4-BE49-F238E27FC236}">
                <a16:creationId xmlns:a16="http://schemas.microsoft.com/office/drawing/2014/main" id="{BC500B40-0023-12D1-E294-17AD3C25DDAE}"/>
              </a:ext>
            </a:extLst>
          </p:cNvPr>
          <p:cNvSpPr txBox="1">
            <a:spLocks/>
          </p:cNvSpPr>
          <p:nvPr/>
        </p:nvSpPr>
        <p:spPr>
          <a:xfrm>
            <a:off x="538194" y="430173"/>
            <a:ext cx="3798361" cy="12632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5 Schlüsselschritte </a:t>
            </a:r>
            <a:r>
              <a:rPr lang="en-GB" dirty="0" err="1">
                <a:solidFill>
                  <a:schemeClr val="bg1"/>
                </a:solidFill>
              </a:rPr>
              <a:t>im</a:t>
            </a:r>
            <a:r>
              <a:rPr lang="en-GB" dirty="0">
                <a:solidFill>
                  <a:schemeClr val="bg1"/>
                </a:solidFill>
              </a:rPr>
              <a:t> KPI-</a:t>
            </a:r>
            <a:r>
              <a:rPr lang="en-GB" dirty="0" err="1">
                <a:solidFill>
                  <a:schemeClr val="bg1"/>
                </a:solidFill>
              </a:rPr>
              <a:t>Prozess</a:t>
            </a:r>
            <a:endParaRPr lang="en-GB" dirty="0">
              <a:solidFill>
                <a:schemeClr val="bg1"/>
              </a:solidFill>
            </a:endParaRPr>
          </a:p>
          <a:p>
            <a:endParaRPr lang="en-GB" dirty="0">
              <a:solidFill>
                <a:schemeClr val="bg1"/>
              </a:solidFill>
            </a:endParaRPr>
          </a:p>
          <a:p>
            <a:r>
              <a:rPr lang="en-GB" sz="2400" dirty="0">
                <a:solidFill>
                  <a:schemeClr val="bg1"/>
                </a:solidFill>
                <a:ea typeface="Open Sans Light" panose="020B0306030504020204" pitchFamily="34" charset="0"/>
                <a:cs typeface="Open Sans Light" panose="020B0306030504020204" pitchFamily="34" charset="0"/>
              </a:rPr>
              <a:t>Je </a:t>
            </a:r>
            <a:r>
              <a:rPr lang="en-GB" sz="2400" dirty="0" err="1">
                <a:solidFill>
                  <a:schemeClr val="bg1"/>
                </a:solidFill>
                <a:ea typeface="Open Sans Light" panose="020B0306030504020204" pitchFamily="34" charset="0"/>
                <a:cs typeface="Open Sans Light" panose="020B0306030504020204" pitchFamily="34" charset="0"/>
              </a:rPr>
              <a:t>nach</a:t>
            </a:r>
            <a:r>
              <a:rPr lang="en-GB" sz="2400" dirty="0">
                <a:solidFill>
                  <a:schemeClr val="bg1"/>
                </a:solidFill>
                <a:ea typeface="Open Sans Light" panose="020B0306030504020204" pitchFamily="34" charset="0"/>
                <a:cs typeface="Open Sans Light" panose="020B0306030504020204" pitchFamily="34" charset="0"/>
              </a:rPr>
              <a:t> </a:t>
            </a:r>
            <a:r>
              <a:rPr lang="en-GB" sz="2400" dirty="0" err="1">
                <a:solidFill>
                  <a:schemeClr val="bg1"/>
                </a:solidFill>
                <a:ea typeface="Open Sans Light" panose="020B0306030504020204" pitchFamily="34" charset="0"/>
                <a:cs typeface="Open Sans Light" panose="020B0306030504020204" pitchFamily="34" charset="0"/>
              </a:rPr>
              <a:t>Bereich</a:t>
            </a:r>
            <a:r>
              <a:rPr lang="en-GB" sz="2400" dirty="0">
                <a:solidFill>
                  <a:schemeClr val="bg1"/>
                </a:solidFill>
                <a:ea typeface="Open Sans Light" panose="020B0306030504020204" pitchFamily="34" charset="0"/>
                <a:cs typeface="Open Sans Light" panose="020B0306030504020204" pitchFamily="34" charset="0"/>
              </a:rPr>
              <a:t>, in dem die Unternehmensleistung gemessen wird, kann die </a:t>
            </a:r>
            <a:r>
              <a:rPr lang="en-GB" sz="2400" dirty="0" err="1">
                <a:solidFill>
                  <a:schemeClr val="bg1"/>
                </a:solidFill>
                <a:ea typeface="Open Sans Light" panose="020B0306030504020204" pitchFamily="34" charset="0"/>
                <a:cs typeface="Open Sans Light" panose="020B0306030504020204" pitchFamily="34" charset="0"/>
              </a:rPr>
              <a:t>Häufigkeit</a:t>
            </a:r>
            <a:r>
              <a:rPr lang="en-GB" sz="2400" dirty="0">
                <a:solidFill>
                  <a:schemeClr val="bg1"/>
                </a:solidFill>
                <a:ea typeface="Open Sans Light" panose="020B0306030504020204" pitchFamily="34" charset="0"/>
                <a:cs typeface="Open Sans Light" panose="020B0306030504020204" pitchFamily="34" charset="0"/>
              </a:rPr>
              <a:t> </a:t>
            </a:r>
            <a:r>
              <a:rPr lang="en-GB" sz="2400" dirty="0" err="1">
                <a:solidFill>
                  <a:schemeClr val="bg1"/>
                </a:solidFill>
                <a:ea typeface="Open Sans Light" panose="020B0306030504020204" pitchFamily="34" charset="0"/>
                <a:cs typeface="Open Sans Light" panose="020B0306030504020204" pitchFamily="34" charset="0"/>
              </a:rPr>
              <a:t>zur</a:t>
            </a:r>
            <a:r>
              <a:rPr lang="en-GB" sz="2400" dirty="0">
                <a:solidFill>
                  <a:schemeClr val="bg1"/>
                </a:solidFill>
                <a:ea typeface="Open Sans Light" panose="020B0306030504020204" pitchFamily="34" charset="0"/>
                <a:cs typeface="Open Sans Light" panose="020B0306030504020204" pitchFamily="34" charset="0"/>
              </a:rPr>
              <a:t> </a:t>
            </a:r>
            <a:r>
              <a:rPr lang="en-GB" sz="2400" dirty="0" err="1">
                <a:solidFill>
                  <a:schemeClr val="bg1"/>
                </a:solidFill>
                <a:ea typeface="Open Sans Light" panose="020B0306030504020204" pitchFamily="34" charset="0"/>
                <a:cs typeface="Open Sans Light" panose="020B0306030504020204" pitchFamily="34" charset="0"/>
              </a:rPr>
              <a:t>Überprüfung</a:t>
            </a:r>
            <a:r>
              <a:rPr lang="en-GB" sz="2400" dirty="0">
                <a:solidFill>
                  <a:schemeClr val="bg1"/>
                </a:solidFill>
                <a:ea typeface="Open Sans Light" panose="020B0306030504020204" pitchFamily="34" charset="0"/>
                <a:cs typeface="Open Sans Light" panose="020B0306030504020204" pitchFamily="34" charset="0"/>
              </a:rPr>
              <a:t> der KPIs </a:t>
            </a:r>
            <a:r>
              <a:rPr lang="en-GB" sz="2400" dirty="0" err="1">
                <a:solidFill>
                  <a:schemeClr val="bg1"/>
                </a:solidFill>
                <a:ea typeface="Open Sans Light" panose="020B0306030504020204" pitchFamily="34" charset="0"/>
                <a:cs typeface="Open Sans Light" panose="020B0306030504020204" pitchFamily="34" charset="0"/>
              </a:rPr>
              <a:t>unterschiedlich</a:t>
            </a:r>
            <a:r>
              <a:rPr lang="en-GB" sz="2400" dirty="0">
                <a:solidFill>
                  <a:schemeClr val="bg1"/>
                </a:solidFill>
                <a:ea typeface="Open Sans Light" panose="020B0306030504020204" pitchFamily="34" charset="0"/>
                <a:cs typeface="Open Sans Light" panose="020B0306030504020204" pitchFamily="34" charset="0"/>
              </a:rPr>
              <a:t> sein. Eine </a:t>
            </a:r>
            <a:r>
              <a:rPr lang="en-GB" sz="2400" dirty="0" err="1">
                <a:solidFill>
                  <a:schemeClr val="bg1"/>
                </a:solidFill>
                <a:ea typeface="Open Sans Light" panose="020B0306030504020204" pitchFamily="34" charset="0"/>
                <a:cs typeface="Open Sans Light" panose="020B0306030504020204" pitchFamily="34" charset="0"/>
              </a:rPr>
              <a:t>genaue</a:t>
            </a:r>
            <a:r>
              <a:rPr lang="en-GB" sz="2400" dirty="0">
                <a:solidFill>
                  <a:schemeClr val="bg1"/>
                </a:solidFill>
                <a:ea typeface="Open Sans Light" panose="020B0306030504020204" pitchFamily="34" charset="0"/>
                <a:cs typeface="Open Sans Light" panose="020B0306030504020204" pitchFamily="34" charset="0"/>
              </a:rPr>
              <a:t> </a:t>
            </a:r>
            <a:r>
              <a:rPr lang="en-GB" sz="2400" dirty="0" err="1">
                <a:solidFill>
                  <a:schemeClr val="bg1"/>
                </a:solidFill>
                <a:ea typeface="Open Sans Light" panose="020B0306030504020204" pitchFamily="34" charset="0"/>
                <a:cs typeface="Open Sans Light" panose="020B0306030504020204" pitchFamily="34" charset="0"/>
              </a:rPr>
              <a:t>Leistungs-messung</a:t>
            </a:r>
            <a:r>
              <a:rPr lang="en-GB" sz="2400" dirty="0">
                <a:solidFill>
                  <a:schemeClr val="bg1"/>
                </a:solidFill>
                <a:ea typeface="Open Sans Light" panose="020B0306030504020204" pitchFamily="34" charset="0"/>
                <a:cs typeface="Open Sans Light" panose="020B0306030504020204" pitchFamily="34" charset="0"/>
              </a:rPr>
              <a:t> ist nur möglich, wenn ein Zeitplan für die regelmäßige Überprüfung festgelegt und strikt eingehalten wird.</a:t>
            </a:r>
          </a:p>
          <a:p>
            <a:endParaRPr lang="en-GB" sz="2800" dirty="0"/>
          </a:p>
        </p:txBody>
      </p:sp>
      <p:grpSp>
        <p:nvGrpSpPr>
          <p:cNvPr id="43" name="Graphic 125">
            <a:extLst>
              <a:ext uri="{FF2B5EF4-FFF2-40B4-BE49-F238E27FC236}">
                <a16:creationId xmlns:a16="http://schemas.microsoft.com/office/drawing/2014/main" id="{14ACFE77-ED77-241E-E89C-9E6D641CA9F0}"/>
              </a:ext>
            </a:extLst>
          </p:cNvPr>
          <p:cNvGrpSpPr/>
          <p:nvPr/>
        </p:nvGrpSpPr>
        <p:grpSpPr>
          <a:xfrm>
            <a:off x="5183206" y="2952834"/>
            <a:ext cx="1118598" cy="1120017"/>
            <a:chOff x="2368484" y="5251979"/>
            <a:chExt cx="1118598" cy="1120017"/>
          </a:xfrm>
          <a:solidFill>
            <a:srgbClr val="595959"/>
          </a:solidFill>
        </p:grpSpPr>
        <p:sp>
          <p:nvSpPr>
            <p:cNvPr id="44" name="Freeform 43">
              <a:extLst>
                <a:ext uri="{FF2B5EF4-FFF2-40B4-BE49-F238E27FC236}">
                  <a16:creationId xmlns:a16="http://schemas.microsoft.com/office/drawing/2014/main" id="{2C683D0C-78AF-5CA9-4A70-8759F9A22D2E}"/>
                </a:ext>
              </a:extLst>
            </p:cNvPr>
            <p:cNvSpPr/>
            <p:nvPr/>
          </p:nvSpPr>
          <p:spPr>
            <a:xfrm>
              <a:off x="2858553" y="5608787"/>
              <a:ext cx="50737" cy="224674"/>
            </a:xfrm>
            <a:custGeom>
              <a:avLst/>
              <a:gdLst>
                <a:gd name="connsiteX0" fmla="*/ 50738 w 50737"/>
                <a:gd name="connsiteY0" fmla="*/ 334 h 224674"/>
                <a:gd name="connsiteX1" fmla="*/ 50738 w 50737"/>
                <a:gd name="connsiteY1" fmla="*/ 224675 h 224674"/>
                <a:gd name="connsiteX2" fmla="*/ 948 w 50737"/>
                <a:gd name="connsiteY2" fmla="*/ 224675 h 224674"/>
                <a:gd name="connsiteX3" fmla="*/ 237 w 50737"/>
                <a:gd name="connsiteY3" fmla="*/ 213292 h 224674"/>
                <a:gd name="connsiteX4" fmla="*/ 0 w 50737"/>
                <a:gd name="connsiteY4" fmla="*/ 13140 h 224674"/>
                <a:gd name="connsiteX5" fmla="*/ 13514 w 50737"/>
                <a:gd name="connsiteY5" fmla="*/ 97 h 224674"/>
                <a:gd name="connsiteX6" fmla="*/ 50738 w 50737"/>
                <a:gd name="connsiteY6" fmla="*/ 334 h 22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37" h="224674">
                  <a:moveTo>
                    <a:pt x="50738" y="334"/>
                  </a:moveTo>
                  <a:cubicBezTo>
                    <a:pt x="50738" y="75747"/>
                    <a:pt x="50738" y="149737"/>
                    <a:pt x="50738" y="224675"/>
                  </a:cubicBezTo>
                  <a:cubicBezTo>
                    <a:pt x="34141" y="224675"/>
                    <a:pt x="18256" y="224675"/>
                    <a:pt x="948" y="224675"/>
                  </a:cubicBezTo>
                  <a:cubicBezTo>
                    <a:pt x="711" y="220881"/>
                    <a:pt x="237" y="217086"/>
                    <a:pt x="237" y="213292"/>
                  </a:cubicBezTo>
                  <a:cubicBezTo>
                    <a:pt x="237" y="146654"/>
                    <a:pt x="474" y="79778"/>
                    <a:pt x="0" y="13140"/>
                  </a:cubicBezTo>
                  <a:cubicBezTo>
                    <a:pt x="0" y="2469"/>
                    <a:pt x="3082" y="-614"/>
                    <a:pt x="13514" y="97"/>
                  </a:cubicBezTo>
                  <a:cubicBezTo>
                    <a:pt x="25606" y="1046"/>
                    <a:pt x="37698" y="334"/>
                    <a:pt x="50738" y="334"/>
                  </a:cubicBezTo>
                  <a:close/>
                </a:path>
              </a:pathLst>
            </a:custGeom>
            <a:solidFill>
              <a:srgbClr val="F16924"/>
            </a:solidFill>
            <a:ln w="2364" cap="flat">
              <a:noFill/>
              <a:prstDash val="solid"/>
              <a:miter/>
            </a:ln>
          </p:spPr>
          <p:txBody>
            <a:bodyPr rtlCol="0" anchor="ctr"/>
            <a:lstStyle/>
            <a:p>
              <a:endParaRPr lang="en-US"/>
            </a:p>
          </p:txBody>
        </p:sp>
        <p:sp>
          <p:nvSpPr>
            <p:cNvPr id="640" name="Freeform 639">
              <a:extLst>
                <a:ext uri="{FF2B5EF4-FFF2-40B4-BE49-F238E27FC236}">
                  <a16:creationId xmlns:a16="http://schemas.microsoft.com/office/drawing/2014/main" id="{9F270580-5C37-1EC8-C5B5-67257D37C055}"/>
                </a:ext>
              </a:extLst>
            </p:cNvPr>
            <p:cNvSpPr/>
            <p:nvPr/>
          </p:nvSpPr>
          <p:spPr>
            <a:xfrm>
              <a:off x="2722699" y="5650535"/>
              <a:ext cx="51508" cy="183908"/>
            </a:xfrm>
            <a:custGeom>
              <a:avLst/>
              <a:gdLst>
                <a:gd name="connsiteX0" fmla="*/ 51449 w 51508"/>
                <a:gd name="connsiteY0" fmla="*/ 87 h 183908"/>
                <a:gd name="connsiteX1" fmla="*/ 51449 w 51508"/>
                <a:gd name="connsiteY1" fmla="*/ 103483 h 183908"/>
                <a:gd name="connsiteX2" fmla="*/ 51449 w 51508"/>
                <a:gd name="connsiteY2" fmla="*/ 165141 h 183908"/>
                <a:gd name="connsiteX3" fmla="*/ 32244 w 51508"/>
                <a:gd name="connsiteY3" fmla="*/ 183876 h 183908"/>
                <a:gd name="connsiteX4" fmla="*/ 237 w 51508"/>
                <a:gd name="connsiteY4" fmla="*/ 151861 h 183908"/>
                <a:gd name="connsiteX5" fmla="*/ 0 w 51508"/>
                <a:gd name="connsiteY5" fmla="*/ 13368 h 183908"/>
                <a:gd name="connsiteX6" fmla="*/ 13277 w 51508"/>
                <a:gd name="connsiteY6" fmla="*/ 87 h 183908"/>
                <a:gd name="connsiteX7" fmla="*/ 51449 w 51508"/>
                <a:gd name="connsiteY7" fmla="*/ 87 h 18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08" h="183908">
                  <a:moveTo>
                    <a:pt x="51449" y="87"/>
                  </a:moveTo>
                  <a:cubicBezTo>
                    <a:pt x="51449" y="35659"/>
                    <a:pt x="51449" y="69571"/>
                    <a:pt x="51449" y="103483"/>
                  </a:cubicBezTo>
                  <a:cubicBezTo>
                    <a:pt x="51449" y="124115"/>
                    <a:pt x="51449" y="144510"/>
                    <a:pt x="51449" y="165141"/>
                  </a:cubicBezTo>
                  <a:cubicBezTo>
                    <a:pt x="51449" y="186722"/>
                    <a:pt x="53583" y="183639"/>
                    <a:pt x="32244" y="183876"/>
                  </a:cubicBezTo>
                  <a:cubicBezTo>
                    <a:pt x="237" y="184113"/>
                    <a:pt x="237" y="183876"/>
                    <a:pt x="237" y="151861"/>
                  </a:cubicBezTo>
                  <a:cubicBezTo>
                    <a:pt x="237" y="105618"/>
                    <a:pt x="474" y="59374"/>
                    <a:pt x="0" y="13368"/>
                  </a:cubicBezTo>
                  <a:cubicBezTo>
                    <a:pt x="0" y="2933"/>
                    <a:pt x="2845" y="-624"/>
                    <a:pt x="13277" y="87"/>
                  </a:cubicBezTo>
                  <a:cubicBezTo>
                    <a:pt x="25606" y="799"/>
                    <a:pt x="37698" y="87"/>
                    <a:pt x="51449" y="87"/>
                  </a:cubicBezTo>
                  <a:close/>
                </a:path>
              </a:pathLst>
            </a:custGeom>
            <a:solidFill>
              <a:srgbClr val="F16924"/>
            </a:solidFill>
            <a:ln w="2364" cap="flat">
              <a:noFill/>
              <a:prstDash val="solid"/>
              <a:miter/>
            </a:ln>
          </p:spPr>
          <p:txBody>
            <a:bodyPr rtlCol="0" anchor="ctr"/>
            <a:lstStyle/>
            <a:p>
              <a:endParaRPr lang="en-US"/>
            </a:p>
          </p:txBody>
        </p:sp>
        <p:sp>
          <p:nvSpPr>
            <p:cNvPr id="641" name="Freeform 640">
              <a:extLst>
                <a:ext uri="{FF2B5EF4-FFF2-40B4-BE49-F238E27FC236}">
                  <a16:creationId xmlns:a16="http://schemas.microsoft.com/office/drawing/2014/main" id="{5E5E86FB-CC18-5AE7-1049-AB1606C2E173}"/>
                </a:ext>
              </a:extLst>
            </p:cNvPr>
            <p:cNvSpPr/>
            <p:nvPr/>
          </p:nvSpPr>
          <p:spPr>
            <a:xfrm>
              <a:off x="2589869" y="5691174"/>
              <a:ext cx="50796" cy="143532"/>
            </a:xfrm>
            <a:custGeom>
              <a:avLst/>
              <a:gdLst>
                <a:gd name="connsiteX0" fmla="*/ 50797 w 50796"/>
                <a:gd name="connsiteY0" fmla="*/ 143474 h 143532"/>
                <a:gd name="connsiteX1" fmla="*/ 7646 w 50796"/>
                <a:gd name="connsiteY1" fmla="*/ 143237 h 143532"/>
                <a:gd name="connsiteX2" fmla="*/ 296 w 50796"/>
                <a:gd name="connsiteY2" fmla="*/ 136834 h 143532"/>
                <a:gd name="connsiteX3" fmla="*/ 59 w 50796"/>
                <a:gd name="connsiteY3" fmla="*/ 0 h 143532"/>
                <a:gd name="connsiteX4" fmla="*/ 50797 w 50796"/>
                <a:gd name="connsiteY4" fmla="*/ 0 h 143532"/>
                <a:gd name="connsiteX5" fmla="*/ 50797 w 50796"/>
                <a:gd name="connsiteY5" fmla="*/ 143474 h 14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6" h="143532">
                  <a:moveTo>
                    <a:pt x="50797" y="143474"/>
                  </a:moveTo>
                  <a:cubicBezTo>
                    <a:pt x="35623" y="143474"/>
                    <a:pt x="21635" y="143711"/>
                    <a:pt x="7646" y="143237"/>
                  </a:cubicBezTo>
                  <a:cubicBezTo>
                    <a:pt x="5038" y="142999"/>
                    <a:pt x="296" y="138968"/>
                    <a:pt x="296" y="136834"/>
                  </a:cubicBezTo>
                  <a:cubicBezTo>
                    <a:pt x="-178" y="91539"/>
                    <a:pt x="59" y="46244"/>
                    <a:pt x="59" y="0"/>
                  </a:cubicBezTo>
                  <a:cubicBezTo>
                    <a:pt x="17604" y="0"/>
                    <a:pt x="33963" y="0"/>
                    <a:pt x="50797" y="0"/>
                  </a:cubicBezTo>
                  <a:cubicBezTo>
                    <a:pt x="50797" y="47429"/>
                    <a:pt x="50797" y="94384"/>
                    <a:pt x="50797" y="143474"/>
                  </a:cubicBezTo>
                  <a:close/>
                </a:path>
              </a:pathLst>
            </a:custGeom>
            <a:solidFill>
              <a:srgbClr val="F16924"/>
            </a:solidFill>
            <a:ln w="2364" cap="flat">
              <a:noFill/>
              <a:prstDash val="solid"/>
              <a:miter/>
            </a:ln>
          </p:spPr>
          <p:txBody>
            <a:bodyPr rtlCol="0" anchor="ctr"/>
            <a:lstStyle/>
            <a:p>
              <a:endParaRPr lang="en-US"/>
            </a:p>
          </p:txBody>
        </p:sp>
        <p:sp>
          <p:nvSpPr>
            <p:cNvPr id="642" name="Freeform 641">
              <a:extLst>
                <a:ext uri="{FF2B5EF4-FFF2-40B4-BE49-F238E27FC236}">
                  <a16:creationId xmlns:a16="http://schemas.microsoft.com/office/drawing/2014/main" id="{DBB2E3C3-F9EB-E31C-B755-B91BE7A157FA}"/>
                </a:ext>
              </a:extLst>
            </p:cNvPr>
            <p:cNvSpPr/>
            <p:nvPr/>
          </p:nvSpPr>
          <p:spPr>
            <a:xfrm>
              <a:off x="3086150" y="5807613"/>
              <a:ext cx="331951" cy="117150"/>
            </a:xfrm>
            <a:custGeom>
              <a:avLst/>
              <a:gdLst>
                <a:gd name="connsiteX0" fmla="*/ 485 w 331951"/>
                <a:gd name="connsiteY0" fmla="*/ 1186 h 117150"/>
                <a:gd name="connsiteX1" fmla="*/ 11866 w 331951"/>
                <a:gd name="connsiteY1" fmla="*/ 0 h 117150"/>
                <a:gd name="connsiteX2" fmla="*/ 317477 w 331951"/>
                <a:gd name="connsiteY2" fmla="*/ 0 h 117150"/>
                <a:gd name="connsiteX3" fmla="*/ 331939 w 331951"/>
                <a:gd name="connsiteY3" fmla="*/ 14703 h 117150"/>
                <a:gd name="connsiteX4" fmla="*/ 331939 w 331951"/>
                <a:gd name="connsiteY4" fmla="*/ 104819 h 117150"/>
                <a:gd name="connsiteX5" fmla="*/ 319848 w 331951"/>
                <a:gd name="connsiteY5" fmla="*/ 117150 h 117150"/>
                <a:gd name="connsiteX6" fmla="*/ 12814 w 331951"/>
                <a:gd name="connsiteY6" fmla="*/ 117150 h 117150"/>
                <a:gd name="connsiteX7" fmla="*/ 11 w 331951"/>
                <a:gd name="connsiteY7" fmla="*/ 104582 h 117150"/>
                <a:gd name="connsiteX8" fmla="*/ 485 w 331951"/>
                <a:gd name="connsiteY8" fmla="*/ 1186 h 11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951" h="117150">
                  <a:moveTo>
                    <a:pt x="485" y="1186"/>
                  </a:moveTo>
                  <a:cubicBezTo>
                    <a:pt x="4516" y="711"/>
                    <a:pt x="8072" y="0"/>
                    <a:pt x="11866" y="0"/>
                  </a:cubicBezTo>
                  <a:cubicBezTo>
                    <a:pt x="113815" y="0"/>
                    <a:pt x="215764" y="237"/>
                    <a:pt x="317477" y="0"/>
                  </a:cubicBezTo>
                  <a:cubicBezTo>
                    <a:pt x="329094" y="0"/>
                    <a:pt x="332177" y="3320"/>
                    <a:pt x="331939" y="14703"/>
                  </a:cubicBezTo>
                  <a:cubicBezTo>
                    <a:pt x="331228" y="44821"/>
                    <a:pt x="331465" y="74701"/>
                    <a:pt x="331939" y="104819"/>
                  </a:cubicBezTo>
                  <a:cubicBezTo>
                    <a:pt x="331939" y="113830"/>
                    <a:pt x="329569" y="117150"/>
                    <a:pt x="319848" y="117150"/>
                  </a:cubicBezTo>
                  <a:cubicBezTo>
                    <a:pt x="217424" y="116913"/>
                    <a:pt x="115238" y="116913"/>
                    <a:pt x="12814" y="117150"/>
                  </a:cubicBezTo>
                  <a:cubicBezTo>
                    <a:pt x="3330" y="117150"/>
                    <a:pt x="-226" y="114779"/>
                    <a:pt x="11" y="104582"/>
                  </a:cubicBezTo>
                  <a:cubicBezTo>
                    <a:pt x="722" y="70907"/>
                    <a:pt x="485" y="37232"/>
                    <a:pt x="485" y="1186"/>
                  </a:cubicBezTo>
                  <a:close/>
                </a:path>
              </a:pathLst>
            </a:custGeom>
            <a:solidFill>
              <a:srgbClr val="F16924"/>
            </a:solidFill>
            <a:ln w="2364" cap="flat">
              <a:noFill/>
              <a:prstDash val="solid"/>
              <a:miter/>
            </a:ln>
          </p:spPr>
          <p:txBody>
            <a:bodyPr rtlCol="0" anchor="ctr"/>
            <a:lstStyle/>
            <a:p>
              <a:endParaRPr lang="en-US"/>
            </a:p>
          </p:txBody>
        </p:sp>
        <p:sp>
          <p:nvSpPr>
            <p:cNvPr id="643" name="Freeform 642">
              <a:extLst>
                <a:ext uri="{FF2B5EF4-FFF2-40B4-BE49-F238E27FC236}">
                  <a16:creationId xmlns:a16="http://schemas.microsoft.com/office/drawing/2014/main" id="{A10A04EB-536D-4E5A-1A78-8A33C1A21586}"/>
                </a:ext>
              </a:extLst>
            </p:cNvPr>
            <p:cNvSpPr/>
            <p:nvPr/>
          </p:nvSpPr>
          <p:spPr>
            <a:xfrm>
              <a:off x="2368484" y="5251979"/>
              <a:ext cx="1118598" cy="1120017"/>
            </a:xfrm>
            <a:custGeom>
              <a:avLst/>
              <a:gdLst>
                <a:gd name="connsiteX0" fmla="*/ 638725 w 1118598"/>
                <a:gd name="connsiteY0" fmla="*/ 964238 h 1120017"/>
                <a:gd name="connsiteX1" fmla="*/ 579452 w 1118598"/>
                <a:gd name="connsiteY1" fmla="*/ 964238 h 1120017"/>
                <a:gd name="connsiteX2" fmla="*/ 579926 w 1118598"/>
                <a:gd name="connsiteY2" fmla="*/ 1022339 h 1120017"/>
                <a:gd name="connsiteX3" fmla="*/ 587750 w 1118598"/>
                <a:gd name="connsiteY3" fmla="*/ 1026607 h 1120017"/>
                <a:gd name="connsiteX4" fmla="*/ 612645 w 1118598"/>
                <a:gd name="connsiteY4" fmla="*/ 1027319 h 1120017"/>
                <a:gd name="connsiteX5" fmla="*/ 623314 w 1118598"/>
                <a:gd name="connsiteY5" fmla="*/ 1036093 h 1120017"/>
                <a:gd name="connsiteX6" fmla="*/ 612882 w 1118598"/>
                <a:gd name="connsiteY6" fmla="*/ 1045342 h 1120017"/>
                <a:gd name="connsiteX7" fmla="*/ 593915 w 1118598"/>
                <a:gd name="connsiteY7" fmla="*/ 1045816 h 1120017"/>
                <a:gd name="connsiteX8" fmla="*/ 181375 w 1118598"/>
                <a:gd name="connsiteY8" fmla="*/ 1045816 h 1120017"/>
                <a:gd name="connsiteX9" fmla="*/ 148419 w 1118598"/>
                <a:gd name="connsiteY9" fmla="*/ 1073325 h 1120017"/>
                <a:gd name="connsiteX10" fmla="*/ 180664 w 1118598"/>
                <a:gd name="connsiteY10" fmla="*/ 1101309 h 1120017"/>
                <a:gd name="connsiteX11" fmla="*/ 618098 w 1118598"/>
                <a:gd name="connsiteY11" fmla="*/ 1101309 h 1120017"/>
                <a:gd name="connsiteX12" fmla="*/ 626159 w 1118598"/>
                <a:gd name="connsiteY12" fmla="*/ 1101546 h 1120017"/>
                <a:gd name="connsiteX13" fmla="*/ 634694 w 1118598"/>
                <a:gd name="connsiteY13" fmla="*/ 1110320 h 1120017"/>
                <a:gd name="connsiteX14" fmla="*/ 626396 w 1118598"/>
                <a:gd name="connsiteY14" fmla="*/ 1119332 h 1120017"/>
                <a:gd name="connsiteX15" fmla="*/ 618335 w 1118598"/>
                <a:gd name="connsiteY15" fmla="*/ 1119806 h 1120017"/>
                <a:gd name="connsiteX16" fmla="*/ 179715 w 1118598"/>
                <a:gd name="connsiteY16" fmla="*/ 1119806 h 1120017"/>
                <a:gd name="connsiteX17" fmla="*/ 131586 w 1118598"/>
                <a:gd name="connsiteY17" fmla="*/ 1087317 h 1120017"/>
                <a:gd name="connsiteX18" fmla="*/ 148894 w 1118598"/>
                <a:gd name="connsiteY18" fmla="*/ 1036093 h 1120017"/>
                <a:gd name="connsiteX19" fmla="*/ 176396 w 1118598"/>
                <a:gd name="connsiteY19" fmla="*/ 1027319 h 1120017"/>
                <a:gd name="connsiteX20" fmla="*/ 233298 w 1118598"/>
                <a:gd name="connsiteY20" fmla="*/ 1026845 h 1120017"/>
                <a:gd name="connsiteX21" fmla="*/ 246575 w 1118598"/>
                <a:gd name="connsiteY21" fmla="*/ 1026845 h 1120017"/>
                <a:gd name="connsiteX22" fmla="*/ 246575 w 1118598"/>
                <a:gd name="connsiteY22" fmla="*/ 963764 h 1120017"/>
                <a:gd name="connsiteX23" fmla="*/ 232113 w 1118598"/>
                <a:gd name="connsiteY23" fmla="*/ 963764 h 1120017"/>
                <a:gd name="connsiteX24" fmla="*/ 48367 w 1118598"/>
                <a:gd name="connsiteY24" fmla="*/ 963764 h 1120017"/>
                <a:gd name="connsiteX25" fmla="*/ 0 w 1118598"/>
                <a:gd name="connsiteY25" fmla="*/ 915860 h 1120017"/>
                <a:gd name="connsiteX26" fmla="*/ 0 w 1118598"/>
                <a:gd name="connsiteY26" fmla="*/ 417852 h 1120017"/>
                <a:gd name="connsiteX27" fmla="*/ 49315 w 1118598"/>
                <a:gd name="connsiteY27" fmla="*/ 368526 h 1120017"/>
                <a:gd name="connsiteX28" fmla="*/ 90332 w 1118598"/>
                <a:gd name="connsiteY28" fmla="*/ 368526 h 1120017"/>
                <a:gd name="connsiteX29" fmla="*/ 90332 w 1118598"/>
                <a:gd name="connsiteY29" fmla="*/ 355720 h 1120017"/>
                <a:gd name="connsiteX30" fmla="*/ 90332 w 1118598"/>
                <a:gd name="connsiteY30" fmla="*/ 56915 h 1120017"/>
                <a:gd name="connsiteX31" fmla="*/ 133008 w 1118598"/>
                <a:gd name="connsiteY31" fmla="*/ 1660 h 1120017"/>
                <a:gd name="connsiteX32" fmla="*/ 149368 w 1118598"/>
                <a:gd name="connsiteY32" fmla="*/ 237 h 1120017"/>
                <a:gd name="connsiteX33" fmla="*/ 766992 w 1118598"/>
                <a:gd name="connsiteY33" fmla="*/ 0 h 1120017"/>
                <a:gd name="connsiteX34" fmla="*/ 826502 w 1118598"/>
                <a:gd name="connsiteY34" fmla="*/ 58812 h 1120017"/>
                <a:gd name="connsiteX35" fmla="*/ 826502 w 1118598"/>
                <a:gd name="connsiteY35" fmla="*/ 129956 h 1120017"/>
                <a:gd name="connsiteX36" fmla="*/ 810379 w 1118598"/>
                <a:gd name="connsiteY36" fmla="*/ 145845 h 1120017"/>
                <a:gd name="connsiteX37" fmla="*/ 735933 w 1118598"/>
                <a:gd name="connsiteY37" fmla="*/ 145845 h 1120017"/>
                <a:gd name="connsiteX38" fmla="*/ 735933 w 1118598"/>
                <a:gd name="connsiteY38" fmla="*/ 368289 h 1120017"/>
                <a:gd name="connsiteX39" fmla="*/ 776475 w 1118598"/>
                <a:gd name="connsiteY39" fmla="*/ 368289 h 1120017"/>
                <a:gd name="connsiteX40" fmla="*/ 826502 w 1118598"/>
                <a:gd name="connsiteY40" fmla="*/ 418089 h 1120017"/>
                <a:gd name="connsiteX41" fmla="*/ 826502 w 1118598"/>
                <a:gd name="connsiteY41" fmla="*/ 475242 h 1120017"/>
                <a:gd name="connsiteX42" fmla="*/ 849500 w 1118598"/>
                <a:gd name="connsiteY42" fmla="*/ 475242 h 1120017"/>
                <a:gd name="connsiteX43" fmla="*/ 1067624 w 1118598"/>
                <a:gd name="connsiteY43" fmla="*/ 475242 h 1120017"/>
                <a:gd name="connsiteX44" fmla="*/ 1118599 w 1118598"/>
                <a:gd name="connsiteY44" fmla="*/ 526465 h 1120017"/>
                <a:gd name="connsiteX45" fmla="*/ 1118599 w 1118598"/>
                <a:gd name="connsiteY45" fmla="*/ 1070717 h 1120017"/>
                <a:gd name="connsiteX46" fmla="*/ 1069758 w 1118598"/>
                <a:gd name="connsiteY46" fmla="*/ 1119332 h 1120017"/>
                <a:gd name="connsiteX47" fmla="*/ 689226 w 1118598"/>
                <a:gd name="connsiteY47" fmla="*/ 1119332 h 1120017"/>
                <a:gd name="connsiteX48" fmla="*/ 638014 w 1118598"/>
                <a:gd name="connsiteY48" fmla="*/ 1068108 h 1120017"/>
                <a:gd name="connsiteX49" fmla="*/ 638014 w 1118598"/>
                <a:gd name="connsiteY49" fmla="*/ 977992 h 1120017"/>
                <a:gd name="connsiteX50" fmla="*/ 638725 w 1118598"/>
                <a:gd name="connsiteY50" fmla="*/ 964238 h 1120017"/>
                <a:gd name="connsiteX51" fmla="*/ 638725 w 1118598"/>
                <a:gd name="connsiteY51" fmla="*/ 872936 h 1120017"/>
                <a:gd name="connsiteX52" fmla="*/ 638725 w 1118598"/>
                <a:gd name="connsiteY52" fmla="*/ 858233 h 1120017"/>
                <a:gd name="connsiteX53" fmla="*/ 638725 w 1118598"/>
                <a:gd name="connsiteY53" fmla="*/ 527651 h 1120017"/>
                <a:gd name="connsiteX54" fmla="*/ 690411 w 1118598"/>
                <a:gd name="connsiteY54" fmla="*/ 475716 h 1120017"/>
                <a:gd name="connsiteX55" fmla="*/ 797102 w 1118598"/>
                <a:gd name="connsiteY55" fmla="*/ 475953 h 1120017"/>
                <a:gd name="connsiteX56" fmla="*/ 808483 w 1118598"/>
                <a:gd name="connsiteY56" fmla="*/ 464570 h 1120017"/>
                <a:gd name="connsiteX57" fmla="*/ 808246 w 1118598"/>
                <a:gd name="connsiteY57" fmla="*/ 414769 h 1120017"/>
                <a:gd name="connsiteX58" fmla="*/ 781217 w 1118598"/>
                <a:gd name="connsiteY58" fmla="*/ 387735 h 1120017"/>
                <a:gd name="connsiteX59" fmla="*/ 746839 w 1118598"/>
                <a:gd name="connsiteY59" fmla="*/ 387497 h 1120017"/>
                <a:gd name="connsiteX60" fmla="*/ 735221 w 1118598"/>
                <a:gd name="connsiteY60" fmla="*/ 399118 h 1120017"/>
                <a:gd name="connsiteX61" fmla="*/ 734984 w 1118598"/>
                <a:gd name="connsiteY61" fmla="*/ 450104 h 1120017"/>
                <a:gd name="connsiteX62" fmla="*/ 726449 w 1118598"/>
                <a:gd name="connsiteY62" fmla="*/ 461487 h 1120017"/>
                <a:gd name="connsiteX63" fmla="*/ 716728 w 1118598"/>
                <a:gd name="connsiteY63" fmla="*/ 449867 h 1120017"/>
                <a:gd name="connsiteX64" fmla="*/ 716728 w 1118598"/>
                <a:gd name="connsiteY64" fmla="*/ 445124 h 1120017"/>
                <a:gd name="connsiteX65" fmla="*/ 716728 w 1118598"/>
                <a:gd name="connsiteY65" fmla="*/ 79918 h 1120017"/>
                <a:gd name="connsiteX66" fmla="*/ 730005 w 1118598"/>
                <a:gd name="connsiteY66" fmla="*/ 19920 h 1120017"/>
                <a:gd name="connsiteX67" fmla="*/ 716017 w 1118598"/>
                <a:gd name="connsiteY67" fmla="*/ 19209 h 1120017"/>
                <a:gd name="connsiteX68" fmla="*/ 151739 w 1118598"/>
                <a:gd name="connsiteY68" fmla="*/ 19446 h 1120017"/>
                <a:gd name="connsiteX69" fmla="*/ 109299 w 1118598"/>
                <a:gd name="connsiteY69" fmla="*/ 62607 h 1120017"/>
                <a:gd name="connsiteX70" fmla="*/ 109299 w 1118598"/>
                <a:gd name="connsiteY70" fmla="*/ 861553 h 1120017"/>
                <a:gd name="connsiteX71" fmla="*/ 109299 w 1118598"/>
                <a:gd name="connsiteY71" fmla="*/ 873174 h 1120017"/>
                <a:gd name="connsiteX72" fmla="*/ 638725 w 1118598"/>
                <a:gd name="connsiteY72" fmla="*/ 872936 h 1120017"/>
                <a:gd name="connsiteX73" fmla="*/ 657692 w 1118598"/>
                <a:gd name="connsiteY73" fmla="*/ 798235 h 1120017"/>
                <a:gd name="connsiteX74" fmla="*/ 657692 w 1118598"/>
                <a:gd name="connsiteY74" fmla="*/ 798235 h 1120017"/>
                <a:gd name="connsiteX75" fmla="*/ 657929 w 1118598"/>
                <a:gd name="connsiteY75" fmla="*/ 1072140 h 1120017"/>
                <a:gd name="connsiteX76" fmla="*/ 687566 w 1118598"/>
                <a:gd name="connsiteY76" fmla="*/ 1101309 h 1120017"/>
                <a:gd name="connsiteX77" fmla="*/ 1071655 w 1118598"/>
                <a:gd name="connsiteY77" fmla="*/ 1101309 h 1120017"/>
                <a:gd name="connsiteX78" fmla="*/ 1100580 w 1118598"/>
                <a:gd name="connsiteY78" fmla="*/ 1072614 h 1120017"/>
                <a:gd name="connsiteX79" fmla="*/ 1100580 w 1118598"/>
                <a:gd name="connsiteY79" fmla="*/ 525043 h 1120017"/>
                <a:gd name="connsiteX80" fmla="*/ 1070469 w 1118598"/>
                <a:gd name="connsiteY80" fmla="*/ 494925 h 1120017"/>
                <a:gd name="connsiteX81" fmla="*/ 804926 w 1118598"/>
                <a:gd name="connsiteY81" fmla="*/ 494925 h 1120017"/>
                <a:gd name="connsiteX82" fmla="*/ 685195 w 1118598"/>
                <a:gd name="connsiteY82" fmla="*/ 494925 h 1120017"/>
                <a:gd name="connsiteX83" fmla="*/ 657455 w 1118598"/>
                <a:gd name="connsiteY83" fmla="*/ 522434 h 1120017"/>
                <a:gd name="connsiteX84" fmla="*/ 657455 w 1118598"/>
                <a:gd name="connsiteY84" fmla="*/ 534291 h 1120017"/>
                <a:gd name="connsiteX85" fmla="*/ 657692 w 1118598"/>
                <a:gd name="connsiteY85" fmla="*/ 798235 h 1120017"/>
                <a:gd name="connsiteX86" fmla="*/ 90095 w 1118598"/>
                <a:gd name="connsiteY86" fmla="*/ 872225 h 1120017"/>
                <a:gd name="connsiteX87" fmla="*/ 90095 w 1118598"/>
                <a:gd name="connsiteY87" fmla="*/ 387497 h 1120017"/>
                <a:gd name="connsiteX88" fmla="*/ 48604 w 1118598"/>
                <a:gd name="connsiteY88" fmla="*/ 387497 h 1120017"/>
                <a:gd name="connsiteX89" fmla="*/ 18967 w 1118598"/>
                <a:gd name="connsiteY89" fmla="*/ 417852 h 1120017"/>
                <a:gd name="connsiteX90" fmla="*/ 18967 w 1118598"/>
                <a:gd name="connsiteY90" fmla="*/ 857759 h 1120017"/>
                <a:gd name="connsiteX91" fmla="*/ 18967 w 1118598"/>
                <a:gd name="connsiteY91" fmla="*/ 872462 h 1120017"/>
                <a:gd name="connsiteX92" fmla="*/ 90095 w 1118598"/>
                <a:gd name="connsiteY92" fmla="*/ 872225 h 1120017"/>
                <a:gd name="connsiteX93" fmla="*/ 329795 w 1118598"/>
                <a:gd name="connsiteY93" fmla="*/ 892145 h 1120017"/>
                <a:gd name="connsiteX94" fmla="*/ 32244 w 1118598"/>
                <a:gd name="connsiteY94" fmla="*/ 891908 h 1120017"/>
                <a:gd name="connsiteX95" fmla="*/ 19204 w 1118598"/>
                <a:gd name="connsiteY95" fmla="*/ 905188 h 1120017"/>
                <a:gd name="connsiteX96" fmla="*/ 19204 w 1118598"/>
                <a:gd name="connsiteY96" fmla="*/ 911117 h 1120017"/>
                <a:gd name="connsiteX97" fmla="*/ 51686 w 1118598"/>
                <a:gd name="connsiteY97" fmla="*/ 944080 h 1120017"/>
                <a:gd name="connsiteX98" fmla="*/ 555506 w 1118598"/>
                <a:gd name="connsiteY98" fmla="*/ 944080 h 1120017"/>
                <a:gd name="connsiteX99" fmla="*/ 624262 w 1118598"/>
                <a:gd name="connsiteY99" fmla="*/ 944318 h 1120017"/>
                <a:gd name="connsiteX100" fmla="*/ 638488 w 1118598"/>
                <a:gd name="connsiteY100" fmla="*/ 929615 h 1120017"/>
                <a:gd name="connsiteX101" fmla="*/ 638251 w 1118598"/>
                <a:gd name="connsiteY101" fmla="*/ 908271 h 1120017"/>
                <a:gd name="connsiteX102" fmla="*/ 622603 w 1118598"/>
                <a:gd name="connsiteY102" fmla="*/ 891908 h 1120017"/>
                <a:gd name="connsiteX103" fmla="*/ 329795 w 1118598"/>
                <a:gd name="connsiteY103" fmla="*/ 892145 h 1120017"/>
                <a:gd name="connsiteX104" fmla="*/ 559773 w 1118598"/>
                <a:gd name="connsiteY104" fmla="*/ 964238 h 1120017"/>
                <a:gd name="connsiteX105" fmla="*/ 546733 w 1118598"/>
                <a:gd name="connsiteY105" fmla="*/ 963526 h 1120017"/>
                <a:gd name="connsiteX106" fmla="*/ 382192 w 1118598"/>
                <a:gd name="connsiteY106" fmla="*/ 963526 h 1120017"/>
                <a:gd name="connsiteX107" fmla="*/ 276923 w 1118598"/>
                <a:gd name="connsiteY107" fmla="*/ 963526 h 1120017"/>
                <a:gd name="connsiteX108" fmla="*/ 266017 w 1118598"/>
                <a:gd name="connsiteY108" fmla="*/ 974198 h 1120017"/>
                <a:gd name="connsiteX109" fmla="*/ 266017 w 1118598"/>
                <a:gd name="connsiteY109" fmla="*/ 1014513 h 1120017"/>
                <a:gd name="connsiteX110" fmla="*/ 278820 w 1118598"/>
                <a:gd name="connsiteY110" fmla="*/ 1026845 h 1120017"/>
                <a:gd name="connsiteX111" fmla="*/ 547445 w 1118598"/>
                <a:gd name="connsiteY111" fmla="*/ 1026607 h 1120017"/>
                <a:gd name="connsiteX112" fmla="*/ 559773 w 1118598"/>
                <a:gd name="connsiteY112" fmla="*/ 1025896 h 1120017"/>
                <a:gd name="connsiteX113" fmla="*/ 559773 w 1118598"/>
                <a:gd name="connsiteY113" fmla="*/ 964238 h 1120017"/>
                <a:gd name="connsiteX114" fmla="*/ 735933 w 1118598"/>
                <a:gd name="connsiteY114" fmla="*/ 126399 h 1120017"/>
                <a:gd name="connsiteX115" fmla="*/ 799710 w 1118598"/>
                <a:gd name="connsiteY115" fmla="*/ 126162 h 1120017"/>
                <a:gd name="connsiteX116" fmla="*/ 807297 w 1118598"/>
                <a:gd name="connsiteY116" fmla="*/ 119048 h 1120017"/>
                <a:gd name="connsiteX117" fmla="*/ 807060 w 1118598"/>
                <a:gd name="connsiteY117" fmla="*/ 51698 h 1120017"/>
                <a:gd name="connsiteX118" fmla="*/ 775764 w 1118598"/>
                <a:gd name="connsiteY118" fmla="*/ 19920 h 1120017"/>
                <a:gd name="connsiteX119" fmla="*/ 736407 w 1118598"/>
                <a:gd name="connsiteY119" fmla="*/ 50749 h 1120017"/>
                <a:gd name="connsiteX120" fmla="*/ 735933 w 1118598"/>
                <a:gd name="connsiteY120" fmla="*/ 126399 h 1120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118598" h="1120017">
                  <a:moveTo>
                    <a:pt x="638725" y="964238"/>
                  </a:moveTo>
                  <a:cubicBezTo>
                    <a:pt x="618098" y="964238"/>
                    <a:pt x="599842" y="964238"/>
                    <a:pt x="579452" y="964238"/>
                  </a:cubicBezTo>
                  <a:cubicBezTo>
                    <a:pt x="579452" y="983921"/>
                    <a:pt x="579215" y="1003130"/>
                    <a:pt x="579926" y="1022339"/>
                  </a:cubicBezTo>
                  <a:cubicBezTo>
                    <a:pt x="579926" y="1023999"/>
                    <a:pt x="584905" y="1026370"/>
                    <a:pt x="587750" y="1026607"/>
                  </a:cubicBezTo>
                  <a:cubicBezTo>
                    <a:pt x="596048" y="1027319"/>
                    <a:pt x="604584" y="1025896"/>
                    <a:pt x="612645" y="1027319"/>
                  </a:cubicBezTo>
                  <a:cubicBezTo>
                    <a:pt x="616676" y="1028030"/>
                    <a:pt x="619758" y="1033010"/>
                    <a:pt x="623314" y="1036093"/>
                  </a:cubicBezTo>
                  <a:cubicBezTo>
                    <a:pt x="619995" y="1039176"/>
                    <a:pt x="616913" y="1044156"/>
                    <a:pt x="612882" y="1045342"/>
                  </a:cubicBezTo>
                  <a:cubicBezTo>
                    <a:pt x="606955" y="1047002"/>
                    <a:pt x="600316" y="1045816"/>
                    <a:pt x="593915" y="1045816"/>
                  </a:cubicBezTo>
                  <a:cubicBezTo>
                    <a:pt x="456401" y="1045816"/>
                    <a:pt x="318888" y="1045816"/>
                    <a:pt x="181375" y="1045816"/>
                  </a:cubicBezTo>
                  <a:cubicBezTo>
                    <a:pt x="160748" y="1045816"/>
                    <a:pt x="148656" y="1055777"/>
                    <a:pt x="148419" y="1073325"/>
                  </a:cubicBezTo>
                  <a:cubicBezTo>
                    <a:pt x="148182" y="1090637"/>
                    <a:pt x="160511" y="1101309"/>
                    <a:pt x="180664" y="1101309"/>
                  </a:cubicBezTo>
                  <a:cubicBezTo>
                    <a:pt x="326475" y="1101309"/>
                    <a:pt x="472287" y="1101309"/>
                    <a:pt x="618098" y="1101309"/>
                  </a:cubicBezTo>
                  <a:cubicBezTo>
                    <a:pt x="620943" y="1101309"/>
                    <a:pt x="624262" y="1100360"/>
                    <a:pt x="626159" y="1101546"/>
                  </a:cubicBezTo>
                  <a:cubicBezTo>
                    <a:pt x="629716" y="1103680"/>
                    <a:pt x="634694" y="1107237"/>
                    <a:pt x="634694" y="1110320"/>
                  </a:cubicBezTo>
                  <a:cubicBezTo>
                    <a:pt x="634694" y="1113403"/>
                    <a:pt x="629953" y="1116960"/>
                    <a:pt x="626396" y="1119332"/>
                  </a:cubicBezTo>
                  <a:cubicBezTo>
                    <a:pt x="624500" y="1120518"/>
                    <a:pt x="620943" y="1119806"/>
                    <a:pt x="618335" y="1119806"/>
                  </a:cubicBezTo>
                  <a:cubicBezTo>
                    <a:pt x="472050" y="1119806"/>
                    <a:pt x="326001" y="1119806"/>
                    <a:pt x="179715" y="1119806"/>
                  </a:cubicBezTo>
                  <a:cubicBezTo>
                    <a:pt x="155295" y="1119806"/>
                    <a:pt x="137987" y="1107949"/>
                    <a:pt x="131586" y="1087317"/>
                  </a:cubicBezTo>
                  <a:cubicBezTo>
                    <a:pt x="125659" y="1068108"/>
                    <a:pt x="131823" y="1047002"/>
                    <a:pt x="148894" y="1036093"/>
                  </a:cubicBezTo>
                  <a:cubicBezTo>
                    <a:pt x="156718" y="1031113"/>
                    <a:pt x="167150" y="1028030"/>
                    <a:pt x="176396" y="1027319"/>
                  </a:cubicBezTo>
                  <a:cubicBezTo>
                    <a:pt x="195364" y="1025896"/>
                    <a:pt x="214331" y="1026845"/>
                    <a:pt x="233298" y="1026845"/>
                  </a:cubicBezTo>
                  <a:cubicBezTo>
                    <a:pt x="237566" y="1026845"/>
                    <a:pt x="241834" y="1026845"/>
                    <a:pt x="246575" y="1026845"/>
                  </a:cubicBezTo>
                  <a:cubicBezTo>
                    <a:pt x="246575" y="1005264"/>
                    <a:pt x="246575" y="985344"/>
                    <a:pt x="246575" y="963764"/>
                  </a:cubicBezTo>
                  <a:cubicBezTo>
                    <a:pt x="241359" y="963764"/>
                    <a:pt x="236618" y="963764"/>
                    <a:pt x="232113" y="963764"/>
                  </a:cubicBezTo>
                  <a:cubicBezTo>
                    <a:pt x="170943" y="963764"/>
                    <a:pt x="109536" y="963764"/>
                    <a:pt x="48367" y="963764"/>
                  </a:cubicBezTo>
                  <a:cubicBezTo>
                    <a:pt x="16359" y="963764"/>
                    <a:pt x="0" y="947875"/>
                    <a:pt x="0" y="915860"/>
                  </a:cubicBezTo>
                  <a:cubicBezTo>
                    <a:pt x="0" y="749857"/>
                    <a:pt x="0" y="583855"/>
                    <a:pt x="0" y="417852"/>
                  </a:cubicBezTo>
                  <a:cubicBezTo>
                    <a:pt x="0" y="384177"/>
                    <a:pt x="15648" y="368526"/>
                    <a:pt x="49315" y="368526"/>
                  </a:cubicBezTo>
                  <a:cubicBezTo>
                    <a:pt x="62592" y="368526"/>
                    <a:pt x="75869" y="368526"/>
                    <a:pt x="90332" y="368526"/>
                  </a:cubicBezTo>
                  <a:cubicBezTo>
                    <a:pt x="90332" y="363546"/>
                    <a:pt x="90332" y="359514"/>
                    <a:pt x="90332" y="355720"/>
                  </a:cubicBezTo>
                  <a:cubicBezTo>
                    <a:pt x="90332" y="256118"/>
                    <a:pt x="90332" y="156517"/>
                    <a:pt x="90332" y="56915"/>
                  </a:cubicBezTo>
                  <a:cubicBezTo>
                    <a:pt x="90332" y="28932"/>
                    <a:pt x="107165" y="7589"/>
                    <a:pt x="133008" y="1660"/>
                  </a:cubicBezTo>
                  <a:cubicBezTo>
                    <a:pt x="138224" y="474"/>
                    <a:pt x="143915" y="237"/>
                    <a:pt x="149368" y="237"/>
                  </a:cubicBezTo>
                  <a:cubicBezTo>
                    <a:pt x="355163" y="0"/>
                    <a:pt x="560959" y="0"/>
                    <a:pt x="766992" y="0"/>
                  </a:cubicBezTo>
                  <a:cubicBezTo>
                    <a:pt x="803741" y="0"/>
                    <a:pt x="826265" y="22292"/>
                    <a:pt x="826502" y="58812"/>
                  </a:cubicBezTo>
                  <a:cubicBezTo>
                    <a:pt x="826739" y="82527"/>
                    <a:pt x="826502" y="106242"/>
                    <a:pt x="826502" y="129956"/>
                  </a:cubicBezTo>
                  <a:cubicBezTo>
                    <a:pt x="826502" y="142999"/>
                    <a:pt x="823657" y="145845"/>
                    <a:pt x="810379" y="145845"/>
                  </a:cubicBezTo>
                  <a:cubicBezTo>
                    <a:pt x="785959" y="145845"/>
                    <a:pt x="761539" y="145845"/>
                    <a:pt x="735933" y="145845"/>
                  </a:cubicBezTo>
                  <a:cubicBezTo>
                    <a:pt x="735933" y="219835"/>
                    <a:pt x="735933" y="293113"/>
                    <a:pt x="735933" y="368289"/>
                  </a:cubicBezTo>
                  <a:cubicBezTo>
                    <a:pt x="749210" y="368289"/>
                    <a:pt x="762724" y="368289"/>
                    <a:pt x="776475" y="368289"/>
                  </a:cubicBezTo>
                  <a:cubicBezTo>
                    <a:pt x="810616" y="368289"/>
                    <a:pt x="826502" y="383940"/>
                    <a:pt x="826502" y="418089"/>
                  </a:cubicBezTo>
                  <a:cubicBezTo>
                    <a:pt x="826502" y="436587"/>
                    <a:pt x="826502" y="455084"/>
                    <a:pt x="826502" y="475242"/>
                  </a:cubicBezTo>
                  <a:cubicBezTo>
                    <a:pt x="834563" y="475242"/>
                    <a:pt x="841913" y="475242"/>
                    <a:pt x="849500" y="475242"/>
                  </a:cubicBezTo>
                  <a:cubicBezTo>
                    <a:pt x="922287" y="475242"/>
                    <a:pt x="994837" y="475242"/>
                    <a:pt x="1067624" y="475242"/>
                  </a:cubicBezTo>
                  <a:cubicBezTo>
                    <a:pt x="1103662" y="475242"/>
                    <a:pt x="1118599" y="490419"/>
                    <a:pt x="1118599" y="526465"/>
                  </a:cubicBezTo>
                  <a:cubicBezTo>
                    <a:pt x="1118599" y="707883"/>
                    <a:pt x="1118599" y="889300"/>
                    <a:pt x="1118599" y="1070717"/>
                  </a:cubicBezTo>
                  <a:cubicBezTo>
                    <a:pt x="1118599" y="1103443"/>
                    <a:pt x="1102713" y="1119332"/>
                    <a:pt x="1069758" y="1119332"/>
                  </a:cubicBezTo>
                  <a:cubicBezTo>
                    <a:pt x="942914" y="1119332"/>
                    <a:pt x="816070" y="1119332"/>
                    <a:pt x="689226" y="1119332"/>
                  </a:cubicBezTo>
                  <a:cubicBezTo>
                    <a:pt x="653188" y="1119332"/>
                    <a:pt x="638251" y="1104392"/>
                    <a:pt x="638014" y="1068108"/>
                  </a:cubicBezTo>
                  <a:cubicBezTo>
                    <a:pt x="638014" y="1037990"/>
                    <a:pt x="638014" y="1008110"/>
                    <a:pt x="638014" y="977992"/>
                  </a:cubicBezTo>
                  <a:cubicBezTo>
                    <a:pt x="638725" y="973961"/>
                    <a:pt x="638725" y="969692"/>
                    <a:pt x="638725" y="964238"/>
                  </a:cubicBezTo>
                  <a:close/>
                  <a:moveTo>
                    <a:pt x="638725" y="872936"/>
                  </a:moveTo>
                  <a:cubicBezTo>
                    <a:pt x="638725" y="867008"/>
                    <a:pt x="638725" y="862739"/>
                    <a:pt x="638725" y="858233"/>
                  </a:cubicBezTo>
                  <a:cubicBezTo>
                    <a:pt x="638725" y="747960"/>
                    <a:pt x="638725" y="637924"/>
                    <a:pt x="638725" y="527651"/>
                  </a:cubicBezTo>
                  <a:cubicBezTo>
                    <a:pt x="638725" y="491368"/>
                    <a:pt x="653899" y="475953"/>
                    <a:pt x="690411" y="475716"/>
                  </a:cubicBezTo>
                  <a:cubicBezTo>
                    <a:pt x="725975" y="475479"/>
                    <a:pt x="761539" y="475479"/>
                    <a:pt x="797102" y="475953"/>
                  </a:cubicBezTo>
                  <a:cubicBezTo>
                    <a:pt x="806112" y="475953"/>
                    <a:pt x="808720" y="473345"/>
                    <a:pt x="808483" y="464570"/>
                  </a:cubicBezTo>
                  <a:cubicBezTo>
                    <a:pt x="807771" y="447970"/>
                    <a:pt x="808483" y="431370"/>
                    <a:pt x="808246" y="414769"/>
                  </a:cubicBezTo>
                  <a:cubicBezTo>
                    <a:pt x="808009" y="396746"/>
                    <a:pt x="799473" y="388209"/>
                    <a:pt x="781217" y="387735"/>
                  </a:cubicBezTo>
                  <a:cubicBezTo>
                    <a:pt x="769837" y="387497"/>
                    <a:pt x="758219" y="387972"/>
                    <a:pt x="746839" y="387497"/>
                  </a:cubicBezTo>
                  <a:cubicBezTo>
                    <a:pt x="738066" y="387023"/>
                    <a:pt x="734984" y="390106"/>
                    <a:pt x="735221" y="399118"/>
                  </a:cubicBezTo>
                  <a:cubicBezTo>
                    <a:pt x="735933" y="416192"/>
                    <a:pt x="735933" y="433030"/>
                    <a:pt x="734984" y="450104"/>
                  </a:cubicBezTo>
                  <a:cubicBezTo>
                    <a:pt x="734747" y="454136"/>
                    <a:pt x="730005" y="460776"/>
                    <a:pt x="726449" y="461487"/>
                  </a:cubicBezTo>
                  <a:cubicBezTo>
                    <a:pt x="719336" y="462673"/>
                    <a:pt x="716491" y="456744"/>
                    <a:pt x="716728" y="449867"/>
                  </a:cubicBezTo>
                  <a:cubicBezTo>
                    <a:pt x="716728" y="448207"/>
                    <a:pt x="716728" y="446784"/>
                    <a:pt x="716728" y="445124"/>
                  </a:cubicBezTo>
                  <a:cubicBezTo>
                    <a:pt x="716728" y="323468"/>
                    <a:pt x="716728" y="201812"/>
                    <a:pt x="716728" y="79918"/>
                  </a:cubicBezTo>
                  <a:cubicBezTo>
                    <a:pt x="716728" y="59524"/>
                    <a:pt x="714120" y="38655"/>
                    <a:pt x="730005" y="19920"/>
                  </a:cubicBezTo>
                  <a:cubicBezTo>
                    <a:pt x="723604" y="19683"/>
                    <a:pt x="719810" y="19209"/>
                    <a:pt x="716017" y="19209"/>
                  </a:cubicBezTo>
                  <a:cubicBezTo>
                    <a:pt x="528003" y="19209"/>
                    <a:pt x="339989" y="19209"/>
                    <a:pt x="151739" y="19446"/>
                  </a:cubicBezTo>
                  <a:cubicBezTo>
                    <a:pt x="123051" y="19446"/>
                    <a:pt x="109299" y="33438"/>
                    <a:pt x="109299" y="62607"/>
                  </a:cubicBezTo>
                  <a:cubicBezTo>
                    <a:pt x="109299" y="328922"/>
                    <a:pt x="109299" y="595238"/>
                    <a:pt x="109299" y="861553"/>
                  </a:cubicBezTo>
                  <a:cubicBezTo>
                    <a:pt x="109299" y="865822"/>
                    <a:pt x="109299" y="869854"/>
                    <a:pt x="109299" y="873174"/>
                  </a:cubicBezTo>
                  <a:cubicBezTo>
                    <a:pt x="286407" y="872936"/>
                    <a:pt x="461618" y="872936"/>
                    <a:pt x="638725" y="872936"/>
                  </a:cubicBezTo>
                  <a:close/>
                  <a:moveTo>
                    <a:pt x="657692" y="798235"/>
                  </a:moveTo>
                  <a:cubicBezTo>
                    <a:pt x="657692" y="798235"/>
                    <a:pt x="657929" y="798235"/>
                    <a:pt x="657692" y="798235"/>
                  </a:cubicBezTo>
                  <a:cubicBezTo>
                    <a:pt x="657929" y="889537"/>
                    <a:pt x="657929" y="980838"/>
                    <a:pt x="657929" y="1072140"/>
                  </a:cubicBezTo>
                  <a:cubicBezTo>
                    <a:pt x="657929" y="1093008"/>
                    <a:pt x="666465" y="1101309"/>
                    <a:pt x="687566" y="1101309"/>
                  </a:cubicBezTo>
                  <a:cubicBezTo>
                    <a:pt x="815595" y="1101309"/>
                    <a:pt x="943625" y="1101309"/>
                    <a:pt x="1071655" y="1101309"/>
                  </a:cubicBezTo>
                  <a:cubicBezTo>
                    <a:pt x="1091807" y="1101309"/>
                    <a:pt x="1100580" y="1092534"/>
                    <a:pt x="1100580" y="1072614"/>
                  </a:cubicBezTo>
                  <a:cubicBezTo>
                    <a:pt x="1100580" y="890011"/>
                    <a:pt x="1100580" y="707408"/>
                    <a:pt x="1100580" y="525043"/>
                  </a:cubicBezTo>
                  <a:cubicBezTo>
                    <a:pt x="1100580" y="502988"/>
                    <a:pt x="1092519" y="494925"/>
                    <a:pt x="1070469" y="494925"/>
                  </a:cubicBezTo>
                  <a:cubicBezTo>
                    <a:pt x="982034" y="494925"/>
                    <a:pt x="893599" y="494925"/>
                    <a:pt x="804926" y="494925"/>
                  </a:cubicBezTo>
                  <a:cubicBezTo>
                    <a:pt x="765095" y="494925"/>
                    <a:pt x="725026" y="494925"/>
                    <a:pt x="685195" y="494925"/>
                  </a:cubicBezTo>
                  <a:cubicBezTo>
                    <a:pt x="666228" y="494925"/>
                    <a:pt x="658167" y="503225"/>
                    <a:pt x="657455" y="522434"/>
                  </a:cubicBezTo>
                  <a:cubicBezTo>
                    <a:pt x="657455" y="526465"/>
                    <a:pt x="657455" y="530260"/>
                    <a:pt x="657455" y="534291"/>
                  </a:cubicBezTo>
                  <a:cubicBezTo>
                    <a:pt x="657692" y="622035"/>
                    <a:pt x="657692" y="710017"/>
                    <a:pt x="657692" y="798235"/>
                  </a:cubicBezTo>
                  <a:close/>
                  <a:moveTo>
                    <a:pt x="90095" y="872225"/>
                  </a:moveTo>
                  <a:cubicBezTo>
                    <a:pt x="90095" y="710728"/>
                    <a:pt x="90095" y="549943"/>
                    <a:pt x="90095" y="387497"/>
                  </a:cubicBezTo>
                  <a:cubicBezTo>
                    <a:pt x="76106" y="387497"/>
                    <a:pt x="62355" y="387497"/>
                    <a:pt x="48604" y="387497"/>
                  </a:cubicBezTo>
                  <a:cubicBezTo>
                    <a:pt x="26791" y="387735"/>
                    <a:pt x="18967" y="395798"/>
                    <a:pt x="18967" y="417852"/>
                  </a:cubicBezTo>
                  <a:cubicBezTo>
                    <a:pt x="18967" y="564409"/>
                    <a:pt x="18967" y="710965"/>
                    <a:pt x="18967" y="857759"/>
                  </a:cubicBezTo>
                  <a:cubicBezTo>
                    <a:pt x="18967" y="862265"/>
                    <a:pt x="18967" y="867008"/>
                    <a:pt x="18967" y="872462"/>
                  </a:cubicBezTo>
                  <a:cubicBezTo>
                    <a:pt x="42914" y="872225"/>
                    <a:pt x="65674" y="872225"/>
                    <a:pt x="90095" y="872225"/>
                  </a:cubicBezTo>
                  <a:close/>
                  <a:moveTo>
                    <a:pt x="329795" y="892145"/>
                  </a:moveTo>
                  <a:cubicBezTo>
                    <a:pt x="230690" y="892145"/>
                    <a:pt x="131349" y="892383"/>
                    <a:pt x="32244" y="891908"/>
                  </a:cubicBezTo>
                  <a:cubicBezTo>
                    <a:pt x="21575" y="891908"/>
                    <a:pt x="17782" y="894991"/>
                    <a:pt x="19204" y="905188"/>
                  </a:cubicBezTo>
                  <a:cubicBezTo>
                    <a:pt x="19442" y="907086"/>
                    <a:pt x="19204" y="909220"/>
                    <a:pt x="19204" y="911117"/>
                  </a:cubicBezTo>
                  <a:cubicBezTo>
                    <a:pt x="19204" y="937915"/>
                    <a:pt x="25369" y="944080"/>
                    <a:pt x="51686" y="944080"/>
                  </a:cubicBezTo>
                  <a:cubicBezTo>
                    <a:pt x="219547" y="944080"/>
                    <a:pt x="387408" y="944080"/>
                    <a:pt x="555506" y="944080"/>
                  </a:cubicBezTo>
                  <a:cubicBezTo>
                    <a:pt x="578504" y="944080"/>
                    <a:pt x="601265" y="943369"/>
                    <a:pt x="624262" y="944318"/>
                  </a:cubicBezTo>
                  <a:cubicBezTo>
                    <a:pt x="636117" y="944792"/>
                    <a:pt x="639673" y="940523"/>
                    <a:pt x="638488" y="929615"/>
                  </a:cubicBezTo>
                  <a:cubicBezTo>
                    <a:pt x="637777" y="922500"/>
                    <a:pt x="638251" y="915386"/>
                    <a:pt x="638251" y="908271"/>
                  </a:cubicBezTo>
                  <a:cubicBezTo>
                    <a:pt x="638251" y="891908"/>
                    <a:pt x="638251" y="891908"/>
                    <a:pt x="622603" y="891908"/>
                  </a:cubicBezTo>
                  <a:cubicBezTo>
                    <a:pt x="524921" y="892145"/>
                    <a:pt x="427476" y="892145"/>
                    <a:pt x="329795" y="892145"/>
                  </a:cubicBezTo>
                  <a:close/>
                  <a:moveTo>
                    <a:pt x="559773" y="964238"/>
                  </a:moveTo>
                  <a:cubicBezTo>
                    <a:pt x="555032" y="964001"/>
                    <a:pt x="550764" y="963526"/>
                    <a:pt x="546733" y="963526"/>
                  </a:cubicBezTo>
                  <a:cubicBezTo>
                    <a:pt x="491965" y="963526"/>
                    <a:pt x="436960" y="963526"/>
                    <a:pt x="382192" y="963526"/>
                  </a:cubicBezTo>
                  <a:cubicBezTo>
                    <a:pt x="347102" y="963526"/>
                    <a:pt x="312013" y="963764"/>
                    <a:pt x="276923" y="963526"/>
                  </a:cubicBezTo>
                  <a:cubicBezTo>
                    <a:pt x="268862" y="963526"/>
                    <a:pt x="265780" y="965898"/>
                    <a:pt x="266017" y="974198"/>
                  </a:cubicBezTo>
                  <a:cubicBezTo>
                    <a:pt x="266728" y="987478"/>
                    <a:pt x="266728" y="1000996"/>
                    <a:pt x="266017" y="1014513"/>
                  </a:cubicBezTo>
                  <a:cubicBezTo>
                    <a:pt x="265306" y="1024710"/>
                    <a:pt x="269336" y="1026845"/>
                    <a:pt x="278820" y="1026845"/>
                  </a:cubicBezTo>
                  <a:cubicBezTo>
                    <a:pt x="368441" y="1026607"/>
                    <a:pt x="458061" y="1026607"/>
                    <a:pt x="547445" y="1026607"/>
                  </a:cubicBezTo>
                  <a:cubicBezTo>
                    <a:pt x="551238" y="1026607"/>
                    <a:pt x="555032" y="1026133"/>
                    <a:pt x="559773" y="1025896"/>
                  </a:cubicBezTo>
                  <a:cubicBezTo>
                    <a:pt x="559773" y="1005264"/>
                    <a:pt x="559773" y="985344"/>
                    <a:pt x="559773" y="964238"/>
                  </a:cubicBezTo>
                  <a:close/>
                  <a:moveTo>
                    <a:pt x="735933" y="126399"/>
                  </a:moveTo>
                  <a:cubicBezTo>
                    <a:pt x="758931" y="126399"/>
                    <a:pt x="779320" y="126636"/>
                    <a:pt x="799710" y="126162"/>
                  </a:cubicBezTo>
                  <a:cubicBezTo>
                    <a:pt x="802318" y="126162"/>
                    <a:pt x="807297" y="121419"/>
                    <a:pt x="807297" y="119048"/>
                  </a:cubicBezTo>
                  <a:cubicBezTo>
                    <a:pt x="807771" y="96519"/>
                    <a:pt x="808009" y="73990"/>
                    <a:pt x="807060" y="51698"/>
                  </a:cubicBezTo>
                  <a:cubicBezTo>
                    <a:pt x="806349" y="34623"/>
                    <a:pt x="790938" y="20157"/>
                    <a:pt x="775764" y="19920"/>
                  </a:cubicBezTo>
                  <a:cubicBezTo>
                    <a:pt x="756322" y="19683"/>
                    <a:pt x="737355" y="33201"/>
                    <a:pt x="736407" y="50749"/>
                  </a:cubicBezTo>
                  <a:cubicBezTo>
                    <a:pt x="734984" y="75175"/>
                    <a:pt x="735933" y="100076"/>
                    <a:pt x="735933" y="126399"/>
                  </a:cubicBezTo>
                  <a:close/>
                </a:path>
              </a:pathLst>
            </a:custGeom>
            <a:grpFill/>
            <a:ln w="2364" cap="flat">
              <a:noFill/>
              <a:prstDash val="solid"/>
              <a:miter/>
            </a:ln>
          </p:spPr>
          <p:txBody>
            <a:bodyPr rtlCol="0" anchor="ctr"/>
            <a:lstStyle/>
            <a:p>
              <a:endParaRPr lang="en-US"/>
            </a:p>
          </p:txBody>
        </p:sp>
        <p:sp>
          <p:nvSpPr>
            <p:cNvPr id="644" name="Freeform 643">
              <a:extLst>
                <a:ext uri="{FF2B5EF4-FFF2-40B4-BE49-F238E27FC236}">
                  <a16:creationId xmlns:a16="http://schemas.microsoft.com/office/drawing/2014/main" id="{5A6ACE8E-ACB9-11F6-18E1-A01C05AF7B7A}"/>
                </a:ext>
              </a:extLst>
            </p:cNvPr>
            <p:cNvSpPr/>
            <p:nvPr/>
          </p:nvSpPr>
          <p:spPr>
            <a:xfrm>
              <a:off x="2523874" y="5582324"/>
              <a:ext cx="436569" cy="263706"/>
            </a:xfrm>
            <a:custGeom>
              <a:avLst/>
              <a:gdLst>
                <a:gd name="connsiteX0" fmla="*/ 265448 w 436569"/>
                <a:gd name="connsiteY0" fmla="*/ 244024 h 263706"/>
                <a:gd name="connsiteX1" fmla="*/ 310496 w 436569"/>
                <a:gd name="connsiteY1" fmla="*/ 244024 h 263706"/>
                <a:gd name="connsiteX2" fmla="*/ 311207 w 436569"/>
                <a:gd name="connsiteY2" fmla="*/ 230032 h 263706"/>
                <a:gd name="connsiteX3" fmla="*/ 311207 w 436569"/>
                <a:gd name="connsiteY3" fmla="*/ 20157 h 263706"/>
                <a:gd name="connsiteX4" fmla="*/ 331834 w 436569"/>
                <a:gd name="connsiteY4" fmla="*/ 0 h 263706"/>
                <a:gd name="connsiteX5" fmla="*/ 383994 w 436569"/>
                <a:gd name="connsiteY5" fmla="*/ 0 h 263706"/>
                <a:gd name="connsiteX6" fmla="*/ 401302 w 436569"/>
                <a:gd name="connsiteY6" fmla="*/ 17075 h 263706"/>
                <a:gd name="connsiteX7" fmla="*/ 401302 w 436569"/>
                <a:gd name="connsiteY7" fmla="*/ 230506 h 263706"/>
                <a:gd name="connsiteX8" fmla="*/ 401302 w 436569"/>
                <a:gd name="connsiteY8" fmla="*/ 244972 h 263706"/>
                <a:gd name="connsiteX9" fmla="*/ 424300 w 436569"/>
                <a:gd name="connsiteY9" fmla="*/ 245447 h 263706"/>
                <a:gd name="connsiteX10" fmla="*/ 436391 w 436569"/>
                <a:gd name="connsiteY10" fmla="*/ 254933 h 263706"/>
                <a:gd name="connsiteX11" fmla="*/ 424062 w 436569"/>
                <a:gd name="connsiteY11" fmla="*/ 263707 h 263706"/>
                <a:gd name="connsiteX12" fmla="*/ 253594 w 436569"/>
                <a:gd name="connsiteY12" fmla="*/ 263233 h 263706"/>
                <a:gd name="connsiteX13" fmla="*/ 69136 w 436569"/>
                <a:gd name="connsiteY13" fmla="*/ 263707 h 263706"/>
                <a:gd name="connsiteX14" fmla="*/ 12234 w 436569"/>
                <a:gd name="connsiteY14" fmla="*/ 263707 h 263706"/>
                <a:gd name="connsiteX15" fmla="*/ 143 w 436569"/>
                <a:gd name="connsiteY15" fmla="*/ 254458 h 263706"/>
                <a:gd name="connsiteX16" fmla="*/ 12234 w 436569"/>
                <a:gd name="connsiteY16" fmla="*/ 245447 h 263706"/>
                <a:gd name="connsiteX17" fmla="*/ 41871 w 436569"/>
                <a:gd name="connsiteY17" fmla="*/ 244972 h 263706"/>
                <a:gd name="connsiteX18" fmla="*/ 41871 w 436569"/>
                <a:gd name="connsiteY18" fmla="*/ 231455 h 263706"/>
                <a:gd name="connsiteX19" fmla="*/ 41871 w 436569"/>
                <a:gd name="connsiteY19" fmla="*/ 97467 h 263706"/>
                <a:gd name="connsiteX20" fmla="*/ 58230 w 436569"/>
                <a:gd name="connsiteY20" fmla="*/ 80867 h 263706"/>
                <a:gd name="connsiteX21" fmla="*/ 113947 w 436569"/>
                <a:gd name="connsiteY21" fmla="*/ 80867 h 263706"/>
                <a:gd name="connsiteX22" fmla="*/ 131966 w 436569"/>
                <a:gd name="connsiteY22" fmla="*/ 99364 h 263706"/>
                <a:gd name="connsiteX23" fmla="*/ 132203 w 436569"/>
                <a:gd name="connsiteY23" fmla="*/ 232166 h 263706"/>
                <a:gd name="connsiteX24" fmla="*/ 132203 w 436569"/>
                <a:gd name="connsiteY24" fmla="*/ 244261 h 263706"/>
                <a:gd name="connsiteX25" fmla="*/ 174879 w 436569"/>
                <a:gd name="connsiteY25" fmla="*/ 244261 h 263706"/>
                <a:gd name="connsiteX26" fmla="*/ 174879 w 436569"/>
                <a:gd name="connsiteY26" fmla="*/ 227424 h 263706"/>
                <a:gd name="connsiteX27" fmla="*/ 174879 w 436569"/>
                <a:gd name="connsiteY27" fmla="*/ 59049 h 263706"/>
                <a:gd name="connsiteX28" fmla="*/ 193372 w 436569"/>
                <a:gd name="connsiteY28" fmla="*/ 40789 h 263706"/>
                <a:gd name="connsiteX29" fmla="*/ 249089 w 436569"/>
                <a:gd name="connsiteY29" fmla="*/ 40789 h 263706"/>
                <a:gd name="connsiteX30" fmla="*/ 264974 w 436569"/>
                <a:gd name="connsiteY30" fmla="*/ 56678 h 263706"/>
                <a:gd name="connsiteX31" fmla="*/ 264974 w 436569"/>
                <a:gd name="connsiteY31" fmla="*/ 230981 h 263706"/>
                <a:gd name="connsiteX32" fmla="*/ 265448 w 436569"/>
                <a:gd name="connsiteY32" fmla="*/ 244024 h 263706"/>
                <a:gd name="connsiteX33" fmla="*/ 381149 w 436569"/>
                <a:gd name="connsiteY33" fmla="*/ 18735 h 263706"/>
                <a:gd name="connsiteX34" fmla="*/ 343925 w 436569"/>
                <a:gd name="connsiteY34" fmla="*/ 18497 h 263706"/>
                <a:gd name="connsiteX35" fmla="*/ 330411 w 436569"/>
                <a:gd name="connsiteY35" fmla="*/ 31540 h 263706"/>
                <a:gd name="connsiteX36" fmla="*/ 330648 w 436569"/>
                <a:gd name="connsiteY36" fmla="*/ 231692 h 263706"/>
                <a:gd name="connsiteX37" fmla="*/ 331360 w 436569"/>
                <a:gd name="connsiteY37" fmla="*/ 243075 h 263706"/>
                <a:gd name="connsiteX38" fmla="*/ 381149 w 436569"/>
                <a:gd name="connsiteY38" fmla="*/ 243075 h 263706"/>
                <a:gd name="connsiteX39" fmla="*/ 381149 w 436569"/>
                <a:gd name="connsiteY39" fmla="*/ 18735 h 263706"/>
                <a:gd name="connsiteX40" fmla="*/ 245770 w 436569"/>
                <a:gd name="connsiteY40" fmla="*/ 60235 h 263706"/>
                <a:gd name="connsiteX41" fmla="*/ 207835 w 436569"/>
                <a:gd name="connsiteY41" fmla="*/ 59998 h 263706"/>
                <a:gd name="connsiteX42" fmla="*/ 194558 w 436569"/>
                <a:gd name="connsiteY42" fmla="*/ 73278 h 263706"/>
                <a:gd name="connsiteX43" fmla="*/ 194795 w 436569"/>
                <a:gd name="connsiteY43" fmla="*/ 211772 h 263706"/>
                <a:gd name="connsiteX44" fmla="*/ 226802 w 436569"/>
                <a:gd name="connsiteY44" fmla="*/ 243787 h 263706"/>
                <a:gd name="connsiteX45" fmla="*/ 246007 w 436569"/>
                <a:gd name="connsiteY45" fmla="*/ 225052 h 263706"/>
                <a:gd name="connsiteX46" fmla="*/ 246007 w 436569"/>
                <a:gd name="connsiteY46" fmla="*/ 163394 h 263706"/>
                <a:gd name="connsiteX47" fmla="*/ 245770 w 436569"/>
                <a:gd name="connsiteY47" fmla="*/ 60235 h 263706"/>
                <a:gd name="connsiteX48" fmla="*/ 112524 w 436569"/>
                <a:gd name="connsiteY48" fmla="*/ 244024 h 263706"/>
                <a:gd name="connsiteX49" fmla="*/ 112524 w 436569"/>
                <a:gd name="connsiteY49" fmla="*/ 100313 h 263706"/>
                <a:gd name="connsiteX50" fmla="*/ 61786 w 436569"/>
                <a:gd name="connsiteY50" fmla="*/ 100313 h 263706"/>
                <a:gd name="connsiteX51" fmla="*/ 62023 w 436569"/>
                <a:gd name="connsiteY51" fmla="*/ 237147 h 263706"/>
                <a:gd name="connsiteX52" fmla="*/ 69373 w 436569"/>
                <a:gd name="connsiteY52" fmla="*/ 243550 h 263706"/>
                <a:gd name="connsiteX53" fmla="*/ 112524 w 436569"/>
                <a:gd name="connsiteY53" fmla="*/ 244024 h 26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36569" h="263706">
                  <a:moveTo>
                    <a:pt x="265448" y="244024"/>
                  </a:moveTo>
                  <a:cubicBezTo>
                    <a:pt x="281096" y="244024"/>
                    <a:pt x="295085" y="244024"/>
                    <a:pt x="310496" y="244024"/>
                  </a:cubicBezTo>
                  <a:cubicBezTo>
                    <a:pt x="310733" y="239044"/>
                    <a:pt x="311207" y="234538"/>
                    <a:pt x="311207" y="230032"/>
                  </a:cubicBezTo>
                  <a:cubicBezTo>
                    <a:pt x="311207" y="160074"/>
                    <a:pt x="311207" y="90116"/>
                    <a:pt x="311207" y="20157"/>
                  </a:cubicBezTo>
                  <a:cubicBezTo>
                    <a:pt x="311207" y="237"/>
                    <a:pt x="311444" y="0"/>
                    <a:pt x="331834" y="0"/>
                  </a:cubicBezTo>
                  <a:cubicBezTo>
                    <a:pt x="349142" y="0"/>
                    <a:pt x="366686" y="0"/>
                    <a:pt x="383994" y="0"/>
                  </a:cubicBezTo>
                  <a:cubicBezTo>
                    <a:pt x="399168" y="0"/>
                    <a:pt x="401302" y="2134"/>
                    <a:pt x="401302" y="17075"/>
                  </a:cubicBezTo>
                  <a:cubicBezTo>
                    <a:pt x="401302" y="88219"/>
                    <a:pt x="401302" y="159363"/>
                    <a:pt x="401302" y="230506"/>
                  </a:cubicBezTo>
                  <a:cubicBezTo>
                    <a:pt x="401302" y="234775"/>
                    <a:pt x="401302" y="239044"/>
                    <a:pt x="401302" y="244972"/>
                  </a:cubicBezTo>
                  <a:cubicBezTo>
                    <a:pt x="409600" y="244972"/>
                    <a:pt x="417187" y="243787"/>
                    <a:pt x="424300" y="245447"/>
                  </a:cubicBezTo>
                  <a:cubicBezTo>
                    <a:pt x="429041" y="246632"/>
                    <a:pt x="435917" y="250901"/>
                    <a:pt x="436391" y="254933"/>
                  </a:cubicBezTo>
                  <a:cubicBezTo>
                    <a:pt x="437814" y="262521"/>
                    <a:pt x="430464" y="263707"/>
                    <a:pt x="424062" y="263707"/>
                  </a:cubicBezTo>
                  <a:cubicBezTo>
                    <a:pt x="367160" y="263470"/>
                    <a:pt x="310496" y="263233"/>
                    <a:pt x="253594" y="263233"/>
                  </a:cubicBezTo>
                  <a:cubicBezTo>
                    <a:pt x="192187" y="263233"/>
                    <a:pt x="130543" y="263470"/>
                    <a:pt x="69136" y="263707"/>
                  </a:cubicBezTo>
                  <a:cubicBezTo>
                    <a:pt x="50169" y="263707"/>
                    <a:pt x="31202" y="263470"/>
                    <a:pt x="12234" y="263707"/>
                  </a:cubicBezTo>
                  <a:cubicBezTo>
                    <a:pt x="5359" y="263707"/>
                    <a:pt x="-1043" y="261573"/>
                    <a:pt x="143" y="254458"/>
                  </a:cubicBezTo>
                  <a:cubicBezTo>
                    <a:pt x="617" y="250664"/>
                    <a:pt x="7729" y="246158"/>
                    <a:pt x="12234" y="245447"/>
                  </a:cubicBezTo>
                  <a:cubicBezTo>
                    <a:pt x="21481" y="244024"/>
                    <a:pt x="30964" y="244972"/>
                    <a:pt x="41871" y="244972"/>
                  </a:cubicBezTo>
                  <a:cubicBezTo>
                    <a:pt x="41871" y="239992"/>
                    <a:pt x="41871" y="235724"/>
                    <a:pt x="41871" y="231455"/>
                  </a:cubicBezTo>
                  <a:cubicBezTo>
                    <a:pt x="41871" y="186871"/>
                    <a:pt x="41871" y="142051"/>
                    <a:pt x="41871" y="97467"/>
                  </a:cubicBezTo>
                  <a:cubicBezTo>
                    <a:pt x="41871" y="83238"/>
                    <a:pt x="44242" y="80867"/>
                    <a:pt x="58230" y="80867"/>
                  </a:cubicBezTo>
                  <a:cubicBezTo>
                    <a:pt x="76723" y="80867"/>
                    <a:pt x="95453" y="80867"/>
                    <a:pt x="113947" y="80867"/>
                  </a:cubicBezTo>
                  <a:cubicBezTo>
                    <a:pt x="130780" y="80867"/>
                    <a:pt x="131966" y="82053"/>
                    <a:pt x="131966" y="99364"/>
                  </a:cubicBezTo>
                  <a:cubicBezTo>
                    <a:pt x="131966" y="143711"/>
                    <a:pt x="132203" y="187820"/>
                    <a:pt x="132203" y="232166"/>
                  </a:cubicBezTo>
                  <a:cubicBezTo>
                    <a:pt x="132203" y="235961"/>
                    <a:pt x="132203" y="239755"/>
                    <a:pt x="132203" y="244261"/>
                  </a:cubicBezTo>
                  <a:cubicBezTo>
                    <a:pt x="146902" y="244261"/>
                    <a:pt x="159942" y="244261"/>
                    <a:pt x="174879" y="244261"/>
                  </a:cubicBezTo>
                  <a:cubicBezTo>
                    <a:pt x="174879" y="238332"/>
                    <a:pt x="174879" y="232878"/>
                    <a:pt x="174879" y="227424"/>
                  </a:cubicBezTo>
                  <a:cubicBezTo>
                    <a:pt x="174879" y="171220"/>
                    <a:pt x="174879" y="115253"/>
                    <a:pt x="174879" y="59049"/>
                  </a:cubicBezTo>
                  <a:cubicBezTo>
                    <a:pt x="174879" y="42924"/>
                    <a:pt x="177013" y="40789"/>
                    <a:pt x="193372" y="40789"/>
                  </a:cubicBezTo>
                  <a:cubicBezTo>
                    <a:pt x="211865" y="40789"/>
                    <a:pt x="230596" y="40789"/>
                    <a:pt x="249089" y="40789"/>
                  </a:cubicBezTo>
                  <a:cubicBezTo>
                    <a:pt x="262840" y="40789"/>
                    <a:pt x="264974" y="42924"/>
                    <a:pt x="264974" y="56678"/>
                  </a:cubicBezTo>
                  <a:cubicBezTo>
                    <a:pt x="264974" y="114779"/>
                    <a:pt x="264974" y="172880"/>
                    <a:pt x="264974" y="230981"/>
                  </a:cubicBezTo>
                  <a:cubicBezTo>
                    <a:pt x="265448" y="234775"/>
                    <a:pt x="265448" y="239044"/>
                    <a:pt x="265448" y="244024"/>
                  </a:cubicBezTo>
                  <a:close/>
                  <a:moveTo>
                    <a:pt x="381149" y="18735"/>
                  </a:moveTo>
                  <a:cubicBezTo>
                    <a:pt x="368109" y="18735"/>
                    <a:pt x="356017" y="19446"/>
                    <a:pt x="343925" y="18497"/>
                  </a:cubicBezTo>
                  <a:cubicBezTo>
                    <a:pt x="333493" y="17786"/>
                    <a:pt x="330411" y="20869"/>
                    <a:pt x="330411" y="31540"/>
                  </a:cubicBezTo>
                  <a:cubicBezTo>
                    <a:pt x="330885" y="98179"/>
                    <a:pt x="330648" y="165054"/>
                    <a:pt x="330648" y="231692"/>
                  </a:cubicBezTo>
                  <a:cubicBezTo>
                    <a:pt x="330648" y="235487"/>
                    <a:pt x="331123" y="239281"/>
                    <a:pt x="331360" y="243075"/>
                  </a:cubicBezTo>
                  <a:cubicBezTo>
                    <a:pt x="348667" y="243075"/>
                    <a:pt x="364552" y="243075"/>
                    <a:pt x="381149" y="243075"/>
                  </a:cubicBezTo>
                  <a:cubicBezTo>
                    <a:pt x="381149" y="168137"/>
                    <a:pt x="381149" y="94147"/>
                    <a:pt x="381149" y="18735"/>
                  </a:cubicBezTo>
                  <a:close/>
                  <a:moveTo>
                    <a:pt x="245770" y="60235"/>
                  </a:moveTo>
                  <a:cubicBezTo>
                    <a:pt x="232255" y="60235"/>
                    <a:pt x="219927" y="60947"/>
                    <a:pt x="207835" y="59998"/>
                  </a:cubicBezTo>
                  <a:cubicBezTo>
                    <a:pt x="197403" y="59287"/>
                    <a:pt x="194321" y="62844"/>
                    <a:pt x="194558" y="73278"/>
                  </a:cubicBezTo>
                  <a:cubicBezTo>
                    <a:pt x="195032" y="119522"/>
                    <a:pt x="194795" y="165765"/>
                    <a:pt x="194795" y="211772"/>
                  </a:cubicBezTo>
                  <a:cubicBezTo>
                    <a:pt x="194795" y="244024"/>
                    <a:pt x="194795" y="244024"/>
                    <a:pt x="226802" y="243787"/>
                  </a:cubicBezTo>
                  <a:cubicBezTo>
                    <a:pt x="247903" y="243550"/>
                    <a:pt x="246007" y="246632"/>
                    <a:pt x="246007" y="225052"/>
                  </a:cubicBezTo>
                  <a:cubicBezTo>
                    <a:pt x="246007" y="204420"/>
                    <a:pt x="246007" y="184026"/>
                    <a:pt x="246007" y="163394"/>
                  </a:cubicBezTo>
                  <a:cubicBezTo>
                    <a:pt x="245770" y="129719"/>
                    <a:pt x="245770" y="95807"/>
                    <a:pt x="245770" y="60235"/>
                  </a:cubicBezTo>
                  <a:close/>
                  <a:moveTo>
                    <a:pt x="112524" y="244024"/>
                  </a:moveTo>
                  <a:cubicBezTo>
                    <a:pt x="112524" y="194935"/>
                    <a:pt x="112524" y="147979"/>
                    <a:pt x="112524" y="100313"/>
                  </a:cubicBezTo>
                  <a:cubicBezTo>
                    <a:pt x="95690" y="100313"/>
                    <a:pt x="79331" y="100313"/>
                    <a:pt x="61786" y="100313"/>
                  </a:cubicBezTo>
                  <a:cubicBezTo>
                    <a:pt x="61786" y="146557"/>
                    <a:pt x="61786" y="191852"/>
                    <a:pt x="62023" y="237147"/>
                  </a:cubicBezTo>
                  <a:cubicBezTo>
                    <a:pt x="62023" y="239518"/>
                    <a:pt x="66765" y="243550"/>
                    <a:pt x="69373" y="243550"/>
                  </a:cubicBezTo>
                  <a:cubicBezTo>
                    <a:pt x="83362" y="244498"/>
                    <a:pt x="97350" y="244024"/>
                    <a:pt x="112524" y="244024"/>
                  </a:cubicBezTo>
                  <a:close/>
                </a:path>
              </a:pathLst>
            </a:custGeom>
            <a:grpFill/>
            <a:ln w="2364" cap="flat">
              <a:noFill/>
              <a:prstDash val="solid"/>
              <a:miter/>
            </a:ln>
          </p:spPr>
          <p:txBody>
            <a:bodyPr rtlCol="0" anchor="ctr"/>
            <a:lstStyle/>
            <a:p>
              <a:endParaRPr lang="en-US"/>
            </a:p>
          </p:txBody>
        </p:sp>
        <p:sp>
          <p:nvSpPr>
            <p:cNvPr id="645" name="Freeform 644">
              <a:extLst>
                <a:ext uri="{FF2B5EF4-FFF2-40B4-BE49-F238E27FC236}">
                  <a16:creationId xmlns:a16="http://schemas.microsoft.com/office/drawing/2014/main" id="{4BFFF470-F3F3-E02A-482A-D753428537A2}"/>
                </a:ext>
              </a:extLst>
            </p:cNvPr>
            <p:cNvSpPr/>
            <p:nvPr/>
          </p:nvSpPr>
          <p:spPr>
            <a:xfrm>
              <a:off x="2543448" y="5396328"/>
              <a:ext cx="487748" cy="19116"/>
            </a:xfrm>
            <a:custGeom>
              <a:avLst/>
              <a:gdLst>
                <a:gd name="connsiteX0" fmla="*/ 243503 w 487748"/>
                <a:gd name="connsiteY0" fmla="*/ 310 h 19116"/>
                <a:gd name="connsiteX1" fmla="*/ 469689 w 487748"/>
                <a:gd name="connsiteY1" fmla="*/ 310 h 19116"/>
                <a:gd name="connsiteX2" fmla="*/ 480121 w 487748"/>
                <a:gd name="connsiteY2" fmla="*/ 784 h 19116"/>
                <a:gd name="connsiteX3" fmla="*/ 487708 w 487748"/>
                <a:gd name="connsiteY3" fmla="*/ 9321 h 19116"/>
                <a:gd name="connsiteX4" fmla="*/ 481306 w 487748"/>
                <a:gd name="connsiteY4" fmla="*/ 17859 h 19116"/>
                <a:gd name="connsiteX5" fmla="*/ 470874 w 487748"/>
                <a:gd name="connsiteY5" fmla="*/ 18807 h 19116"/>
                <a:gd name="connsiteX6" fmla="*/ 16132 w 487748"/>
                <a:gd name="connsiteY6" fmla="*/ 18807 h 19116"/>
                <a:gd name="connsiteX7" fmla="*/ 6886 w 487748"/>
                <a:gd name="connsiteY7" fmla="*/ 18333 h 19116"/>
                <a:gd name="connsiteX8" fmla="*/ 10 w 487748"/>
                <a:gd name="connsiteY8" fmla="*/ 9084 h 19116"/>
                <a:gd name="connsiteX9" fmla="*/ 8071 w 487748"/>
                <a:gd name="connsiteY9" fmla="*/ 784 h 19116"/>
                <a:gd name="connsiteX10" fmla="*/ 18503 w 487748"/>
                <a:gd name="connsiteY10" fmla="*/ 310 h 19116"/>
                <a:gd name="connsiteX11" fmla="*/ 243503 w 487748"/>
                <a:gd name="connsiteY11" fmla="*/ 310 h 1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7748" h="19116">
                  <a:moveTo>
                    <a:pt x="243503" y="310"/>
                  </a:moveTo>
                  <a:cubicBezTo>
                    <a:pt x="318898" y="310"/>
                    <a:pt x="394293" y="310"/>
                    <a:pt x="469689" y="310"/>
                  </a:cubicBezTo>
                  <a:cubicBezTo>
                    <a:pt x="473245" y="310"/>
                    <a:pt x="477276" y="-639"/>
                    <a:pt x="480121" y="784"/>
                  </a:cubicBezTo>
                  <a:cubicBezTo>
                    <a:pt x="483440" y="2444"/>
                    <a:pt x="487233" y="6238"/>
                    <a:pt x="487708" y="9321"/>
                  </a:cubicBezTo>
                  <a:cubicBezTo>
                    <a:pt x="488182" y="11930"/>
                    <a:pt x="484388" y="16199"/>
                    <a:pt x="481306" y="17859"/>
                  </a:cubicBezTo>
                  <a:cubicBezTo>
                    <a:pt x="478461" y="19519"/>
                    <a:pt x="474430" y="18807"/>
                    <a:pt x="470874" y="18807"/>
                  </a:cubicBezTo>
                  <a:cubicBezTo>
                    <a:pt x="319373" y="18807"/>
                    <a:pt x="167634" y="18807"/>
                    <a:pt x="16132" y="18807"/>
                  </a:cubicBezTo>
                  <a:cubicBezTo>
                    <a:pt x="13050" y="18807"/>
                    <a:pt x="9019" y="19756"/>
                    <a:pt x="6886" y="18333"/>
                  </a:cubicBezTo>
                  <a:cubicBezTo>
                    <a:pt x="3803" y="16199"/>
                    <a:pt x="-227" y="12167"/>
                    <a:pt x="10" y="9084"/>
                  </a:cubicBezTo>
                  <a:cubicBezTo>
                    <a:pt x="247" y="6238"/>
                    <a:pt x="4515" y="2444"/>
                    <a:pt x="8071" y="784"/>
                  </a:cubicBezTo>
                  <a:cubicBezTo>
                    <a:pt x="10916" y="-639"/>
                    <a:pt x="14947" y="310"/>
                    <a:pt x="18503" y="310"/>
                  </a:cubicBezTo>
                  <a:cubicBezTo>
                    <a:pt x="93661" y="310"/>
                    <a:pt x="168582" y="310"/>
                    <a:pt x="243503" y="310"/>
                  </a:cubicBezTo>
                  <a:close/>
                </a:path>
              </a:pathLst>
            </a:custGeom>
            <a:grpFill/>
            <a:ln w="2364" cap="flat">
              <a:noFill/>
              <a:prstDash val="solid"/>
              <a:miter/>
            </a:ln>
          </p:spPr>
          <p:txBody>
            <a:bodyPr rtlCol="0" anchor="ctr"/>
            <a:lstStyle/>
            <a:p>
              <a:endParaRPr lang="en-US"/>
            </a:p>
          </p:txBody>
        </p:sp>
        <p:sp>
          <p:nvSpPr>
            <p:cNvPr id="646" name="Freeform 645">
              <a:extLst>
                <a:ext uri="{FF2B5EF4-FFF2-40B4-BE49-F238E27FC236}">
                  <a16:creationId xmlns:a16="http://schemas.microsoft.com/office/drawing/2014/main" id="{3EFE0D52-4A35-F4D1-F34C-A74ED96948FE}"/>
                </a:ext>
              </a:extLst>
            </p:cNvPr>
            <p:cNvSpPr/>
            <p:nvPr/>
          </p:nvSpPr>
          <p:spPr>
            <a:xfrm>
              <a:off x="2543449" y="5477907"/>
              <a:ext cx="487714" cy="19116"/>
            </a:xfrm>
            <a:custGeom>
              <a:avLst/>
              <a:gdLst>
                <a:gd name="connsiteX0" fmla="*/ 243740 w 487714"/>
                <a:gd name="connsiteY0" fmla="*/ 18570 h 19116"/>
                <a:gd name="connsiteX1" fmla="*/ 17554 w 487714"/>
                <a:gd name="connsiteY1" fmla="*/ 18570 h 19116"/>
                <a:gd name="connsiteX2" fmla="*/ 7122 w 487714"/>
                <a:gd name="connsiteY2" fmla="*/ 18096 h 19116"/>
                <a:gd name="connsiteX3" fmla="*/ 9 w 487714"/>
                <a:gd name="connsiteY3" fmla="*/ 10270 h 19116"/>
                <a:gd name="connsiteX4" fmla="*/ 6885 w 487714"/>
                <a:gd name="connsiteY4" fmla="*/ 784 h 19116"/>
                <a:gd name="connsiteX5" fmla="*/ 16132 w 487714"/>
                <a:gd name="connsiteY5" fmla="*/ 310 h 19116"/>
                <a:gd name="connsiteX6" fmla="*/ 470874 w 487714"/>
                <a:gd name="connsiteY6" fmla="*/ 310 h 19116"/>
                <a:gd name="connsiteX7" fmla="*/ 480120 w 487714"/>
                <a:gd name="connsiteY7" fmla="*/ 784 h 19116"/>
                <a:gd name="connsiteX8" fmla="*/ 487707 w 487714"/>
                <a:gd name="connsiteY8" fmla="*/ 10744 h 19116"/>
                <a:gd name="connsiteX9" fmla="*/ 479409 w 487714"/>
                <a:gd name="connsiteY9" fmla="*/ 18333 h 19116"/>
                <a:gd name="connsiteX10" fmla="*/ 468977 w 487714"/>
                <a:gd name="connsiteY10" fmla="*/ 18807 h 19116"/>
                <a:gd name="connsiteX11" fmla="*/ 243740 w 487714"/>
                <a:gd name="connsiteY11" fmla="*/ 18570 h 1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7714" h="19116">
                  <a:moveTo>
                    <a:pt x="243740" y="18570"/>
                  </a:moveTo>
                  <a:cubicBezTo>
                    <a:pt x="168345" y="18570"/>
                    <a:pt x="92949" y="18570"/>
                    <a:pt x="17554" y="18570"/>
                  </a:cubicBezTo>
                  <a:cubicBezTo>
                    <a:pt x="13998" y="18570"/>
                    <a:pt x="9967" y="19519"/>
                    <a:pt x="7122" y="18096"/>
                  </a:cubicBezTo>
                  <a:cubicBezTo>
                    <a:pt x="4040" y="16673"/>
                    <a:pt x="-228" y="12641"/>
                    <a:pt x="9" y="10270"/>
                  </a:cubicBezTo>
                  <a:cubicBezTo>
                    <a:pt x="247" y="6950"/>
                    <a:pt x="3803" y="2918"/>
                    <a:pt x="6885" y="784"/>
                  </a:cubicBezTo>
                  <a:cubicBezTo>
                    <a:pt x="9019" y="-639"/>
                    <a:pt x="13050" y="310"/>
                    <a:pt x="16132" y="310"/>
                  </a:cubicBezTo>
                  <a:cubicBezTo>
                    <a:pt x="167633" y="310"/>
                    <a:pt x="319372" y="310"/>
                    <a:pt x="470874" y="310"/>
                  </a:cubicBezTo>
                  <a:cubicBezTo>
                    <a:pt x="473956" y="310"/>
                    <a:pt x="477986" y="-639"/>
                    <a:pt x="480120" y="784"/>
                  </a:cubicBezTo>
                  <a:cubicBezTo>
                    <a:pt x="483439" y="3156"/>
                    <a:pt x="487233" y="7187"/>
                    <a:pt x="487707" y="10744"/>
                  </a:cubicBezTo>
                  <a:cubicBezTo>
                    <a:pt x="487944" y="13116"/>
                    <a:pt x="482728" y="16910"/>
                    <a:pt x="479409" y="18333"/>
                  </a:cubicBezTo>
                  <a:cubicBezTo>
                    <a:pt x="476327" y="19756"/>
                    <a:pt x="472533" y="18807"/>
                    <a:pt x="468977" y="18807"/>
                  </a:cubicBezTo>
                  <a:cubicBezTo>
                    <a:pt x="393819" y="18570"/>
                    <a:pt x="318898" y="18570"/>
                    <a:pt x="243740" y="18570"/>
                  </a:cubicBezTo>
                  <a:close/>
                </a:path>
              </a:pathLst>
            </a:custGeom>
            <a:grpFill/>
            <a:ln w="2364" cap="flat">
              <a:noFill/>
              <a:prstDash val="solid"/>
              <a:miter/>
            </a:ln>
          </p:spPr>
          <p:txBody>
            <a:bodyPr rtlCol="0" anchor="ctr"/>
            <a:lstStyle/>
            <a:p>
              <a:endParaRPr lang="en-US"/>
            </a:p>
          </p:txBody>
        </p:sp>
        <p:sp>
          <p:nvSpPr>
            <p:cNvPr id="647" name="Freeform 646">
              <a:extLst>
                <a:ext uri="{FF2B5EF4-FFF2-40B4-BE49-F238E27FC236}">
                  <a16:creationId xmlns:a16="http://schemas.microsoft.com/office/drawing/2014/main" id="{7DBAE824-27E5-97D3-AF56-108D6A3B50D6}"/>
                </a:ext>
              </a:extLst>
            </p:cNvPr>
            <p:cNvSpPr/>
            <p:nvPr/>
          </p:nvSpPr>
          <p:spPr>
            <a:xfrm>
              <a:off x="2815389" y="5910369"/>
              <a:ext cx="130413" cy="125154"/>
            </a:xfrm>
            <a:custGeom>
              <a:avLst/>
              <a:gdLst>
                <a:gd name="connsiteX0" fmla="*/ 130414 w 130413"/>
                <a:gd name="connsiteY0" fmla="*/ 7280 h 125154"/>
                <a:gd name="connsiteX1" fmla="*/ 123301 w 130413"/>
                <a:gd name="connsiteY1" fmla="*/ 17240 h 125154"/>
                <a:gd name="connsiteX2" fmla="*/ 18507 w 130413"/>
                <a:gd name="connsiteY2" fmla="*/ 121584 h 125154"/>
                <a:gd name="connsiteX3" fmla="*/ 3570 w 130413"/>
                <a:gd name="connsiteY3" fmla="*/ 124193 h 125154"/>
                <a:gd name="connsiteX4" fmla="*/ 5467 w 130413"/>
                <a:gd name="connsiteY4" fmla="*/ 108304 h 125154"/>
                <a:gd name="connsiteX5" fmla="*/ 88212 w 130413"/>
                <a:gd name="connsiteY5" fmla="*/ 25540 h 125154"/>
                <a:gd name="connsiteX6" fmla="*/ 111921 w 130413"/>
                <a:gd name="connsiteY6" fmla="*/ 2537 h 125154"/>
                <a:gd name="connsiteX7" fmla="*/ 123538 w 130413"/>
                <a:gd name="connsiteY7" fmla="*/ 165 h 125154"/>
                <a:gd name="connsiteX8" fmla="*/ 130414 w 130413"/>
                <a:gd name="connsiteY8" fmla="*/ 7280 h 12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13" h="125154">
                  <a:moveTo>
                    <a:pt x="130414" y="7280"/>
                  </a:moveTo>
                  <a:cubicBezTo>
                    <a:pt x="127806" y="11074"/>
                    <a:pt x="125909" y="14394"/>
                    <a:pt x="123301" y="17240"/>
                  </a:cubicBezTo>
                  <a:cubicBezTo>
                    <a:pt x="88449" y="52100"/>
                    <a:pt x="53833" y="87198"/>
                    <a:pt x="18507" y="121584"/>
                  </a:cubicBezTo>
                  <a:cubicBezTo>
                    <a:pt x="15424" y="124667"/>
                    <a:pt x="6652" y="126327"/>
                    <a:pt x="3570" y="124193"/>
                  </a:cubicBezTo>
                  <a:cubicBezTo>
                    <a:pt x="-3069" y="119450"/>
                    <a:pt x="725" y="113284"/>
                    <a:pt x="5467" y="108304"/>
                  </a:cubicBezTo>
                  <a:cubicBezTo>
                    <a:pt x="32969" y="80795"/>
                    <a:pt x="60709" y="53049"/>
                    <a:pt x="88212" y="25540"/>
                  </a:cubicBezTo>
                  <a:cubicBezTo>
                    <a:pt x="96036" y="17714"/>
                    <a:pt x="103623" y="9651"/>
                    <a:pt x="111921" y="2537"/>
                  </a:cubicBezTo>
                  <a:cubicBezTo>
                    <a:pt x="114529" y="165"/>
                    <a:pt x="119745" y="-309"/>
                    <a:pt x="123538" y="165"/>
                  </a:cubicBezTo>
                  <a:cubicBezTo>
                    <a:pt x="126146" y="402"/>
                    <a:pt x="127806" y="4197"/>
                    <a:pt x="130414" y="7280"/>
                  </a:cubicBezTo>
                  <a:close/>
                </a:path>
              </a:pathLst>
            </a:custGeom>
            <a:grpFill/>
            <a:ln w="2364" cap="flat">
              <a:noFill/>
              <a:prstDash val="solid"/>
              <a:miter/>
            </a:ln>
          </p:spPr>
          <p:txBody>
            <a:bodyPr rtlCol="0" anchor="ctr"/>
            <a:lstStyle/>
            <a:p>
              <a:endParaRPr lang="en-US"/>
            </a:p>
          </p:txBody>
        </p:sp>
        <p:sp>
          <p:nvSpPr>
            <p:cNvPr id="648" name="Freeform 647">
              <a:extLst>
                <a:ext uri="{FF2B5EF4-FFF2-40B4-BE49-F238E27FC236}">
                  <a16:creationId xmlns:a16="http://schemas.microsoft.com/office/drawing/2014/main" id="{EAB5A00C-E086-FE01-4409-376E49B68E25}"/>
                </a:ext>
              </a:extLst>
            </p:cNvPr>
            <p:cNvSpPr/>
            <p:nvPr/>
          </p:nvSpPr>
          <p:spPr>
            <a:xfrm>
              <a:off x="2803545" y="5897252"/>
              <a:ext cx="66865" cy="66166"/>
            </a:xfrm>
            <a:custGeom>
              <a:avLst/>
              <a:gdLst>
                <a:gd name="connsiteX0" fmla="*/ 32721 w 66865"/>
                <a:gd name="connsiteY0" fmla="*/ 3 h 66166"/>
                <a:gd name="connsiteX1" fmla="*/ 66863 w 66865"/>
                <a:gd name="connsiteY1" fmla="*/ 33203 h 66166"/>
                <a:gd name="connsiteX2" fmla="*/ 33670 w 66865"/>
                <a:gd name="connsiteY2" fmla="*/ 66167 h 66166"/>
                <a:gd name="connsiteX3" fmla="*/ 3 w 66865"/>
                <a:gd name="connsiteY3" fmla="*/ 33440 h 66166"/>
                <a:gd name="connsiteX4" fmla="*/ 32721 w 66865"/>
                <a:gd name="connsiteY4" fmla="*/ 3 h 66166"/>
                <a:gd name="connsiteX5" fmla="*/ 33907 w 66865"/>
                <a:gd name="connsiteY5" fmla="*/ 47906 h 66166"/>
                <a:gd name="connsiteX6" fmla="*/ 47895 w 66865"/>
                <a:gd name="connsiteY6" fmla="*/ 33440 h 66166"/>
                <a:gd name="connsiteX7" fmla="*/ 34144 w 66865"/>
                <a:gd name="connsiteY7" fmla="*/ 18737 h 66166"/>
                <a:gd name="connsiteX8" fmla="*/ 19207 w 66865"/>
                <a:gd name="connsiteY8" fmla="*/ 33678 h 66166"/>
                <a:gd name="connsiteX9" fmla="*/ 33907 w 66865"/>
                <a:gd name="connsiteY9" fmla="*/ 47906 h 6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65" h="66166">
                  <a:moveTo>
                    <a:pt x="32721" y="3"/>
                  </a:moveTo>
                  <a:cubicBezTo>
                    <a:pt x="51689" y="-234"/>
                    <a:pt x="67100" y="14943"/>
                    <a:pt x="66863" y="33203"/>
                  </a:cubicBezTo>
                  <a:cubicBezTo>
                    <a:pt x="66626" y="51701"/>
                    <a:pt x="52163" y="66167"/>
                    <a:pt x="33670" y="66167"/>
                  </a:cubicBezTo>
                  <a:cubicBezTo>
                    <a:pt x="15414" y="66167"/>
                    <a:pt x="240" y="51701"/>
                    <a:pt x="3" y="33440"/>
                  </a:cubicBezTo>
                  <a:cubicBezTo>
                    <a:pt x="-234" y="15892"/>
                    <a:pt x="14940" y="240"/>
                    <a:pt x="32721" y="3"/>
                  </a:cubicBezTo>
                  <a:close/>
                  <a:moveTo>
                    <a:pt x="33907" y="47906"/>
                  </a:moveTo>
                  <a:cubicBezTo>
                    <a:pt x="42442" y="46958"/>
                    <a:pt x="47895" y="42215"/>
                    <a:pt x="47895" y="33440"/>
                  </a:cubicBezTo>
                  <a:cubicBezTo>
                    <a:pt x="47895" y="24903"/>
                    <a:pt x="43153" y="19449"/>
                    <a:pt x="34144" y="18737"/>
                  </a:cubicBezTo>
                  <a:cubicBezTo>
                    <a:pt x="26083" y="18263"/>
                    <a:pt x="18496" y="25377"/>
                    <a:pt x="19207" y="33678"/>
                  </a:cubicBezTo>
                  <a:cubicBezTo>
                    <a:pt x="19918" y="42215"/>
                    <a:pt x="24660" y="47195"/>
                    <a:pt x="33907" y="47906"/>
                  </a:cubicBezTo>
                  <a:close/>
                </a:path>
              </a:pathLst>
            </a:custGeom>
            <a:grpFill/>
            <a:ln w="2364" cap="flat">
              <a:noFill/>
              <a:prstDash val="solid"/>
              <a:miter/>
            </a:ln>
          </p:spPr>
          <p:txBody>
            <a:bodyPr rtlCol="0" anchor="ctr"/>
            <a:lstStyle/>
            <a:p>
              <a:endParaRPr lang="en-US"/>
            </a:p>
          </p:txBody>
        </p:sp>
        <p:sp>
          <p:nvSpPr>
            <p:cNvPr id="649" name="Freeform 648">
              <a:extLst>
                <a:ext uri="{FF2B5EF4-FFF2-40B4-BE49-F238E27FC236}">
                  <a16:creationId xmlns:a16="http://schemas.microsoft.com/office/drawing/2014/main" id="{C20BB654-0D30-B40A-2D73-DF4AC2749A97}"/>
                </a:ext>
              </a:extLst>
            </p:cNvPr>
            <p:cNvSpPr/>
            <p:nvPr/>
          </p:nvSpPr>
          <p:spPr>
            <a:xfrm>
              <a:off x="2889609" y="5982853"/>
              <a:ext cx="66625" cy="66177"/>
            </a:xfrm>
            <a:custGeom>
              <a:avLst/>
              <a:gdLst>
                <a:gd name="connsiteX0" fmla="*/ 33433 w 66625"/>
                <a:gd name="connsiteY0" fmla="*/ 66175 h 66177"/>
                <a:gd name="connsiteX1" fmla="*/ 3 w 66625"/>
                <a:gd name="connsiteY1" fmla="*/ 33686 h 66177"/>
                <a:gd name="connsiteX2" fmla="*/ 32484 w 66625"/>
                <a:gd name="connsiteY2" fmla="*/ 11 h 66177"/>
                <a:gd name="connsiteX3" fmla="*/ 66626 w 66625"/>
                <a:gd name="connsiteY3" fmla="*/ 33212 h 66177"/>
                <a:gd name="connsiteX4" fmla="*/ 33433 w 66625"/>
                <a:gd name="connsiteY4" fmla="*/ 66175 h 66177"/>
                <a:gd name="connsiteX5" fmla="*/ 32010 w 66625"/>
                <a:gd name="connsiteY5" fmla="*/ 47440 h 66177"/>
                <a:gd name="connsiteX6" fmla="*/ 47895 w 66625"/>
                <a:gd name="connsiteY6" fmla="*/ 33212 h 66177"/>
                <a:gd name="connsiteX7" fmla="*/ 32722 w 66625"/>
                <a:gd name="connsiteY7" fmla="*/ 18509 h 66177"/>
                <a:gd name="connsiteX8" fmla="*/ 19207 w 66625"/>
                <a:gd name="connsiteY8" fmla="*/ 33212 h 66177"/>
                <a:gd name="connsiteX9" fmla="*/ 32010 w 66625"/>
                <a:gd name="connsiteY9" fmla="*/ 47440 h 6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25" h="66177">
                  <a:moveTo>
                    <a:pt x="33433" y="66175"/>
                  </a:moveTo>
                  <a:cubicBezTo>
                    <a:pt x="14940" y="66412"/>
                    <a:pt x="240" y="51946"/>
                    <a:pt x="3" y="33686"/>
                  </a:cubicBezTo>
                  <a:cubicBezTo>
                    <a:pt x="-234" y="15189"/>
                    <a:pt x="13991" y="485"/>
                    <a:pt x="32484" y="11"/>
                  </a:cubicBezTo>
                  <a:cubicBezTo>
                    <a:pt x="51452" y="-463"/>
                    <a:pt x="66389" y="14240"/>
                    <a:pt x="66626" y="33212"/>
                  </a:cubicBezTo>
                  <a:cubicBezTo>
                    <a:pt x="66389" y="51235"/>
                    <a:pt x="51926" y="65938"/>
                    <a:pt x="33433" y="66175"/>
                  </a:cubicBezTo>
                  <a:close/>
                  <a:moveTo>
                    <a:pt x="32010" y="47440"/>
                  </a:moveTo>
                  <a:cubicBezTo>
                    <a:pt x="41020" y="47440"/>
                    <a:pt x="47658" y="40800"/>
                    <a:pt x="47895" y="33212"/>
                  </a:cubicBezTo>
                  <a:cubicBezTo>
                    <a:pt x="48133" y="25386"/>
                    <a:pt x="40546" y="17797"/>
                    <a:pt x="32722" y="18509"/>
                  </a:cubicBezTo>
                  <a:cubicBezTo>
                    <a:pt x="24186" y="19457"/>
                    <a:pt x="18970" y="24437"/>
                    <a:pt x="19207" y="33212"/>
                  </a:cubicBezTo>
                  <a:cubicBezTo>
                    <a:pt x="19207" y="42223"/>
                    <a:pt x="24660" y="46729"/>
                    <a:pt x="32010" y="47440"/>
                  </a:cubicBezTo>
                  <a:close/>
                </a:path>
              </a:pathLst>
            </a:custGeom>
            <a:grpFill/>
            <a:ln w="2364" cap="flat">
              <a:noFill/>
              <a:prstDash val="solid"/>
              <a:miter/>
            </a:ln>
          </p:spPr>
          <p:txBody>
            <a:bodyPr rtlCol="0" anchor="ctr"/>
            <a:lstStyle/>
            <a:p>
              <a:endParaRPr lang="en-US"/>
            </a:p>
          </p:txBody>
        </p:sp>
        <p:sp>
          <p:nvSpPr>
            <p:cNvPr id="678" name="Freeform 677">
              <a:extLst>
                <a:ext uri="{FF2B5EF4-FFF2-40B4-BE49-F238E27FC236}">
                  <a16:creationId xmlns:a16="http://schemas.microsoft.com/office/drawing/2014/main" id="{381020C9-59BE-BB4E-D2CE-95D50F1C0F88}"/>
                </a:ext>
              </a:extLst>
            </p:cNvPr>
            <p:cNvSpPr/>
            <p:nvPr/>
          </p:nvSpPr>
          <p:spPr>
            <a:xfrm>
              <a:off x="3062926" y="5780341"/>
              <a:ext cx="369863" cy="155093"/>
            </a:xfrm>
            <a:custGeom>
              <a:avLst/>
              <a:gdLst>
                <a:gd name="connsiteX0" fmla="*/ 185406 w 369863"/>
                <a:gd name="connsiteY0" fmla="*/ 0 h 155093"/>
                <a:gd name="connsiteX1" fmla="*/ 343072 w 369863"/>
                <a:gd name="connsiteY1" fmla="*/ 0 h 155093"/>
                <a:gd name="connsiteX2" fmla="*/ 369863 w 369863"/>
                <a:gd name="connsiteY2" fmla="*/ 27746 h 155093"/>
                <a:gd name="connsiteX3" fmla="*/ 369863 w 369863"/>
                <a:gd name="connsiteY3" fmla="*/ 128533 h 155093"/>
                <a:gd name="connsiteX4" fmla="*/ 343072 w 369863"/>
                <a:gd name="connsiteY4" fmla="*/ 155094 h 155093"/>
                <a:gd name="connsiteX5" fmla="*/ 26554 w 369863"/>
                <a:gd name="connsiteY5" fmla="*/ 155094 h 155093"/>
                <a:gd name="connsiteX6" fmla="*/ 0 w 369863"/>
                <a:gd name="connsiteY6" fmla="*/ 128296 h 155093"/>
                <a:gd name="connsiteX7" fmla="*/ 474 w 369863"/>
                <a:gd name="connsiteY7" fmla="*/ 23003 h 155093"/>
                <a:gd name="connsiteX8" fmla="*/ 24420 w 369863"/>
                <a:gd name="connsiteY8" fmla="*/ 237 h 155093"/>
                <a:gd name="connsiteX9" fmla="*/ 185643 w 369863"/>
                <a:gd name="connsiteY9" fmla="*/ 237 h 155093"/>
                <a:gd name="connsiteX10" fmla="*/ 185406 w 369863"/>
                <a:gd name="connsiteY10" fmla="*/ 0 h 155093"/>
                <a:gd name="connsiteX11" fmla="*/ 19442 w 369863"/>
                <a:gd name="connsiteY11" fmla="*/ 20157 h 155093"/>
                <a:gd name="connsiteX12" fmla="*/ 19204 w 369863"/>
                <a:gd name="connsiteY12" fmla="*/ 123553 h 155093"/>
                <a:gd name="connsiteX13" fmla="*/ 32007 w 369863"/>
                <a:gd name="connsiteY13" fmla="*/ 136122 h 155093"/>
                <a:gd name="connsiteX14" fmla="*/ 339041 w 369863"/>
                <a:gd name="connsiteY14" fmla="*/ 136122 h 155093"/>
                <a:gd name="connsiteX15" fmla="*/ 351133 w 369863"/>
                <a:gd name="connsiteY15" fmla="*/ 123791 h 155093"/>
                <a:gd name="connsiteX16" fmla="*/ 351133 w 369863"/>
                <a:gd name="connsiteY16" fmla="*/ 33675 h 155093"/>
                <a:gd name="connsiteX17" fmla="*/ 336670 w 369863"/>
                <a:gd name="connsiteY17" fmla="*/ 18972 h 155093"/>
                <a:gd name="connsiteX18" fmla="*/ 31059 w 369863"/>
                <a:gd name="connsiteY18" fmla="*/ 18972 h 155093"/>
                <a:gd name="connsiteX19" fmla="*/ 19442 w 369863"/>
                <a:gd name="connsiteY19" fmla="*/ 20157 h 15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9863" h="155093">
                  <a:moveTo>
                    <a:pt x="185406" y="0"/>
                  </a:moveTo>
                  <a:cubicBezTo>
                    <a:pt x="238040" y="0"/>
                    <a:pt x="290437" y="0"/>
                    <a:pt x="343072" y="0"/>
                  </a:cubicBezTo>
                  <a:cubicBezTo>
                    <a:pt x="362750" y="0"/>
                    <a:pt x="369863" y="7826"/>
                    <a:pt x="369863" y="27746"/>
                  </a:cubicBezTo>
                  <a:cubicBezTo>
                    <a:pt x="369863" y="61421"/>
                    <a:pt x="369863" y="94859"/>
                    <a:pt x="369863" y="128533"/>
                  </a:cubicBezTo>
                  <a:cubicBezTo>
                    <a:pt x="369863" y="147505"/>
                    <a:pt x="362276" y="155094"/>
                    <a:pt x="343072" y="155094"/>
                  </a:cubicBezTo>
                  <a:cubicBezTo>
                    <a:pt x="237566" y="155094"/>
                    <a:pt x="132060" y="155094"/>
                    <a:pt x="26554" y="155094"/>
                  </a:cubicBezTo>
                  <a:cubicBezTo>
                    <a:pt x="7587" y="155094"/>
                    <a:pt x="0" y="147268"/>
                    <a:pt x="0" y="128296"/>
                  </a:cubicBezTo>
                  <a:cubicBezTo>
                    <a:pt x="0" y="93199"/>
                    <a:pt x="0" y="58101"/>
                    <a:pt x="474" y="23003"/>
                  </a:cubicBezTo>
                  <a:cubicBezTo>
                    <a:pt x="711" y="7826"/>
                    <a:pt x="9010" y="237"/>
                    <a:pt x="24420" y="237"/>
                  </a:cubicBezTo>
                  <a:cubicBezTo>
                    <a:pt x="78240" y="237"/>
                    <a:pt x="131823" y="237"/>
                    <a:pt x="185643" y="237"/>
                  </a:cubicBezTo>
                  <a:cubicBezTo>
                    <a:pt x="185406" y="237"/>
                    <a:pt x="185406" y="237"/>
                    <a:pt x="185406" y="0"/>
                  </a:cubicBezTo>
                  <a:close/>
                  <a:moveTo>
                    <a:pt x="19442" y="20157"/>
                  </a:moveTo>
                  <a:cubicBezTo>
                    <a:pt x="19442" y="56441"/>
                    <a:pt x="19916" y="89879"/>
                    <a:pt x="19204" y="123553"/>
                  </a:cubicBezTo>
                  <a:cubicBezTo>
                    <a:pt x="18967" y="133751"/>
                    <a:pt x="22524" y="136122"/>
                    <a:pt x="32007" y="136122"/>
                  </a:cubicBezTo>
                  <a:cubicBezTo>
                    <a:pt x="134431" y="135885"/>
                    <a:pt x="236618" y="135885"/>
                    <a:pt x="339041" y="136122"/>
                  </a:cubicBezTo>
                  <a:cubicBezTo>
                    <a:pt x="348762" y="136122"/>
                    <a:pt x="351133" y="132802"/>
                    <a:pt x="351133" y="123791"/>
                  </a:cubicBezTo>
                  <a:cubicBezTo>
                    <a:pt x="350659" y="93673"/>
                    <a:pt x="350422" y="63792"/>
                    <a:pt x="351133" y="33675"/>
                  </a:cubicBezTo>
                  <a:cubicBezTo>
                    <a:pt x="351370" y="22292"/>
                    <a:pt x="348288" y="18972"/>
                    <a:pt x="336670" y="18972"/>
                  </a:cubicBezTo>
                  <a:cubicBezTo>
                    <a:pt x="234721" y="19446"/>
                    <a:pt x="132771" y="18972"/>
                    <a:pt x="31059" y="18972"/>
                  </a:cubicBezTo>
                  <a:cubicBezTo>
                    <a:pt x="27029" y="18972"/>
                    <a:pt x="23472" y="19683"/>
                    <a:pt x="19442" y="20157"/>
                  </a:cubicBezTo>
                  <a:close/>
                </a:path>
              </a:pathLst>
            </a:custGeom>
            <a:grpFill/>
            <a:ln w="2364" cap="flat">
              <a:noFill/>
              <a:prstDash val="solid"/>
              <a:miter/>
            </a:ln>
          </p:spPr>
          <p:txBody>
            <a:bodyPr rtlCol="0" anchor="ctr"/>
            <a:lstStyle/>
            <a:p>
              <a:endParaRPr lang="en-US"/>
            </a:p>
          </p:txBody>
        </p:sp>
        <p:sp>
          <p:nvSpPr>
            <p:cNvPr id="688" name="Freeform 687">
              <a:extLst>
                <a:ext uri="{FF2B5EF4-FFF2-40B4-BE49-F238E27FC236}">
                  <a16:creationId xmlns:a16="http://schemas.microsoft.com/office/drawing/2014/main" id="{11CC7315-D117-1E6D-F367-6953305C9FE3}"/>
                </a:ext>
              </a:extLst>
            </p:cNvPr>
            <p:cNvSpPr/>
            <p:nvPr/>
          </p:nvSpPr>
          <p:spPr>
            <a:xfrm>
              <a:off x="3277151" y="6073134"/>
              <a:ext cx="117762" cy="252944"/>
            </a:xfrm>
            <a:custGeom>
              <a:avLst/>
              <a:gdLst>
                <a:gd name="connsiteX0" fmla="*/ 105 w 117762"/>
                <a:gd name="connsiteY0" fmla="*/ 126956 h 252944"/>
                <a:gd name="connsiteX1" fmla="*/ 105 w 117762"/>
                <a:gd name="connsiteY1" fmla="*/ 60555 h 252944"/>
                <a:gd name="connsiteX2" fmla="*/ 56059 w 117762"/>
                <a:gd name="connsiteY2" fmla="*/ 83 h 252944"/>
                <a:gd name="connsiteX3" fmla="*/ 116517 w 117762"/>
                <a:gd name="connsiteY3" fmla="*/ 55338 h 252944"/>
                <a:gd name="connsiteX4" fmla="*/ 116517 w 117762"/>
                <a:gd name="connsiteY4" fmla="*/ 198574 h 252944"/>
                <a:gd name="connsiteX5" fmla="*/ 55348 w 117762"/>
                <a:gd name="connsiteY5" fmla="*/ 252881 h 252944"/>
                <a:gd name="connsiteX6" fmla="*/ 342 w 117762"/>
                <a:gd name="connsiteY6" fmla="*/ 194306 h 252944"/>
                <a:gd name="connsiteX7" fmla="*/ 105 w 117762"/>
                <a:gd name="connsiteY7" fmla="*/ 126956 h 252944"/>
                <a:gd name="connsiteX8" fmla="*/ 97550 w 117762"/>
                <a:gd name="connsiteY8" fmla="*/ 127193 h 252944"/>
                <a:gd name="connsiteX9" fmla="*/ 97550 w 117762"/>
                <a:gd name="connsiteY9" fmla="*/ 95179 h 252944"/>
                <a:gd name="connsiteX10" fmla="*/ 97550 w 117762"/>
                <a:gd name="connsiteY10" fmla="*/ 61978 h 252944"/>
                <a:gd name="connsiteX11" fmla="*/ 57956 w 117762"/>
                <a:gd name="connsiteY11" fmla="*/ 19529 h 252944"/>
                <a:gd name="connsiteX12" fmla="*/ 19073 w 117762"/>
                <a:gd name="connsiteY12" fmla="*/ 62927 h 252944"/>
                <a:gd name="connsiteX13" fmla="*/ 19073 w 117762"/>
                <a:gd name="connsiteY13" fmla="*/ 189563 h 252944"/>
                <a:gd name="connsiteX14" fmla="*/ 58430 w 117762"/>
                <a:gd name="connsiteY14" fmla="*/ 234146 h 252944"/>
                <a:gd name="connsiteX15" fmla="*/ 97550 w 117762"/>
                <a:gd name="connsiteY15" fmla="*/ 190986 h 252944"/>
                <a:gd name="connsiteX16" fmla="*/ 97550 w 117762"/>
                <a:gd name="connsiteY16" fmla="*/ 127193 h 25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762" h="252944">
                  <a:moveTo>
                    <a:pt x="105" y="126956"/>
                  </a:moveTo>
                  <a:cubicBezTo>
                    <a:pt x="105" y="104902"/>
                    <a:pt x="-132" y="82847"/>
                    <a:pt x="105" y="60555"/>
                  </a:cubicBezTo>
                  <a:cubicBezTo>
                    <a:pt x="342" y="27117"/>
                    <a:pt x="23815" y="1743"/>
                    <a:pt x="56059" y="83"/>
                  </a:cubicBezTo>
                  <a:cubicBezTo>
                    <a:pt x="87829" y="-1577"/>
                    <a:pt x="115332" y="21900"/>
                    <a:pt x="116517" y="55338"/>
                  </a:cubicBezTo>
                  <a:cubicBezTo>
                    <a:pt x="118177" y="103004"/>
                    <a:pt x="118177" y="150908"/>
                    <a:pt x="116517" y="198574"/>
                  </a:cubicBezTo>
                  <a:cubicBezTo>
                    <a:pt x="115332" y="231538"/>
                    <a:pt x="87829" y="254304"/>
                    <a:pt x="55348" y="252881"/>
                  </a:cubicBezTo>
                  <a:cubicBezTo>
                    <a:pt x="25000" y="251695"/>
                    <a:pt x="580" y="226083"/>
                    <a:pt x="342" y="194306"/>
                  </a:cubicBezTo>
                  <a:cubicBezTo>
                    <a:pt x="-132" y="171777"/>
                    <a:pt x="105" y="149485"/>
                    <a:pt x="105" y="126956"/>
                  </a:cubicBezTo>
                  <a:close/>
                  <a:moveTo>
                    <a:pt x="97550" y="127193"/>
                  </a:moveTo>
                  <a:cubicBezTo>
                    <a:pt x="97550" y="116522"/>
                    <a:pt x="97550" y="105850"/>
                    <a:pt x="97550" y="95179"/>
                  </a:cubicBezTo>
                  <a:cubicBezTo>
                    <a:pt x="97550" y="84033"/>
                    <a:pt x="97550" y="73124"/>
                    <a:pt x="97550" y="61978"/>
                  </a:cubicBezTo>
                  <a:cubicBezTo>
                    <a:pt x="97313" y="36840"/>
                    <a:pt x="80717" y="19055"/>
                    <a:pt x="57956" y="19529"/>
                  </a:cubicBezTo>
                  <a:cubicBezTo>
                    <a:pt x="35195" y="20003"/>
                    <a:pt x="19073" y="37789"/>
                    <a:pt x="19073" y="62927"/>
                  </a:cubicBezTo>
                  <a:cubicBezTo>
                    <a:pt x="19073" y="105139"/>
                    <a:pt x="19073" y="147351"/>
                    <a:pt x="19073" y="189563"/>
                  </a:cubicBezTo>
                  <a:cubicBezTo>
                    <a:pt x="19073" y="215175"/>
                    <a:pt x="35906" y="234146"/>
                    <a:pt x="58430" y="234146"/>
                  </a:cubicBezTo>
                  <a:cubicBezTo>
                    <a:pt x="81191" y="234146"/>
                    <a:pt x="97076" y="216598"/>
                    <a:pt x="97550" y="190986"/>
                  </a:cubicBezTo>
                  <a:cubicBezTo>
                    <a:pt x="97787" y="169643"/>
                    <a:pt x="97550" y="148537"/>
                    <a:pt x="97550" y="127193"/>
                  </a:cubicBezTo>
                  <a:close/>
                </a:path>
              </a:pathLst>
            </a:custGeom>
            <a:grpFill/>
            <a:ln w="2364" cap="flat">
              <a:noFill/>
              <a:prstDash val="solid"/>
              <a:miter/>
            </a:ln>
          </p:spPr>
          <p:txBody>
            <a:bodyPr rtlCol="0" anchor="ctr"/>
            <a:lstStyle/>
            <a:p>
              <a:endParaRPr lang="en-US"/>
            </a:p>
          </p:txBody>
        </p:sp>
        <p:sp>
          <p:nvSpPr>
            <p:cNvPr id="689" name="Freeform 688">
              <a:extLst>
                <a:ext uri="{FF2B5EF4-FFF2-40B4-BE49-F238E27FC236}">
                  <a16:creationId xmlns:a16="http://schemas.microsoft.com/office/drawing/2014/main" id="{04C39B52-4A02-861A-E606-2E8D69C07FEB}"/>
                </a:ext>
              </a:extLst>
            </p:cNvPr>
            <p:cNvSpPr/>
            <p:nvPr/>
          </p:nvSpPr>
          <p:spPr>
            <a:xfrm>
              <a:off x="3102044" y="6073448"/>
              <a:ext cx="114992" cy="114791"/>
            </a:xfrm>
            <a:custGeom>
              <a:avLst/>
              <a:gdLst>
                <a:gd name="connsiteX0" fmla="*/ 114991 w 114992"/>
                <a:gd name="connsiteY0" fmla="*/ 57870 h 114791"/>
                <a:gd name="connsiteX1" fmla="*/ 57378 w 114992"/>
                <a:gd name="connsiteY1" fmla="*/ 114785 h 114791"/>
                <a:gd name="connsiteX2" fmla="*/ 2 w 114992"/>
                <a:gd name="connsiteY2" fmla="*/ 57396 h 114791"/>
                <a:gd name="connsiteX3" fmla="*/ 58563 w 114992"/>
                <a:gd name="connsiteY3" fmla="*/ 6 h 114791"/>
                <a:gd name="connsiteX4" fmla="*/ 114991 w 114992"/>
                <a:gd name="connsiteY4" fmla="*/ 57870 h 114791"/>
                <a:gd name="connsiteX5" fmla="*/ 19917 w 114992"/>
                <a:gd name="connsiteY5" fmla="*/ 56210 h 114791"/>
                <a:gd name="connsiteX6" fmla="*/ 56192 w 114992"/>
                <a:gd name="connsiteY6" fmla="*/ 95339 h 114791"/>
                <a:gd name="connsiteX7" fmla="*/ 96024 w 114992"/>
                <a:gd name="connsiteY7" fmla="*/ 58107 h 114791"/>
                <a:gd name="connsiteX8" fmla="*/ 58326 w 114992"/>
                <a:gd name="connsiteY8" fmla="*/ 19215 h 114791"/>
                <a:gd name="connsiteX9" fmla="*/ 19917 w 114992"/>
                <a:gd name="connsiteY9" fmla="*/ 56210 h 11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92" h="114791">
                  <a:moveTo>
                    <a:pt x="114991" y="57870"/>
                  </a:moveTo>
                  <a:cubicBezTo>
                    <a:pt x="114754" y="89411"/>
                    <a:pt x="88674" y="115260"/>
                    <a:pt x="57378" y="114785"/>
                  </a:cubicBezTo>
                  <a:cubicBezTo>
                    <a:pt x="25845" y="114548"/>
                    <a:pt x="-235" y="88225"/>
                    <a:pt x="2" y="57396"/>
                  </a:cubicBezTo>
                  <a:cubicBezTo>
                    <a:pt x="239" y="25381"/>
                    <a:pt x="26556" y="-468"/>
                    <a:pt x="58563" y="6"/>
                  </a:cubicBezTo>
                  <a:cubicBezTo>
                    <a:pt x="90096" y="244"/>
                    <a:pt x="115228" y="26093"/>
                    <a:pt x="114991" y="57870"/>
                  </a:cubicBezTo>
                  <a:close/>
                  <a:moveTo>
                    <a:pt x="19917" y="56210"/>
                  </a:moveTo>
                  <a:cubicBezTo>
                    <a:pt x="19206" y="76605"/>
                    <a:pt x="35802" y="94628"/>
                    <a:pt x="56192" y="95339"/>
                  </a:cubicBezTo>
                  <a:cubicBezTo>
                    <a:pt x="77056" y="96051"/>
                    <a:pt x="95312" y="78976"/>
                    <a:pt x="96024" y="58107"/>
                  </a:cubicBezTo>
                  <a:cubicBezTo>
                    <a:pt x="96498" y="37001"/>
                    <a:pt x="80139" y="19927"/>
                    <a:pt x="58326" y="19215"/>
                  </a:cubicBezTo>
                  <a:cubicBezTo>
                    <a:pt x="37462" y="18978"/>
                    <a:pt x="20392" y="35104"/>
                    <a:pt x="19917" y="56210"/>
                  </a:cubicBezTo>
                  <a:close/>
                </a:path>
              </a:pathLst>
            </a:custGeom>
            <a:grpFill/>
            <a:ln w="2364" cap="flat">
              <a:noFill/>
              <a:prstDash val="solid"/>
              <a:miter/>
            </a:ln>
          </p:spPr>
          <p:txBody>
            <a:bodyPr rtlCol="0" anchor="ctr"/>
            <a:lstStyle/>
            <a:p>
              <a:endParaRPr lang="en-US"/>
            </a:p>
          </p:txBody>
        </p:sp>
        <p:sp>
          <p:nvSpPr>
            <p:cNvPr id="690" name="Freeform 689">
              <a:extLst>
                <a:ext uri="{FF2B5EF4-FFF2-40B4-BE49-F238E27FC236}">
                  <a16:creationId xmlns:a16="http://schemas.microsoft.com/office/drawing/2014/main" id="{5802B45E-9A07-14AA-6D43-583A2CD9612A}"/>
                </a:ext>
              </a:extLst>
            </p:cNvPr>
            <p:cNvSpPr/>
            <p:nvPr/>
          </p:nvSpPr>
          <p:spPr>
            <a:xfrm>
              <a:off x="3102040" y="6211467"/>
              <a:ext cx="114995" cy="114785"/>
            </a:xfrm>
            <a:custGeom>
              <a:avLst/>
              <a:gdLst>
                <a:gd name="connsiteX0" fmla="*/ 57857 w 114995"/>
                <a:gd name="connsiteY0" fmla="*/ 114785 h 114785"/>
                <a:gd name="connsiteX1" fmla="*/ 6 w 114995"/>
                <a:gd name="connsiteY1" fmla="*/ 57870 h 114785"/>
                <a:gd name="connsiteX2" fmla="*/ 58094 w 114995"/>
                <a:gd name="connsiteY2" fmla="*/ 6 h 114785"/>
                <a:gd name="connsiteX3" fmla="*/ 114996 w 114995"/>
                <a:gd name="connsiteY3" fmla="*/ 57633 h 114785"/>
                <a:gd name="connsiteX4" fmla="*/ 57857 w 114995"/>
                <a:gd name="connsiteY4" fmla="*/ 114785 h 114785"/>
                <a:gd name="connsiteX5" fmla="*/ 95791 w 114995"/>
                <a:gd name="connsiteY5" fmla="*/ 56921 h 114785"/>
                <a:gd name="connsiteX6" fmla="*/ 57620 w 114995"/>
                <a:gd name="connsiteY6" fmla="*/ 19927 h 114785"/>
                <a:gd name="connsiteX7" fmla="*/ 19448 w 114995"/>
                <a:gd name="connsiteY7" fmla="*/ 56921 h 114785"/>
                <a:gd name="connsiteX8" fmla="*/ 57620 w 114995"/>
                <a:gd name="connsiteY8" fmla="*/ 95813 h 114785"/>
                <a:gd name="connsiteX9" fmla="*/ 95791 w 114995"/>
                <a:gd name="connsiteY9" fmla="*/ 56921 h 11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95" h="114785">
                  <a:moveTo>
                    <a:pt x="57857" y="114785"/>
                  </a:moveTo>
                  <a:cubicBezTo>
                    <a:pt x="26323" y="114785"/>
                    <a:pt x="718" y="89648"/>
                    <a:pt x="6" y="57870"/>
                  </a:cubicBezTo>
                  <a:cubicBezTo>
                    <a:pt x="-468" y="26329"/>
                    <a:pt x="26323" y="-468"/>
                    <a:pt x="58094" y="6"/>
                  </a:cubicBezTo>
                  <a:cubicBezTo>
                    <a:pt x="89627" y="243"/>
                    <a:pt x="114996" y="26092"/>
                    <a:pt x="114996" y="57633"/>
                  </a:cubicBezTo>
                  <a:cubicBezTo>
                    <a:pt x="114996" y="89173"/>
                    <a:pt x="89627" y="114548"/>
                    <a:pt x="57857" y="114785"/>
                  </a:cubicBezTo>
                  <a:close/>
                  <a:moveTo>
                    <a:pt x="95791" y="56921"/>
                  </a:moveTo>
                  <a:cubicBezTo>
                    <a:pt x="95791" y="36290"/>
                    <a:pt x="78484" y="19689"/>
                    <a:pt x="57620" y="19927"/>
                  </a:cubicBezTo>
                  <a:cubicBezTo>
                    <a:pt x="36755" y="19927"/>
                    <a:pt x="19685" y="36527"/>
                    <a:pt x="19448" y="56921"/>
                  </a:cubicBezTo>
                  <a:cubicBezTo>
                    <a:pt x="19211" y="77790"/>
                    <a:pt x="36993" y="95813"/>
                    <a:pt x="57620" y="95813"/>
                  </a:cubicBezTo>
                  <a:cubicBezTo>
                    <a:pt x="78484" y="95576"/>
                    <a:pt x="96028" y="78027"/>
                    <a:pt x="95791" y="56921"/>
                  </a:cubicBezTo>
                  <a:close/>
                </a:path>
              </a:pathLst>
            </a:custGeom>
            <a:grpFill/>
            <a:ln w="2364" cap="flat">
              <a:noFill/>
              <a:prstDash val="solid"/>
              <a:miter/>
            </a:ln>
          </p:spPr>
          <p:txBody>
            <a:bodyPr rtlCol="0" anchor="ctr"/>
            <a:lstStyle/>
            <a:p>
              <a:endParaRPr lang="en-US"/>
            </a:p>
          </p:txBody>
        </p:sp>
        <p:sp>
          <p:nvSpPr>
            <p:cNvPr id="691" name="Freeform 690">
              <a:extLst>
                <a:ext uri="{FF2B5EF4-FFF2-40B4-BE49-F238E27FC236}">
                  <a16:creationId xmlns:a16="http://schemas.microsoft.com/office/drawing/2014/main" id="{973B28D4-F9AE-1B34-ACFE-03E6D3F8B2F1}"/>
                </a:ext>
              </a:extLst>
            </p:cNvPr>
            <p:cNvSpPr/>
            <p:nvPr/>
          </p:nvSpPr>
          <p:spPr>
            <a:xfrm>
              <a:off x="3267536" y="5976876"/>
              <a:ext cx="136093" cy="64668"/>
            </a:xfrm>
            <a:custGeom>
              <a:avLst/>
              <a:gdLst>
                <a:gd name="connsiteX0" fmla="*/ 68045 w 136093"/>
                <a:gd name="connsiteY0" fmla="*/ 64563 h 64668"/>
                <a:gd name="connsiteX1" fmla="*/ 32482 w 136093"/>
                <a:gd name="connsiteY1" fmla="*/ 64563 h 64668"/>
                <a:gd name="connsiteX2" fmla="*/ 0 w 136093"/>
                <a:gd name="connsiteY2" fmla="*/ 32311 h 64668"/>
                <a:gd name="connsiteX3" fmla="*/ 31533 w 136093"/>
                <a:gd name="connsiteY3" fmla="*/ 534 h 64668"/>
                <a:gd name="connsiteX4" fmla="*/ 104794 w 136093"/>
                <a:gd name="connsiteY4" fmla="*/ 534 h 64668"/>
                <a:gd name="connsiteX5" fmla="*/ 136091 w 136093"/>
                <a:gd name="connsiteY5" fmla="*/ 32548 h 64668"/>
                <a:gd name="connsiteX6" fmla="*/ 103372 w 136093"/>
                <a:gd name="connsiteY6" fmla="*/ 64563 h 64668"/>
                <a:gd name="connsiteX7" fmla="*/ 68045 w 136093"/>
                <a:gd name="connsiteY7" fmla="*/ 64563 h 64668"/>
                <a:gd name="connsiteX8" fmla="*/ 68519 w 136093"/>
                <a:gd name="connsiteY8" fmla="*/ 18557 h 64668"/>
                <a:gd name="connsiteX9" fmla="*/ 68519 w 136093"/>
                <a:gd name="connsiteY9" fmla="*/ 18557 h 64668"/>
                <a:gd name="connsiteX10" fmla="*/ 34378 w 136093"/>
                <a:gd name="connsiteY10" fmla="*/ 18557 h 64668"/>
                <a:gd name="connsiteX11" fmla="*/ 19441 w 136093"/>
                <a:gd name="connsiteY11" fmla="*/ 31600 h 64668"/>
                <a:gd name="connsiteX12" fmla="*/ 34852 w 136093"/>
                <a:gd name="connsiteY12" fmla="*/ 45591 h 64668"/>
                <a:gd name="connsiteX13" fmla="*/ 102187 w 136093"/>
                <a:gd name="connsiteY13" fmla="*/ 45591 h 64668"/>
                <a:gd name="connsiteX14" fmla="*/ 117123 w 136093"/>
                <a:gd name="connsiteY14" fmla="*/ 32311 h 64668"/>
                <a:gd name="connsiteX15" fmla="*/ 101712 w 136093"/>
                <a:gd name="connsiteY15" fmla="*/ 18320 h 64668"/>
                <a:gd name="connsiteX16" fmla="*/ 68519 w 136093"/>
                <a:gd name="connsiteY16" fmla="*/ 18557 h 6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093" h="64668">
                  <a:moveTo>
                    <a:pt x="68045" y="64563"/>
                  </a:moveTo>
                  <a:cubicBezTo>
                    <a:pt x="56191" y="64563"/>
                    <a:pt x="44336" y="64800"/>
                    <a:pt x="32482" y="64563"/>
                  </a:cubicBezTo>
                  <a:cubicBezTo>
                    <a:pt x="13988" y="64089"/>
                    <a:pt x="0" y="49860"/>
                    <a:pt x="0" y="32311"/>
                  </a:cubicBezTo>
                  <a:cubicBezTo>
                    <a:pt x="0" y="15000"/>
                    <a:pt x="13040" y="1008"/>
                    <a:pt x="31533" y="534"/>
                  </a:cubicBezTo>
                  <a:cubicBezTo>
                    <a:pt x="55954" y="-178"/>
                    <a:pt x="80374" y="-178"/>
                    <a:pt x="104794" y="534"/>
                  </a:cubicBezTo>
                  <a:cubicBezTo>
                    <a:pt x="123051" y="1008"/>
                    <a:pt x="136328" y="15474"/>
                    <a:pt x="136091" y="32548"/>
                  </a:cubicBezTo>
                  <a:cubicBezTo>
                    <a:pt x="135854" y="50334"/>
                    <a:pt x="122102" y="64089"/>
                    <a:pt x="103372" y="64563"/>
                  </a:cubicBezTo>
                  <a:cubicBezTo>
                    <a:pt x="91754" y="64800"/>
                    <a:pt x="79900" y="64563"/>
                    <a:pt x="68045" y="64563"/>
                  </a:cubicBezTo>
                  <a:close/>
                  <a:moveTo>
                    <a:pt x="68519" y="18557"/>
                  </a:moveTo>
                  <a:cubicBezTo>
                    <a:pt x="68519" y="18794"/>
                    <a:pt x="68519" y="18794"/>
                    <a:pt x="68519" y="18557"/>
                  </a:cubicBezTo>
                  <a:cubicBezTo>
                    <a:pt x="57139" y="18557"/>
                    <a:pt x="45759" y="18557"/>
                    <a:pt x="34378" y="18557"/>
                  </a:cubicBezTo>
                  <a:cubicBezTo>
                    <a:pt x="25606" y="18557"/>
                    <a:pt x="19441" y="22825"/>
                    <a:pt x="19441" y="31600"/>
                  </a:cubicBezTo>
                  <a:cubicBezTo>
                    <a:pt x="19204" y="41086"/>
                    <a:pt x="25606" y="45591"/>
                    <a:pt x="34852" y="45591"/>
                  </a:cubicBezTo>
                  <a:cubicBezTo>
                    <a:pt x="57376" y="45829"/>
                    <a:pt x="79663" y="45829"/>
                    <a:pt x="102187" y="45591"/>
                  </a:cubicBezTo>
                  <a:cubicBezTo>
                    <a:pt x="110722" y="45591"/>
                    <a:pt x="116886" y="41323"/>
                    <a:pt x="117123" y="32311"/>
                  </a:cubicBezTo>
                  <a:cubicBezTo>
                    <a:pt x="117360" y="22588"/>
                    <a:pt x="110959" y="18557"/>
                    <a:pt x="101712" y="18320"/>
                  </a:cubicBezTo>
                  <a:cubicBezTo>
                    <a:pt x="90569" y="18557"/>
                    <a:pt x="79426" y="18557"/>
                    <a:pt x="68519" y="18557"/>
                  </a:cubicBezTo>
                  <a:close/>
                </a:path>
              </a:pathLst>
            </a:custGeom>
            <a:grpFill/>
            <a:ln w="2364" cap="flat">
              <a:noFill/>
              <a:prstDash val="solid"/>
              <a:miter/>
            </a:ln>
          </p:spPr>
          <p:txBody>
            <a:bodyPr rtlCol="0" anchor="ctr"/>
            <a:lstStyle/>
            <a:p>
              <a:endParaRPr lang="en-US"/>
            </a:p>
          </p:txBody>
        </p:sp>
        <p:sp>
          <p:nvSpPr>
            <p:cNvPr id="692" name="Freeform 691">
              <a:extLst>
                <a:ext uri="{FF2B5EF4-FFF2-40B4-BE49-F238E27FC236}">
                  <a16:creationId xmlns:a16="http://schemas.microsoft.com/office/drawing/2014/main" id="{93782334-6FFB-3510-E217-CE7E0CC70037}"/>
                </a:ext>
              </a:extLst>
            </p:cNvPr>
            <p:cNvSpPr/>
            <p:nvPr/>
          </p:nvSpPr>
          <p:spPr>
            <a:xfrm>
              <a:off x="3092085" y="5976830"/>
              <a:ext cx="135394" cy="64787"/>
            </a:xfrm>
            <a:custGeom>
              <a:avLst/>
              <a:gdLst>
                <a:gd name="connsiteX0" fmla="*/ 68523 w 135394"/>
                <a:gd name="connsiteY0" fmla="*/ 105 h 64787"/>
                <a:gd name="connsiteX1" fmla="*/ 102901 w 135394"/>
                <a:gd name="connsiteY1" fmla="*/ 105 h 64787"/>
                <a:gd name="connsiteX2" fmla="*/ 135382 w 135394"/>
                <a:gd name="connsiteY2" fmla="*/ 33069 h 64787"/>
                <a:gd name="connsiteX3" fmla="*/ 102427 w 135394"/>
                <a:gd name="connsiteY3" fmla="*/ 64609 h 64787"/>
                <a:gd name="connsiteX4" fmla="*/ 33907 w 135394"/>
                <a:gd name="connsiteY4" fmla="*/ 64609 h 64787"/>
                <a:gd name="connsiteX5" fmla="*/ 3 w 135394"/>
                <a:gd name="connsiteY5" fmla="*/ 32595 h 64787"/>
                <a:gd name="connsiteX6" fmla="*/ 33196 w 135394"/>
                <a:gd name="connsiteY6" fmla="*/ 105 h 64787"/>
                <a:gd name="connsiteX7" fmla="*/ 68523 w 135394"/>
                <a:gd name="connsiteY7" fmla="*/ 105 h 64787"/>
                <a:gd name="connsiteX8" fmla="*/ 68048 w 135394"/>
                <a:gd name="connsiteY8" fmla="*/ 18603 h 64787"/>
                <a:gd name="connsiteX9" fmla="*/ 35093 w 135394"/>
                <a:gd name="connsiteY9" fmla="*/ 18603 h 64787"/>
                <a:gd name="connsiteX10" fmla="*/ 18970 w 135394"/>
                <a:gd name="connsiteY10" fmla="*/ 31646 h 64787"/>
                <a:gd name="connsiteX11" fmla="*/ 34381 w 135394"/>
                <a:gd name="connsiteY11" fmla="*/ 45875 h 64787"/>
                <a:gd name="connsiteX12" fmla="*/ 101715 w 135394"/>
                <a:gd name="connsiteY12" fmla="*/ 45875 h 64787"/>
                <a:gd name="connsiteX13" fmla="*/ 116652 w 135394"/>
                <a:gd name="connsiteY13" fmla="*/ 32595 h 64787"/>
                <a:gd name="connsiteX14" fmla="*/ 101241 w 135394"/>
                <a:gd name="connsiteY14" fmla="*/ 18603 h 64787"/>
                <a:gd name="connsiteX15" fmla="*/ 68048 w 135394"/>
                <a:gd name="connsiteY15" fmla="*/ 18603 h 6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394" h="64787">
                  <a:moveTo>
                    <a:pt x="68523" y="105"/>
                  </a:moveTo>
                  <a:cubicBezTo>
                    <a:pt x="79903" y="105"/>
                    <a:pt x="91283" y="-132"/>
                    <a:pt x="102901" y="105"/>
                  </a:cubicBezTo>
                  <a:cubicBezTo>
                    <a:pt x="122579" y="817"/>
                    <a:pt x="135857" y="14334"/>
                    <a:pt x="135382" y="33069"/>
                  </a:cubicBezTo>
                  <a:cubicBezTo>
                    <a:pt x="134908" y="51092"/>
                    <a:pt x="121157" y="64372"/>
                    <a:pt x="102427" y="64609"/>
                  </a:cubicBezTo>
                  <a:cubicBezTo>
                    <a:pt x="79666" y="64846"/>
                    <a:pt x="56668" y="64846"/>
                    <a:pt x="33907" y="64609"/>
                  </a:cubicBezTo>
                  <a:cubicBezTo>
                    <a:pt x="14229" y="64372"/>
                    <a:pt x="240" y="50855"/>
                    <a:pt x="3" y="32595"/>
                  </a:cubicBezTo>
                  <a:cubicBezTo>
                    <a:pt x="-234" y="13860"/>
                    <a:pt x="13043" y="817"/>
                    <a:pt x="33196" y="105"/>
                  </a:cubicBezTo>
                  <a:cubicBezTo>
                    <a:pt x="44813" y="-132"/>
                    <a:pt x="56668" y="105"/>
                    <a:pt x="68523" y="105"/>
                  </a:cubicBezTo>
                  <a:close/>
                  <a:moveTo>
                    <a:pt x="68048" y="18603"/>
                  </a:moveTo>
                  <a:cubicBezTo>
                    <a:pt x="57142" y="18603"/>
                    <a:pt x="45999" y="18603"/>
                    <a:pt x="35093" y="18603"/>
                  </a:cubicBezTo>
                  <a:cubicBezTo>
                    <a:pt x="25846" y="18603"/>
                    <a:pt x="19208" y="22160"/>
                    <a:pt x="18970" y="31646"/>
                  </a:cubicBezTo>
                  <a:cubicBezTo>
                    <a:pt x="18496" y="41369"/>
                    <a:pt x="25372" y="45638"/>
                    <a:pt x="34381" y="45875"/>
                  </a:cubicBezTo>
                  <a:cubicBezTo>
                    <a:pt x="56905" y="46112"/>
                    <a:pt x="79192" y="46112"/>
                    <a:pt x="101715" y="45875"/>
                  </a:cubicBezTo>
                  <a:cubicBezTo>
                    <a:pt x="110251" y="45875"/>
                    <a:pt x="116652" y="41606"/>
                    <a:pt x="116652" y="32595"/>
                  </a:cubicBezTo>
                  <a:cubicBezTo>
                    <a:pt x="116889" y="22871"/>
                    <a:pt x="110488" y="18603"/>
                    <a:pt x="101241" y="18603"/>
                  </a:cubicBezTo>
                  <a:cubicBezTo>
                    <a:pt x="90098" y="18603"/>
                    <a:pt x="79192" y="18603"/>
                    <a:pt x="68048" y="18603"/>
                  </a:cubicBezTo>
                  <a:close/>
                </a:path>
              </a:pathLst>
            </a:custGeom>
            <a:grpFill/>
            <a:ln w="2364" cap="flat">
              <a:noFill/>
              <a:prstDash val="solid"/>
              <a:miter/>
            </a:ln>
          </p:spPr>
          <p:txBody>
            <a:bodyPr rtlCol="0" anchor="ctr"/>
            <a:lstStyle/>
            <a:p>
              <a:endParaRPr lang="en-US"/>
            </a:p>
          </p:txBody>
        </p:sp>
      </p:grpSp>
      <p:sp>
        <p:nvSpPr>
          <p:cNvPr id="33" name="TextBox 49">
            <a:extLst>
              <a:ext uri="{FF2B5EF4-FFF2-40B4-BE49-F238E27FC236}">
                <a16:creationId xmlns:a16="http://schemas.microsoft.com/office/drawing/2014/main" id="{801AE013-B840-A981-F644-953B61B93057}"/>
              </a:ext>
            </a:extLst>
          </p:cNvPr>
          <p:cNvSpPr txBox="1"/>
          <p:nvPr/>
        </p:nvSpPr>
        <p:spPr>
          <a:xfrm>
            <a:off x="6979668" y="1158758"/>
            <a:ext cx="4182648" cy="752770"/>
          </a:xfrm>
          <a:prstGeom prst="rect">
            <a:avLst/>
          </a:prstGeom>
          <a:noFill/>
        </p:spPr>
        <p:txBody>
          <a:bodyPr wrap="square" numCol="1" rtlCol="0" anchor="ctr">
            <a:spAutoFit/>
          </a:bodyPr>
          <a:lstStyle/>
          <a:p>
            <a:pPr>
              <a:lnSpc>
                <a:spcPts val="1688"/>
              </a:lnSpc>
            </a:pPr>
            <a:r>
              <a:rPr lang="en-GB" sz="1800" dirty="0">
                <a:solidFill>
                  <a:schemeClr val="bg1"/>
                </a:solidFill>
                <a:latin typeface="Calibri" panose="020F0502020204030204" pitchFamily="34" charset="0"/>
                <a:ea typeface="Lato Light" panose="020F0502020204030203" pitchFamily="34" charset="0"/>
                <a:cs typeface="Calibri" panose="020F0502020204030204" pitchFamily="34" charset="0"/>
              </a:rPr>
              <a:t>Identifizierung einer Reihe relevanter KPIs zur Verfolgung </a:t>
            </a:r>
            <a:r>
              <a:rPr lang="en-GB" sz="1800" dirty="0" err="1">
                <a:solidFill>
                  <a:schemeClr val="bg1"/>
                </a:solidFill>
                <a:latin typeface="Calibri" panose="020F0502020204030204" pitchFamily="34" charset="0"/>
                <a:ea typeface="Lato Light" panose="020F0502020204030203" pitchFamily="34" charset="0"/>
                <a:cs typeface="Calibri" panose="020F0502020204030204" pitchFamily="34" charset="0"/>
              </a:rPr>
              <a:t>eines</a:t>
            </a:r>
            <a:r>
              <a:rPr lang="en-GB" sz="1800" dirty="0">
                <a:solidFill>
                  <a:schemeClr val="bg1"/>
                </a:solidFill>
                <a:latin typeface="Calibri" panose="020F0502020204030204" pitchFamily="34" charset="0"/>
                <a:ea typeface="Lato Light" panose="020F0502020204030203" pitchFamily="34" charset="0"/>
                <a:cs typeface="Calibri" panose="020F0502020204030204" pitchFamily="34" charset="0"/>
              </a:rPr>
              <a:t> </a:t>
            </a:r>
            <a:r>
              <a:rPr lang="en-GB" sz="1800" dirty="0" err="1">
                <a:solidFill>
                  <a:schemeClr val="bg1"/>
                </a:solidFill>
                <a:latin typeface="Calibri" panose="020F0502020204030204" pitchFamily="34" charset="0"/>
                <a:ea typeface="Lato Light" panose="020F0502020204030203" pitchFamily="34" charset="0"/>
                <a:cs typeface="Calibri" panose="020F0502020204030204" pitchFamily="34" charset="0"/>
              </a:rPr>
              <a:t>Ziels</a:t>
            </a:r>
            <a:r>
              <a:rPr lang="en-GB" sz="1800" dirty="0">
                <a:solidFill>
                  <a:schemeClr val="bg1"/>
                </a:solidFill>
                <a:latin typeface="Calibri" panose="020F0502020204030204" pitchFamily="34" charset="0"/>
                <a:ea typeface="Lato Light" panose="020F0502020204030203" pitchFamily="34" charset="0"/>
                <a:cs typeface="Calibri" panose="020F0502020204030204" pitchFamily="34" charset="0"/>
              </a:rPr>
              <a:t> oder einer Geschäftseinheit</a:t>
            </a:r>
          </a:p>
        </p:txBody>
      </p:sp>
      <p:sp>
        <p:nvSpPr>
          <p:cNvPr id="35" name="TextBox 49">
            <a:extLst>
              <a:ext uri="{FF2B5EF4-FFF2-40B4-BE49-F238E27FC236}">
                <a16:creationId xmlns:a16="http://schemas.microsoft.com/office/drawing/2014/main" id="{5E0E529F-5B2F-91D5-9D04-980B7CACD23E}"/>
              </a:ext>
            </a:extLst>
          </p:cNvPr>
          <p:cNvSpPr txBox="1"/>
          <p:nvPr/>
        </p:nvSpPr>
        <p:spPr>
          <a:xfrm>
            <a:off x="7843008" y="2108874"/>
            <a:ext cx="3875966" cy="752770"/>
          </a:xfrm>
          <a:prstGeom prst="rect">
            <a:avLst/>
          </a:prstGeom>
          <a:noFill/>
        </p:spPr>
        <p:txBody>
          <a:bodyPr wrap="square" numCol="1" rtlCol="0" anchor="ctr">
            <a:spAutoFit/>
          </a:bodyPr>
          <a:lstStyle/>
          <a:p>
            <a:pPr>
              <a:lnSpc>
                <a:spcPts val="1688"/>
              </a:lnSpc>
            </a:pPr>
            <a:r>
              <a:rPr lang="en-GB" sz="1800" dirty="0">
                <a:solidFill>
                  <a:schemeClr val="bg1"/>
                </a:solidFill>
                <a:latin typeface="Calibri" panose="020F0502020204030204" pitchFamily="34" charset="0"/>
                <a:ea typeface="Lato Light" panose="020F0502020204030203" pitchFamily="34" charset="0"/>
                <a:cs typeface="Calibri" panose="020F0502020204030204" pitchFamily="34" charset="0"/>
              </a:rPr>
              <a:t>Erstellung von Dashboards oder Scorecards zur Messung und Anzeige von KPI-Ergebnissen</a:t>
            </a:r>
          </a:p>
        </p:txBody>
      </p:sp>
      <p:sp>
        <p:nvSpPr>
          <p:cNvPr id="36" name="TextBox 49">
            <a:extLst>
              <a:ext uri="{FF2B5EF4-FFF2-40B4-BE49-F238E27FC236}">
                <a16:creationId xmlns:a16="http://schemas.microsoft.com/office/drawing/2014/main" id="{E85DB5D5-AB60-089C-3785-9515B35C2F58}"/>
              </a:ext>
            </a:extLst>
          </p:cNvPr>
          <p:cNvSpPr txBox="1"/>
          <p:nvPr/>
        </p:nvSpPr>
        <p:spPr>
          <a:xfrm>
            <a:off x="7831493" y="4374697"/>
            <a:ext cx="3994840" cy="534762"/>
          </a:xfrm>
          <a:prstGeom prst="rect">
            <a:avLst/>
          </a:prstGeom>
          <a:noFill/>
        </p:spPr>
        <p:txBody>
          <a:bodyPr wrap="square" numCol="1" rtlCol="0" anchor="ctr">
            <a:spAutoFit/>
          </a:bodyPr>
          <a:lstStyle/>
          <a:p>
            <a:pPr>
              <a:lnSpc>
                <a:spcPts val="1688"/>
              </a:lnSpc>
            </a:pPr>
            <a:r>
              <a:rPr lang="en-GB" sz="1800" dirty="0">
                <a:solidFill>
                  <a:schemeClr val="bg1"/>
                </a:solidFill>
                <a:latin typeface="Calibri" panose="020F0502020204030204" pitchFamily="34" charset="0"/>
                <a:ea typeface="Lato Light" panose="020F0502020204030203" pitchFamily="34" charset="0"/>
                <a:cs typeface="Calibri" panose="020F0502020204030204" pitchFamily="34" charset="0"/>
              </a:rPr>
              <a:t>Ändern Sie Strategien und Prozesse nach Bedarf, um die Leistung zu verbessern.</a:t>
            </a:r>
          </a:p>
        </p:txBody>
      </p:sp>
      <p:sp>
        <p:nvSpPr>
          <p:cNvPr id="37" name="TextBox 49">
            <a:extLst>
              <a:ext uri="{FF2B5EF4-FFF2-40B4-BE49-F238E27FC236}">
                <a16:creationId xmlns:a16="http://schemas.microsoft.com/office/drawing/2014/main" id="{5DE5D699-9A1E-A790-9945-18F926FF585C}"/>
              </a:ext>
            </a:extLst>
          </p:cNvPr>
          <p:cNvSpPr txBox="1"/>
          <p:nvPr/>
        </p:nvSpPr>
        <p:spPr>
          <a:xfrm>
            <a:off x="7013354" y="5346768"/>
            <a:ext cx="4391456" cy="752770"/>
          </a:xfrm>
          <a:prstGeom prst="rect">
            <a:avLst/>
          </a:prstGeom>
          <a:noFill/>
        </p:spPr>
        <p:txBody>
          <a:bodyPr wrap="square" numCol="1" rtlCol="0" anchor="ctr">
            <a:spAutoFit/>
          </a:bodyPr>
          <a:lstStyle/>
          <a:p>
            <a:pPr>
              <a:lnSpc>
                <a:spcPts val="1688"/>
              </a:lnSpc>
            </a:pPr>
            <a:r>
              <a:rPr lang="en-GB" sz="1800" dirty="0" err="1">
                <a:solidFill>
                  <a:schemeClr val="bg1"/>
                </a:solidFill>
                <a:latin typeface="Calibri" panose="020F0502020204030204" pitchFamily="34" charset="0"/>
                <a:ea typeface="Lato Light" panose="020F0502020204030203" pitchFamily="34" charset="0"/>
                <a:cs typeface="Calibri" panose="020F0502020204030204" pitchFamily="34" charset="0"/>
              </a:rPr>
              <a:t>Bewerten</a:t>
            </a:r>
            <a:r>
              <a:rPr lang="en-GB" sz="1800" dirty="0">
                <a:solidFill>
                  <a:schemeClr val="bg1"/>
                </a:solidFill>
                <a:latin typeface="Calibri" panose="020F0502020204030204" pitchFamily="34" charset="0"/>
                <a:ea typeface="Lato Light" panose="020F0502020204030203" pitchFamily="34" charset="0"/>
                <a:cs typeface="Calibri" panose="020F0502020204030204" pitchFamily="34" charset="0"/>
              </a:rPr>
              <a:t> Sie </a:t>
            </a:r>
            <a:r>
              <a:rPr lang="en-GB" sz="1800" dirty="0" err="1">
                <a:solidFill>
                  <a:schemeClr val="bg1"/>
                </a:solidFill>
                <a:latin typeface="Calibri" panose="020F0502020204030204" pitchFamily="34" charset="0"/>
                <a:ea typeface="Lato Light" panose="020F0502020204030203" pitchFamily="34" charset="0"/>
                <a:cs typeface="Calibri" panose="020F0502020204030204" pitchFamily="34" charset="0"/>
              </a:rPr>
              <a:t>regelmäßig</a:t>
            </a:r>
            <a:r>
              <a:rPr lang="en-GB" sz="1800" dirty="0">
                <a:solidFill>
                  <a:schemeClr val="bg1"/>
                </a:solidFill>
                <a:latin typeface="Calibri" panose="020F0502020204030204" pitchFamily="34" charset="0"/>
                <a:ea typeface="Lato Light" panose="020F0502020204030203" pitchFamily="34" charset="0"/>
                <a:cs typeface="Calibri" panose="020F0502020204030204" pitchFamily="34" charset="0"/>
              </a:rPr>
              <a:t>, ob die KPIs noch mit den Zielen übereinstimmen und passen Sie </a:t>
            </a:r>
            <a:r>
              <a:rPr lang="en-GB" sz="1800" dirty="0" err="1">
                <a:solidFill>
                  <a:schemeClr val="bg1"/>
                </a:solidFill>
                <a:latin typeface="Calibri" panose="020F0502020204030204" pitchFamily="34" charset="0"/>
                <a:ea typeface="Lato Light" panose="020F0502020204030203" pitchFamily="34" charset="0"/>
                <a:cs typeface="Calibri" panose="020F0502020204030204" pitchFamily="34" charset="0"/>
              </a:rPr>
              <a:t>diese</a:t>
            </a:r>
            <a:r>
              <a:rPr lang="en-GB" sz="1800" dirty="0">
                <a:solidFill>
                  <a:schemeClr val="bg1"/>
                </a:solidFill>
                <a:latin typeface="Calibri" panose="020F0502020204030204" pitchFamily="34" charset="0"/>
                <a:ea typeface="Lato Light" panose="020F0502020204030203" pitchFamily="34" charset="0"/>
                <a:cs typeface="Calibri" panose="020F0502020204030204" pitchFamily="34" charset="0"/>
              </a:rPr>
              <a:t> bei Bedarf an.</a:t>
            </a:r>
          </a:p>
        </p:txBody>
      </p:sp>
      <p:sp>
        <p:nvSpPr>
          <p:cNvPr id="38" name="TextBox 37">
            <a:extLst>
              <a:ext uri="{FF2B5EF4-FFF2-40B4-BE49-F238E27FC236}">
                <a16:creationId xmlns:a16="http://schemas.microsoft.com/office/drawing/2014/main" id="{28D81980-7530-2D5B-D842-3E83070C518C}"/>
              </a:ext>
            </a:extLst>
          </p:cNvPr>
          <p:cNvSpPr txBox="1"/>
          <p:nvPr/>
        </p:nvSpPr>
        <p:spPr>
          <a:xfrm>
            <a:off x="8116973" y="3269857"/>
            <a:ext cx="3287837" cy="534762"/>
          </a:xfrm>
          <a:prstGeom prst="rect">
            <a:avLst/>
          </a:prstGeom>
          <a:noFill/>
        </p:spPr>
        <p:txBody>
          <a:bodyPr wrap="square">
            <a:spAutoFit/>
          </a:bodyPr>
          <a:lstStyle/>
          <a:p>
            <a:pPr>
              <a:lnSpc>
                <a:spcPts val="1688"/>
              </a:lnSpc>
            </a:pPr>
            <a:r>
              <a:rPr lang="en-GB" dirty="0">
                <a:solidFill>
                  <a:schemeClr val="bg1"/>
                </a:solidFill>
                <a:latin typeface="Calibri" panose="020F0502020204030204" pitchFamily="34" charset="0"/>
                <a:ea typeface="Lato Light" panose="020F0502020204030203" pitchFamily="34" charset="0"/>
                <a:cs typeface="Calibri" panose="020F0502020204030204" pitchFamily="34" charset="0"/>
              </a:rPr>
              <a:t>Bewertung der </a:t>
            </a:r>
            <a:r>
              <a:rPr lang="en-GB" dirty="0" err="1">
                <a:solidFill>
                  <a:schemeClr val="bg1"/>
                </a:solidFill>
                <a:latin typeface="Calibri" panose="020F0502020204030204" pitchFamily="34" charset="0"/>
                <a:ea typeface="Lato Light" panose="020F0502020204030203" pitchFamily="34" charset="0"/>
                <a:cs typeface="Calibri" panose="020F0502020204030204" pitchFamily="34" charset="0"/>
              </a:rPr>
              <a:t>Erreichung</a:t>
            </a:r>
            <a:r>
              <a:rPr lang="en-GB" dirty="0">
                <a:solidFill>
                  <a:schemeClr val="bg1"/>
                </a:solidFill>
                <a:latin typeface="Calibri" panose="020F0502020204030204" pitchFamily="34" charset="0"/>
                <a:ea typeface="Lato Light" panose="020F0502020204030203" pitchFamily="34" charset="0"/>
                <a:cs typeface="Calibri" panose="020F0502020204030204" pitchFamily="34" charset="0"/>
              </a:rPr>
              <a:t> von </a:t>
            </a:r>
            <a:r>
              <a:rPr lang="en-GB" dirty="0" err="1">
                <a:solidFill>
                  <a:schemeClr val="bg1"/>
                </a:solidFill>
                <a:latin typeface="Calibri" panose="020F0502020204030204" pitchFamily="34" charset="0"/>
                <a:ea typeface="Lato Light" panose="020F0502020204030203" pitchFamily="34" charset="0"/>
                <a:cs typeface="Calibri" panose="020F0502020204030204" pitchFamily="34" charset="0"/>
              </a:rPr>
              <a:t>Geschäftszielen</a:t>
            </a:r>
            <a:r>
              <a:rPr lang="en-GB" dirty="0">
                <a:solidFill>
                  <a:schemeClr val="bg1"/>
                </a:solidFill>
                <a:latin typeface="Calibri" panose="020F0502020204030204" pitchFamily="34" charset="0"/>
                <a:ea typeface="Lato Light" panose="020F0502020204030203" pitchFamily="34" charset="0"/>
                <a:cs typeface="Calibri" panose="020F0502020204030204" pitchFamily="34" charset="0"/>
              </a:rPr>
              <a:t> </a:t>
            </a:r>
            <a:r>
              <a:rPr lang="en-GB" dirty="0" err="1">
                <a:solidFill>
                  <a:schemeClr val="bg1"/>
                </a:solidFill>
                <a:latin typeface="Calibri" panose="020F0502020204030204" pitchFamily="34" charset="0"/>
                <a:ea typeface="Lato Light" panose="020F0502020204030203" pitchFamily="34" charset="0"/>
                <a:cs typeface="Calibri" panose="020F0502020204030204" pitchFamily="34" charset="0"/>
              </a:rPr>
              <a:t>anhand</a:t>
            </a:r>
            <a:r>
              <a:rPr lang="en-GB" dirty="0">
                <a:solidFill>
                  <a:schemeClr val="bg1"/>
                </a:solidFill>
                <a:latin typeface="Calibri" panose="020F0502020204030204" pitchFamily="34" charset="0"/>
                <a:ea typeface="Lato Light" panose="020F0502020204030203" pitchFamily="34" charset="0"/>
                <a:cs typeface="Calibri" panose="020F0502020204030204" pitchFamily="34" charset="0"/>
              </a:rPr>
              <a:t> von KPIs</a:t>
            </a:r>
          </a:p>
        </p:txBody>
      </p:sp>
      <p:sp>
        <p:nvSpPr>
          <p:cNvPr id="39" name="Rectangle 38">
            <a:extLst>
              <a:ext uri="{FF2B5EF4-FFF2-40B4-BE49-F238E27FC236}">
                <a16:creationId xmlns:a16="http://schemas.microsoft.com/office/drawing/2014/main" id="{0176D3FF-1092-EACA-5C62-C2BE209DF4CB}"/>
              </a:ext>
            </a:extLst>
          </p:cNvPr>
          <p:cNvSpPr/>
          <p:nvPr/>
        </p:nvSpPr>
        <p:spPr>
          <a:xfrm>
            <a:off x="526269" y="1819863"/>
            <a:ext cx="1440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2822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1">
            <a:extLst>
              <a:ext uri="{FF2B5EF4-FFF2-40B4-BE49-F238E27FC236}">
                <a16:creationId xmlns:a16="http://schemas.microsoft.com/office/drawing/2014/main" id="{327D9D04-AEDD-4ED6-D1E7-2B1ABE4217F1}"/>
              </a:ext>
            </a:extLst>
          </p:cNvPr>
          <p:cNvSpPr txBox="1">
            <a:spLocks/>
          </p:cNvSpPr>
          <p:nvPr/>
        </p:nvSpPr>
        <p:spPr>
          <a:xfrm>
            <a:off x="734714" y="642971"/>
            <a:ext cx="6747754" cy="21034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dirty="0">
                <a:latin typeface="Calibri" panose="020F0502020204030204" pitchFamily="34" charset="0"/>
                <a:cs typeface="Calibri" panose="020F0502020204030204" pitchFamily="34" charset="0"/>
              </a:rPr>
              <a:t>Vorteile der Verwendung von KPIs</a:t>
            </a:r>
          </a:p>
          <a:p>
            <a:pPr>
              <a:lnSpc>
                <a:spcPct val="120000"/>
              </a:lnSpc>
            </a:pPr>
            <a:endParaRPr lang="en-GB" sz="1050" dirty="0">
              <a:latin typeface="Segoe UI" panose="020B0502040204020203" pitchFamily="34" charset="0"/>
            </a:endParaRPr>
          </a:p>
        </p:txBody>
      </p:sp>
      <p:sp>
        <p:nvSpPr>
          <p:cNvPr id="13" name="TextBox 12">
            <a:extLst>
              <a:ext uri="{FF2B5EF4-FFF2-40B4-BE49-F238E27FC236}">
                <a16:creationId xmlns:a16="http://schemas.microsoft.com/office/drawing/2014/main" id="{843543BB-A7F0-35A0-AE58-778FAC8CD0C5}"/>
              </a:ext>
            </a:extLst>
          </p:cNvPr>
          <p:cNvSpPr txBox="1"/>
          <p:nvPr/>
        </p:nvSpPr>
        <p:spPr>
          <a:xfrm>
            <a:off x="606322" y="2000720"/>
            <a:ext cx="5130801" cy="4221669"/>
          </a:xfrm>
          <a:prstGeom prst="rect">
            <a:avLst/>
          </a:prstGeom>
          <a:noFill/>
        </p:spPr>
        <p:txBody>
          <a:bodyPr wrap="square" rtlCol="0">
            <a:spAutoFit/>
          </a:bodyPr>
          <a:lstStyle/>
          <a:p>
            <a:pPr indent="-85725">
              <a:lnSpc>
                <a:spcPts val="2340"/>
              </a:lnSpc>
              <a:tabLst>
                <a:tab pos="361950" algn="l"/>
              </a:tabLst>
            </a:pPr>
            <a:r>
              <a:rPr lang="en-GB" sz="2000" dirty="0">
                <a:solidFill>
                  <a:srgbClr val="595959"/>
                </a:solidFill>
              </a:rPr>
              <a:t>Der ultimative Vorteil von Leistungsindikatoren ist die Möglichkeit, die Ergebnisse Ihrer Maßnahmen zu messen, die </a:t>
            </a:r>
            <a:r>
              <a:rPr lang="en-GB" sz="2000" dirty="0" err="1">
                <a:solidFill>
                  <a:srgbClr val="595959"/>
                </a:solidFill>
              </a:rPr>
              <a:t>zuvor</a:t>
            </a:r>
            <a:r>
              <a:rPr lang="en-GB" sz="2000" dirty="0">
                <a:solidFill>
                  <a:srgbClr val="595959"/>
                </a:solidFill>
              </a:rPr>
              <a:t> </a:t>
            </a:r>
            <a:r>
              <a:rPr lang="en-GB" sz="2000" dirty="0" err="1">
                <a:solidFill>
                  <a:srgbClr val="595959"/>
                </a:solidFill>
              </a:rPr>
              <a:t>nur</a:t>
            </a:r>
            <a:r>
              <a:rPr lang="en-GB" sz="2000" dirty="0">
                <a:solidFill>
                  <a:srgbClr val="595959"/>
                </a:solidFill>
              </a:rPr>
              <a:t> auf der Grundlage von Annahmen </a:t>
            </a:r>
            <a:r>
              <a:rPr lang="en-GB" sz="2000" dirty="0" err="1">
                <a:solidFill>
                  <a:srgbClr val="595959"/>
                </a:solidFill>
              </a:rPr>
              <a:t>durchgeführt</a:t>
            </a:r>
            <a:r>
              <a:rPr lang="en-GB" sz="2000" dirty="0">
                <a:solidFill>
                  <a:srgbClr val="595959"/>
                </a:solidFill>
              </a:rPr>
              <a:t> </a:t>
            </a:r>
            <a:r>
              <a:rPr lang="en-GB" sz="2000" dirty="0" err="1">
                <a:solidFill>
                  <a:srgbClr val="595959"/>
                </a:solidFill>
              </a:rPr>
              <a:t>wurden</a:t>
            </a:r>
            <a:r>
              <a:rPr lang="en-GB" sz="2000" dirty="0">
                <a:solidFill>
                  <a:srgbClr val="595959"/>
                </a:solidFill>
              </a:rPr>
              <a:t>. Während die Forschung Ihnen helfen kann, </a:t>
            </a:r>
            <a:r>
              <a:rPr lang="en-GB" sz="2000" dirty="0" err="1">
                <a:solidFill>
                  <a:srgbClr val="595959"/>
                </a:solidFill>
              </a:rPr>
              <a:t>fundierte</a:t>
            </a:r>
            <a:r>
              <a:rPr lang="en-GB" sz="2000" dirty="0">
                <a:solidFill>
                  <a:srgbClr val="595959"/>
                </a:solidFill>
              </a:rPr>
              <a:t> </a:t>
            </a:r>
            <a:r>
              <a:rPr lang="en-GB" sz="2000" dirty="0" err="1">
                <a:solidFill>
                  <a:srgbClr val="595959"/>
                </a:solidFill>
              </a:rPr>
              <a:t>Entscheidungen</a:t>
            </a:r>
            <a:r>
              <a:rPr lang="en-GB" sz="2000" dirty="0">
                <a:solidFill>
                  <a:srgbClr val="595959"/>
                </a:solidFill>
              </a:rPr>
              <a:t> für die Zukunft </a:t>
            </a:r>
            <a:r>
              <a:rPr lang="en-GB" sz="2000" dirty="0" err="1">
                <a:solidFill>
                  <a:srgbClr val="595959"/>
                </a:solidFill>
              </a:rPr>
              <a:t>zu</a:t>
            </a:r>
            <a:r>
              <a:rPr lang="en-GB" sz="2000" dirty="0">
                <a:solidFill>
                  <a:srgbClr val="595959"/>
                </a:solidFill>
              </a:rPr>
              <a:t> </a:t>
            </a:r>
            <a:r>
              <a:rPr lang="en-GB" sz="2000" dirty="0" err="1">
                <a:solidFill>
                  <a:srgbClr val="595959"/>
                </a:solidFill>
              </a:rPr>
              <a:t>treffen</a:t>
            </a:r>
            <a:r>
              <a:rPr lang="en-GB" sz="2000" dirty="0">
                <a:solidFill>
                  <a:srgbClr val="595959"/>
                </a:solidFill>
              </a:rPr>
              <a:t> und Ihre Risiken zu verringern, ist es </a:t>
            </a:r>
            <a:r>
              <a:rPr lang="en-GB" sz="2000" dirty="0" err="1">
                <a:solidFill>
                  <a:srgbClr val="595959"/>
                </a:solidFill>
              </a:rPr>
              <a:t>wichtig</a:t>
            </a:r>
            <a:r>
              <a:rPr lang="en-GB" sz="2000" dirty="0">
                <a:solidFill>
                  <a:srgbClr val="595959"/>
                </a:solidFill>
              </a:rPr>
              <a:t> KPIs festzulegen, um </a:t>
            </a:r>
            <a:r>
              <a:rPr lang="en-GB" sz="2000" dirty="0" err="1">
                <a:solidFill>
                  <a:srgbClr val="595959"/>
                </a:solidFill>
              </a:rPr>
              <a:t>Maßnahmen</a:t>
            </a:r>
            <a:r>
              <a:rPr lang="en-GB" sz="2000" dirty="0">
                <a:solidFill>
                  <a:srgbClr val="595959"/>
                </a:solidFill>
              </a:rPr>
              <a:t> </a:t>
            </a:r>
            <a:r>
              <a:rPr lang="en-GB" sz="2000" dirty="0" err="1">
                <a:solidFill>
                  <a:srgbClr val="595959"/>
                </a:solidFill>
              </a:rPr>
              <a:t>zu</a:t>
            </a:r>
            <a:r>
              <a:rPr lang="en-GB" sz="2000" dirty="0">
                <a:solidFill>
                  <a:srgbClr val="595959"/>
                </a:solidFill>
              </a:rPr>
              <a:t> </a:t>
            </a:r>
            <a:r>
              <a:rPr lang="en-GB" sz="2000" dirty="0" err="1">
                <a:solidFill>
                  <a:srgbClr val="595959"/>
                </a:solidFill>
              </a:rPr>
              <a:t>ermitteln</a:t>
            </a:r>
            <a:r>
              <a:rPr lang="en-GB" sz="2000" dirty="0">
                <a:solidFill>
                  <a:srgbClr val="595959"/>
                </a:solidFill>
              </a:rPr>
              <a:t>, die zu besseren oder schlechteren Ergebnissen </a:t>
            </a:r>
            <a:r>
              <a:rPr lang="en-GB" sz="2000" i="1" dirty="0" err="1">
                <a:solidFill>
                  <a:srgbClr val="595959"/>
                </a:solidFill>
              </a:rPr>
              <a:t>als</a:t>
            </a:r>
            <a:r>
              <a:rPr lang="en-GB" sz="2000" i="1" dirty="0">
                <a:solidFill>
                  <a:srgbClr val="595959"/>
                </a:solidFill>
              </a:rPr>
              <a:t> </a:t>
            </a:r>
            <a:r>
              <a:rPr lang="en-GB" sz="2000" i="1" dirty="0" err="1">
                <a:solidFill>
                  <a:srgbClr val="595959"/>
                </a:solidFill>
              </a:rPr>
              <a:t>erwartet</a:t>
            </a:r>
            <a:r>
              <a:rPr lang="en-GB" sz="2000" i="1" dirty="0">
                <a:solidFill>
                  <a:srgbClr val="595959"/>
                </a:solidFill>
              </a:rPr>
              <a:t> </a:t>
            </a:r>
            <a:r>
              <a:rPr lang="en-GB" sz="2000" dirty="0" err="1">
                <a:solidFill>
                  <a:srgbClr val="595959"/>
                </a:solidFill>
              </a:rPr>
              <a:t>führen</a:t>
            </a:r>
            <a:r>
              <a:rPr lang="en-GB" sz="2000" dirty="0">
                <a:solidFill>
                  <a:srgbClr val="595959"/>
                </a:solidFill>
              </a:rPr>
              <a:t>. Auf diese Weise können Sie bessere Entscheidungen treffen, </a:t>
            </a:r>
            <a:r>
              <a:rPr lang="en-GB" sz="2000" dirty="0" err="1">
                <a:solidFill>
                  <a:srgbClr val="595959"/>
                </a:solidFill>
              </a:rPr>
              <a:t>Prozesse</a:t>
            </a:r>
            <a:r>
              <a:rPr lang="en-GB" sz="2000" dirty="0">
                <a:solidFill>
                  <a:srgbClr val="595959"/>
                </a:solidFill>
              </a:rPr>
              <a:t> </a:t>
            </a:r>
            <a:r>
              <a:rPr lang="en-GB" sz="2000" dirty="0" err="1">
                <a:solidFill>
                  <a:srgbClr val="595959"/>
                </a:solidFill>
              </a:rPr>
              <a:t>optimieren</a:t>
            </a:r>
            <a:r>
              <a:rPr lang="en-GB" sz="2000" dirty="0">
                <a:solidFill>
                  <a:srgbClr val="595959"/>
                </a:solidFill>
              </a:rPr>
              <a:t> und Ihre Rendite langfristig steigern.  </a:t>
            </a:r>
          </a:p>
          <a:p>
            <a:pPr indent="-85725">
              <a:lnSpc>
                <a:spcPts val="2340"/>
              </a:lnSpc>
              <a:tabLst>
                <a:tab pos="361950" algn="l"/>
              </a:tabLst>
            </a:pPr>
            <a:r>
              <a:rPr lang="en-GB" sz="2000" dirty="0">
                <a:solidFill>
                  <a:srgbClr val="595959"/>
                </a:solidFill>
              </a:rPr>
              <a:t> </a:t>
            </a:r>
          </a:p>
        </p:txBody>
      </p:sp>
      <p:sp>
        <p:nvSpPr>
          <p:cNvPr id="17" name="Rectangle 16">
            <a:extLst>
              <a:ext uri="{FF2B5EF4-FFF2-40B4-BE49-F238E27FC236}">
                <a16:creationId xmlns:a16="http://schemas.microsoft.com/office/drawing/2014/main" id="{63FAF0F0-94FA-7682-892A-7A8BF465F65D}"/>
              </a:ext>
            </a:extLst>
          </p:cNvPr>
          <p:cNvSpPr/>
          <p:nvPr/>
        </p:nvSpPr>
        <p:spPr>
          <a:xfrm>
            <a:off x="734714" y="133018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27" name="Group 26">
            <a:extLst>
              <a:ext uri="{FF2B5EF4-FFF2-40B4-BE49-F238E27FC236}">
                <a16:creationId xmlns:a16="http://schemas.microsoft.com/office/drawing/2014/main" id="{C02EE919-3D04-31E2-119F-00158FD3BB7E}"/>
              </a:ext>
            </a:extLst>
          </p:cNvPr>
          <p:cNvGrpSpPr/>
          <p:nvPr/>
        </p:nvGrpSpPr>
        <p:grpSpPr>
          <a:xfrm>
            <a:off x="4030918" y="1418046"/>
            <a:ext cx="8200838" cy="4647426"/>
            <a:chOff x="3018187" y="1475147"/>
            <a:chExt cx="9498571" cy="5382853"/>
          </a:xfrm>
        </p:grpSpPr>
        <p:pic>
          <p:nvPicPr>
            <p:cNvPr id="11" name="Picture 10">
              <a:extLst>
                <a:ext uri="{FF2B5EF4-FFF2-40B4-BE49-F238E27FC236}">
                  <a16:creationId xmlns:a16="http://schemas.microsoft.com/office/drawing/2014/main" id="{5B417E31-A625-D329-19EC-0D4E6B3A7540}"/>
                </a:ext>
              </a:extLst>
            </p:cNvPr>
            <p:cNvPicPr>
              <a:picLocks noChangeAspect="1"/>
            </p:cNvPicPr>
            <p:nvPr/>
          </p:nvPicPr>
          <p:blipFill rotWithShape="1">
            <a:blip r:embed="rId2"/>
            <a:srcRect l="-18315" t="15879" r="18373" b="11083"/>
            <a:stretch/>
          </p:blipFill>
          <p:spPr>
            <a:xfrm>
              <a:off x="3018187" y="1475147"/>
              <a:ext cx="9463935" cy="5382853"/>
            </a:xfrm>
            <a:prstGeom prst="rect">
              <a:avLst/>
            </a:prstGeom>
          </p:spPr>
        </p:pic>
        <p:sp>
          <p:nvSpPr>
            <p:cNvPr id="25" name="Rectangle 24">
              <a:extLst>
                <a:ext uri="{FF2B5EF4-FFF2-40B4-BE49-F238E27FC236}">
                  <a16:creationId xmlns:a16="http://schemas.microsoft.com/office/drawing/2014/main" id="{6458987B-B85E-A84D-BF8A-FF615E80A92F}"/>
                </a:ext>
              </a:extLst>
            </p:cNvPr>
            <p:cNvSpPr/>
            <p:nvPr/>
          </p:nvSpPr>
          <p:spPr>
            <a:xfrm>
              <a:off x="6326485" y="1694707"/>
              <a:ext cx="6190273" cy="3884457"/>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Placeholder 20">
              <a:extLst>
                <a:ext uri="{FF2B5EF4-FFF2-40B4-BE49-F238E27FC236}">
                  <a16:creationId xmlns:a16="http://schemas.microsoft.com/office/drawing/2014/main" id="{667C7E28-4C46-8AFB-80CB-F223776CACF3}"/>
                </a:ext>
              </a:extLst>
            </p:cNvPr>
            <p:cNvPicPr>
              <a:picLocks noChangeAspect="1"/>
            </p:cNvPicPr>
            <p:nvPr/>
          </p:nvPicPr>
          <p:blipFill rotWithShape="1">
            <a:blip r:embed="rId3"/>
            <a:srcRect l="426" r="-223"/>
            <a:stretch/>
          </p:blipFill>
          <p:spPr>
            <a:xfrm>
              <a:off x="6326484" y="1853819"/>
              <a:ext cx="6155637" cy="3566232"/>
            </a:xfrm>
            <a:prstGeom prst="rect">
              <a:avLst/>
            </a:prstGeom>
            <a:solidFill>
              <a:schemeClr val="bg1"/>
            </a:solidFill>
          </p:spPr>
        </p:pic>
      </p:grpSp>
    </p:spTree>
    <p:extLst>
      <p:ext uri="{BB962C8B-B14F-4D97-AF65-F5344CB8AC3E}">
        <p14:creationId xmlns:p14="http://schemas.microsoft.com/office/powerpoint/2010/main" val="3732142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34B30D9B-9BAF-4C04-A97F-26C857E130A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592" imgH="595" progId="TCLayout.ActiveDocument.1">
                  <p:embed/>
                </p:oleObj>
              </mc:Choice>
              <mc:Fallback>
                <p:oleObj name="think-cell Folie" r:id="rId5" imgW="592" imgH="595" progId="TCLayout.ActiveDocument.1">
                  <p:embed/>
                  <p:pic>
                    <p:nvPicPr>
                      <p:cNvPr id="13" name="Objekt 12" hidden="1">
                        <a:extLst>
                          <a:ext uri="{FF2B5EF4-FFF2-40B4-BE49-F238E27FC236}">
                            <a16:creationId xmlns:a16="http://schemas.microsoft.com/office/drawing/2014/main" id="{34B30D9B-9BAF-4C04-A97F-26C857E130A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hteck 11" hidden="1">
            <a:extLst>
              <a:ext uri="{FF2B5EF4-FFF2-40B4-BE49-F238E27FC236}">
                <a16:creationId xmlns:a16="http://schemas.microsoft.com/office/drawing/2014/main" id="{AA268AB2-96A2-4139-ACEB-0611CAB491F5}"/>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dirty="0">
              <a:latin typeface="Calibri Light" panose="020F0302020204030204" pitchFamily="34" charset="0"/>
              <a:ea typeface="+mj-ea"/>
              <a:cs typeface="+mj-cs"/>
              <a:sym typeface="Calibri Light" panose="020F0302020204030204" pitchFamily="34" charset="0"/>
            </a:endParaRPr>
          </a:p>
        </p:txBody>
      </p:sp>
      <p:sp>
        <p:nvSpPr>
          <p:cNvPr id="3" name="Text Placeholder 2">
            <a:extLst>
              <a:ext uri="{FF2B5EF4-FFF2-40B4-BE49-F238E27FC236}">
                <a16:creationId xmlns:a16="http://schemas.microsoft.com/office/drawing/2014/main" id="{A21EDDB4-5F6A-04D5-8C7B-885CADBF941E}"/>
              </a:ext>
            </a:extLst>
          </p:cNvPr>
          <p:cNvSpPr>
            <a:spLocks noGrp="1"/>
          </p:cNvSpPr>
          <p:nvPr>
            <p:ph type="body" sz="quarter" idx="18"/>
          </p:nvPr>
        </p:nvSpPr>
        <p:spPr>
          <a:xfrm>
            <a:off x="627342" y="2200187"/>
            <a:ext cx="4725181" cy="3616810"/>
          </a:xfrm>
        </p:spPr>
        <p:txBody>
          <a:bodyPr>
            <a:normAutofit fontScale="70000" lnSpcReduction="20000"/>
          </a:bodyPr>
          <a:lstStyle/>
          <a:p>
            <a:pPr marL="0" indent="0">
              <a:lnSpc>
                <a:spcPts val="2380"/>
              </a:lnSpc>
              <a:spcBef>
                <a:spcPts val="0"/>
              </a:spcBef>
              <a:buClr>
                <a:srgbClr val="EDA13E"/>
              </a:buClr>
            </a:pPr>
            <a:r>
              <a:rPr lang="en-US" sz="2200" dirty="0"/>
              <a:t>Durch die Definition relevanter Beobachtungsbereiche und die Auswahl geeigneter Früherkennungsindikatoren können Veränderungen im Markt und im Unternehmen systematisch erkannt und beobachtet werden. Bei signifikanter Veränderung eines </a:t>
            </a:r>
            <a:r>
              <a:rPr lang="en-US" sz="2200" dirty="0" err="1"/>
              <a:t>Indikators</a:t>
            </a:r>
            <a:r>
              <a:rPr lang="en-US" sz="2200" dirty="0"/>
              <a:t> </a:t>
            </a:r>
            <a:r>
              <a:rPr lang="en-US" sz="2200" dirty="0" err="1"/>
              <a:t>wird</a:t>
            </a:r>
            <a:r>
              <a:rPr lang="en-US" sz="2200" dirty="0"/>
              <a:t> dies </a:t>
            </a:r>
            <a:r>
              <a:rPr lang="en-US" sz="2200" dirty="0" err="1"/>
              <a:t>als</a:t>
            </a:r>
            <a:r>
              <a:rPr lang="en-US" sz="2200" dirty="0"/>
              <a:t> </a:t>
            </a:r>
            <a:r>
              <a:rPr lang="en-US" sz="2200" dirty="0" err="1"/>
              <a:t>Warnsignal</a:t>
            </a:r>
            <a:r>
              <a:rPr lang="en-US" sz="2200" dirty="0"/>
              <a:t> </a:t>
            </a:r>
            <a:r>
              <a:rPr lang="en-US" sz="2200" dirty="0" err="1"/>
              <a:t>verstanden</a:t>
            </a:r>
            <a:r>
              <a:rPr lang="en-US" sz="2200" dirty="0"/>
              <a:t> und </a:t>
            </a:r>
            <a:r>
              <a:rPr lang="en-US" sz="2200" dirty="0" err="1"/>
              <a:t>entsprechende</a:t>
            </a:r>
            <a:r>
              <a:rPr lang="en-US" sz="2200" dirty="0"/>
              <a:t> </a:t>
            </a:r>
            <a:r>
              <a:rPr lang="en-US" sz="2200" dirty="0" err="1"/>
              <a:t>Maßnahmen</a:t>
            </a:r>
            <a:r>
              <a:rPr lang="en-US" sz="2200" dirty="0"/>
              <a:t> </a:t>
            </a:r>
            <a:r>
              <a:rPr lang="en-US" sz="2200" dirty="0" err="1"/>
              <a:t>werden</a:t>
            </a:r>
            <a:r>
              <a:rPr lang="en-US" sz="2200" dirty="0"/>
              <a:t> </a:t>
            </a:r>
            <a:r>
              <a:rPr lang="en-US" sz="2200" dirty="0" err="1"/>
              <a:t>diskutiert</a:t>
            </a:r>
            <a:r>
              <a:rPr lang="en-US" sz="2200" dirty="0"/>
              <a:t> </a:t>
            </a:r>
            <a:r>
              <a:rPr lang="en-US" sz="2200" dirty="0" err="1"/>
              <a:t>bzw</a:t>
            </a:r>
            <a:r>
              <a:rPr lang="en-US" sz="2200" dirty="0"/>
              <a:t>. </a:t>
            </a:r>
            <a:r>
              <a:rPr lang="en-US" sz="2200" dirty="0" err="1"/>
              <a:t>eingeleitet</a:t>
            </a:r>
            <a:r>
              <a:rPr lang="en-US" sz="2200" dirty="0"/>
              <a:t>.  </a:t>
            </a:r>
          </a:p>
          <a:p>
            <a:pPr marL="0" indent="0">
              <a:lnSpc>
                <a:spcPts val="2380"/>
              </a:lnSpc>
              <a:spcBef>
                <a:spcPts val="0"/>
              </a:spcBef>
              <a:buClr>
                <a:srgbClr val="EDA13E"/>
              </a:buClr>
            </a:pPr>
            <a:endParaRPr lang="en-US" sz="2200" b="1" dirty="0"/>
          </a:p>
          <a:p>
            <a:pPr marL="0" indent="0">
              <a:lnSpc>
                <a:spcPts val="2380"/>
              </a:lnSpc>
              <a:spcBef>
                <a:spcPts val="0"/>
              </a:spcBef>
              <a:buClr>
                <a:srgbClr val="EDA13E"/>
              </a:buClr>
            </a:pPr>
            <a:r>
              <a:rPr lang="en-US" sz="2300" b="1" dirty="0"/>
              <a:t>Es gibt eine Reihe von </a:t>
            </a:r>
            <a:r>
              <a:rPr lang="en-US" sz="2300" b="1" dirty="0" err="1"/>
              <a:t>Mindestbereichen</a:t>
            </a:r>
            <a:r>
              <a:rPr lang="en-US" sz="2300" b="1" dirty="0"/>
              <a:t>, die ständig beobachtet </a:t>
            </a:r>
            <a:r>
              <a:rPr lang="en-US" sz="2300" b="1" dirty="0" err="1"/>
              <a:t>werden</a:t>
            </a:r>
            <a:r>
              <a:rPr lang="en-US" sz="2300" b="1" dirty="0"/>
              <a:t> </a:t>
            </a:r>
            <a:r>
              <a:rPr lang="en-US" sz="2300" b="1" dirty="0" err="1"/>
              <a:t>sollten</a:t>
            </a:r>
            <a:r>
              <a:rPr lang="en-US" sz="2300" b="1" dirty="0"/>
              <a:t> (</a:t>
            </a:r>
            <a:r>
              <a:rPr lang="en-US" sz="2300" b="1" dirty="0" err="1"/>
              <a:t>siehe</a:t>
            </a:r>
            <a:r>
              <a:rPr lang="en-US" sz="2300" b="1" dirty="0"/>
              <a:t> Modul 3)</a:t>
            </a:r>
          </a:p>
        </p:txBody>
      </p:sp>
      <p:sp>
        <p:nvSpPr>
          <p:cNvPr id="7" name="Text Placeholder 6">
            <a:extLst>
              <a:ext uri="{FF2B5EF4-FFF2-40B4-BE49-F238E27FC236}">
                <a16:creationId xmlns:a16="http://schemas.microsoft.com/office/drawing/2014/main" id="{86FF41A1-84F4-94BC-A795-FBDA8E4C3EEC}"/>
              </a:ext>
            </a:extLst>
          </p:cNvPr>
          <p:cNvSpPr>
            <a:spLocks noGrp="1"/>
          </p:cNvSpPr>
          <p:nvPr>
            <p:ph type="body" sz="quarter" idx="16"/>
          </p:nvPr>
        </p:nvSpPr>
        <p:spPr>
          <a:xfrm>
            <a:off x="714542" y="659099"/>
            <a:ext cx="4308032" cy="1106201"/>
          </a:xfrm>
        </p:spPr>
        <p:txBody>
          <a:bodyPr>
            <a:normAutofit/>
          </a:bodyPr>
          <a:lstStyle/>
          <a:p>
            <a:r>
              <a:rPr lang="en-US" dirty="0"/>
              <a:t>Das </a:t>
            </a:r>
            <a:r>
              <a:rPr lang="en-US" dirty="0" err="1"/>
              <a:t>Mindestmaß</a:t>
            </a:r>
            <a:r>
              <a:rPr lang="en-US" dirty="0"/>
              <a:t> an </a:t>
            </a:r>
            <a:r>
              <a:rPr lang="en-US" dirty="0" err="1"/>
              <a:t>Überwachung</a:t>
            </a:r>
            <a:endParaRPr lang="en-US" dirty="0"/>
          </a:p>
        </p:txBody>
      </p:sp>
      <p:sp>
        <p:nvSpPr>
          <p:cNvPr id="9" name="Rectangle 8">
            <a:extLst>
              <a:ext uri="{FF2B5EF4-FFF2-40B4-BE49-F238E27FC236}">
                <a16:creationId xmlns:a16="http://schemas.microsoft.com/office/drawing/2014/main" id="{4973005A-F451-061D-D20C-6ED3B5FDDB3A}"/>
              </a:ext>
            </a:extLst>
          </p:cNvPr>
          <p:cNvSpPr/>
          <p:nvPr/>
        </p:nvSpPr>
        <p:spPr>
          <a:xfrm>
            <a:off x="734714" y="2022135"/>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6" name="Picture Placeholder 9">
            <a:extLst>
              <a:ext uri="{FF2B5EF4-FFF2-40B4-BE49-F238E27FC236}">
                <a16:creationId xmlns:a16="http://schemas.microsoft.com/office/drawing/2014/main" id="{D569327F-3426-86DF-E223-86826C121975}"/>
              </a:ext>
            </a:extLst>
          </p:cNvPr>
          <p:cNvPicPr>
            <a:picLocks noChangeAspect="1"/>
          </p:cNvPicPr>
          <p:nvPr/>
        </p:nvPicPr>
        <p:blipFill rotWithShape="1">
          <a:blip r:embed="rId7"/>
          <a:srcRect t="18594" b="18594"/>
          <a:stretch/>
        </p:blipFill>
        <p:spPr>
          <a:xfrm>
            <a:off x="5682472" y="328647"/>
            <a:ext cx="6126226" cy="5447571"/>
          </a:xfrm>
          <a:prstGeom prst="rect">
            <a:avLst/>
          </a:prstGeom>
          <a:solidFill>
            <a:schemeClr val="bg1"/>
          </a:solidFill>
        </p:spPr>
      </p:pic>
    </p:spTree>
    <p:extLst>
      <p:ext uri="{BB962C8B-B14F-4D97-AF65-F5344CB8AC3E}">
        <p14:creationId xmlns:p14="http://schemas.microsoft.com/office/powerpoint/2010/main" val="3231233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42134CB-621D-0B92-4E98-957C4EA28D32}"/>
              </a:ext>
            </a:extLst>
          </p:cNvPr>
          <p:cNvSpPr/>
          <p:nvPr/>
        </p:nvSpPr>
        <p:spPr>
          <a:xfrm>
            <a:off x="0" y="217777"/>
            <a:ext cx="12192000" cy="779962"/>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platzhalter 1">
            <a:extLst>
              <a:ext uri="{FF2B5EF4-FFF2-40B4-BE49-F238E27FC236}">
                <a16:creationId xmlns:a16="http://schemas.microsoft.com/office/drawing/2014/main" id="{04471586-FFF0-D803-3687-3F08C7879EA0}"/>
              </a:ext>
            </a:extLst>
          </p:cNvPr>
          <p:cNvSpPr txBox="1">
            <a:spLocks/>
          </p:cNvSpPr>
          <p:nvPr/>
        </p:nvSpPr>
        <p:spPr>
          <a:xfrm>
            <a:off x="793125" y="430297"/>
            <a:ext cx="10031157" cy="922100"/>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Das absolute Minimum, das überwacht werden sollte</a:t>
            </a:r>
          </a:p>
        </p:txBody>
      </p:sp>
      <p:sp>
        <p:nvSpPr>
          <p:cNvPr id="36" name="Rectangle 35">
            <a:extLst>
              <a:ext uri="{FF2B5EF4-FFF2-40B4-BE49-F238E27FC236}">
                <a16:creationId xmlns:a16="http://schemas.microsoft.com/office/drawing/2014/main" id="{41A6602C-AE2D-BB28-4185-9BACA3DC0B04}"/>
              </a:ext>
            </a:extLst>
          </p:cNvPr>
          <p:cNvSpPr/>
          <p:nvPr/>
        </p:nvSpPr>
        <p:spPr>
          <a:xfrm rot="5400000" flipV="1">
            <a:off x="-5996" y="589758"/>
            <a:ext cx="1116000" cy="360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97" name="Group 96">
            <a:extLst>
              <a:ext uri="{FF2B5EF4-FFF2-40B4-BE49-F238E27FC236}">
                <a16:creationId xmlns:a16="http://schemas.microsoft.com/office/drawing/2014/main" id="{983914AA-5827-CC3B-AD86-DF10E88FB44D}"/>
              </a:ext>
            </a:extLst>
          </p:cNvPr>
          <p:cNvGrpSpPr/>
          <p:nvPr/>
        </p:nvGrpSpPr>
        <p:grpSpPr>
          <a:xfrm>
            <a:off x="3948358" y="1695665"/>
            <a:ext cx="3690111" cy="3678703"/>
            <a:chOff x="3592597" y="2005394"/>
            <a:chExt cx="3690111" cy="3678703"/>
          </a:xfrm>
        </p:grpSpPr>
        <p:sp>
          <p:nvSpPr>
            <p:cNvPr id="6" name="Freeform 83">
              <a:extLst>
                <a:ext uri="{FF2B5EF4-FFF2-40B4-BE49-F238E27FC236}">
                  <a16:creationId xmlns:a16="http://schemas.microsoft.com/office/drawing/2014/main" id="{353B36BE-2693-EEDF-B032-79E98DFC5AF0}"/>
                </a:ext>
              </a:extLst>
            </p:cNvPr>
            <p:cNvSpPr/>
            <p:nvPr/>
          </p:nvSpPr>
          <p:spPr>
            <a:xfrm rot="5400000">
              <a:off x="5780525" y="2790637"/>
              <a:ext cx="1624109" cy="1380257"/>
            </a:xfrm>
            <a:custGeom>
              <a:avLst/>
              <a:gdLst>
                <a:gd name="connsiteX0" fmla="*/ 0 w 4377256"/>
                <a:gd name="connsiteY0" fmla="*/ 1618927 h 3679728"/>
                <a:gd name="connsiteX1" fmla="*/ 74438 w 4377256"/>
                <a:gd name="connsiteY1" fmla="*/ 1547957 h 3679728"/>
                <a:gd name="connsiteX2" fmla="*/ 2915244 w 4377256"/>
                <a:gd name="connsiteY2" fmla="*/ 365362 h 3679728"/>
                <a:gd name="connsiteX3" fmla="*/ 2945848 w 4377256"/>
                <a:gd name="connsiteY3" fmla="*/ 364588 h 3679728"/>
                <a:gd name="connsiteX4" fmla="*/ 2945848 w 4377256"/>
                <a:gd name="connsiteY4" fmla="*/ 0 h 3679728"/>
                <a:gd name="connsiteX5" fmla="*/ 4377256 w 4377256"/>
                <a:gd name="connsiteY5" fmla="*/ 1822380 h 3679728"/>
                <a:gd name="connsiteX6" fmla="*/ 2945848 w 4377256"/>
                <a:gd name="connsiteY6" fmla="*/ 3644760 h 3679728"/>
                <a:gd name="connsiteX7" fmla="*/ 2945848 w 4377256"/>
                <a:gd name="connsiteY7" fmla="*/ 3302690 h 3679728"/>
                <a:gd name="connsiteX8" fmla="*/ 2859401 w 4377256"/>
                <a:gd name="connsiteY8" fmla="*/ 3314778 h 3679728"/>
                <a:gd name="connsiteX9" fmla="*/ 2103987 w 4377256"/>
                <a:gd name="connsiteY9" fmla="*/ 3664831 h 3679728"/>
                <a:gd name="connsiteX10" fmla="*/ 2087596 w 4377256"/>
                <a:gd name="connsiteY10" fmla="*/ 3679728 h 3679728"/>
                <a:gd name="connsiteX11" fmla="*/ 1753827 w 4377256"/>
                <a:gd name="connsiteY11" fmla="*/ 1959145 h 367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7256" h="3679728">
                  <a:moveTo>
                    <a:pt x="0" y="1618927"/>
                  </a:moveTo>
                  <a:lnTo>
                    <a:pt x="74438" y="1547957"/>
                  </a:lnTo>
                  <a:cubicBezTo>
                    <a:pt x="832764" y="858723"/>
                    <a:pt x="1823522" y="420702"/>
                    <a:pt x="2915244" y="365362"/>
                  </a:cubicBezTo>
                  <a:lnTo>
                    <a:pt x="2945848" y="364588"/>
                  </a:lnTo>
                  <a:lnTo>
                    <a:pt x="2945848" y="0"/>
                  </a:lnTo>
                  <a:lnTo>
                    <a:pt x="4377256" y="1822380"/>
                  </a:lnTo>
                  <a:lnTo>
                    <a:pt x="2945848" y="3644760"/>
                  </a:lnTo>
                  <a:lnTo>
                    <a:pt x="2945848" y="3302690"/>
                  </a:lnTo>
                  <a:lnTo>
                    <a:pt x="2859401" y="3314778"/>
                  </a:lnTo>
                  <a:cubicBezTo>
                    <a:pt x="2575771" y="3365441"/>
                    <a:pt x="2317318" y="3488775"/>
                    <a:pt x="2103987" y="3664831"/>
                  </a:cubicBezTo>
                  <a:lnTo>
                    <a:pt x="2087596" y="3679728"/>
                  </a:lnTo>
                  <a:lnTo>
                    <a:pt x="1753827" y="1959145"/>
                  </a:lnTo>
                  <a:close/>
                </a:path>
              </a:pathLst>
            </a:cu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67"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1" name="Freeform 84">
              <a:extLst>
                <a:ext uri="{FF2B5EF4-FFF2-40B4-BE49-F238E27FC236}">
                  <a16:creationId xmlns:a16="http://schemas.microsoft.com/office/drawing/2014/main" id="{08B5BD5C-4979-0F60-6FEB-FE5658EC570F}"/>
                </a:ext>
              </a:extLst>
            </p:cNvPr>
            <p:cNvSpPr/>
            <p:nvPr/>
          </p:nvSpPr>
          <p:spPr>
            <a:xfrm rot="5400000">
              <a:off x="5895622" y="3826567"/>
              <a:ext cx="1198117" cy="1304711"/>
            </a:xfrm>
            <a:custGeom>
              <a:avLst/>
              <a:gdLst>
                <a:gd name="connsiteX0" fmla="*/ 0 w 3229136"/>
                <a:gd name="connsiteY0" fmla="*/ 2931954 h 3478324"/>
                <a:gd name="connsiteX1" fmla="*/ 0 w 3229136"/>
                <a:gd name="connsiteY1" fmla="*/ 2906862 h 3478324"/>
                <a:gd name="connsiteX2" fmla="*/ 1135920 w 3229136"/>
                <a:gd name="connsiteY2" fmla="*/ 1460680 h 3478324"/>
                <a:gd name="connsiteX3" fmla="*/ 0 w 3229136"/>
                <a:gd name="connsiteY3" fmla="*/ 14500 h 3478324"/>
                <a:gd name="connsiteX4" fmla="*/ 0 w 3229136"/>
                <a:gd name="connsiteY4" fmla="*/ 0 h 3478324"/>
                <a:gd name="connsiteX5" fmla="*/ 144783 w 3229136"/>
                <a:gd name="connsiteY5" fmla="*/ 3662 h 3478324"/>
                <a:gd name="connsiteX6" fmla="*/ 2985590 w 3229136"/>
                <a:gd name="connsiteY6" fmla="*/ 1186256 h 3478324"/>
                <a:gd name="connsiteX7" fmla="*/ 2991020 w 3229136"/>
                <a:gd name="connsiteY7" fmla="*/ 1191432 h 3478324"/>
                <a:gd name="connsiteX8" fmla="*/ 3229136 w 3229136"/>
                <a:gd name="connsiteY8" fmla="*/ 953316 h 3478324"/>
                <a:gd name="connsiteX9" fmla="*/ 3090707 w 3229136"/>
                <a:gd name="connsiteY9" fmla="*/ 3339896 h 3478324"/>
                <a:gd name="connsiteX10" fmla="*/ 704127 w 3229136"/>
                <a:gd name="connsiteY10" fmla="*/ 3478324 h 3478324"/>
                <a:gd name="connsiteX11" fmla="*/ 911200 w 3229136"/>
                <a:gd name="connsiteY11" fmla="*/ 3271251 h 3478324"/>
                <a:gd name="connsiteX12" fmla="*/ 762599 w 3229136"/>
                <a:gd name="connsiteY12" fmla="*/ 3165602 h 3478324"/>
                <a:gd name="connsiteX13" fmla="*/ 77588 w 3229136"/>
                <a:gd name="connsiteY13" fmla="*/ 2935872 h 34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9136" h="3478324">
                  <a:moveTo>
                    <a:pt x="0" y="2931954"/>
                  </a:moveTo>
                  <a:lnTo>
                    <a:pt x="0" y="2906862"/>
                  </a:lnTo>
                  <a:lnTo>
                    <a:pt x="1135920" y="1460680"/>
                  </a:lnTo>
                  <a:lnTo>
                    <a:pt x="0" y="14500"/>
                  </a:lnTo>
                  <a:lnTo>
                    <a:pt x="0" y="0"/>
                  </a:lnTo>
                  <a:lnTo>
                    <a:pt x="144783" y="3662"/>
                  </a:lnTo>
                  <a:cubicBezTo>
                    <a:pt x="1236506" y="59002"/>
                    <a:pt x="2227264" y="497022"/>
                    <a:pt x="2985590" y="1186256"/>
                  </a:cubicBezTo>
                  <a:lnTo>
                    <a:pt x="2991020" y="1191432"/>
                  </a:lnTo>
                  <a:lnTo>
                    <a:pt x="3229136" y="953316"/>
                  </a:lnTo>
                  <a:lnTo>
                    <a:pt x="3090707" y="3339896"/>
                  </a:lnTo>
                  <a:lnTo>
                    <a:pt x="704127" y="3478324"/>
                  </a:lnTo>
                  <a:lnTo>
                    <a:pt x="911200" y="3271251"/>
                  </a:lnTo>
                  <a:lnTo>
                    <a:pt x="762599" y="3165602"/>
                  </a:lnTo>
                  <a:cubicBezTo>
                    <a:pt x="559039" y="3041916"/>
                    <a:pt x="326516" y="2961151"/>
                    <a:pt x="77588" y="2935872"/>
                  </a:cubicBezTo>
                  <a:close/>
                </a:path>
              </a:pathLst>
            </a:cu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67"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96" name="Group 95">
              <a:extLst>
                <a:ext uri="{FF2B5EF4-FFF2-40B4-BE49-F238E27FC236}">
                  <a16:creationId xmlns:a16="http://schemas.microsoft.com/office/drawing/2014/main" id="{6BFFBC09-5E6E-DB94-EB12-04E3394376BB}"/>
                </a:ext>
              </a:extLst>
            </p:cNvPr>
            <p:cNvGrpSpPr/>
            <p:nvPr/>
          </p:nvGrpSpPr>
          <p:grpSpPr>
            <a:xfrm>
              <a:off x="3592597" y="2005394"/>
              <a:ext cx="3262234" cy="3678703"/>
              <a:chOff x="3592597" y="2005394"/>
              <a:chExt cx="3262234" cy="3678703"/>
            </a:xfrm>
          </p:grpSpPr>
          <p:sp>
            <p:nvSpPr>
              <p:cNvPr id="2" name="Freeform 81">
                <a:extLst>
                  <a:ext uri="{FF2B5EF4-FFF2-40B4-BE49-F238E27FC236}">
                    <a16:creationId xmlns:a16="http://schemas.microsoft.com/office/drawing/2014/main" id="{943CDF94-23F5-A9F2-3CB9-16FA79F03B13}"/>
                  </a:ext>
                </a:extLst>
              </p:cNvPr>
              <p:cNvSpPr/>
              <p:nvPr/>
            </p:nvSpPr>
            <p:spPr>
              <a:xfrm rot="5400000">
                <a:off x="4385155" y="1863124"/>
                <a:ext cx="1367999" cy="1652540"/>
              </a:xfrm>
              <a:custGeom>
                <a:avLst/>
                <a:gdLst>
                  <a:gd name="connsiteX0" fmla="*/ 0 w 3687000"/>
                  <a:gd name="connsiteY0" fmla="*/ 1375133 h 4405627"/>
                  <a:gd name="connsiteX1" fmla="*/ 1809048 w 3687000"/>
                  <a:gd name="connsiteY1" fmla="*/ 0 h 4405627"/>
                  <a:gd name="connsiteX2" fmla="*/ 3618095 w 3687000"/>
                  <a:gd name="connsiteY2" fmla="*/ 1375133 h 4405627"/>
                  <a:gd name="connsiteX3" fmla="*/ 3273104 w 3687000"/>
                  <a:gd name="connsiteY3" fmla="*/ 1375133 h 4405627"/>
                  <a:gd name="connsiteX4" fmla="*/ 3274580 w 3687000"/>
                  <a:gd name="connsiteY4" fmla="*/ 1404363 h 4405627"/>
                  <a:gd name="connsiteX5" fmla="*/ 3641838 w 3687000"/>
                  <a:gd name="connsiteY5" fmla="*/ 2282815 h 4405627"/>
                  <a:gd name="connsiteX6" fmla="*/ 3687000 w 3687000"/>
                  <a:gd name="connsiteY6" fmla="*/ 2332507 h 4405627"/>
                  <a:gd name="connsiteX7" fmla="*/ 3659531 w 3687000"/>
                  <a:gd name="connsiteY7" fmla="*/ 2359977 h 4405627"/>
                  <a:gd name="connsiteX8" fmla="*/ 1738574 w 3687000"/>
                  <a:gd name="connsiteY8" fmla="*/ 2459595 h 4405627"/>
                  <a:gd name="connsiteX9" fmla="*/ 1638956 w 3687000"/>
                  <a:gd name="connsiteY9" fmla="*/ 4380553 h 4405627"/>
                  <a:gd name="connsiteX10" fmla="*/ 1613881 w 3687000"/>
                  <a:gd name="connsiteY10" fmla="*/ 4405627 h 4405627"/>
                  <a:gd name="connsiteX11" fmla="*/ 1524964 w 3687000"/>
                  <a:gd name="connsiteY11" fmla="*/ 4312365 h 4405627"/>
                  <a:gd name="connsiteX12" fmla="*/ 342369 w 3687000"/>
                  <a:gd name="connsiteY12" fmla="*/ 1471559 h 4405627"/>
                  <a:gd name="connsiteX13" fmla="*/ 339932 w 3687000"/>
                  <a:gd name="connsiteY13" fmla="*/ 1375133 h 440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87000" h="4405627">
                    <a:moveTo>
                      <a:pt x="0" y="1375133"/>
                    </a:moveTo>
                    <a:lnTo>
                      <a:pt x="1809048" y="0"/>
                    </a:lnTo>
                    <a:lnTo>
                      <a:pt x="3618095" y="1375133"/>
                    </a:lnTo>
                    <a:lnTo>
                      <a:pt x="3273104" y="1375133"/>
                    </a:lnTo>
                    <a:lnTo>
                      <a:pt x="3274580" y="1404363"/>
                    </a:lnTo>
                    <a:cubicBezTo>
                      <a:pt x="3308286" y="1736267"/>
                      <a:pt x="3440631" y="2039009"/>
                      <a:pt x="3641838" y="2282815"/>
                    </a:cubicBezTo>
                    <a:lnTo>
                      <a:pt x="3687000" y="2332507"/>
                    </a:lnTo>
                    <a:lnTo>
                      <a:pt x="3659531" y="2359977"/>
                    </a:lnTo>
                    <a:lnTo>
                      <a:pt x="1738574" y="2459595"/>
                    </a:lnTo>
                    <a:lnTo>
                      <a:pt x="1638956" y="4380553"/>
                    </a:lnTo>
                    <a:lnTo>
                      <a:pt x="1613881" y="4405627"/>
                    </a:lnTo>
                    <a:lnTo>
                      <a:pt x="1524964" y="4312365"/>
                    </a:lnTo>
                    <a:cubicBezTo>
                      <a:pt x="835730" y="3554039"/>
                      <a:pt x="397709" y="2563281"/>
                      <a:pt x="342369" y="1471559"/>
                    </a:cubicBezTo>
                    <a:lnTo>
                      <a:pt x="339932" y="1375133"/>
                    </a:lnTo>
                    <a:close/>
                  </a:path>
                </a:pathLst>
              </a:cu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67"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 name="Freeform 82">
                <a:extLst>
                  <a:ext uri="{FF2B5EF4-FFF2-40B4-BE49-F238E27FC236}">
                    <a16:creationId xmlns:a16="http://schemas.microsoft.com/office/drawing/2014/main" id="{94CAECC8-6FD5-551B-B68F-2933C8C96453}"/>
                  </a:ext>
                </a:extLst>
              </p:cNvPr>
              <p:cNvSpPr/>
              <p:nvPr/>
            </p:nvSpPr>
            <p:spPr>
              <a:xfrm rot="5400000">
                <a:off x="5423900" y="2184840"/>
                <a:ext cx="1334514" cy="1229527"/>
              </a:xfrm>
              <a:custGeom>
                <a:avLst/>
                <a:gdLst>
                  <a:gd name="connsiteX0" fmla="*/ 0 w 3596753"/>
                  <a:gd name="connsiteY0" fmla="*/ 3277886 h 3277886"/>
                  <a:gd name="connsiteX1" fmla="*/ 2943 w 3596753"/>
                  <a:gd name="connsiteY1" fmla="*/ 3161446 h 3277886"/>
                  <a:gd name="connsiteX2" fmla="*/ 1185538 w 3596753"/>
                  <a:gd name="connsiteY2" fmla="*/ 320640 h 3277886"/>
                  <a:gd name="connsiteX3" fmla="*/ 1252826 w 3596753"/>
                  <a:gd name="connsiteY3" fmla="*/ 250065 h 3277886"/>
                  <a:gd name="connsiteX4" fmla="*/ 1002762 w 3596753"/>
                  <a:gd name="connsiteY4" fmla="*/ 0 h 3277886"/>
                  <a:gd name="connsiteX5" fmla="*/ 3175310 w 3596753"/>
                  <a:gd name="connsiteY5" fmla="*/ 421445 h 3277886"/>
                  <a:gd name="connsiteX6" fmla="*/ 3596753 w 3596753"/>
                  <a:gd name="connsiteY6" fmla="*/ 2593993 h 3277886"/>
                  <a:gd name="connsiteX7" fmla="*/ 3326475 w 3596753"/>
                  <a:gd name="connsiteY7" fmla="*/ 2323714 h 3277886"/>
                  <a:gd name="connsiteX8" fmla="*/ 3302412 w 3596753"/>
                  <a:gd name="connsiteY8" fmla="*/ 2350190 h 3277886"/>
                  <a:gd name="connsiteX9" fmla="*/ 2935154 w 3596753"/>
                  <a:gd name="connsiteY9" fmla="*/ 3228642 h 3277886"/>
                  <a:gd name="connsiteX10" fmla="*/ 2932911 w 3596753"/>
                  <a:gd name="connsiteY10" fmla="*/ 3273072 h 3277886"/>
                  <a:gd name="connsiteX11" fmla="*/ 1469622 w 3596753"/>
                  <a:gd name="connsiteY11" fmla="*/ 2160764 h 32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6753" h="3277886">
                    <a:moveTo>
                      <a:pt x="0" y="3277886"/>
                    </a:moveTo>
                    <a:lnTo>
                      <a:pt x="2943" y="3161446"/>
                    </a:lnTo>
                    <a:cubicBezTo>
                      <a:pt x="58283" y="2069724"/>
                      <a:pt x="496304" y="1078966"/>
                      <a:pt x="1185538" y="320640"/>
                    </a:cubicBezTo>
                    <a:lnTo>
                      <a:pt x="1252826" y="250065"/>
                    </a:lnTo>
                    <a:lnTo>
                      <a:pt x="1002762" y="0"/>
                    </a:lnTo>
                    <a:lnTo>
                      <a:pt x="3175310" y="421445"/>
                    </a:lnTo>
                    <a:lnTo>
                      <a:pt x="3596753" y="2593993"/>
                    </a:lnTo>
                    <a:lnTo>
                      <a:pt x="3326475" y="2323714"/>
                    </a:lnTo>
                    <a:lnTo>
                      <a:pt x="3302412" y="2350190"/>
                    </a:lnTo>
                    <a:cubicBezTo>
                      <a:pt x="3101205" y="2593996"/>
                      <a:pt x="2968860" y="2896738"/>
                      <a:pt x="2935154" y="3228642"/>
                    </a:cubicBezTo>
                    <a:lnTo>
                      <a:pt x="2932911" y="3273072"/>
                    </a:lnTo>
                    <a:lnTo>
                      <a:pt x="1469622" y="2160764"/>
                    </a:lnTo>
                    <a:close/>
                  </a:path>
                </a:pathLst>
              </a:cu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67"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5" name="Freeform 80">
                <a:extLst>
                  <a:ext uri="{FF2B5EF4-FFF2-40B4-BE49-F238E27FC236}">
                    <a16:creationId xmlns:a16="http://schemas.microsoft.com/office/drawing/2014/main" id="{C87FDF22-32F8-6C50-6BB5-F7F434F9BB57}"/>
                  </a:ext>
                </a:extLst>
              </p:cNvPr>
              <p:cNvSpPr/>
              <p:nvPr/>
            </p:nvSpPr>
            <p:spPr>
              <a:xfrm rot="5400000">
                <a:off x="3773078" y="2552849"/>
                <a:ext cx="1189284" cy="1302479"/>
              </a:xfrm>
              <a:custGeom>
                <a:avLst/>
                <a:gdLst>
                  <a:gd name="connsiteX0" fmla="*/ 0 w 3205328"/>
                  <a:gd name="connsiteY0" fmla="*/ 2494078 h 3472372"/>
                  <a:gd name="connsiteX1" fmla="*/ 122963 w 3205328"/>
                  <a:gd name="connsiteY1" fmla="*/ 122963 h 3472372"/>
                  <a:gd name="connsiteX2" fmla="*/ 2494078 w 3205328"/>
                  <a:gd name="connsiteY2" fmla="*/ 0 h 3472372"/>
                  <a:gd name="connsiteX3" fmla="*/ 2293443 w 3205328"/>
                  <a:gd name="connsiteY3" fmla="*/ 200636 h 3472372"/>
                  <a:gd name="connsiteX4" fmla="*/ 2442726 w 3205328"/>
                  <a:gd name="connsiteY4" fmla="*/ 306770 h 3472372"/>
                  <a:gd name="connsiteX5" fmla="*/ 3127738 w 3205328"/>
                  <a:gd name="connsiteY5" fmla="*/ 536500 h 3472372"/>
                  <a:gd name="connsiteX6" fmla="*/ 3192984 w 3205328"/>
                  <a:gd name="connsiteY6" fmla="*/ 539795 h 3472372"/>
                  <a:gd name="connsiteX7" fmla="*/ 2061554 w 3205328"/>
                  <a:gd name="connsiteY7" fmla="*/ 1980261 h 3472372"/>
                  <a:gd name="connsiteX8" fmla="*/ 3205328 w 3205328"/>
                  <a:gd name="connsiteY8" fmla="*/ 3436443 h 3472372"/>
                  <a:gd name="connsiteX9" fmla="*/ 3205328 w 3205328"/>
                  <a:gd name="connsiteY9" fmla="*/ 3472372 h 3472372"/>
                  <a:gd name="connsiteX10" fmla="*/ 3060543 w 3205328"/>
                  <a:gd name="connsiteY10" fmla="*/ 3468711 h 3472372"/>
                  <a:gd name="connsiteX11" fmla="*/ 219737 w 3205328"/>
                  <a:gd name="connsiteY11" fmla="*/ 2286116 h 3472372"/>
                  <a:gd name="connsiteX12" fmla="*/ 213710 w 3205328"/>
                  <a:gd name="connsiteY12" fmla="*/ 2280369 h 347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5328" h="3472372">
                    <a:moveTo>
                      <a:pt x="0" y="2494078"/>
                    </a:moveTo>
                    <a:lnTo>
                      <a:pt x="122963" y="122963"/>
                    </a:lnTo>
                    <a:lnTo>
                      <a:pt x="2494078" y="0"/>
                    </a:lnTo>
                    <a:lnTo>
                      <a:pt x="2293443" y="200636"/>
                    </a:lnTo>
                    <a:lnTo>
                      <a:pt x="2442726" y="306770"/>
                    </a:lnTo>
                    <a:cubicBezTo>
                      <a:pt x="2646286" y="430457"/>
                      <a:pt x="2878811" y="511220"/>
                      <a:pt x="3127738" y="536500"/>
                    </a:cubicBezTo>
                    <a:lnTo>
                      <a:pt x="3192984" y="539795"/>
                    </a:lnTo>
                    <a:lnTo>
                      <a:pt x="2061554" y="1980261"/>
                    </a:lnTo>
                    <a:lnTo>
                      <a:pt x="3205328" y="3436443"/>
                    </a:lnTo>
                    <a:lnTo>
                      <a:pt x="3205328" y="3472372"/>
                    </a:lnTo>
                    <a:lnTo>
                      <a:pt x="3060543" y="3468711"/>
                    </a:lnTo>
                    <a:cubicBezTo>
                      <a:pt x="1968821" y="3413371"/>
                      <a:pt x="978063" y="2975350"/>
                      <a:pt x="219737" y="2286116"/>
                    </a:cubicBezTo>
                    <a:lnTo>
                      <a:pt x="213710" y="2280369"/>
                    </a:lnTo>
                    <a:close/>
                  </a:path>
                </a:pathLst>
              </a:cu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67"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8" name="Freeform 87">
                <a:extLst>
                  <a:ext uri="{FF2B5EF4-FFF2-40B4-BE49-F238E27FC236}">
                    <a16:creationId xmlns:a16="http://schemas.microsoft.com/office/drawing/2014/main" id="{7C69E3E2-4346-532D-9E5D-1D2CCB2B6106}"/>
                  </a:ext>
                </a:extLst>
              </p:cNvPr>
              <p:cNvSpPr/>
              <p:nvPr/>
            </p:nvSpPr>
            <p:spPr>
              <a:xfrm rot="5400000">
                <a:off x="3466924" y="3513246"/>
                <a:ext cx="1631167" cy="1379821"/>
              </a:xfrm>
              <a:custGeom>
                <a:avLst/>
                <a:gdLst>
                  <a:gd name="connsiteX0" fmla="*/ 0 w 4396282"/>
                  <a:gd name="connsiteY0" fmla="*/ 1856185 h 3678565"/>
                  <a:gd name="connsiteX1" fmla="*/ 1431409 w 4396282"/>
                  <a:gd name="connsiteY1" fmla="*/ 33805 h 3678565"/>
                  <a:gd name="connsiteX2" fmla="*/ 1431409 w 4396282"/>
                  <a:gd name="connsiteY2" fmla="*/ 408406 h 3678565"/>
                  <a:gd name="connsiteX3" fmla="*/ 1525710 w 4396282"/>
                  <a:gd name="connsiteY3" fmla="*/ 395220 h 3678565"/>
                  <a:gd name="connsiteX4" fmla="*/ 2281122 w 4396282"/>
                  <a:gd name="connsiteY4" fmla="*/ 45167 h 3678565"/>
                  <a:gd name="connsiteX5" fmla="*/ 2330812 w 4396282"/>
                  <a:gd name="connsiteY5" fmla="*/ 0 h 3678565"/>
                  <a:gd name="connsiteX6" fmla="*/ 2383984 w 4396282"/>
                  <a:gd name="connsiteY6" fmla="*/ 53175 h 3678565"/>
                  <a:gd name="connsiteX7" fmla="*/ 2601664 w 4396282"/>
                  <a:gd name="connsiteY7" fmla="*/ 1864777 h 3678565"/>
                  <a:gd name="connsiteX8" fmla="*/ 4396282 w 4396282"/>
                  <a:gd name="connsiteY8" fmla="*/ 2080417 h 3678565"/>
                  <a:gd name="connsiteX9" fmla="*/ 4310670 w 4396282"/>
                  <a:gd name="connsiteY9" fmla="*/ 2162041 h 3678565"/>
                  <a:gd name="connsiteX10" fmla="*/ 1469866 w 4396282"/>
                  <a:gd name="connsiteY10" fmla="*/ 3344634 h 3678565"/>
                  <a:gd name="connsiteX11" fmla="*/ 1431409 w 4396282"/>
                  <a:gd name="connsiteY11" fmla="*/ 3345607 h 3678565"/>
                  <a:gd name="connsiteX12" fmla="*/ 1431408 w 4396282"/>
                  <a:gd name="connsiteY12" fmla="*/ 3678565 h 367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96282" h="3678565">
                    <a:moveTo>
                      <a:pt x="0" y="1856185"/>
                    </a:moveTo>
                    <a:lnTo>
                      <a:pt x="1431409" y="33805"/>
                    </a:lnTo>
                    <a:lnTo>
                      <a:pt x="1431409" y="408406"/>
                    </a:lnTo>
                    <a:lnTo>
                      <a:pt x="1525710" y="395220"/>
                    </a:lnTo>
                    <a:cubicBezTo>
                      <a:pt x="1809339" y="344557"/>
                      <a:pt x="2067792" y="221222"/>
                      <a:pt x="2281122" y="45167"/>
                    </a:cubicBezTo>
                    <a:lnTo>
                      <a:pt x="2330812" y="0"/>
                    </a:lnTo>
                    <a:lnTo>
                      <a:pt x="2383984" y="53175"/>
                    </a:lnTo>
                    <a:lnTo>
                      <a:pt x="2601664" y="1864777"/>
                    </a:lnTo>
                    <a:lnTo>
                      <a:pt x="4396282" y="2080417"/>
                    </a:lnTo>
                    <a:lnTo>
                      <a:pt x="4310670" y="2162041"/>
                    </a:lnTo>
                    <a:cubicBezTo>
                      <a:pt x="3552344" y="2851273"/>
                      <a:pt x="2561586" y="3289294"/>
                      <a:pt x="1469866" y="3344634"/>
                    </a:cubicBezTo>
                    <a:lnTo>
                      <a:pt x="1431409" y="3345607"/>
                    </a:lnTo>
                    <a:lnTo>
                      <a:pt x="1431408" y="3678565"/>
                    </a:lnTo>
                    <a:close/>
                  </a:path>
                </a:pathLst>
              </a:cu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67"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2" name="Freeform 85">
                <a:extLst>
                  <a:ext uri="{FF2B5EF4-FFF2-40B4-BE49-F238E27FC236}">
                    <a16:creationId xmlns:a16="http://schemas.microsoft.com/office/drawing/2014/main" id="{284D7BC6-5260-640C-4D45-F1668BBF65B2}"/>
                  </a:ext>
                </a:extLst>
              </p:cNvPr>
              <p:cNvSpPr/>
              <p:nvPr/>
            </p:nvSpPr>
            <p:spPr>
              <a:xfrm rot="5400000">
                <a:off x="5115366" y="4178830"/>
                <a:ext cx="1376938" cy="1633595"/>
              </a:xfrm>
              <a:custGeom>
                <a:avLst/>
                <a:gdLst>
                  <a:gd name="connsiteX0" fmla="*/ 0 w 3711088"/>
                  <a:gd name="connsiteY0" fmla="*/ 2073120 h 4355119"/>
                  <a:gd name="connsiteX1" fmla="*/ 24527 w 3711088"/>
                  <a:gd name="connsiteY1" fmla="*/ 2048593 h 4355119"/>
                  <a:gd name="connsiteX2" fmla="*/ 1956773 w 3711088"/>
                  <a:gd name="connsiteY2" fmla="*/ 1936518 h 4355119"/>
                  <a:gd name="connsiteX3" fmla="*/ 2068848 w 3711088"/>
                  <a:gd name="connsiteY3" fmla="*/ 4273 h 4355119"/>
                  <a:gd name="connsiteX4" fmla="*/ 2073121 w 3711088"/>
                  <a:gd name="connsiteY4" fmla="*/ 0 h 4355119"/>
                  <a:gd name="connsiteX5" fmla="*/ 2162038 w 3711088"/>
                  <a:gd name="connsiteY5" fmla="*/ 93262 h 4355119"/>
                  <a:gd name="connsiteX6" fmla="*/ 3344632 w 3711088"/>
                  <a:gd name="connsiteY6" fmla="*/ 2934068 h 4355119"/>
                  <a:gd name="connsiteX7" fmla="*/ 3345793 w 3711088"/>
                  <a:gd name="connsiteY7" fmla="*/ 2979987 h 4355119"/>
                  <a:gd name="connsiteX8" fmla="*/ 3711088 w 3711088"/>
                  <a:gd name="connsiteY8" fmla="*/ 2979987 h 4355119"/>
                  <a:gd name="connsiteX9" fmla="*/ 1883588 w 3711088"/>
                  <a:gd name="connsiteY9" fmla="*/ 4355119 h 4355119"/>
                  <a:gd name="connsiteX10" fmla="*/ 56088 w 3711088"/>
                  <a:gd name="connsiteY10" fmla="*/ 2979987 h 4355119"/>
                  <a:gd name="connsiteX11" fmla="*/ 409446 w 3711088"/>
                  <a:gd name="connsiteY11" fmla="*/ 2979987 h 4355119"/>
                  <a:gd name="connsiteX12" fmla="*/ 395216 w 3711088"/>
                  <a:gd name="connsiteY12" fmla="*/ 2878224 h 4355119"/>
                  <a:gd name="connsiteX13" fmla="*/ 45163 w 3711088"/>
                  <a:gd name="connsiteY13" fmla="*/ 2122811 h 435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11088" h="4355119">
                    <a:moveTo>
                      <a:pt x="0" y="2073120"/>
                    </a:moveTo>
                    <a:lnTo>
                      <a:pt x="24527" y="2048593"/>
                    </a:lnTo>
                    <a:lnTo>
                      <a:pt x="1956773" y="1936518"/>
                    </a:lnTo>
                    <a:lnTo>
                      <a:pt x="2068848" y="4273"/>
                    </a:lnTo>
                    <a:lnTo>
                      <a:pt x="2073121" y="0"/>
                    </a:lnTo>
                    <a:lnTo>
                      <a:pt x="2162038" y="93262"/>
                    </a:lnTo>
                    <a:cubicBezTo>
                      <a:pt x="2851271" y="851588"/>
                      <a:pt x="3289292" y="1842346"/>
                      <a:pt x="3344632" y="2934068"/>
                    </a:cubicBezTo>
                    <a:lnTo>
                      <a:pt x="3345793" y="2979987"/>
                    </a:lnTo>
                    <a:lnTo>
                      <a:pt x="3711088" y="2979987"/>
                    </a:lnTo>
                    <a:lnTo>
                      <a:pt x="1883588" y="4355119"/>
                    </a:lnTo>
                    <a:lnTo>
                      <a:pt x="56088" y="2979987"/>
                    </a:lnTo>
                    <a:lnTo>
                      <a:pt x="409446" y="2979987"/>
                    </a:lnTo>
                    <a:lnTo>
                      <a:pt x="395216" y="2878224"/>
                    </a:lnTo>
                    <a:cubicBezTo>
                      <a:pt x="344553" y="2594595"/>
                      <a:pt x="221219" y="2336141"/>
                      <a:pt x="45163" y="2122811"/>
                    </a:cubicBezTo>
                    <a:close/>
                  </a:path>
                </a:pathLst>
              </a:cu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67"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8" name="Freeform 86">
                <a:extLst>
                  <a:ext uri="{FF2B5EF4-FFF2-40B4-BE49-F238E27FC236}">
                    <a16:creationId xmlns:a16="http://schemas.microsoft.com/office/drawing/2014/main" id="{BCD84D10-D52E-DBED-1A92-DC181C354ED5}"/>
                  </a:ext>
                </a:extLst>
              </p:cNvPr>
              <p:cNvSpPr/>
              <p:nvPr/>
            </p:nvSpPr>
            <p:spPr>
              <a:xfrm rot="5400000">
                <a:off x="4137513" y="4287772"/>
                <a:ext cx="1291975" cy="1228508"/>
              </a:xfrm>
              <a:custGeom>
                <a:avLst/>
                <a:gdLst>
                  <a:gd name="connsiteX0" fmla="*/ 0 w 3482104"/>
                  <a:gd name="connsiteY0" fmla="*/ 697935 h 3275169"/>
                  <a:gd name="connsiteX1" fmla="*/ 211856 w 3482104"/>
                  <a:gd name="connsiteY1" fmla="*/ 909791 h 3275169"/>
                  <a:gd name="connsiteX2" fmla="*/ 316502 w 3482104"/>
                  <a:gd name="connsiteY2" fmla="*/ 762601 h 3275169"/>
                  <a:gd name="connsiteX3" fmla="*/ 546232 w 3482104"/>
                  <a:gd name="connsiteY3" fmla="*/ 77589 h 3275169"/>
                  <a:gd name="connsiteX4" fmla="*/ 550150 w 3482104"/>
                  <a:gd name="connsiteY4" fmla="*/ 0 h 3275169"/>
                  <a:gd name="connsiteX5" fmla="*/ 562240 w 3482104"/>
                  <a:gd name="connsiteY5" fmla="*/ 0 h 3275169"/>
                  <a:gd name="connsiteX6" fmla="*/ 2017400 w 3482104"/>
                  <a:gd name="connsiteY6" fmla="*/ 1094959 h 3275169"/>
                  <a:gd name="connsiteX7" fmla="*/ 3472560 w 3482104"/>
                  <a:gd name="connsiteY7" fmla="*/ 0 h 3275169"/>
                  <a:gd name="connsiteX8" fmla="*/ 3482104 w 3482104"/>
                  <a:gd name="connsiteY8" fmla="*/ 0 h 3275169"/>
                  <a:gd name="connsiteX9" fmla="*/ 3478443 w 3482104"/>
                  <a:gd name="connsiteY9" fmla="*/ 144784 h 3275169"/>
                  <a:gd name="connsiteX10" fmla="*/ 2295848 w 3482104"/>
                  <a:gd name="connsiteY10" fmla="*/ 2985590 h 3275169"/>
                  <a:gd name="connsiteX11" fmla="*/ 2291849 w 3482104"/>
                  <a:gd name="connsiteY11" fmla="*/ 2989784 h 3275169"/>
                  <a:gd name="connsiteX12" fmla="*/ 2577234 w 3482104"/>
                  <a:gd name="connsiteY12" fmla="*/ 3275169 h 3275169"/>
                  <a:gd name="connsiteX13" fmla="*/ 276459 w 3482104"/>
                  <a:gd name="connsiteY13" fmla="*/ 2998710 h 327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2104" h="3275169">
                    <a:moveTo>
                      <a:pt x="0" y="697935"/>
                    </a:moveTo>
                    <a:lnTo>
                      <a:pt x="211856" y="909791"/>
                    </a:lnTo>
                    <a:lnTo>
                      <a:pt x="316502" y="762601"/>
                    </a:lnTo>
                    <a:cubicBezTo>
                      <a:pt x="440189" y="559041"/>
                      <a:pt x="520953" y="326516"/>
                      <a:pt x="546232" y="77589"/>
                    </a:cubicBezTo>
                    <a:lnTo>
                      <a:pt x="550150" y="0"/>
                    </a:lnTo>
                    <a:lnTo>
                      <a:pt x="562240" y="0"/>
                    </a:lnTo>
                    <a:lnTo>
                      <a:pt x="2017400" y="1094959"/>
                    </a:lnTo>
                    <a:lnTo>
                      <a:pt x="3472560" y="0"/>
                    </a:lnTo>
                    <a:lnTo>
                      <a:pt x="3482104" y="0"/>
                    </a:lnTo>
                    <a:lnTo>
                      <a:pt x="3478443" y="144784"/>
                    </a:lnTo>
                    <a:cubicBezTo>
                      <a:pt x="3423103" y="1236506"/>
                      <a:pt x="2985082" y="2227264"/>
                      <a:pt x="2295848" y="2985590"/>
                    </a:cubicBezTo>
                    <a:lnTo>
                      <a:pt x="2291849" y="2989784"/>
                    </a:lnTo>
                    <a:lnTo>
                      <a:pt x="2577234" y="3275169"/>
                    </a:lnTo>
                    <a:lnTo>
                      <a:pt x="276459" y="2998710"/>
                    </a:lnTo>
                    <a:close/>
                  </a:path>
                </a:pathLst>
              </a:cu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67"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9" name="TextBox 19">
                <a:extLst>
                  <a:ext uri="{FF2B5EF4-FFF2-40B4-BE49-F238E27FC236}">
                    <a16:creationId xmlns:a16="http://schemas.microsoft.com/office/drawing/2014/main" id="{10F61F00-3E84-4AD6-E7A9-19C0E785FE6F}"/>
                  </a:ext>
                </a:extLst>
              </p:cNvPr>
              <p:cNvSpPr txBox="1"/>
              <p:nvPr/>
            </p:nvSpPr>
            <p:spPr>
              <a:xfrm>
                <a:off x="4374364" y="2720174"/>
                <a:ext cx="524504" cy="492443"/>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alibri Light" panose="020F0302020204030204"/>
                    <a:ea typeface="League Spartan" charset="0"/>
                    <a:cs typeface="Poppins" pitchFamily="2" charset="77"/>
                  </a:rPr>
                  <a:t>07</a:t>
                </a:r>
              </a:p>
            </p:txBody>
          </p:sp>
          <p:sp>
            <p:nvSpPr>
              <p:cNvPr id="40" name="TextBox 20">
                <a:extLst>
                  <a:ext uri="{FF2B5EF4-FFF2-40B4-BE49-F238E27FC236}">
                    <a16:creationId xmlns:a16="http://schemas.microsoft.com/office/drawing/2014/main" id="{D6255AEC-9B7D-82E6-D845-748FB74B6A49}"/>
                  </a:ext>
                </a:extLst>
              </p:cNvPr>
              <p:cNvSpPr txBox="1"/>
              <p:nvPr/>
            </p:nvSpPr>
            <p:spPr>
              <a:xfrm>
                <a:off x="5253370" y="2416755"/>
                <a:ext cx="524504" cy="492443"/>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alibri Light" panose="020F0302020204030204"/>
                    <a:ea typeface="League Spartan" charset="0"/>
                    <a:cs typeface="Poppins" pitchFamily="2" charset="77"/>
                  </a:rPr>
                  <a:t>08</a:t>
                </a:r>
              </a:p>
            </p:txBody>
          </p:sp>
          <p:sp>
            <p:nvSpPr>
              <p:cNvPr id="41" name="TextBox 21">
                <a:extLst>
                  <a:ext uri="{FF2B5EF4-FFF2-40B4-BE49-F238E27FC236}">
                    <a16:creationId xmlns:a16="http://schemas.microsoft.com/office/drawing/2014/main" id="{38BC9D93-5A37-8ED7-84E6-7AA1286EC9B3}"/>
                  </a:ext>
                </a:extLst>
              </p:cNvPr>
              <p:cNvSpPr txBox="1"/>
              <p:nvPr/>
            </p:nvSpPr>
            <p:spPr>
              <a:xfrm>
                <a:off x="6000897" y="2804131"/>
                <a:ext cx="524504" cy="492443"/>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alibri Light" panose="020F0302020204030204"/>
                    <a:ea typeface="League Spartan" charset="0"/>
                    <a:cs typeface="Poppins" pitchFamily="2" charset="77"/>
                  </a:rPr>
                  <a:t>01</a:t>
                </a:r>
              </a:p>
            </p:txBody>
          </p:sp>
          <p:sp>
            <p:nvSpPr>
              <p:cNvPr id="42" name="TextBox 22">
                <a:extLst>
                  <a:ext uri="{FF2B5EF4-FFF2-40B4-BE49-F238E27FC236}">
                    <a16:creationId xmlns:a16="http://schemas.microsoft.com/office/drawing/2014/main" id="{2C74C2D5-6C6E-BFE6-965C-12E2F891F758}"/>
                  </a:ext>
                </a:extLst>
              </p:cNvPr>
              <p:cNvSpPr txBox="1"/>
              <p:nvPr/>
            </p:nvSpPr>
            <p:spPr>
              <a:xfrm>
                <a:off x="6330327" y="3687062"/>
                <a:ext cx="524504" cy="492443"/>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alibri Light" panose="020F0302020204030204"/>
                    <a:ea typeface="League Spartan" charset="0"/>
                    <a:cs typeface="Poppins" pitchFamily="2" charset="77"/>
                  </a:rPr>
                  <a:t>02</a:t>
                </a:r>
              </a:p>
            </p:txBody>
          </p:sp>
          <p:sp>
            <p:nvSpPr>
              <p:cNvPr id="43" name="TextBox 23">
                <a:extLst>
                  <a:ext uri="{FF2B5EF4-FFF2-40B4-BE49-F238E27FC236}">
                    <a16:creationId xmlns:a16="http://schemas.microsoft.com/office/drawing/2014/main" id="{A279F51A-A85B-4F98-FC98-86C43F6C3DEB}"/>
                  </a:ext>
                </a:extLst>
              </p:cNvPr>
              <p:cNvSpPr txBox="1"/>
              <p:nvPr/>
            </p:nvSpPr>
            <p:spPr>
              <a:xfrm>
                <a:off x="5914484" y="4518869"/>
                <a:ext cx="524504" cy="492443"/>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alibri Light" panose="020F0302020204030204"/>
                    <a:ea typeface="League Spartan" charset="0"/>
                    <a:cs typeface="Poppins" pitchFamily="2" charset="77"/>
                  </a:rPr>
                  <a:t>03</a:t>
                </a:r>
              </a:p>
            </p:txBody>
          </p:sp>
          <p:sp>
            <p:nvSpPr>
              <p:cNvPr id="44" name="TextBox 24">
                <a:extLst>
                  <a:ext uri="{FF2B5EF4-FFF2-40B4-BE49-F238E27FC236}">
                    <a16:creationId xmlns:a16="http://schemas.microsoft.com/office/drawing/2014/main" id="{70D7E023-E547-4A08-C65F-5405DFE6623E}"/>
                  </a:ext>
                </a:extLst>
              </p:cNvPr>
              <p:cNvSpPr txBox="1"/>
              <p:nvPr/>
            </p:nvSpPr>
            <p:spPr>
              <a:xfrm>
                <a:off x="5095536" y="4765090"/>
                <a:ext cx="524504" cy="492443"/>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alibri Light" panose="020F0302020204030204"/>
                    <a:ea typeface="League Spartan" charset="0"/>
                    <a:cs typeface="Poppins" pitchFamily="2" charset="77"/>
                  </a:rPr>
                  <a:t>04</a:t>
                </a:r>
              </a:p>
            </p:txBody>
          </p:sp>
          <p:sp>
            <p:nvSpPr>
              <p:cNvPr id="45" name="TextBox 25">
                <a:extLst>
                  <a:ext uri="{FF2B5EF4-FFF2-40B4-BE49-F238E27FC236}">
                    <a16:creationId xmlns:a16="http://schemas.microsoft.com/office/drawing/2014/main" id="{DFD1E903-55EF-6376-6FDE-D93566FB9A4A}"/>
                  </a:ext>
                </a:extLst>
              </p:cNvPr>
              <p:cNvSpPr txBox="1"/>
              <p:nvPr/>
            </p:nvSpPr>
            <p:spPr>
              <a:xfrm>
                <a:off x="4300293" y="4392232"/>
                <a:ext cx="524504" cy="492443"/>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alibri Light" panose="020F0302020204030204"/>
                    <a:ea typeface="League Spartan" charset="0"/>
                    <a:cs typeface="Poppins" pitchFamily="2" charset="77"/>
                  </a:rPr>
                  <a:t>05</a:t>
                </a:r>
              </a:p>
            </p:txBody>
          </p:sp>
          <p:sp>
            <p:nvSpPr>
              <p:cNvPr id="46" name="TextBox 27">
                <a:extLst>
                  <a:ext uri="{FF2B5EF4-FFF2-40B4-BE49-F238E27FC236}">
                    <a16:creationId xmlns:a16="http://schemas.microsoft.com/office/drawing/2014/main" id="{D74F29AF-B89C-0922-0449-74809A2ADAC3}"/>
                  </a:ext>
                </a:extLst>
              </p:cNvPr>
              <p:cNvSpPr txBox="1"/>
              <p:nvPr/>
            </p:nvSpPr>
            <p:spPr>
              <a:xfrm>
                <a:off x="3995910" y="3541630"/>
                <a:ext cx="524504" cy="492443"/>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prstClr val="white"/>
                    </a:solidFill>
                    <a:effectLst/>
                    <a:uLnTx/>
                    <a:uFillTx/>
                    <a:latin typeface="Calibri Light" panose="020F0302020204030204"/>
                    <a:ea typeface="League Spartan" charset="0"/>
                    <a:cs typeface="Poppins" pitchFamily="2" charset="77"/>
                  </a:rPr>
                  <a:t>06</a:t>
                </a:r>
              </a:p>
            </p:txBody>
          </p:sp>
        </p:grpSp>
      </p:grpSp>
      <p:sp>
        <p:nvSpPr>
          <p:cNvPr id="57" name="TextBox 50">
            <a:extLst>
              <a:ext uri="{FF2B5EF4-FFF2-40B4-BE49-F238E27FC236}">
                <a16:creationId xmlns:a16="http://schemas.microsoft.com/office/drawing/2014/main" id="{1C6714BF-AAE3-F834-A7F0-94DC75EC0D41}"/>
              </a:ext>
            </a:extLst>
          </p:cNvPr>
          <p:cNvSpPr txBox="1"/>
          <p:nvPr/>
        </p:nvSpPr>
        <p:spPr>
          <a:xfrm>
            <a:off x="7824528" y="1205205"/>
            <a:ext cx="4138553" cy="5645392"/>
          </a:xfrm>
          <a:prstGeom prst="rect">
            <a:avLst/>
          </a:prstGeom>
          <a:noFill/>
        </p:spPr>
        <p:txBody>
          <a:bodyPr wrap="square" rtlCol="0" anchor="t" anchorCtr="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GB" b="1" i="0" u="none" strike="noStrike" kern="1200" cap="none" spc="0" normalizeH="0" baseline="0" noProof="0" dirty="0">
                <a:ln>
                  <a:noFill/>
                </a:ln>
                <a:solidFill>
                  <a:srgbClr val="B41F7A"/>
                </a:solidFill>
                <a:effectLst/>
                <a:uLnTx/>
                <a:uFillTx/>
                <a:ea typeface="League Spartan" charset="0"/>
                <a:cs typeface="Poppins" pitchFamily="2" charset="77"/>
              </a:rPr>
              <a:t>01 Zyklische/strukturelle Entwicklungen</a:t>
            </a:r>
          </a:p>
          <a:p>
            <a:pPr lvl="0" defTabSz="1087636">
              <a:lnSpc>
                <a:spcPts val="1800"/>
              </a:lnSpc>
              <a:defRPr/>
            </a:pPr>
            <a:r>
              <a:rPr lang="en-GB" sz="1600" dirty="0">
                <a:solidFill>
                  <a:srgbClr val="595959"/>
                </a:solidFill>
                <a:ea typeface="Lato Light" panose="020F0502020204030203" pitchFamily="34" charset="0"/>
                <a:cs typeface="Mukta ExtraLight" panose="020B0000000000000000" pitchFamily="34" charset="77"/>
              </a:rPr>
              <a:t>Auftragseingang / Geschäftsklima /</a:t>
            </a:r>
          </a:p>
          <a:p>
            <a:pPr lvl="0" defTabSz="1087636">
              <a:lnSpc>
                <a:spcPts val="1800"/>
              </a:lnSpc>
              <a:defRPr/>
            </a:pPr>
            <a:r>
              <a:rPr lang="en-GB" sz="1600" dirty="0">
                <a:solidFill>
                  <a:srgbClr val="595959"/>
                </a:solidFill>
                <a:ea typeface="Lato Light" panose="020F0502020204030203" pitchFamily="34" charset="0"/>
                <a:cs typeface="Mukta ExtraLight" panose="020B0000000000000000" pitchFamily="34" charset="77"/>
              </a:rPr>
              <a:t>Stimmung der </a:t>
            </a:r>
            <a:r>
              <a:rPr lang="en-GB" sz="1600" dirty="0" err="1">
                <a:solidFill>
                  <a:srgbClr val="595959"/>
                </a:solidFill>
                <a:ea typeface="Lato Light" panose="020F0502020204030203" pitchFamily="34" charset="0"/>
                <a:cs typeface="Mukta ExtraLight" panose="020B0000000000000000" pitchFamily="34" charset="77"/>
              </a:rPr>
              <a:t>Verbraucher:innen</a:t>
            </a:r>
            <a:endParaRPr lang="en-GB" sz="1600" dirty="0">
              <a:solidFill>
                <a:srgbClr val="595959"/>
              </a:solidFill>
              <a:ea typeface="Lato Light" panose="020F0502020204030203" pitchFamily="34" charset="0"/>
              <a:cs typeface="Mukta ExtraLight" panose="020B0000000000000000" pitchFamily="34" charset="77"/>
            </a:endParaRPr>
          </a:p>
          <a:p>
            <a:pPr lvl="0">
              <a:lnSpc>
                <a:spcPts val="1800"/>
              </a:lnSpc>
              <a:defRPr/>
            </a:pPr>
            <a:endParaRPr lang="en-GB" b="1" dirty="0">
              <a:solidFill>
                <a:srgbClr val="595959"/>
              </a:solidFill>
              <a:ea typeface="League Spartan" charset="0"/>
              <a:cs typeface="Poppins" pitchFamily="2" charset="77"/>
            </a:endParaRPr>
          </a:p>
          <a:p>
            <a:pPr defTabSz="1087636">
              <a:lnSpc>
                <a:spcPts val="1800"/>
              </a:lnSpc>
              <a:spcBef>
                <a:spcPct val="20000"/>
              </a:spcBef>
              <a:defRPr/>
            </a:pPr>
            <a:r>
              <a:rPr lang="en-GB" b="1" dirty="0">
                <a:solidFill>
                  <a:srgbClr val="B41F7A"/>
                </a:solidFill>
                <a:ea typeface="League Spartan" charset="0"/>
                <a:cs typeface="Poppins" pitchFamily="2" charset="77"/>
              </a:rPr>
              <a:t>02 Technologie / F&amp;E</a:t>
            </a:r>
          </a:p>
          <a:p>
            <a:pPr defTabSz="1087636">
              <a:lnSpc>
                <a:spcPts val="1800"/>
              </a:lnSpc>
              <a:defRPr/>
            </a:pPr>
            <a:r>
              <a:rPr lang="en-GB" sz="1600" dirty="0">
                <a:solidFill>
                  <a:srgbClr val="595959"/>
                </a:solidFill>
                <a:ea typeface="Lato Light" panose="020F0502020204030203" pitchFamily="34" charset="0"/>
                <a:cs typeface="Mukta ExtraLight" panose="020B0000000000000000" pitchFamily="34" charset="77"/>
              </a:rPr>
              <a:t>Neue Verfahren + Technologien / Verbraucherverhalten / Anzahl der laufenden Entwicklungsprojekte / Anzahl der eigenen Patente / Erteilte Lizenzen / Forschungs- und Entwicklungskosten</a:t>
            </a:r>
          </a:p>
          <a:p>
            <a:pPr lvl="0">
              <a:lnSpc>
                <a:spcPts val="1800"/>
              </a:lnSpc>
              <a:defRPr/>
            </a:pPr>
            <a:endParaRPr lang="en-GB" b="1" dirty="0">
              <a:solidFill>
                <a:srgbClr val="595959"/>
              </a:solidFill>
              <a:ea typeface="League Spartan" charset="0"/>
              <a:cs typeface="Poppins" pitchFamily="2" charset="77"/>
            </a:endParaRPr>
          </a:p>
          <a:p>
            <a:pPr defTabSz="1087636">
              <a:lnSpc>
                <a:spcPts val="1800"/>
              </a:lnSpc>
              <a:spcBef>
                <a:spcPct val="20000"/>
              </a:spcBef>
              <a:defRPr/>
            </a:pPr>
            <a:r>
              <a:rPr lang="en-GB" b="1" dirty="0">
                <a:solidFill>
                  <a:srgbClr val="F16924"/>
                </a:solidFill>
                <a:ea typeface="League Spartan" charset="0"/>
                <a:cs typeface="Poppins" pitchFamily="2" charset="77"/>
              </a:rPr>
              <a:t>03 Verkäufe</a:t>
            </a:r>
          </a:p>
          <a:p>
            <a:pPr defTabSz="1087636">
              <a:lnSpc>
                <a:spcPts val="1800"/>
              </a:lnSpc>
              <a:defRPr/>
            </a:pPr>
            <a:r>
              <a:rPr lang="en-GB" sz="1600" dirty="0">
                <a:solidFill>
                  <a:srgbClr val="595959"/>
                </a:solidFill>
                <a:ea typeface="Lato Light" panose="020F0502020204030203" pitchFamily="34" charset="0"/>
                <a:cs typeface="Mukta ExtraLight" panose="020B0000000000000000" pitchFamily="34" charset="77"/>
              </a:rPr>
              <a:t>Anzahl der Anfragen pro Periode / Entwicklung der Aufträge in Ihrer Hauptbranche (die sich später auf Ihre Aufträge auswirken) / Umsatz / Preise / Preis- und Produktstrategie </a:t>
            </a:r>
            <a:r>
              <a:rPr lang="en-GB" sz="1600" dirty="0" err="1">
                <a:solidFill>
                  <a:srgbClr val="595959"/>
                </a:solidFill>
                <a:ea typeface="Lato Light" panose="020F0502020204030203" pitchFamily="34" charset="0"/>
                <a:cs typeface="Mukta ExtraLight" panose="020B0000000000000000" pitchFamily="34" charset="77"/>
              </a:rPr>
              <a:t>Ihrer</a:t>
            </a:r>
            <a:r>
              <a:rPr lang="en-GB" sz="1600" dirty="0">
                <a:solidFill>
                  <a:srgbClr val="595959"/>
                </a:solidFill>
                <a:ea typeface="Lato Light" panose="020F0502020204030203" pitchFamily="34" charset="0"/>
                <a:cs typeface="Mukta ExtraLight" panose="020B0000000000000000" pitchFamily="34" charset="77"/>
              </a:rPr>
              <a:t> </a:t>
            </a:r>
            <a:r>
              <a:rPr lang="en-GB" sz="1600" dirty="0" err="1">
                <a:solidFill>
                  <a:srgbClr val="595959"/>
                </a:solidFill>
                <a:ea typeface="Lato Light" panose="020F0502020204030203" pitchFamily="34" charset="0"/>
                <a:cs typeface="Mukta ExtraLight" panose="020B0000000000000000" pitchFamily="34" charset="77"/>
              </a:rPr>
              <a:t>Konkurrent:innen</a:t>
            </a:r>
            <a:r>
              <a:rPr lang="en-GB" sz="1600" dirty="0">
                <a:solidFill>
                  <a:srgbClr val="595959"/>
                </a:solidFill>
                <a:ea typeface="Lato Light" panose="020F0502020204030203" pitchFamily="34" charset="0"/>
                <a:cs typeface="Mukta ExtraLight" panose="020B0000000000000000" pitchFamily="34" charset="77"/>
              </a:rPr>
              <a:t> / Verlorene Aufträge</a:t>
            </a:r>
          </a:p>
          <a:p>
            <a:pPr lvl="0">
              <a:lnSpc>
                <a:spcPts val="1800"/>
              </a:lnSpc>
              <a:defRPr/>
            </a:pPr>
            <a:endParaRPr lang="en-GB" b="1" dirty="0">
              <a:solidFill>
                <a:srgbClr val="595959"/>
              </a:solidFill>
              <a:ea typeface="League Spartan" charset="0"/>
              <a:cs typeface="Poppins" pitchFamily="2" charset="77"/>
            </a:endParaRPr>
          </a:p>
          <a:p>
            <a:pPr defTabSz="1087636">
              <a:lnSpc>
                <a:spcPts val="1800"/>
              </a:lnSpc>
              <a:spcBef>
                <a:spcPct val="20000"/>
              </a:spcBef>
              <a:defRPr/>
            </a:pPr>
            <a:r>
              <a:rPr lang="en-GB" b="1" dirty="0">
                <a:solidFill>
                  <a:srgbClr val="EDA13E"/>
                </a:solidFill>
                <a:ea typeface="League Spartan" charset="0"/>
                <a:cs typeface="Poppins" pitchFamily="2" charset="77"/>
              </a:rPr>
              <a:t>04 Auftragsvergabe</a:t>
            </a:r>
          </a:p>
          <a:p>
            <a:pPr lvl="0" defTabSz="1087636">
              <a:lnSpc>
                <a:spcPts val="1800"/>
              </a:lnSpc>
              <a:defRPr/>
            </a:pPr>
            <a:r>
              <a:rPr lang="en-GB" sz="1600" dirty="0">
                <a:solidFill>
                  <a:srgbClr val="595959"/>
                </a:solidFill>
                <a:ea typeface="Lato Light" panose="020F0502020204030203" pitchFamily="34" charset="0"/>
                <a:cs typeface="Mukta ExtraLight" panose="020B0000000000000000" pitchFamily="34" charset="77"/>
              </a:rPr>
              <a:t>Rohstoffpreise / Bestände / Qualität und Liefertermintreue der </a:t>
            </a:r>
            <a:r>
              <a:rPr lang="en-GB" sz="1600" dirty="0" err="1">
                <a:solidFill>
                  <a:srgbClr val="595959"/>
                </a:solidFill>
                <a:ea typeface="Lato Light" panose="020F0502020204030203" pitchFamily="34" charset="0"/>
                <a:cs typeface="Mukta ExtraLight" panose="020B0000000000000000" pitchFamily="34" charset="77"/>
              </a:rPr>
              <a:t>Lieferant:innen</a:t>
            </a:r>
            <a:endParaRPr lang="en-GB" sz="1600" dirty="0">
              <a:solidFill>
                <a:srgbClr val="595959"/>
              </a:solidFill>
              <a:ea typeface="Lato Light" panose="020F0502020204030203" pitchFamily="34" charset="0"/>
              <a:cs typeface="Mukta ExtraLight" panose="020B0000000000000000" pitchFamily="34" charset="77"/>
            </a:endParaRPr>
          </a:p>
          <a:p>
            <a:pPr lvl="0" defTabSz="1087636">
              <a:lnSpc>
                <a:spcPts val="1800"/>
              </a:lnSpc>
              <a:spcBef>
                <a:spcPct val="20000"/>
              </a:spcBef>
              <a:defRPr/>
            </a:pPr>
            <a:endParaRPr lang="en-GB" dirty="0">
              <a:solidFill>
                <a:srgbClr val="595959"/>
              </a:solidFill>
              <a:ea typeface="Lato Light" panose="020F0502020204030203" pitchFamily="34" charset="0"/>
              <a:cs typeface="Mukta ExtraLight" panose="020B0000000000000000" pitchFamily="34" charset="77"/>
            </a:endParaRP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GB" b="1" i="0" u="none" strike="noStrike" kern="1200" cap="none" spc="0" normalizeH="0" baseline="0" noProof="0" dirty="0">
              <a:ln>
                <a:noFill/>
              </a:ln>
              <a:solidFill>
                <a:srgbClr val="595959"/>
              </a:solidFill>
              <a:effectLst/>
              <a:uLnTx/>
              <a:uFillTx/>
              <a:ea typeface="League Spartan" charset="0"/>
              <a:cs typeface="Poppins" pitchFamily="2" charset="77"/>
            </a:endParaRPr>
          </a:p>
        </p:txBody>
      </p:sp>
      <p:sp>
        <p:nvSpPr>
          <p:cNvPr id="95" name="TextBox 50">
            <a:extLst>
              <a:ext uri="{FF2B5EF4-FFF2-40B4-BE49-F238E27FC236}">
                <a16:creationId xmlns:a16="http://schemas.microsoft.com/office/drawing/2014/main" id="{D526C1CA-E70B-7DAF-3763-C77A54AAC2B2}"/>
              </a:ext>
            </a:extLst>
          </p:cNvPr>
          <p:cNvSpPr txBox="1"/>
          <p:nvPr/>
        </p:nvSpPr>
        <p:spPr>
          <a:xfrm>
            <a:off x="534003" y="1560367"/>
            <a:ext cx="3669697" cy="4478149"/>
          </a:xfrm>
          <a:prstGeom prst="rect">
            <a:avLst/>
          </a:prstGeom>
          <a:noFill/>
        </p:spPr>
        <p:txBody>
          <a:bodyPr wrap="square" rtlCol="0" anchor="t" anchorCtr="0">
            <a:spAutoFit/>
          </a:bodyPr>
          <a:lstStyle/>
          <a:p>
            <a:pPr lvl="0">
              <a:lnSpc>
                <a:spcPts val="1800"/>
              </a:lnSpc>
              <a:defRPr/>
            </a:pPr>
            <a:r>
              <a:rPr lang="en-GB" b="1" dirty="0">
                <a:solidFill>
                  <a:srgbClr val="EDA13E"/>
                </a:solidFill>
                <a:ea typeface="League Spartan" charset="0"/>
                <a:cs typeface="Poppins" pitchFamily="2" charset="77"/>
              </a:rPr>
              <a:t>08 Kapitalmarkt</a:t>
            </a:r>
          </a:p>
          <a:p>
            <a:pPr>
              <a:lnSpc>
                <a:spcPts val="1800"/>
              </a:lnSpc>
              <a:defRPr/>
            </a:pPr>
            <a:r>
              <a:rPr lang="en-GB" sz="1600" dirty="0">
                <a:solidFill>
                  <a:srgbClr val="595959"/>
                </a:solidFill>
                <a:ea typeface="Lato Light" panose="020F0502020204030203" pitchFamily="34" charset="0"/>
                <a:cs typeface="Mukta ExtraLight" panose="020B0000000000000000" pitchFamily="34" charset="77"/>
              </a:rPr>
              <a:t>Zinsen, </a:t>
            </a:r>
            <a:r>
              <a:rPr lang="en-GB" sz="1600" dirty="0" err="1">
                <a:solidFill>
                  <a:srgbClr val="595959"/>
                </a:solidFill>
                <a:ea typeface="Lato Light" panose="020F0502020204030203" pitchFamily="34" charset="0"/>
                <a:cs typeface="Mukta ExtraLight" panose="020B0000000000000000" pitchFamily="34" charset="77"/>
              </a:rPr>
              <a:t>Wechselkurse</a:t>
            </a:r>
            <a:r>
              <a:rPr lang="en-GB" sz="1600" dirty="0">
                <a:solidFill>
                  <a:srgbClr val="595959"/>
                </a:solidFill>
                <a:ea typeface="Lato Light" panose="020F0502020204030203" pitchFamily="34" charset="0"/>
                <a:cs typeface="Mukta ExtraLight" panose="020B0000000000000000" pitchFamily="34" charset="77"/>
              </a:rPr>
              <a:t> (</a:t>
            </a:r>
            <a:r>
              <a:rPr lang="en-GB" sz="1600" dirty="0" err="1">
                <a:solidFill>
                  <a:srgbClr val="595959"/>
                </a:solidFill>
                <a:ea typeface="Lato Light" panose="020F0502020204030203" pitchFamily="34" charset="0"/>
                <a:cs typeface="Mukta ExtraLight" panose="020B0000000000000000" pitchFamily="34" charset="77"/>
              </a:rPr>
              <a:t>siehe</a:t>
            </a:r>
            <a:r>
              <a:rPr lang="en-GB" sz="1600" dirty="0">
                <a:solidFill>
                  <a:srgbClr val="595959"/>
                </a:solidFill>
                <a:ea typeface="Lato Light" panose="020F0502020204030203" pitchFamily="34" charset="0"/>
                <a:cs typeface="Mukta ExtraLight" panose="020B0000000000000000" pitchFamily="34" charset="77"/>
              </a:rPr>
              <a:t> Modul 2, für </a:t>
            </a:r>
            <a:r>
              <a:rPr lang="en-GB" sz="1600" dirty="0" err="1">
                <a:solidFill>
                  <a:srgbClr val="595959"/>
                </a:solidFill>
                <a:ea typeface="Lato Light" panose="020F0502020204030203" pitchFamily="34" charset="0"/>
                <a:cs typeface="Mukta ExtraLight" panose="020B0000000000000000" pitchFamily="34" charset="77"/>
              </a:rPr>
              <a:t>weitere</a:t>
            </a:r>
            <a:r>
              <a:rPr lang="en-GB" sz="1600" dirty="0">
                <a:solidFill>
                  <a:srgbClr val="595959"/>
                </a:solidFill>
                <a:ea typeface="Lato Light" panose="020F0502020204030203" pitchFamily="34" charset="0"/>
                <a:cs typeface="Mukta ExtraLight" panose="020B0000000000000000" pitchFamily="34" charset="77"/>
              </a:rPr>
              <a:t> </a:t>
            </a:r>
            <a:r>
              <a:rPr lang="en-GB" sz="1600" dirty="0" err="1">
                <a:solidFill>
                  <a:srgbClr val="595959"/>
                </a:solidFill>
                <a:ea typeface="Lato Light" panose="020F0502020204030203" pitchFamily="34" charset="0"/>
                <a:cs typeface="Mukta ExtraLight" panose="020B0000000000000000" pitchFamily="34" charset="77"/>
              </a:rPr>
              <a:t>Informationen</a:t>
            </a:r>
            <a:r>
              <a:rPr lang="en-GB" sz="1600" dirty="0">
                <a:solidFill>
                  <a:srgbClr val="595959"/>
                </a:solidFill>
                <a:ea typeface="Lato Light" panose="020F0502020204030203" pitchFamily="34" charset="0"/>
                <a:cs typeface="Mukta ExtraLight" panose="020B0000000000000000" pitchFamily="34" charset="77"/>
              </a:rPr>
              <a:t>)</a:t>
            </a:r>
          </a:p>
          <a:p>
            <a:pPr>
              <a:lnSpc>
                <a:spcPts val="1800"/>
              </a:lnSpc>
              <a:defRPr/>
            </a:pPr>
            <a:endParaRPr lang="en-GB" sz="1600" b="1" dirty="0">
              <a:solidFill>
                <a:srgbClr val="595959"/>
              </a:solidFill>
              <a:ea typeface="League Spartan" charset="0"/>
              <a:cs typeface="Poppins" pitchFamily="2" charset="77"/>
            </a:endParaRPr>
          </a:p>
          <a:p>
            <a:pPr>
              <a:lnSpc>
                <a:spcPts val="1800"/>
              </a:lnSpc>
              <a:defRPr/>
            </a:pPr>
            <a:r>
              <a:rPr lang="en-GB" b="1" dirty="0">
                <a:solidFill>
                  <a:srgbClr val="F16924"/>
                </a:solidFill>
                <a:ea typeface="League Spartan" charset="0"/>
                <a:cs typeface="Poppins" pitchFamily="2" charset="77"/>
              </a:rPr>
              <a:t>07 Finanzen </a:t>
            </a:r>
          </a:p>
          <a:p>
            <a:pPr>
              <a:lnSpc>
                <a:spcPts val="1800"/>
              </a:lnSpc>
              <a:defRPr/>
            </a:pPr>
            <a:r>
              <a:rPr lang="en-GB" sz="1600" dirty="0">
                <a:solidFill>
                  <a:srgbClr val="595959"/>
                </a:solidFill>
                <a:ea typeface="Lato Light" panose="020F0502020204030203" pitchFamily="34" charset="0"/>
                <a:cs typeface="Mukta ExtraLight" panose="020B0000000000000000" pitchFamily="34" charset="77"/>
              </a:rPr>
              <a:t>Kurzfristige Liquiditätsplanung / </a:t>
            </a:r>
          </a:p>
          <a:p>
            <a:pPr>
              <a:lnSpc>
                <a:spcPts val="1800"/>
              </a:lnSpc>
              <a:defRPr/>
            </a:pPr>
            <a:r>
              <a:rPr lang="en-GB" sz="1600" dirty="0">
                <a:solidFill>
                  <a:srgbClr val="595959"/>
                </a:solidFill>
                <a:ea typeface="Lato Light" panose="020F0502020204030203" pitchFamily="34" charset="0"/>
                <a:cs typeface="Mukta ExtraLight" panose="020B0000000000000000" pitchFamily="34" charset="77"/>
              </a:rPr>
              <a:t>3-Jahres-Planung / 1-Jahres-Prognose / </a:t>
            </a:r>
            <a:br>
              <a:rPr lang="en-GB" sz="1600" dirty="0">
                <a:solidFill>
                  <a:srgbClr val="595959"/>
                </a:solidFill>
                <a:ea typeface="Lato Light" panose="020F0502020204030203" pitchFamily="34" charset="0"/>
                <a:cs typeface="Mukta ExtraLight" panose="020B0000000000000000" pitchFamily="34" charset="77"/>
              </a:rPr>
            </a:br>
            <a:r>
              <a:rPr lang="en-GB" sz="1600" dirty="0" err="1">
                <a:solidFill>
                  <a:srgbClr val="595959"/>
                </a:solidFill>
                <a:ea typeface="Lato Light" panose="020F0502020204030203" pitchFamily="34" charset="0"/>
                <a:cs typeface="Mukta ExtraLight" panose="020B0000000000000000" pitchFamily="34" charset="77"/>
              </a:rPr>
              <a:t>Debitor:innen</a:t>
            </a:r>
            <a:r>
              <a:rPr lang="en-GB" sz="1600" dirty="0">
                <a:solidFill>
                  <a:srgbClr val="595959"/>
                </a:solidFill>
                <a:ea typeface="Lato Light" panose="020F0502020204030203" pitchFamily="34" charset="0"/>
                <a:cs typeface="Mukta ExtraLight" panose="020B0000000000000000" pitchFamily="34" charset="77"/>
              </a:rPr>
              <a:t> / </a:t>
            </a:r>
            <a:r>
              <a:rPr lang="en-GB" sz="1600" dirty="0" err="1">
                <a:solidFill>
                  <a:srgbClr val="595959"/>
                </a:solidFill>
                <a:ea typeface="Lato Light" panose="020F0502020204030203" pitchFamily="34" charset="0"/>
                <a:cs typeface="Mukta ExtraLight" panose="020B0000000000000000" pitchFamily="34" charset="77"/>
              </a:rPr>
              <a:t>Kreditorenbuchhaltung</a:t>
            </a:r>
            <a:endParaRPr lang="en-GB" sz="1600" dirty="0">
              <a:solidFill>
                <a:srgbClr val="595959"/>
              </a:solidFill>
              <a:ea typeface="Lato Light" panose="020F0502020204030203" pitchFamily="34" charset="0"/>
              <a:cs typeface="Mukta ExtraLight" panose="020B0000000000000000" pitchFamily="34" charset="77"/>
            </a:endParaRPr>
          </a:p>
          <a:p>
            <a:pPr>
              <a:lnSpc>
                <a:spcPts val="1800"/>
              </a:lnSpc>
              <a:defRPr/>
            </a:pPr>
            <a:endParaRPr lang="en-GB" sz="1600" dirty="0">
              <a:solidFill>
                <a:srgbClr val="595959"/>
              </a:solidFill>
              <a:ea typeface="Lato Light" panose="020F0502020204030203" pitchFamily="34" charset="0"/>
              <a:cs typeface="Mukta ExtraLight" panose="020B0000000000000000" pitchFamily="34" charset="77"/>
            </a:endParaRPr>
          </a:p>
          <a:p>
            <a:pPr>
              <a:lnSpc>
                <a:spcPts val="1800"/>
              </a:lnSpc>
              <a:defRPr/>
            </a:pPr>
            <a:r>
              <a:rPr lang="en-GB" b="1" dirty="0">
                <a:solidFill>
                  <a:srgbClr val="B41F7A"/>
                </a:solidFill>
                <a:ea typeface="League Spartan" charset="0"/>
                <a:cs typeface="Poppins" pitchFamily="2" charset="77"/>
              </a:rPr>
              <a:t>06 Mitarbeiter:innen</a:t>
            </a:r>
          </a:p>
          <a:p>
            <a:pPr>
              <a:lnSpc>
                <a:spcPts val="1800"/>
              </a:lnSpc>
              <a:defRPr/>
            </a:pPr>
            <a:r>
              <a:rPr lang="en-GB" sz="1600" dirty="0">
                <a:solidFill>
                  <a:srgbClr val="595959"/>
                </a:solidFill>
                <a:ea typeface="Lato Light" panose="020F0502020204030203" pitchFamily="34" charset="0"/>
                <a:cs typeface="Mukta ExtraLight" panose="020B0000000000000000" pitchFamily="34" charset="77"/>
              </a:rPr>
              <a:t>Fluktuation / </a:t>
            </a:r>
            <a:r>
              <a:rPr lang="en-GB" sz="1600" dirty="0" err="1">
                <a:solidFill>
                  <a:srgbClr val="595959"/>
                </a:solidFill>
                <a:ea typeface="Lato Light" panose="020F0502020204030203" pitchFamily="34" charset="0"/>
                <a:cs typeface="Mukta ExtraLight" panose="020B0000000000000000" pitchFamily="34" charset="77"/>
              </a:rPr>
              <a:t>Altersstruktur</a:t>
            </a:r>
            <a:r>
              <a:rPr lang="en-GB" sz="1600" dirty="0">
                <a:solidFill>
                  <a:srgbClr val="595959"/>
                </a:solidFill>
                <a:ea typeface="Lato Light" panose="020F0502020204030203" pitchFamily="34" charset="0"/>
                <a:cs typeface="Mukta ExtraLight" panose="020B0000000000000000" pitchFamily="34" charset="77"/>
              </a:rPr>
              <a:t> /</a:t>
            </a:r>
          </a:p>
          <a:p>
            <a:pPr>
              <a:lnSpc>
                <a:spcPts val="1800"/>
              </a:lnSpc>
              <a:defRPr/>
            </a:pPr>
            <a:r>
              <a:rPr lang="en-GB" sz="1600" dirty="0" err="1">
                <a:solidFill>
                  <a:srgbClr val="595959"/>
                </a:solidFill>
                <a:ea typeface="Lato Light" panose="020F0502020204030203" pitchFamily="34" charset="0"/>
                <a:cs typeface="Mukta ExtraLight" panose="020B0000000000000000" pitchFamily="34" charset="77"/>
              </a:rPr>
              <a:t>Krankheitsbedingte</a:t>
            </a:r>
            <a:r>
              <a:rPr lang="en-GB" sz="1600" dirty="0">
                <a:solidFill>
                  <a:srgbClr val="595959"/>
                </a:solidFill>
                <a:ea typeface="Lato Light" panose="020F0502020204030203" pitchFamily="34" charset="0"/>
                <a:cs typeface="Mukta ExtraLight" panose="020B0000000000000000" pitchFamily="34" charset="77"/>
              </a:rPr>
              <a:t> </a:t>
            </a:r>
            <a:r>
              <a:rPr lang="en-GB" sz="1600" dirty="0" err="1">
                <a:solidFill>
                  <a:srgbClr val="595959"/>
                </a:solidFill>
                <a:ea typeface="Lato Light" panose="020F0502020204030203" pitchFamily="34" charset="0"/>
                <a:cs typeface="Mukta ExtraLight" panose="020B0000000000000000" pitchFamily="34" charset="77"/>
              </a:rPr>
              <a:t>Fehlzeiten</a:t>
            </a:r>
            <a:r>
              <a:rPr lang="en-GB" sz="1600" dirty="0">
                <a:solidFill>
                  <a:srgbClr val="595959"/>
                </a:solidFill>
                <a:ea typeface="Lato Light" panose="020F0502020204030203" pitchFamily="34" charset="0"/>
                <a:cs typeface="Mukta ExtraLight" panose="020B0000000000000000" pitchFamily="34" charset="77"/>
              </a:rPr>
              <a:t> </a:t>
            </a:r>
          </a:p>
          <a:p>
            <a:pPr>
              <a:lnSpc>
                <a:spcPts val="1800"/>
              </a:lnSpc>
              <a:defRPr/>
            </a:pPr>
            <a:endParaRPr lang="en-GB" sz="1600" dirty="0">
              <a:solidFill>
                <a:srgbClr val="595959"/>
              </a:solidFill>
              <a:ea typeface="Lato Light" panose="020F0502020204030203" pitchFamily="34" charset="0"/>
              <a:cs typeface="Mukta ExtraLight" panose="020B0000000000000000" pitchFamily="34" charset="77"/>
            </a:endParaRPr>
          </a:p>
          <a:p>
            <a:pPr>
              <a:lnSpc>
                <a:spcPts val="1800"/>
              </a:lnSpc>
              <a:defRPr/>
            </a:pPr>
            <a:r>
              <a:rPr lang="en-GB" b="1" dirty="0">
                <a:solidFill>
                  <a:srgbClr val="7F1C58"/>
                </a:solidFill>
                <a:ea typeface="League Spartan" charset="0"/>
                <a:cs typeface="Poppins" pitchFamily="2" charset="77"/>
              </a:rPr>
              <a:t>05 Produktion</a:t>
            </a:r>
          </a:p>
          <a:p>
            <a:pPr>
              <a:lnSpc>
                <a:spcPts val="1800"/>
              </a:lnSpc>
              <a:defRPr/>
            </a:pPr>
            <a:r>
              <a:rPr lang="en-GB" sz="1600" dirty="0">
                <a:solidFill>
                  <a:srgbClr val="595959"/>
                </a:solidFill>
                <a:ea typeface="Lato Light" panose="020F0502020204030203" pitchFamily="34" charset="0"/>
                <a:cs typeface="Mukta ExtraLight" panose="020B0000000000000000" pitchFamily="34" charset="77"/>
              </a:rPr>
              <a:t>Alter der Maschinen / Investitionsstau / Kapazitätsauslastung / Energieverbrauch / Ausschuss / </a:t>
            </a:r>
            <a:r>
              <a:rPr lang="en-GB" sz="1600" dirty="0" err="1">
                <a:solidFill>
                  <a:srgbClr val="595959"/>
                </a:solidFill>
                <a:ea typeface="Lato Light" panose="020F0502020204030203" pitchFamily="34" charset="0"/>
                <a:cs typeface="Mukta ExtraLight" panose="020B0000000000000000" pitchFamily="34" charset="77"/>
              </a:rPr>
              <a:t>Mehrkosten</a:t>
            </a:r>
            <a:r>
              <a:rPr lang="en-GB" sz="1600" dirty="0">
                <a:solidFill>
                  <a:srgbClr val="595959"/>
                </a:solidFill>
                <a:ea typeface="Lato Light" panose="020F0502020204030203" pitchFamily="34" charset="0"/>
                <a:cs typeface="Mukta ExtraLight" panose="020B0000000000000000" pitchFamily="34" charset="77"/>
              </a:rPr>
              <a:t> </a:t>
            </a:r>
            <a:r>
              <a:rPr lang="en-GB" sz="1600" dirty="0" err="1">
                <a:solidFill>
                  <a:srgbClr val="595959"/>
                </a:solidFill>
                <a:ea typeface="Lato Light" panose="020F0502020204030203" pitchFamily="34" charset="0"/>
                <a:cs typeface="Mukta ExtraLight" panose="020B0000000000000000" pitchFamily="34" charset="77"/>
              </a:rPr>
              <a:t>durch</a:t>
            </a:r>
            <a:r>
              <a:rPr lang="en-GB" sz="1600" dirty="0">
                <a:solidFill>
                  <a:srgbClr val="595959"/>
                </a:solidFill>
                <a:ea typeface="Lato Light" panose="020F0502020204030203" pitchFamily="34" charset="0"/>
                <a:cs typeface="Mukta ExtraLight" panose="020B0000000000000000" pitchFamily="34" charset="77"/>
              </a:rPr>
              <a:t> </a:t>
            </a:r>
            <a:r>
              <a:rPr lang="en-GB" sz="1600" dirty="0" err="1">
                <a:solidFill>
                  <a:srgbClr val="595959"/>
                </a:solidFill>
                <a:ea typeface="Lato Light" panose="020F0502020204030203" pitchFamily="34" charset="0"/>
                <a:cs typeface="Mukta ExtraLight" panose="020B0000000000000000" pitchFamily="34" charset="77"/>
              </a:rPr>
              <a:t>schlechte</a:t>
            </a:r>
            <a:r>
              <a:rPr lang="en-GB" sz="1600" dirty="0">
                <a:solidFill>
                  <a:srgbClr val="595959"/>
                </a:solidFill>
                <a:ea typeface="Lato Light" panose="020F0502020204030203" pitchFamily="34" charset="0"/>
                <a:cs typeface="Mukta ExtraLight" panose="020B0000000000000000" pitchFamily="34" charset="77"/>
              </a:rPr>
              <a:t> </a:t>
            </a:r>
          </a:p>
          <a:p>
            <a:pPr>
              <a:lnSpc>
                <a:spcPts val="1800"/>
              </a:lnSpc>
              <a:defRPr/>
            </a:pPr>
            <a:r>
              <a:rPr lang="en-GB" sz="1600" dirty="0" err="1">
                <a:solidFill>
                  <a:srgbClr val="595959"/>
                </a:solidFill>
                <a:ea typeface="Lato Light" panose="020F0502020204030203" pitchFamily="34" charset="0"/>
                <a:cs typeface="Mukta ExtraLight" panose="020B0000000000000000" pitchFamily="34" charset="77"/>
              </a:rPr>
              <a:t>Qualität</a:t>
            </a:r>
            <a:r>
              <a:rPr lang="en-GB" sz="1600" dirty="0">
                <a:solidFill>
                  <a:srgbClr val="595959"/>
                </a:solidFill>
                <a:ea typeface="Lato Light" panose="020F0502020204030203" pitchFamily="34" charset="0"/>
                <a:cs typeface="Mukta ExtraLight" panose="020B0000000000000000" pitchFamily="34" charset="77"/>
              </a:rPr>
              <a:t> / Wartungskosten</a:t>
            </a:r>
          </a:p>
          <a:p>
            <a:pPr lvl="0">
              <a:lnSpc>
                <a:spcPts val="1800"/>
              </a:lnSpc>
              <a:defRPr/>
            </a:pPr>
            <a:endParaRPr lang="en-GB" sz="1600" b="1" dirty="0">
              <a:solidFill>
                <a:srgbClr val="595959"/>
              </a:solidFill>
              <a:ea typeface="League Spartan" charset="0"/>
              <a:cs typeface="Poppins" pitchFamily="2" charset="77"/>
            </a:endParaRPr>
          </a:p>
        </p:txBody>
      </p:sp>
    </p:spTree>
    <p:extLst>
      <p:ext uri="{BB962C8B-B14F-4D97-AF65-F5344CB8AC3E}">
        <p14:creationId xmlns:p14="http://schemas.microsoft.com/office/powerpoint/2010/main" val="2370646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238C968-C39E-9A3B-89CE-FF07F4771B26}"/>
              </a:ext>
            </a:extLst>
          </p:cNvPr>
          <p:cNvSpPr>
            <a:spLocks noGrp="1"/>
          </p:cNvSpPr>
          <p:nvPr>
            <p:ph type="body" sz="quarter" idx="17"/>
          </p:nvPr>
        </p:nvSpPr>
        <p:spPr/>
        <p:txBody>
          <a:bodyPr/>
          <a:lstStyle/>
          <a:p>
            <a:r>
              <a:rPr lang="en-US" dirty="0"/>
              <a:t>03</a:t>
            </a:r>
          </a:p>
        </p:txBody>
      </p:sp>
      <p:sp>
        <p:nvSpPr>
          <p:cNvPr id="15" name="Text Placeholder 14">
            <a:extLst>
              <a:ext uri="{FF2B5EF4-FFF2-40B4-BE49-F238E27FC236}">
                <a16:creationId xmlns:a16="http://schemas.microsoft.com/office/drawing/2014/main" id="{7809C9F3-7300-02EB-CC8E-3AFB4F775186}"/>
              </a:ext>
            </a:extLst>
          </p:cNvPr>
          <p:cNvSpPr>
            <a:spLocks noGrp="1"/>
          </p:cNvSpPr>
          <p:nvPr>
            <p:ph type="body" sz="quarter" idx="16"/>
          </p:nvPr>
        </p:nvSpPr>
        <p:spPr>
          <a:xfrm>
            <a:off x="2149153" y="1264769"/>
            <a:ext cx="4590314" cy="3849098"/>
          </a:xfrm>
        </p:spPr>
        <p:txBody>
          <a:bodyPr>
            <a:noAutofit/>
          </a:bodyPr>
          <a:lstStyle/>
          <a:p>
            <a:pPr>
              <a:buClr>
                <a:srgbClr val="EDA13E"/>
              </a:buClr>
            </a:pPr>
            <a:r>
              <a:rPr lang="en-GB" dirty="0">
                <a:latin typeface="Calibri" panose="020F0502020204030204" pitchFamily="34" charset="0"/>
                <a:cs typeface="Calibri" panose="020F0502020204030204" pitchFamily="34" charset="0"/>
              </a:rPr>
              <a:t>WIE SIEHT "GUTES" RISIKO-MANAGEMENT AUS?</a:t>
            </a:r>
          </a:p>
          <a:p>
            <a:pPr>
              <a:buClr>
                <a:srgbClr val="EDA13E"/>
              </a:buClr>
            </a:pP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3494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7234C30-EA0A-6728-B0E3-D704E9CD12FD}"/>
              </a:ext>
            </a:extLst>
          </p:cNvPr>
          <p:cNvSpPr/>
          <p:nvPr/>
        </p:nvSpPr>
        <p:spPr>
          <a:xfrm>
            <a:off x="2668249" y="0"/>
            <a:ext cx="9523751"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E27B37E-3361-AC46-9DD3-9E11E0F319D4}"/>
              </a:ext>
            </a:extLst>
          </p:cNvPr>
          <p:cNvSpPr>
            <a:spLocks noGrp="1"/>
          </p:cNvSpPr>
          <p:nvPr>
            <p:ph type="body" sz="quarter" idx="16"/>
          </p:nvPr>
        </p:nvSpPr>
        <p:spPr>
          <a:xfrm>
            <a:off x="201713" y="1132684"/>
            <a:ext cx="2361605" cy="4490217"/>
          </a:xfrm>
          <a:solidFill>
            <a:schemeClr val="bg1"/>
          </a:solidFill>
          <a:ln>
            <a:solidFill>
              <a:schemeClr val="bg1"/>
            </a:solidFill>
          </a:ln>
        </p:spPr>
        <p:txBody>
          <a:bodyPr>
            <a:normAutofit/>
          </a:bodyPr>
          <a:lstStyle/>
          <a:p>
            <a:r>
              <a:rPr lang="en-IE" sz="2300" dirty="0">
                <a:effectLst/>
                <a:latin typeface="Calibri" panose="020F0502020204030204" pitchFamily="34" charset="0"/>
                <a:ea typeface="Calibri" panose="020F0502020204030204" pitchFamily="34" charset="0"/>
                <a:cs typeface="Calibri" panose="020F0502020204030204" pitchFamily="34" charset="0"/>
              </a:rPr>
              <a:t>Basierend auf den Erkenntnissen des </a:t>
            </a:r>
            <a:r>
              <a:rPr lang="en-IE" sz="2300" b="1" dirty="0" err="1">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SECure</a:t>
            </a:r>
            <a:r>
              <a:rPr lang="en-IE" sz="2300" b="1" dirty="0">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a:t>
            </a:r>
            <a:r>
              <a:rPr lang="en-IE" sz="2300" b="1" dirty="0" err="1">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Lern-rahmens</a:t>
            </a:r>
            <a:r>
              <a:rPr lang="en-IE" sz="2300" b="1" dirty="0">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für </a:t>
            </a:r>
            <a:r>
              <a:rPr lang="en-IE" sz="2300" b="1" dirty="0" err="1">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ein</a:t>
            </a:r>
            <a:r>
              <a:rPr lang="en-IE" sz="2300" b="1" dirty="0">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a:t>
            </a:r>
            <a:r>
              <a:rPr lang="en-IE" sz="2300" b="1" dirty="0" err="1">
                <a:solidFill>
                  <a:srgbClr val="B41F7A"/>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i</a:t>
            </a:r>
            <a:r>
              <a:rPr lang="en-IE" sz="2300" b="1" dirty="0" err="1">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nternationales</a:t>
            </a:r>
            <a:r>
              <a:rPr lang="en-IE" sz="2300" b="1" dirty="0">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a:t>
            </a:r>
            <a:r>
              <a:rPr lang="en-IE" sz="2300" b="1" dirty="0" err="1">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Frühwarnsystem</a:t>
            </a:r>
            <a:r>
              <a:rPr lang="en-IE" sz="2300" b="1" dirty="0">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a:t>
            </a:r>
            <a:r>
              <a:rPr lang="en-IE" sz="23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(IO1) </a:t>
            </a:r>
            <a:r>
              <a:rPr lang="en-IE" sz="2300" dirty="0">
                <a:effectLst/>
                <a:latin typeface="Calibri" panose="020F0502020204030204" pitchFamily="34" charset="0"/>
                <a:ea typeface="Calibri" panose="020F0502020204030204" pitchFamily="34" charset="0"/>
                <a:cs typeface="Calibri" panose="020F0502020204030204" pitchFamily="34" charset="0"/>
              </a:rPr>
              <a:t>wurde</a:t>
            </a:r>
            <a:r>
              <a:rPr lang="en-IE" sz="23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 </a:t>
            </a:r>
            <a:r>
              <a:rPr lang="en-IE" sz="2300" dirty="0">
                <a:effectLst/>
                <a:latin typeface="Calibri" panose="020F0502020204030204" pitchFamily="34" charset="0"/>
                <a:ea typeface="Calibri" panose="020F0502020204030204" pitchFamily="34" charset="0"/>
                <a:cs typeface="Calibri" panose="020F0502020204030204" pitchFamily="34" charset="0"/>
              </a:rPr>
              <a:t>das </a:t>
            </a:r>
            <a:r>
              <a:rPr lang="en-IE" sz="2300" dirty="0" err="1">
                <a:effectLst/>
                <a:latin typeface="Calibri" panose="020F0502020204030204" pitchFamily="34" charset="0"/>
                <a:ea typeface="Calibri" panose="020F0502020204030204" pitchFamily="34" charset="0"/>
                <a:cs typeface="Calibri" panose="020F0502020204030204" pitchFamily="34" charset="0"/>
              </a:rPr>
              <a:t>SECure</a:t>
            </a:r>
            <a:r>
              <a:rPr lang="en-IE" sz="2300" dirty="0">
                <a:effectLst/>
                <a:latin typeface="Calibri" panose="020F0502020204030204" pitchFamily="34" charset="0"/>
                <a:ea typeface="Calibri" panose="020F0502020204030204" pitchFamily="34" charset="0"/>
                <a:cs typeface="Calibri" panose="020F0502020204030204" pitchFamily="34" charset="0"/>
              </a:rPr>
              <a:t> </a:t>
            </a:r>
            <a:r>
              <a:rPr lang="en-IE" sz="2300" dirty="0" err="1">
                <a:effectLst/>
                <a:latin typeface="Calibri" panose="020F0502020204030204" pitchFamily="34" charset="0"/>
                <a:ea typeface="Calibri" panose="020F0502020204030204" pitchFamily="34" charset="0"/>
                <a:cs typeface="Calibri" panose="020F0502020204030204" pitchFamily="34" charset="0"/>
              </a:rPr>
              <a:t>Trainingspaket</a:t>
            </a:r>
            <a:r>
              <a:rPr lang="en-IE" sz="2300" dirty="0">
                <a:effectLst/>
                <a:latin typeface="Calibri" panose="020F0502020204030204" pitchFamily="34" charset="0"/>
                <a:ea typeface="Calibri" panose="020F0502020204030204" pitchFamily="34" charset="0"/>
                <a:cs typeface="Calibri" panose="020F0502020204030204" pitchFamily="34" charset="0"/>
              </a:rPr>
              <a:t>, </a:t>
            </a:r>
            <a:r>
              <a:rPr lang="en-IE" sz="2300" dirty="0" err="1">
                <a:effectLst/>
                <a:latin typeface="Calibri" panose="020F0502020204030204" pitchFamily="34" charset="0"/>
                <a:ea typeface="Calibri" panose="020F0502020204030204" pitchFamily="34" charset="0"/>
                <a:cs typeface="Calibri" panose="020F0502020204030204" pitchFamily="34" charset="0"/>
              </a:rPr>
              <a:t>bestehend</a:t>
            </a:r>
            <a:r>
              <a:rPr lang="en-IE" sz="2300" dirty="0">
                <a:effectLst/>
                <a:latin typeface="Calibri" panose="020F0502020204030204" pitchFamily="34" charset="0"/>
                <a:ea typeface="Calibri" panose="020F0502020204030204" pitchFamily="34" charset="0"/>
                <a:cs typeface="Calibri" panose="020F0502020204030204" pitchFamily="34" charset="0"/>
              </a:rPr>
              <a:t> </a:t>
            </a:r>
            <a:r>
              <a:rPr lang="en-IE" sz="2300" dirty="0" err="1">
                <a:effectLst/>
                <a:latin typeface="Calibri" panose="020F0502020204030204" pitchFamily="34" charset="0"/>
                <a:ea typeface="Calibri" panose="020F0502020204030204" pitchFamily="34" charset="0"/>
                <a:cs typeface="Calibri" panose="020F0502020204030204" pitchFamily="34" charset="0"/>
              </a:rPr>
              <a:t>aus</a:t>
            </a:r>
            <a:r>
              <a:rPr lang="en-IE" sz="2300" dirty="0">
                <a:effectLst/>
                <a:latin typeface="Calibri" panose="020F0502020204030204" pitchFamily="34" charset="0"/>
                <a:ea typeface="Calibri" panose="020F0502020204030204" pitchFamily="34" charset="0"/>
                <a:cs typeface="Calibri" panose="020F0502020204030204" pitchFamily="34" charset="0"/>
              </a:rPr>
              <a:t> </a:t>
            </a:r>
            <a:r>
              <a:rPr lang="en-IE" sz="2300" dirty="0" err="1">
                <a:effectLst/>
                <a:latin typeface="Calibri" panose="020F0502020204030204" pitchFamily="34" charset="0"/>
                <a:ea typeface="Calibri" panose="020F0502020204030204" pitchFamily="34" charset="0"/>
                <a:cs typeface="Calibri" panose="020F0502020204030204" pitchFamily="34" charset="0"/>
              </a:rPr>
              <a:t>sechs</a:t>
            </a:r>
            <a:r>
              <a:rPr lang="en-IE" sz="2300" dirty="0">
                <a:effectLst/>
                <a:latin typeface="Calibri" panose="020F0502020204030204" pitchFamily="34" charset="0"/>
                <a:ea typeface="Calibri" panose="020F0502020204030204" pitchFamily="34" charset="0"/>
                <a:cs typeface="Calibri" panose="020F0502020204030204" pitchFamily="34" charset="0"/>
              </a:rPr>
              <a:t> Trainings-</a:t>
            </a:r>
            <a:r>
              <a:rPr lang="en-IE" sz="2300" dirty="0" err="1">
                <a:effectLst/>
                <a:latin typeface="Calibri" panose="020F0502020204030204" pitchFamily="34" charset="0"/>
                <a:ea typeface="Calibri" panose="020F0502020204030204" pitchFamily="34" charset="0"/>
                <a:cs typeface="Calibri" panose="020F0502020204030204" pitchFamily="34" charset="0"/>
              </a:rPr>
              <a:t>modulen</a:t>
            </a:r>
            <a:r>
              <a:rPr lang="en-IE" sz="2300" dirty="0">
                <a:effectLst/>
                <a:latin typeface="Calibri" panose="020F0502020204030204" pitchFamily="34" charset="0"/>
                <a:ea typeface="Calibri" panose="020F0502020204030204" pitchFamily="34" charset="0"/>
                <a:cs typeface="Calibri" panose="020F0502020204030204" pitchFamily="34" charset="0"/>
              </a:rPr>
              <a:t>, </a:t>
            </a:r>
            <a:r>
              <a:rPr lang="en-IE" sz="2300" dirty="0" err="1">
                <a:effectLst/>
                <a:latin typeface="Calibri" panose="020F0502020204030204" pitchFamily="34" charset="0"/>
                <a:ea typeface="Calibri" panose="020F0502020204030204" pitchFamily="34" charset="0"/>
                <a:cs typeface="Calibri" panose="020F0502020204030204" pitchFamily="34" charset="0"/>
              </a:rPr>
              <a:t>entwickelt</a:t>
            </a:r>
            <a:r>
              <a:rPr lang="en-IE" sz="2300" dirty="0">
                <a:effectLst/>
                <a:latin typeface="Calibri" panose="020F0502020204030204" pitchFamily="34" charset="0"/>
                <a:ea typeface="Calibri" panose="020F0502020204030204" pitchFamily="34" charset="0"/>
                <a:cs typeface="Calibri" panose="020F0502020204030204" pitchFamily="34" charset="0"/>
              </a:rPr>
              <a:t>:</a:t>
            </a:r>
            <a:endParaRPr lang="en-IE" sz="23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7" name="Rounded Rectangle 16">
            <a:extLst>
              <a:ext uri="{FF2B5EF4-FFF2-40B4-BE49-F238E27FC236}">
                <a16:creationId xmlns:a16="http://schemas.microsoft.com/office/drawing/2014/main" id="{55EC57C1-33DE-1216-353C-2D3394601420}"/>
              </a:ext>
            </a:extLst>
          </p:cNvPr>
          <p:cNvSpPr/>
          <p:nvPr/>
        </p:nvSpPr>
        <p:spPr>
          <a:xfrm>
            <a:off x="2962494" y="166765"/>
            <a:ext cx="9009846" cy="1377260"/>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9" name="Text Placeholder 5">
            <a:extLst>
              <a:ext uri="{FF2B5EF4-FFF2-40B4-BE49-F238E27FC236}">
                <a16:creationId xmlns:a16="http://schemas.microsoft.com/office/drawing/2014/main" id="{70A571B5-D1B8-88CE-9EAE-243C1C33F8BA}"/>
              </a:ext>
            </a:extLst>
          </p:cNvPr>
          <p:cNvSpPr txBox="1">
            <a:spLocks/>
          </p:cNvSpPr>
          <p:nvPr/>
        </p:nvSpPr>
        <p:spPr>
          <a:xfrm>
            <a:off x="3013348" y="564104"/>
            <a:ext cx="8944014" cy="802579"/>
          </a:xfrm>
          <a:prstGeom prst="rect">
            <a:avLst/>
          </a:prstGeom>
        </p:spPr>
        <p:txBody>
          <a:bodyPr vert="horz" lIns="91440" tIns="45720" rIns="91440" bIns="45720" numCol="2"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85750" indent="-285750" algn="l">
              <a:lnSpc>
                <a:spcPts val="1520"/>
              </a:lnSpc>
              <a:buClr>
                <a:srgbClr val="EDA13E"/>
              </a:buClr>
              <a:buFont typeface="Arial" panose="020B0604020202020204" pitchFamily="34" charset="0"/>
              <a:buChar char="•"/>
            </a:pPr>
            <a:endParaRPr lang="en-GB" sz="1400" dirty="0">
              <a:solidFill>
                <a:srgbClr val="4B4B4B"/>
              </a:solidFill>
              <a:latin typeface="Calibri" panose="020F0502020204030204" pitchFamily="34" charset="0"/>
              <a:cs typeface="Calibri" panose="020F0502020204030204" pitchFamily="34" charset="0"/>
            </a:endParaRPr>
          </a:p>
          <a:p>
            <a:pPr marL="285750" indent="-285750" algn="l">
              <a:lnSpc>
                <a:spcPts val="1520"/>
              </a:lnSpc>
              <a:buClr>
                <a:srgbClr val="EDA13E"/>
              </a:buClr>
              <a:buFont typeface="Arial" panose="020B0604020202020204" pitchFamily="34" charset="0"/>
              <a:buChar char="•"/>
            </a:pPr>
            <a:r>
              <a:rPr lang="en-GB" sz="1400" dirty="0">
                <a:solidFill>
                  <a:srgbClr val="4B4B4B"/>
                </a:solidFill>
                <a:latin typeface="Calibri" panose="020F0502020204030204" pitchFamily="34" charset="0"/>
                <a:cs typeface="Calibri" panose="020F0502020204030204" pitchFamily="34" charset="0"/>
              </a:rPr>
              <a:t>Was ist eine Unternehmenskrise und was sind Mechanismen zur Früherkennung?</a:t>
            </a:r>
          </a:p>
          <a:p>
            <a:pPr marL="285750" indent="-285750" algn="l">
              <a:lnSpc>
                <a:spcPts val="1520"/>
              </a:lnSpc>
              <a:buClr>
                <a:srgbClr val="EDA13E"/>
              </a:buClr>
              <a:buFont typeface="Arial" panose="020B0604020202020204" pitchFamily="34" charset="0"/>
              <a:buChar char="•"/>
            </a:pPr>
            <a:endParaRPr lang="en-GB" sz="1400" dirty="0">
              <a:solidFill>
                <a:srgbClr val="4B4B4B"/>
              </a:solidFill>
              <a:latin typeface="Calibri" panose="020F0502020204030204" pitchFamily="34" charset="0"/>
              <a:cs typeface="Calibri" panose="020F0502020204030204" pitchFamily="34" charset="0"/>
            </a:endParaRPr>
          </a:p>
          <a:p>
            <a:pPr marL="285750" indent="-285750" algn="l">
              <a:lnSpc>
                <a:spcPts val="1520"/>
              </a:lnSpc>
              <a:buClr>
                <a:srgbClr val="EDA13E"/>
              </a:buClr>
              <a:buFont typeface="Arial" panose="020B0604020202020204" pitchFamily="34" charset="0"/>
              <a:buChar char="•"/>
            </a:pPr>
            <a:endParaRPr lang="en-GB" sz="1400" dirty="0">
              <a:solidFill>
                <a:srgbClr val="4B4B4B"/>
              </a:solidFill>
              <a:latin typeface="Calibri" panose="020F0502020204030204" pitchFamily="34" charset="0"/>
              <a:cs typeface="Calibri" panose="020F0502020204030204" pitchFamily="34" charset="0"/>
            </a:endParaRPr>
          </a:p>
          <a:p>
            <a:pPr marL="285750" indent="-285750" algn="l">
              <a:lnSpc>
                <a:spcPts val="1520"/>
              </a:lnSpc>
              <a:buClr>
                <a:srgbClr val="EDA13E"/>
              </a:buClr>
              <a:buFont typeface="Arial" panose="020B0604020202020204" pitchFamily="34" charset="0"/>
              <a:buChar char="•"/>
            </a:pPr>
            <a:r>
              <a:rPr lang="de-DE" sz="1400" dirty="0">
                <a:solidFill>
                  <a:srgbClr val="4B4B4B"/>
                </a:solidFill>
                <a:latin typeface="Calibri" panose="020F0502020204030204" pitchFamily="34" charset="0"/>
                <a:cs typeface="Calibri" panose="020F0502020204030204" pitchFamily="34" charset="0"/>
              </a:rPr>
              <a:t>Überblick über 3 Phasen von KMU-/ Unternehmenskrisen (Vorkrisenphase, Reaktionsphase, Nachkrisenphase)</a:t>
            </a:r>
            <a:endParaRPr lang="en-GB" sz="1400" dirty="0">
              <a:solidFill>
                <a:srgbClr val="4B4B4B"/>
              </a:solidFill>
              <a:latin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1F37A575-2ED8-1EBC-F2B2-1449E8AAF1DB}"/>
              </a:ext>
            </a:extLst>
          </p:cNvPr>
          <p:cNvCxnSpPr>
            <a:cxnSpLocks/>
          </p:cNvCxnSpPr>
          <p:nvPr/>
        </p:nvCxnSpPr>
        <p:spPr>
          <a:xfrm>
            <a:off x="2962494" y="529444"/>
            <a:ext cx="9009845"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7580A485-61BC-7608-B2CB-90500B2D835F}"/>
              </a:ext>
            </a:extLst>
          </p:cNvPr>
          <p:cNvSpPr/>
          <p:nvPr/>
        </p:nvSpPr>
        <p:spPr>
          <a:xfrm>
            <a:off x="2967295" y="1690679"/>
            <a:ext cx="9009846" cy="1094723"/>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3" name="Text Placeholder 5">
            <a:extLst>
              <a:ext uri="{FF2B5EF4-FFF2-40B4-BE49-F238E27FC236}">
                <a16:creationId xmlns:a16="http://schemas.microsoft.com/office/drawing/2014/main" id="{EFB34814-D436-4A99-1CB4-0BF730F067F4}"/>
              </a:ext>
            </a:extLst>
          </p:cNvPr>
          <p:cNvSpPr txBox="1">
            <a:spLocks/>
          </p:cNvSpPr>
          <p:nvPr/>
        </p:nvSpPr>
        <p:spPr>
          <a:xfrm>
            <a:off x="3018448" y="2148347"/>
            <a:ext cx="8938417" cy="643763"/>
          </a:xfrm>
          <a:prstGeom prst="rect">
            <a:avLst/>
          </a:prstGeom>
        </p:spPr>
        <p:txBody>
          <a:bodyPr vert="horz" lIns="91440" tIns="45720" rIns="91440" bIns="45720" numCol="2"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85750" indent="-285750">
              <a:lnSpc>
                <a:spcPts val="1520"/>
              </a:lnSpc>
              <a:buClr>
                <a:srgbClr val="EDA13E"/>
              </a:buClr>
              <a:buFont typeface="Arial" panose="020B0604020202020204" pitchFamily="34" charset="0"/>
              <a:buChar char="•"/>
            </a:pPr>
            <a:r>
              <a:rPr lang="en-GB" sz="1400" dirty="0" err="1">
                <a:solidFill>
                  <a:srgbClr val="4B4B4B"/>
                </a:solidFill>
                <a:latin typeface="Calibri" panose="020F0502020204030204" pitchFamily="34" charset="0"/>
                <a:cs typeface="Calibri" panose="020F0502020204030204" pitchFamily="34" charset="0"/>
              </a:rPr>
              <a:t>Welche</a:t>
            </a:r>
            <a:r>
              <a:rPr lang="en-GB" sz="1400" dirty="0">
                <a:solidFill>
                  <a:srgbClr val="4B4B4B"/>
                </a:solidFill>
                <a:latin typeface="Calibri" panose="020F0502020204030204" pitchFamily="34" charset="0"/>
                <a:cs typeface="Calibri" panose="020F0502020204030204" pitchFamily="34" charset="0"/>
              </a:rPr>
              <a:t> Art von </a:t>
            </a:r>
            <a:r>
              <a:rPr lang="en-GB" sz="1400" dirty="0" err="1">
                <a:solidFill>
                  <a:srgbClr val="4B4B4B"/>
                </a:solidFill>
                <a:latin typeface="Calibri" panose="020F0502020204030204" pitchFamily="34" charset="0"/>
                <a:cs typeface="Calibri" panose="020F0502020204030204" pitchFamily="34" charset="0"/>
              </a:rPr>
              <a:t>Krisen</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können</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durch</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externe</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Faktoren</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entstehen</a:t>
            </a:r>
            <a:r>
              <a:rPr lang="en-GB" sz="1400" dirty="0">
                <a:solidFill>
                  <a:srgbClr val="4B4B4B"/>
                </a:solidFill>
                <a:latin typeface="Calibri" panose="020F0502020204030204" pitchFamily="34" charset="0"/>
                <a:cs typeface="Calibri" panose="020F0502020204030204" pitchFamily="34" charset="0"/>
              </a:rPr>
              <a:t>?</a:t>
            </a:r>
          </a:p>
          <a:p>
            <a:pPr marL="285750" indent="-285750">
              <a:lnSpc>
                <a:spcPts val="1520"/>
              </a:lnSpc>
              <a:buClr>
                <a:srgbClr val="EDA13E"/>
              </a:buClr>
              <a:buFont typeface="Arial" panose="020B0604020202020204" pitchFamily="34" charset="0"/>
              <a:buChar char="•"/>
            </a:pPr>
            <a:r>
              <a:rPr lang="en-GB" sz="1400" dirty="0" err="1">
                <a:solidFill>
                  <a:srgbClr val="4B4B4B"/>
                </a:solidFill>
                <a:latin typeface="Calibri" panose="020F0502020204030204" pitchFamily="34" charset="0"/>
                <a:cs typeface="Calibri" panose="020F0502020204030204" pitchFamily="34" charset="0"/>
              </a:rPr>
              <a:t>Beispiele</a:t>
            </a:r>
            <a:r>
              <a:rPr lang="en-GB" sz="1400" dirty="0">
                <a:solidFill>
                  <a:srgbClr val="4B4B4B"/>
                </a:solidFill>
                <a:latin typeface="Calibri" panose="020F0502020204030204" pitchFamily="34" charset="0"/>
                <a:cs typeface="Calibri" panose="020F0502020204030204" pitchFamily="34" charset="0"/>
              </a:rPr>
              <a:t> für extern </a:t>
            </a:r>
            <a:r>
              <a:rPr lang="en-GB" sz="1400" dirty="0" err="1">
                <a:solidFill>
                  <a:srgbClr val="4B4B4B"/>
                </a:solidFill>
                <a:latin typeface="Calibri" panose="020F0502020204030204" pitchFamily="34" charset="0"/>
                <a:cs typeface="Calibri" panose="020F0502020204030204" pitchFamily="34" charset="0"/>
              </a:rPr>
              <a:t>ausgelöste</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Krisen</a:t>
            </a:r>
            <a:endParaRPr lang="en-GB" sz="1400" dirty="0">
              <a:solidFill>
                <a:srgbClr val="4B4B4B"/>
              </a:solidFill>
              <a:latin typeface="Calibri" panose="020F0502020204030204" pitchFamily="34" charset="0"/>
              <a:cs typeface="Calibri" panose="020F0502020204030204" pitchFamily="34" charset="0"/>
            </a:endParaRPr>
          </a:p>
          <a:p>
            <a:pPr marL="285750" indent="-285750">
              <a:lnSpc>
                <a:spcPts val="1520"/>
              </a:lnSpc>
              <a:buClr>
                <a:srgbClr val="EDA13E"/>
              </a:buClr>
              <a:buFont typeface="Arial" panose="020B0604020202020204" pitchFamily="34" charset="0"/>
              <a:buChar char="•"/>
            </a:pPr>
            <a:r>
              <a:rPr lang="en-GB" sz="1400" dirty="0" err="1">
                <a:solidFill>
                  <a:srgbClr val="4B4B4B"/>
                </a:solidFill>
                <a:latin typeface="Calibri" panose="020F0502020204030204" pitchFamily="34" charset="0"/>
                <a:cs typeface="Calibri" panose="020F0502020204030204" pitchFamily="34" charset="0"/>
              </a:rPr>
              <a:t>Ansätze</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zur</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Unterstützung</a:t>
            </a:r>
            <a:r>
              <a:rPr lang="en-GB" sz="1400" dirty="0">
                <a:solidFill>
                  <a:srgbClr val="4B4B4B"/>
                </a:solidFill>
                <a:latin typeface="Calibri" panose="020F0502020204030204" pitchFamily="34" charset="0"/>
                <a:cs typeface="Calibri" panose="020F0502020204030204" pitchFamily="34" charset="0"/>
              </a:rPr>
              <a:t> in </a:t>
            </a:r>
            <a:r>
              <a:rPr lang="en-GB" sz="1400" dirty="0" err="1">
                <a:solidFill>
                  <a:srgbClr val="4B4B4B"/>
                </a:solidFill>
                <a:latin typeface="Calibri" panose="020F0502020204030204" pitchFamily="34" charset="0"/>
                <a:cs typeface="Calibri" panose="020F0502020204030204" pitchFamily="34" charset="0"/>
              </a:rPr>
              <a:t>Krisenfällen</a:t>
            </a:r>
            <a:endParaRPr lang="en-GB" sz="1400" dirty="0">
              <a:solidFill>
                <a:srgbClr val="4B4B4B"/>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D263234C-8544-8496-E925-CA8F026DDDAF}"/>
              </a:ext>
            </a:extLst>
          </p:cNvPr>
          <p:cNvSpPr/>
          <p:nvPr/>
        </p:nvSpPr>
        <p:spPr>
          <a:xfrm>
            <a:off x="4156146" y="1715579"/>
            <a:ext cx="7697124" cy="353943"/>
          </a:xfrm>
          <a:prstGeom prst="rect">
            <a:avLst/>
          </a:prstGeom>
        </p:spPr>
        <p:txBody>
          <a:bodyPr wrap="square">
            <a:spAutoFit/>
          </a:bodyPr>
          <a:lstStyle/>
          <a:p>
            <a:pPr algn="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EINE KRISE, DIE DURCH </a:t>
            </a:r>
            <a:r>
              <a:rPr lang="en-IE" sz="1700" b="1" dirty="0" err="1">
                <a:solidFill>
                  <a:srgbClr val="B41F7A"/>
                </a:solidFill>
                <a:latin typeface="Calibri" panose="020F0502020204030204" pitchFamily="34" charset="0"/>
                <a:ea typeface="Calibri" panose="020F0502020204030204" pitchFamily="34" charset="0"/>
                <a:cs typeface="Calibri" panose="020F0502020204030204" pitchFamily="34" charset="0"/>
              </a:rPr>
              <a:t>ÄUßERE</a:t>
            </a: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 UNVERMEIDBARE </a:t>
            </a:r>
            <a:r>
              <a:rPr lang="en-IE" sz="1700" b="1" dirty="0">
                <a:solidFill>
                  <a:srgbClr val="B41F7A"/>
                </a:solidFill>
                <a:latin typeface="Calibri" panose="020F0502020204030204" pitchFamily="34" charset="0"/>
                <a:cs typeface="Calibri" panose="020F0502020204030204" pitchFamily="34" charset="0"/>
              </a:rPr>
              <a:t>FAKTOREN</a:t>
            </a: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 VERURSACHT WIRD </a:t>
            </a:r>
            <a:endParaRPr lang="en-US" sz="1700" b="1" dirty="0">
              <a:solidFill>
                <a:srgbClr val="B41F7A"/>
              </a:solidFill>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920CF90D-E0D8-A668-9DCD-8727CE29DB81}"/>
              </a:ext>
            </a:extLst>
          </p:cNvPr>
          <p:cNvCxnSpPr>
            <a:cxnSpLocks/>
          </p:cNvCxnSpPr>
          <p:nvPr/>
        </p:nvCxnSpPr>
        <p:spPr>
          <a:xfrm>
            <a:off x="2962493" y="2035216"/>
            <a:ext cx="9060698"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B25D18A4-7E7D-2EDA-6680-A7CBAB8377B4}"/>
              </a:ext>
            </a:extLst>
          </p:cNvPr>
          <p:cNvSpPr/>
          <p:nvPr/>
        </p:nvSpPr>
        <p:spPr>
          <a:xfrm>
            <a:off x="2968051" y="2862190"/>
            <a:ext cx="8989309" cy="1513058"/>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8" name="Text Placeholder 5">
            <a:extLst>
              <a:ext uri="{FF2B5EF4-FFF2-40B4-BE49-F238E27FC236}">
                <a16:creationId xmlns:a16="http://schemas.microsoft.com/office/drawing/2014/main" id="{152C3B65-705B-FC5C-EDAD-B56FFE2E7561}"/>
              </a:ext>
            </a:extLst>
          </p:cNvPr>
          <p:cNvSpPr txBox="1">
            <a:spLocks/>
          </p:cNvSpPr>
          <p:nvPr/>
        </p:nvSpPr>
        <p:spPr>
          <a:xfrm>
            <a:off x="3017938" y="3253335"/>
            <a:ext cx="8947952" cy="1032151"/>
          </a:xfrm>
          <a:prstGeom prst="rect">
            <a:avLst/>
          </a:prstGeom>
        </p:spPr>
        <p:txBody>
          <a:bodyPr vert="horz" lIns="91440" tIns="45720" rIns="91440" bIns="45720" numCol="2"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lnSpc>
                <a:spcPts val="1520"/>
              </a:lnSpc>
              <a:buClr>
                <a:srgbClr val="F29E38"/>
              </a:buClr>
              <a:buFont typeface="Arial" panose="020B0604020202020204" pitchFamily="34" charset="0"/>
              <a:buChar char="•"/>
            </a:pPr>
            <a:r>
              <a:rPr lang="en-GB" sz="1400" dirty="0">
                <a:solidFill>
                  <a:srgbClr val="4B4B4B"/>
                </a:solidFill>
                <a:latin typeface="Calibri" panose="020F0502020204030204" pitchFamily="34" charset="0"/>
                <a:cs typeface="Calibri" panose="020F0502020204030204" pitchFamily="34" charset="0"/>
              </a:rPr>
              <a:t>Managementfähigkeiten und -kultur</a:t>
            </a:r>
          </a:p>
          <a:p>
            <a:pPr marL="171450" indent="-171450" algn="l">
              <a:lnSpc>
                <a:spcPts val="1520"/>
              </a:lnSpc>
              <a:buClr>
                <a:srgbClr val="F29E38"/>
              </a:buClr>
              <a:buFont typeface="Arial" panose="020B0604020202020204" pitchFamily="34" charset="0"/>
              <a:buChar char="•"/>
            </a:pPr>
            <a:r>
              <a:rPr lang="en-GB" sz="1400" dirty="0">
                <a:solidFill>
                  <a:srgbClr val="4B4B4B"/>
                </a:solidFill>
                <a:latin typeface="Calibri" panose="020F0502020204030204" pitchFamily="34" charset="0"/>
                <a:cs typeface="Calibri" panose="020F0502020204030204" pitchFamily="34" charset="0"/>
              </a:rPr>
              <a:t>Produktabsatzkrise, Kundenstamm, Abhängigkeiten, </a:t>
            </a:r>
            <a:r>
              <a:rPr lang="en-GB" sz="1400" dirty="0" err="1">
                <a:solidFill>
                  <a:srgbClr val="4B4B4B"/>
                </a:solidFill>
                <a:latin typeface="Calibri" panose="020F0502020204030204" pitchFamily="34" charset="0"/>
                <a:cs typeface="Calibri" panose="020F0502020204030204" pitchFamily="34" charset="0"/>
              </a:rPr>
              <a:t>Beziehungen</a:t>
            </a:r>
            <a:endParaRPr lang="en-GB" sz="1400" dirty="0">
              <a:solidFill>
                <a:srgbClr val="4B4B4B"/>
              </a:solidFill>
              <a:latin typeface="Calibri" panose="020F0502020204030204" pitchFamily="34" charset="0"/>
              <a:cs typeface="Calibri" panose="020F0502020204030204" pitchFamily="34" charset="0"/>
            </a:endParaRPr>
          </a:p>
          <a:p>
            <a:pPr marL="171450" indent="-171450" algn="l">
              <a:lnSpc>
                <a:spcPts val="1520"/>
              </a:lnSpc>
              <a:buClr>
                <a:srgbClr val="F29E38"/>
              </a:buClr>
              <a:buFont typeface="Arial" panose="020B0604020202020204" pitchFamily="34" charset="0"/>
              <a:buChar char="•"/>
            </a:pPr>
            <a:r>
              <a:rPr lang="en-GB" sz="1400" dirty="0">
                <a:solidFill>
                  <a:srgbClr val="4B4B4B"/>
                </a:solidFill>
                <a:latin typeface="Calibri" panose="020F0502020204030204" pitchFamily="34" charset="0"/>
                <a:cs typeface="Calibri" panose="020F0502020204030204" pitchFamily="34" charset="0"/>
              </a:rPr>
              <a:t>Datensysteme und Instrumente der internen und externen Analyse innerhalb des Unternehmens</a:t>
            </a:r>
          </a:p>
          <a:p>
            <a:pPr marL="171450" indent="-171450" algn="l">
              <a:lnSpc>
                <a:spcPts val="1520"/>
              </a:lnSpc>
              <a:buClr>
                <a:srgbClr val="F29E38"/>
              </a:buClr>
              <a:buFont typeface="Arial" panose="020B0604020202020204" pitchFamily="34" charset="0"/>
              <a:buChar char="•"/>
            </a:pPr>
            <a:r>
              <a:rPr lang="en-GB" sz="1400" dirty="0">
                <a:solidFill>
                  <a:srgbClr val="4B4B4B"/>
                </a:solidFill>
                <a:latin typeface="Calibri" panose="020F0502020204030204" pitchFamily="34" charset="0"/>
                <a:cs typeface="Calibri" panose="020F0502020204030204" pitchFamily="34" charset="0"/>
              </a:rPr>
              <a:t>Ertrags- und Liquiditätskrise</a:t>
            </a:r>
          </a:p>
          <a:p>
            <a:pPr marL="171450" indent="-171450" algn="l">
              <a:lnSpc>
                <a:spcPts val="1520"/>
              </a:lnSpc>
              <a:buClr>
                <a:srgbClr val="F29E38"/>
              </a:buClr>
              <a:buFont typeface="Arial" panose="020B0604020202020204" pitchFamily="34" charset="0"/>
              <a:buChar char="•"/>
            </a:pPr>
            <a:r>
              <a:rPr lang="en-GB" sz="1400" dirty="0">
                <a:solidFill>
                  <a:srgbClr val="4B4B4B"/>
                </a:solidFill>
                <a:latin typeface="Calibri" panose="020F0502020204030204" pitchFamily="34" charset="0"/>
                <a:cs typeface="Calibri" panose="020F0502020204030204" pitchFamily="34" charset="0"/>
              </a:rPr>
              <a:t>Operative Krise</a:t>
            </a:r>
          </a:p>
          <a:p>
            <a:pPr marL="171450" indent="-171450" algn="l">
              <a:lnSpc>
                <a:spcPts val="1520"/>
              </a:lnSpc>
              <a:buClr>
                <a:srgbClr val="F29E38"/>
              </a:buClr>
              <a:buFont typeface="Arial" panose="020B0604020202020204" pitchFamily="34" charset="0"/>
              <a:buChar char="•"/>
            </a:pPr>
            <a:r>
              <a:rPr lang="en-GB" sz="1400" dirty="0">
                <a:solidFill>
                  <a:srgbClr val="4B4B4B"/>
                </a:solidFill>
                <a:latin typeface="Calibri" panose="020F0502020204030204" pitchFamily="34" charset="0"/>
                <a:cs typeface="Calibri" panose="020F0502020204030204" pitchFamily="34" charset="0"/>
              </a:rPr>
              <a:t>Technologiedefizite - Mangel an Fähigkeiten und Ressourcen </a:t>
            </a:r>
          </a:p>
          <a:p>
            <a:pPr marL="171450" indent="-171450" algn="l">
              <a:lnSpc>
                <a:spcPts val="1520"/>
              </a:lnSpc>
              <a:buClr>
                <a:srgbClr val="F29E38"/>
              </a:buClr>
              <a:buFont typeface="Arial" panose="020B0604020202020204" pitchFamily="34" charset="0"/>
              <a:buChar char="•"/>
            </a:pPr>
            <a:r>
              <a:rPr lang="en-GB" sz="1400" dirty="0">
                <a:solidFill>
                  <a:srgbClr val="4B4B4B"/>
                </a:solidFill>
                <a:latin typeface="Calibri" panose="020F0502020204030204" pitchFamily="34" charset="0"/>
                <a:cs typeface="Calibri" panose="020F0502020204030204" pitchFamily="34" charset="0"/>
              </a:rPr>
              <a:t>Organisatorische/personelle Krise</a:t>
            </a:r>
          </a:p>
        </p:txBody>
      </p:sp>
      <p:sp>
        <p:nvSpPr>
          <p:cNvPr id="29" name="Rectangle 28">
            <a:extLst>
              <a:ext uri="{FF2B5EF4-FFF2-40B4-BE49-F238E27FC236}">
                <a16:creationId xmlns:a16="http://schemas.microsoft.com/office/drawing/2014/main" id="{BDD3F0A1-DF76-3CC5-EA43-D7F0F2F8F0B1}"/>
              </a:ext>
            </a:extLst>
          </p:cNvPr>
          <p:cNvSpPr/>
          <p:nvPr/>
        </p:nvSpPr>
        <p:spPr>
          <a:xfrm>
            <a:off x="5881026" y="2885347"/>
            <a:ext cx="5975302" cy="353943"/>
          </a:xfrm>
          <a:prstGeom prst="rect">
            <a:avLst/>
          </a:prstGeom>
        </p:spPr>
        <p:txBody>
          <a:bodyPr wrap="square">
            <a:spAutoFit/>
          </a:bodyPr>
          <a:lstStyle/>
          <a:p>
            <a:pPr algn="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EINE KRISE, DIE AUF INTERNE FAKTOREN ZURÜCKZUFÜHREN IST </a:t>
            </a:r>
            <a:endParaRPr lang="en-US" sz="1700" b="1" dirty="0">
              <a:solidFill>
                <a:srgbClr val="B41F7A"/>
              </a:solidFill>
              <a:latin typeface="Calibri" panose="020F050202020403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2CAA178B-D257-47AD-3AE8-7D0126905FD7}"/>
              </a:ext>
            </a:extLst>
          </p:cNvPr>
          <p:cNvCxnSpPr>
            <a:cxnSpLocks/>
          </p:cNvCxnSpPr>
          <p:nvPr/>
        </p:nvCxnSpPr>
        <p:spPr>
          <a:xfrm>
            <a:off x="2944048" y="3224300"/>
            <a:ext cx="9012816"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44" name="Rounded Rectangle 43">
            <a:extLst>
              <a:ext uri="{FF2B5EF4-FFF2-40B4-BE49-F238E27FC236}">
                <a16:creationId xmlns:a16="http://schemas.microsoft.com/office/drawing/2014/main" id="{529FD0A8-E1E8-3716-5B14-A030FDBBBC6C}"/>
              </a:ext>
            </a:extLst>
          </p:cNvPr>
          <p:cNvSpPr/>
          <p:nvPr/>
        </p:nvSpPr>
        <p:spPr>
          <a:xfrm>
            <a:off x="2980441" y="4487178"/>
            <a:ext cx="9009846" cy="392400"/>
          </a:xfrm>
          <a:prstGeom prst="roundRect">
            <a:avLst>
              <a:gd name="adj" fmla="val 31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6" name="Rectangle 45">
            <a:extLst>
              <a:ext uri="{FF2B5EF4-FFF2-40B4-BE49-F238E27FC236}">
                <a16:creationId xmlns:a16="http://schemas.microsoft.com/office/drawing/2014/main" id="{68030157-0956-DA93-62D7-1169188D5467}"/>
              </a:ext>
            </a:extLst>
          </p:cNvPr>
          <p:cNvSpPr/>
          <p:nvPr/>
        </p:nvSpPr>
        <p:spPr>
          <a:xfrm>
            <a:off x="3540856" y="4509445"/>
            <a:ext cx="8320943" cy="353943"/>
          </a:xfrm>
          <a:prstGeom prst="rect">
            <a:avLst/>
          </a:prstGeom>
        </p:spPr>
        <p:txBody>
          <a:bodyPr wrap="square">
            <a:spAutoFit/>
          </a:bodyPr>
          <a:lstStyle/>
          <a:p>
            <a:pPr algn="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FÜHRUNGSKULTUR, STAKEHOLDER-MANAGEMENT UND KOMMUNIKATION</a:t>
            </a:r>
          </a:p>
        </p:txBody>
      </p:sp>
      <p:sp>
        <p:nvSpPr>
          <p:cNvPr id="49" name="Rounded Rectangle 48">
            <a:extLst>
              <a:ext uri="{FF2B5EF4-FFF2-40B4-BE49-F238E27FC236}">
                <a16:creationId xmlns:a16="http://schemas.microsoft.com/office/drawing/2014/main" id="{777D8D7E-0D9A-0455-CBEF-1371A6716F34}"/>
              </a:ext>
            </a:extLst>
          </p:cNvPr>
          <p:cNvSpPr/>
          <p:nvPr/>
        </p:nvSpPr>
        <p:spPr>
          <a:xfrm>
            <a:off x="2980441" y="4990951"/>
            <a:ext cx="9009846" cy="518349"/>
          </a:xfrm>
          <a:prstGeom prst="roundRect">
            <a:avLst>
              <a:gd name="adj" fmla="val 309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0" name="Rectangle 49">
            <a:extLst>
              <a:ext uri="{FF2B5EF4-FFF2-40B4-BE49-F238E27FC236}">
                <a16:creationId xmlns:a16="http://schemas.microsoft.com/office/drawing/2014/main" id="{ADF52507-0383-9169-CA75-DFEBCD0269F8}"/>
              </a:ext>
            </a:extLst>
          </p:cNvPr>
          <p:cNvSpPr/>
          <p:nvPr/>
        </p:nvSpPr>
        <p:spPr>
          <a:xfrm>
            <a:off x="5763209" y="5013322"/>
            <a:ext cx="6101189" cy="486543"/>
          </a:xfrm>
          <a:prstGeom prst="rect">
            <a:avLst/>
          </a:prstGeom>
        </p:spPr>
        <p:txBody>
          <a:bodyPr wrap="square">
            <a:spAutoFit/>
          </a:bodyPr>
          <a:lstStyle/>
          <a:p>
            <a:pPr algn="r">
              <a:lnSpc>
                <a:spcPts val="1540"/>
              </a:lnSpc>
            </a:pP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VERSTÄNDNIS VON FINANZ- UND LIQUIDITÄTSKENNZAHLEN &amp; INSOLVENZ ALS SANIERUNGSANSATZ</a:t>
            </a:r>
          </a:p>
        </p:txBody>
      </p:sp>
      <p:sp>
        <p:nvSpPr>
          <p:cNvPr id="51" name="Rounded Rectangle 50">
            <a:extLst>
              <a:ext uri="{FF2B5EF4-FFF2-40B4-BE49-F238E27FC236}">
                <a16:creationId xmlns:a16="http://schemas.microsoft.com/office/drawing/2014/main" id="{9639D44A-E93B-DC5B-8D95-6C4C97BF0661}"/>
              </a:ext>
            </a:extLst>
          </p:cNvPr>
          <p:cNvSpPr/>
          <p:nvPr/>
        </p:nvSpPr>
        <p:spPr>
          <a:xfrm>
            <a:off x="3013346" y="5626201"/>
            <a:ext cx="9009846" cy="876712"/>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2" name="Text Placeholder 5">
            <a:extLst>
              <a:ext uri="{FF2B5EF4-FFF2-40B4-BE49-F238E27FC236}">
                <a16:creationId xmlns:a16="http://schemas.microsoft.com/office/drawing/2014/main" id="{78EF06B1-79E9-0704-E024-BFD25937B8B6}"/>
              </a:ext>
            </a:extLst>
          </p:cNvPr>
          <p:cNvSpPr txBox="1">
            <a:spLocks/>
          </p:cNvSpPr>
          <p:nvPr/>
        </p:nvSpPr>
        <p:spPr>
          <a:xfrm>
            <a:off x="3067105" y="6035439"/>
            <a:ext cx="8889760" cy="529301"/>
          </a:xfrm>
          <a:prstGeom prst="rect">
            <a:avLst/>
          </a:prstGeom>
        </p:spPr>
        <p:txBody>
          <a:bodyPr vert="horz" lIns="91440" tIns="45720" rIns="91440" bIns="45720" numCol="1"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520"/>
              </a:lnSpc>
              <a:buClr>
                <a:srgbClr val="F29E38"/>
              </a:buClr>
            </a:pPr>
            <a:r>
              <a:rPr lang="en-GB" sz="1400" dirty="0">
                <a:solidFill>
                  <a:srgbClr val="4B4B4B"/>
                </a:solidFill>
                <a:latin typeface="Calibri" panose="020F0502020204030204" pitchFamily="34" charset="0"/>
                <a:cs typeface="Calibri" panose="020F0502020204030204" pitchFamily="34" charset="0"/>
              </a:rPr>
              <a:t>Ein </a:t>
            </a:r>
            <a:r>
              <a:rPr lang="en-GB" sz="1400" dirty="0" err="1">
                <a:solidFill>
                  <a:srgbClr val="4B4B4B"/>
                </a:solidFill>
                <a:latin typeface="Calibri" panose="020F0502020204030204" pitchFamily="34" charset="0"/>
                <a:cs typeface="Calibri" panose="020F0502020204030204" pitchFamily="34" charset="0"/>
              </a:rPr>
              <a:t>lösungsorientiertes</a:t>
            </a:r>
            <a:r>
              <a:rPr lang="en-GB" sz="1400" dirty="0">
                <a:solidFill>
                  <a:srgbClr val="4B4B4B"/>
                </a:solidFill>
                <a:latin typeface="Calibri" panose="020F0502020204030204" pitchFamily="34" charset="0"/>
                <a:cs typeface="Calibri" panose="020F0502020204030204" pitchFamily="34" charset="0"/>
              </a:rPr>
              <a:t> Lernmodul, das sich auf die Einführung eines ganzheitlichen Frühwarnsystems konzentriert. </a:t>
            </a:r>
          </a:p>
        </p:txBody>
      </p:sp>
      <p:cxnSp>
        <p:nvCxnSpPr>
          <p:cNvPr id="54" name="Straight Connector 53">
            <a:extLst>
              <a:ext uri="{FF2B5EF4-FFF2-40B4-BE49-F238E27FC236}">
                <a16:creationId xmlns:a16="http://schemas.microsoft.com/office/drawing/2014/main" id="{48E79B4A-2FC3-30C4-023E-4DA3AB0B8C49}"/>
              </a:ext>
            </a:extLst>
          </p:cNvPr>
          <p:cNvCxnSpPr>
            <a:cxnSpLocks/>
          </p:cNvCxnSpPr>
          <p:nvPr/>
        </p:nvCxnSpPr>
        <p:spPr>
          <a:xfrm>
            <a:off x="2944048" y="5999178"/>
            <a:ext cx="9079143"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57" name="Text Placeholder 4">
            <a:extLst>
              <a:ext uri="{FF2B5EF4-FFF2-40B4-BE49-F238E27FC236}">
                <a16:creationId xmlns:a16="http://schemas.microsoft.com/office/drawing/2014/main" id="{496F6F45-D811-6B5B-132C-DE6E739F8E65}"/>
              </a:ext>
            </a:extLst>
          </p:cNvPr>
          <p:cNvSpPr txBox="1">
            <a:spLocks/>
          </p:cNvSpPr>
          <p:nvPr/>
        </p:nvSpPr>
        <p:spPr>
          <a:xfrm>
            <a:off x="2569773" y="142378"/>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 01</a:t>
            </a:r>
            <a:endParaRPr lang="en-US" sz="1600" dirty="0">
              <a:solidFill>
                <a:schemeClr val="bg1"/>
              </a:solidFill>
              <a:latin typeface="Calibri" panose="020F0502020204030204" pitchFamily="34" charset="0"/>
              <a:cs typeface="Calibri" panose="020F0502020204030204" pitchFamily="34" charset="0"/>
            </a:endParaRPr>
          </a:p>
        </p:txBody>
      </p:sp>
      <p:sp>
        <p:nvSpPr>
          <p:cNvPr id="62" name="Text Placeholder 4">
            <a:extLst>
              <a:ext uri="{FF2B5EF4-FFF2-40B4-BE49-F238E27FC236}">
                <a16:creationId xmlns:a16="http://schemas.microsoft.com/office/drawing/2014/main" id="{16534864-1C25-1182-C98F-DD21FEECF91E}"/>
              </a:ext>
            </a:extLst>
          </p:cNvPr>
          <p:cNvSpPr txBox="1">
            <a:spLocks/>
          </p:cNvSpPr>
          <p:nvPr/>
        </p:nvSpPr>
        <p:spPr>
          <a:xfrm>
            <a:off x="2569772" y="1667249"/>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 02</a:t>
            </a:r>
            <a:endParaRPr lang="en-US" sz="1600" dirty="0">
              <a:solidFill>
                <a:schemeClr val="bg1"/>
              </a:solidFill>
              <a:latin typeface="Calibri" panose="020F0502020204030204" pitchFamily="34" charset="0"/>
              <a:cs typeface="Calibri" panose="020F0502020204030204" pitchFamily="34" charset="0"/>
            </a:endParaRPr>
          </a:p>
        </p:txBody>
      </p:sp>
      <p:sp>
        <p:nvSpPr>
          <p:cNvPr id="64" name="Text Placeholder 4">
            <a:extLst>
              <a:ext uri="{FF2B5EF4-FFF2-40B4-BE49-F238E27FC236}">
                <a16:creationId xmlns:a16="http://schemas.microsoft.com/office/drawing/2014/main" id="{A5F664FE-7982-7DC0-7903-5F2A59708D6F}"/>
              </a:ext>
            </a:extLst>
          </p:cNvPr>
          <p:cNvSpPr txBox="1">
            <a:spLocks/>
          </p:cNvSpPr>
          <p:nvPr/>
        </p:nvSpPr>
        <p:spPr>
          <a:xfrm>
            <a:off x="2569772" y="2845614"/>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 03</a:t>
            </a:r>
            <a:endParaRPr lang="en-US" sz="1600" dirty="0">
              <a:solidFill>
                <a:schemeClr val="bg1"/>
              </a:solidFill>
              <a:latin typeface="Calibri" panose="020F0502020204030204" pitchFamily="34" charset="0"/>
              <a:cs typeface="Calibri" panose="020F0502020204030204" pitchFamily="34" charset="0"/>
            </a:endParaRPr>
          </a:p>
        </p:txBody>
      </p:sp>
      <p:sp>
        <p:nvSpPr>
          <p:cNvPr id="65" name="Text Placeholder 4">
            <a:extLst>
              <a:ext uri="{FF2B5EF4-FFF2-40B4-BE49-F238E27FC236}">
                <a16:creationId xmlns:a16="http://schemas.microsoft.com/office/drawing/2014/main" id="{CB0473A0-F62E-1EE0-F713-F5CC99DD5045}"/>
              </a:ext>
            </a:extLst>
          </p:cNvPr>
          <p:cNvSpPr txBox="1">
            <a:spLocks/>
          </p:cNvSpPr>
          <p:nvPr/>
        </p:nvSpPr>
        <p:spPr>
          <a:xfrm>
            <a:off x="2569772" y="4477924"/>
            <a:ext cx="1463952" cy="392400"/>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 04</a:t>
            </a:r>
            <a:endParaRPr lang="en-US" sz="1600" dirty="0">
              <a:solidFill>
                <a:schemeClr val="bg1"/>
              </a:solidFill>
              <a:latin typeface="Calibri" panose="020F0502020204030204" pitchFamily="34" charset="0"/>
              <a:cs typeface="Calibri" panose="020F0502020204030204" pitchFamily="34" charset="0"/>
            </a:endParaRPr>
          </a:p>
        </p:txBody>
      </p:sp>
      <p:sp>
        <p:nvSpPr>
          <p:cNvPr id="66" name="Text Placeholder 4">
            <a:extLst>
              <a:ext uri="{FF2B5EF4-FFF2-40B4-BE49-F238E27FC236}">
                <a16:creationId xmlns:a16="http://schemas.microsoft.com/office/drawing/2014/main" id="{0B100C19-528C-CBCC-D5B7-058C07509ECC}"/>
              </a:ext>
            </a:extLst>
          </p:cNvPr>
          <p:cNvSpPr txBox="1">
            <a:spLocks/>
          </p:cNvSpPr>
          <p:nvPr/>
        </p:nvSpPr>
        <p:spPr>
          <a:xfrm>
            <a:off x="2569772" y="4984816"/>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 05</a:t>
            </a:r>
            <a:endParaRPr lang="en-US" sz="1600" dirty="0">
              <a:solidFill>
                <a:schemeClr val="bg1"/>
              </a:solidFill>
              <a:latin typeface="Calibri" panose="020F0502020204030204" pitchFamily="34" charset="0"/>
              <a:cs typeface="Calibri" panose="020F0502020204030204" pitchFamily="34" charset="0"/>
            </a:endParaRPr>
          </a:p>
        </p:txBody>
      </p:sp>
      <p:sp>
        <p:nvSpPr>
          <p:cNvPr id="69" name="Text Placeholder 4">
            <a:extLst>
              <a:ext uri="{FF2B5EF4-FFF2-40B4-BE49-F238E27FC236}">
                <a16:creationId xmlns:a16="http://schemas.microsoft.com/office/drawing/2014/main" id="{43DCCEA6-6A2A-CCBA-2094-FA8DC0EC4CA1}"/>
              </a:ext>
            </a:extLst>
          </p:cNvPr>
          <p:cNvSpPr txBox="1">
            <a:spLocks/>
          </p:cNvSpPr>
          <p:nvPr/>
        </p:nvSpPr>
        <p:spPr>
          <a:xfrm>
            <a:off x="2559631" y="5623548"/>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 06</a:t>
            </a:r>
            <a:endParaRPr lang="en-US" sz="1600" dirty="0">
              <a:solidFill>
                <a:schemeClr val="bg1"/>
              </a:solidFill>
              <a:latin typeface="Calibri" panose="020F0502020204030204" pitchFamily="34" charset="0"/>
              <a:cs typeface="Calibri" panose="020F0502020204030204" pitchFamily="34" charset="0"/>
            </a:endParaRPr>
          </a:p>
        </p:txBody>
      </p:sp>
      <p:sp>
        <p:nvSpPr>
          <p:cNvPr id="2" name="Rectangle 52">
            <a:extLst>
              <a:ext uri="{FF2B5EF4-FFF2-40B4-BE49-F238E27FC236}">
                <a16:creationId xmlns:a16="http://schemas.microsoft.com/office/drawing/2014/main" id="{DAD634DD-A771-A0E0-DCD1-E85F4FB31B38}"/>
              </a:ext>
            </a:extLst>
          </p:cNvPr>
          <p:cNvSpPr/>
          <p:nvPr/>
        </p:nvSpPr>
        <p:spPr>
          <a:xfrm>
            <a:off x="3550276" y="231795"/>
            <a:ext cx="8302994" cy="353943"/>
          </a:xfrm>
          <a:prstGeom prst="rect">
            <a:avLst/>
          </a:prstGeom>
        </p:spPr>
        <p:txBody>
          <a:bodyPr wrap="square">
            <a:spAutoFit/>
          </a:bodyPr>
          <a:lstStyle/>
          <a:p>
            <a:pPr algn="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DIE GRUNDLAGEN</a:t>
            </a:r>
          </a:p>
        </p:txBody>
      </p:sp>
      <p:sp>
        <p:nvSpPr>
          <p:cNvPr id="20" name="Rectangle 19">
            <a:extLst>
              <a:ext uri="{FF2B5EF4-FFF2-40B4-BE49-F238E27FC236}">
                <a16:creationId xmlns:a16="http://schemas.microsoft.com/office/drawing/2014/main" id="{F7F0EB08-604D-129F-741D-2948D51A8919}"/>
              </a:ext>
            </a:extLst>
          </p:cNvPr>
          <p:cNvSpPr/>
          <p:nvPr/>
        </p:nvSpPr>
        <p:spPr>
          <a:xfrm>
            <a:off x="5868277" y="5658969"/>
            <a:ext cx="5975302" cy="353943"/>
          </a:xfrm>
          <a:prstGeom prst="rect">
            <a:avLst/>
          </a:prstGeom>
        </p:spPr>
        <p:txBody>
          <a:bodyPr wrap="square">
            <a:spAutoFit/>
          </a:bodyPr>
          <a:lstStyle/>
          <a:p>
            <a:pPr algn="r"/>
            <a:r>
              <a:rPr lang="en-IE" sz="1700" b="1" dirty="0">
                <a:solidFill>
                  <a:schemeClr val="bg1"/>
                </a:solidFill>
                <a:highlight>
                  <a:srgbClr val="B41F7A"/>
                </a:highlight>
                <a:latin typeface="Calibri" panose="020F0502020204030204" pitchFamily="34" charset="0"/>
                <a:ea typeface="Calibri" panose="020F0502020204030204" pitchFamily="34" charset="0"/>
                <a:cs typeface="Calibri" panose="020F0502020204030204" pitchFamily="34" charset="0"/>
              </a:rPr>
              <a:t>FRÜHWARNSYSTEM </a:t>
            </a:r>
            <a:endParaRPr lang="en-US" sz="1700" b="1" dirty="0">
              <a:solidFill>
                <a:schemeClr val="bg1"/>
              </a:solidFill>
              <a:highlight>
                <a:srgbClr val="B41F7A"/>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0833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75264F8-9BBD-2039-4454-B827DF483BC2}"/>
              </a:ext>
            </a:extLst>
          </p:cNvPr>
          <p:cNvSpPr>
            <a:spLocks noGrp="1"/>
          </p:cNvSpPr>
          <p:nvPr>
            <p:ph type="body" sz="quarter" idx="18"/>
          </p:nvPr>
        </p:nvSpPr>
        <p:spPr>
          <a:xfrm>
            <a:off x="529759" y="1757011"/>
            <a:ext cx="4008374" cy="3867704"/>
          </a:xfrm>
        </p:spPr>
        <p:txBody>
          <a:bodyPr>
            <a:normAutofit/>
          </a:bodyPr>
          <a:lstStyle/>
          <a:p>
            <a:pPr marL="0" indent="0">
              <a:lnSpc>
                <a:spcPts val="2620"/>
              </a:lnSpc>
            </a:pPr>
            <a:r>
              <a:rPr lang="en-GB" sz="2600" b="0" i="0" dirty="0">
                <a:effectLst/>
                <a:latin typeface="Calibri" panose="020F0502020204030204" pitchFamily="34" charset="0"/>
                <a:cs typeface="Calibri" panose="020F0502020204030204" pitchFamily="34" charset="0"/>
              </a:rPr>
              <a:t>Das </a:t>
            </a:r>
            <a:r>
              <a:rPr lang="en-GB" sz="2600" b="0" i="0" dirty="0" err="1">
                <a:effectLst/>
                <a:latin typeface="Calibri" panose="020F0502020204030204" pitchFamily="34" charset="0"/>
                <a:cs typeface="Calibri" panose="020F0502020204030204" pitchFamily="34" charset="0"/>
              </a:rPr>
              <a:t>Ziel</a:t>
            </a:r>
            <a:r>
              <a:rPr lang="en-GB" sz="2600" b="0" i="0" dirty="0">
                <a:effectLst/>
                <a:latin typeface="Calibri" panose="020F0502020204030204" pitchFamily="34" charset="0"/>
                <a:cs typeface="Calibri" panose="020F0502020204030204" pitchFamily="34" charset="0"/>
              </a:rPr>
              <a:t> von </a:t>
            </a:r>
            <a:r>
              <a:rPr lang="en-GB" sz="2600" b="0" i="0" dirty="0" err="1">
                <a:effectLst/>
                <a:latin typeface="Calibri" panose="020F0502020204030204" pitchFamily="34" charset="0"/>
                <a:cs typeface="Calibri" panose="020F0502020204030204" pitchFamily="34" charset="0"/>
              </a:rPr>
              <a:t>Risikomanagement</a:t>
            </a:r>
            <a:r>
              <a:rPr lang="en-GB" sz="2600" b="0" i="0" dirty="0">
                <a:effectLst/>
                <a:latin typeface="Calibri" panose="020F0502020204030204" pitchFamily="34" charset="0"/>
                <a:cs typeface="Calibri" panose="020F0502020204030204" pitchFamily="34" charset="0"/>
              </a:rPr>
              <a:t> besteht darin, sicherzustellen, </a:t>
            </a:r>
            <a:r>
              <a:rPr lang="en-GB" sz="2600" b="0" i="0" dirty="0" err="1">
                <a:effectLst/>
                <a:latin typeface="Calibri" panose="020F0502020204030204" pitchFamily="34" charset="0"/>
                <a:cs typeface="Calibri" panose="020F0502020204030204" pitchFamily="34" charset="0"/>
              </a:rPr>
              <a:t>dass</a:t>
            </a:r>
            <a:r>
              <a:rPr lang="en-GB" sz="2600" b="0" i="0" dirty="0">
                <a:effectLst/>
                <a:latin typeface="Calibri" panose="020F0502020204030204" pitchFamily="34" charset="0"/>
                <a:cs typeface="Calibri" panose="020F0502020204030204" pitchFamily="34" charset="0"/>
              </a:rPr>
              <a:t> </a:t>
            </a:r>
            <a:r>
              <a:rPr lang="en-GB" sz="2600" b="0" i="0" dirty="0" err="1">
                <a:effectLst/>
                <a:latin typeface="Calibri" panose="020F0502020204030204" pitchFamily="34" charset="0"/>
                <a:cs typeface="Calibri" panose="020F0502020204030204" pitchFamily="34" charset="0"/>
              </a:rPr>
              <a:t>Ungewissheiten</a:t>
            </a:r>
            <a:r>
              <a:rPr lang="en-GB" sz="2600" b="0" i="0" dirty="0">
                <a:effectLst/>
                <a:latin typeface="Calibri" panose="020F0502020204030204" pitchFamily="34" charset="0"/>
                <a:cs typeface="Calibri" panose="020F0502020204030204" pitchFamily="34" charset="0"/>
              </a:rPr>
              <a:t> niemals von den festgelegten </a:t>
            </a:r>
            <a:r>
              <a:rPr lang="en-GB" sz="2600" b="0" i="0" dirty="0" err="1">
                <a:effectLst/>
                <a:latin typeface="Calibri" panose="020F0502020204030204" pitchFamily="34" charset="0"/>
                <a:cs typeface="Calibri" panose="020F0502020204030204" pitchFamily="34" charset="0"/>
              </a:rPr>
              <a:t>Unternehmenszielen</a:t>
            </a:r>
            <a:r>
              <a:rPr lang="en-GB" sz="2600" b="0" i="0" dirty="0">
                <a:effectLst/>
                <a:latin typeface="Calibri" panose="020F0502020204030204" pitchFamily="34" charset="0"/>
                <a:cs typeface="Calibri" panose="020F0502020204030204" pitchFamily="34" charset="0"/>
              </a:rPr>
              <a:t> </a:t>
            </a:r>
            <a:r>
              <a:rPr lang="en-GB" sz="2600" b="0" i="0" dirty="0" err="1">
                <a:effectLst/>
                <a:latin typeface="Calibri" panose="020F0502020204030204" pitchFamily="34" charset="0"/>
                <a:cs typeface="Calibri" panose="020F0502020204030204" pitchFamily="34" charset="0"/>
              </a:rPr>
              <a:t>ablenken</a:t>
            </a:r>
            <a:r>
              <a:rPr lang="en-GB" sz="2600" b="0" i="0" dirty="0">
                <a:effectLst/>
                <a:latin typeface="Calibri" panose="020F0502020204030204" pitchFamily="34" charset="0"/>
                <a:cs typeface="Calibri" panose="020F0502020204030204" pitchFamily="34" charset="0"/>
              </a:rPr>
              <a:t>.</a:t>
            </a:r>
          </a:p>
          <a:p>
            <a:pPr marL="0" indent="0">
              <a:lnSpc>
                <a:spcPts val="2620"/>
              </a:lnSpc>
            </a:pPr>
            <a:endParaRPr lang="en-GB" sz="2600" dirty="0">
              <a:latin typeface="Calibri" panose="020F0502020204030204" pitchFamily="34" charset="0"/>
              <a:cs typeface="Calibri" panose="020F0502020204030204" pitchFamily="34" charset="0"/>
            </a:endParaRPr>
          </a:p>
          <a:p>
            <a:pPr marL="0" indent="0">
              <a:lnSpc>
                <a:spcPts val="2620"/>
              </a:lnSpc>
            </a:pPr>
            <a:r>
              <a:rPr lang="en-GB" sz="2600" b="0" i="0" dirty="0">
                <a:effectLst/>
                <a:latin typeface="Calibri" panose="020F0502020204030204" pitchFamily="34" charset="0"/>
                <a:cs typeface="Calibri" panose="020F0502020204030204" pitchFamily="34" charset="0"/>
              </a:rPr>
              <a:t>Die Frage ist nun, </a:t>
            </a:r>
            <a:r>
              <a:rPr lang="en-GB" sz="2600" b="0" i="0" dirty="0" err="1">
                <a:effectLst/>
                <a:latin typeface="Calibri" panose="020F0502020204030204" pitchFamily="34" charset="0"/>
                <a:cs typeface="Calibri" panose="020F0502020204030204" pitchFamily="34" charset="0"/>
              </a:rPr>
              <a:t>wie</a:t>
            </a:r>
            <a:r>
              <a:rPr lang="en-GB" sz="2600" b="0" i="0" dirty="0">
                <a:effectLst/>
                <a:latin typeface="Calibri" panose="020F0502020204030204" pitchFamily="34" charset="0"/>
                <a:cs typeface="Calibri" panose="020F0502020204030204" pitchFamily="34" charset="0"/>
              </a:rPr>
              <a:t> </a:t>
            </a:r>
            <a:r>
              <a:rPr lang="en-GB" sz="2600" b="0" i="0" dirty="0" err="1">
                <a:effectLst/>
                <a:latin typeface="Calibri" panose="020F0502020204030204" pitchFamily="34" charset="0"/>
                <a:cs typeface="Calibri" panose="020F0502020204030204" pitchFamily="34" charset="0"/>
              </a:rPr>
              <a:t>gutes</a:t>
            </a:r>
            <a:r>
              <a:rPr lang="en-GB" sz="2600" b="0" i="0" dirty="0">
                <a:effectLst/>
                <a:latin typeface="Calibri" panose="020F0502020204030204" pitchFamily="34" charset="0"/>
                <a:cs typeface="Calibri" panose="020F0502020204030204" pitchFamily="34" charset="0"/>
              </a:rPr>
              <a:t> </a:t>
            </a:r>
            <a:r>
              <a:rPr lang="en-GB" sz="2600" b="0" i="0" dirty="0" err="1">
                <a:effectLst/>
                <a:latin typeface="Calibri" panose="020F0502020204030204" pitchFamily="34" charset="0"/>
                <a:cs typeface="Calibri" panose="020F0502020204030204" pitchFamily="34" charset="0"/>
              </a:rPr>
              <a:t>Risikomanagement</a:t>
            </a:r>
            <a:r>
              <a:rPr lang="en-GB" sz="2600" b="0" i="0" dirty="0">
                <a:effectLst/>
                <a:latin typeface="Calibri" panose="020F0502020204030204" pitchFamily="34" charset="0"/>
                <a:cs typeface="Calibri" panose="020F0502020204030204" pitchFamily="34" charset="0"/>
              </a:rPr>
              <a:t> aussieht.  </a:t>
            </a:r>
            <a:r>
              <a:rPr lang="en-GB" sz="2600" dirty="0">
                <a:solidFill>
                  <a:schemeClr val="tx1"/>
                </a:solidFill>
                <a:latin typeface="Calibri" panose="020F0502020204030204" pitchFamily="34" charset="0"/>
                <a:ea typeface="Open Sans Light" panose="020B0306030504020204" pitchFamily="34" charset="0"/>
                <a:cs typeface="Calibri" panose="020F0502020204030204" pitchFamily="34" charset="0"/>
              </a:rPr>
              <a:t> </a:t>
            </a:r>
            <a:endParaRPr lang="en-US" sz="2600"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46C0C285-C435-ECC9-7ABF-49FB257DB5C8}"/>
              </a:ext>
            </a:extLst>
          </p:cNvPr>
          <p:cNvSpPr>
            <a:spLocks noGrp="1"/>
          </p:cNvSpPr>
          <p:nvPr>
            <p:ph type="body" sz="quarter" idx="16"/>
          </p:nvPr>
        </p:nvSpPr>
        <p:spPr>
          <a:xfrm>
            <a:off x="529760" y="507036"/>
            <a:ext cx="11452988" cy="582221"/>
          </a:xfrm>
        </p:spPr>
        <p:txBody>
          <a:bodyPr>
            <a:normAutofit lnSpcReduction="10000"/>
          </a:bodyPr>
          <a:lstStyle/>
          <a:p>
            <a:r>
              <a:rPr lang="en-US" dirty="0"/>
              <a:t>Die </a:t>
            </a:r>
            <a:r>
              <a:rPr lang="en-US" dirty="0" err="1"/>
              <a:t>Vorteile</a:t>
            </a:r>
            <a:r>
              <a:rPr lang="en-US" dirty="0"/>
              <a:t> von </a:t>
            </a:r>
            <a:r>
              <a:rPr lang="en-US" dirty="0" err="1"/>
              <a:t>Risikomanagement</a:t>
            </a:r>
            <a:r>
              <a:rPr lang="en-US" dirty="0"/>
              <a:t> (RM)</a:t>
            </a:r>
          </a:p>
          <a:p>
            <a:endParaRPr lang="en-US" dirty="0"/>
          </a:p>
        </p:txBody>
      </p:sp>
      <p:sp>
        <p:nvSpPr>
          <p:cNvPr id="6" name="Text Placeholder 4">
            <a:extLst>
              <a:ext uri="{FF2B5EF4-FFF2-40B4-BE49-F238E27FC236}">
                <a16:creationId xmlns:a16="http://schemas.microsoft.com/office/drawing/2014/main" id="{B11B2CEB-604F-752E-533A-DDF94BACFD4E}"/>
              </a:ext>
            </a:extLst>
          </p:cNvPr>
          <p:cNvSpPr txBox="1">
            <a:spLocks/>
          </p:cNvSpPr>
          <p:nvPr/>
        </p:nvSpPr>
        <p:spPr>
          <a:xfrm>
            <a:off x="5135625" y="1769889"/>
            <a:ext cx="6526616" cy="386770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pPr>
            <a:r>
              <a:rPr lang="en-GB" sz="2400" b="1" dirty="0">
                <a:solidFill>
                  <a:srgbClr val="F16924"/>
                </a:solidFill>
                <a:ea typeface="Open Sans Light" panose="020B0306030504020204" pitchFamily="34" charset="0"/>
                <a:cs typeface="Open Sans Light" panose="020B0306030504020204" pitchFamily="34" charset="0"/>
              </a:rPr>
              <a:t>Das </a:t>
            </a:r>
            <a:r>
              <a:rPr lang="en-GB" sz="2400" b="1" dirty="0" err="1">
                <a:solidFill>
                  <a:srgbClr val="F16924"/>
                </a:solidFill>
                <a:ea typeface="Open Sans Light" panose="020B0306030504020204" pitchFamily="34" charset="0"/>
                <a:cs typeface="Open Sans Light" panose="020B0306030504020204" pitchFamily="34" charset="0"/>
              </a:rPr>
              <a:t>Risikomanagement</a:t>
            </a:r>
            <a:endParaRPr lang="en-GB" sz="2400" b="1" dirty="0">
              <a:solidFill>
                <a:srgbClr val="F16924"/>
              </a:solidFill>
              <a:ea typeface="Open Sans Light" panose="020B0306030504020204" pitchFamily="34" charset="0"/>
              <a:cs typeface="Open Sans Light" panose="020B0306030504020204" pitchFamily="34" charset="0"/>
            </a:endParaRPr>
          </a:p>
          <a:p>
            <a:pPr marL="0" indent="0">
              <a:lnSpc>
                <a:spcPct val="120000"/>
              </a:lnSpc>
            </a:pPr>
            <a:endParaRPr lang="en-GB" sz="2400" b="1" dirty="0">
              <a:ea typeface="Open Sans Light" panose="020B0306030504020204" pitchFamily="34" charset="0"/>
              <a:cs typeface="Open Sans Light" panose="020B0306030504020204" pitchFamily="34" charset="0"/>
            </a:endParaRPr>
          </a:p>
          <a:p>
            <a:pPr marL="371475" indent="-371475">
              <a:lnSpc>
                <a:spcPct val="120000"/>
              </a:lnSpc>
              <a:buClr>
                <a:srgbClr val="F16924"/>
              </a:buClr>
              <a:buFont typeface="Arial" panose="020B0604020202020204" pitchFamily="34" charset="0"/>
              <a:buChar char="•"/>
            </a:pPr>
            <a:r>
              <a:rPr lang="en-GB" sz="2400" dirty="0">
                <a:ea typeface="Open Sans Light" panose="020B0306030504020204" pitchFamily="34" charset="0"/>
                <a:cs typeface="Open Sans Light" panose="020B0306030504020204" pitchFamily="34" charset="0"/>
              </a:rPr>
              <a:t>Die Organisation, die Mitarbeiter:innen, die Prozesse und die Infrastruktur werden aufeinander abgestimmt, es wird ein Maßstab für das Verhältnis von Risiko und Ertrag geschaffen, die Risikotransparenz für die betrieblichen Aktivitäten wird verbessert und für </a:t>
            </a:r>
            <a:r>
              <a:rPr lang="en-GB" sz="2400" dirty="0" err="1">
                <a:ea typeface="Open Sans Light" panose="020B0306030504020204" pitchFamily="34" charset="0"/>
                <a:cs typeface="Open Sans Light" panose="020B0306030504020204" pitchFamily="34" charset="0"/>
              </a:rPr>
              <a:t>reifere</a:t>
            </a:r>
            <a:r>
              <a:rPr lang="en-GB" sz="2400" dirty="0">
                <a:ea typeface="Open Sans Light" panose="020B0306030504020204" pitchFamily="34" charset="0"/>
                <a:cs typeface="Open Sans Light" panose="020B0306030504020204" pitchFamily="34" charset="0"/>
              </a:rPr>
              <a:t> Unternehmen </a:t>
            </a:r>
            <a:r>
              <a:rPr lang="en-GB" sz="2400" dirty="0" err="1">
                <a:ea typeface="Open Sans Light" panose="020B0306030504020204" pitchFamily="34" charset="0"/>
                <a:cs typeface="Open Sans Light" panose="020B0306030504020204" pitchFamily="34" charset="0"/>
              </a:rPr>
              <a:t>wird</a:t>
            </a:r>
            <a:r>
              <a:rPr lang="en-GB" sz="2400" dirty="0">
                <a:ea typeface="Open Sans Light" panose="020B0306030504020204" pitchFamily="34" charset="0"/>
                <a:cs typeface="Open Sans Light" panose="020B0306030504020204" pitchFamily="34" charset="0"/>
              </a:rPr>
              <a:t> </a:t>
            </a:r>
            <a:r>
              <a:rPr lang="en-GB" sz="2400" dirty="0" err="1">
                <a:ea typeface="Open Sans Light" panose="020B0306030504020204" pitchFamily="34" charset="0"/>
                <a:cs typeface="Open Sans Light" panose="020B0306030504020204" pitchFamily="34" charset="0"/>
              </a:rPr>
              <a:t>sogar</a:t>
            </a:r>
            <a:r>
              <a:rPr lang="en-GB" sz="2400" dirty="0">
                <a:ea typeface="Open Sans Light" panose="020B0306030504020204" pitchFamily="34" charset="0"/>
                <a:cs typeface="Open Sans Light" panose="020B0306030504020204" pitchFamily="34" charset="0"/>
              </a:rPr>
              <a:t> </a:t>
            </a:r>
            <a:r>
              <a:rPr lang="en-GB" sz="2400" dirty="0" err="1">
                <a:ea typeface="Open Sans Light" panose="020B0306030504020204" pitchFamily="34" charset="0"/>
                <a:cs typeface="Open Sans Light" panose="020B0306030504020204" pitchFamily="34" charset="0"/>
              </a:rPr>
              <a:t>ein</a:t>
            </a:r>
            <a:r>
              <a:rPr lang="en-GB" sz="2400" dirty="0">
                <a:ea typeface="Open Sans Light" panose="020B0306030504020204" pitchFamily="34" charset="0"/>
                <a:cs typeface="Open Sans Light" panose="020B0306030504020204" pitchFamily="34" charset="0"/>
              </a:rPr>
              <a:t> Wettbewerbsvorteil geschaffen.</a:t>
            </a:r>
          </a:p>
          <a:p>
            <a:pPr marL="371475" indent="-371475">
              <a:lnSpc>
                <a:spcPct val="120000"/>
              </a:lnSpc>
              <a:buClr>
                <a:srgbClr val="F16924"/>
              </a:buClr>
              <a:buFont typeface="Arial" panose="020B0604020202020204" pitchFamily="34" charset="0"/>
              <a:buChar char="•"/>
            </a:pPr>
            <a:r>
              <a:rPr lang="en-GB" sz="2400" dirty="0" err="1">
                <a:ea typeface="Lato Light" panose="020F0502020204030203" pitchFamily="34" charset="0"/>
                <a:cs typeface="Mukta ExtraLight" panose="020B0000000000000000" pitchFamily="34" charset="77"/>
              </a:rPr>
              <a:t>Ermöglicht</a:t>
            </a:r>
            <a:r>
              <a:rPr lang="en-GB" sz="2400" dirty="0">
                <a:ea typeface="Lato Light" panose="020F0502020204030203" pitchFamily="34" charset="0"/>
                <a:cs typeface="Mukta ExtraLight" panose="020B0000000000000000" pitchFamily="34" charset="77"/>
              </a:rPr>
              <a:t> </a:t>
            </a:r>
            <a:r>
              <a:rPr lang="en-GB" sz="2400" dirty="0" err="1">
                <a:ea typeface="Lato Light" panose="020F0502020204030203" pitchFamily="34" charset="0"/>
                <a:cs typeface="Mukta ExtraLight" panose="020B0000000000000000" pitchFamily="34" charset="77"/>
              </a:rPr>
              <a:t>eine</a:t>
            </a:r>
            <a:r>
              <a:rPr lang="en-GB" sz="2400" dirty="0">
                <a:ea typeface="Lato Light" panose="020F0502020204030203" pitchFamily="34" charset="0"/>
                <a:cs typeface="Mukta ExtraLight" panose="020B0000000000000000" pitchFamily="34" charset="77"/>
              </a:rPr>
              <a:t> Integration der </a:t>
            </a:r>
            <a:r>
              <a:rPr lang="en-GB" sz="2400" dirty="0" err="1">
                <a:ea typeface="Lato Light" panose="020F0502020204030203" pitchFamily="34" charset="0"/>
                <a:cs typeface="Mukta ExtraLight" panose="020B0000000000000000" pitchFamily="34" charset="77"/>
              </a:rPr>
              <a:t>Summe</a:t>
            </a:r>
            <a:r>
              <a:rPr lang="en-GB" sz="2400" dirty="0">
                <a:ea typeface="Lato Light" panose="020F0502020204030203" pitchFamily="34" charset="0"/>
                <a:cs typeface="Mukta ExtraLight" panose="020B0000000000000000" pitchFamily="34" charset="77"/>
              </a:rPr>
              <a:t> </a:t>
            </a:r>
            <a:r>
              <a:rPr lang="en-GB" sz="2400" dirty="0" err="1">
                <a:ea typeface="Lato Light" panose="020F0502020204030203" pitchFamily="34" charset="0"/>
                <a:cs typeface="Mukta ExtraLight" panose="020B0000000000000000" pitchFamily="34" charset="77"/>
              </a:rPr>
              <a:t>aller</a:t>
            </a:r>
            <a:r>
              <a:rPr lang="en-GB" sz="2400" dirty="0">
                <a:ea typeface="Lato Light" panose="020F0502020204030203" pitchFamily="34" charset="0"/>
                <a:cs typeface="Mukta ExtraLight" panose="020B0000000000000000" pitchFamily="34" charset="77"/>
              </a:rPr>
              <a:t> </a:t>
            </a:r>
            <a:r>
              <a:rPr lang="en-GB" sz="2400" dirty="0" err="1">
                <a:ea typeface="Lato Light" panose="020F0502020204030203" pitchFamily="34" charset="0"/>
                <a:cs typeface="Mukta ExtraLight" panose="020B0000000000000000" pitchFamily="34" charset="77"/>
              </a:rPr>
              <a:t>Risiken</a:t>
            </a:r>
            <a:r>
              <a:rPr lang="en-GB" sz="2400" dirty="0">
                <a:ea typeface="Lato Light" panose="020F0502020204030203" pitchFamily="34" charset="0"/>
                <a:cs typeface="Mukta ExtraLight" panose="020B0000000000000000" pitchFamily="34" charset="77"/>
              </a:rPr>
              <a:t> - anstelle von separaten Risikosilos</a:t>
            </a:r>
          </a:p>
          <a:p>
            <a:pPr marL="371475" indent="-371475">
              <a:lnSpc>
                <a:spcPct val="120000"/>
              </a:lnSpc>
              <a:buClr>
                <a:srgbClr val="F16924"/>
              </a:buClr>
              <a:buFont typeface="Arial" panose="020B0604020202020204" pitchFamily="34" charset="0"/>
              <a:buChar char="•"/>
            </a:pPr>
            <a:r>
              <a:rPr lang="en-GB" sz="2400" dirty="0" err="1">
                <a:ea typeface="Lato Light" panose="020F0502020204030203" pitchFamily="34" charset="0"/>
                <a:cs typeface="Mukta ExtraLight" panose="020B0000000000000000" pitchFamily="34" charset="77"/>
              </a:rPr>
              <a:t>Ist</a:t>
            </a:r>
            <a:r>
              <a:rPr lang="en-GB" sz="2400" dirty="0">
                <a:ea typeface="Lato Light" panose="020F0502020204030203" pitchFamily="34" charset="0"/>
                <a:cs typeface="Mukta ExtraLight" panose="020B0000000000000000" pitchFamily="34" charset="77"/>
              </a:rPr>
              <a:t> </a:t>
            </a:r>
            <a:r>
              <a:rPr lang="en-GB" sz="2400" dirty="0" err="1">
                <a:ea typeface="Lato Light" panose="020F0502020204030203" pitchFamily="34" charset="0"/>
                <a:cs typeface="Mukta ExtraLight" panose="020B0000000000000000" pitchFamily="34" charset="77"/>
              </a:rPr>
              <a:t>ein</a:t>
            </a:r>
            <a:r>
              <a:rPr lang="en-GB" sz="2400" dirty="0">
                <a:ea typeface="Lato Light" panose="020F0502020204030203" pitchFamily="34" charset="0"/>
                <a:cs typeface="Mukta ExtraLight" panose="020B0000000000000000" pitchFamily="34" charset="77"/>
              </a:rPr>
              <a:t> </a:t>
            </a:r>
            <a:r>
              <a:rPr lang="en-GB" sz="2400" dirty="0" err="1">
                <a:ea typeface="Lato Light" panose="020F0502020204030203" pitchFamily="34" charset="0"/>
                <a:cs typeface="Mukta ExtraLight" panose="020B0000000000000000" pitchFamily="34" charset="77"/>
              </a:rPr>
              <a:t>strategisches</a:t>
            </a:r>
            <a:r>
              <a:rPr lang="en-GB" sz="2400" dirty="0">
                <a:ea typeface="Lato Light" panose="020F0502020204030203" pitchFamily="34" charset="0"/>
                <a:cs typeface="Mukta ExtraLight" panose="020B0000000000000000" pitchFamily="34" charset="77"/>
              </a:rPr>
              <a:t> Instrument zur Erreichung Ihrer Ziele und Vorgaben</a:t>
            </a:r>
          </a:p>
          <a:p>
            <a:endParaRPr lang="en-US" dirty="0"/>
          </a:p>
        </p:txBody>
      </p:sp>
      <p:sp>
        <p:nvSpPr>
          <p:cNvPr id="7" name="Text Placeholder 9">
            <a:extLst>
              <a:ext uri="{FF2B5EF4-FFF2-40B4-BE49-F238E27FC236}">
                <a16:creationId xmlns:a16="http://schemas.microsoft.com/office/drawing/2014/main" id="{373B65B9-6671-7A89-CE1D-3EDDD2E7AD6E}"/>
              </a:ext>
            </a:extLst>
          </p:cNvPr>
          <p:cNvSpPr txBox="1">
            <a:spLocks/>
          </p:cNvSpPr>
          <p:nvPr/>
        </p:nvSpPr>
        <p:spPr>
          <a:xfrm>
            <a:off x="4723480" y="5897347"/>
            <a:ext cx="6879941" cy="719328"/>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pPr>
            <a:r>
              <a:rPr lang="en-GB" sz="2000" b="1" dirty="0">
                <a:solidFill>
                  <a:schemeClr val="bg1"/>
                </a:solidFill>
                <a:highlight>
                  <a:srgbClr val="F16924"/>
                </a:highlight>
              </a:rPr>
              <a:t>LESEN SIE: </a:t>
            </a:r>
            <a:r>
              <a:rPr lang="en-IE" sz="2000" dirty="0">
                <a:solidFill>
                  <a:schemeClr val="bg1"/>
                </a:solidFill>
                <a:highlight>
                  <a:srgbClr val="F16924"/>
                </a:highlight>
                <a:hlinkClick r:id="rId2">
                  <a:extLst>
                    <a:ext uri="{A12FA001-AC4F-418D-AE19-62706E023703}">
                      <ahyp:hlinkClr xmlns:ahyp="http://schemas.microsoft.com/office/drawing/2018/hyperlinkcolor" val="tx"/>
                    </a:ext>
                  </a:extLst>
                </a:hlinkClick>
              </a:rPr>
              <a:t>Risikomanagement 101 für KMU</a:t>
            </a:r>
            <a:endParaRPr lang="en-GB" sz="2000" dirty="0">
              <a:solidFill>
                <a:schemeClr val="bg1"/>
              </a:solidFill>
              <a:highlight>
                <a:srgbClr val="F16924"/>
              </a:highlight>
            </a:endParaRPr>
          </a:p>
        </p:txBody>
      </p:sp>
      <p:sp>
        <p:nvSpPr>
          <p:cNvPr id="8" name="Rectangle 7">
            <a:extLst>
              <a:ext uri="{FF2B5EF4-FFF2-40B4-BE49-F238E27FC236}">
                <a16:creationId xmlns:a16="http://schemas.microsoft.com/office/drawing/2014/main" id="{ED19720C-1205-6616-BD45-DD88B8EC5A7B}"/>
              </a:ext>
            </a:extLst>
          </p:cNvPr>
          <p:cNvSpPr/>
          <p:nvPr/>
        </p:nvSpPr>
        <p:spPr>
          <a:xfrm rot="5400000">
            <a:off x="2565469" y="3996306"/>
            <a:ext cx="4500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754321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A0CF80-2439-BE0E-045F-FC4797D99788}"/>
              </a:ext>
            </a:extLst>
          </p:cNvPr>
          <p:cNvSpPr/>
          <p:nvPr/>
        </p:nvSpPr>
        <p:spPr>
          <a:xfrm>
            <a:off x="304800" y="1"/>
            <a:ext cx="11497733" cy="59436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51B4380C-1C73-A333-D970-800D2A58D433}"/>
              </a:ext>
            </a:extLst>
          </p:cNvPr>
          <p:cNvSpPr>
            <a:spLocks noGrp="1"/>
          </p:cNvSpPr>
          <p:nvPr>
            <p:ph type="body" sz="quarter" idx="18"/>
          </p:nvPr>
        </p:nvSpPr>
        <p:spPr>
          <a:xfrm>
            <a:off x="506948" y="1663313"/>
            <a:ext cx="7860313" cy="3673277"/>
          </a:xfrm>
        </p:spPr>
        <p:txBody>
          <a:bodyPr>
            <a:normAutofit lnSpcReduction="10000"/>
          </a:bodyPr>
          <a:lstStyle/>
          <a:p>
            <a:pPr marL="12700" indent="-12700"/>
            <a:r>
              <a:rPr lang="en-US" sz="2000" dirty="0"/>
              <a:t>Ein systematischer Ansatz ist bereits bei der Identifizierung potenzieller Risiken entscheidend. Es wäre fatal, wenn es blinde Flecken im Risikomanagement gäbe.</a:t>
            </a:r>
          </a:p>
          <a:p>
            <a:pPr marL="0" indent="0">
              <a:spcBef>
                <a:spcPts val="500"/>
              </a:spcBef>
              <a:buClr>
                <a:srgbClr val="F16924"/>
              </a:buClr>
            </a:pPr>
            <a:r>
              <a:rPr lang="en-US" sz="2000" dirty="0" err="1"/>
              <a:t>Risikomanagement</a:t>
            </a:r>
            <a:r>
              <a:rPr lang="en-US" sz="2000" dirty="0"/>
              <a:t> </a:t>
            </a:r>
            <a:r>
              <a:rPr lang="en-US" sz="2000" dirty="0" err="1"/>
              <a:t>sollte</a:t>
            </a:r>
            <a:r>
              <a:rPr lang="en-US" sz="2000" dirty="0"/>
              <a:t> Teil des Geschäftsstrategieprozesses sein, einschließlich der </a:t>
            </a:r>
            <a:r>
              <a:rPr lang="en-US" sz="2000" dirty="0" err="1"/>
              <a:t>strategischen</a:t>
            </a:r>
            <a:r>
              <a:rPr lang="en-US" sz="2000" dirty="0"/>
              <a:t> </a:t>
            </a:r>
            <a:r>
              <a:rPr lang="en-US" sz="2000" dirty="0" err="1"/>
              <a:t>Personalplanung</a:t>
            </a:r>
            <a:r>
              <a:rPr lang="en-US" sz="2000" dirty="0"/>
              <a:t>. Dies…</a:t>
            </a:r>
          </a:p>
          <a:p>
            <a:pPr marL="342900" indent="-342900">
              <a:spcBef>
                <a:spcPts val="500"/>
              </a:spcBef>
              <a:buClr>
                <a:srgbClr val="F16924"/>
              </a:buClr>
              <a:buFont typeface="Arial" panose="020B0604020202020204" pitchFamily="34" charset="0"/>
              <a:buChar char="•"/>
            </a:pPr>
            <a:r>
              <a:rPr lang="en-US" sz="2000" dirty="0"/>
              <a:t>…</a:t>
            </a:r>
            <a:r>
              <a:rPr lang="en-US" sz="2000" dirty="0" err="1"/>
              <a:t>erhöht</a:t>
            </a:r>
            <a:r>
              <a:rPr lang="en-US" sz="2000" dirty="0"/>
              <a:t> die </a:t>
            </a:r>
            <a:r>
              <a:rPr lang="en-US" sz="2000" dirty="0" err="1"/>
              <a:t>Wirksamkeit</a:t>
            </a:r>
            <a:r>
              <a:rPr lang="en-US" sz="2000" dirty="0"/>
              <a:t> der Horizont- und </a:t>
            </a:r>
            <a:r>
              <a:rPr lang="en-US" sz="2000" dirty="0" err="1"/>
              <a:t>Szenarioplanung</a:t>
            </a:r>
            <a:r>
              <a:rPr lang="en-US" sz="2000" dirty="0"/>
              <a:t> </a:t>
            </a:r>
          </a:p>
          <a:p>
            <a:pPr marL="342900" indent="-342900">
              <a:spcBef>
                <a:spcPts val="500"/>
              </a:spcBef>
              <a:buClr>
                <a:srgbClr val="F16924"/>
              </a:buClr>
              <a:buFont typeface="Arial" panose="020B0604020202020204" pitchFamily="34" charset="0"/>
              <a:buChar char="•"/>
            </a:pPr>
            <a:r>
              <a:rPr lang="en-US" sz="2000" dirty="0"/>
              <a:t>…</a:t>
            </a:r>
            <a:r>
              <a:rPr lang="en-US" sz="2000" dirty="0" err="1"/>
              <a:t>erfordert</a:t>
            </a:r>
            <a:r>
              <a:rPr lang="en-US" sz="2000" dirty="0"/>
              <a:t> </a:t>
            </a:r>
            <a:r>
              <a:rPr lang="en-US" sz="2000" dirty="0" err="1"/>
              <a:t>tatsächliches</a:t>
            </a:r>
            <a:r>
              <a:rPr lang="en-US" sz="2000" dirty="0"/>
              <a:t> Verständnis des </a:t>
            </a:r>
            <a:r>
              <a:rPr lang="en-US" sz="2000" dirty="0" err="1"/>
              <a:t>Geschäfts</a:t>
            </a:r>
            <a:r>
              <a:rPr lang="en-US" sz="2000" dirty="0"/>
              <a:t>,                                    z. </a:t>
            </a:r>
            <a:r>
              <a:rPr lang="en-US" sz="2000" dirty="0" err="1"/>
              <a:t>B. organisatorische </a:t>
            </a:r>
            <a:r>
              <a:rPr lang="en-US" sz="2000" dirty="0"/>
              <a:t>Überprüfungen</a:t>
            </a:r>
          </a:p>
          <a:p>
            <a:pPr marL="342900" indent="-342900">
              <a:spcBef>
                <a:spcPts val="500"/>
              </a:spcBef>
              <a:buClr>
                <a:srgbClr val="F16924"/>
              </a:buClr>
              <a:buFont typeface="Arial" panose="020B0604020202020204" pitchFamily="34" charset="0"/>
              <a:buChar char="•"/>
            </a:pPr>
            <a:r>
              <a:rPr lang="en-US" sz="2000" dirty="0"/>
              <a:t>…</a:t>
            </a:r>
            <a:r>
              <a:rPr lang="en-US" sz="2000" dirty="0" err="1"/>
              <a:t>zeigt</a:t>
            </a:r>
            <a:r>
              <a:rPr lang="en-US" sz="2000" dirty="0"/>
              <a:t> die </a:t>
            </a:r>
            <a:r>
              <a:rPr lang="en-US" sz="2000" dirty="0" err="1"/>
              <a:t>Robustheit</a:t>
            </a:r>
            <a:r>
              <a:rPr lang="en-US" sz="2000" dirty="0"/>
              <a:t> der Informationen des Risikoregisters</a:t>
            </a:r>
          </a:p>
          <a:p>
            <a:pPr marL="342900" indent="-342900">
              <a:spcBef>
                <a:spcPts val="500"/>
              </a:spcBef>
              <a:buClr>
                <a:srgbClr val="F16924"/>
              </a:buClr>
              <a:buFont typeface="Arial" panose="020B0604020202020204" pitchFamily="34" charset="0"/>
              <a:buChar char="•"/>
            </a:pPr>
            <a:r>
              <a:rPr lang="en-US" sz="2000" dirty="0"/>
              <a:t>…</a:t>
            </a:r>
            <a:r>
              <a:rPr lang="en-US" sz="2000" dirty="0" err="1"/>
              <a:t>ist</a:t>
            </a:r>
            <a:r>
              <a:rPr lang="en-US" sz="2000" dirty="0"/>
              <a:t> </a:t>
            </a:r>
            <a:r>
              <a:rPr lang="en-US" sz="2000" dirty="0" err="1"/>
              <a:t>als</a:t>
            </a:r>
            <a:r>
              <a:rPr lang="en-US" sz="2000" dirty="0"/>
              <a:t> </a:t>
            </a:r>
            <a:r>
              <a:rPr lang="en-US" sz="2000" dirty="0" err="1"/>
              <a:t>Stresstest</a:t>
            </a:r>
            <a:r>
              <a:rPr lang="en-US" sz="2000" dirty="0"/>
              <a:t> und </a:t>
            </a:r>
            <a:r>
              <a:rPr lang="en-US" sz="2000" dirty="0" err="1"/>
              <a:t>Lernschleife</a:t>
            </a:r>
            <a:r>
              <a:rPr lang="en-US" sz="2000" dirty="0"/>
              <a:t> </a:t>
            </a:r>
            <a:r>
              <a:rPr lang="en-US" sz="2000" dirty="0" err="1"/>
              <a:t>zu</a:t>
            </a:r>
            <a:r>
              <a:rPr lang="en-US" sz="2000" dirty="0"/>
              <a:t> </a:t>
            </a:r>
            <a:r>
              <a:rPr lang="en-US" sz="2000" dirty="0" err="1"/>
              <a:t>sehen</a:t>
            </a:r>
            <a:endParaRPr lang="en-US" sz="2000" dirty="0"/>
          </a:p>
          <a:p>
            <a:pPr marL="0" indent="0">
              <a:spcBef>
                <a:spcPts val="500"/>
              </a:spcBef>
              <a:buClr>
                <a:srgbClr val="F16924"/>
              </a:buClr>
            </a:pPr>
            <a:r>
              <a:rPr lang="en-US" sz="2000" dirty="0" err="1"/>
              <a:t>Eingebettete</a:t>
            </a:r>
            <a:r>
              <a:rPr lang="en-US" sz="2000" dirty="0"/>
              <a:t> Annahmen und blinde </a:t>
            </a:r>
            <a:r>
              <a:rPr lang="en-US" sz="2000" dirty="0" err="1"/>
              <a:t>Flecken</a:t>
            </a:r>
            <a:r>
              <a:rPr lang="en-US" sz="2000" dirty="0"/>
              <a:t> </a:t>
            </a:r>
            <a:r>
              <a:rPr lang="en-US" sz="2000" dirty="0" err="1"/>
              <a:t>müssen</a:t>
            </a:r>
            <a:r>
              <a:rPr lang="en-US" sz="2000" dirty="0"/>
              <a:t> </a:t>
            </a:r>
            <a:r>
              <a:rPr lang="en-US" sz="2000" dirty="0" err="1"/>
              <a:t>aufgezeigt</a:t>
            </a:r>
            <a:r>
              <a:rPr lang="en-US" sz="2000" dirty="0"/>
              <a:t> und in </a:t>
            </a:r>
            <a:r>
              <a:rPr lang="en-US" sz="2000" dirty="0" err="1"/>
              <a:t>Frage</a:t>
            </a:r>
            <a:r>
              <a:rPr lang="en-US" sz="2000" dirty="0"/>
              <a:t> </a:t>
            </a:r>
            <a:r>
              <a:rPr lang="en-US" sz="2000" dirty="0" err="1"/>
              <a:t>gestellt</a:t>
            </a:r>
            <a:r>
              <a:rPr lang="en-US" sz="2000" dirty="0"/>
              <a:t> </a:t>
            </a:r>
            <a:r>
              <a:rPr lang="en-US" sz="2000" dirty="0" err="1"/>
              <a:t>werden</a:t>
            </a:r>
            <a:endParaRPr lang="en-US" sz="2000" dirty="0"/>
          </a:p>
          <a:p>
            <a:pPr marL="12700" indent="-12700"/>
            <a:endParaRPr lang="en-US" sz="2000" dirty="0"/>
          </a:p>
        </p:txBody>
      </p:sp>
      <p:sp>
        <p:nvSpPr>
          <p:cNvPr id="7" name="Text Placeholder 6">
            <a:extLst>
              <a:ext uri="{FF2B5EF4-FFF2-40B4-BE49-F238E27FC236}">
                <a16:creationId xmlns:a16="http://schemas.microsoft.com/office/drawing/2014/main" id="{EED3B07A-32D0-929B-7C57-DD4398ACFFF4}"/>
              </a:ext>
            </a:extLst>
          </p:cNvPr>
          <p:cNvSpPr>
            <a:spLocks noGrp="1"/>
          </p:cNvSpPr>
          <p:nvPr>
            <p:ph type="body" sz="quarter" idx="16"/>
          </p:nvPr>
        </p:nvSpPr>
        <p:spPr>
          <a:xfrm>
            <a:off x="551058" y="355103"/>
            <a:ext cx="7954989" cy="657399"/>
          </a:xfrm>
        </p:spPr>
        <p:txBody>
          <a:bodyPr>
            <a:normAutofit/>
          </a:bodyPr>
          <a:lstStyle/>
          <a:p>
            <a:r>
              <a:rPr lang="en-US" dirty="0" err="1"/>
              <a:t>Warum</a:t>
            </a:r>
            <a:r>
              <a:rPr lang="en-US" dirty="0"/>
              <a:t> systematische Risikoermittlung?</a:t>
            </a:r>
          </a:p>
        </p:txBody>
      </p:sp>
      <p:pic>
        <p:nvPicPr>
          <p:cNvPr id="12" name="Picture Placeholder 11">
            <a:extLst>
              <a:ext uri="{FF2B5EF4-FFF2-40B4-BE49-F238E27FC236}">
                <a16:creationId xmlns:a16="http://schemas.microsoft.com/office/drawing/2014/main" id="{6694CCDA-46B6-8AE5-EE04-98F7748A11B7}"/>
              </a:ext>
            </a:extLst>
          </p:cNvPr>
          <p:cNvPicPr>
            <a:picLocks noGrp="1" noChangeAspect="1"/>
          </p:cNvPicPr>
          <p:nvPr>
            <p:ph type="pic" sz="quarter" idx="10"/>
          </p:nvPr>
        </p:nvPicPr>
        <p:blipFill rotWithShape="1">
          <a:blip r:embed="rId2"/>
          <a:srcRect l="50000" r="18892"/>
          <a:stretch/>
        </p:blipFill>
        <p:spPr>
          <a:xfrm>
            <a:off x="8323150" y="-1"/>
            <a:ext cx="3199982" cy="6858000"/>
          </a:xfrm>
        </p:spPr>
      </p:pic>
      <p:sp>
        <p:nvSpPr>
          <p:cNvPr id="4" name="Rectangle 3">
            <a:extLst>
              <a:ext uri="{FF2B5EF4-FFF2-40B4-BE49-F238E27FC236}">
                <a16:creationId xmlns:a16="http://schemas.microsoft.com/office/drawing/2014/main" id="{DA70C79E-5E83-BFC9-41DF-94E1FAAE3A8A}"/>
              </a:ext>
            </a:extLst>
          </p:cNvPr>
          <p:cNvSpPr/>
          <p:nvPr/>
        </p:nvSpPr>
        <p:spPr>
          <a:xfrm>
            <a:off x="551057" y="1278218"/>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1238587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8B4E260-12F3-4A00-968A-9E9720209DA1}"/>
              </a:ext>
            </a:extLst>
          </p:cNvPr>
          <p:cNvSpPr>
            <a:spLocks noGrp="1"/>
          </p:cNvSpPr>
          <p:nvPr>
            <p:ph type="body" sz="quarter" idx="16"/>
          </p:nvPr>
        </p:nvSpPr>
        <p:spPr>
          <a:xfrm>
            <a:off x="529758" y="400082"/>
            <a:ext cx="3570755" cy="1628741"/>
          </a:xfrm>
        </p:spPr>
        <p:txBody>
          <a:bodyPr>
            <a:normAutofit/>
          </a:bodyPr>
          <a:lstStyle/>
          <a:p>
            <a:r>
              <a:rPr lang="en-GB" dirty="0">
                <a:solidFill>
                  <a:schemeClr val="bg1"/>
                </a:solidFill>
              </a:rPr>
              <a:t>Brainstorming der Risikobereiche</a:t>
            </a:r>
          </a:p>
        </p:txBody>
      </p:sp>
      <p:grpSp>
        <p:nvGrpSpPr>
          <p:cNvPr id="41" name="Group 40">
            <a:extLst>
              <a:ext uri="{FF2B5EF4-FFF2-40B4-BE49-F238E27FC236}">
                <a16:creationId xmlns:a16="http://schemas.microsoft.com/office/drawing/2014/main" id="{938AF8E3-F458-3625-9AB0-343C120E65D7}"/>
              </a:ext>
            </a:extLst>
          </p:cNvPr>
          <p:cNvGrpSpPr/>
          <p:nvPr/>
        </p:nvGrpSpPr>
        <p:grpSpPr>
          <a:xfrm>
            <a:off x="910728" y="2125567"/>
            <a:ext cx="10391681" cy="3880370"/>
            <a:chOff x="2751266" y="1829983"/>
            <a:chExt cx="10391681" cy="3880370"/>
          </a:xfrm>
        </p:grpSpPr>
        <p:grpSp>
          <p:nvGrpSpPr>
            <p:cNvPr id="4" name="Group 3">
              <a:extLst>
                <a:ext uri="{FF2B5EF4-FFF2-40B4-BE49-F238E27FC236}">
                  <a16:creationId xmlns:a16="http://schemas.microsoft.com/office/drawing/2014/main" id="{70A6F094-3F3E-8335-1062-6730380F390B}"/>
                </a:ext>
              </a:extLst>
            </p:cNvPr>
            <p:cNvGrpSpPr/>
            <p:nvPr/>
          </p:nvGrpSpPr>
          <p:grpSpPr>
            <a:xfrm>
              <a:off x="5268710" y="1921411"/>
              <a:ext cx="2351751" cy="2485447"/>
              <a:chOff x="4240015" y="1767443"/>
              <a:chExt cx="2351751" cy="2485447"/>
            </a:xfrm>
          </p:grpSpPr>
          <p:cxnSp>
            <p:nvCxnSpPr>
              <p:cNvPr id="8" name="Straight Connector 7">
                <a:extLst>
                  <a:ext uri="{FF2B5EF4-FFF2-40B4-BE49-F238E27FC236}">
                    <a16:creationId xmlns:a16="http://schemas.microsoft.com/office/drawing/2014/main" id="{891E28BF-6447-110A-3FAB-F54B5DAB72EE}"/>
                  </a:ext>
                </a:extLst>
              </p:cNvPr>
              <p:cNvCxnSpPr>
                <a:cxnSpLocks/>
              </p:cNvCxnSpPr>
              <p:nvPr/>
            </p:nvCxnSpPr>
            <p:spPr>
              <a:xfrm flipH="1">
                <a:off x="4367468" y="4200726"/>
                <a:ext cx="805470" cy="0"/>
              </a:xfrm>
              <a:prstGeom prst="line">
                <a:avLst/>
              </a:prstGeom>
              <a:ln w="1905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FE742E8-7F0B-A530-BD9F-2D21A9C27586}"/>
                  </a:ext>
                </a:extLst>
              </p:cNvPr>
              <p:cNvSpPr/>
              <p:nvPr/>
            </p:nvSpPr>
            <p:spPr>
              <a:xfrm>
                <a:off x="4240015" y="4148562"/>
                <a:ext cx="104328" cy="104328"/>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558B282-0D4B-DEB7-5174-F5301CA8D813}"/>
                  </a:ext>
                </a:extLst>
              </p:cNvPr>
              <p:cNvCxnSpPr>
                <a:cxnSpLocks/>
              </p:cNvCxnSpPr>
              <p:nvPr/>
            </p:nvCxnSpPr>
            <p:spPr>
              <a:xfrm flipH="1">
                <a:off x="4705175" y="2868020"/>
                <a:ext cx="428777" cy="0"/>
              </a:xfrm>
              <a:prstGeom prst="line">
                <a:avLst/>
              </a:prstGeom>
              <a:ln w="19050">
                <a:solidFill>
                  <a:srgbClr val="7F1C58"/>
                </a:solidFill>
                <a:prstDash val="sysDot"/>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F59071B-9AC6-04AE-0AE3-2CC6B156505F}"/>
                  </a:ext>
                </a:extLst>
              </p:cNvPr>
              <p:cNvSpPr/>
              <p:nvPr/>
            </p:nvSpPr>
            <p:spPr>
              <a:xfrm>
                <a:off x="4577722" y="2815856"/>
                <a:ext cx="104328" cy="104328"/>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1EA9B29-A2C3-35B5-D466-5CA8A70D20FE}"/>
                  </a:ext>
                </a:extLst>
              </p:cNvPr>
              <p:cNvCxnSpPr>
                <a:cxnSpLocks/>
              </p:cNvCxnSpPr>
              <p:nvPr/>
            </p:nvCxnSpPr>
            <p:spPr>
              <a:xfrm flipH="1">
                <a:off x="5786296" y="1819607"/>
                <a:ext cx="805470" cy="0"/>
              </a:xfrm>
              <a:prstGeom prst="line">
                <a:avLst/>
              </a:prstGeom>
              <a:ln w="19050">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6D3188C-5A17-88EC-505C-39CAF2DC48F3}"/>
                  </a:ext>
                </a:extLst>
              </p:cNvPr>
              <p:cNvSpPr/>
              <p:nvPr/>
            </p:nvSpPr>
            <p:spPr>
              <a:xfrm>
                <a:off x="5658843" y="1767443"/>
                <a:ext cx="104328" cy="10432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05D5BB2C-3A35-AD46-0196-C6AFABFDC134}"/>
                </a:ext>
              </a:extLst>
            </p:cNvPr>
            <p:cNvGrpSpPr/>
            <p:nvPr/>
          </p:nvGrpSpPr>
          <p:grpSpPr>
            <a:xfrm flipH="1">
              <a:off x="8384964" y="1921411"/>
              <a:ext cx="2202158" cy="2485447"/>
              <a:chOff x="4276591" y="1767443"/>
              <a:chExt cx="2202158" cy="2485447"/>
            </a:xfrm>
          </p:grpSpPr>
          <p:cxnSp>
            <p:nvCxnSpPr>
              <p:cNvPr id="15" name="Straight Connector 14">
                <a:extLst>
                  <a:ext uri="{FF2B5EF4-FFF2-40B4-BE49-F238E27FC236}">
                    <a16:creationId xmlns:a16="http://schemas.microsoft.com/office/drawing/2014/main" id="{B71989E5-8324-CFF4-259A-3D742F8957B1}"/>
                  </a:ext>
                </a:extLst>
              </p:cNvPr>
              <p:cNvCxnSpPr>
                <a:cxnSpLocks/>
              </p:cNvCxnSpPr>
              <p:nvPr/>
            </p:nvCxnSpPr>
            <p:spPr>
              <a:xfrm flipH="1">
                <a:off x="4404044" y="4200726"/>
                <a:ext cx="805470" cy="0"/>
              </a:xfrm>
              <a:prstGeom prst="line">
                <a:avLst/>
              </a:prstGeom>
              <a:ln w="19050">
                <a:solidFill>
                  <a:srgbClr val="7F1C58"/>
                </a:solidFill>
                <a:prstDash val="sysDot"/>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4FFA4C2-D3B2-6710-C749-9AA5A9B8C18B}"/>
                  </a:ext>
                </a:extLst>
              </p:cNvPr>
              <p:cNvSpPr/>
              <p:nvPr/>
            </p:nvSpPr>
            <p:spPr>
              <a:xfrm>
                <a:off x="4276591" y="4148562"/>
                <a:ext cx="104328" cy="104328"/>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72F7AFBE-F838-AFEC-0979-AF1A46807F1E}"/>
                  </a:ext>
                </a:extLst>
              </p:cNvPr>
              <p:cNvCxnSpPr>
                <a:cxnSpLocks/>
              </p:cNvCxnSpPr>
              <p:nvPr/>
            </p:nvCxnSpPr>
            <p:spPr>
              <a:xfrm flipH="1">
                <a:off x="4665105" y="2857745"/>
                <a:ext cx="500620" cy="0"/>
              </a:xfrm>
              <a:prstGeom prst="line">
                <a:avLst/>
              </a:prstGeom>
              <a:ln w="1905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D4CBB1C-2EA3-FDD1-A2C7-0AA073C8589B}"/>
                  </a:ext>
                </a:extLst>
              </p:cNvPr>
              <p:cNvSpPr/>
              <p:nvPr/>
            </p:nvSpPr>
            <p:spPr>
              <a:xfrm>
                <a:off x="4537652" y="2805581"/>
                <a:ext cx="104328" cy="104328"/>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29F12F5F-5C41-2CAD-E618-0E46CA10A447}"/>
                  </a:ext>
                </a:extLst>
              </p:cNvPr>
              <p:cNvCxnSpPr>
                <a:cxnSpLocks/>
              </p:cNvCxnSpPr>
              <p:nvPr/>
            </p:nvCxnSpPr>
            <p:spPr>
              <a:xfrm flipH="1">
                <a:off x="5673279" y="1819607"/>
                <a:ext cx="805470" cy="0"/>
              </a:xfrm>
              <a:prstGeom prst="line">
                <a:avLst/>
              </a:prstGeom>
              <a:ln w="19050">
                <a:solidFill>
                  <a:srgbClr val="EDA13E"/>
                </a:solidFill>
                <a:prstDash val="sysDot"/>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77A4BA56-A7D9-7141-AC34-6E6E8744CEA4}"/>
                  </a:ext>
                </a:extLst>
              </p:cNvPr>
              <p:cNvSpPr/>
              <p:nvPr/>
            </p:nvSpPr>
            <p:spPr>
              <a:xfrm>
                <a:off x="5545826" y="1767443"/>
                <a:ext cx="104328" cy="104328"/>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88">
              <a:extLst>
                <a:ext uri="{FF2B5EF4-FFF2-40B4-BE49-F238E27FC236}">
                  <a16:creationId xmlns:a16="http://schemas.microsoft.com/office/drawing/2014/main" id="{9B50D595-D587-14BF-2117-DDA28F7EA914}"/>
                </a:ext>
              </a:extLst>
            </p:cNvPr>
            <p:cNvGrpSpPr/>
            <p:nvPr/>
          </p:nvGrpSpPr>
          <p:grpSpPr>
            <a:xfrm>
              <a:off x="5723408" y="1929457"/>
              <a:ext cx="4462181" cy="3780896"/>
              <a:chOff x="7034500" y="2593161"/>
              <a:chExt cx="10358529" cy="8776991"/>
            </a:xfrm>
          </p:grpSpPr>
          <p:sp>
            <p:nvSpPr>
              <p:cNvPr id="22" name="Freeform 68">
                <a:extLst>
                  <a:ext uri="{FF2B5EF4-FFF2-40B4-BE49-F238E27FC236}">
                    <a16:creationId xmlns:a16="http://schemas.microsoft.com/office/drawing/2014/main" id="{0A972030-9549-FE57-89F1-766E4ABE2E39}"/>
                  </a:ext>
                </a:extLst>
              </p:cNvPr>
              <p:cNvSpPr/>
              <p:nvPr/>
            </p:nvSpPr>
            <p:spPr>
              <a:xfrm>
                <a:off x="12305205" y="2593161"/>
                <a:ext cx="3506287" cy="3064282"/>
              </a:xfrm>
              <a:custGeom>
                <a:avLst/>
                <a:gdLst>
                  <a:gd name="connsiteX0" fmla="*/ 0 w 3506287"/>
                  <a:gd name="connsiteY0" fmla="*/ 0 h 3064282"/>
                  <a:gd name="connsiteX1" fmla="*/ 175203 w 3506287"/>
                  <a:gd name="connsiteY1" fmla="*/ 4430 h 3064282"/>
                  <a:gd name="connsiteX2" fmla="*/ 3392535 w 3506287"/>
                  <a:gd name="connsiteY2" fmla="*/ 1343768 h 3064282"/>
                  <a:gd name="connsiteX3" fmla="*/ 3506287 w 3506287"/>
                  <a:gd name="connsiteY3" fmla="*/ 1452221 h 3064282"/>
                  <a:gd name="connsiteX4" fmla="*/ 1894225 w 3506287"/>
                  <a:gd name="connsiteY4" fmla="*/ 3064282 h 3064282"/>
                  <a:gd name="connsiteX5" fmla="*/ 1755749 w 3506287"/>
                  <a:gd name="connsiteY5" fmla="*/ 2938426 h 3064282"/>
                  <a:gd name="connsiteX6" fmla="*/ 57997 w 3506287"/>
                  <a:gd name="connsiteY6" fmla="*/ 2279081 h 3064282"/>
                  <a:gd name="connsiteX7" fmla="*/ 0 w 3506287"/>
                  <a:gd name="connsiteY7" fmla="*/ 2277615 h 3064282"/>
                  <a:gd name="connsiteX8" fmla="*/ 0 w 3506287"/>
                  <a:gd name="connsiteY8" fmla="*/ 0 h 30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6287" h="3064282">
                    <a:moveTo>
                      <a:pt x="0" y="0"/>
                    </a:moveTo>
                    <a:lnTo>
                      <a:pt x="175203" y="4430"/>
                    </a:lnTo>
                    <a:cubicBezTo>
                      <a:pt x="1411624" y="67105"/>
                      <a:pt x="2533699" y="563182"/>
                      <a:pt x="3392535" y="1343768"/>
                    </a:cubicBezTo>
                    <a:lnTo>
                      <a:pt x="3506287" y="1452221"/>
                    </a:lnTo>
                    <a:lnTo>
                      <a:pt x="1894225" y="3064282"/>
                    </a:lnTo>
                    <a:lnTo>
                      <a:pt x="1755749" y="2938426"/>
                    </a:lnTo>
                    <a:cubicBezTo>
                      <a:pt x="1289628" y="2553749"/>
                      <a:pt x="701440" y="2311697"/>
                      <a:pt x="57997" y="2279081"/>
                    </a:cubicBezTo>
                    <a:lnTo>
                      <a:pt x="0" y="2277615"/>
                    </a:lnTo>
                    <a:lnTo>
                      <a:pt x="0" y="0"/>
                    </a:lnTo>
                    <a:close/>
                  </a:path>
                </a:pathLst>
              </a:cu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23" name="Freeform 67">
                <a:extLst>
                  <a:ext uri="{FF2B5EF4-FFF2-40B4-BE49-F238E27FC236}">
                    <a16:creationId xmlns:a16="http://schemas.microsoft.com/office/drawing/2014/main" id="{9EE2FD66-1123-F042-1E7E-70C26CB20A63}"/>
                  </a:ext>
                </a:extLst>
              </p:cNvPr>
              <p:cNvSpPr/>
              <p:nvPr/>
            </p:nvSpPr>
            <p:spPr>
              <a:xfrm>
                <a:off x="8616037" y="2593161"/>
                <a:ext cx="3506287" cy="3064282"/>
              </a:xfrm>
              <a:custGeom>
                <a:avLst/>
                <a:gdLst>
                  <a:gd name="connsiteX0" fmla="*/ 3506287 w 3506287"/>
                  <a:gd name="connsiteY0" fmla="*/ 0 h 3064282"/>
                  <a:gd name="connsiteX1" fmla="*/ 3506287 w 3506287"/>
                  <a:gd name="connsiteY1" fmla="*/ 2277615 h 3064282"/>
                  <a:gd name="connsiteX2" fmla="*/ 3448289 w 3506287"/>
                  <a:gd name="connsiteY2" fmla="*/ 2279081 h 3064282"/>
                  <a:gd name="connsiteX3" fmla="*/ 1750537 w 3506287"/>
                  <a:gd name="connsiteY3" fmla="*/ 2938426 h 3064282"/>
                  <a:gd name="connsiteX4" fmla="*/ 1612061 w 3506287"/>
                  <a:gd name="connsiteY4" fmla="*/ 3064282 h 3064282"/>
                  <a:gd name="connsiteX5" fmla="*/ 0 w 3506287"/>
                  <a:gd name="connsiteY5" fmla="*/ 1452222 h 3064282"/>
                  <a:gd name="connsiteX6" fmla="*/ 113753 w 3506287"/>
                  <a:gd name="connsiteY6" fmla="*/ 1343768 h 3064282"/>
                  <a:gd name="connsiteX7" fmla="*/ 3331085 w 3506287"/>
                  <a:gd name="connsiteY7" fmla="*/ 4430 h 3064282"/>
                  <a:gd name="connsiteX8" fmla="*/ 3506287 w 3506287"/>
                  <a:gd name="connsiteY8" fmla="*/ 0 h 30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6287" h="3064282">
                    <a:moveTo>
                      <a:pt x="3506287" y="0"/>
                    </a:moveTo>
                    <a:lnTo>
                      <a:pt x="3506287" y="2277615"/>
                    </a:lnTo>
                    <a:lnTo>
                      <a:pt x="3448289" y="2279081"/>
                    </a:lnTo>
                    <a:cubicBezTo>
                      <a:pt x="2804846" y="2311697"/>
                      <a:pt x="2216658" y="2553749"/>
                      <a:pt x="1750537" y="2938426"/>
                    </a:cubicBezTo>
                    <a:lnTo>
                      <a:pt x="1612061" y="3064282"/>
                    </a:lnTo>
                    <a:lnTo>
                      <a:pt x="0" y="1452222"/>
                    </a:lnTo>
                    <a:lnTo>
                      <a:pt x="113753" y="1343768"/>
                    </a:lnTo>
                    <a:cubicBezTo>
                      <a:pt x="972589" y="563182"/>
                      <a:pt x="2094664" y="67105"/>
                      <a:pt x="3331085" y="4430"/>
                    </a:cubicBezTo>
                    <a:lnTo>
                      <a:pt x="3506287" y="0"/>
                    </a:lnTo>
                    <a:close/>
                  </a:path>
                </a:pathLst>
              </a:cu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24" name="Freeform 64">
                <a:extLst>
                  <a:ext uri="{FF2B5EF4-FFF2-40B4-BE49-F238E27FC236}">
                    <a16:creationId xmlns:a16="http://schemas.microsoft.com/office/drawing/2014/main" id="{1569ED9A-D8C5-2311-49B0-9B3745F98F51}"/>
                  </a:ext>
                </a:extLst>
              </p:cNvPr>
              <p:cNvSpPr/>
              <p:nvPr/>
            </p:nvSpPr>
            <p:spPr>
              <a:xfrm>
                <a:off x="14328744" y="4174698"/>
                <a:ext cx="3064284" cy="3506287"/>
              </a:xfrm>
              <a:custGeom>
                <a:avLst/>
                <a:gdLst>
                  <a:gd name="connsiteX0" fmla="*/ 1612062 w 3064284"/>
                  <a:gd name="connsiteY0" fmla="*/ 0 h 3506287"/>
                  <a:gd name="connsiteX1" fmla="*/ 1720516 w 3064284"/>
                  <a:gd name="connsiteY1" fmla="*/ 113753 h 3506287"/>
                  <a:gd name="connsiteX2" fmla="*/ 3059854 w 3064284"/>
                  <a:gd name="connsiteY2" fmla="*/ 3331085 h 3506287"/>
                  <a:gd name="connsiteX3" fmla="*/ 3064284 w 3064284"/>
                  <a:gd name="connsiteY3" fmla="*/ 3506287 h 3506287"/>
                  <a:gd name="connsiteX4" fmla="*/ 786669 w 3064284"/>
                  <a:gd name="connsiteY4" fmla="*/ 3506287 h 3506287"/>
                  <a:gd name="connsiteX5" fmla="*/ 785202 w 3064284"/>
                  <a:gd name="connsiteY5" fmla="*/ 3448290 h 3506287"/>
                  <a:gd name="connsiteX6" fmla="*/ 125857 w 3064284"/>
                  <a:gd name="connsiteY6" fmla="*/ 1750538 h 3506287"/>
                  <a:gd name="connsiteX7" fmla="*/ 0 w 3064284"/>
                  <a:gd name="connsiteY7" fmla="*/ 1612061 h 3506287"/>
                  <a:gd name="connsiteX8" fmla="*/ 1612062 w 3064284"/>
                  <a:gd name="connsiteY8" fmla="*/ 0 h 350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284" h="3506287">
                    <a:moveTo>
                      <a:pt x="1612062" y="0"/>
                    </a:moveTo>
                    <a:lnTo>
                      <a:pt x="1720516" y="113753"/>
                    </a:lnTo>
                    <a:cubicBezTo>
                      <a:pt x="2501102" y="972590"/>
                      <a:pt x="2997180" y="2094665"/>
                      <a:pt x="3059854" y="3331085"/>
                    </a:cubicBezTo>
                    <a:lnTo>
                      <a:pt x="3064284" y="3506287"/>
                    </a:lnTo>
                    <a:lnTo>
                      <a:pt x="786669" y="3506287"/>
                    </a:lnTo>
                    <a:lnTo>
                      <a:pt x="785202" y="3448290"/>
                    </a:lnTo>
                    <a:cubicBezTo>
                      <a:pt x="752586" y="2804847"/>
                      <a:pt x="510534" y="2216659"/>
                      <a:pt x="125857" y="1750538"/>
                    </a:cubicBezTo>
                    <a:lnTo>
                      <a:pt x="0" y="1612061"/>
                    </a:lnTo>
                    <a:lnTo>
                      <a:pt x="1612062" y="0"/>
                    </a:lnTo>
                    <a:close/>
                  </a:path>
                </a:pathLst>
              </a:cu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25" name="Freeform 63">
                <a:extLst>
                  <a:ext uri="{FF2B5EF4-FFF2-40B4-BE49-F238E27FC236}">
                    <a16:creationId xmlns:a16="http://schemas.microsoft.com/office/drawing/2014/main" id="{855F493D-BD6B-3299-B254-7977D39A349D}"/>
                  </a:ext>
                </a:extLst>
              </p:cNvPr>
              <p:cNvSpPr/>
              <p:nvPr/>
            </p:nvSpPr>
            <p:spPr>
              <a:xfrm>
                <a:off x="7034500" y="4174698"/>
                <a:ext cx="3064282" cy="3506286"/>
              </a:xfrm>
              <a:custGeom>
                <a:avLst/>
                <a:gdLst>
                  <a:gd name="connsiteX0" fmla="*/ 1452221 w 3064282"/>
                  <a:gd name="connsiteY0" fmla="*/ 0 h 3506286"/>
                  <a:gd name="connsiteX1" fmla="*/ 3064282 w 3064282"/>
                  <a:gd name="connsiteY1" fmla="*/ 1612060 h 3506286"/>
                  <a:gd name="connsiteX2" fmla="*/ 2938425 w 3064282"/>
                  <a:gd name="connsiteY2" fmla="*/ 1750537 h 3506286"/>
                  <a:gd name="connsiteX3" fmla="*/ 2279080 w 3064282"/>
                  <a:gd name="connsiteY3" fmla="*/ 3448289 h 3506286"/>
                  <a:gd name="connsiteX4" fmla="*/ 2277613 w 3064282"/>
                  <a:gd name="connsiteY4" fmla="*/ 3506286 h 3506286"/>
                  <a:gd name="connsiteX5" fmla="*/ 0 w 3064282"/>
                  <a:gd name="connsiteY5" fmla="*/ 3506286 h 3506286"/>
                  <a:gd name="connsiteX6" fmla="*/ 4430 w 3064282"/>
                  <a:gd name="connsiteY6" fmla="*/ 3331084 h 3506286"/>
                  <a:gd name="connsiteX7" fmla="*/ 1343768 w 3064282"/>
                  <a:gd name="connsiteY7" fmla="*/ 113752 h 3506286"/>
                  <a:gd name="connsiteX8" fmla="*/ 1452221 w 3064282"/>
                  <a:gd name="connsiteY8" fmla="*/ 0 h 350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282" h="3506286">
                    <a:moveTo>
                      <a:pt x="1452221" y="0"/>
                    </a:moveTo>
                    <a:lnTo>
                      <a:pt x="3064282" y="1612060"/>
                    </a:lnTo>
                    <a:lnTo>
                      <a:pt x="2938425" y="1750537"/>
                    </a:lnTo>
                    <a:cubicBezTo>
                      <a:pt x="2553748" y="2216658"/>
                      <a:pt x="2311696" y="2804846"/>
                      <a:pt x="2279080" y="3448289"/>
                    </a:cubicBezTo>
                    <a:lnTo>
                      <a:pt x="2277613" y="3506286"/>
                    </a:lnTo>
                    <a:lnTo>
                      <a:pt x="0" y="3506286"/>
                    </a:lnTo>
                    <a:lnTo>
                      <a:pt x="4430" y="3331084"/>
                    </a:lnTo>
                    <a:cubicBezTo>
                      <a:pt x="67105" y="2094664"/>
                      <a:pt x="563182" y="972589"/>
                      <a:pt x="1343768" y="113752"/>
                    </a:cubicBezTo>
                    <a:lnTo>
                      <a:pt x="1452221" y="0"/>
                    </a:lnTo>
                    <a:close/>
                  </a:path>
                </a:pathLst>
              </a:cu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26" name="Freeform 59">
                <a:extLst>
                  <a:ext uri="{FF2B5EF4-FFF2-40B4-BE49-F238E27FC236}">
                    <a16:creationId xmlns:a16="http://schemas.microsoft.com/office/drawing/2014/main" id="{662B384A-BC9C-48F0-49E4-EFB922F29805}"/>
                  </a:ext>
                </a:extLst>
              </p:cNvPr>
              <p:cNvSpPr/>
              <p:nvPr/>
            </p:nvSpPr>
            <p:spPr>
              <a:xfrm>
                <a:off x="7034501" y="7863865"/>
                <a:ext cx="3064281" cy="3506287"/>
              </a:xfrm>
              <a:custGeom>
                <a:avLst/>
                <a:gdLst>
                  <a:gd name="connsiteX0" fmla="*/ 0 w 3064281"/>
                  <a:gd name="connsiteY0" fmla="*/ 0 h 3506287"/>
                  <a:gd name="connsiteX1" fmla="*/ 2277613 w 3064281"/>
                  <a:gd name="connsiteY1" fmla="*/ 0 h 3506287"/>
                  <a:gd name="connsiteX2" fmla="*/ 2279080 w 3064281"/>
                  <a:gd name="connsiteY2" fmla="*/ 57999 h 3506287"/>
                  <a:gd name="connsiteX3" fmla="*/ 2938425 w 3064281"/>
                  <a:gd name="connsiteY3" fmla="*/ 1755751 h 3506287"/>
                  <a:gd name="connsiteX4" fmla="*/ 3064281 w 3064281"/>
                  <a:gd name="connsiteY4" fmla="*/ 1894226 h 3506287"/>
                  <a:gd name="connsiteX5" fmla="*/ 1452220 w 3064281"/>
                  <a:gd name="connsiteY5" fmla="*/ 3506287 h 3506287"/>
                  <a:gd name="connsiteX6" fmla="*/ 1343768 w 3064281"/>
                  <a:gd name="connsiteY6" fmla="*/ 3392536 h 3506287"/>
                  <a:gd name="connsiteX7" fmla="*/ 4430 w 3064281"/>
                  <a:gd name="connsiteY7" fmla="*/ 175204 h 3506287"/>
                  <a:gd name="connsiteX8" fmla="*/ 0 w 3064281"/>
                  <a:gd name="connsiteY8" fmla="*/ 0 h 350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281" h="3506287">
                    <a:moveTo>
                      <a:pt x="0" y="0"/>
                    </a:moveTo>
                    <a:lnTo>
                      <a:pt x="2277613" y="0"/>
                    </a:lnTo>
                    <a:lnTo>
                      <a:pt x="2279080" y="57999"/>
                    </a:lnTo>
                    <a:cubicBezTo>
                      <a:pt x="2311696" y="701442"/>
                      <a:pt x="2553748" y="1289630"/>
                      <a:pt x="2938425" y="1755751"/>
                    </a:cubicBezTo>
                    <a:lnTo>
                      <a:pt x="3064281" y="1894226"/>
                    </a:lnTo>
                    <a:lnTo>
                      <a:pt x="1452220" y="3506287"/>
                    </a:lnTo>
                    <a:lnTo>
                      <a:pt x="1343768" y="3392536"/>
                    </a:lnTo>
                    <a:cubicBezTo>
                      <a:pt x="563182" y="2533700"/>
                      <a:pt x="67105" y="1411625"/>
                      <a:pt x="4430" y="175204"/>
                    </a:cubicBezTo>
                    <a:lnTo>
                      <a:pt x="0" y="0"/>
                    </a:lnTo>
                    <a:close/>
                  </a:path>
                </a:pathLst>
              </a:cu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27" name="Freeform 58">
                <a:extLst>
                  <a:ext uri="{FF2B5EF4-FFF2-40B4-BE49-F238E27FC236}">
                    <a16:creationId xmlns:a16="http://schemas.microsoft.com/office/drawing/2014/main" id="{846341E7-FDB2-D23E-9A8F-95B9B7A381C8}"/>
                  </a:ext>
                </a:extLst>
              </p:cNvPr>
              <p:cNvSpPr/>
              <p:nvPr/>
            </p:nvSpPr>
            <p:spPr>
              <a:xfrm>
                <a:off x="14328746" y="7863864"/>
                <a:ext cx="3064283" cy="3506288"/>
              </a:xfrm>
              <a:custGeom>
                <a:avLst/>
                <a:gdLst>
                  <a:gd name="connsiteX0" fmla="*/ 786668 w 3064283"/>
                  <a:gd name="connsiteY0" fmla="*/ 0 h 3506288"/>
                  <a:gd name="connsiteX1" fmla="*/ 3064283 w 3064283"/>
                  <a:gd name="connsiteY1" fmla="*/ 0 h 3506288"/>
                  <a:gd name="connsiteX2" fmla="*/ 3059853 w 3064283"/>
                  <a:gd name="connsiteY2" fmla="*/ 175204 h 3506288"/>
                  <a:gd name="connsiteX3" fmla="*/ 1720515 w 3064283"/>
                  <a:gd name="connsiteY3" fmla="*/ 3392536 h 3506288"/>
                  <a:gd name="connsiteX4" fmla="*/ 1612062 w 3064283"/>
                  <a:gd name="connsiteY4" fmla="*/ 3506288 h 3506288"/>
                  <a:gd name="connsiteX5" fmla="*/ 0 w 3064283"/>
                  <a:gd name="connsiteY5" fmla="*/ 1894226 h 3506288"/>
                  <a:gd name="connsiteX6" fmla="*/ 125856 w 3064283"/>
                  <a:gd name="connsiteY6" fmla="*/ 1755751 h 3506288"/>
                  <a:gd name="connsiteX7" fmla="*/ 785201 w 3064283"/>
                  <a:gd name="connsiteY7" fmla="*/ 57999 h 3506288"/>
                  <a:gd name="connsiteX8" fmla="*/ 786668 w 3064283"/>
                  <a:gd name="connsiteY8" fmla="*/ 0 h 350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283" h="3506288">
                    <a:moveTo>
                      <a:pt x="786668" y="0"/>
                    </a:moveTo>
                    <a:lnTo>
                      <a:pt x="3064283" y="0"/>
                    </a:lnTo>
                    <a:lnTo>
                      <a:pt x="3059853" y="175204"/>
                    </a:lnTo>
                    <a:cubicBezTo>
                      <a:pt x="2997179" y="1411625"/>
                      <a:pt x="2501101" y="2533700"/>
                      <a:pt x="1720515" y="3392536"/>
                    </a:cubicBezTo>
                    <a:lnTo>
                      <a:pt x="1612062" y="3506288"/>
                    </a:lnTo>
                    <a:lnTo>
                      <a:pt x="0" y="1894226"/>
                    </a:lnTo>
                    <a:lnTo>
                      <a:pt x="125856" y="1755751"/>
                    </a:lnTo>
                    <a:cubicBezTo>
                      <a:pt x="510533" y="1289630"/>
                      <a:pt x="752585" y="701442"/>
                      <a:pt x="785201" y="57999"/>
                    </a:cubicBezTo>
                    <a:lnTo>
                      <a:pt x="786668" y="0"/>
                    </a:lnTo>
                    <a:close/>
                  </a:path>
                </a:pathLst>
              </a:cu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grpSp>
        <p:sp>
          <p:nvSpPr>
            <p:cNvPr id="28" name="TextBox 90">
              <a:extLst>
                <a:ext uri="{FF2B5EF4-FFF2-40B4-BE49-F238E27FC236}">
                  <a16:creationId xmlns:a16="http://schemas.microsoft.com/office/drawing/2014/main" id="{BEF56911-10FF-7ED6-589F-710B485E90AF}"/>
                </a:ext>
              </a:extLst>
            </p:cNvPr>
            <p:cNvSpPr txBox="1"/>
            <p:nvPr/>
          </p:nvSpPr>
          <p:spPr>
            <a:xfrm>
              <a:off x="6110079" y="4385250"/>
              <a:ext cx="476412" cy="784830"/>
            </a:xfrm>
            <a:prstGeom prst="rect">
              <a:avLst/>
            </a:prstGeom>
            <a:noFill/>
            <a:ln>
              <a:noFill/>
            </a:ln>
          </p:spPr>
          <p:txBody>
            <a:bodyPr wrap="none" rtlCol="0" anchor="ctr" anchorCtr="0">
              <a:spAutoFit/>
            </a:bodyPr>
            <a:lstStyle/>
            <a:p>
              <a:pPr algn="ctr"/>
              <a:r>
                <a:rPr lang="en-GB" sz="4500" b="1" dirty="0">
                  <a:solidFill>
                    <a:schemeClr val="bg1"/>
                  </a:solidFill>
                  <a:ea typeface="League Spartan" charset="0"/>
                  <a:cs typeface="Poppins" pitchFamily="2" charset="77"/>
                </a:rPr>
                <a:t>1</a:t>
              </a:r>
            </a:p>
          </p:txBody>
        </p:sp>
        <p:sp>
          <p:nvSpPr>
            <p:cNvPr id="29" name="TextBox 100">
              <a:extLst>
                <a:ext uri="{FF2B5EF4-FFF2-40B4-BE49-F238E27FC236}">
                  <a16:creationId xmlns:a16="http://schemas.microsoft.com/office/drawing/2014/main" id="{FCFBDDE9-ED82-9C70-B127-70F2AAC5F5F3}"/>
                </a:ext>
              </a:extLst>
            </p:cNvPr>
            <p:cNvSpPr txBox="1"/>
            <p:nvPr/>
          </p:nvSpPr>
          <p:spPr>
            <a:xfrm>
              <a:off x="9287376" y="4465935"/>
              <a:ext cx="476412" cy="784830"/>
            </a:xfrm>
            <a:prstGeom prst="rect">
              <a:avLst/>
            </a:prstGeom>
            <a:noFill/>
            <a:ln>
              <a:noFill/>
            </a:ln>
          </p:spPr>
          <p:txBody>
            <a:bodyPr wrap="none" rtlCol="0" anchor="ctr" anchorCtr="0">
              <a:spAutoFit/>
            </a:bodyPr>
            <a:lstStyle/>
            <a:p>
              <a:pPr algn="ctr"/>
              <a:r>
                <a:rPr lang="en-GB" sz="4500" b="1" dirty="0">
                  <a:solidFill>
                    <a:schemeClr val="bg1"/>
                  </a:solidFill>
                  <a:ea typeface="League Spartan" charset="0"/>
                  <a:cs typeface="Poppins" pitchFamily="2" charset="77"/>
                </a:rPr>
                <a:t>6</a:t>
              </a:r>
            </a:p>
          </p:txBody>
        </p:sp>
        <p:sp>
          <p:nvSpPr>
            <p:cNvPr id="30" name="TextBox 101">
              <a:extLst>
                <a:ext uri="{FF2B5EF4-FFF2-40B4-BE49-F238E27FC236}">
                  <a16:creationId xmlns:a16="http://schemas.microsoft.com/office/drawing/2014/main" id="{DD9BD11D-2929-8914-FD9C-F3721CF75CA2}"/>
                </a:ext>
              </a:extLst>
            </p:cNvPr>
            <p:cNvSpPr txBox="1"/>
            <p:nvPr/>
          </p:nvSpPr>
          <p:spPr>
            <a:xfrm>
              <a:off x="9371940" y="3145923"/>
              <a:ext cx="476412" cy="784830"/>
            </a:xfrm>
            <a:prstGeom prst="rect">
              <a:avLst/>
            </a:prstGeom>
            <a:noFill/>
            <a:ln>
              <a:noFill/>
            </a:ln>
          </p:spPr>
          <p:txBody>
            <a:bodyPr wrap="none" rtlCol="0" anchor="ctr" anchorCtr="0">
              <a:spAutoFit/>
            </a:bodyPr>
            <a:lstStyle/>
            <a:p>
              <a:pPr algn="ctr"/>
              <a:r>
                <a:rPr lang="en-GB" sz="4500" b="1" dirty="0">
                  <a:solidFill>
                    <a:schemeClr val="bg1"/>
                  </a:solidFill>
                  <a:ea typeface="League Spartan" charset="0"/>
                  <a:cs typeface="Poppins" pitchFamily="2" charset="77"/>
                </a:rPr>
                <a:t>5</a:t>
              </a:r>
            </a:p>
          </p:txBody>
        </p:sp>
        <p:sp>
          <p:nvSpPr>
            <p:cNvPr id="31" name="TextBox 103">
              <a:extLst>
                <a:ext uri="{FF2B5EF4-FFF2-40B4-BE49-F238E27FC236}">
                  <a16:creationId xmlns:a16="http://schemas.microsoft.com/office/drawing/2014/main" id="{4DEAB8DA-1AEC-92AD-B225-6D1A8078A8CE}"/>
                </a:ext>
              </a:extLst>
            </p:cNvPr>
            <p:cNvSpPr txBox="1"/>
            <p:nvPr/>
          </p:nvSpPr>
          <p:spPr>
            <a:xfrm>
              <a:off x="6109373" y="3096097"/>
              <a:ext cx="476412" cy="784830"/>
            </a:xfrm>
            <a:prstGeom prst="rect">
              <a:avLst/>
            </a:prstGeom>
            <a:noFill/>
            <a:ln>
              <a:noFill/>
            </a:ln>
          </p:spPr>
          <p:txBody>
            <a:bodyPr wrap="none" rtlCol="0" anchor="ctr" anchorCtr="0">
              <a:spAutoFit/>
            </a:bodyPr>
            <a:lstStyle/>
            <a:p>
              <a:pPr algn="ctr"/>
              <a:r>
                <a:rPr lang="en-GB" sz="4500" b="1" dirty="0">
                  <a:solidFill>
                    <a:schemeClr val="bg1"/>
                  </a:solidFill>
                  <a:ea typeface="League Spartan" charset="0"/>
                  <a:cs typeface="Poppins" pitchFamily="2" charset="77"/>
                </a:rPr>
                <a:t>2</a:t>
              </a:r>
            </a:p>
          </p:txBody>
        </p:sp>
        <p:sp>
          <p:nvSpPr>
            <p:cNvPr id="32" name="TextBox 105">
              <a:extLst>
                <a:ext uri="{FF2B5EF4-FFF2-40B4-BE49-F238E27FC236}">
                  <a16:creationId xmlns:a16="http://schemas.microsoft.com/office/drawing/2014/main" id="{80615DBD-DF6F-0672-CA99-2ADBEBB80BDE}"/>
                </a:ext>
              </a:extLst>
            </p:cNvPr>
            <p:cNvSpPr txBox="1"/>
            <p:nvPr/>
          </p:nvSpPr>
          <p:spPr>
            <a:xfrm>
              <a:off x="7016895" y="2174755"/>
              <a:ext cx="476412" cy="784830"/>
            </a:xfrm>
            <a:prstGeom prst="rect">
              <a:avLst/>
            </a:prstGeom>
            <a:noFill/>
            <a:ln>
              <a:noFill/>
            </a:ln>
          </p:spPr>
          <p:txBody>
            <a:bodyPr wrap="none" rtlCol="0" anchor="ctr" anchorCtr="0">
              <a:spAutoFit/>
            </a:bodyPr>
            <a:lstStyle/>
            <a:p>
              <a:pPr algn="ctr"/>
              <a:r>
                <a:rPr lang="en-GB" sz="4500" b="1" dirty="0">
                  <a:solidFill>
                    <a:schemeClr val="bg1"/>
                  </a:solidFill>
                  <a:ea typeface="League Spartan" charset="0"/>
                  <a:cs typeface="Poppins" pitchFamily="2" charset="77"/>
                </a:rPr>
                <a:t>3</a:t>
              </a:r>
            </a:p>
          </p:txBody>
        </p:sp>
        <p:sp>
          <p:nvSpPr>
            <p:cNvPr id="33" name="TextBox 106">
              <a:extLst>
                <a:ext uri="{FF2B5EF4-FFF2-40B4-BE49-F238E27FC236}">
                  <a16:creationId xmlns:a16="http://schemas.microsoft.com/office/drawing/2014/main" id="{E63B94B7-A3D0-012E-4707-76D3E0B64ECB}"/>
                </a:ext>
              </a:extLst>
            </p:cNvPr>
            <p:cNvSpPr txBox="1"/>
            <p:nvPr/>
          </p:nvSpPr>
          <p:spPr>
            <a:xfrm>
              <a:off x="8398087" y="2211821"/>
              <a:ext cx="476412" cy="784830"/>
            </a:xfrm>
            <a:prstGeom prst="rect">
              <a:avLst/>
            </a:prstGeom>
            <a:noFill/>
            <a:ln>
              <a:noFill/>
            </a:ln>
          </p:spPr>
          <p:txBody>
            <a:bodyPr wrap="none" rtlCol="0" anchor="ctr" anchorCtr="0">
              <a:spAutoFit/>
            </a:bodyPr>
            <a:lstStyle/>
            <a:p>
              <a:pPr algn="ctr"/>
              <a:r>
                <a:rPr lang="en-GB" sz="4500" b="1" dirty="0">
                  <a:solidFill>
                    <a:schemeClr val="bg1"/>
                  </a:solidFill>
                  <a:ea typeface="League Spartan" charset="0"/>
                  <a:cs typeface="Poppins" pitchFamily="2" charset="77"/>
                </a:rPr>
                <a:t>4</a:t>
              </a:r>
            </a:p>
          </p:txBody>
        </p:sp>
        <p:sp>
          <p:nvSpPr>
            <p:cNvPr id="34" name="Subtitle 2">
              <a:extLst>
                <a:ext uri="{FF2B5EF4-FFF2-40B4-BE49-F238E27FC236}">
                  <a16:creationId xmlns:a16="http://schemas.microsoft.com/office/drawing/2014/main" id="{40CC7565-15E9-7E8E-BC00-76318BC42BA1}"/>
                </a:ext>
              </a:extLst>
            </p:cNvPr>
            <p:cNvSpPr txBox="1">
              <a:spLocks/>
            </p:cNvSpPr>
            <p:nvPr/>
          </p:nvSpPr>
          <p:spPr>
            <a:xfrm>
              <a:off x="3020752" y="4193764"/>
              <a:ext cx="2185059" cy="1381540"/>
            </a:xfrm>
            <a:prstGeom prst="rect">
              <a:avLst/>
            </a:prstGeom>
          </p:spPr>
          <p:txBody>
            <a:bodyPr vert="horz" wrap="square" lIns="34299" tIns="17149" rIns="34299" bIns="1714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2100"/>
                </a:lnSpc>
                <a:spcBef>
                  <a:spcPts val="0"/>
                </a:spcBef>
              </a:pPr>
              <a:r>
                <a:rPr lang="en-GB" sz="2000" dirty="0" err="1">
                  <a:solidFill>
                    <a:srgbClr val="595959"/>
                  </a:solidFill>
                  <a:latin typeface="+mn-lt"/>
                  <a:ea typeface="Lato Light" panose="020F0502020204030203" pitchFamily="34" charset="0"/>
                  <a:cs typeface="Mukta ExtraLight" panose="020B0000000000000000" pitchFamily="34" charset="77"/>
                </a:rPr>
                <a:t>Welche</a:t>
              </a:r>
              <a:r>
                <a:rPr lang="en-GB" sz="2000" dirty="0">
                  <a:solidFill>
                    <a:srgbClr val="595959"/>
                  </a:solidFill>
                  <a:latin typeface="+mn-lt"/>
                  <a:ea typeface="Lato Light" panose="020F0502020204030203" pitchFamily="34" charset="0"/>
                  <a:cs typeface="Mukta ExtraLight" panose="020B0000000000000000" pitchFamily="34" charset="77"/>
                </a:rPr>
                <a:t> Compliance- und </a:t>
              </a:r>
              <a:r>
                <a:rPr lang="en-GB" sz="2000" dirty="0" err="1">
                  <a:solidFill>
                    <a:srgbClr val="595959"/>
                  </a:solidFill>
                  <a:latin typeface="+mn-lt"/>
                  <a:ea typeface="Lato Light" panose="020F0502020204030203" pitchFamily="34" charset="0"/>
                  <a:cs typeface="Mukta ExtraLight" panose="020B0000000000000000" pitchFamily="34" charset="77"/>
                </a:rPr>
                <a:t>Risikobereiche</a:t>
              </a:r>
              <a:r>
                <a:rPr lang="en-GB" sz="2000" dirty="0">
                  <a:solidFill>
                    <a:srgbClr val="595959"/>
                  </a:solidFill>
                  <a:latin typeface="+mn-lt"/>
                  <a:ea typeface="Lato Light" panose="020F0502020204030203" pitchFamily="34" charset="0"/>
                  <a:cs typeface="Mukta ExtraLight" panose="020B0000000000000000" pitchFamily="34" charset="77"/>
                </a:rPr>
                <a:t> </a:t>
              </a:r>
              <a:r>
                <a:rPr lang="en-GB" sz="2000" dirty="0" err="1">
                  <a:solidFill>
                    <a:srgbClr val="595959"/>
                  </a:solidFill>
                  <a:latin typeface="+mn-lt"/>
                  <a:ea typeface="Lato Light" panose="020F0502020204030203" pitchFamily="34" charset="0"/>
                  <a:cs typeface="Mukta ExtraLight" panose="020B0000000000000000" pitchFamily="34" charset="77"/>
                </a:rPr>
                <a:t>können</a:t>
              </a:r>
              <a:r>
                <a:rPr lang="en-GB" sz="2000" dirty="0">
                  <a:solidFill>
                    <a:srgbClr val="595959"/>
                  </a:solidFill>
                  <a:latin typeface="+mn-lt"/>
                  <a:ea typeface="Lato Light" panose="020F0502020204030203" pitchFamily="34" charset="0"/>
                  <a:cs typeface="Mukta ExtraLight" panose="020B0000000000000000" pitchFamily="34" charset="77"/>
                </a:rPr>
                <a:t> </a:t>
              </a:r>
              <a:r>
                <a:rPr lang="en-GB" sz="2000" dirty="0" err="1">
                  <a:solidFill>
                    <a:srgbClr val="595959"/>
                  </a:solidFill>
                  <a:latin typeface="+mn-lt"/>
                  <a:ea typeface="Lato Light" panose="020F0502020204030203" pitchFamily="34" charset="0"/>
                  <a:cs typeface="Mukta ExtraLight" panose="020B0000000000000000" pitchFamily="34" charset="77"/>
                </a:rPr>
                <a:t>wir</a:t>
              </a:r>
              <a:r>
                <a:rPr lang="en-GB" sz="2000" dirty="0">
                  <a:solidFill>
                    <a:srgbClr val="595959"/>
                  </a:solidFill>
                  <a:latin typeface="+mn-lt"/>
                  <a:ea typeface="Lato Light" panose="020F0502020204030203" pitchFamily="34" charset="0"/>
                  <a:cs typeface="Mukta ExtraLight" panose="020B0000000000000000" pitchFamily="34" charset="77"/>
                </a:rPr>
                <a:t> </a:t>
              </a:r>
              <a:r>
                <a:rPr lang="en-GB" sz="2000" dirty="0" err="1">
                  <a:solidFill>
                    <a:srgbClr val="595959"/>
                  </a:solidFill>
                  <a:latin typeface="+mn-lt"/>
                  <a:ea typeface="Lato Light" panose="020F0502020204030203" pitchFamily="34" charset="0"/>
                  <a:cs typeface="Mukta ExtraLight" panose="020B0000000000000000" pitchFamily="34" charset="77"/>
                </a:rPr>
                <a:t>identifizieren</a:t>
              </a:r>
              <a:r>
                <a:rPr lang="en-GB" sz="2000" dirty="0">
                  <a:solidFill>
                    <a:srgbClr val="595959"/>
                  </a:solidFill>
                  <a:latin typeface="+mn-lt"/>
                  <a:ea typeface="Lato Light" panose="020F0502020204030203" pitchFamily="34" charset="0"/>
                  <a:cs typeface="Mukta ExtraLight" panose="020B0000000000000000" pitchFamily="34" charset="77"/>
                </a:rPr>
                <a:t>?</a:t>
              </a:r>
            </a:p>
          </p:txBody>
        </p:sp>
        <p:sp>
          <p:nvSpPr>
            <p:cNvPr id="35" name="Subtitle 2">
              <a:extLst>
                <a:ext uri="{FF2B5EF4-FFF2-40B4-BE49-F238E27FC236}">
                  <a16:creationId xmlns:a16="http://schemas.microsoft.com/office/drawing/2014/main" id="{75B9B7C5-B3CB-D2D4-A44A-B6523CC7722E}"/>
                </a:ext>
              </a:extLst>
            </p:cNvPr>
            <p:cNvSpPr txBox="1">
              <a:spLocks/>
            </p:cNvSpPr>
            <p:nvPr/>
          </p:nvSpPr>
          <p:spPr>
            <a:xfrm>
              <a:off x="2751266" y="2828128"/>
              <a:ext cx="2708891" cy="573627"/>
            </a:xfrm>
            <a:prstGeom prst="rect">
              <a:avLst/>
            </a:prstGeom>
          </p:spPr>
          <p:txBody>
            <a:bodyPr vert="horz" wrap="square" lIns="34299" tIns="17149" rIns="34299" bIns="1714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2100"/>
                </a:lnSpc>
                <a:spcBef>
                  <a:spcPts val="0"/>
                </a:spcBef>
              </a:pPr>
              <a:r>
                <a:rPr lang="en-GB" sz="2000" dirty="0">
                  <a:solidFill>
                    <a:srgbClr val="595959"/>
                  </a:solidFill>
                  <a:latin typeface="+mn-lt"/>
                  <a:ea typeface="Lato Light" panose="020F0502020204030203" pitchFamily="34" charset="0"/>
                  <a:cs typeface="Mukta ExtraLight" panose="020B0000000000000000" pitchFamily="34" charset="77"/>
                </a:rPr>
                <a:t>Sind </a:t>
              </a:r>
              <a:r>
                <a:rPr lang="en-GB" sz="2000" dirty="0" err="1">
                  <a:solidFill>
                    <a:srgbClr val="595959"/>
                  </a:solidFill>
                  <a:latin typeface="+mn-lt"/>
                  <a:ea typeface="Lato Light" panose="020F0502020204030203" pitchFamily="34" charset="0"/>
                  <a:cs typeface="Mukta ExtraLight" panose="020B0000000000000000" pitchFamily="34" charset="77"/>
                </a:rPr>
                <a:t>wir</a:t>
              </a:r>
              <a:r>
                <a:rPr lang="en-GB" sz="2000" dirty="0">
                  <a:solidFill>
                    <a:srgbClr val="595959"/>
                  </a:solidFill>
                  <a:latin typeface="+mn-lt"/>
                  <a:ea typeface="Lato Light" panose="020F0502020204030203" pitchFamily="34" charset="0"/>
                  <a:cs typeface="Mukta ExtraLight" panose="020B0000000000000000" pitchFamily="34" charset="77"/>
                </a:rPr>
                <a:t> </a:t>
              </a:r>
              <a:r>
                <a:rPr lang="en-GB" sz="2000" dirty="0" err="1">
                  <a:solidFill>
                    <a:srgbClr val="595959"/>
                  </a:solidFill>
                  <a:latin typeface="+mn-lt"/>
                  <a:ea typeface="Lato Light" panose="020F0502020204030203" pitchFamily="34" charset="0"/>
                  <a:cs typeface="Mukta ExtraLight" panose="020B0000000000000000" pitchFamily="34" charset="77"/>
                </a:rPr>
                <a:t>uns</a:t>
              </a:r>
              <a:r>
                <a:rPr lang="en-GB" sz="2000" dirty="0">
                  <a:solidFill>
                    <a:srgbClr val="595959"/>
                  </a:solidFill>
                  <a:latin typeface="+mn-lt"/>
                  <a:ea typeface="Lato Light" panose="020F0502020204030203" pitchFamily="34" charset="0"/>
                  <a:cs typeface="Mukta ExtraLight" panose="020B0000000000000000" pitchFamily="34" charset="77"/>
                </a:rPr>
                <a:t> in allen </a:t>
              </a:r>
              <a:r>
                <a:rPr lang="en-GB" sz="2000" dirty="0" err="1">
                  <a:solidFill>
                    <a:srgbClr val="595959"/>
                  </a:solidFill>
                  <a:latin typeface="+mn-lt"/>
                  <a:ea typeface="Lato Light" panose="020F0502020204030203" pitchFamily="34" charset="0"/>
                  <a:cs typeface="Mukta ExtraLight" panose="020B0000000000000000" pitchFamily="34" charset="77"/>
                </a:rPr>
                <a:t>Bereichen</a:t>
              </a:r>
              <a:r>
                <a:rPr lang="en-GB" sz="2000" dirty="0">
                  <a:solidFill>
                    <a:srgbClr val="595959"/>
                  </a:solidFill>
                  <a:latin typeface="+mn-lt"/>
                  <a:ea typeface="Lato Light" panose="020F0502020204030203" pitchFamily="34" charset="0"/>
                  <a:cs typeface="Mukta ExtraLight" panose="020B0000000000000000" pitchFamily="34" charset="77"/>
                </a:rPr>
                <a:t> </a:t>
              </a:r>
              <a:r>
                <a:rPr lang="en-GB" sz="2000" dirty="0" err="1">
                  <a:solidFill>
                    <a:srgbClr val="595959"/>
                  </a:solidFill>
                  <a:latin typeface="+mn-lt"/>
                  <a:ea typeface="Lato Light" panose="020F0502020204030203" pitchFamily="34" charset="0"/>
                  <a:cs typeface="Mukta ExtraLight" panose="020B0000000000000000" pitchFamily="34" charset="77"/>
                </a:rPr>
                <a:t>einig</a:t>
              </a:r>
              <a:r>
                <a:rPr lang="en-GB" sz="2000" dirty="0">
                  <a:solidFill>
                    <a:srgbClr val="595959"/>
                  </a:solidFill>
                  <a:latin typeface="+mn-lt"/>
                  <a:ea typeface="Lato Light" panose="020F0502020204030203" pitchFamily="34" charset="0"/>
                  <a:cs typeface="Mukta ExtraLight" panose="020B0000000000000000" pitchFamily="34" charset="77"/>
                </a:rPr>
                <a:t>?</a:t>
              </a:r>
            </a:p>
          </p:txBody>
        </p:sp>
        <p:sp>
          <p:nvSpPr>
            <p:cNvPr id="36" name="Subtitle 2">
              <a:extLst>
                <a:ext uri="{FF2B5EF4-FFF2-40B4-BE49-F238E27FC236}">
                  <a16:creationId xmlns:a16="http://schemas.microsoft.com/office/drawing/2014/main" id="{D380A3FE-4263-B886-7DC5-594BCC3EF3D2}"/>
                </a:ext>
              </a:extLst>
            </p:cNvPr>
            <p:cNvSpPr txBox="1">
              <a:spLocks/>
            </p:cNvSpPr>
            <p:nvPr/>
          </p:nvSpPr>
          <p:spPr>
            <a:xfrm>
              <a:off x="4360956" y="1829983"/>
              <a:ext cx="2244318" cy="304322"/>
            </a:xfrm>
            <a:prstGeom prst="rect">
              <a:avLst/>
            </a:prstGeom>
          </p:spPr>
          <p:txBody>
            <a:bodyPr vert="horz" wrap="square" lIns="34299" tIns="17149" rIns="34299" bIns="1714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2100"/>
                </a:lnSpc>
                <a:spcBef>
                  <a:spcPts val="0"/>
                </a:spcBef>
              </a:pPr>
              <a:r>
                <a:rPr lang="en-GB" sz="2000" dirty="0">
                  <a:solidFill>
                    <a:srgbClr val="595959"/>
                  </a:solidFill>
                  <a:latin typeface="+mn-lt"/>
                  <a:ea typeface="Lato Light" panose="020F0502020204030203" pitchFamily="34" charset="0"/>
                  <a:cs typeface="Mukta ExtraLight" panose="020B0000000000000000" pitchFamily="34" charset="77"/>
                </a:rPr>
                <a:t>Haben wir Lücken?</a:t>
              </a:r>
            </a:p>
          </p:txBody>
        </p:sp>
        <p:sp>
          <p:nvSpPr>
            <p:cNvPr id="37" name="Subtitle 2">
              <a:extLst>
                <a:ext uri="{FF2B5EF4-FFF2-40B4-BE49-F238E27FC236}">
                  <a16:creationId xmlns:a16="http://schemas.microsoft.com/office/drawing/2014/main" id="{91E0AB25-0CB3-05BF-9C93-F6552569F2C9}"/>
                </a:ext>
              </a:extLst>
            </p:cNvPr>
            <p:cNvSpPr txBox="1">
              <a:spLocks/>
            </p:cNvSpPr>
            <p:nvPr/>
          </p:nvSpPr>
          <p:spPr>
            <a:xfrm>
              <a:off x="10626065" y="4229350"/>
              <a:ext cx="2516882" cy="842931"/>
            </a:xfrm>
            <a:prstGeom prst="rect">
              <a:avLst/>
            </a:prstGeom>
          </p:spPr>
          <p:txBody>
            <a:bodyPr vert="horz" wrap="square" lIns="34299" tIns="17149" rIns="34299" bIns="1714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100"/>
                </a:lnSpc>
                <a:spcBef>
                  <a:spcPts val="0"/>
                </a:spcBef>
              </a:pPr>
              <a:r>
                <a:rPr lang="en-GB" sz="2000" dirty="0">
                  <a:solidFill>
                    <a:srgbClr val="595959"/>
                  </a:solidFill>
                  <a:latin typeface="+mn-lt"/>
                  <a:ea typeface="Lato Light" panose="020F0502020204030203" pitchFamily="34" charset="0"/>
                  <a:cs typeface="Mukta ExtraLight" panose="020B0000000000000000" pitchFamily="34" charset="77"/>
                </a:rPr>
                <a:t>Welche Prioritäten sollten wir bei </a:t>
              </a:r>
              <a:r>
                <a:rPr lang="en-GB" sz="2000" dirty="0" err="1">
                  <a:solidFill>
                    <a:srgbClr val="595959"/>
                  </a:solidFill>
                  <a:latin typeface="+mn-lt"/>
                  <a:ea typeface="Lato Light" panose="020F0502020204030203" pitchFamily="34" charset="0"/>
                  <a:cs typeface="Mukta ExtraLight" panose="020B0000000000000000" pitchFamily="34" charset="77"/>
                </a:rPr>
                <a:t>unseren</a:t>
              </a:r>
              <a:r>
                <a:rPr lang="en-GB" sz="2000" dirty="0">
                  <a:solidFill>
                    <a:srgbClr val="595959"/>
                  </a:solidFill>
                  <a:latin typeface="+mn-lt"/>
                  <a:ea typeface="Lato Light" panose="020F0502020204030203" pitchFamily="34" charset="0"/>
                  <a:cs typeface="Mukta ExtraLight" panose="020B0000000000000000" pitchFamily="34" charset="77"/>
                </a:rPr>
                <a:t> </a:t>
              </a:r>
              <a:r>
                <a:rPr lang="en-GB" sz="2000" dirty="0" err="1">
                  <a:solidFill>
                    <a:srgbClr val="595959"/>
                  </a:solidFill>
                  <a:latin typeface="+mn-lt"/>
                  <a:ea typeface="Lato Light" panose="020F0502020204030203" pitchFamily="34" charset="0"/>
                  <a:cs typeface="Mukta ExtraLight" panose="020B0000000000000000" pitchFamily="34" charset="77"/>
                </a:rPr>
                <a:t>Bemühungen</a:t>
              </a:r>
              <a:r>
                <a:rPr lang="en-GB" sz="2000" dirty="0">
                  <a:solidFill>
                    <a:srgbClr val="595959"/>
                  </a:solidFill>
                  <a:latin typeface="+mn-lt"/>
                  <a:ea typeface="Lato Light" panose="020F0502020204030203" pitchFamily="34" charset="0"/>
                  <a:cs typeface="Mukta ExtraLight" panose="020B0000000000000000" pitchFamily="34" charset="77"/>
                </a:rPr>
                <a:t> </a:t>
              </a:r>
              <a:r>
                <a:rPr lang="en-GB" sz="2000" dirty="0" err="1">
                  <a:solidFill>
                    <a:srgbClr val="595959"/>
                  </a:solidFill>
                  <a:latin typeface="+mn-lt"/>
                  <a:ea typeface="Lato Light" panose="020F0502020204030203" pitchFamily="34" charset="0"/>
                  <a:cs typeface="Mukta ExtraLight" panose="020B0000000000000000" pitchFamily="34" charset="77"/>
                </a:rPr>
                <a:t>setzen</a:t>
              </a:r>
              <a:r>
                <a:rPr lang="en-GB" sz="2000" dirty="0">
                  <a:solidFill>
                    <a:srgbClr val="595959"/>
                  </a:solidFill>
                  <a:latin typeface="+mn-lt"/>
                  <a:ea typeface="Lato Light" panose="020F0502020204030203" pitchFamily="34" charset="0"/>
                  <a:cs typeface="Mukta ExtraLight" panose="020B0000000000000000" pitchFamily="34" charset="77"/>
                </a:rPr>
                <a:t>?</a:t>
              </a:r>
            </a:p>
          </p:txBody>
        </p:sp>
        <p:sp>
          <p:nvSpPr>
            <p:cNvPr id="38" name="Subtitle 2">
              <a:extLst>
                <a:ext uri="{FF2B5EF4-FFF2-40B4-BE49-F238E27FC236}">
                  <a16:creationId xmlns:a16="http://schemas.microsoft.com/office/drawing/2014/main" id="{9BB6334A-E488-0EFE-E714-840436A6E5D5}"/>
                </a:ext>
              </a:extLst>
            </p:cNvPr>
            <p:cNvSpPr txBox="1">
              <a:spLocks/>
            </p:cNvSpPr>
            <p:nvPr/>
          </p:nvSpPr>
          <p:spPr>
            <a:xfrm>
              <a:off x="10392292" y="2871489"/>
              <a:ext cx="2516882" cy="573627"/>
            </a:xfrm>
            <a:prstGeom prst="rect">
              <a:avLst/>
            </a:prstGeom>
          </p:spPr>
          <p:txBody>
            <a:bodyPr vert="horz" wrap="square" lIns="34299" tIns="17149" rIns="34299" bIns="1714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100"/>
                </a:lnSpc>
                <a:spcBef>
                  <a:spcPts val="0"/>
                </a:spcBef>
              </a:pPr>
              <a:r>
                <a:rPr lang="en-GB" sz="2000" dirty="0">
                  <a:solidFill>
                    <a:srgbClr val="595959"/>
                  </a:solidFill>
                  <a:latin typeface="+mn-lt"/>
                  <a:ea typeface="Lato Light" panose="020F0502020204030203" pitchFamily="34" charset="0"/>
                  <a:cs typeface="Mukta ExtraLight" panose="020B0000000000000000" pitchFamily="34" charset="77"/>
                </a:rPr>
                <a:t>Welche Normen sollten wir einhalten?</a:t>
              </a:r>
            </a:p>
          </p:txBody>
        </p:sp>
        <p:sp>
          <p:nvSpPr>
            <p:cNvPr id="39" name="Subtitle 2">
              <a:extLst>
                <a:ext uri="{FF2B5EF4-FFF2-40B4-BE49-F238E27FC236}">
                  <a16:creationId xmlns:a16="http://schemas.microsoft.com/office/drawing/2014/main" id="{A6C87096-D09C-50FD-B054-F40469611E63}"/>
                </a:ext>
              </a:extLst>
            </p:cNvPr>
            <p:cNvSpPr txBox="1">
              <a:spLocks/>
            </p:cNvSpPr>
            <p:nvPr/>
          </p:nvSpPr>
          <p:spPr>
            <a:xfrm>
              <a:off x="9437531" y="1839170"/>
              <a:ext cx="3705416" cy="573627"/>
            </a:xfrm>
            <a:prstGeom prst="rect">
              <a:avLst/>
            </a:prstGeom>
          </p:spPr>
          <p:txBody>
            <a:bodyPr vert="horz" wrap="square" lIns="34299" tIns="17149" rIns="34299" bIns="1714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100"/>
                </a:lnSpc>
                <a:spcBef>
                  <a:spcPts val="0"/>
                </a:spcBef>
              </a:pPr>
              <a:r>
                <a:rPr lang="en-GB" sz="2000" dirty="0">
                  <a:solidFill>
                    <a:srgbClr val="595959"/>
                  </a:solidFill>
                  <a:latin typeface="+mn-lt"/>
                  <a:ea typeface="Lato Light" panose="020F0502020204030203" pitchFamily="34" charset="0"/>
                  <a:cs typeface="Mukta ExtraLight" panose="020B0000000000000000" pitchFamily="34" charset="77"/>
                </a:rPr>
                <a:t>Was wird zur Erfüllung der Anforderungen erforderlich sein?</a:t>
              </a:r>
            </a:p>
          </p:txBody>
        </p:sp>
        <p:sp>
          <p:nvSpPr>
            <p:cNvPr id="40" name="Textplatzhalter 1">
              <a:extLst>
                <a:ext uri="{FF2B5EF4-FFF2-40B4-BE49-F238E27FC236}">
                  <a16:creationId xmlns:a16="http://schemas.microsoft.com/office/drawing/2014/main" id="{C981C9CD-52D3-CD20-45DC-65D57ECD0E3D}"/>
                </a:ext>
              </a:extLst>
            </p:cNvPr>
            <p:cNvSpPr txBox="1">
              <a:spLocks/>
            </p:cNvSpPr>
            <p:nvPr/>
          </p:nvSpPr>
          <p:spPr>
            <a:xfrm>
              <a:off x="6707997" y="3427607"/>
              <a:ext cx="2523151" cy="16450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800" b="1" dirty="0">
                  <a:solidFill>
                    <a:srgbClr val="B41F7A"/>
                  </a:solidFill>
                </a:rPr>
                <a:t>Brainstorming der Risikobereiche</a:t>
              </a:r>
            </a:p>
          </p:txBody>
        </p:sp>
      </p:grpSp>
      <p:sp>
        <p:nvSpPr>
          <p:cNvPr id="43" name="Rectangle 42">
            <a:extLst>
              <a:ext uri="{FF2B5EF4-FFF2-40B4-BE49-F238E27FC236}">
                <a16:creationId xmlns:a16="http://schemas.microsoft.com/office/drawing/2014/main" id="{60484B0F-FF83-0AF3-67BC-3DFBA9DFE2B8}"/>
              </a:ext>
            </a:extLst>
          </p:cNvPr>
          <p:cNvSpPr/>
          <p:nvPr/>
        </p:nvSpPr>
        <p:spPr>
          <a:xfrm>
            <a:off x="-18182" y="109040"/>
            <a:ext cx="12192000" cy="1398402"/>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
            <a:extLst>
              <a:ext uri="{FF2B5EF4-FFF2-40B4-BE49-F238E27FC236}">
                <a16:creationId xmlns:a16="http://schemas.microsoft.com/office/drawing/2014/main" id="{E25D32FC-54B1-0244-0932-CBC597D29028}"/>
              </a:ext>
            </a:extLst>
          </p:cNvPr>
          <p:cNvSpPr txBox="1">
            <a:spLocks/>
          </p:cNvSpPr>
          <p:nvPr/>
        </p:nvSpPr>
        <p:spPr>
          <a:xfrm>
            <a:off x="4645290" y="355423"/>
            <a:ext cx="7016949" cy="981083"/>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r>
              <a:rPr lang="en-US" sz="2000" dirty="0">
                <a:solidFill>
                  <a:schemeClr val="bg1"/>
                </a:solidFill>
              </a:rPr>
              <a:t>Die Identifizierung von Risikobereichen beginnt in der Regel mit einem Brainstorming. Es ist wichtig, die richtigen Teammitglieder einzubinden oder externe Hilfe in Anspruch zu nehmen.</a:t>
            </a:r>
          </a:p>
        </p:txBody>
      </p:sp>
      <p:sp>
        <p:nvSpPr>
          <p:cNvPr id="45" name="Textplatzhalter 1">
            <a:extLst>
              <a:ext uri="{FF2B5EF4-FFF2-40B4-BE49-F238E27FC236}">
                <a16:creationId xmlns:a16="http://schemas.microsoft.com/office/drawing/2014/main" id="{9EDD2A15-19D3-8E85-31E5-250CBAE4792A}"/>
              </a:ext>
            </a:extLst>
          </p:cNvPr>
          <p:cNvSpPr txBox="1">
            <a:spLocks/>
          </p:cNvSpPr>
          <p:nvPr/>
        </p:nvSpPr>
        <p:spPr>
          <a:xfrm>
            <a:off x="293077" y="355423"/>
            <a:ext cx="3786452" cy="11736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Brainstorming  Risikobereiche</a:t>
            </a:r>
          </a:p>
        </p:txBody>
      </p:sp>
      <p:sp>
        <p:nvSpPr>
          <p:cNvPr id="46" name="Rectangle 45">
            <a:extLst>
              <a:ext uri="{FF2B5EF4-FFF2-40B4-BE49-F238E27FC236}">
                <a16:creationId xmlns:a16="http://schemas.microsoft.com/office/drawing/2014/main" id="{C6070E0F-DD95-45CC-DA1C-65E8180B82C2}"/>
              </a:ext>
            </a:extLst>
          </p:cNvPr>
          <p:cNvSpPr/>
          <p:nvPr/>
        </p:nvSpPr>
        <p:spPr>
          <a:xfrm rot="5400000" flipV="1">
            <a:off x="3557529" y="953298"/>
            <a:ext cx="1080000" cy="360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2591803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8B4E260-12F3-4A00-968A-9E9720209DA1}"/>
              </a:ext>
            </a:extLst>
          </p:cNvPr>
          <p:cNvSpPr>
            <a:spLocks noGrp="1"/>
          </p:cNvSpPr>
          <p:nvPr>
            <p:ph type="body" sz="quarter" idx="16"/>
          </p:nvPr>
        </p:nvSpPr>
        <p:spPr>
          <a:xfrm>
            <a:off x="643975" y="621472"/>
            <a:ext cx="3570755" cy="1628741"/>
          </a:xfrm>
        </p:spPr>
        <p:txBody>
          <a:bodyPr>
            <a:normAutofit/>
          </a:bodyPr>
          <a:lstStyle/>
          <a:p>
            <a:r>
              <a:rPr lang="en-GB" dirty="0">
                <a:solidFill>
                  <a:schemeClr val="bg1"/>
                </a:solidFill>
              </a:rPr>
              <a:t>Brainstorming der Risikobereiche</a:t>
            </a:r>
          </a:p>
        </p:txBody>
      </p:sp>
      <p:sp>
        <p:nvSpPr>
          <p:cNvPr id="43" name="Rectangle 42">
            <a:extLst>
              <a:ext uri="{FF2B5EF4-FFF2-40B4-BE49-F238E27FC236}">
                <a16:creationId xmlns:a16="http://schemas.microsoft.com/office/drawing/2014/main" id="{60484B0F-FF83-0AF3-67BC-3DFBA9DFE2B8}"/>
              </a:ext>
            </a:extLst>
          </p:cNvPr>
          <p:cNvSpPr/>
          <p:nvPr/>
        </p:nvSpPr>
        <p:spPr>
          <a:xfrm>
            <a:off x="0" y="631495"/>
            <a:ext cx="12192000" cy="504467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
            <a:extLst>
              <a:ext uri="{FF2B5EF4-FFF2-40B4-BE49-F238E27FC236}">
                <a16:creationId xmlns:a16="http://schemas.microsoft.com/office/drawing/2014/main" id="{E25D32FC-54B1-0244-0932-CBC597D29028}"/>
              </a:ext>
            </a:extLst>
          </p:cNvPr>
          <p:cNvSpPr txBox="1">
            <a:spLocks/>
          </p:cNvSpPr>
          <p:nvPr/>
        </p:nvSpPr>
        <p:spPr>
          <a:xfrm>
            <a:off x="643975" y="2868298"/>
            <a:ext cx="4961879" cy="262797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r>
              <a:rPr lang="en-US" dirty="0">
                <a:solidFill>
                  <a:schemeClr val="bg1"/>
                </a:solidFill>
              </a:rPr>
              <a:t>"Ganzheitlich" ist ein Begriff, der im Risikomanagement verwendet wird, um die Bedeutung des Verständnisses der Wechselbeziehungen zwischen einzelnen Risiken (oder Gruppen verwandter Risiken) und des koordinierten Ansatzes zu betonen, den die operativen Einheiten und Funktionen einer Organisation beim Risikomanagement verfolgen.</a:t>
            </a:r>
          </a:p>
          <a:p>
            <a:pPr marL="12700" indent="-12700"/>
            <a:endParaRPr lang="en-US" dirty="0">
              <a:solidFill>
                <a:schemeClr val="bg1"/>
              </a:solidFill>
            </a:endParaRPr>
          </a:p>
        </p:txBody>
      </p:sp>
      <p:sp>
        <p:nvSpPr>
          <p:cNvPr id="45" name="Textplatzhalter 1">
            <a:extLst>
              <a:ext uri="{FF2B5EF4-FFF2-40B4-BE49-F238E27FC236}">
                <a16:creationId xmlns:a16="http://schemas.microsoft.com/office/drawing/2014/main" id="{9EDD2A15-19D3-8E85-31E5-250CBAE4792A}"/>
              </a:ext>
            </a:extLst>
          </p:cNvPr>
          <p:cNvSpPr txBox="1">
            <a:spLocks/>
          </p:cNvSpPr>
          <p:nvPr/>
        </p:nvSpPr>
        <p:spPr>
          <a:xfrm>
            <a:off x="674130" y="1000323"/>
            <a:ext cx="4861927" cy="21089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Was ist eine ganzheitliche Risikobetrachtung?</a:t>
            </a:r>
          </a:p>
        </p:txBody>
      </p:sp>
      <p:sp>
        <p:nvSpPr>
          <p:cNvPr id="46" name="Rectangle 45">
            <a:extLst>
              <a:ext uri="{FF2B5EF4-FFF2-40B4-BE49-F238E27FC236}">
                <a16:creationId xmlns:a16="http://schemas.microsoft.com/office/drawing/2014/main" id="{C6070E0F-DD95-45CC-DA1C-65E8180B82C2}"/>
              </a:ext>
            </a:extLst>
          </p:cNvPr>
          <p:cNvSpPr/>
          <p:nvPr/>
        </p:nvSpPr>
        <p:spPr>
          <a:xfrm rot="10800000" flipV="1">
            <a:off x="643975" y="2693655"/>
            <a:ext cx="1692000" cy="360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1" name="TextBox 30">
            <a:extLst>
              <a:ext uri="{FF2B5EF4-FFF2-40B4-BE49-F238E27FC236}">
                <a16:creationId xmlns:a16="http://schemas.microsoft.com/office/drawing/2014/main" id="{5B4FFCAD-D176-DE6A-8A78-5545ED866D0B}"/>
              </a:ext>
            </a:extLst>
          </p:cNvPr>
          <p:cNvSpPr txBox="1"/>
          <p:nvPr/>
        </p:nvSpPr>
        <p:spPr>
          <a:xfrm>
            <a:off x="7141988" y="3941827"/>
            <a:ext cx="6096000" cy="369332"/>
          </a:xfrm>
          <a:prstGeom prst="rect">
            <a:avLst/>
          </a:prstGeom>
          <a:noFill/>
        </p:spPr>
        <p:txBody>
          <a:bodyPr wrap="square">
            <a:spAutoFit/>
          </a:bodyPr>
          <a:lstStyle/>
          <a:p>
            <a:r>
              <a:rPr lang="en-US" dirty="0">
                <a:solidFill>
                  <a:schemeClr val="bg1"/>
                </a:solidFill>
              </a:rPr>
              <a:t>Risikomanagement </a:t>
            </a:r>
            <a:endParaRPr lang="en-US" dirty="0"/>
          </a:p>
        </p:txBody>
      </p:sp>
      <p:pic>
        <p:nvPicPr>
          <p:cNvPr id="32" name="Picture Placeholder 9">
            <a:extLst>
              <a:ext uri="{FF2B5EF4-FFF2-40B4-BE49-F238E27FC236}">
                <a16:creationId xmlns:a16="http://schemas.microsoft.com/office/drawing/2014/main" id="{EE12AB7C-7466-26F7-5041-1A6781FAD515}"/>
              </a:ext>
            </a:extLst>
          </p:cNvPr>
          <p:cNvPicPr>
            <a:picLocks noChangeAspect="1"/>
          </p:cNvPicPr>
          <p:nvPr/>
        </p:nvPicPr>
        <p:blipFill rotWithShape="1">
          <a:blip r:embed="rId3"/>
          <a:srcRect t="1274" b="1274"/>
          <a:stretch/>
        </p:blipFill>
        <p:spPr>
          <a:xfrm>
            <a:off x="6383089" y="12457"/>
            <a:ext cx="4961879" cy="6845543"/>
          </a:xfrm>
          <a:prstGeom prst="rect">
            <a:avLst/>
          </a:prstGeom>
        </p:spPr>
      </p:pic>
    </p:spTree>
    <p:extLst>
      <p:ext uri="{BB962C8B-B14F-4D97-AF65-F5344CB8AC3E}">
        <p14:creationId xmlns:p14="http://schemas.microsoft.com/office/powerpoint/2010/main" val="3435944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8B4E260-12F3-4A00-968A-9E9720209DA1}"/>
              </a:ext>
            </a:extLst>
          </p:cNvPr>
          <p:cNvSpPr>
            <a:spLocks noGrp="1"/>
          </p:cNvSpPr>
          <p:nvPr>
            <p:ph type="body" sz="quarter" idx="16"/>
          </p:nvPr>
        </p:nvSpPr>
        <p:spPr>
          <a:xfrm>
            <a:off x="529758" y="400082"/>
            <a:ext cx="3570755" cy="1628741"/>
          </a:xfrm>
        </p:spPr>
        <p:txBody>
          <a:bodyPr>
            <a:normAutofit/>
          </a:bodyPr>
          <a:lstStyle/>
          <a:p>
            <a:r>
              <a:rPr lang="en-GB" dirty="0">
                <a:solidFill>
                  <a:schemeClr val="bg1"/>
                </a:solidFill>
              </a:rPr>
              <a:t>Brainstorming der Risikobereiche</a:t>
            </a:r>
          </a:p>
        </p:txBody>
      </p:sp>
      <p:sp>
        <p:nvSpPr>
          <p:cNvPr id="43" name="Rectangle 42">
            <a:extLst>
              <a:ext uri="{FF2B5EF4-FFF2-40B4-BE49-F238E27FC236}">
                <a16:creationId xmlns:a16="http://schemas.microsoft.com/office/drawing/2014/main" id="{60484B0F-FF83-0AF3-67BC-3DFBA9DFE2B8}"/>
              </a:ext>
            </a:extLst>
          </p:cNvPr>
          <p:cNvSpPr/>
          <p:nvPr/>
        </p:nvSpPr>
        <p:spPr>
          <a:xfrm>
            <a:off x="0" y="300037"/>
            <a:ext cx="12192000" cy="2038283"/>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
            <a:extLst>
              <a:ext uri="{FF2B5EF4-FFF2-40B4-BE49-F238E27FC236}">
                <a16:creationId xmlns:a16="http://schemas.microsoft.com/office/drawing/2014/main" id="{E25D32FC-54B1-0244-0932-CBC597D29028}"/>
              </a:ext>
            </a:extLst>
          </p:cNvPr>
          <p:cNvSpPr txBox="1">
            <a:spLocks/>
          </p:cNvSpPr>
          <p:nvPr/>
        </p:nvSpPr>
        <p:spPr>
          <a:xfrm>
            <a:off x="4645290" y="549374"/>
            <a:ext cx="7103168" cy="1788947"/>
          </a:xfrm>
          <a:prstGeom prst="rect">
            <a:avLst/>
          </a:prstGeom>
        </p:spPr>
        <p:txBody>
          <a:bodyPr vert="horz" lIns="91440" tIns="45720" rIns="91440" bIns="45720" rtlCol="0">
            <a:normAutofit fontScale="92500"/>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r>
              <a:rPr lang="en-US" dirty="0">
                <a:solidFill>
                  <a:schemeClr val="bg1"/>
                </a:solidFill>
              </a:rPr>
              <a:t>Richtlinien und Verfahren für die Vorhersage, die Bewertung und das Management von Risiken sind </a:t>
            </a:r>
            <a:r>
              <a:rPr lang="en-US" dirty="0" err="1">
                <a:solidFill>
                  <a:schemeClr val="bg1"/>
                </a:solidFill>
              </a:rPr>
              <a:t>wichtig</a:t>
            </a:r>
            <a:r>
              <a:rPr lang="en-US" dirty="0">
                <a:solidFill>
                  <a:schemeClr val="bg1"/>
                </a:solidFill>
              </a:rPr>
              <a:t>. Aber wenn die </a:t>
            </a:r>
            <a:r>
              <a:rPr lang="en-US" dirty="0" err="1">
                <a:solidFill>
                  <a:schemeClr val="bg1"/>
                </a:solidFill>
              </a:rPr>
              <a:t>Führungskräfte</a:t>
            </a:r>
            <a:r>
              <a:rPr lang="en-US" dirty="0">
                <a:solidFill>
                  <a:schemeClr val="bg1"/>
                </a:solidFill>
              </a:rPr>
              <a:t> </a:t>
            </a:r>
            <a:r>
              <a:rPr lang="en-US" dirty="0" err="1">
                <a:solidFill>
                  <a:schemeClr val="bg1"/>
                </a:solidFill>
              </a:rPr>
              <a:t>sich</a:t>
            </a:r>
            <a:r>
              <a:rPr lang="en-US" dirty="0">
                <a:solidFill>
                  <a:schemeClr val="bg1"/>
                </a:solidFill>
              </a:rPr>
              <a:t> </a:t>
            </a:r>
            <a:r>
              <a:rPr lang="en-US" dirty="0" err="1">
                <a:solidFill>
                  <a:schemeClr val="bg1"/>
                </a:solidFill>
              </a:rPr>
              <a:t>nicht</a:t>
            </a:r>
            <a:r>
              <a:rPr lang="en-US" dirty="0">
                <a:solidFill>
                  <a:schemeClr val="bg1"/>
                </a:solidFill>
              </a:rPr>
              <a:t> </a:t>
            </a:r>
            <a:r>
              <a:rPr lang="en-US" dirty="0" err="1">
                <a:solidFill>
                  <a:schemeClr val="bg1"/>
                </a:solidFill>
              </a:rPr>
              <a:t>selbst</a:t>
            </a:r>
            <a:r>
              <a:rPr lang="en-US" dirty="0">
                <a:solidFill>
                  <a:schemeClr val="bg1"/>
                </a:solidFill>
              </a:rPr>
              <a:t> </a:t>
            </a:r>
            <a:r>
              <a:rPr lang="en-US" dirty="0" err="1">
                <a:solidFill>
                  <a:schemeClr val="bg1"/>
                </a:solidFill>
              </a:rPr>
              <a:t>reflektieren</a:t>
            </a:r>
            <a:r>
              <a:rPr lang="en-US" dirty="0">
                <a:solidFill>
                  <a:schemeClr val="bg1"/>
                </a:solidFill>
              </a:rPr>
              <a:t>, </a:t>
            </a:r>
            <a:r>
              <a:rPr lang="en-US" dirty="0" err="1">
                <a:solidFill>
                  <a:schemeClr val="bg1"/>
                </a:solidFill>
              </a:rPr>
              <a:t>sich</a:t>
            </a:r>
            <a:r>
              <a:rPr lang="en-US" dirty="0">
                <a:solidFill>
                  <a:schemeClr val="bg1"/>
                </a:solidFill>
              </a:rPr>
              <a:t> nicht um eine Vielfalt von Meinungen und Perspektiven bemühen und es </a:t>
            </a:r>
            <a:r>
              <a:rPr lang="en-US" dirty="0" err="1">
                <a:solidFill>
                  <a:schemeClr val="bg1"/>
                </a:solidFill>
              </a:rPr>
              <a:t>ihrem</a:t>
            </a:r>
            <a:r>
              <a:rPr lang="en-US" dirty="0">
                <a:solidFill>
                  <a:schemeClr val="bg1"/>
                </a:solidFill>
              </a:rPr>
              <a:t> </a:t>
            </a:r>
            <a:r>
              <a:rPr lang="en-US" dirty="0" err="1">
                <a:solidFill>
                  <a:schemeClr val="bg1"/>
                </a:solidFill>
              </a:rPr>
              <a:t>Handeln</a:t>
            </a:r>
            <a:r>
              <a:rPr lang="en-US" dirty="0">
                <a:solidFill>
                  <a:schemeClr val="bg1"/>
                </a:solidFill>
              </a:rPr>
              <a:t> an </a:t>
            </a:r>
            <a:r>
              <a:rPr lang="en-US" dirty="0" err="1">
                <a:solidFill>
                  <a:schemeClr val="bg1"/>
                </a:solidFill>
              </a:rPr>
              <a:t>Integrität</a:t>
            </a:r>
            <a:r>
              <a:rPr lang="en-US" dirty="0">
                <a:solidFill>
                  <a:schemeClr val="bg1"/>
                </a:solidFill>
              </a:rPr>
              <a:t> </a:t>
            </a:r>
            <a:r>
              <a:rPr lang="en-US" dirty="0" err="1">
                <a:solidFill>
                  <a:schemeClr val="bg1"/>
                </a:solidFill>
              </a:rPr>
              <a:t>fehlt</a:t>
            </a:r>
            <a:r>
              <a:rPr lang="en-US" dirty="0">
                <a:solidFill>
                  <a:schemeClr val="bg1"/>
                </a:solidFill>
              </a:rPr>
              <a:t>, werden diese Regeln nichts bewirken.</a:t>
            </a:r>
          </a:p>
        </p:txBody>
      </p:sp>
      <p:sp>
        <p:nvSpPr>
          <p:cNvPr id="45" name="Textplatzhalter 1">
            <a:extLst>
              <a:ext uri="{FF2B5EF4-FFF2-40B4-BE49-F238E27FC236}">
                <a16:creationId xmlns:a16="http://schemas.microsoft.com/office/drawing/2014/main" id="{9EDD2A15-19D3-8E85-31E5-250CBAE4792A}"/>
              </a:ext>
            </a:extLst>
          </p:cNvPr>
          <p:cNvSpPr txBox="1">
            <a:spLocks/>
          </p:cNvSpPr>
          <p:nvPr/>
        </p:nvSpPr>
        <p:spPr>
          <a:xfrm>
            <a:off x="529761" y="384097"/>
            <a:ext cx="3035068" cy="21089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solidFill>
                  <a:schemeClr val="bg1"/>
                </a:solidFill>
              </a:rPr>
              <a:t>Auch die Einstellung der Führungskraft ist entscheidend</a:t>
            </a:r>
          </a:p>
        </p:txBody>
      </p:sp>
      <p:sp>
        <p:nvSpPr>
          <p:cNvPr id="46" name="Rectangle 45">
            <a:extLst>
              <a:ext uri="{FF2B5EF4-FFF2-40B4-BE49-F238E27FC236}">
                <a16:creationId xmlns:a16="http://schemas.microsoft.com/office/drawing/2014/main" id="{C6070E0F-DD95-45CC-DA1C-65E8180B82C2}"/>
              </a:ext>
            </a:extLst>
          </p:cNvPr>
          <p:cNvSpPr/>
          <p:nvPr/>
        </p:nvSpPr>
        <p:spPr>
          <a:xfrm rot="5400000" flipV="1">
            <a:off x="3251529" y="1259298"/>
            <a:ext cx="1692000" cy="360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 name="Freeform 32">
            <a:extLst>
              <a:ext uri="{FF2B5EF4-FFF2-40B4-BE49-F238E27FC236}">
                <a16:creationId xmlns:a16="http://schemas.microsoft.com/office/drawing/2014/main" id="{7B9B39B9-D037-5EBD-80C8-7B9C00A06C40}"/>
              </a:ext>
            </a:extLst>
          </p:cNvPr>
          <p:cNvSpPr>
            <a:spLocks noChangeArrowheads="1"/>
          </p:cNvSpPr>
          <p:nvPr/>
        </p:nvSpPr>
        <p:spPr bwMode="auto">
          <a:xfrm rot="10800000">
            <a:off x="7268448" y="2650964"/>
            <a:ext cx="1908049" cy="1910800"/>
          </a:xfrm>
          <a:custGeom>
            <a:avLst/>
            <a:gdLst>
              <a:gd name="connsiteX0" fmla="*/ 0 w 4073710"/>
              <a:gd name="connsiteY0" fmla="*/ 0 h 4079582"/>
              <a:gd name="connsiteX1" fmla="*/ 1469080 w 4073710"/>
              <a:gd name="connsiteY1" fmla="*/ 0 h 4079582"/>
              <a:gd name="connsiteX2" fmla="*/ 1617040 w 4073710"/>
              <a:gd name="connsiteY2" fmla="*/ 240306 h 4079582"/>
              <a:gd name="connsiteX3" fmla="*/ 1484852 w 4073710"/>
              <a:gd name="connsiteY3" fmla="*/ 705148 h 4079582"/>
              <a:gd name="connsiteX4" fmla="*/ 2035382 w 4073710"/>
              <a:gd name="connsiteY4" fmla="*/ 1184259 h 4079582"/>
              <a:gd name="connsiteX5" fmla="*/ 2585912 w 4073710"/>
              <a:gd name="connsiteY5" fmla="*/ 705148 h 4079582"/>
              <a:gd name="connsiteX6" fmla="*/ 2446214 w 4073710"/>
              <a:gd name="connsiteY6" fmla="*/ 240306 h 4079582"/>
              <a:gd name="connsiteX7" fmla="*/ 2595676 w 4073710"/>
              <a:gd name="connsiteY7" fmla="*/ 0 h 4079582"/>
              <a:gd name="connsiteX8" fmla="*/ 4073710 w 4073710"/>
              <a:gd name="connsiteY8" fmla="*/ 0 h 4079582"/>
              <a:gd name="connsiteX9" fmla="*/ 4073710 w 4073710"/>
              <a:gd name="connsiteY9" fmla="*/ 4076944 h 4079582"/>
              <a:gd name="connsiteX10" fmla="*/ 2595676 w 4073710"/>
              <a:gd name="connsiteY10" fmla="*/ 4076944 h 4079582"/>
              <a:gd name="connsiteX11" fmla="*/ 2575514 w 4073710"/>
              <a:gd name="connsiteY11" fmla="*/ 4079582 h 4079582"/>
              <a:gd name="connsiteX12" fmla="*/ 1489180 w 4073710"/>
              <a:gd name="connsiteY12" fmla="*/ 4079582 h 4079582"/>
              <a:gd name="connsiteX13" fmla="*/ 1469080 w 4073710"/>
              <a:gd name="connsiteY13" fmla="*/ 4076944 h 4079582"/>
              <a:gd name="connsiteX14" fmla="*/ 0 w 4073710"/>
              <a:gd name="connsiteY14" fmla="*/ 4076944 h 4079582"/>
              <a:gd name="connsiteX15" fmla="*/ 0 w 4073710"/>
              <a:gd name="connsiteY15" fmla="*/ 2596057 h 4079582"/>
              <a:gd name="connsiteX16" fmla="*/ 239588 w 4073710"/>
              <a:gd name="connsiteY16" fmla="*/ 2446617 h 4079582"/>
              <a:gd name="connsiteX17" fmla="*/ 704496 w 4073710"/>
              <a:gd name="connsiteY17" fmla="*/ 2586294 h 4079582"/>
              <a:gd name="connsiteX18" fmla="*/ 1183676 w 4073710"/>
              <a:gd name="connsiteY18" fmla="*/ 2035843 h 4079582"/>
              <a:gd name="connsiteX19" fmla="*/ 704496 w 4073710"/>
              <a:gd name="connsiteY19" fmla="*/ 1486143 h 4079582"/>
              <a:gd name="connsiteX20" fmla="*/ 239588 w 4073710"/>
              <a:gd name="connsiteY20" fmla="*/ 1617560 h 4079582"/>
              <a:gd name="connsiteX21" fmla="*/ 0 w 4073710"/>
              <a:gd name="connsiteY21" fmla="*/ 1469622 h 40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3710" h="4079582">
                <a:moveTo>
                  <a:pt x="0" y="0"/>
                </a:moveTo>
                <a:lnTo>
                  <a:pt x="1469080" y="0"/>
                </a:lnTo>
                <a:cubicBezTo>
                  <a:pt x="1592254" y="0"/>
                  <a:pt x="1671116" y="129165"/>
                  <a:pt x="1617040" y="240306"/>
                </a:cubicBezTo>
                <a:cubicBezTo>
                  <a:pt x="1538178" y="402513"/>
                  <a:pt x="1484852" y="577486"/>
                  <a:pt x="1484852" y="705148"/>
                </a:cubicBezTo>
                <a:cubicBezTo>
                  <a:pt x="1484852" y="1016795"/>
                  <a:pt x="1731202" y="1184259"/>
                  <a:pt x="2035382" y="1184259"/>
                </a:cubicBezTo>
                <a:cubicBezTo>
                  <a:pt x="2338812" y="1184259"/>
                  <a:pt x="2585912" y="1016795"/>
                  <a:pt x="2585912" y="705148"/>
                </a:cubicBezTo>
                <a:cubicBezTo>
                  <a:pt x="2585912" y="577486"/>
                  <a:pt x="2528080" y="402513"/>
                  <a:pt x="2446214" y="240306"/>
                </a:cubicBezTo>
                <a:cubicBezTo>
                  <a:pt x="2389884" y="129916"/>
                  <a:pt x="2471750" y="0"/>
                  <a:pt x="2595676" y="0"/>
                </a:cubicBezTo>
                <a:lnTo>
                  <a:pt x="4073710" y="0"/>
                </a:lnTo>
                <a:lnTo>
                  <a:pt x="4073710" y="4076944"/>
                </a:lnTo>
                <a:lnTo>
                  <a:pt x="2595676" y="4076944"/>
                </a:lnTo>
                <a:lnTo>
                  <a:pt x="2575514" y="4079582"/>
                </a:lnTo>
                <a:lnTo>
                  <a:pt x="1489180" y="4079582"/>
                </a:lnTo>
                <a:lnTo>
                  <a:pt x="1469080" y="4076944"/>
                </a:lnTo>
                <a:lnTo>
                  <a:pt x="0" y="4076944"/>
                </a:lnTo>
                <a:lnTo>
                  <a:pt x="0" y="2596057"/>
                </a:lnTo>
                <a:cubicBezTo>
                  <a:pt x="0" y="2472900"/>
                  <a:pt x="129182" y="2390295"/>
                  <a:pt x="239588" y="2446617"/>
                </a:cubicBezTo>
                <a:cubicBezTo>
                  <a:pt x="401068" y="2528471"/>
                  <a:pt x="576816" y="2586294"/>
                  <a:pt x="704496" y="2586294"/>
                </a:cubicBezTo>
                <a:cubicBezTo>
                  <a:pt x="1016188" y="2586294"/>
                  <a:pt x="1183676" y="2339981"/>
                  <a:pt x="1183676" y="2035843"/>
                </a:cubicBezTo>
                <a:cubicBezTo>
                  <a:pt x="1183676" y="1731706"/>
                  <a:pt x="1016188" y="1486143"/>
                  <a:pt x="704496" y="1486143"/>
                </a:cubicBezTo>
                <a:cubicBezTo>
                  <a:pt x="576816" y="1486143"/>
                  <a:pt x="401068" y="1538710"/>
                  <a:pt x="239588" y="1617560"/>
                </a:cubicBezTo>
                <a:cubicBezTo>
                  <a:pt x="128430" y="1671630"/>
                  <a:pt x="0" y="1592779"/>
                  <a:pt x="0" y="1469622"/>
                </a:cubicBezTo>
                <a:close/>
              </a:path>
            </a:pathLst>
          </a:custGeom>
          <a:solidFill>
            <a:srgbClr val="F16924"/>
          </a:solidFill>
          <a:ln>
            <a:solidFill>
              <a:srgbClr val="FFFFFF"/>
            </a:solidFill>
          </a:ln>
          <a:effectLst/>
        </p:spPr>
        <p:txBody>
          <a:bodyPr wrap="square" anchor="ctr">
            <a:noAutofit/>
          </a:bodyPr>
          <a:lstStyle/>
          <a:p>
            <a:endParaRPr lang="en-GB" dirty="0">
              <a:latin typeface="Calibri" panose="020F0502020204030204" pitchFamily="34" charset="0"/>
              <a:cs typeface="Calibri" panose="020F0502020204030204" pitchFamily="34" charset="0"/>
            </a:endParaRPr>
          </a:p>
        </p:txBody>
      </p:sp>
      <p:sp>
        <p:nvSpPr>
          <p:cNvPr id="5" name="Freeform 31">
            <a:extLst>
              <a:ext uri="{FF2B5EF4-FFF2-40B4-BE49-F238E27FC236}">
                <a16:creationId xmlns:a16="http://schemas.microsoft.com/office/drawing/2014/main" id="{5040983C-4F8C-0465-8907-B223DF002D68}"/>
              </a:ext>
            </a:extLst>
          </p:cNvPr>
          <p:cNvSpPr>
            <a:spLocks noChangeArrowheads="1"/>
          </p:cNvSpPr>
          <p:nvPr/>
        </p:nvSpPr>
        <p:spPr bwMode="auto">
          <a:xfrm>
            <a:off x="9176848" y="4563229"/>
            <a:ext cx="1908049" cy="1910800"/>
          </a:xfrm>
          <a:custGeom>
            <a:avLst/>
            <a:gdLst>
              <a:gd name="connsiteX0" fmla="*/ 0 w 4073710"/>
              <a:gd name="connsiteY0" fmla="*/ 0 h 4079582"/>
              <a:gd name="connsiteX1" fmla="*/ 1469080 w 4073710"/>
              <a:gd name="connsiteY1" fmla="*/ 0 h 4079582"/>
              <a:gd name="connsiteX2" fmla="*/ 1617040 w 4073710"/>
              <a:gd name="connsiteY2" fmla="*/ 240306 h 4079582"/>
              <a:gd name="connsiteX3" fmla="*/ 1484852 w 4073710"/>
              <a:gd name="connsiteY3" fmla="*/ 705148 h 4079582"/>
              <a:gd name="connsiteX4" fmla="*/ 2035382 w 4073710"/>
              <a:gd name="connsiteY4" fmla="*/ 1184259 h 4079582"/>
              <a:gd name="connsiteX5" fmla="*/ 2585912 w 4073710"/>
              <a:gd name="connsiteY5" fmla="*/ 705148 h 4079582"/>
              <a:gd name="connsiteX6" fmla="*/ 2446214 w 4073710"/>
              <a:gd name="connsiteY6" fmla="*/ 240306 h 4079582"/>
              <a:gd name="connsiteX7" fmla="*/ 2595676 w 4073710"/>
              <a:gd name="connsiteY7" fmla="*/ 0 h 4079582"/>
              <a:gd name="connsiteX8" fmla="*/ 4073710 w 4073710"/>
              <a:gd name="connsiteY8" fmla="*/ 0 h 4079582"/>
              <a:gd name="connsiteX9" fmla="*/ 4073710 w 4073710"/>
              <a:gd name="connsiteY9" fmla="*/ 4076944 h 4079582"/>
              <a:gd name="connsiteX10" fmla="*/ 2595676 w 4073710"/>
              <a:gd name="connsiteY10" fmla="*/ 4076944 h 4079582"/>
              <a:gd name="connsiteX11" fmla="*/ 2575514 w 4073710"/>
              <a:gd name="connsiteY11" fmla="*/ 4079582 h 4079582"/>
              <a:gd name="connsiteX12" fmla="*/ 1489180 w 4073710"/>
              <a:gd name="connsiteY12" fmla="*/ 4079582 h 4079582"/>
              <a:gd name="connsiteX13" fmla="*/ 1469080 w 4073710"/>
              <a:gd name="connsiteY13" fmla="*/ 4076944 h 4079582"/>
              <a:gd name="connsiteX14" fmla="*/ 0 w 4073710"/>
              <a:gd name="connsiteY14" fmla="*/ 4076944 h 4079582"/>
              <a:gd name="connsiteX15" fmla="*/ 0 w 4073710"/>
              <a:gd name="connsiteY15" fmla="*/ 2596057 h 4079582"/>
              <a:gd name="connsiteX16" fmla="*/ 239588 w 4073710"/>
              <a:gd name="connsiteY16" fmla="*/ 2446617 h 4079582"/>
              <a:gd name="connsiteX17" fmla="*/ 704496 w 4073710"/>
              <a:gd name="connsiteY17" fmla="*/ 2586294 h 4079582"/>
              <a:gd name="connsiteX18" fmla="*/ 1183676 w 4073710"/>
              <a:gd name="connsiteY18" fmla="*/ 2035843 h 4079582"/>
              <a:gd name="connsiteX19" fmla="*/ 704496 w 4073710"/>
              <a:gd name="connsiteY19" fmla="*/ 1486143 h 4079582"/>
              <a:gd name="connsiteX20" fmla="*/ 239588 w 4073710"/>
              <a:gd name="connsiteY20" fmla="*/ 1617560 h 4079582"/>
              <a:gd name="connsiteX21" fmla="*/ 0 w 4073710"/>
              <a:gd name="connsiteY21" fmla="*/ 1469622 h 40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3710" h="4079582">
                <a:moveTo>
                  <a:pt x="0" y="0"/>
                </a:moveTo>
                <a:lnTo>
                  <a:pt x="1469080" y="0"/>
                </a:lnTo>
                <a:cubicBezTo>
                  <a:pt x="1592254" y="0"/>
                  <a:pt x="1671116" y="129165"/>
                  <a:pt x="1617040" y="240306"/>
                </a:cubicBezTo>
                <a:cubicBezTo>
                  <a:pt x="1538178" y="402513"/>
                  <a:pt x="1484852" y="577486"/>
                  <a:pt x="1484852" y="705148"/>
                </a:cubicBezTo>
                <a:cubicBezTo>
                  <a:pt x="1484852" y="1016795"/>
                  <a:pt x="1731202" y="1184259"/>
                  <a:pt x="2035382" y="1184259"/>
                </a:cubicBezTo>
                <a:cubicBezTo>
                  <a:pt x="2338812" y="1184259"/>
                  <a:pt x="2585912" y="1016795"/>
                  <a:pt x="2585912" y="705148"/>
                </a:cubicBezTo>
                <a:cubicBezTo>
                  <a:pt x="2585912" y="577486"/>
                  <a:pt x="2528080" y="402513"/>
                  <a:pt x="2446214" y="240306"/>
                </a:cubicBezTo>
                <a:cubicBezTo>
                  <a:pt x="2389884" y="129916"/>
                  <a:pt x="2471750" y="0"/>
                  <a:pt x="2595676" y="0"/>
                </a:cubicBezTo>
                <a:lnTo>
                  <a:pt x="4073710" y="0"/>
                </a:lnTo>
                <a:lnTo>
                  <a:pt x="4073710" y="4076944"/>
                </a:lnTo>
                <a:lnTo>
                  <a:pt x="2595676" y="4076944"/>
                </a:lnTo>
                <a:lnTo>
                  <a:pt x="2575514" y="4079582"/>
                </a:lnTo>
                <a:lnTo>
                  <a:pt x="1489180" y="4079582"/>
                </a:lnTo>
                <a:lnTo>
                  <a:pt x="1469080" y="4076944"/>
                </a:lnTo>
                <a:lnTo>
                  <a:pt x="0" y="4076944"/>
                </a:lnTo>
                <a:lnTo>
                  <a:pt x="0" y="2596057"/>
                </a:lnTo>
                <a:cubicBezTo>
                  <a:pt x="0" y="2472900"/>
                  <a:pt x="129182" y="2390295"/>
                  <a:pt x="239588" y="2446617"/>
                </a:cubicBezTo>
                <a:cubicBezTo>
                  <a:pt x="401068" y="2528471"/>
                  <a:pt x="576816" y="2586294"/>
                  <a:pt x="704496" y="2586294"/>
                </a:cubicBezTo>
                <a:cubicBezTo>
                  <a:pt x="1016188" y="2586294"/>
                  <a:pt x="1183676" y="2339981"/>
                  <a:pt x="1183676" y="2035843"/>
                </a:cubicBezTo>
                <a:cubicBezTo>
                  <a:pt x="1183676" y="1731706"/>
                  <a:pt x="1016188" y="1486143"/>
                  <a:pt x="704496" y="1486143"/>
                </a:cubicBezTo>
                <a:cubicBezTo>
                  <a:pt x="576816" y="1486143"/>
                  <a:pt x="401068" y="1538710"/>
                  <a:pt x="239588" y="1617560"/>
                </a:cubicBezTo>
                <a:cubicBezTo>
                  <a:pt x="128430" y="1671630"/>
                  <a:pt x="0" y="1592779"/>
                  <a:pt x="0" y="1469622"/>
                </a:cubicBezTo>
                <a:close/>
              </a:path>
            </a:pathLst>
          </a:custGeom>
          <a:solidFill>
            <a:srgbClr val="EDA13E"/>
          </a:solidFill>
          <a:ln>
            <a:solidFill>
              <a:srgbClr val="FFFFFF"/>
            </a:solidFill>
          </a:ln>
          <a:effectLst/>
        </p:spPr>
        <p:txBody>
          <a:bodyPr wrap="square" anchor="ctr">
            <a:noAutofit/>
          </a:bodyPr>
          <a:lstStyle/>
          <a:p>
            <a:endParaRPr lang="en-GB"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4CB18AD0-330C-4C33-1455-18C489A1981F}"/>
              </a:ext>
            </a:extLst>
          </p:cNvPr>
          <p:cNvSpPr>
            <a:spLocks noChangeArrowheads="1"/>
          </p:cNvSpPr>
          <p:nvPr/>
        </p:nvSpPr>
        <p:spPr bwMode="auto">
          <a:xfrm>
            <a:off x="8619947" y="2652077"/>
            <a:ext cx="2464951" cy="2464952"/>
          </a:xfrm>
          <a:custGeom>
            <a:avLst/>
            <a:gdLst>
              <a:gd name="T0" fmla="*/ 6067 w 7007"/>
              <a:gd name="T1" fmla="*/ 3444 h 7007"/>
              <a:gd name="T2" fmla="*/ 6067 w 7007"/>
              <a:gd name="T3" fmla="*/ 3444 h 7007"/>
              <a:gd name="T4" fmla="*/ 6686 w 7007"/>
              <a:gd name="T5" fmla="*/ 3258 h 7007"/>
              <a:gd name="T6" fmla="*/ 6686 w 7007"/>
              <a:gd name="T7" fmla="*/ 3258 h 7007"/>
              <a:gd name="T8" fmla="*/ 7006 w 7007"/>
              <a:gd name="T9" fmla="*/ 3458 h 7007"/>
              <a:gd name="T10" fmla="*/ 7006 w 7007"/>
              <a:gd name="T11" fmla="*/ 5428 h 7007"/>
              <a:gd name="T12" fmla="*/ 5049 w 7007"/>
              <a:gd name="T13" fmla="*/ 5428 h 7007"/>
              <a:gd name="T14" fmla="*/ 5049 w 7007"/>
              <a:gd name="T15" fmla="*/ 5428 h 7007"/>
              <a:gd name="T16" fmla="*/ 4851 w 7007"/>
              <a:gd name="T17" fmla="*/ 5748 h 7007"/>
              <a:gd name="T18" fmla="*/ 4851 w 7007"/>
              <a:gd name="T19" fmla="*/ 5748 h 7007"/>
              <a:gd name="T20" fmla="*/ 5027 w 7007"/>
              <a:gd name="T21" fmla="*/ 6367 h 7007"/>
              <a:gd name="T22" fmla="*/ 5027 w 7007"/>
              <a:gd name="T23" fmla="*/ 6367 h 7007"/>
              <a:gd name="T24" fmla="*/ 4295 w 7007"/>
              <a:gd name="T25" fmla="*/ 7006 h 7007"/>
              <a:gd name="T26" fmla="*/ 4295 w 7007"/>
              <a:gd name="T27" fmla="*/ 7006 h 7007"/>
              <a:gd name="T28" fmla="*/ 3562 w 7007"/>
              <a:gd name="T29" fmla="*/ 6367 h 7007"/>
              <a:gd name="T30" fmla="*/ 3562 w 7007"/>
              <a:gd name="T31" fmla="*/ 6367 h 7007"/>
              <a:gd name="T32" fmla="*/ 3748 w 7007"/>
              <a:gd name="T33" fmla="*/ 5748 h 7007"/>
              <a:gd name="T34" fmla="*/ 3748 w 7007"/>
              <a:gd name="T35" fmla="*/ 5748 h 7007"/>
              <a:gd name="T36" fmla="*/ 3548 w 7007"/>
              <a:gd name="T37" fmla="*/ 5428 h 7007"/>
              <a:gd name="T38" fmla="*/ 1578 w 7007"/>
              <a:gd name="T39" fmla="*/ 5428 h 7007"/>
              <a:gd name="T40" fmla="*/ 1578 w 7007"/>
              <a:gd name="T41" fmla="*/ 3458 h 7007"/>
              <a:gd name="T42" fmla="*/ 1578 w 7007"/>
              <a:gd name="T43" fmla="*/ 3458 h 7007"/>
              <a:gd name="T44" fmla="*/ 1257 w 7007"/>
              <a:gd name="T45" fmla="*/ 3258 h 7007"/>
              <a:gd name="T46" fmla="*/ 1257 w 7007"/>
              <a:gd name="T47" fmla="*/ 3258 h 7007"/>
              <a:gd name="T48" fmla="*/ 639 w 7007"/>
              <a:gd name="T49" fmla="*/ 3444 h 7007"/>
              <a:gd name="T50" fmla="*/ 639 w 7007"/>
              <a:gd name="T51" fmla="*/ 3444 h 7007"/>
              <a:gd name="T52" fmla="*/ 0 w 7007"/>
              <a:gd name="T53" fmla="*/ 2712 h 7007"/>
              <a:gd name="T54" fmla="*/ 0 w 7007"/>
              <a:gd name="T55" fmla="*/ 2712 h 7007"/>
              <a:gd name="T56" fmla="*/ 639 w 7007"/>
              <a:gd name="T57" fmla="*/ 1979 h 7007"/>
              <a:gd name="T58" fmla="*/ 639 w 7007"/>
              <a:gd name="T59" fmla="*/ 1979 h 7007"/>
              <a:gd name="T60" fmla="*/ 1257 w 7007"/>
              <a:gd name="T61" fmla="*/ 2155 h 7007"/>
              <a:gd name="T62" fmla="*/ 1257 w 7007"/>
              <a:gd name="T63" fmla="*/ 2155 h 7007"/>
              <a:gd name="T64" fmla="*/ 1578 w 7007"/>
              <a:gd name="T65" fmla="*/ 1957 h 7007"/>
              <a:gd name="T66" fmla="*/ 1578 w 7007"/>
              <a:gd name="T67" fmla="*/ 0 h 7007"/>
              <a:gd name="T68" fmla="*/ 1578 w 7007"/>
              <a:gd name="T69" fmla="*/ 376 h 7007"/>
              <a:gd name="T70" fmla="*/ 1578 w 7007"/>
              <a:gd name="T71" fmla="*/ 0 h 7007"/>
              <a:gd name="T72" fmla="*/ 3548 w 7007"/>
              <a:gd name="T73" fmla="*/ 0 h 7007"/>
              <a:gd name="T74" fmla="*/ 3548 w 7007"/>
              <a:gd name="T75" fmla="*/ 0 h 7007"/>
              <a:gd name="T76" fmla="*/ 3748 w 7007"/>
              <a:gd name="T77" fmla="*/ 321 h 7007"/>
              <a:gd name="T78" fmla="*/ 3748 w 7007"/>
              <a:gd name="T79" fmla="*/ 321 h 7007"/>
              <a:gd name="T80" fmla="*/ 3562 w 7007"/>
              <a:gd name="T81" fmla="*/ 939 h 7007"/>
              <a:gd name="T82" fmla="*/ 3562 w 7007"/>
              <a:gd name="T83" fmla="*/ 939 h 7007"/>
              <a:gd name="T84" fmla="*/ 4295 w 7007"/>
              <a:gd name="T85" fmla="*/ 1578 h 7007"/>
              <a:gd name="T86" fmla="*/ 4295 w 7007"/>
              <a:gd name="T87" fmla="*/ 1578 h 7007"/>
              <a:gd name="T88" fmla="*/ 5027 w 7007"/>
              <a:gd name="T89" fmla="*/ 939 h 7007"/>
              <a:gd name="T90" fmla="*/ 5027 w 7007"/>
              <a:gd name="T91" fmla="*/ 939 h 7007"/>
              <a:gd name="T92" fmla="*/ 4851 w 7007"/>
              <a:gd name="T93" fmla="*/ 320 h 7007"/>
              <a:gd name="T94" fmla="*/ 4851 w 7007"/>
              <a:gd name="T95" fmla="*/ 320 h 7007"/>
              <a:gd name="T96" fmla="*/ 5049 w 7007"/>
              <a:gd name="T97" fmla="*/ 0 h 7007"/>
              <a:gd name="T98" fmla="*/ 7006 w 7007"/>
              <a:gd name="T99" fmla="*/ 0 h 7007"/>
              <a:gd name="T100" fmla="*/ 7006 w 7007"/>
              <a:gd name="T101" fmla="*/ 1957 h 7007"/>
              <a:gd name="T102" fmla="*/ 7006 w 7007"/>
              <a:gd name="T103" fmla="*/ 1957 h 7007"/>
              <a:gd name="T104" fmla="*/ 6686 w 7007"/>
              <a:gd name="T105" fmla="*/ 2155 h 7007"/>
              <a:gd name="T106" fmla="*/ 6686 w 7007"/>
              <a:gd name="T107" fmla="*/ 2155 h 7007"/>
              <a:gd name="T108" fmla="*/ 6067 w 7007"/>
              <a:gd name="T109" fmla="*/ 1979 h 7007"/>
              <a:gd name="T110" fmla="*/ 6067 w 7007"/>
              <a:gd name="T111" fmla="*/ 1979 h 7007"/>
              <a:gd name="T112" fmla="*/ 5428 w 7007"/>
              <a:gd name="T113" fmla="*/ 2712 h 7007"/>
              <a:gd name="T114" fmla="*/ 5428 w 7007"/>
              <a:gd name="T115" fmla="*/ 2712 h 7007"/>
              <a:gd name="T116" fmla="*/ 6067 w 7007"/>
              <a:gd name="T117" fmla="*/ 3444 h 7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07" h="7007">
                <a:moveTo>
                  <a:pt x="6067" y="3444"/>
                </a:moveTo>
                <a:lnTo>
                  <a:pt x="6067" y="3444"/>
                </a:lnTo>
                <a:cubicBezTo>
                  <a:pt x="6237" y="3444"/>
                  <a:pt x="6470" y="3368"/>
                  <a:pt x="6686" y="3258"/>
                </a:cubicBezTo>
                <a:lnTo>
                  <a:pt x="6686" y="3258"/>
                </a:lnTo>
                <a:cubicBezTo>
                  <a:pt x="6832" y="3184"/>
                  <a:pt x="7006" y="3293"/>
                  <a:pt x="7006" y="3458"/>
                </a:cubicBezTo>
                <a:lnTo>
                  <a:pt x="7006" y="5428"/>
                </a:lnTo>
                <a:lnTo>
                  <a:pt x="5049" y="5428"/>
                </a:lnTo>
                <a:lnTo>
                  <a:pt x="5049" y="5428"/>
                </a:lnTo>
                <a:cubicBezTo>
                  <a:pt x="4884" y="5428"/>
                  <a:pt x="4779" y="5600"/>
                  <a:pt x="4851" y="5748"/>
                </a:cubicBezTo>
                <a:lnTo>
                  <a:pt x="4851" y="5748"/>
                </a:lnTo>
                <a:cubicBezTo>
                  <a:pt x="4957" y="5964"/>
                  <a:pt x="5027" y="6197"/>
                  <a:pt x="5027" y="6367"/>
                </a:cubicBezTo>
                <a:lnTo>
                  <a:pt x="5027" y="6367"/>
                </a:lnTo>
                <a:cubicBezTo>
                  <a:pt x="5027" y="6782"/>
                  <a:pt x="4699" y="7006"/>
                  <a:pt x="4295" y="7006"/>
                </a:cubicBezTo>
                <a:lnTo>
                  <a:pt x="4295" y="7006"/>
                </a:lnTo>
                <a:cubicBezTo>
                  <a:pt x="3890" y="7006"/>
                  <a:pt x="3562" y="6782"/>
                  <a:pt x="3562" y="6367"/>
                </a:cubicBezTo>
                <a:lnTo>
                  <a:pt x="3562" y="6367"/>
                </a:lnTo>
                <a:cubicBezTo>
                  <a:pt x="3562" y="6197"/>
                  <a:pt x="3638" y="5964"/>
                  <a:pt x="3748" y="5748"/>
                </a:cubicBezTo>
                <a:lnTo>
                  <a:pt x="3748" y="5748"/>
                </a:lnTo>
                <a:cubicBezTo>
                  <a:pt x="3822" y="5601"/>
                  <a:pt x="3713" y="5428"/>
                  <a:pt x="3548" y="5428"/>
                </a:cubicBezTo>
                <a:lnTo>
                  <a:pt x="1578" y="5428"/>
                </a:lnTo>
                <a:lnTo>
                  <a:pt x="1578" y="3458"/>
                </a:lnTo>
                <a:lnTo>
                  <a:pt x="1578" y="3458"/>
                </a:lnTo>
                <a:cubicBezTo>
                  <a:pt x="1578" y="3293"/>
                  <a:pt x="1404" y="3184"/>
                  <a:pt x="1257" y="3258"/>
                </a:cubicBezTo>
                <a:lnTo>
                  <a:pt x="1257" y="3258"/>
                </a:lnTo>
                <a:cubicBezTo>
                  <a:pt x="1042" y="3368"/>
                  <a:pt x="809" y="3444"/>
                  <a:pt x="639" y="3444"/>
                </a:cubicBezTo>
                <a:lnTo>
                  <a:pt x="639" y="3444"/>
                </a:lnTo>
                <a:cubicBezTo>
                  <a:pt x="224" y="3444"/>
                  <a:pt x="0" y="3116"/>
                  <a:pt x="0" y="2712"/>
                </a:cubicBezTo>
                <a:lnTo>
                  <a:pt x="0" y="2712"/>
                </a:lnTo>
                <a:cubicBezTo>
                  <a:pt x="0" y="2307"/>
                  <a:pt x="224" y="1979"/>
                  <a:pt x="639" y="1979"/>
                </a:cubicBezTo>
                <a:lnTo>
                  <a:pt x="639" y="1979"/>
                </a:lnTo>
                <a:cubicBezTo>
                  <a:pt x="809" y="1979"/>
                  <a:pt x="1042" y="2050"/>
                  <a:pt x="1257" y="2155"/>
                </a:cubicBezTo>
                <a:lnTo>
                  <a:pt x="1257" y="2155"/>
                </a:lnTo>
                <a:cubicBezTo>
                  <a:pt x="1405" y="2226"/>
                  <a:pt x="1578" y="2121"/>
                  <a:pt x="1578" y="1957"/>
                </a:cubicBezTo>
                <a:lnTo>
                  <a:pt x="1578" y="0"/>
                </a:lnTo>
                <a:lnTo>
                  <a:pt x="1578" y="376"/>
                </a:lnTo>
                <a:lnTo>
                  <a:pt x="1578" y="0"/>
                </a:lnTo>
                <a:lnTo>
                  <a:pt x="3548" y="0"/>
                </a:lnTo>
                <a:lnTo>
                  <a:pt x="3548" y="0"/>
                </a:lnTo>
                <a:cubicBezTo>
                  <a:pt x="3713" y="0"/>
                  <a:pt x="3822" y="174"/>
                  <a:pt x="3748" y="321"/>
                </a:cubicBezTo>
                <a:lnTo>
                  <a:pt x="3748" y="321"/>
                </a:lnTo>
                <a:cubicBezTo>
                  <a:pt x="3638" y="536"/>
                  <a:pt x="3562" y="769"/>
                  <a:pt x="3562" y="939"/>
                </a:cubicBezTo>
                <a:lnTo>
                  <a:pt x="3562" y="939"/>
                </a:lnTo>
                <a:cubicBezTo>
                  <a:pt x="3562" y="1354"/>
                  <a:pt x="3890" y="1578"/>
                  <a:pt x="4295" y="1578"/>
                </a:cubicBezTo>
                <a:lnTo>
                  <a:pt x="4295" y="1578"/>
                </a:lnTo>
                <a:cubicBezTo>
                  <a:pt x="4699" y="1578"/>
                  <a:pt x="5027" y="1354"/>
                  <a:pt x="5027" y="939"/>
                </a:cubicBezTo>
                <a:lnTo>
                  <a:pt x="5027" y="939"/>
                </a:lnTo>
                <a:cubicBezTo>
                  <a:pt x="5027" y="769"/>
                  <a:pt x="4957" y="535"/>
                  <a:pt x="4851" y="320"/>
                </a:cubicBezTo>
                <a:lnTo>
                  <a:pt x="4851" y="320"/>
                </a:lnTo>
                <a:cubicBezTo>
                  <a:pt x="4779" y="172"/>
                  <a:pt x="4884" y="0"/>
                  <a:pt x="5049" y="0"/>
                </a:cubicBezTo>
                <a:lnTo>
                  <a:pt x="7006" y="0"/>
                </a:lnTo>
                <a:lnTo>
                  <a:pt x="7006" y="1957"/>
                </a:lnTo>
                <a:lnTo>
                  <a:pt x="7006" y="1957"/>
                </a:lnTo>
                <a:cubicBezTo>
                  <a:pt x="7006" y="2121"/>
                  <a:pt x="6833" y="2226"/>
                  <a:pt x="6686" y="2155"/>
                </a:cubicBezTo>
                <a:lnTo>
                  <a:pt x="6686" y="2155"/>
                </a:lnTo>
                <a:cubicBezTo>
                  <a:pt x="6470" y="2050"/>
                  <a:pt x="6237" y="1979"/>
                  <a:pt x="6067" y="1979"/>
                </a:cubicBezTo>
                <a:lnTo>
                  <a:pt x="6067" y="1979"/>
                </a:lnTo>
                <a:cubicBezTo>
                  <a:pt x="5651" y="1979"/>
                  <a:pt x="5428" y="2307"/>
                  <a:pt x="5428" y="2712"/>
                </a:cubicBezTo>
                <a:lnTo>
                  <a:pt x="5428" y="2712"/>
                </a:lnTo>
                <a:cubicBezTo>
                  <a:pt x="5428" y="3116"/>
                  <a:pt x="5651" y="3444"/>
                  <a:pt x="6067" y="3444"/>
                </a:cubicBezTo>
              </a:path>
            </a:pathLst>
          </a:custGeom>
          <a:solidFill>
            <a:srgbClr val="7F1C58"/>
          </a:solidFill>
          <a:ln>
            <a:solidFill>
              <a:srgbClr val="FFFFFF"/>
            </a:solidFill>
          </a:ln>
          <a:effectLst/>
        </p:spPr>
        <p:txBody>
          <a:bodyPr wrap="none" anchor="ctr"/>
          <a:lstStyle/>
          <a:p>
            <a:endParaRPr lang="en-GB" dirty="0">
              <a:latin typeface="Calibri" panose="020F0502020204030204" pitchFamily="34" charset="0"/>
              <a:cs typeface="Calibri" panose="020F0502020204030204" pitchFamily="34" charset="0"/>
            </a:endParaRPr>
          </a:p>
        </p:txBody>
      </p:sp>
      <p:sp>
        <p:nvSpPr>
          <p:cNvPr id="7" name="Freeform 7">
            <a:extLst>
              <a:ext uri="{FF2B5EF4-FFF2-40B4-BE49-F238E27FC236}">
                <a16:creationId xmlns:a16="http://schemas.microsoft.com/office/drawing/2014/main" id="{9D467A88-3548-BC19-B6D8-626E76B8BA22}"/>
              </a:ext>
            </a:extLst>
          </p:cNvPr>
          <p:cNvSpPr>
            <a:spLocks noChangeArrowheads="1"/>
          </p:cNvSpPr>
          <p:nvPr/>
        </p:nvSpPr>
        <p:spPr bwMode="auto">
          <a:xfrm>
            <a:off x="7267248" y="4010981"/>
            <a:ext cx="2464951" cy="2464952"/>
          </a:xfrm>
          <a:custGeom>
            <a:avLst/>
            <a:gdLst>
              <a:gd name="T0" fmla="*/ 939 w 7006"/>
              <a:gd name="T1" fmla="*/ 3562 h 7008"/>
              <a:gd name="T2" fmla="*/ 939 w 7006"/>
              <a:gd name="T3" fmla="*/ 3562 h 7008"/>
              <a:gd name="T4" fmla="*/ 320 w 7006"/>
              <a:gd name="T5" fmla="*/ 3748 h 7008"/>
              <a:gd name="T6" fmla="*/ 320 w 7006"/>
              <a:gd name="T7" fmla="*/ 3748 h 7008"/>
              <a:gd name="T8" fmla="*/ 0 w 7006"/>
              <a:gd name="T9" fmla="*/ 3549 h 7008"/>
              <a:gd name="T10" fmla="*/ 0 w 7006"/>
              <a:gd name="T11" fmla="*/ 1578 h 7008"/>
              <a:gd name="T12" fmla="*/ 1957 w 7006"/>
              <a:gd name="T13" fmla="*/ 1578 h 7008"/>
              <a:gd name="T14" fmla="*/ 1957 w 7006"/>
              <a:gd name="T15" fmla="*/ 1578 h 7008"/>
              <a:gd name="T16" fmla="*/ 2154 w 7006"/>
              <a:gd name="T17" fmla="*/ 1258 h 7008"/>
              <a:gd name="T18" fmla="*/ 2154 w 7006"/>
              <a:gd name="T19" fmla="*/ 1258 h 7008"/>
              <a:gd name="T20" fmla="*/ 1978 w 7006"/>
              <a:gd name="T21" fmla="*/ 639 h 7008"/>
              <a:gd name="T22" fmla="*/ 1978 w 7006"/>
              <a:gd name="T23" fmla="*/ 639 h 7008"/>
              <a:gd name="T24" fmla="*/ 2711 w 7006"/>
              <a:gd name="T25" fmla="*/ 0 h 7008"/>
              <a:gd name="T26" fmla="*/ 2711 w 7006"/>
              <a:gd name="T27" fmla="*/ 0 h 7008"/>
              <a:gd name="T28" fmla="*/ 3444 w 7006"/>
              <a:gd name="T29" fmla="*/ 639 h 7008"/>
              <a:gd name="T30" fmla="*/ 3444 w 7006"/>
              <a:gd name="T31" fmla="*/ 639 h 7008"/>
              <a:gd name="T32" fmla="*/ 3258 w 7006"/>
              <a:gd name="T33" fmla="*/ 1257 h 7008"/>
              <a:gd name="T34" fmla="*/ 3258 w 7006"/>
              <a:gd name="T35" fmla="*/ 1257 h 7008"/>
              <a:gd name="T36" fmla="*/ 3457 w 7006"/>
              <a:gd name="T37" fmla="*/ 1578 h 7008"/>
              <a:gd name="T38" fmla="*/ 5429 w 7006"/>
              <a:gd name="T39" fmla="*/ 1578 h 7008"/>
              <a:gd name="T40" fmla="*/ 5429 w 7006"/>
              <a:gd name="T41" fmla="*/ 1578 h 7008"/>
              <a:gd name="T42" fmla="*/ 5429 w 7006"/>
              <a:gd name="T43" fmla="*/ 3549 h 7008"/>
              <a:gd name="T44" fmla="*/ 5429 w 7006"/>
              <a:gd name="T45" fmla="*/ 3549 h 7008"/>
              <a:gd name="T46" fmla="*/ 5748 w 7006"/>
              <a:gd name="T47" fmla="*/ 3748 h 7008"/>
              <a:gd name="T48" fmla="*/ 5748 w 7006"/>
              <a:gd name="T49" fmla="*/ 3748 h 7008"/>
              <a:gd name="T50" fmla="*/ 6367 w 7006"/>
              <a:gd name="T51" fmla="*/ 3562 h 7008"/>
              <a:gd name="T52" fmla="*/ 6367 w 7006"/>
              <a:gd name="T53" fmla="*/ 3562 h 7008"/>
              <a:gd name="T54" fmla="*/ 7005 w 7006"/>
              <a:gd name="T55" fmla="*/ 4295 h 7008"/>
              <a:gd name="T56" fmla="*/ 7005 w 7006"/>
              <a:gd name="T57" fmla="*/ 4295 h 7008"/>
              <a:gd name="T58" fmla="*/ 6367 w 7006"/>
              <a:gd name="T59" fmla="*/ 5028 h 7008"/>
              <a:gd name="T60" fmla="*/ 6367 w 7006"/>
              <a:gd name="T61" fmla="*/ 5028 h 7008"/>
              <a:gd name="T62" fmla="*/ 5748 w 7006"/>
              <a:gd name="T63" fmla="*/ 4852 h 7008"/>
              <a:gd name="T64" fmla="*/ 5748 w 7006"/>
              <a:gd name="T65" fmla="*/ 4852 h 7008"/>
              <a:gd name="T66" fmla="*/ 5429 w 7006"/>
              <a:gd name="T67" fmla="*/ 5049 h 7008"/>
              <a:gd name="T68" fmla="*/ 5429 w 7006"/>
              <a:gd name="T69" fmla="*/ 7007 h 7008"/>
              <a:gd name="T70" fmla="*/ 5429 w 7006"/>
              <a:gd name="T71" fmla="*/ 6631 h 7008"/>
              <a:gd name="T72" fmla="*/ 5429 w 7006"/>
              <a:gd name="T73" fmla="*/ 7007 h 7008"/>
              <a:gd name="T74" fmla="*/ 3457 w 7006"/>
              <a:gd name="T75" fmla="*/ 7007 h 7008"/>
              <a:gd name="T76" fmla="*/ 3457 w 7006"/>
              <a:gd name="T77" fmla="*/ 7007 h 7008"/>
              <a:gd name="T78" fmla="*/ 3258 w 7006"/>
              <a:gd name="T79" fmla="*/ 6686 h 7008"/>
              <a:gd name="T80" fmla="*/ 3258 w 7006"/>
              <a:gd name="T81" fmla="*/ 6686 h 7008"/>
              <a:gd name="T82" fmla="*/ 3444 w 7006"/>
              <a:gd name="T83" fmla="*/ 6067 h 7008"/>
              <a:gd name="T84" fmla="*/ 3444 w 7006"/>
              <a:gd name="T85" fmla="*/ 6067 h 7008"/>
              <a:gd name="T86" fmla="*/ 2711 w 7006"/>
              <a:gd name="T87" fmla="*/ 5429 h 7008"/>
              <a:gd name="T88" fmla="*/ 2711 w 7006"/>
              <a:gd name="T89" fmla="*/ 5429 h 7008"/>
              <a:gd name="T90" fmla="*/ 1978 w 7006"/>
              <a:gd name="T91" fmla="*/ 6067 h 7008"/>
              <a:gd name="T92" fmla="*/ 1978 w 7006"/>
              <a:gd name="T93" fmla="*/ 6067 h 7008"/>
              <a:gd name="T94" fmla="*/ 2154 w 7006"/>
              <a:gd name="T95" fmla="*/ 6686 h 7008"/>
              <a:gd name="T96" fmla="*/ 2154 w 7006"/>
              <a:gd name="T97" fmla="*/ 6686 h 7008"/>
              <a:gd name="T98" fmla="*/ 1957 w 7006"/>
              <a:gd name="T99" fmla="*/ 7007 h 7008"/>
              <a:gd name="T100" fmla="*/ 0 w 7006"/>
              <a:gd name="T101" fmla="*/ 7007 h 7008"/>
              <a:gd name="T102" fmla="*/ 0 w 7006"/>
              <a:gd name="T103" fmla="*/ 5050 h 7008"/>
              <a:gd name="T104" fmla="*/ 0 w 7006"/>
              <a:gd name="T105" fmla="*/ 5050 h 7008"/>
              <a:gd name="T106" fmla="*/ 320 w 7006"/>
              <a:gd name="T107" fmla="*/ 4852 h 7008"/>
              <a:gd name="T108" fmla="*/ 320 w 7006"/>
              <a:gd name="T109" fmla="*/ 4852 h 7008"/>
              <a:gd name="T110" fmla="*/ 939 w 7006"/>
              <a:gd name="T111" fmla="*/ 5028 h 7008"/>
              <a:gd name="T112" fmla="*/ 939 w 7006"/>
              <a:gd name="T113" fmla="*/ 5028 h 7008"/>
              <a:gd name="T114" fmla="*/ 1578 w 7006"/>
              <a:gd name="T115" fmla="*/ 4295 h 7008"/>
              <a:gd name="T116" fmla="*/ 1578 w 7006"/>
              <a:gd name="T117" fmla="*/ 4295 h 7008"/>
              <a:gd name="T118" fmla="*/ 939 w 7006"/>
              <a:gd name="T119" fmla="*/ 3562 h 7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06" h="7008">
                <a:moveTo>
                  <a:pt x="939" y="3562"/>
                </a:moveTo>
                <a:lnTo>
                  <a:pt x="939" y="3562"/>
                </a:lnTo>
                <a:cubicBezTo>
                  <a:pt x="768" y="3562"/>
                  <a:pt x="536" y="3639"/>
                  <a:pt x="320" y="3748"/>
                </a:cubicBezTo>
                <a:lnTo>
                  <a:pt x="320" y="3748"/>
                </a:lnTo>
                <a:cubicBezTo>
                  <a:pt x="173" y="3823"/>
                  <a:pt x="0" y="3714"/>
                  <a:pt x="0" y="3549"/>
                </a:cubicBezTo>
                <a:lnTo>
                  <a:pt x="0" y="1578"/>
                </a:lnTo>
                <a:lnTo>
                  <a:pt x="1957" y="1578"/>
                </a:lnTo>
                <a:lnTo>
                  <a:pt x="1957" y="1578"/>
                </a:lnTo>
                <a:cubicBezTo>
                  <a:pt x="2121" y="1578"/>
                  <a:pt x="2226" y="1406"/>
                  <a:pt x="2154" y="1258"/>
                </a:cubicBezTo>
                <a:lnTo>
                  <a:pt x="2154" y="1258"/>
                </a:lnTo>
                <a:cubicBezTo>
                  <a:pt x="2050" y="1042"/>
                  <a:pt x="1978" y="809"/>
                  <a:pt x="1978" y="639"/>
                </a:cubicBezTo>
                <a:lnTo>
                  <a:pt x="1978" y="639"/>
                </a:lnTo>
                <a:cubicBezTo>
                  <a:pt x="1978" y="223"/>
                  <a:pt x="2307" y="0"/>
                  <a:pt x="2711" y="0"/>
                </a:cubicBezTo>
                <a:lnTo>
                  <a:pt x="2711" y="0"/>
                </a:lnTo>
                <a:cubicBezTo>
                  <a:pt x="3116" y="0"/>
                  <a:pt x="3444" y="223"/>
                  <a:pt x="3444" y="639"/>
                </a:cubicBezTo>
                <a:lnTo>
                  <a:pt x="3444" y="639"/>
                </a:lnTo>
                <a:cubicBezTo>
                  <a:pt x="3444" y="809"/>
                  <a:pt x="3367" y="1042"/>
                  <a:pt x="3258" y="1257"/>
                </a:cubicBezTo>
                <a:lnTo>
                  <a:pt x="3258" y="1257"/>
                </a:lnTo>
                <a:cubicBezTo>
                  <a:pt x="3184" y="1404"/>
                  <a:pt x="3293" y="1578"/>
                  <a:pt x="3457" y="1578"/>
                </a:cubicBezTo>
                <a:lnTo>
                  <a:pt x="5429" y="1578"/>
                </a:lnTo>
                <a:lnTo>
                  <a:pt x="5429" y="1578"/>
                </a:lnTo>
                <a:lnTo>
                  <a:pt x="5429" y="3549"/>
                </a:lnTo>
                <a:lnTo>
                  <a:pt x="5429" y="3549"/>
                </a:lnTo>
                <a:cubicBezTo>
                  <a:pt x="5429" y="3714"/>
                  <a:pt x="5601" y="3823"/>
                  <a:pt x="5748" y="3748"/>
                </a:cubicBezTo>
                <a:lnTo>
                  <a:pt x="5748" y="3748"/>
                </a:lnTo>
                <a:cubicBezTo>
                  <a:pt x="5963" y="3639"/>
                  <a:pt x="6197" y="3562"/>
                  <a:pt x="6367" y="3562"/>
                </a:cubicBezTo>
                <a:lnTo>
                  <a:pt x="6367" y="3562"/>
                </a:lnTo>
                <a:cubicBezTo>
                  <a:pt x="6782" y="3562"/>
                  <a:pt x="7005" y="3891"/>
                  <a:pt x="7005" y="4295"/>
                </a:cubicBezTo>
                <a:lnTo>
                  <a:pt x="7005" y="4295"/>
                </a:lnTo>
                <a:cubicBezTo>
                  <a:pt x="7005" y="4700"/>
                  <a:pt x="6782" y="5028"/>
                  <a:pt x="6367" y="5028"/>
                </a:cubicBezTo>
                <a:lnTo>
                  <a:pt x="6367" y="5028"/>
                </a:lnTo>
                <a:cubicBezTo>
                  <a:pt x="6197" y="5028"/>
                  <a:pt x="5963" y="4957"/>
                  <a:pt x="5748" y="4852"/>
                </a:cubicBezTo>
                <a:lnTo>
                  <a:pt x="5748" y="4852"/>
                </a:lnTo>
                <a:cubicBezTo>
                  <a:pt x="5600" y="4780"/>
                  <a:pt x="5429" y="4885"/>
                  <a:pt x="5429" y="5049"/>
                </a:cubicBezTo>
                <a:lnTo>
                  <a:pt x="5429" y="7007"/>
                </a:lnTo>
                <a:lnTo>
                  <a:pt x="5429" y="6631"/>
                </a:lnTo>
                <a:lnTo>
                  <a:pt x="5429" y="7007"/>
                </a:lnTo>
                <a:lnTo>
                  <a:pt x="3457" y="7007"/>
                </a:lnTo>
                <a:lnTo>
                  <a:pt x="3457" y="7007"/>
                </a:lnTo>
                <a:cubicBezTo>
                  <a:pt x="3293" y="7007"/>
                  <a:pt x="3184" y="6833"/>
                  <a:pt x="3258" y="6686"/>
                </a:cubicBezTo>
                <a:lnTo>
                  <a:pt x="3258" y="6686"/>
                </a:lnTo>
                <a:cubicBezTo>
                  <a:pt x="3367" y="6471"/>
                  <a:pt x="3444" y="6238"/>
                  <a:pt x="3444" y="6067"/>
                </a:cubicBezTo>
                <a:lnTo>
                  <a:pt x="3444" y="6067"/>
                </a:lnTo>
                <a:cubicBezTo>
                  <a:pt x="3444" y="5653"/>
                  <a:pt x="3116" y="5429"/>
                  <a:pt x="2711" y="5429"/>
                </a:cubicBezTo>
                <a:lnTo>
                  <a:pt x="2711" y="5429"/>
                </a:lnTo>
                <a:cubicBezTo>
                  <a:pt x="2307" y="5429"/>
                  <a:pt x="1978" y="5653"/>
                  <a:pt x="1978" y="6067"/>
                </a:cubicBezTo>
                <a:lnTo>
                  <a:pt x="1978" y="6067"/>
                </a:lnTo>
                <a:cubicBezTo>
                  <a:pt x="1978" y="6238"/>
                  <a:pt x="2050" y="6471"/>
                  <a:pt x="2154" y="6686"/>
                </a:cubicBezTo>
                <a:lnTo>
                  <a:pt x="2154" y="6686"/>
                </a:lnTo>
                <a:cubicBezTo>
                  <a:pt x="2226" y="6834"/>
                  <a:pt x="2121" y="7007"/>
                  <a:pt x="1957" y="7007"/>
                </a:cubicBezTo>
                <a:lnTo>
                  <a:pt x="0" y="7007"/>
                </a:lnTo>
                <a:lnTo>
                  <a:pt x="0" y="5050"/>
                </a:lnTo>
                <a:lnTo>
                  <a:pt x="0" y="5050"/>
                </a:lnTo>
                <a:cubicBezTo>
                  <a:pt x="0" y="4885"/>
                  <a:pt x="172" y="4780"/>
                  <a:pt x="320" y="4852"/>
                </a:cubicBezTo>
                <a:lnTo>
                  <a:pt x="320" y="4852"/>
                </a:lnTo>
                <a:cubicBezTo>
                  <a:pt x="536" y="4957"/>
                  <a:pt x="768" y="5028"/>
                  <a:pt x="939" y="5028"/>
                </a:cubicBezTo>
                <a:lnTo>
                  <a:pt x="939" y="5028"/>
                </a:lnTo>
                <a:cubicBezTo>
                  <a:pt x="1354" y="5028"/>
                  <a:pt x="1578" y="4700"/>
                  <a:pt x="1578" y="4295"/>
                </a:cubicBezTo>
                <a:lnTo>
                  <a:pt x="1578" y="4295"/>
                </a:lnTo>
                <a:cubicBezTo>
                  <a:pt x="1578" y="3891"/>
                  <a:pt x="1354" y="3562"/>
                  <a:pt x="939" y="3562"/>
                </a:cubicBezTo>
              </a:path>
            </a:pathLst>
          </a:custGeom>
          <a:solidFill>
            <a:srgbClr val="B41F7A"/>
          </a:solidFill>
          <a:ln>
            <a:solidFill>
              <a:srgbClr val="FFFFFF"/>
            </a:solidFill>
          </a:ln>
          <a:effectLst/>
        </p:spPr>
        <p:txBody>
          <a:bodyPr wrap="none" anchor="ctr"/>
          <a:lstStyle/>
          <a:p>
            <a:endParaRPr lang="en-GB" dirty="0">
              <a:latin typeface="Calibri" panose="020F0502020204030204" pitchFamily="34" charset="0"/>
              <a:cs typeface="Calibri" panose="020F0502020204030204" pitchFamily="34" charset="0"/>
            </a:endParaRPr>
          </a:p>
        </p:txBody>
      </p:sp>
      <p:sp>
        <p:nvSpPr>
          <p:cNvPr id="42" name="Subtitle 2">
            <a:extLst>
              <a:ext uri="{FF2B5EF4-FFF2-40B4-BE49-F238E27FC236}">
                <a16:creationId xmlns:a16="http://schemas.microsoft.com/office/drawing/2014/main" id="{3071D00A-EBAD-E16A-FE43-DF5407AF24CD}"/>
              </a:ext>
            </a:extLst>
          </p:cNvPr>
          <p:cNvSpPr txBox="1">
            <a:spLocks/>
          </p:cNvSpPr>
          <p:nvPr/>
        </p:nvSpPr>
        <p:spPr>
          <a:xfrm>
            <a:off x="7975789" y="5277011"/>
            <a:ext cx="1047869" cy="499504"/>
          </a:xfrm>
          <a:prstGeom prst="rect">
            <a:avLst/>
          </a:prstGeom>
          <a:noFill/>
          <a:ln>
            <a:noFill/>
          </a:ln>
        </p:spPr>
        <p:txBody>
          <a:bodyPr vert="horz" wrap="none" lIns="34299" tIns="17149" rIns="34299" bIns="1714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60"/>
              </a:lnSpc>
              <a:spcBef>
                <a:spcPts val="0"/>
              </a:spcBef>
            </a:pPr>
            <a:r>
              <a:rPr lang="en-GB" sz="1800" dirty="0" err="1">
                <a:solidFill>
                  <a:schemeClr val="bg1"/>
                </a:solidFill>
                <a:latin typeface="Calibri" panose="020F0502020204030204" pitchFamily="34" charset="0"/>
                <a:ea typeface="Lato Light" panose="020F0502020204030203" pitchFamily="34" charset="0"/>
                <a:cs typeface="Calibri" panose="020F0502020204030204" pitchFamily="34" charset="0"/>
              </a:rPr>
              <a:t>Reflektiert</a:t>
            </a:r>
            <a:endParaRPr lang="en-GB" sz="1800" dirty="0">
              <a:solidFill>
                <a:schemeClr val="bg1"/>
              </a:solidFill>
              <a:latin typeface="Calibri" panose="020F0502020204030204" pitchFamily="34" charset="0"/>
              <a:ea typeface="Lato Light" panose="020F0502020204030203" pitchFamily="34" charset="0"/>
              <a:cs typeface="Calibri" panose="020F0502020204030204" pitchFamily="34" charset="0"/>
            </a:endParaRPr>
          </a:p>
          <a:p>
            <a:pPr>
              <a:lnSpc>
                <a:spcPts val="1760"/>
              </a:lnSpc>
              <a:spcBef>
                <a:spcPts val="0"/>
              </a:spcBef>
            </a:pPr>
            <a:r>
              <a:rPr lang="en-GB" sz="1800" dirty="0">
                <a:solidFill>
                  <a:schemeClr val="bg1"/>
                </a:solidFill>
                <a:latin typeface="Calibri" panose="020F0502020204030204" pitchFamily="34" charset="0"/>
                <a:ea typeface="Lato Light" panose="020F0502020204030203" pitchFamily="34" charset="0"/>
                <a:cs typeface="Calibri" panose="020F0502020204030204" pitchFamily="34" charset="0"/>
              </a:rPr>
              <a:t> sein</a:t>
            </a:r>
          </a:p>
        </p:txBody>
      </p:sp>
      <p:sp>
        <p:nvSpPr>
          <p:cNvPr id="47" name="Subtitle 2">
            <a:extLst>
              <a:ext uri="{FF2B5EF4-FFF2-40B4-BE49-F238E27FC236}">
                <a16:creationId xmlns:a16="http://schemas.microsoft.com/office/drawing/2014/main" id="{1690EA68-88F6-6972-ADAA-873CBC213124}"/>
              </a:ext>
            </a:extLst>
          </p:cNvPr>
          <p:cNvSpPr txBox="1">
            <a:spLocks/>
          </p:cNvSpPr>
          <p:nvPr/>
        </p:nvSpPr>
        <p:spPr>
          <a:xfrm>
            <a:off x="9100685" y="3379770"/>
            <a:ext cx="1785291" cy="716807"/>
          </a:xfrm>
          <a:prstGeom prst="rect">
            <a:avLst/>
          </a:prstGeom>
          <a:noFill/>
          <a:ln>
            <a:noFill/>
          </a:ln>
        </p:spPr>
        <p:txBody>
          <a:bodyPr vert="horz" wrap="square" lIns="34299" tIns="17149" rIns="34299" bIns="1714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60"/>
              </a:lnSpc>
              <a:spcBef>
                <a:spcPts val="0"/>
              </a:spcBef>
            </a:pPr>
            <a:r>
              <a:rPr lang="en-GB" sz="1400" dirty="0" err="1">
                <a:solidFill>
                  <a:schemeClr val="bg1"/>
                </a:solidFill>
                <a:latin typeface="Calibri" panose="020F0502020204030204" pitchFamily="34" charset="0"/>
                <a:ea typeface="Lato Light" panose="020F0502020204030203" pitchFamily="34" charset="0"/>
                <a:cs typeface="Calibri" panose="020F0502020204030204" pitchFamily="34" charset="0"/>
              </a:rPr>
              <a:t>Sich</a:t>
            </a:r>
            <a:r>
              <a:rPr lang="en-GB" sz="1400" dirty="0">
                <a:solidFill>
                  <a:schemeClr val="bg1"/>
                </a:solidFill>
                <a:latin typeface="Calibri" panose="020F0502020204030204" pitchFamily="34" charset="0"/>
                <a:ea typeface="Lato Light" panose="020F0502020204030203" pitchFamily="34" charset="0"/>
                <a:cs typeface="Calibri" panose="020F0502020204030204" pitchFamily="34" charset="0"/>
              </a:rPr>
              <a:t> </a:t>
            </a:r>
            <a:r>
              <a:rPr lang="en-GB" sz="1400" dirty="0" err="1">
                <a:solidFill>
                  <a:schemeClr val="bg1"/>
                </a:solidFill>
                <a:latin typeface="Calibri" panose="020F0502020204030204" pitchFamily="34" charset="0"/>
                <a:ea typeface="Lato Light" panose="020F0502020204030203" pitchFamily="34" charset="0"/>
                <a:cs typeface="Calibri" panose="020F0502020204030204" pitchFamily="34" charset="0"/>
              </a:rPr>
              <a:t>mit</a:t>
            </a:r>
            <a:r>
              <a:rPr lang="en-GB" sz="1400" dirty="0">
                <a:solidFill>
                  <a:schemeClr val="bg1"/>
                </a:solidFill>
                <a:latin typeface="Calibri" panose="020F0502020204030204" pitchFamily="34" charset="0"/>
                <a:ea typeface="Lato Light" panose="020F0502020204030203" pitchFamily="34" charset="0"/>
                <a:cs typeface="Calibri" panose="020F0502020204030204" pitchFamily="34" charset="0"/>
              </a:rPr>
              <a:t> </a:t>
            </a:r>
          </a:p>
          <a:p>
            <a:pPr>
              <a:lnSpc>
                <a:spcPts val="1760"/>
              </a:lnSpc>
              <a:spcBef>
                <a:spcPts val="0"/>
              </a:spcBef>
            </a:pPr>
            <a:r>
              <a:rPr lang="en-GB" sz="1400" dirty="0" err="1">
                <a:solidFill>
                  <a:schemeClr val="bg1"/>
                </a:solidFill>
                <a:latin typeface="Calibri" panose="020F0502020204030204" pitchFamily="34" charset="0"/>
                <a:ea typeface="Lato Light" panose="020F0502020204030203" pitchFamily="34" charset="0"/>
                <a:cs typeface="Calibri" panose="020F0502020204030204" pitchFamily="34" charset="0"/>
              </a:rPr>
              <a:t>Komplexität</a:t>
            </a:r>
            <a:r>
              <a:rPr lang="en-GB" sz="1400" dirty="0">
                <a:solidFill>
                  <a:schemeClr val="bg1"/>
                </a:solidFill>
                <a:latin typeface="Calibri" panose="020F0502020204030204" pitchFamily="34" charset="0"/>
                <a:ea typeface="Lato Light" panose="020F0502020204030203" pitchFamily="34" charset="0"/>
                <a:cs typeface="Calibri" panose="020F0502020204030204" pitchFamily="34" charset="0"/>
              </a:rPr>
              <a:t> auseinandersetzen</a:t>
            </a:r>
          </a:p>
        </p:txBody>
      </p:sp>
      <p:sp>
        <p:nvSpPr>
          <p:cNvPr id="48" name="Subtitle 2">
            <a:extLst>
              <a:ext uri="{FF2B5EF4-FFF2-40B4-BE49-F238E27FC236}">
                <a16:creationId xmlns:a16="http://schemas.microsoft.com/office/drawing/2014/main" id="{427D96A1-B3DC-6F1E-5565-8809305F3A51}"/>
              </a:ext>
            </a:extLst>
          </p:cNvPr>
          <p:cNvSpPr txBox="1">
            <a:spLocks/>
          </p:cNvSpPr>
          <p:nvPr/>
        </p:nvSpPr>
        <p:spPr>
          <a:xfrm>
            <a:off x="7361794" y="2791047"/>
            <a:ext cx="1782062" cy="947640"/>
          </a:xfrm>
          <a:prstGeom prst="rect">
            <a:avLst/>
          </a:prstGeom>
          <a:noFill/>
          <a:ln>
            <a:noFill/>
          </a:ln>
        </p:spPr>
        <p:txBody>
          <a:bodyPr vert="horz" wrap="square" lIns="34299" tIns="17149" rIns="34299" bIns="1714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60"/>
              </a:lnSpc>
              <a:spcBef>
                <a:spcPts val="0"/>
              </a:spcBef>
            </a:pPr>
            <a:r>
              <a:rPr lang="en-GB" sz="1400" dirty="0" err="1">
                <a:solidFill>
                  <a:schemeClr val="bg1"/>
                </a:solidFill>
                <a:latin typeface="Calibri" panose="020F0502020204030204" pitchFamily="34" charset="0"/>
                <a:ea typeface="Lato Light" panose="020F0502020204030203" pitchFamily="34" charset="0"/>
                <a:cs typeface="Calibri" panose="020F0502020204030204" pitchFamily="34" charset="0"/>
              </a:rPr>
              <a:t>Kurzschluss</a:t>
            </a:r>
            <a:endParaRPr lang="en-GB" sz="1400" dirty="0">
              <a:solidFill>
                <a:schemeClr val="bg1"/>
              </a:solidFill>
              <a:latin typeface="Calibri" panose="020F0502020204030204" pitchFamily="34" charset="0"/>
              <a:ea typeface="Lato Light" panose="020F0502020204030203" pitchFamily="34" charset="0"/>
              <a:cs typeface="Calibri" panose="020F0502020204030204" pitchFamily="34" charset="0"/>
            </a:endParaRPr>
          </a:p>
          <a:p>
            <a:pPr algn="l">
              <a:lnSpc>
                <a:spcPts val="1760"/>
              </a:lnSpc>
              <a:spcBef>
                <a:spcPts val="0"/>
              </a:spcBef>
            </a:pPr>
            <a:r>
              <a:rPr lang="en-GB" sz="1400" dirty="0">
                <a:solidFill>
                  <a:schemeClr val="bg1"/>
                </a:solidFill>
                <a:latin typeface="Calibri" panose="020F0502020204030204" pitchFamily="34" charset="0"/>
                <a:ea typeface="Lato Light" panose="020F0502020204030203" pitchFamily="34" charset="0"/>
                <a:cs typeface="Calibri" panose="020F0502020204030204" pitchFamily="34" charset="0"/>
              </a:rPr>
              <a:t>-</a:t>
            </a:r>
            <a:r>
              <a:rPr lang="en-GB" sz="1400" dirty="0" err="1">
                <a:solidFill>
                  <a:schemeClr val="bg1"/>
                </a:solidFill>
                <a:latin typeface="Calibri" panose="020F0502020204030204" pitchFamily="34" charset="0"/>
                <a:ea typeface="Lato Light" panose="020F0502020204030203" pitchFamily="34" charset="0"/>
                <a:cs typeface="Calibri" panose="020F0502020204030204" pitchFamily="34" charset="0"/>
              </a:rPr>
              <a:t>reaktionen</a:t>
            </a:r>
            <a:r>
              <a:rPr lang="en-GB" sz="1400" dirty="0">
                <a:solidFill>
                  <a:schemeClr val="bg1"/>
                </a:solidFill>
                <a:latin typeface="Calibri" panose="020F0502020204030204" pitchFamily="34" charset="0"/>
                <a:ea typeface="Lato Light" panose="020F0502020204030203" pitchFamily="34" charset="0"/>
                <a:cs typeface="Calibri" panose="020F0502020204030204" pitchFamily="34" charset="0"/>
              </a:rPr>
              <a:t> </a:t>
            </a:r>
          </a:p>
          <a:p>
            <a:pPr algn="l">
              <a:lnSpc>
                <a:spcPts val="1760"/>
              </a:lnSpc>
              <a:spcBef>
                <a:spcPts val="0"/>
              </a:spcBef>
            </a:pPr>
            <a:r>
              <a:rPr lang="en-GB" sz="1400" dirty="0" err="1">
                <a:solidFill>
                  <a:schemeClr val="bg1"/>
                </a:solidFill>
                <a:latin typeface="Calibri" panose="020F0502020204030204" pitchFamily="34" charset="0"/>
                <a:ea typeface="Lato Light" panose="020F0502020204030203" pitchFamily="34" charset="0"/>
                <a:cs typeface="Calibri" panose="020F0502020204030204" pitchFamily="34" charset="0"/>
              </a:rPr>
              <a:t>vermeiden</a:t>
            </a:r>
            <a:r>
              <a:rPr lang="en-GB" sz="1400" dirty="0">
                <a:solidFill>
                  <a:schemeClr val="bg1"/>
                </a:solidFill>
                <a:latin typeface="Calibri" panose="020F0502020204030204" pitchFamily="34" charset="0"/>
                <a:ea typeface="Lato Light" panose="020F0502020204030203" pitchFamily="34" charset="0"/>
                <a:cs typeface="Calibri" panose="020F0502020204030204" pitchFamily="34" charset="0"/>
              </a:rPr>
              <a:t>. </a:t>
            </a:r>
            <a:br>
              <a:rPr lang="en-GB" sz="1400" dirty="0">
                <a:solidFill>
                  <a:schemeClr val="bg1"/>
                </a:solidFill>
                <a:latin typeface="Calibri" panose="020F0502020204030204" pitchFamily="34" charset="0"/>
                <a:ea typeface="Lato Light" panose="020F0502020204030203" pitchFamily="34" charset="0"/>
                <a:cs typeface="Calibri" panose="020F0502020204030204" pitchFamily="34" charset="0"/>
              </a:rPr>
            </a:br>
            <a:r>
              <a:rPr lang="en-GB" sz="1400" dirty="0">
                <a:solidFill>
                  <a:schemeClr val="bg1"/>
                </a:solidFill>
                <a:latin typeface="Calibri" panose="020F0502020204030204" pitchFamily="34" charset="0"/>
                <a:ea typeface="Lato Light" panose="020F0502020204030203" pitchFamily="34" charset="0"/>
                <a:cs typeface="Calibri" panose="020F0502020204030204" pitchFamily="34" charset="0"/>
              </a:rPr>
              <a:t>'Pendel-Effekt'</a:t>
            </a:r>
          </a:p>
        </p:txBody>
      </p:sp>
      <p:sp>
        <p:nvSpPr>
          <p:cNvPr id="49" name="Subtitle 2">
            <a:extLst>
              <a:ext uri="{FF2B5EF4-FFF2-40B4-BE49-F238E27FC236}">
                <a16:creationId xmlns:a16="http://schemas.microsoft.com/office/drawing/2014/main" id="{31115E1B-01AB-8073-85F3-190E00565ABA}"/>
              </a:ext>
            </a:extLst>
          </p:cNvPr>
          <p:cNvSpPr txBox="1">
            <a:spLocks/>
          </p:cNvSpPr>
          <p:nvPr/>
        </p:nvSpPr>
        <p:spPr>
          <a:xfrm>
            <a:off x="9441261" y="5159004"/>
            <a:ext cx="1643636" cy="1178472"/>
          </a:xfrm>
          <a:prstGeom prst="rect">
            <a:avLst/>
          </a:prstGeom>
          <a:noFill/>
          <a:ln>
            <a:noFill/>
          </a:ln>
        </p:spPr>
        <p:txBody>
          <a:bodyPr vert="horz" wrap="square" lIns="34299" tIns="17149" rIns="34299" bIns="1714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760"/>
              </a:lnSpc>
              <a:spcBef>
                <a:spcPts val="0"/>
              </a:spcBef>
            </a:pPr>
            <a:r>
              <a:rPr lang="en-GB" sz="1200" dirty="0" err="1">
                <a:solidFill>
                  <a:schemeClr val="bg1"/>
                </a:solidFill>
                <a:latin typeface="Calibri" panose="020F0502020204030204" pitchFamily="34" charset="0"/>
                <a:ea typeface="Lato Light" panose="020F0502020204030203" pitchFamily="34" charset="0"/>
                <a:cs typeface="Calibri" panose="020F0502020204030204" pitchFamily="34" charset="0"/>
              </a:rPr>
              <a:t>Bereit</a:t>
            </a:r>
            <a:r>
              <a:rPr lang="en-GB" sz="1200" dirty="0">
                <a:solidFill>
                  <a:schemeClr val="bg1"/>
                </a:solidFill>
                <a:latin typeface="Calibri" panose="020F0502020204030204" pitchFamily="34" charset="0"/>
                <a:ea typeface="Lato Light" panose="020F0502020204030203" pitchFamily="34" charset="0"/>
                <a:cs typeface="Calibri" panose="020F0502020204030204" pitchFamily="34" charset="0"/>
              </a:rPr>
              <a:t> sein, </a:t>
            </a:r>
          </a:p>
          <a:p>
            <a:pPr algn="r">
              <a:lnSpc>
                <a:spcPts val="1760"/>
              </a:lnSpc>
              <a:spcBef>
                <a:spcPts val="0"/>
              </a:spcBef>
            </a:pPr>
            <a:r>
              <a:rPr lang="en-GB" sz="1200" dirty="0" err="1">
                <a:solidFill>
                  <a:schemeClr val="bg1"/>
                </a:solidFill>
                <a:latin typeface="Calibri" panose="020F0502020204030204" pitchFamily="34" charset="0"/>
                <a:ea typeface="Lato Light" panose="020F0502020204030203" pitchFamily="34" charset="0"/>
                <a:cs typeface="Calibri" panose="020F0502020204030204" pitchFamily="34" charset="0"/>
              </a:rPr>
              <a:t>Herausforderungen</a:t>
            </a:r>
            <a:r>
              <a:rPr lang="en-GB" sz="1200" dirty="0">
                <a:solidFill>
                  <a:schemeClr val="bg1"/>
                </a:solidFill>
                <a:latin typeface="Calibri" panose="020F0502020204030204" pitchFamily="34" charset="0"/>
                <a:ea typeface="Lato Light" panose="020F0502020204030203" pitchFamily="34" charset="0"/>
                <a:cs typeface="Calibri" panose="020F0502020204030204" pitchFamily="34" charset="0"/>
              </a:rPr>
              <a:t> anzunehmen</a:t>
            </a:r>
            <a:br>
              <a:rPr lang="en-GB" sz="1200" dirty="0">
                <a:solidFill>
                  <a:schemeClr val="bg1"/>
                </a:solidFill>
                <a:latin typeface="Calibri" panose="020F0502020204030204" pitchFamily="34" charset="0"/>
                <a:ea typeface="Lato Light" panose="020F0502020204030203" pitchFamily="34" charset="0"/>
                <a:cs typeface="Calibri" panose="020F0502020204030204" pitchFamily="34" charset="0"/>
              </a:rPr>
            </a:br>
            <a:r>
              <a:rPr lang="en-GB" sz="1200" dirty="0">
                <a:solidFill>
                  <a:schemeClr val="bg1"/>
                </a:solidFill>
                <a:latin typeface="Calibri" panose="020F0502020204030204" pitchFamily="34" charset="0"/>
                <a:ea typeface="Lato Light" panose="020F0502020204030203" pitchFamily="34" charset="0"/>
                <a:cs typeface="Calibri" panose="020F0502020204030204" pitchFamily="34" charset="0"/>
              </a:rPr>
              <a:t> und </a:t>
            </a:r>
            <a:r>
              <a:rPr lang="en-GB" sz="1200" dirty="0" err="1">
                <a:solidFill>
                  <a:schemeClr val="bg1"/>
                </a:solidFill>
                <a:latin typeface="Calibri" panose="020F0502020204030204" pitchFamily="34" charset="0"/>
                <a:ea typeface="Lato Light" panose="020F0502020204030203" pitchFamily="34" charset="0"/>
                <a:cs typeface="Calibri" panose="020F0502020204030204" pitchFamily="34" charset="0"/>
              </a:rPr>
              <a:t>herausgefordert</a:t>
            </a:r>
            <a:endParaRPr lang="en-GB" sz="1200" dirty="0">
              <a:solidFill>
                <a:schemeClr val="bg1"/>
              </a:solidFill>
              <a:latin typeface="Calibri" panose="020F0502020204030204" pitchFamily="34" charset="0"/>
              <a:ea typeface="Lato Light" panose="020F0502020204030203" pitchFamily="34" charset="0"/>
              <a:cs typeface="Calibri" panose="020F0502020204030204" pitchFamily="34" charset="0"/>
            </a:endParaRPr>
          </a:p>
          <a:p>
            <a:pPr algn="r">
              <a:lnSpc>
                <a:spcPts val="1760"/>
              </a:lnSpc>
              <a:spcBef>
                <a:spcPts val="0"/>
              </a:spcBef>
            </a:pPr>
            <a:r>
              <a:rPr lang="en-GB" sz="1200" dirty="0">
                <a:solidFill>
                  <a:schemeClr val="bg1"/>
                </a:solidFill>
                <a:latin typeface="Calibri" panose="020F0502020204030204" pitchFamily="34" charset="0"/>
                <a:ea typeface="Lato Light" panose="020F0502020204030203" pitchFamily="34" charset="0"/>
                <a:cs typeface="Calibri" panose="020F0502020204030204" pitchFamily="34" charset="0"/>
              </a:rPr>
              <a:t> zu werden</a:t>
            </a:r>
          </a:p>
        </p:txBody>
      </p:sp>
      <p:sp>
        <p:nvSpPr>
          <p:cNvPr id="50" name="Freeform 8">
            <a:extLst>
              <a:ext uri="{FF2B5EF4-FFF2-40B4-BE49-F238E27FC236}">
                <a16:creationId xmlns:a16="http://schemas.microsoft.com/office/drawing/2014/main" id="{B6CE872D-0D74-2D51-D5C1-603331D5FB84}"/>
              </a:ext>
            </a:extLst>
          </p:cNvPr>
          <p:cNvSpPr>
            <a:spLocks/>
          </p:cNvSpPr>
          <p:nvPr/>
        </p:nvSpPr>
        <p:spPr bwMode="auto">
          <a:xfrm>
            <a:off x="5763474" y="2665864"/>
            <a:ext cx="1218133" cy="3823064"/>
          </a:xfrm>
          <a:custGeom>
            <a:avLst/>
            <a:gdLst>
              <a:gd name="T0" fmla="*/ 458758 w 1718"/>
              <a:gd name="T1" fmla="*/ 899723 h 5397"/>
              <a:gd name="T2" fmla="*/ 108833 w 1718"/>
              <a:gd name="T3" fmla="*/ 679383 h 5397"/>
              <a:gd name="T4" fmla="*/ 101265 w 1718"/>
              <a:gd name="T5" fmla="*/ 736268 h 5397"/>
              <a:gd name="T6" fmla="*/ 98022 w 1718"/>
              <a:gd name="T7" fmla="*/ 680463 h 5397"/>
              <a:gd name="T8" fmla="*/ 101986 w 1718"/>
              <a:gd name="T9" fmla="*/ 621418 h 5397"/>
              <a:gd name="T10" fmla="*/ 203612 w 1718"/>
              <a:gd name="T11" fmla="*/ 253824 h 5397"/>
              <a:gd name="T12" fmla="*/ 464524 w 1718"/>
              <a:gd name="T13" fmla="*/ 923126 h 5397"/>
              <a:gd name="T14" fmla="*/ 464524 w 1718"/>
              <a:gd name="T15" fmla="*/ 923126 h 5397"/>
              <a:gd name="T16" fmla="*/ 442181 w 1718"/>
              <a:gd name="T17" fmla="*/ 693064 h 5397"/>
              <a:gd name="T18" fmla="*/ 445064 w 1718"/>
              <a:gd name="T19" fmla="*/ 610977 h 5397"/>
              <a:gd name="T20" fmla="*/ 454433 w 1718"/>
              <a:gd name="T21" fmla="*/ 650580 h 5397"/>
              <a:gd name="T22" fmla="*/ 562186 w 1718"/>
              <a:gd name="T23" fmla="*/ 1795126 h 5397"/>
              <a:gd name="T24" fmla="*/ 557140 w 1718"/>
              <a:gd name="T25" fmla="*/ 1774964 h 5397"/>
              <a:gd name="T26" fmla="*/ 560384 w 1718"/>
              <a:gd name="T27" fmla="*/ 1749402 h 5397"/>
              <a:gd name="T28" fmla="*/ 554978 w 1718"/>
              <a:gd name="T29" fmla="*/ 1728160 h 5397"/>
              <a:gd name="T30" fmla="*/ 473894 w 1718"/>
              <a:gd name="T31" fmla="*/ 1051657 h 5397"/>
              <a:gd name="T32" fmla="*/ 469569 w 1718"/>
              <a:gd name="T33" fmla="*/ 951208 h 5397"/>
              <a:gd name="T34" fmla="*/ 501282 w 1718"/>
              <a:gd name="T35" fmla="*/ 897923 h 5397"/>
              <a:gd name="T36" fmla="*/ 504886 w 1718"/>
              <a:gd name="T37" fmla="*/ 896483 h 5397"/>
              <a:gd name="T38" fmla="*/ 558582 w 1718"/>
              <a:gd name="T39" fmla="*/ 611697 h 5397"/>
              <a:gd name="T40" fmla="*/ 482543 w 1718"/>
              <a:gd name="T41" fmla="*/ 300988 h 5397"/>
              <a:gd name="T42" fmla="*/ 329383 w 1718"/>
              <a:gd name="T43" fmla="*/ 248063 h 5397"/>
              <a:gd name="T44" fmla="*/ 323257 w 1718"/>
              <a:gd name="T45" fmla="*/ 212060 h 5397"/>
              <a:gd name="T46" fmla="*/ 339834 w 1718"/>
              <a:gd name="T47" fmla="*/ 162375 h 5397"/>
              <a:gd name="T48" fmla="*/ 329383 w 1718"/>
              <a:gd name="T49" fmla="*/ 119171 h 5397"/>
              <a:gd name="T50" fmla="*/ 216946 w 1718"/>
              <a:gd name="T51" fmla="*/ 7201 h 5397"/>
              <a:gd name="T52" fmla="*/ 172259 w 1718"/>
              <a:gd name="T53" fmla="*/ 124212 h 5397"/>
              <a:gd name="T54" fmla="*/ 169376 w 1718"/>
              <a:gd name="T55" fmla="*/ 168856 h 5397"/>
              <a:gd name="T56" fmla="*/ 201089 w 1718"/>
              <a:gd name="T57" fmla="*/ 219620 h 5397"/>
              <a:gd name="T58" fmla="*/ 188837 w 1718"/>
              <a:gd name="T59" fmla="*/ 270385 h 5397"/>
              <a:gd name="T60" fmla="*/ 68111 w 1718"/>
              <a:gd name="T61" fmla="*/ 314309 h 5397"/>
              <a:gd name="T62" fmla="*/ 38200 w 1718"/>
              <a:gd name="T63" fmla="*/ 900083 h 5397"/>
              <a:gd name="T64" fmla="*/ 54777 w 1718"/>
              <a:gd name="T65" fmla="*/ 902244 h 5397"/>
              <a:gd name="T66" fmla="*/ 77841 w 1718"/>
              <a:gd name="T67" fmla="*/ 973890 h 5397"/>
              <a:gd name="T68" fmla="*/ 135501 w 1718"/>
              <a:gd name="T69" fmla="*/ 1522221 h 5397"/>
              <a:gd name="T70" fmla="*/ 154601 w 1718"/>
              <a:gd name="T71" fmla="*/ 1753362 h 5397"/>
              <a:gd name="T72" fmla="*/ 158205 w 1718"/>
              <a:gd name="T73" fmla="*/ 1770284 h 5397"/>
              <a:gd name="T74" fmla="*/ 159646 w 1718"/>
              <a:gd name="T75" fmla="*/ 1809168 h 5397"/>
              <a:gd name="T76" fmla="*/ 131897 w 1718"/>
              <a:gd name="T77" fmla="*/ 1873974 h 5397"/>
              <a:gd name="T78" fmla="*/ 233884 w 1718"/>
              <a:gd name="T79" fmla="*/ 1890895 h 5397"/>
              <a:gd name="T80" fmla="*/ 272804 w 1718"/>
              <a:gd name="T81" fmla="*/ 1848771 h 5397"/>
              <a:gd name="T82" fmla="*/ 270282 w 1718"/>
              <a:gd name="T83" fmla="*/ 1810608 h 5397"/>
              <a:gd name="T84" fmla="*/ 274246 w 1718"/>
              <a:gd name="T85" fmla="*/ 1732120 h 5397"/>
              <a:gd name="T86" fmla="*/ 274246 w 1718"/>
              <a:gd name="T87" fmla="*/ 1577306 h 5397"/>
              <a:gd name="T88" fmla="*/ 255146 w 1718"/>
              <a:gd name="T89" fmla="*/ 1289639 h 5397"/>
              <a:gd name="T90" fmla="*/ 264155 w 1718"/>
              <a:gd name="T91" fmla="*/ 1208272 h 5397"/>
              <a:gd name="T92" fmla="*/ 267759 w 1718"/>
              <a:gd name="T93" fmla="*/ 1148866 h 5397"/>
              <a:gd name="T94" fmla="*/ 280372 w 1718"/>
              <a:gd name="T95" fmla="*/ 1051657 h 5397"/>
              <a:gd name="T96" fmla="*/ 397854 w 1718"/>
              <a:gd name="T97" fmla="*/ 1494498 h 5397"/>
              <a:gd name="T98" fmla="*/ 442901 w 1718"/>
              <a:gd name="T99" fmla="*/ 1776765 h 5397"/>
              <a:gd name="T100" fmla="*/ 459839 w 1718"/>
              <a:gd name="T101" fmla="*/ 1825729 h 5397"/>
              <a:gd name="T102" fmla="*/ 467767 w 1718"/>
              <a:gd name="T103" fmla="*/ 1852372 h 5397"/>
              <a:gd name="T104" fmla="*/ 489750 w 1718"/>
              <a:gd name="T105" fmla="*/ 1895576 h 5397"/>
              <a:gd name="T106" fmla="*/ 592097 w 1718"/>
              <a:gd name="T107" fmla="*/ 1941660 h 5397"/>
              <a:gd name="T108" fmla="*/ 563627 w 1718"/>
              <a:gd name="T109" fmla="*/ 1844091 h 53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18" h="5397">
                <a:moveTo>
                  <a:pt x="1273" y="2499"/>
                </a:moveTo>
                <a:lnTo>
                  <a:pt x="1273" y="2499"/>
                </a:lnTo>
                <a:cubicBezTo>
                  <a:pt x="1273" y="2499"/>
                  <a:pt x="1273" y="2499"/>
                  <a:pt x="1273" y="2498"/>
                </a:cubicBezTo>
                <a:cubicBezTo>
                  <a:pt x="1273" y="2499"/>
                  <a:pt x="1273" y="2499"/>
                  <a:pt x="1273" y="2499"/>
                </a:cubicBezTo>
                <a:cubicBezTo>
                  <a:pt x="1273" y="2499"/>
                  <a:pt x="1275" y="2507"/>
                  <a:pt x="1277" y="2517"/>
                </a:cubicBezTo>
                <a:cubicBezTo>
                  <a:pt x="1276" y="2511"/>
                  <a:pt x="1274" y="2505"/>
                  <a:pt x="1273" y="2499"/>
                </a:cubicBezTo>
                <a:close/>
                <a:moveTo>
                  <a:pt x="302" y="1887"/>
                </a:moveTo>
                <a:lnTo>
                  <a:pt x="302" y="1887"/>
                </a:lnTo>
                <a:cubicBezTo>
                  <a:pt x="300" y="1905"/>
                  <a:pt x="293" y="1922"/>
                  <a:pt x="290" y="1941"/>
                </a:cubicBezTo>
                <a:cubicBezTo>
                  <a:pt x="283" y="1975"/>
                  <a:pt x="288" y="2011"/>
                  <a:pt x="281" y="2045"/>
                </a:cubicBezTo>
                <a:cubicBezTo>
                  <a:pt x="280" y="2049"/>
                  <a:pt x="277" y="2054"/>
                  <a:pt x="274" y="2052"/>
                </a:cubicBezTo>
                <a:cubicBezTo>
                  <a:pt x="273" y="2016"/>
                  <a:pt x="272" y="1981"/>
                  <a:pt x="272" y="1945"/>
                </a:cubicBezTo>
                <a:cubicBezTo>
                  <a:pt x="271" y="1926"/>
                  <a:pt x="271" y="1908"/>
                  <a:pt x="272" y="1890"/>
                </a:cubicBezTo>
                <a:cubicBezTo>
                  <a:pt x="274" y="1864"/>
                  <a:pt x="281" y="1840"/>
                  <a:pt x="281" y="1814"/>
                </a:cubicBezTo>
                <a:cubicBezTo>
                  <a:pt x="281" y="1784"/>
                  <a:pt x="272" y="1753"/>
                  <a:pt x="283" y="1726"/>
                </a:cubicBezTo>
                <a:cubicBezTo>
                  <a:pt x="291" y="1766"/>
                  <a:pt x="297" y="1806"/>
                  <a:pt x="300" y="1846"/>
                </a:cubicBezTo>
                <a:cubicBezTo>
                  <a:pt x="302" y="1860"/>
                  <a:pt x="303" y="1873"/>
                  <a:pt x="302" y="1887"/>
                </a:cubicBezTo>
                <a:close/>
                <a:moveTo>
                  <a:pt x="565" y="705"/>
                </a:moveTo>
                <a:lnTo>
                  <a:pt x="565" y="705"/>
                </a:lnTo>
                <a:cubicBezTo>
                  <a:pt x="565" y="714"/>
                  <a:pt x="565" y="722"/>
                  <a:pt x="565" y="730"/>
                </a:cubicBezTo>
                <a:cubicBezTo>
                  <a:pt x="563" y="719"/>
                  <a:pt x="564" y="711"/>
                  <a:pt x="565" y="705"/>
                </a:cubicBezTo>
                <a:close/>
                <a:moveTo>
                  <a:pt x="1289" y="2564"/>
                </a:moveTo>
                <a:lnTo>
                  <a:pt x="1289" y="2564"/>
                </a:lnTo>
                <a:cubicBezTo>
                  <a:pt x="1286" y="2554"/>
                  <a:pt x="1284" y="2544"/>
                  <a:pt x="1282" y="2534"/>
                </a:cubicBezTo>
                <a:cubicBezTo>
                  <a:pt x="1283" y="2539"/>
                  <a:pt x="1284" y="2544"/>
                  <a:pt x="1285" y="2548"/>
                </a:cubicBezTo>
                <a:cubicBezTo>
                  <a:pt x="1286" y="2552"/>
                  <a:pt x="1288" y="2558"/>
                  <a:pt x="1289" y="2564"/>
                </a:cubicBezTo>
                <a:close/>
                <a:moveTo>
                  <a:pt x="1261" y="1807"/>
                </a:moveTo>
                <a:lnTo>
                  <a:pt x="1261" y="1807"/>
                </a:lnTo>
                <a:cubicBezTo>
                  <a:pt x="1254" y="1838"/>
                  <a:pt x="1248" y="1868"/>
                  <a:pt x="1241" y="1898"/>
                </a:cubicBezTo>
                <a:cubicBezTo>
                  <a:pt x="1239" y="1908"/>
                  <a:pt x="1236" y="1920"/>
                  <a:pt x="1227" y="1925"/>
                </a:cubicBezTo>
                <a:cubicBezTo>
                  <a:pt x="1228" y="1846"/>
                  <a:pt x="1225" y="1767"/>
                  <a:pt x="1220" y="1688"/>
                </a:cubicBezTo>
                <a:cubicBezTo>
                  <a:pt x="1224" y="1683"/>
                  <a:pt x="1232" y="1690"/>
                  <a:pt x="1235" y="1697"/>
                </a:cubicBezTo>
                <a:cubicBezTo>
                  <a:pt x="1242" y="1712"/>
                  <a:pt x="1249" y="1727"/>
                  <a:pt x="1256" y="1743"/>
                </a:cubicBezTo>
                <a:cubicBezTo>
                  <a:pt x="1259" y="1749"/>
                  <a:pt x="1262" y="1756"/>
                  <a:pt x="1264" y="1762"/>
                </a:cubicBezTo>
                <a:cubicBezTo>
                  <a:pt x="1267" y="1777"/>
                  <a:pt x="1264" y="1792"/>
                  <a:pt x="1261" y="1807"/>
                </a:cubicBezTo>
                <a:close/>
                <a:moveTo>
                  <a:pt x="1529" y="5040"/>
                </a:moveTo>
                <a:lnTo>
                  <a:pt x="1529" y="5040"/>
                </a:lnTo>
                <a:cubicBezTo>
                  <a:pt x="1544" y="5034"/>
                  <a:pt x="1555" y="5029"/>
                  <a:pt x="1558" y="5029"/>
                </a:cubicBezTo>
                <a:cubicBezTo>
                  <a:pt x="1569" y="5029"/>
                  <a:pt x="1560" y="4991"/>
                  <a:pt x="1560" y="4986"/>
                </a:cubicBezTo>
                <a:cubicBezTo>
                  <a:pt x="1560" y="4977"/>
                  <a:pt x="1562" y="4969"/>
                  <a:pt x="1560" y="4960"/>
                </a:cubicBezTo>
                <a:cubicBezTo>
                  <a:pt x="1557" y="4950"/>
                  <a:pt x="1548" y="4942"/>
                  <a:pt x="1546" y="4930"/>
                </a:cubicBezTo>
                <a:cubicBezTo>
                  <a:pt x="1546" y="4924"/>
                  <a:pt x="1547" y="4918"/>
                  <a:pt x="1548" y="4911"/>
                </a:cubicBezTo>
                <a:cubicBezTo>
                  <a:pt x="1550" y="4902"/>
                  <a:pt x="1551" y="4892"/>
                  <a:pt x="1553" y="4882"/>
                </a:cubicBezTo>
                <a:cubicBezTo>
                  <a:pt x="1555" y="4875"/>
                  <a:pt x="1556" y="4866"/>
                  <a:pt x="1555" y="4859"/>
                </a:cubicBezTo>
                <a:cubicBezTo>
                  <a:pt x="1553" y="4849"/>
                  <a:pt x="1545" y="4844"/>
                  <a:pt x="1542" y="4835"/>
                </a:cubicBezTo>
                <a:cubicBezTo>
                  <a:pt x="1538" y="4826"/>
                  <a:pt x="1540" y="4810"/>
                  <a:pt x="1540" y="4800"/>
                </a:cubicBezTo>
                <a:cubicBezTo>
                  <a:pt x="1538" y="4776"/>
                  <a:pt x="1538" y="4750"/>
                  <a:pt x="1537" y="4725"/>
                </a:cubicBezTo>
                <a:cubicBezTo>
                  <a:pt x="1534" y="4504"/>
                  <a:pt x="1417" y="3746"/>
                  <a:pt x="1393" y="3625"/>
                </a:cubicBezTo>
                <a:cubicBezTo>
                  <a:pt x="1368" y="3504"/>
                  <a:pt x="1336" y="3218"/>
                  <a:pt x="1315" y="2921"/>
                </a:cubicBezTo>
                <a:cubicBezTo>
                  <a:pt x="1310" y="2838"/>
                  <a:pt x="1317" y="2738"/>
                  <a:pt x="1302" y="2635"/>
                </a:cubicBezTo>
                <a:cubicBezTo>
                  <a:pt x="1303" y="2640"/>
                  <a:pt x="1303" y="2642"/>
                  <a:pt x="1303" y="2642"/>
                </a:cubicBezTo>
                <a:cubicBezTo>
                  <a:pt x="1303" y="2642"/>
                  <a:pt x="1311" y="2622"/>
                  <a:pt x="1319" y="2596"/>
                </a:cubicBezTo>
                <a:cubicBezTo>
                  <a:pt x="1325" y="2577"/>
                  <a:pt x="1333" y="2513"/>
                  <a:pt x="1336" y="2483"/>
                </a:cubicBezTo>
                <a:cubicBezTo>
                  <a:pt x="1359" y="2491"/>
                  <a:pt x="1380" y="2493"/>
                  <a:pt x="1391" y="2494"/>
                </a:cubicBezTo>
                <a:cubicBezTo>
                  <a:pt x="1395" y="2494"/>
                  <a:pt x="1398" y="2493"/>
                  <a:pt x="1400" y="2490"/>
                </a:cubicBezTo>
                <a:cubicBezTo>
                  <a:pt x="1400" y="2490"/>
                  <a:pt x="1400" y="2490"/>
                  <a:pt x="1401" y="2490"/>
                </a:cubicBezTo>
                <a:cubicBezTo>
                  <a:pt x="1400" y="2490"/>
                  <a:pt x="1400" y="2490"/>
                  <a:pt x="1400" y="2490"/>
                </a:cubicBezTo>
                <a:cubicBezTo>
                  <a:pt x="1401" y="2489"/>
                  <a:pt x="1402" y="2488"/>
                  <a:pt x="1402" y="2486"/>
                </a:cubicBezTo>
                <a:cubicBezTo>
                  <a:pt x="1437" y="2376"/>
                  <a:pt x="1556" y="1719"/>
                  <a:pt x="1550" y="1699"/>
                </a:cubicBezTo>
                <a:cubicBezTo>
                  <a:pt x="1541" y="1634"/>
                  <a:pt x="1381" y="915"/>
                  <a:pt x="1369" y="870"/>
                </a:cubicBezTo>
                <a:cubicBezTo>
                  <a:pt x="1357" y="826"/>
                  <a:pt x="1339" y="836"/>
                  <a:pt x="1339" y="836"/>
                </a:cubicBezTo>
                <a:cubicBezTo>
                  <a:pt x="1306" y="814"/>
                  <a:pt x="1074" y="760"/>
                  <a:pt x="1041" y="754"/>
                </a:cubicBezTo>
                <a:cubicBezTo>
                  <a:pt x="1008" y="748"/>
                  <a:pt x="973" y="718"/>
                  <a:pt x="948" y="699"/>
                </a:cubicBezTo>
                <a:cubicBezTo>
                  <a:pt x="924" y="681"/>
                  <a:pt x="914" y="689"/>
                  <a:pt x="914" y="689"/>
                </a:cubicBezTo>
                <a:cubicBezTo>
                  <a:pt x="906" y="681"/>
                  <a:pt x="905" y="679"/>
                  <a:pt x="901" y="685"/>
                </a:cubicBezTo>
                <a:cubicBezTo>
                  <a:pt x="898" y="664"/>
                  <a:pt x="895" y="592"/>
                  <a:pt x="897" y="589"/>
                </a:cubicBezTo>
                <a:cubicBezTo>
                  <a:pt x="897" y="589"/>
                  <a:pt x="906" y="568"/>
                  <a:pt x="909" y="557"/>
                </a:cubicBezTo>
                <a:cubicBezTo>
                  <a:pt x="912" y="546"/>
                  <a:pt x="914" y="485"/>
                  <a:pt x="914" y="485"/>
                </a:cubicBezTo>
                <a:cubicBezTo>
                  <a:pt x="914" y="485"/>
                  <a:pt x="933" y="486"/>
                  <a:pt x="943" y="451"/>
                </a:cubicBezTo>
                <a:cubicBezTo>
                  <a:pt x="953" y="416"/>
                  <a:pt x="947" y="422"/>
                  <a:pt x="952" y="383"/>
                </a:cubicBezTo>
                <a:cubicBezTo>
                  <a:pt x="957" y="345"/>
                  <a:pt x="950" y="295"/>
                  <a:pt x="914" y="331"/>
                </a:cubicBezTo>
                <a:cubicBezTo>
                  <a:pt x="915" y="320"/>
                  <a:pt x="917" y="301"/>
                  <a:pt x="922" y="250"/>
                </a:cubicBezTo>
                <a:cubicBezTo>
                  <a:pt x="930" y="161"/>
                  <a:pt x="903" y="126"/>
                  <a:pt x="847" y="71"/>
                </a:cubicBezTo>
                <a:cubicBezTo>
                  <a:pt x="789" y="16"/>
                  <a:pt x="670" y="0"/>
                  <a:pt x="602" y="20"/>
                </a:cubicBezTo>
                <a:cubicBezTo>
                  <a:pt x="534" y="41"/>
                  <a:pt x="445" y="135"/>
                  <a:pt x="440" y="186"/>
                </a:cubicBezTo>
                <a:cubicBezTo>
                  <a:pt x="434" y="238"/>
                  <a:pt x="470" y="330"/>
                  <a:pt x="478" y="345"/>
                </a:cubicBezTo>
                <a:cubicBezTo>
                  <a:pt x="479" y="349"/>
                  <a:pt x="483" y="355"/>
                  <a:pt x="487" y="361"/>
                </a:cubicBezTo>
                <a:cubicBezTo>
                  <a:pt x="475" y="353"/>
                  <a:pt x="461" y="351"/>
                  <a:pt x="451" y="366"/>
                </a:cubicBezTo>
                <a:cubicBezTo>
                  <a:pt x="432" y="398"/>
                  <a:pt x="461" y="432"/>
                  <a:pt x="470" y="469"/>
                </a:cubicBezTo>
                <a:cubicBezTo>
                  <a:pt x="479" y="506"/>
                  <a:pt x="508" y="526"/>
                  <a:pt x="531" y="513"/>
                </a:cubicBezTo>
                <a:cubicBezTo>
                  <a:pt x="531" y="513"/>
                  <a:pt x="532" y="583"/>
                  <a:pt x="558" y="610"/>
                </a:cubicBezTo>
                <a:cubicBezTo>
                  <a:pt x="558" y="610"/>
                  <a:pt x="564" y="653"/>
                  <a:pt x="565" y="699"/>
                </a:cubicBezTo>
                <a:cubicBezTo>
                  <a:pt x="565" y="699"/>
                  <a:pt x="549" y="711"/>
                  <a:pt x="536" y="738"/>
                </a:cubicBezTo>
                <a:cubicBezTo>
                  <a:pt x="536" y="735"/>
                  <a:pt x="532" y="738"/>
                  <a:pt x="524" y="751"/>
                </a:cubicBezTo>
                <a:cubicBezTo>
                  <a:pt x="524" y="751"/>
                  <a:pt x="514" y="756"/>
                  <a:pt x="493" y="763"/>
                </a:cubicBezTo>
                <a:cubicBezTo>
                  <a:pt x="472" y="769"/>
                  <a:pt x="210" y="859"/>
                  <a:pt x="189" y="873"/>
                </a:cubicBezTo>
                <a:cubicBezTo>
                  <a:pt x="189" y="873"/>
                  <a:pt x="165" y="865"/>
                  <a:pt x="157" y="903"/>
                </a:cubicBezTo>
                <a:cubicBezTo>
                  <a:pt x="148" y="941"/>
                  <a:pt x="9" y="1665"/>
                  <a:pt x="0" y="1743"/>
                </a:cubicBezTo>
                <a:cubicBezTo>
                  <a:pt x="0" y="1743"/>
                  <a:pt x="62" y="2433"/>
                  <a:pt x="106" y="2500"/>
                </a:cubicBezTo>
                <a:cubicBezTo>
                  <a:pt x="111" y="2513"/>
                  <a:pt x="137" y="2513"/>
                  <a:pt x="151" y="2507"/>
                </a:cubicBezTo>
                <a:cubicBezTo>
                  <a:pt x="151" y="2507"/>
                  <a:pt x="151" y="2506"/>
                  <a:pt x="152" y="2506"/>
                </a:cubicBezTo>
                <a:cubicBezTo>
                  <a:pt x="164" y="2535"/>
                  <a:pt x="188" y="2588"/>
                  <a:pt x="199" y="2601"/>
                </a:cubicBezTo>
                <a:cubicBezTo>
                  <a:pt x="207" y="2609"/>
                  <a:pt x="211" y="2613"/>
                  <a:pt x="213" y="2615"/>
                </a:cubicBezTo>
                <a:cubicBezTo>
                  <a:pt x="214" y="2652"/>
                  <a:pt x="216" y="2686"/>
                  <a:pt x="216" y="2705"/>
                </a:cubicBezTo>
                <a:cubicBezTo>
                  <a:pt x="212" y="2839"/>
                  <a:pt x="309" y="3370"/>
                  <a:pt x="323" y="3518"/>
                </a:cubicBezTo>
                <a:cubicBezTo>
                  <a:pt x="337" y="3666"/>
                  <a:pt x="365" y="4073"/>
                  <a:pt x="376" y="4228"/>
                </a:cubicBezTo>
                <a:cubicBezTo>
                  <a:pt x="388" y="4404"/>
                  <a:pt x="417" y="4580"/>
                  <a:pt x="434" y="4755"/>
                </a:cubicBezTo>
                <a:cubicBezTo>
                  <a:pt x="435" y="4778"/>
                  <a:pt x="446" y="4812"/>
                  <a:pt x="441" y="4834"/>
                </a:cubicBezTo>
                <a:cubicBezTo>
                  <a:pt x="437" y="4849"/>
                  <a:pt x="423" y="4853"/>
                  <a:pt x="429" y="4870"/>
                </a:cubicBezTo>
                <a:cubicBezTo>
                  <a:pt x="433" y="4881"/>
                  <a:pt x="448" y="4887"/>
                  <a:pt x="446" y="4901"/>
                </a:cubicBezTo>
                <a:cubicBezTo>
                  <a:pt x="446" y="4907"/>
                  <a:pt x="442" y="4912"/>
                  <a:pt x="439" y="4917"/>
                </a:cubicBezTo>
                <a:cubicBezTo>
                  <a:pt x="436" y="4923"/>
                  <a:pt x="434" y="4929"/>
                  <a:pt x="437" y="4934"/>
                </a:cubicBezTo>
                <a:cubicBezTo>
                  <a:pt x="438" y="4937"/>
                  <a:pt x="443" y="4937"/>
                  <a:pt x="443" y="4940"/>
                </a:cubicBezTo>
                <a:cubicBezTo>
                  <a:pt x="438" y="4976"/>
                  <a:pt x="441" y="5000"/>
                  <a:pt x="443" y="5025"/>
                </a:cubicBezTo>
                <a:cubicBezTo>
                  <a:pt x="452" y="5031"/>
                  <a:pt x="472" y="5035"/>
                  <a:pt x="498" y="5037"/>
                </a:cubicBezTo>
                <a:cubicBezTo>
                  <a:pt x="485" y="5084"/>
                  <a:pt x="433" y="5143"/>
                  <a:pt x="366" y="5205"/>
                </a:cubicBezTo>
                <a:cubicBezTo>
                  <a:pt x="333" y="5236"/>
                  <a:pt x="272" y="5333"/>
                  <a:pt x="350" y="5367"/>
                </a:cubicBezTo>
                <a:cubicBezTo>
                  <a:pt x="419" y="5382"/>
                  <a:pt x="548" y="5365"/>
                  <a:pt x="599" y="5332"/>
                </a:cubicBezTo>
                <a:cubicBezTo>
                  <a:pt x="649" y="5299"/>
                  <a:pt x="635" y="5260"/>
                  <a:pt x="649" y="5252"/>
                </a:cubicBezTo>
                <a:cubicBezTo>
                  <a:pt x="661" y="5244"/>
                  <a:pt x="757" y="5226"/>
                  <a:pt x="757" y="5202"/>
                </a:cubicBezTo>
                <a:cubicBezTo>
                  <a:pt x="757" y="5179"/>
                  <a:pt x="765" y="5148"/>
                  <a:pt x="757" y="5135"/>
                </a:cubicBezTo>
                <a:cubicBezTo>
                  <a:pt x="749" y="5122"/>
                  <a:pt x="758" y="5107"/>
                  <a:pt x="760" y="5082"/>
                </a:cubicBezTo>
                <a:cubicBezTo>
                  <a:pt x="761" y="5070"/>
                  <a:pt x="756" y="5050"/>
                  <a:pt x="748" y="5031"/>
                </a:cubicBezTo>
                <a:cubicBezTo>
                  <a:pt x="748" y="5030"/>
                  <a:pt x="749" y="5030"/>
                  <a:pt x="750" y="5029"/>
                </a:cubicBezTo>
                <a:cubicBezTo>
                  <a:pt x="762" y="4977"/>
                  <a:pt x="752" y="4923"/>
                  <a:pt x="767" y="4870"/>
                </a:cubicBezTo>
                <a:cubicBezTo>
                  <a:pt x="773" y="4846"/>
                  <a:pt x="764" y="4833"/>
                  <a:pt x="761" y="4811"/>
                </a:cubicBezTo>
                <a:cubicBezTo>
                  <a:pt x="758" y="4791"/>
                  <a:pt x="763" y="4766"/>
                  <a:pt x="764" y="4746"/>
                </a:cubicBezTo>
                <a:cubicBezTo>
                  <a:pt x="766" y="4700"/>
                  <a:pt x="767" y="4653"/>
                  <a:pt x="768" y="4607"/>
                </a:cubicBezTo>
                <a:cubicBezTo>
                  <a:pt x="770" y="4532"/>
                  <a:pt x="766" y="4456"/>
                  <a:pt x="761" y="4381"/>
                </a:cubicBezTo>
                <a:cubicBezTo>
                  <a:pt x="751" y="4226"/>
                  <a:pt x="705" y="3956"/>
                  <a:pt x="708" y="3870"/>
                </a:cubicBezTo>
                <a:cubicBezTo>
                  <a:pt x="712" y="3784"/>
                  <a:pt x="698" y="3694"/>
                  <a:pt x="708" y="3582"/>
                </a:cubicBezTo>
                <a:cubicBezTo>
                  <a:pt x="711" y="3554"/>
                  <a:pt x="716" y="3500"/>
                  <a:pt x="721" y="3434"/>
                </a:cubicBezTo>
                <a:cubicBezTo>
                  <a:pt x="721" y="3434"/>
                  <a:pt x="721" y="3435"/>
                  <a:pt x="722" y="3436"/>
                </a:cubicBezTo>
                <a:cubicBezTo>
                  <a:pt x="735" y="3431"/>
                  <a:pt x="732" y="3370"/>
                  <a:pt x="733" y="3356"/>
                </a:cubicBezTo>
                <a:cubicBezTo>
                  <a:pt x="736" y="3323"/>
                  <a:pt x="738" y="3290"/>
                  <a:pt x="741" y="3258"/>
                </a:cubicBezTo>
                <a:cubicBezTo>
                  <a:pt x="741" y="3235"/>
                  <a:pt x="742" y="3214"/>
                  <a:pt x="743" y="3191"/>
                </a:cubicBezTo>
                <a:cubicBezTo>
                  <a:pt x="755" y="3073"/>
                  <a:pt x="766" y="2966"/>
                  <a:pt x="774" y="2931"/>
                </a:cubicBezTo>
                <a:cubicBezTo>
                  <a:pt x="775" y="2930"/>
                  <a:pt x="776" y="2929"/>
                  <a:pt x="776" y="2927"/>
                </a:cubicBezTo>
                <a:cubicBezTo>
                  <a:pt x="777" y="2925"/>
                  <a:pt x="778" y="2923"/>
                  <a:pt x="778" y="2921"/>
                </a:cubicBezTo>
                <a:cubicBezTo>
                  <a:pt x="800" y="2902"/>
                  <a:pt x="927" y="3359"/>
                  <a:pt x="958" y="3521"/>
                </a:cubicBezTo>
                <a:cubicBezTo>
                  <a:pt x="989" y="3687"/>
                  <a:pt x="1076" y="3944"/>
                  <a:pt x="1104" y="4151"/>
                </a:cubicBezTo>
                <a:cubicBezTo>
                  <a:pt x="1132" y="4358"/>
                  <a:pt x="1192" y="4732"/>
                  <a:pt x="1220" y="4867"/>
                </a:cubicBezTo>
                <a:cubicBezTo>
                  <a:pt x="1223" y="4879"/>
                  <a:pt x="1227" y="4892"/>
                  <a:pt x="1228" y="4904"/>
                </a:cubicBezTo>
                <a:cubicBezTo>
                  <a:pt x="1230" y="4914"/>
                  <a:pt x="1227" y="4925"/>
                  <a:pt x="1229" y="4935"/>
                </a:cubicBezTo>
                <a:cubicBezTo>
                  <a:pt x="1231" y="4943"/>
                  <a:pt x="1238" y="4949"/>
                  <a:pt x="1240" y="4957"/>
                </a:cubicBezTo>
                <a:cubicBezTo>
                  <a:pt x="1245" y="4993"/>
                  <a:pt x="1262" y="5034"/>
                  <a:pt x="1276" y="5071"/>
                </a:cubicBezTo>
                <a:cubicBezTo>
                  <a:pt x="1282" y="5072"/>
                  <a:pt x="1288" y="5073"/>
                  <a:pt x="1293" y="5075"/>
                </a:cubicBezTo>
                <a:cubicBezTo>
                  <a:pt x="1288" y="5096"/>
                  <a:pt x="1291" y="5118"/>
                  <a:pt x="1292" y="5129"/>
                </a:cubicBezTo>
                <a:cubicBezTo>
                  <a:pt x="1293" y="5145"/>
                  <a:pt x="1306" y="5138"/>
                  <a:pt x="1298" y="5145"/>
                </a:cubicBezTo>
                <a:cubicBezTo>
                  <a:pt x="1289" y="5152"/>
                  <a:pt x="1291" y="5219"/>
                  <a:pt x="1298" y="5229"/>
                </a:cubicBezTo>
                <a:cubicBezTo>
                  <a:pt x="1305" y="5239"/>
                  <a:pt x="1336" y="5257"/>
                  <a:pt x="1359" y="5265"/>
                </a:cubicBezTo>
                <a:cubicBezTo>
                  <a:pt x="1382" y="5274"/>
                  <a:pt x="1388" y="5288"/>
                  <a:pt x="1389" y="5309"/>
                </a:cubicBezTo>
                <a:cubicBezTo>
                  <a:pt x="1391" y="5329"/>
                  <a:pt x="1396" y="5334"/>
                  <a:pt x="1447" y="5365"/>
                </a:cubicBezTo>
                <a:cubicBezTo>
                  <a:pt x="1499" y="5396"/>
                  <a:pt x="1624" y="5396"/>
                  <a:pt x="1643" y="5393"/>
                </a:cubicBezTo>
                <a:cubicBezTo>
                  <a:pt x="1662" y="5390"/>
                  <a:pt x="1696" y="5394"/>
                  <a:pt x="1705" y="5340"/>
                </a:cubicBezTo>
                <a:cubicBezTo>
                  <a:pt x="1717" y="5269"/>
                  <a:pt x="1599" y="5161"/>
                  <a:pt x="1564" y="5122"/>
                </a:cubicBezTo>
                <a:cubicBezTo>
                  <a:pt x="1543" y="5101"/>
                  <a:pt x="1533" y="5065"/>
                  <a:pt x="1529" y="5040"/>
                </a:cubicBezTo>
                <a:close/>
              </a:path>
            </a:pathLst>
          </a:custGeom>
          <a:solidFill>
            <a:srgbClr val="086D6E"/>
          </a:solidFill>
          <a:ln>
            <a:noFill/>
          </a:ln>
        </p:spPr>
        <p:txBody>
          <a:bodyPr wrap="none" anchor="ctr"/>
          <a:lstStyle/>
          <a:p>
            <a:endParaRPr lang="en-GB" dirty="0">
              <a:latin typeface="Calibri" panose="020F0502020204030204" pitchFamily="34" charset="0"/>
              <a:cs typeface="Calibri" panose="020F0502020204030204" pitchFamily="34" charset="0"/>
            </a:endParaRPr>
          </a:p>
        </p:txBody>
      </p:sp>
      <p:sp>
        <p:nvSpPr>
          <p:cNvPr id="51" name="Subtitle 2">
            <a:extLst>
              <a:ext uri="{FF2B5EF4-FFF2-40B4-BE49-F238E27FC236}">
                <a16:creationId xmlns:a16="http://schemas.microsoft.com/office/drawing/2014/main" id="{A0327549-CD06-21FD-737B-50A6759EF62C}"/>
              </a:ext>
            </a:extLst>
          </p:cNvPr>
          <p:cNvSpPr txBox="1">
            <a:spLocks/>
          </p:cNvSpPr>
          <p:nvPr/>
        </p:nvSpPr>
        <p:spPr>
          <a:xfrm>
            <a:off x="442259" y="2577128"/>
            <a:ext cx="4644865" cy="3256669"/>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355600" indent="-355600" algn="l">
              <a:lnSpc>
                <a:spcPts val="2240"/>
              </a:lnSpc>
              <a:spcBef>
                <a:spcPts val="225"/>
              </a:spcBef>
              <a:buClr>
                <a:srgbClr val="F16924"/>
              </a:buClr>
              <a:buFont typeface="Arial" panose="020B0604020202020204" pitchFamily="34" charset="0"/>
              <a:buChar char="•"/>
            </a:pPr>
            <a:r>
              <a:rPr lang="en-GB" sz="1800" dirty="0" err="1">
                <a:solidFill>
                  <a:srgbClr val="595959"/>
                </a:solidFill>
                <a:latin typeface="Calibri" panose="020F0502020204030204" pitchFamily="34" charset="0"/>
                <a:ea typeface="Lato Light" panose="020F0502020204030203" pitchFamily="34" charset="0"/>
                <a:cs typeface="Calibri" panose="020F0502020204030204" pitchFamily="34" charset="0"/>
              </a:rPr>
              <a:t>Selbsterfahrung</a:t>
            </a: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 und Vorbildfunktion für </a:t>
            </a:r>
            <a:r>
              <a:rPr lang="en-GB" sz="1800" dirty="0" err="1">
                <a:solidFill>
                  <a:srgbClr val="595959"/>
                </a:solidFill>
                <a:latin typeface="Calibri" panose="020F0502020204030204" pitchFamily="34" charset="0"/>
                <a:ea typeface="Lato Light" panose="020F0502020204030203" pitchFamily="34" charset="0"/>
                <a:cs typeface="Calibri" panose="020F0502020204030204" pitchFamily="34" charset="0"/>
              </a:rPr>
              <a:t>gute</a:t>
            </a: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 </a:t>
            </a:r>
            <a:r>
              <a:rPr lang="en-GB" sz="1800" dirty="0" err="1">
                <a:solidFill>
                  <a:srgbClr val="595959"/>
                </a:solidFill>
                <a:latin typeface="Calibri" panose="020F0502020204030204" pitchFamily="34" charset="0"/>
                <a:ea typeface="Lato Light" panose="020F0502020204030203" pitchFamily="34" charset="0"/>
                <a:cs typeface="Calibri" panose="020F0502020204030204" pitchFamily="34" charset="0"/>
              </a:rPr>
              <a:t>Führung</a:t>
            </a: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 </a:t>
            </a:r>
            <a:r>
              <a:rPr lang="en-GB" sz="1800" dirty="0" err="1">
                <a:solidFill>
                  <a:srgbClr val="595959"/>
                </a:solidFill>
                <a:latin typeface="Calibri" panose="020F0502020204030204" pitchFamily="34" charset="0"/>
                <a:ea typeface="Lato Light" panose="020F0502020204030203" pitchFamily="34" charset="0"/>
                <a:cs typeface="Calibri" panose="020F0502020204030204" pitchFamily="34" charset="0"/>
              </a:rPr>
              <a:t>benötigt</a:t>
            </a:r>
            <a:endPar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endParaRPr>
          </a:p>
          <a:p>
            <a:pPr marL="355600" indent="-355600" algn="l">
              <a:lnSpc>
                <a:spcPts val="2240"/>
              </a:lnSpc>
              <a:spcBef>
                <a:spcPts val="225"/>
              </a:spcBef>
              <a:buClr>
                <a:srgbClr val="F16924"/>
              </a:buClr>
              <a:buFont typeface="Arial" panose="020B0604020202020204" pitchFamily="34" charset="0"/>
              <a:buChar char="•"/>
            </a:pP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Zu Fehlern stehen und aus ihnen lernen</a:t>
            </a:r>
          </a:p>
          <a:p>
            <a:pPr marL="355600" indent="-355600" algn="l">
              <a:lnSpc>
                <a:spcPts val="2240"/>
              </a:lnSpc>
              <a:spcBef>
                <a:spcPts val="225"/>
              </a:spcBef>
              <a:buClr>
                <a:srgbClr val="F16924"/>
              </a:buClr>
              <a:buFont typeface="Arial" panose="020B0604020202020204" pitchFamily="34" charset="0"/>
              <a:buChar char="•"/>
            </a:pP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Wer </a:t>
            </a:r>
            <a:r>
              <a:rPr lang="en-GB" sz="1800" dirty="0" err="1">
                <a:solidFill>
                  <a:srgbClr val="595959"/>
                </a:solidFill>
                <a:latin typeface="Calibri" panose="020F0502020204030204" pitchFamily="34" charset="0"/>
                <a:ea typeface="Lato Light" panose="020F0502020204030203" pitchFamily="34" charset="0"/>
                <a:cs typeface="Calibri" panose="020F0502020204030204" pitchFamily="34" charset="0"/>
              </a:rPr>
              <a:t>hält</a:t>
            </a: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 </a:t>
            </a:r>
            <a:r>
              <a:rPr lang="en-GB" sz="1800" dirty="0" err="1">
                <a:solidFill>
                  <a:srgbClr val="595959"/>
                </a:solidFill>
                <a:latin typeface="Calibri" panose="020F0502020204030204" pitchFamily="34" charset="0"/>
                <a:ea typeface="Lato Light" panose="020F0502020204030203" pitchFamily="34" charset="0"/>
                <a:cs typeface="Calibri" panose="020F0502020204030204" pitchFamily="34" charset="0"/>
              </a:rPr>
              <a:t>Ihnen</a:t>
            </a: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 den Spiegel vor? </a:t>
            </a:r>
          </a:p>
          <a:p>
            <a:pPr marL="571500" indent="-355600" algn="l">
              <a:lnSpc>
                <a:spcPts val="2240"/>
              </a:lnSpc>
              <a:spcBef>
                <a:spcPts val="225"/>
              </a:spcBef>
              <a:buClr>
                <a:srgbClr val="F16924"/>
              </a:buClr>
              <a:buFont typeface="Wingdings" panose="05000000000000000000" pitchFamily="2" charset="2"/>
              <a:buChar char="à"/>
            </a:pP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Risiko, HR, </a:t>
            </a:r>
            <a:r>
              <a:rPr lang="en-GB" sz="1800" dirty="0" err="1">
                <a:solidFill>
                  <a:srgbClr val="595959"/>
                </a:solidFill>
                <a:latin typeface="Calibri" panose="020F0502020204030204" pitchFamily="34" charset="0"/>
                <a:ea typeface="Lato Light" panose="020F0502020204030203" pitchFamily="34" charset="0"/>
                <a:cs typeface="Calibri" panose="020F0502020204030204" pitchFamily="34" charset="0"/>
              </a:rPr>
              <a:t>andere</a:t>
            </a: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 Funktionen? </a:t>
            </a:r>
            <a:b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b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Funktioniert das derzeit?</a:t>
            </a:r>
          </a:p>
          <a:p>
            <a:pPr marL="355600" indent="-355600" algn="l">
              <a:lnSpc>
                <a:spcPts val="2240"/>
              </a:lnSpc>
              <a:spcBef>
                <a:spcPts val="225"/>
              </a:spcBef>
              <a:buClr>
                <a:srgbClr val="F16924"/>
              </a:buClr>
              <a:buFont typeface="Arial" panose="020B0604020202020204" pitchFamily="34" charset="0"/>
              <a:buChar char="•"/>
            </a:pP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Gewährleistung eines guten Überblicks über die Personalstrategie und die Risiken </a:t>
            </a:r>
          </a:p>
          <a:p>
            <a:pPr marL="355600" indent="-355600" algn="l">
              <a:lnSpc>
                <a:spcPts val="2240"/>
              </a:lnSpc>
              <a:spcBef>
                <a:spcPts val="225"/>
              </a:spcBef>
              <a:buClr>
                <a:srgbClr val="F16924"/>
              </a:buClr>
              <a:buFont typeface="Arial" panose="020B0604020202020204" pitchFamily="34" charset="0"/>
              <a:buChar char="•"/>
            </a:pPr>
            <a:r>
              <a:rPr lang="en-GB" sz="1800" dirty="0" err="1">
                <a:solidFill>
                  <a:srgbClr val="595959"/>
                </a:solidFill>
                <a:latin typeface="Calibri" panose="020F0502020204030204" pitchFamily="34" charset="0"/>
                <a:ea typeface="Lato Light" panose="020F0502020204030203" pitchFamily="34" charset="0"/>
                <a:cs typeface="Calibri" panose="020F0502020204030204" pitchFamily="34" charset="0"/>
              </a:rPr>
              <a:t>Haben</a:t>
            </a: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 Sie </a:t>
            </a:r>
            <a:r>
              <a:rPr lang="en-GB" sz="1800" dirty="0" err="1">
                <a:solidFill>
                  <a:srgbClr val="595959"/>
                </a:solidFill>
                <a:latin typeface="Calibri" panose="020F0502020204030204" pitchFamily="34" charset="0"/>
                <a:ea typeface="Lato Light" panose="020F0502020204030203" pitchFamily="34" charset="0"/>
                <a:cs typeface="Calibri" panose="020F0502020204030204" pitchFamily="34" charset="0"/>
              </a:rPr>
              <a:t>Einblick</a:t>
            </a: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 in die </a:t>
            </a:r>
            <a:r>
              <a:rPr lang="en-GB" sz="1800" dirty="0" err="1">
                <a:solidFill>
                  <a:srgbClr val="595959"/>
                </a:solidFill>
                <a:latin typeface="Calibri" panose="020F0502020204030204" pitchFamily="34" charset="0"/>
                <a:ea typeface="Lato Light" panose="020F0502020204030203" pitchFamily="34" charset="0"/>
                <a:cs typeface="Calibri" panose="020F0502020204030204" pitchFamily="34" charset="0"/>
              </a:rPr>
              <a:t>Fähigkeiten</a:t>
            </a: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 der </a:t>
            </a:r>
            <a:r>
              <a:rPr lang="en-GB" sz="1800" dirty="0" err="1">
                <a:solidFill>
                  <a:srgbClr val="595959"/>
                </a:solidFill>
                <a:latin typeface="Calibri" panose="020F0502020204030204" pitchFamily="34" charset="0"/>
                <a:ea typeface="Lato Light" panose="020F0502020204030203" pitchFamily="34" charset="0"/>
                <a:cs typeface="Calibri" panose="020F0502020204030204" pitchFamily="34" charset="0"/>
              </a:rPr>
              <a:t>Mitarbeiter:innen</a:t>
            </a: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 </a:t>
            </a:r>
            <a:r>
              <a:rPr lang="en-GB" sz="1800" dirty="0" err="1">
                <a:solidFill>
                  <a:srgbClr val="595959"/>
                </a:solidFill>
                <a:latin typeface="Calibri" panose="020F0502020204030204" pitchFamily="34" charset="0"/>
                <a:ea typeface="Lato Light" panose="020F0502020204030203" pitchFamily="34" charset="0"/>
                <a:cs typeface="Calibri" panose="020F0502020204030204" pitchFamily="34" charset="0"/>
              </a:rPr>
              <a:t>im</a:t>
            </a: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 Team und der </a:t>
            </a:r>
            <a:r>
              <a:rPr lang="en-GB" sz="1800" dirty="0" err="1">
                <a:solidFill>
                  <a:srgbClr val="595959"/>
                </a:solidFill>
                <a:latin typeface="Calibri" panose="020F0502020204030204" pitchFamily="34" charset="0"/>
                <a:ea typeface="Lato Light" panose="020F0502020204030203" pitchFamily="34" charset="0"/>
                <a:cs typeface="Calibri" panose="020F0502020204030204" pitchFamily="34" charset="0"/>
              </a:rPr>
              <a:t>Personen</a:t>
            </a: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 </a:t>
            </a:r>
            <a:r>
              <a:rPr lang="en-GB" sz="1800" dirty="0" err="1">
                <a:solidFill>
                  <a:srgbClr val="595959"/>
                </a:solidFill>
                <a:latin typeface="Calibri" panose="020F0502020204030204" pitchFamily="34" charset="0"/>
                <a:ea typeface="Lato Light" panose="020F0502020204030203" pitchFamily="34" charset="0"/>
                <a:cs typeface="Calibri" panose="020F0502020204030204" pitchFamily="34" charset="0"/>
              </a:rPr>
              <a:t>im</a:t>
            </a: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 Management?</a:t>
            </a:r>
          </a:p>
        </p:txBody>
      </p:sp>
    </p:spTree>
    <p:extLst>
      <p:ext uri="{BB962C8B-B14F-4D97-AF65-F5344CB8AC3E}">
        <p14:creationId xmlns:p14="http://schemas.microsoft.com/office/powerpoint/2010/main" val="3158131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ight Arrow 11">
            <a:extLst>
              <a:ext uri="{FF2B5EF4-FFF2-40B4-BE49-F238E27FC236}">
                <a16:creationId xmlns:a16="http://schemas.microsoft.com/office/drawing/2014/main" id="{EADD33DC-5DF8-9F4B-8C6F-D74946C1CED9}"/>
              </a:ext>
            </a:extLst>
          </p:cNvPr>
          <p:cNvSpPr/>
          <p:nvPr/>
        </p:nvSpPr>
        <p:spPr>
          <a:xfrm rot="20754696">
            <a:off x="1243145" y="4690312"/>
            <a:ext cx="7235138" cy="295488"/>
          </a:xfrm>
          <a:prstGeom prst="rightArrow">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2" name="Textplatzhalter 1">
            <a:extLst>
              <a:ext uri="{FF2B5EF4-FFF2-40B4-BE49-F238E27FC236}">
                <a16:creationId xmlns:a16="http://schemas.microsoft.com/office/drawing/2014/main" id="{38B4E260-12F3-4A00-968A-9E9720209DA1}"/>
              </a:ext>
            </a:extLst>
          </p:cNvPr>
          <p:cNvSpPr>
            <a:spLocks noGrp="1"/>
          </p:cNvSpPr>
          <p:nvPr>
            <p:ph type="body" sz="quarter" idx="16"/>
          </p:nvPr>
        </p:nvSpPr>
        <p:spPr>
          <a:xfrm>
            <a:off x="529758" y="400082"/>
            <a:ext cx="3570755" cy="1628741"/>
          </a:xfrm>
        </p:spPr>
        <p:txBody>
          <a:bodyPr>
            <a:normAutofit/>
          </a:bodyPr>
          <a:lstStyle/>
          <a:p>
            <a:r>
              <a:rPr lang="en-GB" dirty="0">
                <a:solidFill>
                  <a:schemeClr val="bg1"/>
                </a:solidFill>
              </a:rPr>
              <a:t>Brainstorming der Risikobereiche</a:t>
            </a:r>
          </a:p>
        </p:txBody>
      </p:sp>
      <p:sp>
        <p:nvSpPr>
          <p:cNvPr id="43" name="Rectangle 42">
            <a:extLst>
              <a:ext uri="{FF2B5EF4-FFF2-40B4-BE49-F238E27FC236}">
                <a16:creationId xmlns:a16="http://schemas.microsoft.com/office/drawing/2014/main" id="{60484B0F-FF83-0AF3-67BC-3DFBA9DFE2B8}"/>
              </a:ext>
            </a:extLst>
          </p:cNvPr>
          <p:cNvSpPr/>
          <p:nvPr/>
        </p:nvSpPr>
        <p:spPr>
          <a:xfrm>
            <a:off x="-22984" y="330101"/>
            <a:ext cx="12192000" cy="2038283"/>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
            <a:extLst>
              <a:ext uri="{FF2B5EF4-FFF2-40B4-BE49-F238E27FC236}">
                <a16:creationId xmlns:a16="http://schemas.microsoft.com/office/drawing/2014/main" id="{E25D32FC-54B1-0244-0932-CBC597D29028}"/>
              </a:ext>
            </a:extLst>
          </p:cNvPr>
          <p:cNvSpPr txBox="1">
            <a:spLocks/>
          </p:cNvSpPr>
          <p:nvPr/>
        </p:nvSpPr>
        <p:spPr>
          <a:xfrm>
            <a:off x="4653255" y="406375"/>
            <a:ext cx="7268414" cy="2123166"/>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r>
              <a:rPr lang="en-US" sz="1800" dirty="0">
                <a:solidFill>
                  <a:schemeClr val="bg1"/>
                </a:solidFill>
              </a:rPr>
              <a:t>Um effektiv zu sein, muss das Risikomanagement in die täglichen Geschäftsaktivitäten und in kurz-, mittel- und langfristige Unternehmensentscheidungen integriert werden. Durch die Integration von ERM und strategischer Planung können die strategischen Pläne gestärkt und die begrenzten Ressourcen auf die wichtigsten Risiken und Probleme konzentriert werden.</a:t>
            </a:r>
          </a:p>
          <a:p>
            <a:pPr marL="12700" indent="-12700"/>
            <a:endParaRPr lang="en-US" sz="1800" dirty="0">
              <a:solidFill>
                <a:schemeClr val="bg1"/>
              </a:solidFill>
            </a:endParaRPr>
          </a:p>
        </p:txBody>
      </p:sp>
      <p:sp>
        <p:nvSpPr>
          <p:cNvPr id="45" name="Textplatzhalter 1">
            <a:extLst>
              <a:ext uri="{FF2B5EF4-FFF2-40B4-BE49-F238E27FC236}">
                <a16:creationId xmlns:a16="http://schemas.microsoft.com/office/drawing/2014/main" id="{9EDD2A15-19D3-8E85-31E5-250CBAE4792A}"/>
              </a:ext>
            </a:extLst>
          </p:cNvPr>
          <p:cNvSpPr txBox="1">
            <a:spLocks/>
          </p:cNvSpPr>
          <p:nvPr/>
        </p:nvSpPr>
        <p:spPr>
          <a:xfrm>
            <a:off x="270331" y="507036"/>
            <a:ext cx="3773198" cy="1419322"/>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solidFill>
                  <a:schemeClr val="bg1"/>
                </a:solidFill>
              </a:rPr>
              <a:t>Integration von </a:t>
            </a:r>
            <a:r>
              <a:rPr lang="en-GB" sz="2800" dirty="0" err="1">
                <a:solidFill>
                  <a:schemeClr val="bg1"/>
                </a:solidFill>
              </a:rPr>
              <a:t>Risikomanagement</a:t>
            </a:r>
            <a:r>
              <a:rPr lang="en-GB" sz="2800" dirty="0">
                <a:solidFill>
                  <a:schemeClr val="bg1"/>
                </a:solidFill>
              </a:rPr>
              <a:t> in die </a:t>
            </a:r>
            <a:r>
              <a:rPr lang="en-GB" sz="2800" dirty="0" err="1">
                <a:solidFill>
                  <a:schemeClr val="bg1"/>
                </a:solidFill>
              </a:rPr>
              <a:t>Entscheidungsfindung</a:t>
            </a:r>
            <a:endParaRPr lang="en-GB" sz="2800" dirty="0">
              <a:solidFill>
                <a:schemeClr val="bg1"/>
              </a:solidFill>
            </a:endParaRPr>
          </a:p>
          <a:p>
            <a:endParaRPr lang="en-GB" sz="2800" dirty="0">
              <a:solidFill>
                <a:schemeClr val="bg1"/>
              </a:solidFill>
            </a:endParaRPr>
          </a:p>
        </p:txBody>
      </p:sp>
      <p:sp>
        <p:nvSpPr>
          <p:cNvPr id="46" name="Rectangle 45">
            <a:extLst>
              <a:ext uri="{FF2B5EF4-FFF2-40B4-BE49-F238E27FC236}">
                <a16:creationId xmlns:a16="http://schemas.microsoft.com/office/drawing/2014/main" id="{C6070E0F-DD95-45CC-DA1C-65E8180B82C2}"/>
              </a:ext>
            </a:extLst>
          </p:cNvPr>
          <p:cNvSpPr/>
          <p:nvPr/>
        </p:nvSpPr>
        <p:spPr>
          <a:xfrm rot="5400000" flipV="1">
            <a:off x="3251529" y="1259298"/>
            <a:ext cx="1692000" cy="360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3" name="Group 4">
            <a:extLst>
              <a:ext uri="{FF2B5EF4-FFF2-40B4-BE49-F238E27FC236}">
                <a16:creationId xmlns:a16="http://schemas.microsoft.com/office/drawing/2014/main" id="{FDC7E609-EC6B-0B0D-0734-8E4D4355E16B}"/>
              </a:ext>
            </a:extLst>
          </p:cNvPr>
          <p:cNvGrpSpPr/>
          <p:nvPr/>
        </p:nvGrpSpPr>
        <p:grpSpPr>
          <a:xfrm>
            <a:off x="9904127" y="2487294"/>
            <a:ext cx="907531" cy="2086242"/>
            <a:chOff x="18338273" y="2819818"/>
            <a:chExt cx="2419452" cy="5561863"/>
          </a:xfrm>
        </p:grpSpPr>
        <p:sp>
          <p:nvSpPr>
            <p:cNvPr id="5" name="Freeform 1">
              <a:extLst>
                <a:ext uri="{FF2B5EF4-FFF2-40B4-BE49-F238E27FC236}">
                  <a16:creationId xmlns:a16="http://schemas.microsoft.com/office/drawing/2014/main" id="{CBB3B072-8653-4379-34D6-8E6756265690}"/>
                </a:ext>
              </a:extLst>
            </p:cNvPr>
            <p:cNvSpPr>
              <a:spLocks noChangeArrowheads="1"/>
            </p:cNvSpPr>
            <p:nvPr/>
          </p:nvSpPr>
          <p:spPr bwMode="auto">
            <a:xfrm>
              <a:off x="18802001" y="2819818"/>
              <a:ext cx="1955724" cy="5561863"/>
            </a:xfrm>
            <a:custGeom>
              <a:avLst/>
              <a:gdLst>
                <a:gd name="T0" fmla="*/ 1497 w 2994"/>
                <a:gd name="T1" fmla="*/ 0 h 8514"/>
                <a:gd name="T2" fmla="*/ 788 w 2994"/>
                <a:gd name="T3" fmla="*/ 0 h 8514"/>
                <a:gd name="T4" fmla="*/ 788 w 2994"/>
                <a:gd name="T5" fmla="*/ 506 h 8514"/>
                <a:gd name="T6" fmla="*/ 788 w 2994"/>
                <a:gd name="T7" fmla="*/ 506 h 8514"/>
                <a:gd name="T8" fmla="*/ 0 w 2994"/>
                <a:gd name="T9" fmla="*/ 4256 h 8514"/>
                <a:gd name="T10" fmla="*/ 0 w 2994"/>
                <a:gd name="T11" fmla="*/ 4256 h 8514"/>
                <a:gd name="T12" fmla="*/ 788 w 2994"/>
                <a:gd name="T13" fmla="*/ 8005 h 8514"/>
                <a:gd name="T14" fmla="*/ 788 w 2994"/>
                <a:gd name="T15" fmla="*/ 8513 h 8514"/>
                <a:gd name="T16" fmla="*/ 1497 w 2994"/>
                <a:gd name="T17" fmla="*/ 8513 h 8514"/>
                <a:gd name="T18" fmla="*/ 1497 w 2994"/>
                <a:gd name="T19" fmla="*/ 8513 h 8514"/>
                <a:gd name="T20" fmla="*/ 2993 w 2994"/>
                <a:gd name="T21" fmla="*/ 4256 h 8514"/>
                <a:gd name="T22" fmla="*/ 2993 w 2994"/>
                <a:gd name="T23" fmla="*/ 4256 h 8514"/>
                <a:gd name="T24" fmla="*/ 1497 w 2994"/>
                <a:gd name="T25" fmla="*/ 0 h 8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4" h="8514">
                  <a:moveTo>
                    <a:pt x="1497" y="0"/>
                  </a:moveTo>
                  <a:lnTo>
                    <a:pt x="788" y="0"/>
                  </a:lnTo>
                  <a:lnTo>
                    <a:pt x="788" y="506"/>
                  </a:lnTo>
                  <a:lnTo>
                    <a:pt x="788" y="506"/>
                  </a:lnTo>
                  <a:cubicBezTo>
                    <a:pt x="319" y="1226"/>
                    <a:pt x="0" y="2635"/>
                    <a:pt x="0" y="4256"/>
                  </a:cubicBezTo>
                  <a:lnTo>
                    <a:pt x="0" y="4256"/>
                  </a:lnTo>
                  <a:cubicBezTo>
                    <a:pt x="0" y="5877"/>
                    <a:pt x="319" y="7287"/>
                    <a:pt x="788" y="8005"/>
                  </a:cubicBezTo>
                  <a:lnTo>
                    <a:pt x="788" y="8513"/>
                  </a:lnTo>
                  <a:lnTo>
                    <a:pt x="1497" y="8513"/>
                  </a:lnTo>
                  <a:lnTo>
                    <a:pt x="1497" y="8513"/>
                  </a:lnTo>
                  <a:cubicBezTo>
                    <a:pt x="2323" y="8513"/>
                    <a:pt x="2993" y="6606"/>
                    <a:pt x="2993" y="4256"/>
                  </a:cubicBezTo>
                  <a:lnTo>
                    <a:pt x="2993" y="4256"/>
                  </a:lnTo>
                  <a:cubicBezTo>
                    <a:pt x="2993" y="1905"/>
                    <a:pt x="2323" y="0"/>
                    <a:pt x="1497" y="0"/>
                  </a:cubicBezTo>
                </a:path>
              </a:pathLst>
            </a:custGeom>
            <a:solidFill>
              <a:srgbClr val="7F1C5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2450" dirty="0">
                <a:latin typeface="Lato Light" panose="020F0502020204030203" pitchFamily="34" charset="0"/>
              </a:endParaRPr>
            </a:p>
          </p:txBody>
        </p:sp>
        <p:sp>
          <p:nvSpPr>
            <p:cNvPr id="6" name="Freeform 2">
              <a:extLst>
                <a:ext uri="{FF2B5EF4-FFF2-40B4-BE49-F238E27FC236}">
                  <a16:creationId xmlns:a16="http://schemas.microsoft.com/office/drawing/2014/main" id="{EFA37788-19DE-3B46-24A7-879B29880E30}"/>
                </a:ext>
              </a:extLst>
            </p:cNvPr>
            <p:cNvSpPr>
              <a:spLocks noChangeArrowheads="1"/>
            </p:cNvSpPr>
            <p:nvPr/>
          </p:nvSpPr>
          <p:spPr bwMode="auto">
            <a:xfrm>
              <a:off x="18338273" y="2819818"/>
              <a:ext cx="1955726" cy="5561863"/>
            </a:xfrm>
            <a:custGeom>
              <a:avLst/>
              <a:gdLst>
                <a:gd name="T0" fmla="*/ 2991 w 2992"/>
                <a:gd name="T1" fmla="*/ 4256 h 8514"/>
                <a:gd name="T2" fmla="*/ 2991 w 2992"/>
                <a:gd name="T3" fmla="*/ 4256 h 8514"/>
                <a:gd name="T4" fmla="*/ 1496 w 2992"/>
                <a:gd name="T5" fmla="*/ 8513 h 8514"/>
                <a:gd name="T6" fmla="*/ 1496 w 2992"/>
                <a:gd name="T7" fmla="*/ 8513 h 8514"/>
                <a:gd name="T8" fmla="*/ 0 w 2992"/>
                <a:gd name="T9" fmla="*/ 4256 h 8514"/>
                <a:gd name="T10" fmla="*/ 0 w 2992"/>
                <a:gd name="T11" fmla="*/ 4256 h 8514"/>
                <a:gd name="T12" fmla="*/ 1496 w 2992"/>
                <a:gd name="T13" fmla="*/ 0 h 8514"/>
                <a:gd name="T14" fmla="*/ 1496 w 2992"/>
                <a:gd name="T15" fmla="*/ 0 h 8514"/>
                <a:gd name="T16" fmla="*/ 2991 w 2992"/>
                <a:gd name="T17" fmla="*/ 4256 h 8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2" h="8514">
                  <a:moveTo>
                    <a:pt x="2991" y="4256"/>
                  </a:moveTo>
                  <a:lnTo>
                    <a:pt x="2991" y="4256"/>
                  </a:lnTo>
                  <a:cubicBezTo>
                    <a:pt x="2991" y="6606"/>
                    <a:pt x="2322" y="8513"/>
                    <a:pt x="1496" y="8513"/>
                  </a:cubicBezTo>
                  <a:lnTo>
                    <a:pt x="1496" y="8513"/>
                  </a:lnTo>
                  <a:cubicBezTo>
                    <a:pt x="669" y="8513"/>
                    <a:pt x="0" y="6606"/>
                    <a:pt x="0" y="4256"/>
                  </a:cubicBezTo>
                  <a:lnTo>
                    <a:pt x="0" y="4256"/>
                  </a:lnTo>
                  <a:cubicBezTo>
                    <a:pt x="0" y="1905"/>
                    <a:pt x="669" y="0"/>
                    <a:pt x="1496" y="0"/>
                  </a:cubicBezTo>
                  <a:lnTo>
                    <a:pt x="1496" y="0"/>
                  </a:lnTo>
                  <a:cubicBezTo>
                    <a:pt x="2322" y="0"/>
                    <a:pt x="2991" y="1905"/>
                    <a:pt x="2991" y="4256"/>
                  </a:cubicBez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2450" dirty="0">
                <a:latin typeface="Lato Light" panose="020F0502020204030203" pitchFamily="34" charset="0"/>
              </a:endParaRPr>
            </a:p>
          </p:txBody>
        </p:sp>
        <p:sp>
          <p:nvSpPr>
            <p:cNvPr id="7" name="Freeform 3">
              <a:extLst>
                <a:ext uri="{FF2B5EF4-FFF2-40B4-BE49-F238E27FC236}">
                  <a16:creationId xmlns:a16="http://schemas.microsoft.com/office/drawing/2014/main" id="{A2AA08B2-1DE6-402B-1F59-F78A54C479FF}"/>
                </a:ext>
              </a:extLst>
            </p:cNvPr>
            <p:cNvSpPr>
              <a:spLocks noChangeArrowheads="1"/>
            </p:cNvSpPr>
            <p:nvPr/>
          </p:nvSpPr>
          <p:spPr bwMode="auto">
            <a:xfrm>
              <a:off x="18459245" y="3381476"/>
              <a:ext cx="1561124" cy="4438547"/>
            </a:xfrm>
            <a:custGeom>
              <a:avLst/>
              <a:gdLst>
                <a:gd name="T0" fmla="*/ 2388 w 2389"/>
                <a:gd name="T1" fmla="*/ 3398 h 6796"/>
                <a:gd name="T2" fmla="*/ 2388 w 2389"/>
                <a:gd name="T3" fmla="*/ 3398 h 6796"/>
                <a:gd name="T4" fmla="*/ 1194 w 2389"/>
                <a:gd name="T5" fmla="*/ 6795 h 6796"/>
                <a:gd name="T6" fmla="*/ 1194 w 2389"/>
                <a:gd name="T7" fmla="*/ 6795 h 6796"/>
                <a:gd name="T8" fmla="*/ 0 w 2389"/>
                <a:gd name="T9" fmla="*/ 3398 h 6796"/>
                <a:gd name="T10" fmla="*/ 0 w 2389"/>
                <a:gd name="T11" fmla="*/ 3398 h 6796"/>
                <a:gd name="T12" fmla="*/ 1194 w 2389"/>
                <a:gd name="T13" fmla="*/ 0 h 6796"/>
                <a:gd name="T14" fmla="*/ 1194 w 2389"/>
                <a:gd name="T15" fmla="*/ 0 h 6796"/>
                <a:gd name="T16" fmla="*/ 2388 w 2389"/>
                <a:gd name="T17" fmla="*/ 3398 h 6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9" h="6796">
                  <a:moveTo>
                    <a:pt x="2388" y="3398"/>
                  </a:moveTo>
                  <a:lnTo>
                    <a:pt x="2388" y="3398"/>
                  </a:lnTo>
                  <a:cubicBezTo>
                    <a:pt x="2388" y="5275"/>
                    <a:pt x="1853" y="6795"/>
                    <a:pt x="1194" y="6795"/>
                  </a:cubicBezTo>
                  <a:lnTo>
                    <a:pt x="1194" y="6795"/>
                  </a:lnTo>
                  <a:cubicBezTo>
                    <a:pt x="534" y="6795"/>
                    <a:pt x="0" y="5275"/>
                    <a:pt x="0" y="3398"/>
                  </a:cubicBezTo>
                  <a:lnTo>
                    <a:pt x="0" y="3398"/>
                  </a:lnTo>
                  <a:cubicBezTo>
                    <a:pt x="0" y="1521"/>
                    <a:pt x="534" y="0"/>
                    <a:pt x="1194" y="0"/>
                  </a:cubicBezTo>
                  <a:lnTo>
                    <a:pt x="1194" y="0"/>
                  </a:lnTo>
                  <a:cubicBezTo>
                    <a:pt x="1853" y="0"/>
                    <a:pt x="2388" y="1521"/>
                    <a:pt x="2388" y="3398"/>
                  </a:cubicBezTo>
                </a:path>
              </a:pathLst>
            </a:custGeom>
            <a:solidFill>
              <a:srgbClr val="B41F7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2450" dirty="0">
                <a:latin typeface="Lato Light" panose="020F0502020204030203" pitchFamily="34" charset="0"/>
              </a:endParaRPr>
            </a:p>
          </p:txBody>
        </p:sp>
        <p:sp>
          <p:nvSpPr>
            <p:cNvPr id="30" name="Freeform 4">
              <a:extLst>
                <a:ext uri="{FF2B5EF4-FFF2-40B4-BE49-F238E27FC236}">
                  <a16:creationId xmlns:a16="http://schemas.microsoft.com/office/drawing/2014/main" id="{0049FA56-8227-78D3-9384-7361E6736862}"/>
                </a:ext>
              </a:extLst>
            </p:cNvPr>
            <p:cNvSpPr>
              <a:spLocks noChangeArrowheads="1"/>
            </p:cNvSpPr>
            <p:nvPr/>
          </p:nvSpPr>
          <p:spPr bwMode="auto">
            <a:xfrm>
              <a:off x="18597500" y="4020903"/>
              <a:ext cx="1111797" cy="3159693"/>
            </a:xfrm>
            <a:custGeom>
              <a:avLst/>
              <a:gdLst>
                <a:gd name="T0" fmla="*/ 1701 w 1702"/>
                <a:gd name="T1" fmla="*/ 2419 h 4838"/>
                <a:gd name="T2" fmla="*/ 1701 w 1702"/>
                <a:gd name="T3" fmla="*/ 2419 h 4838"/>
                <a:gd name="T4" fmla="*/ 851 w 1702"/>
                <a:gd name="T5" fmla="*/ 4837 h 4838"/>
                <a:gd name="T6" fmla="*/ 851 w 1702"/>
                <a:gd name="T7" fmla="*/ 4837 h 4838"/>
                <a:gd name="T8" fmla="*/ 0 w 1702"/>
                <a:gd name="T9" fmla="*/ 2419 h 4838"/>
                <a:gd name="T10" fmla="*/ 0 w 1702"/>
                <a:gd name="T11" fmla="*/ 2419 h 4838"/>
                <a:gd name="T12" fmla="*/ 851 w 1702"/>
                <a:gd name="T13" fmla="*/ 0 h 4838"/>
                <a:gd name="T14" fmla="*/ 851 w 1702"/>
                <a:gd name="T15" fmla="*/ 0 h 4838"/>
                <a:gd name="T16" fmla="*/ 1701 w 1702"/>
                <a:gd name="T17" fmla="*/ 2419 h 4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2" h="4838">
                  <a:moveTo>
                    <a:pt x="1701" y="2419"/>
                  </a:moveTo>
                  <a:lnTo>
                    <a:pt x="1701" y="2419"/>
                  </a:lnTo>
                  <a:cubicBezTo>
                    <a:pt x="1701" y="3755"/>
                    <a:pt x="1320" y="4837"/>
                    <a:pt x="851" y="4837"/>
                  </a:cubicBezTo>
                  <a:lnTo>
                    <a:pt x="851" y="4837"/>
                  </a:lnTo>
                  <a:cubicBezTo>
                    <a:pt x="381" y="4837"/>
                    <a:pt x="0" y="3755"/>
                    <a:pt x="0" y="2419"/>
                  </a:cubicBezTo>
                  <a:lnTo>
                    <a:pt x="0" y="2419"/>
                  </a:lnTo>
                  <a:cubicBezTo>
                    <a:pt x="0" y="1083"/>
                    <a:pt x="381" y="0"/>
                    <a:pt x="851" y="0"/>
                  </a:cubicBezTo>
                  <a:lnTo>
                    <a:pt x="851" y="0"/>
                  </a:lnTo>
                  <a:cubicBezTo>
                    <a:pt x="1320" y="0"/>
                    <a:pt x="1701" y="1083"/>
                    <a:pt x="1701" y="2419"/>
                  </a:cubicBez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2450" dirty="0">
                <a:latin typeface="Lato Light" panose="020F0502020204030203" pitchFamily="34" charset="0"/>
              </a:endParaRPr>
            </a:p>
          </p:txBody>
        </p:sp>
        <p:sp>
          <p:nvSpPr>
            <p:cNvPr id="31" name="Freeform 5">
              <a:extLst>
                <a:ext uri="{FF2B5EF4-FFF2-40B4-BE49-F238E27FC236}">
                  <a16:creationId xmlns:a16="http://schemas.microsoft.com/office/drawing/2014/main" id="{CEF87730-3EE2-1D98-72EE-A5767F3F1BA3}"/>
                </a:ext>
              </a:extLst>
            </p:cNvPr>
            <p:cNvSpPr>
              <a:spLocks noChangeArrowheads="1"/>
            </p:cNvSpPr>
            <p:nvPr/>
          </p:nvSpPr>
          <p:spPr bwMode="auto">
            <a:xfrm>
              <a:off x="18732874" y="4556639"/>
              <a:ext cx="734476" cy="2088220"/>
            </a:xfrm>
            <a:custGeom>
              <a:avLst/>
              <a:gdLst>
                <a:gd name="T0" fmla="*/ 1123 w 1124"/>
                <a:gd name="T1" fmla="*/ 1597 h 3195"/>
                <a:gd name="T2" fmla="*/ 1123 w 1124"/>
                <a:gd name="T3" fmla="*/ 1597 h 3195"/>
                <a:gd name="T4" fmla="*/ 561 w 1124"/>
                <a:gd name="T5" fmla="*/ 3194 h 3195"/>
                <a:gd name="T6" fmla="*/ 561 w 1124"/>
                <a:gd name="T7" fmla="*/ 3194 h 3195"/>
                <a:gd name="T8" fmla="*/ 0 w 1124"/>
                <a:gd name="T9" fmla="*/ 1597 h 3195"/>
                <a:gd name="T10" fmla="*/ 0 w 1124"/>
                <a:gd name="T11" fmla="*/ 1597 h 3195"/>
                <a:gd name="T12" fmla="*/ 561 w 1124"/>
                <a:gd name="T13" fmla="*/ 0 h 3195"/>
                <a:gd name="T14" fmla="*/ 561 w 1124"/>
                <a:gd name="T15" fmla="*/ 0 h 3195"/>
                <a:gd name="T16" fmla="*/ 1123 w 1124"/>
                <a:gd name="T17" fmla="*/ 1597 h 3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4" h="3195">
                  <a:moveTo>
                    <a:pt x="1123" y="1597"/>
                  </a:moveTo>
                  <a:lnTo>
                    <a:pt x="1123" y="1597"/>
                  </a:lnTo>
                  <a:cubicBezTo>
                    <a:pt x="1123" y="2479"/>
                    <a:pt x="871" y="3194"/>
                    <a:pt x="561" y="3194"/>
                  </a:cubicBezTo>
                  <a:lnTo>
                    <a:pt x="561" y="3194"/>
                  </a:lnTo>
                  <a:cubicBezTo>
                    <a:pt x="252" y="3194"/>
                    <a:pt x="0" y="2479"/>
                    <a:pt x="0" y="1597"/>
                  </a:cubicBezTo>
                  <a:lnTo>
                    <a:pt x="0" y="1597"/>
                  </a:lnTo>
                  <a:cubicBezTo>
                    <a:pt x="0" y="714"/>
                    <a:pt x="252" y="0"/>
                    <a:pt x="561" y="0"/>
                  </a:cubicBezTo>
                  <a:lnTo>
                    <a:pt x="561" y="0"/>
                  </a:lnTo>
                  <a:cubicBezTo>
                    <a:pt x="871" y="0"/>
                    <a:pt x="1123" y="714"/>
                    <a:pt x="1123" y="1597"/>
                  </a:cubicBezTo>
                </a:path>
              </a:pathLst>
            </a:custGeom>
            <a:solidFill>
              <a:srgbClr val="B41F7A"/>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2450" dirty="0">
                <a:latin typeface="Lato Light" panose="020F0502020204030203" pitchFamily="34" charset="0"/>
              </a:endParaRPr>
            </a:p>
          </p:txBody>
        </p:sp>
        <p:sp>
          <p:nvSpPr>
            <p:cNvPr id="32" name="Freeform 6">
              <a:extLst>
                <a:ext uri="{FF2B5EF4-FFF2-40B4-BE49-F238E27FC236}">
                  <a16:creationId xmlns:a16="http://schemas.microsoft.com/office/drawing/2014/main" id="{F9F1FDA4-921C-AC93-E0BD-81FF29409479}"/>
                </a:ext>
              </a:extLst>
            </p:cNvPr>
            <p:cNvSpPr>
              <a:spLocks noChangeArrowheads="1"/>
            </p:cNvSpPr>
            <p:nvPr/>
          </p:nvSpPr>
          <p:spPr bwMode="auto">
            <a:xfrm>
              <a:off x="18885530" y="5132700"/>
              <a:ext cx="328354" cy="936099"/>
            </a:xfrm>
            <a:custGeom>
              <a:avLst/>
              <a:gdLst>
                <a:gd name="T0" fmla="*/ 503 w 504"/>
                <a:gd name="T1" fmla="*/ 716 h 1432"/>
                <a:gd name="T2" fmla="*/ 503 w 504"/>
                <a:gd name="T3" fmla="*/ 716 h 1432"/>
                <a:gd name="T4" fmla="*/ 252 w 504"/>
                <a:gd name="T5" fmla="*/ 1431 h 1432"/>
                <a:gd name="T6" fmla="*/ 252 w 504"/>
                <a:gd name="T7" fmla="*/ 1431 h 1432"/>
                <a:gd name="T8" fmla="*/ 0 w 504"/>
                <a:gd name="T9" fmla="*/ 716 h 1432"/>
                <a:gd name="T10" fmla="*/ 0 w 504"/>
                <a:gd name="T11" fmla="*/ 716 h 1432"/>
                <a:gd name="T12" fmla="*/ 252 w 504"/>
                <a:gd name="T13" fmla="*/ 0 h 1432"/>
                <a:gd name="T14" fmla="*/ 252 w 504"/>
                <a:gd name="T15" fmla="*/ 0 h 1432"/>
                <a:gd name="T16" fmla="*/ 503 w 504"/>
                <a:gd name="T17" fmla="*/ 716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4" h="1432">
                  <a:moveTo>
                    <a:pt x="503" y="716"/>
                  </a:moveTo>
                  <a:lnTo>
                    <a:pt x="503" y="716"/>
                  </a:lnTo>
                  <a:cubicBezTo>
                    <a:pt x="503" y="1112"/>
                    <a:pt x="390" y="1431"/>
                    <a:pt x="252" y="1431"/>
                  </a:cubicBezTo>
                  <a:lnTo>
                    <a:pt x="252" y="1431"/>
                  </a:lnTo>
                  <a:cubicBezTo>
                    <a:pt x="113" y="1431"/>
                    <a:pt x="0" y="1112"/>
                    <a:pt x="0" y="716"/>
                  </a:cubicBezTo>
                  <a:lnTo>
                    <a:pt x="0" y="716"/>
                  </a:lnTo>
                  <a:cubicBezTo>
                    <a:pt x="0" y="321"/>
                    <a:pt x="113" y="0"/>
                    <a:pt x="252" y="0"/>
                  </a:cubicBezTo>
                  <a:lnTo>
                    <a:pt x="252" y="0"/>
                  </a:lnTo>
                  <a:cubicBezTo>
                    <a:pt x="390" y="0"/>
                    <a:pt x="503" y="321"/>
                    <a:pt x="503" y="716"/>
                  </a:cubicBezTo>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2450" dirty="0">
                <a:latin typeface="Lato Light" panose="020F0502020204030203" pitchFamily="34" charset="0"/>
              </a:endParaRPr>
            </a:p>
          </p:txBody>
        </p:sp>
      </p:grpSp>
      <p:sp>
        <p:nvSpPr>
          <p:cNvPr id="33" name="Right Arrow 11">
            <a:extLst>
              <a:ext uri="{FF2B5EF4-FFF2-40B4-BE49-F238E27FC236}">
                <a16:creationId xmlns:a16="http://schemas.microsoft.com/office/drawing/2014/main" id="{B21B043F-FE6B-2D67-0FF3-24B967AE5C4D}"/>
              </a:ext>
            </a:extLst>
          </p:cNvPr>
          <p:cNvSpPr/>
          <p:nvPr/>
        </p:nvSpPr>
        <p:spPr>
          <a:xfrm rot="20754696">
            <a:off x="2977932" y="4248517"/>
            <a:ext cx="7235138" cy="295488"/>
          </a:xfrm>
          <a:prstGeom prst="rightArrow">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34" name="Oval 12">
            <a:extLst>
              <a:ext uri="{FF2B5EF4-FFF2-40B4-BE49-F238E27FC236}">
                <a16:creationId xmlns:a16="http://schemas.microsoft.com/office/drawing/2014/main" id="{66D19A70-857F-E2B3-5CBD-A8C13855D4F7}"/>
              </a:ext>
            </a:extLst>
          </p:cNvPr>
          <p:cNvSpPr/>
          <p:nvPr/>
        </p:nvSpPr>
        <p:spPr>
          <a:xfrm>
            <a:off x="1809675" y="5111050"/>
            <a:ext cx="675585" cy="675585"/>
          </a:xfrm>
          <a:prstGeom prst="ellipse">
            <a:avLst/>
          </a:prstGeom>
          <a:solidFill>
            <a:srgbClr val="7F1C58"/>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35" name="Oval 13">
            <a:extLst>
              <a:ext uri="{FF2B5EF4-FFF2-40B4-BE49-F238E27FC236}">
                <a16:creationId xmlns:a16="http://schemas.microsoft.com/office/drawing/2014/main" id="{68AADAB3-A49C-E7BC-7976-FADAC2434440}"/>
              </a:ext>
            </a:extLst>
          </p:cNvPr>
          <p:cNvSpPr/>
          <p:nvPr/>
        </p:nvSpPr>
        <p:spPr>
          <a:xfrm>
            <a:off x="4116415" y="4528132"/>
            <a:ext cx="675585" cy="675585"/>
          </a:xfrm>
          <a:prstGeom prst="ellipse">
            <a:avLst/>
          </a:prstGeom>
          <a:solidFill>
            <a:srgbClr val="B41F7A"/>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36" name="Oval 14">
            <a:extLst>
              <a:ext uri="{FF2B5EF4-FFF2-40B4-BE49-F238E27FC236}">
                <a16:creationId xmlns:a16="http://schemas.microsoft.com/office/drawing/2014/main" id="{48F3877B-73D1-19C3-CB6B-63F6E57EBFC3}"/>
              </a:ext>
            </a:extLst>
          </p:cNvPr>
          <p:cNvSpPr/>
          <p:nvPr/>
        </p:nvSpPr>
        <p:spPr>
          <a:xfrm>
            <a:off x="6121823" y="4051884"/>
            <a:ext cx="675585" cy="675585"/>
          </a:xfrm>
          <a:prstGeom prst="ellipse">
            <a:avLst/>
          </a:prstGeom>
          <a:solidFill>
            <a:srgbClr val="F16924"/>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37" name="Oval 15">
            <a:extLst>
              <a:ext uri="{FF2B5EF4-FFF2-40B4-BE49-F238E27FC236}">
                <a16:creationId xmlns:a16="http://schemas.microsoft.com/office/drawing/2014/main" id="{23CE1B37-D57B-C094-DAF5-02BE39D2B0B2}"/>
              </a:ext>
            </a:extLst>
          </p:cNvPr>
          <p:cNvSpPr/>
          <p:nvPr/>
        </p:nvSpPr>
        <p:spPr>
          <a:xfrm>
            <a:off x="7720723" y="3581735"/>
            <a:ext cx="675585" cy="675585"/>
          </a:xfrm>
          <a:prstGeom prst="ellipse">
            <a:avLst/>
          </a:prstGeom>
          <a:solidFill>
            <a:srgbClr val="EDA13E"/>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38" name="Rectangle 20">
            <a:extLst>
              <a:ext uri="{FF2B5EF4-FFF2-40B4-BE49-F238E27FC236}">
                <a16:creationId xmlns:a16="http://schemas.microsoft.com/office/drawing/2014/main" id="{8CB92E94-D724-CCFF-72E2-6C70904B47F8}"/>
              </a:ext>
            </a:extLst>
          </p:cNvPr>
          <p:cNvSpPr/>
          <p:nvPr/>
        </p:nvSpPr>
        <p:spPr>
          <a:xfrm>
            <a:off x="4467640" y="5274263"/>
            <a:ext cx="36180" cy="432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39" name="Rectangle 21">
            <a:extLst>
              <a:ext uri="{FF2B5EF4-FFF2-40B4-BE49-F238E27FC236}">
                <a16:creationId xmlns:a16="http://schemas.microsoft.com/office/drawing/2014/main" id="{26AB1A0B-4983-A59B-078E-7AF58A202E9B}"/>
              </a:ext>
            </a:extLst>
          </p:cNvPr>
          <p:cNvSpPr/>
          <p:nvPr/>
        </p:nvSpPr>
        <p:spPr>
          <a:xfrm>
            <a:off x="8058515" y="4302261"/>
            <a:ext cx="36180" cy="432000"/>
          </a:xfrm>
          <a:prstGeom prst="rect">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40" name="Rectangle 22">
            <a:extLst>
              <a:ext uri="{FF2B5EF4-FFF2-40B4-BE49-F238E27FC236}">
                <a16:creationId xmlns:a16="http://schemas.microsoft.com/office/drawing/2014/main" id="{9664EEBF-F5FD-AEFA-BBDC-882DB9759A2A}"/>
              </a:ext>
            </a:extLst>
          </p:cNvPr>
          <p:cNvSpPr/>
          <p:nvPr/>
        </p:nvSpPr>
        <p:spPr>
          <a:xfrm>
            <a:off x="2121047" y="4543915"/>
            <a:ext cx="36180" cy="504000"/>
          </a:xfrm>
          <a:prstGeom prst="rect">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41" name="Rectangle 23">
            <a:extLst>
              <a:ext uri="{FF2B5EF4-FFF2-40B4-BE49-F238E27FC236}">
                <a16:creationId xmlns:a16="http://schemas.microsoft.com/office/drawing/2014/main" id="{6F15FC1D-A303-8A1C-C446-E2E1ED2D4A9B}"/>
              </a:ext>
            </a:extLst>
          </p:cNvPr>
          <p:cNvSpPr/>
          <p:nvPr/>
        </p:nvSpPr>
        <p:spPr>
          <a:xfrm>
            <a:off x="6423435" y="3525821"/>
            <a:ext cx="36180" cy="5040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42" name="Subtitle 2">
            <a:extLst>
              <a:ext uri="{FF2B5EF4-FFF2-40B4-BE49-F238E27FC236}">
                <a16:creationId xmlns:a16="http://schemas.microsoft.com/office/drawing/2014/main" id="{9F591E6F-67C6-EC77-25CF-0A2F6DC23AA7}"/>
              </a:ext>
            </a:extLst>
          </p:cNvPr>
          <p:cNvSpPr txBox="1">
            <a:spLocks/>
          </p:cNvSpPr>
          <p:nvPr/>
        </p:nvSpPr>
        <p:spPr>
          <a:xfrm>
            <a:off x="2063287" y="3240430"/>
            <a:ext cx="2412437" cy="1131087"/>
          </a:xfrm>
          <a:prstGeom prst="rect">
            <a:avLst/>
          </a:prstGeom>
        </p:spPr>
        <p:txBody>
          <a:bodyPr vert="horz" wrap="square" lIns="34299" tIns="17149" rIns="34299" bIns="1714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13"/>
              </a:lnSpc>
            </a:pP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Die </a:t>
            </a:r>
            <a:r>
              <a:rPr lang="en-GB" sz="1800" dirty="0" err="1">
                <a:solidFill>
                  <a:srgbClr val="595959"/>
                </a:solidFill>
                <a:latin typeface="Calibri" panose="020F0502020204030204" pitchFamily="34" charset="0"/>
                <a:ea typeface="Lato Light" panose="020F0502020204030203" pitchFamily="34" charset="0"/>
                <a:cs typeface="Calibri" panose="020F0502020204030204" pitchFamily="34" charset="0"/>
              </a:rPr>
              <a:t>Risikomanager:innen</a:t>
            </a: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 müssen von Anfang an in den Prozess der Strategiefestlegung einbezogen werden.</a:t>
            </a:r>
          </a:p>
        </p:txBody>
      </p:sp>
      <p:sp>
        <p:nvSpPr>
          <p:cNvPr id="47" name="Subtitle 2">
            <a:extLst>
              <a:ext uri="{FF2B5EF4-FFF2-40B4-BE49-F238E27FC236}">
                <a16:creationId xmlns:a16="http://schemas.microsoft.com/office/drawing/2014/main" id="{942061BF-03B0-4875-0B25-96B4FBE973A8}"/>
              </a:ext>
            </a:extLst>
          </p:cNvPr>
          <p:cNvSpPr txBox="1">
            <a:spLocks/>
          </p:cNvSpPr>
          <p:nvPr/>
        </p:nvSpPr>
        <p:spPr>
          <a:xfrm>
            <a:off x="4356585" y="5801946"/>
            <a:ext cx="3236911" cy="695070"/>
          </a:xfrm>
          <a:prstGeom prst="rect">
            <a:avLst/>
          </a:prstGeom>
        </p:spPr>
        <p:txBody>
          <a:bodyPr vert="horz" wrap="square" lIns="34299" tIns="17149" rIns="34299" bIns="1714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13"/>
              </a:lnSpc>
            </a:pP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Die mit neuen Produkten verbundenen Risiken sollten berücksichtigt und dem Vorstand mitgeteilt werden.</a:t>
            </a:r>
          </a:p>
        </p:txBody>
      </p:sp>
      <p:sp>
        <p:nvSpPr>
          <p:cNvPr id="48" name="Subtitle 2">
            <a:extLst>
              <a:ext uri="{FF2B5EF4-FFF2-40B4-BE49-F238E27FC236}">
                <a16:creationId xmlns:a16="http://schemas.microsoft.com/office/drawing/2014/main" id="{CB68F7BC-5BB8-089C-D0D1-F01C9416F02A}"/>
              </a:ext>
            </a:extLst>
          </p:cNvPr>
          <p:cNvSpPr txBox="1">
            <a:spLocks/>
          </p:cNvSpPr>
          <p:nvPr/>
        </p:nvSpPr>
        <p:spPr>
          <a:xfrm>
            <a:off x="6357872" y="2522239"/>
            <a:ext cx="2920195" cy="913079"/>
          </a:xfrm>
          <a:prstGeom prst="rect">
            <a:avLst/>
          </a:prstGeom>
        </p:spPr>
        <p:txBody>
          <a:bodyPr vert="horz" wrap="square" lIns="34299" tIns="17149" rIns="34299" bIns="1714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13"/>
              </a:lnSpc>
            </a:pP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Die Analyse neu auftretender Risiken und Stresstests sollte Geschäftsentscheidungen beeinflussen</a:t>
            </a:r>
          </a:p>
        </p:txBody>
      </p:sp>
      <p:sp>
        <p:nvSpPr>
          <p:cNvPr id="49" name="Subtitle 2">
            <a:extLst>
              <a:ext uri="{FF2B5EF4-FFF2-40B4-BE49-F238E27FC236}">
                <a16:creationId xmlns:a16="http://schemas.microsoft.com/office/drawing/2014/main" id="{42236739-2340-828E-0B1B-DD0F77A9EA4C}"/>
              </a:ext>
            </a:extLst>
          </p:cNvPr>
          <p:cNvSpPr txBox="1">
            <a:spLocks/>
          </p:cNvSpPr>
          <p:nvPr/>
        </p:nvSpPr>
        <p:spPr>
          <a:xfrm>
            <a:off x="7981940" y="4963297"/>
            <a:ext cx="2723802" cy="1349095"/>
          </a:xfrm>
          <a:prstGeom prst="rect">
            <a:avLst/>
          </a:prstGeom>
        </p:spPr>
        <p:txBody>
          <a:bodyPr vert="horz" wrap="square" lIns="34299" tIns="17149" rIns="34299" bIns="1714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13"/>
              </a:lnSpc>
            </a:pPr>
            <a:r>
              <a:rPr lang="en-GB" sz="1800" dirty="0">
                <a:solidFill>
                  <a:srgbClr val="595959"/>
                </a:solidFill>
                <a:latin typeface="Calibri" panose="020F0502020204030204" pitchFamily="34" charset="0"/>
                <a:ea typeface="Lato Light" panose="020F0502020204030203" pitchFamily="34" charset="0"/>
                <a:cs typeface="Calibri" panose="020F0502020204030204" pitchFamily="34" charset="0"/>
              </a:rPr>
              <a:t>Risikoinformationen sollten im gesamten Unternehmen ausgetauscht werden, um zu vermeiden, dass sich dasselbe Ereignis wiederholt.</a:t>
            </a:r>
          </a:p>
        </p:txBody>
      </p:sp>
      <p:sp>
        <p:nvSpPr>
          <p:cNvPr id="50" name="TextBox 49">
            <a:extLst>
              <a:ext uri="{FF2B5EF4-FFF2-40B4-BE49-F238E27FC236}">
                <a16:creationId xmlns:a16="http://schemas.microsoft.com/office/drawing/2014/main" id="{48C99234-F32C-BA51-3EF2-AFED02759573}"/>
              </a:ext>
            </a:extLst>
          </p:cNvPr>
          <p:cNvSpPr txBox="1"/>
          <p:nvPr/>
        </p:nvSpPr>
        <p:spPr>
          <a:xfrm>
            <a:off x="2447569" y="2368153"/>
            <a:ext cx="184731" cy="369332"/>
          </a:xfrm>
          <a:prstGeom prst="rect">
            <a:avLst/>
          </a:prstGeom>
          <a:noFill/>
        </p:spPr>
        <p:txBody>
          <a:bodyPr wrap="none" rtlCol="0">
            <a:spAutoFit/>
          </a:bodyPr>
          <a:lstStyle/>
          <a:p>
            <a:endParaRPr lang="en-US" dirty="0"/>
          </a:p>
        </p:txBody>
      </p:sp>
      <p:sp>
        <p:nvSpPr>
          <p:cNvPr id="72" name="TextBox 40">
            <a:extLst>
              <a:ext uri="{FF2B5EF4-FFF2-40B4-BE49-F238E27FC236}">
                <a16:creationId xmlns:a16="http://schemas.microsoft.com/office/drawing/2014/main" id="{B6DA5A56-E87B-87DC-9C60-8F91ED2229EC}"/>
              </a:ext>
            </a:extLst>
          </p:cNvPr>
          <p:cNvSpPr txBox="1"/>
          <p:nvPr/>
        </p:nvSpPr>
        <p:spPr>
          <a:xfrm>
            <a:off x="1858863" y="5143278"/>
            <a:ext cx="601447" cy="584775"/>
          </a:xfrm>
          <a:prstGeom prst="rect">
            <a:avLst/>
          </a:prstGeom>
          <a:noFill/>
        </p:spPr>
        <p:txBody>
          <a:bodyPr wrap="none" rtlCol="0" anchor="ctr">
            <a:spAutoFit/>
          </a:bodyPr>
          <a:lstStyle/>
          <a:p>
            <a:pPr algn="ctr"/>
            <a:r>
              <a:rPr lang="en-GB" sz="3200" b="1" dirty="0">
                <a:solidFill>
                  <a:schemeClr val="bg1"/>
                </a:solidFill>
                <a:latin typeface="Calibri" panose="020F0502020204030204" pitchFamily="34" charset="0"/>
                <a:cs typeface="Calibri" panose="020F0502020204030204" pitchFamily="34" charset="0"/>
              </a:rPr>
              <a:t>01</a:t>
            </a:r>
          </a:p>
        </p:txBody>
      </p:sp>
      <p:sp>
        <p:nvSpPr>
          <p:cNvPr id="76" name="TextBox 40">
            <a:extLst>
              <a:ext uri="{FF2B5EF4-FFF2-40B4-BE49-F238E27FC236}">
                <a16:creationId xmlns:a16="http://schemas.microsoft.com/office/drawing/2014/main" id="{305E1E56-4AEE-4B20-85EE-3C59E789B88B}"/>
              </a:ext>
            </a:extLst>
          </p:cNvPr>
          <p:cNvSpPr txBox="1"/>
          <p:nvPr/>
        </p:nvSpPr>
        <p:spPr>
          <a:xfrm>
            <a:off x="4165780" y="4573536"/>
            <a:ext cx="601447" cy="584775"/>
          </a:xfrm>
          <a:prstGeom prst="rect">
            <a:avLst/>
          </a:prstGeom>
          <a:noFill/>
        </p:spPr>
        <p:txBody>
          <a:bodyPr wrap="none" rtlCol="0" anchor="ctr">
            <a:spAutoFit/>
          </a:bodyPr>
          <a:lstStyle/>
          <a:p>
            <a:pPr algn="ctr"/>
            <a:r>
              <a:rPr lang="en-GB" sz="3200" b="1" dirty="0">
                <a:solidFill>
                  <a:schemeClr val="bg1"/>
                </a:solidFill>
                <a:latin typeface="Calibri" panose="020F0502020204030204" pitchFamily="34" charset="0"/>
                <a:cs typeface="Calibri" panose="020F0502020204030204" pitchFamily="34" charset="0"/>
              </a:rPr>
              <a:t>02</a:t>
            </a:r>
          </a:p>
        </p:txBody>
      </p:sp>
      <p:sp>
        <p:nvSpPr>
          <p:cNvPr id="77" name="TextBox 40">
            <a:extLst>
              <a:ext uri="{FF2B5EF4-FFF2-40B4-BE49-F238E27FC236}">
                <a16:creationId xmlns:a16="http://schemas.microsoft.com/office/drawing/2014/main" id="{576923C5-912A-A70D-9371-4817B98D3990}"/>
              </a:ext>
            </a:extLst>
          </p:cNvPr>
          <p:cNvSpPr txBox="1"/>
          <p:nvPr/>
        </p:nvSpPr>
        <p:spPr>
          <a:xfrm>
            <a:off x="6159605" y="4070789"/>
            <a:ext cx="601447" cy="584775"/>
          </a:xfrm>
          <a:prstGeom prst="rect">
            <a:avLst/>
          </a:prstGeom>
          <a:noFill/>
        </p:spPr>
        <p:txBody>
          <a:bodyPr wrap="none" rtlCol="0" anchor="ctr">
            <a:spAutoFit/>
          </a:bodyPr>
          <a:lstStyle/>
          <a:p>
            <a:pPr algn="ctr"/>
            <a:r>
              <a:rPr lang="en-GB" sz="3200" b="1" dirty="0">
                <a:solidFill>
                  <a:schemeClr val="bg1"/>
                </a:solidFill>
                <a:latin typeface="Calibri" panose="020F0502020204030204" pitchFamily="34" charset="0"/>
                <a:cs typeface="Calibri" panose="020F0502020204030204" pitchFamily="34" charset="0"/>
              </a:rPr>
              <a:t>03</a:t>
            </a:r>
          </a:p>
        </p:txBody>
      </p:sp>
      <p:sp>
        <p:nvSpPr>
          <p:cNvPr id="78" name="TextBox 40">
            <a:extLst>
              <a:ext uri="{FF2B5EF4-FFF2-40B4-BE49-F238E27FC236}">
                <a16:creationId xmlns:a16="http://schemas.microsoft.com/office/drawing/2014/main" id="{593B5203-32D7-3F6F-FC5D-48129D8437FF}"/>
              </a:ext>
            </a:extLst>
          </p:cNvPr>
          <p:cNvSpPr txBox="1"/>
          <p:nvPr/>
        </p:nvSpPr>
        <p:spPr>
          <a:xfrm>
            <a:off x="7758682" y="3600239"/>
            <a:ext cx="601447" cy="584775"/>
          </a:xfrm>
          <a:prstGeom prst="rect">
            <a:avLst/>
          </a:prstGeom>
          <a:noFill/>
        </p:spPr>
        <p:txBody>
          <a:bodyPr wrap="none" rtlCol="0" anchor="ctr">
            <a:spAutoFit/>
          </a:bodyPr>
          <a:lstStyle/>
          <a:p>
            <a:pPr algn="ctr"/>
            <a:r>
              <a:rPr lang="en-GB" sz="3200" b="1" dirty="0">
                <a:solidFill>
                  <a:schemeClr val="bg1"/>
                </a:solidFill>
                <a:latin typeface="Calibri" panose="020F0502020204030204" pitchFamily="34" charset="0"/>
                <a:cs typeface="Calibri" panose="020F0502020204030204" pitchFamily="34" charset="0"/>
              </a:rPr>
              <a:t>04</a:t>
            </a:r>
          </a:p>
        </p:txBody>
      </p:sp>
    </p:spTree>
    <p:extLst>
      <p:ext uri="{BB962C8B-B14F-4D97-AF65-F5344CB8AC3E}">
        <p14:creationId xmlns:p14="http://schemas.microsoft.com/office/powerpoint/2010/main" val="1681590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8B4E260-12F3-4A00-968A-9E9720209DA1}"/>
              </a:ext>
            </a:extLst>
          </p:cNvPr>
          <p:cNvSpPr>
            <a:spLocks noGrp="1"/>
          </p:cNvSpPr>
          <p:nvPr>
            <p:ph type="body" sz="quarter" idx="16"/>
          </p:nvPr>
        </p:nvSpPr>
        <p:spPr>
          <a:xfrm>
            <a:off x="529758" y="400082"/>
            <a:ext cx="3570755" cy="1628741"/>
          </a:xfrm>
        </p:spPr>
        <p:txBody>
          <a:bodyPr>
            <a:normAutofit/>
          </a:bodyPr>
          <a:lstStyle/>
          <a:p>
            <a:r>
              <a:rPr lang="en-GB" dirty="0">
                <a:solidFill>
                  <a:schemeClr val="bg1"/>
                </a:solidFill>
              </a:rPr>
              <a:t>Brainstorming der Risikobereiche</a:t>
            </a:r>
          </a:p>
        </p:txBody>
      </p:sp>
      <p:sp>
        <p:nvSpPr>
          <p:cNvPr id="43" name="Rectangle 42">
            <a:extLst>
              <a:ext uri="{FF2B5EF4-FFF2-40B4-BE49-F238E27FC236}">
                <a16:creationId xmlns:a16="http://schemas.microsoft.com/office/drawing/2014/main" id="{60484B0F-FF83-0AF3-67BC-3DFBA9DFE2B8}"/>
              </a:ext>
            </a:extLst>
          </p:cNvPr>
          <p:cNvSpPr/>
          <p:nvPr/>
        </p:nvSpPr>
        <p:spPr>
          <a:xfrm>
            <a:off x="0" y="300037"/>
            <a:ext cx="12192000" cy="2038283"/>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
            <a:extLst>
              <a:ext uri="{FF2B5EF4-FFF2-40B4-BE49-F238E27FC236}">
                <a16:creationId xmlns:a16="http://schemas.microsoft.com/office/drawing/2014/main" id="{E25D32FC-54B1-0244-0932-CBC597D29028}"/>
              </a:ext>
            </a:extLst>
          </p:cNvPr>
          <p:cNvSpPr txBox="1">
            <a:spLocks/>
          </p:cNvSpPr>
          <p:nvPr/>
        </p:nvSpPr>
        <p:spPr>
          <a:xfrm>
            <a:off x="4645290" y="549374"/>
            <a:ext cx="7016949" cy="1788947"/>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r>
              <a:rPr lang="en-US" dirty="0">
                <a:solidFill>
                  <a:schemeClr val="bg1"/>
                </a:solidFill>
              </a:rPr>
              <a:t>Risikomanagementprozesse werden auf unterschiedliche Weise gruppiert, umfassen aber im Allgemeinen das Gegenteil.</a:t>
            </a:r>
          </a:p>
          <a:p>
            <a:pPr marL="12700" indent="-12700"/>
            <a:r>
              <a:rPr lang="en-US" dirty="0">
                <a:solidFill>
                  <a:schemeClr val="bg1"/>
                </a:solidFill>
              </a:rPr>
              <a:t>Idealerweise sollte jeder dieser Prozesse fortlaufend und nicht nur jährlich stattfinden.</a:t>
            </a:r>
          </a:p>
          <a:p>
            <a:pPr marL="12700" indent="-12700"/>
            <a:endParaRPr lang="en-US" dirty="0">
              <a:solidFill>
                <a:schemeClr val="bg1"/>
              </a:solidFill>
            </a:endParaRPr>
          </a:p>
        </p:txBody>
      </p:sp>
      <p:sp>
        <p:nvSpPr>
          <p:cNvPr id="45" name="Textplatzhalter 1">
            <a:extLst>
              <a:ext uri="{FF2B5EF4-FFF2-40B4-BE49-F238E27FC236}">
                <a16:creationId xmlns:a16="http://schemas.microsoft.com/office/drawing/2014/main" id="{9EDD2A15-19D3-8E85-31E5-250CBAE4792A}"/>
              </a:ext>
            </a:extLst>
          </p:cNvPr>
          <p:cNvSpPr txBox="1">
            <a:spLocks/>
          </p:cNvSpPr>
          <p:nvPr/>
        </p:nvSpPr>
        <p:spPr>
          <a:xfrm>
            <a:off x="188400" y="507036"/>
            <a:ext cx="3801797" cy="21089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chemeClr val="bg1"/>
                </a:solidFill>
              </a:rPr>
              <a:t>Risikomanagement-prozesse</a:t>
            </a:r>
            <a:endParaRPr lang="en-GB" dirty="0">
              <a:solidFill>
                <a:schemeClr val="bg1"/>
              </a:solidFill>
            </a:endParaRPr>
          </a:p>
          <a:p>
            <a:endParaRPr lang="en-GB" dirty="0">
              <a:solidFill>
                <a:schemeClr val="bg1"/>
              </a:solidFill>
            </a:endParaRPr>
          </a:p>
        </p:txBody>
      </p:sp>
      <p:sp>
        <p:nvSpPr>
          <p:cNvPr id="46" name="Rectangle 45">
            <a:extLst>
              <a:ext uri="{FF2B5EF4-FFF2-40B4-BE49-F238E27FC236}">
                <a16:creationId xmlns:a16="http://schemas.microsoft.com/office/drawing/2014/main" id="{C6070E0F-DD95-45CC-DA1C-65E8180B82C2}"/>
              </a:ext>
            </a:extLst>
          </p:cNvPr>
          <p:cNvSpPr/>
          <p:nvPr/>
        </p:nvSpPr>
        <p:spPr>
          <a:xfrm rot="5400000" flipV="1">
            <a:off x="3251529" y="1259298"/>
            <a:ext cx="1692000" cy="360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82" name="Group 81">
            <a:extLst>
              <a:ext uri="{FF2B5EF4-FFF2-40B4-BE49-F238E27FC236}">
                <a16:creationId xmlns:a16="http://schemas.microsoft.com/office/drawing/2014/main" id="{2A9977E0-47B9-DFC4-BD72-185041861071}"/>
              </a:ext>
            </a:extLst>
          </p:cNvPr>
          <p:cNvGrpSpPr/>
          <p:nvPr/>
        </p:nvGrpSpPr>
        <p:grpSpPr>
          <a:xfrm>
            <a:off x="3720430" y="2427894"/>
            <a:ext cx="4505745" cy="4431347"/>
            <a:chOff x="3564829" y="2744269"/>
            <a:chExt cx="3749676" cy="3687762"/>
          </a:xfrm>
        </p:grpSpPr>
        <p:sp>
          <p:nvSpPr>
            <p:cNvPr id="40" name="Freeform 55">
              <a:extLst>
                <a:ext uri="{FF2B5EF4-FFF2-40B4-BE49-F238E27FC236}">
                  <a16:creationId xmlns:a16="http://schemas.microsoft.com/office/drawing/2014/main" id="{26F554BC-81FD-208E-A1C8-84CB230E73FC}"/>
                </a:ext>
              </a:extLst>
            </p:cNvPr>
            <p:cNvSpPr/>
            <p:nvPr/>
          </p:nvSpPr>
          <p:spPr>
            <a:xfrm>
              <a:off x="4615601" y="4976675"/>
              <a:ext cx="2199563" cy="1455356"/>
            </a:xfrm>
            <a:custGeom>
              <a:avLst/>
              <a:gdLst>
                <a:gd name="connsiteX0" fmla="*/ 2191480 w 5863974"/>
                <a:gd name="connsiteY0" fmla="*/ 0 h 3879938"/>
                <a:gd name="connsiteX1" fmla="*/ 2019567 w 5863974"/>
                <a:gd name="connsiteY1" fmla="*/ 528810 h 3879938"/>
                <a:gd name="connsiteX2" fmla="*/ 2024573 w 5863974"/>
                <a:gd name="connsiteY2" fmla="*/ 530097 h 3879938"/>
                <a:gd name="connsiteX3" fmla="*/ 2356200 w 5863974"/>
                <a:gd name="connsiteY3" fmla="*/ 563528 h 3879938"/>
                <a:gd name="connsiteX4" fmla="*/ 3402895 w 5863974"/>
                <a:gd name="connsiteY4" fmla="*/ 187774 h 3879938"/>
                <a:gd name="connsiteX5" fmla="*/ 3477476 w 5863974"/>
                <a:gd name="connsiteY5" fmla="*/ 119991 h 3879938"/>
                <a:gd name="connsiteX6" fmla="*/ 3973966 w 5863974"/>
                <a:gd name="connsiteY6" fmla="*/ 1947801 h 3879938"/>
                <a:gd name="connsiteX7" fmla="*/ 5863974 w 5863974"/>
                <a:gd name="connsiteY7" fmla="*/ 1854251 h 3879938"/>
                <a:gd name="connsiteX8" fmla="*/ 5724305 w 5863974"/>
                <a:gd name="connsiteY8" fmla="*/ 2014522 h 3879938"/>
                <a:gd name="connsiteX9" fmla="*/ 2356200 w 5863974"/>
                <a:gd name="connsiteY9" fmla="*/ 3493196 h 3879938"/>
                <a:gd name="connsiteX10" fmla="*/ 1212793 w 5863974"/>
                <a:gd name="connsiteY10" fmla="*/ 3349157 h 3879938"/>
                <a:gd name="connsiteX11" fmla="*/ 1111993 w 5863974"/>
                <a:gd name="connsiteY11" fmla="*/ 3320533 h 3879938"/>
                <a:gd name="connsiteX12" fmla="*/ 930133 w 5863974"/>
                <a:gd name="connsiteY12" fmla="*/ 3879938 h 3879938"/>
                <a:gd name="connsiteX13" fmla="*/ 0 w 5863974"/>
                <a:gd name="connsiteY13" fmla="*/ 1432559 h 387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3974" h="3879938">
                  <a:moveTo>
                    <a:pt x="2191480" y="0"/>
                  </a:moveTo>
                  <a:lnTo>
                    <a:pt x="2019567" y="528810"/>
                  </a:lnTo>
                  <a:lnTo>
                    <a:pt x="2024573" y="530097"/>
                  </a:lnTo>
                  <a:cubicBezTo>
                    <a:pt x="2131692" y="552017"/>
                    <a:pt x="2242601" y="563528"/>
                    <a:pt x="2356200" y="563528"/>
                  </a:cubicBezTo>
                  <a:cubicBezTo>
                    <a:pt x="2753795" y="563528"/>
                    <a:pt x="3118455" y="422515"/>
                    <a:pt x="3402895" y="187774"/>
                  </a:cubicBezTo>
                  <a:lnTo>
                    <a:pt x="3477476" y="119991"/>
                  </a:lnTo>
                  <a:lnTo>
                    <a:pt x="3973966" y="1947801"/>
                  </a:lnTo>
                  <a:lnTo>
                    <a:pt x="5863974" y="1854251"/>
                  </a:lnTo>
                  <a:lnTo>
                    <a:pt x="5724305" y="2014522"/>
                  </a:lnTo>
                  <a:cubicBezTo>
                    <a:pt x="4888138" y="2923560"/>
                    <a:pt x="3688691" y="3493196"/>
                    <a:pt x="2356200" y="3493196"/>
                  </a:cubicBezTo>
                  <a:cubicBezTo>
                    <a:pt x="1961388" y="3493196"/>
                    <a:pt x="1578256" y="3443187"/>
                    <a:pt x="1212793" y="3349157"/>
                  </a:cubicBezTo>
                  <a:lnTo>
                    <a:pt x="1111993" y="3320533"/>
                  </a:lnTo>
                  <a:lnTo>
                    <a:pt x="930133" y="3879938"/>
                  </a:lnTo>
                  <a:lnTo>
                    <a:pt x="0" y="1432559"/>
                  </a:lnTo>
                  <a:close/>
                </a:path>
              </a:pathLst>
            </a:custGeom>
            <a:solidFill>
              <a:srgbClr val="B41F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grpSp>
          <p:nvGrpSpPr>
            <p:cNvPr id="81" name="Group 80">
              <a:extLst>
                <a:ext uri="{FF2B5EF4-FFF2-40B4-BE49-F238E27FC236}">
                  <a16:creationId xmlns:a16="http://schemas.microsoft.com/office/drawing/2014/main" id="{AA810E7D-F17A-4177-A927-7C1AAB8B9A39}"/>
                </a:ext>
              </a:extLst>
            </p:cNvPr>
            <p:cNvGrpSpPr/>
            <p:nvPr/>
          </p:nvGrpSpPr>
          <p:grpSpPr>
            <a:xfrm>
              <a:off x="3564829" y="2744269"/>
              <a:ext cx="3749676" cy="3419432"/>
              <a:chOff x="3564829" y="2744269"/>
              <a:chExt cx="3749676" cy="3419432"/>
            </a:xfrm>
          </p:grpSpPr>
          <p:sp>
            <p:nvSpPr>
              <p:cNvPr id="36" name="Freeform 53">
                <a:extLst>
                  <a:ext uri="{FF2B5EF4-FFF2-40B4-BE49-F238E27FC236}">
                    <a16:creationId xmlns:a16="http://schemas.microsoft.com/office/drawing/2014/main" id="{00870EC5-A3F5-EF0A-798C-C840271A8692}"/>
                  </a:ext>
                </a:extLst>
              </p:cNvPr>
              <p:cNvSpPr/>
              <p:nvPr/>
            </p:nvSpPr>
            <p:spPr>
              <a:xfrm>
                <a:off x="5098755" y="2854691"/>
                <a:ext cx="1917320" cy="1486415"/>
              </a:xfrm>
              <a:custGeom>
                <a:avLst/>
                <a:gdLst>
                  <a:gd name="connsiteX0" fmla="*/ 1068123 w 5111523"/>
                  <a:gd name="connsiteY0" fmla="*/ 0 h 3962742"/>
                  <a:gd name="connsiteX1" fmla="*/ 4598550 w 5111523"/>
                  <a:gd name="connsiteY1" fmla="*/ 1664939 h 3962742"/>
                  <a:gd name="connsiteX2" fmla="*/ 4670437 w 5111523"/>
                  <a:gd name="connsiteY2" fmla="*/ 1756416 h 3962742"/>
                  <a:gd name="connsiteX3" fmla="*/ 5111523 w 5111523"/>
                  <a:gd name="connsiteY3" fmla="*/ 1436197 h 3962742"/>
                  <a:gd name="connsiteX4" fmla="*/ 4424950 w 5111523"/>
                  <a:gd name="connsiteY4" fmla="*/ 3962742 h 3962742"/>
                  <a:gd name="connsiteX5" fmla="*/ 1809996 w 5111523"/>
                  <a:gd name="connsiteY5" fmla="*/ 3833035 h 3962742"/>
                  <a:gd name="connsiteX6" fmla="*/ 2294796 w 5111523"/>
                  <a:gd name="connsiteY6" fmla="*/ 3481081 h 3962742"/>
                  <a:gd name="connsiteX7" fmla="*/ 2231672 w 5111523"/>
                  <a:gd name="connsiteY7" fmla="*/ 3411626 h 3962742"/>
                  <a:gd name="connsiteX8" fmla="*/ 1068123 w 5111523"/>
                  <a:gd name="connsiteY8" fmla="*/ 2929668 h 3962742"/>
                  <a:gd name="connsiteX9" fmla="*/ 899880 w 5111523"/>
                  <a:gd name="connsiteY9" fmla="*/ 2938164 h 3962742"/>
                  <a:gd name="connsiteX10" fmla="*/ 859090 w 5111523"/>
                  <a:gd name="connsiteY10" fmla="*/ 2944389 h 3962742"/>
                  <a:gd name="connsiteX11" fmla="*/ 1546598 w 5111523"/>
                  <a:gd name="connsiteY11" fmla="*/ 1140048 h 3962742"/>
                  <a:gd name="connsiteX12" fmla="*/ 0 w 5111523"/>
                  <a:gd name="connsiteY12" fmla="*/ 127160 h 3962742"/>
                  <a:gd name="connsiteX13" fmla="*/ 202033 w 5111523"/>
                  <a:gd name="connsiteY13" fmla="*/ 81864 h 3962742"/>
                  <a:gd name="connsiteX14" fmla="*/ 1068123 w 5111523"/>
                  <a:gd name="connsiteY14" fmla="*/ 0 h 396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1523" h="3962742">
                    <a:moveTo>
                      <a:pt x="1068123" y="0"/>
                    </a:moveTo>
                    <a:cubicBezTo>
                      <a:pt x="2489447" y="0"/>
                      <a:pt x="3759396" y="648119"/>
                      <a:pt x="4598550" y="1664939"/>
                    </a:cubicBezTo>
                    <a:lnTo>
                      <a:pt x="4670437" y="1756416"/>
                    </a:lnTo>
                    <a:lnTo>
                      <a:pt x="5111523" y="1436197"/>
                    </a:lnTo>
                    <a:lnTo>
                      <a:pt x="4424950" y="3962742"/>
                    </a:lnTo>
                    <a:lnTo>
                      <a:pt x="1809996" y="3833035"/>
                    </a:lnTo>
                    <a:lnTo>
                      <a:pt x="2294796" y="3481081"/>
                    </a:lnTo>
                    <a:lnTo>
                      <a:pt x="2231672" y="3411626"/>
                    </a:lnTo>
                    <a:cubicBezTo>
                      <a:pt x="1933894" y="3113848"/>
                      <a:pt x="1522517" y="2929668"/>
                      <a:pt x="1068123" y="2929668"/>
                    </a:cubicBezTo>
                    <a:cubicBezTo>
                      <a:pt x="1011324" y="2929668"/>
                      <a:pt x="955197" y="2932546"/>
                      <a:pt x="899880" y="2938164"/>
                    </a:cubicBezTo>
                    <a:lnTo>
                      <a:pt x="859090" y="2944389"/>
                    </a:lnTo>
                    <a:lnTo>
                      <a:pt x="1546598" y="1140048"/>
                    </a:lnTo>
                    <a:lnTo>
                      <a:pt x="0" y="127160"/>
                    </a:lnTo>
                    <a:lnTo>
                      <a:pt x="202033" y="81864"/>
                    </a:lnTo>
                    <a:cubicBezTo>
                      <a:pt x="482475" y="28130"/>
                      <a:pt x="772014" y="0"/>
                      <a:pt x="1068123" y="0"/>
                    </a:cubicBezTo>
                    <a:close/>
                  </a:path>
                </a:pathLst>
              </a:custGeom>
              <a:solidFill>
                <a:srgbClr val="08355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37" name="Freeform 52">
                <a:extLst>
                  <a:ext uri="{FF2B5EF4-FFF2-40B4-BE49-F238E27FC236}">
                    <a16:creationId xmlns:a16="http://schemas.microsoft.com/office/drawing/2014/main" id="{44449780-1835-398E-C999-462486BAD871}"/>
                  </a:ext>
                </a:extLst>
              </p:cNvPr>
              <p:cNvSpPr/>
              <p:nvPr/>
            </p:nvSpPr>
            <p:spPr>
              <a:xfrm>
                <a:off x="3789330" y="2744269"/>
                <a:ext cx="1889551" cy="1712944"/>
              </a:xfrm>
              <a:custGeom>
                <a:avLst/>
                <a:gdLst>
                  <a:gd name="connsiteX0" fmla="*/ 2847233 w 5037490"/>
                  <a:gd name="connsiteY0" fmla="*/ 0 h 4566661"/>
                  <a:gd name="connsiteX1" fmla="*/ 5037490 w 5037490"/>
                  <a:gd name="connsiteY1" fmla="*/ 1434429 h 4566661"/>
                  <a:gd name="connsiteX2" fmla="*/ 4105269 w 5037490"/>
                  <a:gd name="connsiteY2" fmla="*/ 3881012 h 4566661"/>
                  <a:gd name="connsiteX3" fmla="*/ 3932563 w 5037490"/>
                  <a:gd name="connsiteY3" fmla="*/ 3348218 h 4566661"/>
                  <a:gd name="connsiteX4" fmla="*/ 3918510 w 5037490"/>
                  <a:gd name="connsiteY4" fmla="*/ 3353361 h 4566661"/>
                  <a:gd name="connsiteX5" fmla="*/ 2960359 w 5037490"/>
                  <a:gd name="connsiteY5" fmla="*/ 4478083 h 4566661"/>
                  <a:gd name="connsiteX6" fmla="*/ 2941952 w 5037490"/>
                  <a:gd name="connsiteY6" fmla="*/ 4566661 h 4566661"/>
                  <a:gd name="connsiteX7" fmla="*/ 1441393 w 5037490"/>
                  <a:gd name="connsiteY7" fmla="*/ 3359382 h 4566661"/>
                  <a:gd name="connsiteX8" fmla="*/ 0 w 5037490"/>
                  <a:gd name="connsiteY8" fmla="*/ 4519059 h 4566661"/>
                  <a:gd name="connsiteX9" fmla="*/ 20598 w 5037490"/>
                  <a:gd name="connsiteY9" fmla="*/ 4286846 h 4566661"/>
                  <a:gd name="connsiteX10" fmla="*/ 2985917 w 5037490"/>
                  <a:gd name="connsiteY10" fmla="*/ 572001 h 4566661"/>
                  <a:gd name="connsiteX11" fmla="*/ 3028029 w 5037490"/>
                  <a:gd name="connsiteY11" fmla="*/ 557752 h 456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7490" h="4566661">
                    <a:moveTo>
                      <a:pt x="2847233" y="0"/>
                    </a:moveTo>
                    <a:lnTo>
                      <a:pt x="5037490" y="1434429"/>
                    </a:lnTo>
                    <a:lnTo>
                      <a:pt x="4105269" y="3881012"/>
                    </a:lnTo>
                    <a:lnTo>
                      <a:pt x="3932563" y="3348218"/>
                    </a:lnTo>
                    <a:lnTo>
                      <a:pt x="3918510" y="3353361"/>
                    </a:lnTo>
                    <a:cubicBezTo>
                      <a:pt x="3444802" y="3553723"/>
                      <a:pt x="3084445" y="3969604"/>
                      <a:pt x="2960359" y="4478083"/>
                    </a:cubicBezTo>
                    <a:lnTo>
                      <a:pt x="2941952" y="4566661"/>
                    </a:lnTo>
                    <a:lnTo>
                      <a:pt x="1441393" y="3359382"/>
                    </a:lnTo>
                    <a:lnTo>
                      <a:pt x="0" y="4519059"/>
                    </a:lnTo>
                    <a:lnTo>
                      <a:pt x="20598" y="4286846"/>
                    </a:lnTo>
                    <a:cubicBezTo>
                      <a:pt x="238902" y="2569490"/>
                      <a:pt x="1409254" y="1149295"/>
                      <a:pt x="2985917" y="572001"/>
                    </a:cubicBezTo>
                    <a:lnTo>
                      <a:pt x="3028029" y="557752"/>
                    </a:lnTo>
                    <a:close/>
                  </a:path>
                </a:pathLst>
              </a:custGeom>
              <a:solidFill>
                <a:srgbClr val="EDA13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38" name="Freeform 54">
                <a:extLst>
                  <a:ext uri="{FF2B5EF4-FFF2-40B4-BE49-F238E27FC236}">
                    <a16:creationId xmlns:a16="http://schemas.microsoft.com/office/drawing/2014/main" id="{4C3B303B-D0E4-421F-7B22-5D9F5D2D2E41}"/>
                  </a:ext>
                </a:extLst>
              </p:cNvPr>
              <p:cNvSpPr/>
              <p:nvPr/>
            </p:nvSpPr>
            <p:spPr>
              <a:xfrm>
                <a:off x="5848794" y="3649721"/>
                <a:ext cx="1366749" cy="2057570"/>
              </a:xfrm>
              <a:custGeom>
                <a:avLst/>
                <a:gdLst>
                  <a:gd name="connsiteX0" fmla="*/ 2926251 w 3643716"/>
                  <a:gd name="connsiteY0" fmla="*/ 0 h 5485425"/>
                  <a:gd name="connsiteX1" fmla="*/ 3037558 w 3643716"/>
                  <a:gd name="connsiteY1" fmla="*/ 178321 h 5485425"/>
                  <a:gd name="connsiteX2" fmla="*/ 3643716 w 3643716"/>
                  <a:gd name="connsiteY2" fmla="*/ 2455646 h 5485425"/>
                  <a:gd name="connsiteX3" fmla="*/ 2862348 w 3643716"/>
                  <a:gd name="connsiteY3" fmla="*/ 5013670 h 5485425"/>
                  <a:gd name="connsiteX4" fmla="*/ 2851281 w 3643716"/>
                  <a:gd name="connsiteY4" fmla="*/ 5029233 h 5485425"/>
                  <a:gd name="connsiteX5" fmla="*/ 3301276 w 3643716"/>
                  <a:gd name="connsiteY5" fmla="*/ 5355992 h 5485425"/>
                  <a:gd name="connsiteX6" fmla="*/ 686308 w 3643716"/>
                  <a:gd name="connsiteY6" fmla="*/ 5485425 h 5485425"/>
                  <a:gd name="connsiteX7" fmla="*/ 0 w 3643716"/>
                  <a:gd name="connsiteY7" fmla="*/ 2958809 h 5485425"/>
                  <a:gd name="connsiteX8" fmla="*/ 476197 w 3643716"/>
                  <a:gd name="connsiteY8" fmla="*/ 3304594 h 5485425"/>
                  <a:gd name="connsiteX9" fmla="*/ 515444 w 3643716"/>
                  <a:gd name="connsiteY9" fmla="*/ 3239992 h 5485425"/>
                  <a:gd name="connsiteX10" fmla="*/ 714048 w 3643716"/>
                  <a:gd name="connsiteY10" fmla="*/ 2455646 h 5485425"/>
                  <a:gd name="connsiteX11" fmla="*/ 599910 w 3643716"/>
                  <a:gd name="connsiteY11" fmla="*/ 1852281 h 5485425"/>
                  <a:gd name="connsiteX12" fmla="*/ 552317 w 3643716"/>
                  <a:gd name="connsiteY12" fmla="*/ 1750306 h 5485425"/>
                  <a:gd name="connsiteX13" fmla="*/ 2425369 w 3643716"/>
                  <a:gd name="connsiteY13" fmla="*/ 1843213 h 548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3716" h="5485425">
                    <a:moveTo>
                      <a:pt x="2926251" y="0"/>
                    </a:moveTo>
                    <a:lnTo>
                      <a:pt x="3037558" y="178321"/>
                    </a:lnTo>
                    <a:cubicBezTo>
                      <a:pt x="3423175" y="848945"/>
                      <a:pt x="3643716" y="1626541"/>
                      <a:pt x="3643716" y="2455646"/>
                    </a:cubicBezTo>
                    <a:cubicBezTo>
                      <a:pt x="3643716" y="3403196"/>
                      <a:pt x="3355663" y="4283467"/>
                      <a:pt x="2862348" y="5013670"/>
                    </a:cubicBezTo>
                    <a:lnTo>
                      <a:pt x="2851281" y="5029233"/>
                    </a:lnTo>
                    <a:lnTo>
                      <a:pt x="3301276" y="5355992"/>
                    </a:lnTo>
                    <a:lnTo>
                      <a:pt x="686308" y="5485425"/>
                    </a:lnTo>
                    <a:lnTo>
                      <a:pt x="0" y="2958809"/>
                    </a:lnTo>
                    <a:lnTo>
                      <a:pt x="476197" y="3304594"/>
                    </a:lnTo>
                    <a:lnTo>
                      <a:pt x="515444" y="3239992"/>
                    </a:lnTo>
                    <a:cubicBezTo>
                      <a:pt x="642103" y="3006835"/>
                      <a:pt x="714048" y="2739642"/>
                      <a:pt x="714048" y="2455646"/>
                    </a:cubicBezTo>
                    <a:cubicBezTo>
                      <a:pt x="714048" y="2242649"/>
                      <a:pt x="673579" y="2039104"/>
                      <a:pt x="599910" y="1852281"/>
                    </a:cubicBezTo>
                    <a:lnTo>
                      <a:pt x="552317" y="1750306"/>
                    </a:lnTo>
                    <a:lnTo>
                      <a:pt x="2425369" y="1843213"/>
                    </a:lnTo>
                    <a:close/>
                  </a:path>
                </a:pathLst>
              </a:custGeom>
              <a:solidFill>
                <a:srgbClr val="7F1C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39" name="Freeform 56">
                <a:extLst>
                  <a:ext uri="{FF2B5EF4-FFF2-40B4-BE49-F238E27FC236}">
                    <a16:creationId xmlns:a16="http://schemas.microsoft.com/office/drawing/2014/main" id="{095E6F09-EB24-BA50-4A41-9BDFE828B2CA}"/>
                  </a:ext>
                </a:extLst>
              </p:cNvPr>
              <p:cNvSpPr/>
              <p:nvPr/>
            </p:nvSpPr>
            <p:spPr>
              <a:xfrm>
                <a:off x="3564829" y="4004365"/>
                <a:ext cx="1654421" cy="2159336"/>
              </a:xfrm>
              <a:custGeom>
                <a:avLst/>
                <a:gdLst>
                  <a:gd name="connsiteX0" fmla="*/ 2039909 w 4410641"/>
                  <a:gd name="connsiteY0" fmla="*/ 0 h 5756729"/>
                  <a:gd name="connsiteX1" fmla="*/ 4079818 w 4410641"/>
                  <a:gd name="connsiteY1" fmla="*/ 1641214 h 5756729"/>
                  <a:gd name="connsiteX2" fmla="*/ 3518641 w 4410641"/>
                  <a:gd name="connsiteY2" fmla="*/ 1641214 h 5756729"/>
                  <a:gd name="connsiteX3" fmla="*/ 3520520 w 4410641"/>
                  <a:gd name="connsiteY3" fmla="*/ 1678416 h 5756729"/>
                  <a:gd name="connsiteX4" fmla="*/ 4321306 w 4410641"/>
                  <a:gd name="connsiteY4" fmla="*/ 2927662 h 5756729"/>
                  <a:gd name="connsiteX5" fmla="*/ 4410641 w 4410641"/>
                  <a:gd name="connsiteY5" fmla="*/ 2972715 h 5756729"/>
                  <a:gd name="connsiteX6" fmla="*/ 2801332 w 4410641"/>
                  <a:gd name="connsiteY6" fmla="*/ 4024712 h 5756729"/>
                  <a:gd name="connsiteX7" fmla="*/ 3459590 w 4410641"/>
                  <a:gd name="connsiteY7" fmla="*/ 5756729 h 5756729"/>
                  <a:gd name="connsiteX8" fmla="*/ 3274680 w 4410641"/>
                  <a:gd name="connsiteY8" fmla="*/ 5681192 h 5756729"/>
                  <a:gd name="connsiteX9" fmla="*/ 588309 w 4410641"/>
                  <a:gd name="connsiteY9" fmla="*/ 1745611 h 5756729"/>
                  <a:gd name="connsiteX10" fmla="*/ 585670 w 4410641"/>
                  <a:gd name="connsiteY10" fmla="*/ 1641214 h 5756729"/>
                  <a:gd name="connsiteX11" fmla="*/ 0 w 4410641"/>
                  <a:gd name="connsiteY11" fmla="*/ 1641214 h 575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0641" h="5756729">
                    <a:moveTo>
                      <a:pt x="2039909" y="0"/>
                    </a:moveTo>
                    <a:lnTo>
                      <a:pt x="4079818" y="1641214"/>
                    </a:lnTo>
                    <a:lnTo>
                      <a:pt x="3518641" y="1641214"/>
                    </a:lnTo>
                    <a:lnTo>
                      <a:pt x="3520520" y="1678416"/>
                    </a:lnTo>
                    <a:cubicBezTo>
                      <a:pt x="3574591" y="2210844"/>
                      <a:pt x="3882493" y="2668232"/>
                      <a:pt x="4321306" y="2927662"/>
                    </a:cubicBezTo>
                    <a:lnTo>
                      <a:pt x="4410641" y="2972715"/>
                    </a:lnTo>
                    <a:lnTo>
                      <a:pt x="2801332" y="4024712"/>
                    </a:lnTo>
                    <a:lnTo>
                      <a:pt x="3459590" y="5756729"/>
                    </a:lnTo>
                    <a:lnTo>
                      <a:pt x="3274680" y="5681192"/>
                    </a:lnTo>
                    <a:cubicBezTo>
                      <a:pt x="1754617" y="4993937"/>
                      <a:pt x="677248" y="3500164"/>
                      <a:pt x="588309" y="1745611"/>
                    </a:cubicBezTo>
                    <a:lnTo>
                      <a:pt x="585670" y="1641214"/>
                    </a:lnTo>
                    <a:lnTo>
                      <a:pt x="0" y="1641214"/>
                    </a:lnTo>
                    <a:close/>
                  </a:path>
                </a:pathLst>
              </a:custGeom>
              <a:solidFill>
                <a:srgbClr val="F1692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41" name="TextBox 57">
                <a:extLst>
                  <a:ext uri="{FF2B5EF4-FFF2-40B4-BE49-F238E27FC236}">
                    <a16:creationId xmlns:a16="http://schemas.microsoft.com/office/drawing/2014/main" id="{DF117D50-2ED9-C577-9A8D-C173E2DD2C0E}"/>
                  </a:ext>
                </a:extLst>
              </p:cNvPr>
              <p:cNvSpPr txBox="1"/>
              <p:nvPr/>
            </p:nvSpPr>
            <p:spPr>
              <a:xfrm>
                <a:off x="4274323" y="3409154"/>
                <a:ext cx="1093361" cy="365094"/>
              </a:xfrm>
              <a:prstGeom prst="rect">
                <a:avLst/>
              </a:prstGeom>
              <a:noFill/>
            </p:spPr>
            <p:txBody>
              <a:bodyPr wrap="none" rtlCol="0" anchor="ctr" anchorCtr="0">
                <a:spAutoFit/>
              </a:bodyPr>
              <a:lstStyle/>
              <a:p>
                <a:pPr algn="ctr"/>
                <a:r>
                  <a:rPr lang="en-GB" sz="2251" dirty="0" err="1">
                    <a:solidFill>
                      <a:schemeClr val="bg1"/>
                    </a:solidFill>
                    <a:latin typeface="Calibri" panose="020F0502020204030204" pitchFamily="34" charset="0"/>
                    <a:ea typeface="League Spartan" charset="0"/>
                    <a:cs typeface="Calibri" panose="020F0502020204030204" pitchFamily="34" charset="0"/>
                  </a:rPr>
                  <a:t>Berichten</a:t>
                </a:r>
                <a:endParaRPr lang="en-GB" sz="2251" dirty="0">
                  <a:solidFill>
                    <a:schemeClr val="bg1"/>
                  </a:solidFill>
                  <a:latin typeface="Calibri" panose="020F0502020204030204" pitchFamily="34" charset="0"/>
                  <a:ea typeface="League Spartan" charset="0"/>
                  <a:cs typeface="Calibri" panose="020F0502020204030204" pitchFamily="34" charset="0"/>
                </a:endParaRPr>
              </a:p>
            </p:txBody>
          </p:sp>
          <p:sp>
            <p:nvSpPr>
              <p:cNvPr id="42" name="TextBox 58">
                <a:extLst>
                  <a:ext uri="{FF2B5EF4-FFF2-40B4-BE49-F238E27FC236}">
                    <a16:creationId xmlns:a16="http://schemas.microsoft.com/office/drawing/2014/main" id="{5EE06DB8-E26C-1A33-3483-3524F877EBE1}"/>
                  </a:ext>
                </a:extLst>
              </p:cNvPr>
              <p:cNvSpPr txBox="1"/>
              <p:nvPr/>
            </p:nvSpPr>
            <p:spPr>
              <a:xfrm>
                <a:off x="5558569" y="3536378"/>
                <a:ext cx="1302802" cy="332971"/>
              </a:xfrm>
              <a:prstGeom prst="rect">
                <a:avLst/>
              </a:prstGeom>
              <a:noFill/>
            </p:spPr>
            <p:txBody>
              <a:bodyPr wrap="none" rtlCol="0" anchor="ctr" anchorCtr="0">
                <a:spAutoFit/>
              </a:bodyPr>
              <a:lstStyle/>
              <a:p>
                <a:pPr algn="ctr"/>
                <a:r>
                  <a:rPr lang="en-GB" sz="2000" dirty="0" err="1">
                    <a:solidFill>
                      <a:schemeClr val="bg1"/>
                    </a:solidFill>
                    <a:latin typeface="Calibri" panose="020F0502020204030204" pitchFamily="34" charset="0"/>
                    <a:ea typeface="League Spartan" charset="0"/>
                    <a:cs typeface="Calibri" panose="020F0502020204030204" pitchFamily="34" charset="0"/>
                  </a:rPr>
                  <a:t>Identifizieren</a:t>
                </a:r>
                <a:endParaRPr lang="en-GB" sz="2251" dirty="0">
                  <a:solidFill>
                    <a:schemeClr val="bg1"/>
                  </a:solidFill>
                  <a:latin typeface="Calibri" panose="020F0502020204030204" pitchFamily="34" charset="0"/>
                  <a:ea typeface="League Spartan" charset="0"/>
                  <a:cs typeface="Calibri" panose="020F0502020204030204" pitchFamily="34" charset="0"/>
                </a:endParaRPr>
              </a:p>
            </p:txBody>
          </p:sp>
          <p:sp>
            <p:nvSpPr>
              <p:cNvPr id="48" name="TextBox 60">
                <a:extLst>
                  <a:ext uri="{FF2B5EF4-FFF2-40B4-BE49-F238E27FC236}">
                    <a16:creationId xmlns:a16="http://schemas.microsoft.com/office/drawing/2014/main" id="{AFBE924B-7969-BE24-BFF8-7AAD1D39D388}"/>
                  </a:ext>
                </a:extLst>
              </p:cNvPr>
              <p:cNvSpPr txBox="1"/>
              <p:nvPr/>
            </p:nvSpPr>
            <p:spPr>
              <a:xfrm>
                <a:off x="4805156" y="5420473"/>
                <a:ext cx="1168012" cy="567758"/>
              </a:xfrm>
              <a:prstGeom prst="rect">
                <a:avLst/>
              </a:prstGeom>
              <a:noFill/>
            </p:spPr>
            <p:txBody>
              <a:bodyPr wrap="none" rtlCol="0" anchor="ctr" anchorCtr="0">
                <a:spAutoFit/>
              </a:bodyPr>
              <a:lstStyle/>
              <a:p>
                <a:pPr algn="ctr">
                  <a:lnSpc>
                    <a:spcPts val="2301"/>
                  </a:lnSpc>
                </a:pPr>
                <a:r>
                  <a:rPr lang="en-GB" sz="2000" dirty="0">
                    <a:solidFill>
                      <a:schemeClr val="bg1"/>
                    </a:solidFill>
                    <a:latin typeface="Calibri" panose="020F0502020204030204" pitchFamily="34" charset="0"/>
                    <a:ea typeface="League Spartan" charset="0"/>
                    <a:cs typeface="Calibri" panose="020F0502020204030204" pitchFamily="34" charset="0"/>
                  </a:rPr>
                  <a:t>Verwalten /</a:t>
                </a:r>
                <a:br>
                  <a:rPr lang="en-GB" sz="2000" dirty="0">
                    <a:solidFill>
                      <a:schemeClr val="bg1"/>
                    </a:solidFill>
                    <a:latin typeface="Calibri" panose="020F0502020204030204" pitchFamily="34" charset="0"/>
                    <a:ea typeface="League Spartan" charset="0"/>
                    <a:cs typeface="Calibri" panose="020F0502020204030204" pitchFamily="34" charset="0"/>
                  </a:rPr>
                </a:br>
                <a:r>
                  <a:rPr lang="en-GB" sz="2000" dirty="0">
                    <a:solidFill>
                      <a:schemeClr val="bg1"/>
                    </a:solidFill>
                    <a:latin typeface="Calibri" panose="020F0502020204030204" pitchFamily="34" charset="0"/>
                    <a:ea typeface="League Spartan" charset="0"/>
                    <a:cs typeface="Calibri" panose="020F0502020204030204" pitchFamily="34" charset="0"/>
                  </a:rPr>
                  <a:t>Reagieren</a:t>
                </a:r>
              </a:p>
            </p:txBody>
          </p:sp>
          <p:sp>
            <p:nvSpPr>
              <p:cNvPr id="49" name="TextBox 61">
                <a:extLst>
                  <a:ext uri="{FF2B5EF4-FFF2-40B4-BE49-F238E27FC236}">
                    <a16:creationId xmlns:a16="http://schemas.microsoft.com/office/drawing/2014/main" id="{A0D79ACC-95DB-A1B4-0C66-79CE0C4EC21F}"/>
                  </a:ext>
                </a:extLst>
              </p:cNvPr>
              <p:cNvSpPr txBox="1"/>
              <p:nvPr/>
            </p:nvSpPr>
            <p:spPr>
              <a:xfrm>
                <a:off x="3855481" y="4926296"/>
                <a:ext cx="1259632" cy="332971"/>
              </a:xfrm>
              <a:prstGeom prst="rect">
                <a:avLst/>
              </a:prstGeom>
              <a:noFill/>
            </p:spPr>
            <p:txBody>
              <a:bodyPr wrap="none" rtlCol="0" anchor="ctr" anchorCtr="0">
                <a:spAutoFit/>
              </a:bodyPr>
              <a:lstStyle/>
              <a:p>
                <a:pPr algn="ctr"/>
                <a:r>
                  <a:rPr lang="en-GB" sz="2000" dirty="0" err="1">
                    <a:solidFill>
                      <a:schemeClr val="bg1"/>
                    </a:solidFill>
                    <a:latin typeface="Calibri" panose="020F0502020204030204" pitchFamily="34" charset="0"/>
                    <a:ea typeface="League Spartan" charset="0"/>
                    <a:cs typeface="Calibri" panose="020F0502020204030204" pitchFamily="34" charset="0"/>
                  </a:rPr>
                  <a:t>Überwachen</a:t>
                </a:r>
                <a:endParaRPr lang="en-GB" sz="2000" dirty="0">
                  <a:solidFill>
                    <a:schemeClr val="bg1"/>
                  </a:solidFill>
                  <a:latin typeface="Calibri" panose="020F0502020204030204" pitchFamily="34" charset="0"/>
                  <a:ea typeface="League Spartan" charset="0"/>
                  <a:cs typeface="Calibri" panose="020F0502020204030204" pitchFamily="34" charset="0"/>
                </a:endParaRPr>
              </a:p>
            </p:txBody>
          </p:sp>
          <p:sp>
            <p:nvSpPr>
              <p:cNvPr id="80" name="TextBox 60">
                <a:extLst>
                  <a:ext uri="{FF2B5EF4-FFF2-40B4-BE49-F238E27FC236}">
                    <a16:creationId xmlns:a16="http://schemas.microsoft.com/office/drawing/2014/main" id="{07E6E100-4E74-8E58-A2A2-3DC1DC0CA669}"/>
                  </a:ext>
                </a:extLst>
              </p:cNvPr>
              <p:cNvSpPr txBox="1"/>
              <p:nvPr/>
            </p:nvSpPr>
            <p:spPr>
              <a:xfrm>
                <a:off x="5980678" y="4512472"/>
                <a:ext cx="1333827" cy="567758"/>
              </a:xfrm>
              <a:prstGeom prst="rect">
                <a:avLst/>
              </a:prstGeom>
              <a:noFill/>
            </p:spPr>
            <p:txBody>
              <a:bodyPr wrap="square" rtlCol="0" anchor="ctr" anchorCtr="0">
                <a:spAutoFit/>
              </a:bodyPr>
              <a:lstStyle/>
              <a:p>
                <a:pPr algn="ctr">
                  <a:lnSpc>
                    <a:spcPts val="2301"/>
                  </a:lnSpc>
                </a:pPr>
                <a:r>
                  <a:rPr lang="en-GB" sz="2000" dirty="0">
                    <a:solidFill>
                      <a:schemeClr val="bg1"/>
                    </a:solidFill>
                    <a:latin typeface="Calibri" panose="020F0502020204030204" pitchFamily="34" charset="0"/>
                    <a:ea typeface="League Spartan" charset="0"/>
                    <a:cs typeface="Calibri" panose="020F0502020204030204" pitchFamily="34" charset="0"/>
                  </a:rPr>
                  <a:t>Bewerten/ Messen</a:t>
                </a:r>
              </a:p>
            </p:txBody>
          </p:sp>
        </p:grpSp>
      </p:grpSp>
    </p:spTree>
    <p:extLst>
      <p:ext uri="{BB962C8B-B14F-4D97-AF65-F5344CB8AC3E}">
        <p14:creationId xmlns:p14="http://schemas.microsoft.com/office/powerpoint/2010/main" val="2719152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8B4E260-12F3-4A00-968A-9E9720209DA1}"/>
              </a:ext>
            </a:extLst>
          </p:cNvPr>
          <p:cNvSpPr>
            <a:spLocks noGrp="1"/>
          </p:cNvSpPr>
          <p:nvPr>
            <p:ph type="body" sz="quarter" idx="16"/>
          </p:nvPr>
        </p:nvSpPr>
        <p:spPr>
          <a:xfrm>
            <a:off x="529758" y="400082"/>
            <a:ext cx="3570755" cy="1628741"/>
          </a:xfrm>
        </p:spPr>
        <p:txBody>
          <a:bodyPr>
            <a:normAutofit/>
          </a:bodyPr>
          <a:lstStyle/>
          <a:p>
            <a:r>
              <a:rPr lang="en-GB" dirty="0">
                <a:solidFill>
                  <a:schemeClr val="bg1"/>
                </a:solidFill>
              </a:rPr>
              <a:t>Brainstorming der Risikobereiche</a:t>
            </a:r>
          </a:p>
        </p:txBody>
      </p:sp>
      <p:sp>
        <p:nvSpPr>
          <p:cNvPr id="43" name="Rectangle 42">
            <a:extLst>
              <a:ext uri="{FF2B5EF4-FFF2-40B4-BE49-F238E27FC236}">
                <a16:creationId xmlns:a16="http://schemas.microsoft.com/office/drawing/2014/main" id="{60484B0F-FF83-0AF3-67BC-3DFBA9DFE2B8}"/>
              </a:ext>
            </a:extLst>
          </p:cNvPr>
          <p:cNvSpPr/>
          <p:nvPr/>
        </p:nvSpPr>
        <p:spPr>
          <a:xfrm>
            <a:off x="0" y="300037"/>
            <a:ext cx="12192000" cy="159417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2">
            <a:extLst>
              <a:ext uri="{FF2B5EF4-FFF2-40B4-BE49-F238E27FC236}">
                <a16:creationId xmlns:a16="http://schemas.microsoft.com/office/drawing/2014/main" id="{E25D32FC-54B1-0244-0932-CBC597D29028}"/>
              </a:ext>
            </a:extLst>
          </p:cNvPr>
          <p:cNvSpPr txBox="1">
            <a:spLocks/>
          </p:cNvSpPr>
          <p:nvPr/>
        </p:nvSpPr>
        <p:spPr>
          <a:xfrm>
            <a:off x="3165364" y="507036"/>
            <a:ext cx="9022065" cy="1788947"/>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r>
              <a:rPr lang="en-US" dirty="0">
                <a:solidFill>
                  <a:schemeClr val="bg1"/>
                </a:solidFill>
              </a:rPr>
              <a:t>Um einen klaren Überblick über alle bewerteten Risiken zu erhalten, werden diese in einer dreidimensionalen Risikomatrix dargestellt - mit der </a:t>
            </a:r>
            <a:r>
              <a:rPr lang="en-US" b="1" dirty="0">
                <a:solidFill>
                  <a:schemeClr val="bg1"/>
                </a:solidFill>
              </a:rPr>
              <a:t>Risikoauswirkung</a:t>
            </a:r>
            <a:r>
              <a:rPr lang="en-US" dirty="0">
                <a:solidFill>
                  <a:schemeClr val="bg1"/>
                </a:solidFill>
              </a:rPr>
              <a:t> auf der X-Achse, der </a:t>
            </a:r>
            <a:r>
              <a:rPr lang="en-US" b="1" dirty="0">
                <a:solidFill>
                  <a:schemeClr val="bg1"/>
                </a:solidFill>
              </a:rPr>
              <a:t>Wahrscheinlichkeit</a:t>
            </a:r>
            <a:r>
              <a:rPr lang="en-US" dirty="0">
                <a:solidFill>
                  <a:schemeClr val="bg1"/>
                </a:solidFill>
              </a:rPr>
              <a:t> auf der Y-Achse und der </a:t>
            </a:r>
            <a:r>
              <a:rPr lang="en-US" b="1" dirty="0" err="1">
                <a:solidFill>
                  <a:schemeClr val="bg1"/>
                </a:solidFill>
              </a:rPr>
              <a:t>Risikobewertung</a:t>
            </a:r>
            <a:r>
              <a:rPr lang="en-US" dirty="0">
                <a:solidFill>
                  <a:schemeClr val="bg1"/>
                </a:solidFill>
              </a:rPr>
              <a:t> durch </a:t>
            </a:r>
            <a:r>
              <a:rPr lang="en-US" dirty="0" err="1">
                <a:solidFill>
                  <a:schemeClr val="bg1"/>
                </a:solidFill>
              </a:rPr>
              <a:t>Farben</a:t>
            </a:r>
            <a:r>
              <a:rPr lang="en-US" dirty="0">
                <a:solidFill>
                  <a:schemeClr val="bg1"/>
                </a:solidFill>
              </a:rPr>
              <a:t>. </a:t>
            </a:r>
          </a:p>
          <a:p>
            <a:pPr marL="12700" indent="-12700"/>
            <a:r>
              <a:rPr lang="en-US" dirty="0">
                <a:solidFill>
                  <a:schemeClr val="bg1"/>
                </a:solidFill>
              </a:rPr>
              <a:t> </a:t>
            </a:r>
          </a:p>
        </p:txBody>
      </p:sp>
      <p:sp>
        <p:nvSpPr>
          <p:cNvPr id="45" name="Textplatzhalter 1">
            <a:extLst>
              <a:ext uri="{FF2B5EF4-FFF2-40B4-BE49-F238E27FC236}">
                <a16:creationId xmlns:a16="http://schemas.microsoft.com/office/drawing/2014/main" id="{9EDD2A15-19D3-8E85-31E5-250CBAE4792A}"/>
              </a:ext>
            </a:extLst>
          </p:cNvPr>
          <p:cNvSpPr txBox="1">
            <a:spLocks/>
          </p:cNvSpPr>
          <p:nvPr/>
        </p:nvSpPr>
        <p:spPr>
          <a:xfrm>
            <a:off x="529761" y="507036"/>
            <a:ext cx="3035068" cy="21089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Die Risikomatrix</a:t>
            </a:r>
          </a:p>
          <a:p>
            <a:endParaRPr lang="en-GB" dirty="0">
              <a:solidFill>
                <a:schemeClr val="bg1"/>
              </a:solidFill>
            </a:endParaRPr>
          </a:p>
        </p:txBody>
      </p:sp>
      <p:sp>
        <p:nvSpPr>
          <p:cNvPr id="46" name="Rectangle 45">
            <a:extLst>
              <a:ext uri="{FF2B5EF4-FFF2-40B4-BE49-F238E27FC236}">
                <a16:creationId xmlns:a16="http://schemas.microsoft.com/office/drawing/2014/main" id="{C6070E0F-DD95-45CC-DA1C-65E8180B82C2}"/>
              </a:ext>
            </a:extLst>
          </p:cNvPr>
          <p:cNvSpPr/>
          <p:nvPr/>
        </p:nvSpPr>
        <p:spPr>
          <a:xfrm rot="5400000" flipV="1">
            <a:off x="2521789" y="1125374"/>
            <a:ext cx="1188000" cy="360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75" name="Freeform 42">
            <a:extLst>
              <a:ext uri="{FF2B5EF4-FFF2-40B4-BE49-F238E27FC236}">
                <a16:creationId xmlns:a16="http://schemas.microsoft.com/office/drawing/2014/main" id="{9ECE463C-1CB9-A9D7-8F88-966375AB91DC}"/>
              </a:ext>
            </a:extLst>
          </p:cNvPr>
          <p:cNvSpPr/>
          <p:nvPr/>
        </p:nvSpPr>
        <p:spPr>
          <a:xfrm>
            <a:off x="2285134" y="2664242"/>
            <a:ext cx="6676317" cy="3224295"/>
          </a:xfrm>
          <a:custGeom>
            <a:avLst/>
            <a:gdLst>
              <a:gd name="connsiteX0" fmla="*/ 0 w 9798052"/>
              <a:gd name="connsiteY0" fmla="*/ 0 h 7493475"/>
              <a:gd name="connsiteX1" fmla="*/ 1965734 w 9798052"/>
              <a:gd name="connsiteY1" fmla="*/ 0 h 7493475"/>
              <a:gd name="connsiteX2" fmla="*/ 3931468 w 9798052"/>
              <a:gd name="connsiteY2" fmla="*/ 0 h 7493475"/>
              <a:gd name="connsiteX3" fmla="*/ 5897202 w 9798052"/>
              <a:gd name="connsiteY3" fmla="*/ 0 h 7493475"/>
              <a:gd name="connsiteX4" fmla="*/ 7832318 w 9798052"/>
              <a:gd name="connsiteY4" fmla="*/ 0 h 7493475"/>
              <a:gd name="connsiteX5" fmla="*/ 7862936 w 9798052"/>
              <a:gd name="connsiteY5" fmla="*/ 0 h 7493475"/>
              <a:gd name="connsiteX6" fmla="*/ 9798052 w 9798052"/>
              <a:gd name="connsiteY6" fmla="*/ 0 h 7493475"/>
              <a:gd name="connsiteX7" fmla="*/ 9798052 w 9798052"/>
              <a:gd name="connsiteY7" fmla="*/ 1498695 h 7493475"/>
              <a:gd name="connsiteX8" fmla="*/ 9798052 w 9798052"/>
              <a:gd name="connsiteY8" fmla="*/ 2997390 h 7493475"/>
              <a:gd name="connsiteX9" fmla="*/ 9798052 w 9798052"/>
              <a:gd name="connsiteY9" fmla="*/ 4496085 h 7493475"/>
              <a:gd name="connsiteX10" fmla="*/ 9798052 w 9798052"/>
              <a:gd name="connsiteY10" fmla="*/ 5994780 h 7493475"/>
              <a:gd name="connsiteX11" fmla="*/ 9798052 w 9798052"/>
              <a:gd name="connsiteY11" fmla="*/ 7493475 h 7493475"/>
              <a:gd name="connsiteX12" fmla="*/ 7862936 w 9798052"/>
              <a:gd name="connsiteY12" fmla="*/ 7493475 h 7493475"/>
              <a:gd name="connsiteX13" fmla="*/ 7832318 w 9798052"/>
              <a:gd name="connsiteY13" fmla="*/ 7493475 h 7493475"/>
              <a:gd name="connsiteX14" fmla="*/ 5897202 w 9798052"/>
              <a:gd name="connsiteY14" fmla="*/ 7493475 h 7493475"/>
              <a:gd name="connsiteX15" fmla="*/ 3931468 w 9798052"/>
              <a:gd name="connsiteY15" fmla="*/ 7493475 h 7493475"/>
              <a:gd name="connsiteX16" fmla="*/ 1965734 w 9798052"/>
              <a:gd name="connsiteY16" fmla="*/ 7493475 h 7493475"/>
              <a:gd name="connsiteX17" fmla="*/ 0 w 9798052"/>
              <a:gd name="connsiteY17" fmla="*/ 7493475 h 7493475"/>
              <a:gd name="connsiteX18" fmla="*/ 0 w 9798052"/>
              <a:gd name="connsiteY18" fmla="*/ 5994780 h 7493475"/>
              <a:gd name="connsiteX19" fmla="*/ 0 w 9798052"/>
              <a:gd name="connsiteY19" fmla="*/ 4496085 h 7493475"/>
              <a:gd name="connsiteX20" fmla="*/ 0 w 9798052"/>
              <a:gd name="connsiteY20" fmla="*/ 2997390 h 7493475"/>
              <a:gd name="connsiteX21" fmla="*/ 0 w 9798052"/>
              <a:gd name="connsiteY21" fmla="*/ 1498695 h 749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98052" h="7493475">
                <a:moveTo>
                  <a:pt x="0" y="0"/>
                </a:moveTo>
                <a:lnTo>
                  <a:pt x="1965734" y="0"/>
                </a:lnTo>
                <a:lnTo>
                  <a:pt x="3931468" y="0"/>
                </a:lnTo>
                <a:lnTo>
                  <a:pt x="5897202" y="0"/>
                </a:lnTo>
                <a:lnTo>
                  <a:pt x="7832318" y="0"/>
                </a:lnTo>
                <a:lnTo>
                  <a:pt x="7862936" y="0"/>
                </a:lnTo>
                <a:lnTo>
                  <a:pt x="9798052" y="0"/>
                </a:lnTo>
                <a:lnTo>
                  <a:pt x="9798052" y="1498695"/>
                </a:lnTo>
                <a:lnTo>
                  <a:pt x="9798052" y="2997390"/>
                </a:lnTo>
                <a:lnTo>
                  <a:pt x="9798052" y="4496085"/>
                </a:lnTo>
                <a:lnTo>
                  <a:pt x="9798052" y="5994780"/>
                </a:lnTo>
                <a:lnTo>
                  <a:pt x="9798052" y="7493475"/>
                </a:lnTo>
                <a:lnTo>
                  <a:pt x="7862936" y="7493475"/>
                </a:lnTo>
                <a:lnTo>
                  <a:pt x="7832318" y="7493475"/>
                </a:lnTo>
                <a:lnTo>
                  <a:pt x="5897202" y="7493475"/>
                </a:lnTo>
                <a:lnTo>
                  <a:pt x="3931468" y="7493475"/>
                </a:lnTo>
                <a:lnTo>
                  <a:pt x="1965734" y="7493475"/>
                </a:lnTo>
                <a:lnTo>
                  <a:pt x="0" y="7493475"/>
                </a:lnTo>
                <a:lnTo>
                  <a:pt x="0" y="5994780"/>
                </a:lnTo>
                <a:lnTo>
                  <a:pt x="0" y="4496085"/>
                </a:lnTo>
                <a:lnTo>
                  <a:pt x="0" y="2997390"/>
                </a:lnTo>
                <a:lnTo>
                  <a:pt x="0" y="1498695"/>
                </a:lnTo>
                <a:close/>
              </a:path>
            </a:pathLst>
          </a:custGeom>
          <a:solidFill>
            <a:srgbClr val="F2F2F2"/>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9" tIns="17149" rIns="34299" bIns="17149" numCol="1" spcCol="0" rtlCol="0" fromWordArt="0" anchor="ctr" anchorCtr="0" forceAA="0" compatLnSpc="1">
            <a:prstTxWarp prst="textNoShape">
              <a:avLst/>
            </a:prstTxWarp>
            <a:noAutofit/>
          </a:bodyPr>
          <a:lstStyle/>
          <a:p>
            <a:pPr algn="ctr"/>
            <a:endParaRPr lang="en-GB" sz="900" dirty="0">
              <a:latin typeface="+mj-lt"/>
            </a:endParaRPr>
          </a:p>
        </p:txBody>
      </p:sp>
      <p:cxnSp>
        <p:nvCxnSpPr>
          <p:cNvPr id="76" name="Straight Connector 32">
            <a:extLst>
              <a:ext uri="{FF2B5EF4-FFF2-40B4-BE49-F238E27FC236}">
                <a16:creationId xmlns:a16="http://schemas.microsoft.com/office/drawing/2014/main" id="{229B7ED3-71B3-CFDE-DB42-2A62096CC741}"/>
              </a:ext>
            </a:extLst>
          </p:cNvPr>
          <p:cNvCxnSpPr/>
          <p:nvPr/>
        </p:nvCxnSpPr>
        <p:spPr>
          <a:xfrm>
            <a:off x="3624569" y="2664242"/>
            <a:ext cx="0" cy="3224295"/>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Connector 33">
            <a:extLst>
              <a:ext uri="{FF2B5EF4-FFF2-40B4-BE49-F238E27FC236}">
                <a16:creationId xmlns:a16="http://schemas.microsoft.com/office/drawing/2014/main" id="{A528E38E-7EB1-756A-C286-0E09BECAAF19}"/>
              </a:ext>
            </a:extLst>
          </p:cNvPr>
          <p:cNvCxnSpPr/>
          <p:nvPr/>
        </p:nvCxnSpPr>
        <p:spPr>
          <a:xfrm>
            <a:off x="4964005" y="2664242"/>
            <a:ext cx="0" cy="3224295"/>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Straight Connector 34">
            <a:extLst>
              <a:ext uri="{FF2B5EF4-FFF2-40B4-BE49-F238E27FC236}">
                <a16:creationId xmlns:a16="http://schemas.microsoft.com/office/drawing/2014/main" id="{6A1E753E-7719-4F72-47B3-AD14E1AC2B4D}"/>
              </a:ext>
            </a:extLst>
          </p:cNvPr>
          <p:cNvCxnSpPr/>
          <p:nvPr/>
        </p:nvCxnSpPr>
        <p:spPr>
          <a:xfrm>
            <a:off x="6303442" y="2664242"/>
            <a:ext cx="0" cy="3224295"/>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35">
            <a:extLst>
              <a:ext uri="{FF2B5EF4-FFF2-40B4-BE49-F238E27FC236}">
                <a16:creationId xmlns:a16="http://schemas.microsoft.com/office/drawing/2014/main" id="{D4B8674C-518E-B89B-7DF2-3FB5E69285C0}"/>
              </a:ext>
            </a:extLst>
          </p:cNvPr>
          <p:cNvCxnSpPr/>
          <p:nvPr/>
        </p:nvCxnSpPr>
        <p:spPr>
          <a:xfrm>
            <a:off x="7622014" y="2664242"/>
            <a:ext cx="0" cy="3224295"/>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36">
            <a:extLst>
              <a:ext uri="{FF2B5EF4-FFF2-40B4-BE49-F238E27FC236}">
                <a16:creationId xmlns:a16="http://schemas.microsoft.com/office/drawing/2014/main" id="{56BA7F63-11E4-4C62-FC19-93BE8CA166CF}"/>
              </a:ext>
            </a:extLst>
          </p:cNvPr>
          <p:cNvCxnSpPr>
            <a:cxnSpLocks/>
          </p:cNvCxnSpPr>
          <p:nvPr/>
        </p:nvCxnSpPr>
        <p:spPr>
          <a:xfrm flipH="1">
            <a:off x="2285136" y="5243676"/>
            <a:ext cx="6676317"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39">
            <a:extLst>
              <a:ext uri="{FF2B5EF4-FFF2-40B4-BE49-F238E27FC236}">
                <a16:creationId xmlns:a16="http://schemas.microsoft.com/office/drawing/2014/main" id="{3D89E574-1826-732D-7E23-F184720B8060}"/>
              </a:ext>
            </a:extLst>
          </p:cNvPr>
          <p:cNvCxnSpPr>
            <a:cxnSpLocks/>
          </p:cNvCxnSpPr>
          <p:nvPr/>
        </p:nvCxnSpPr>
        <p:spPr>
          <a:xfrm flipH="1">
            <a:off x="2285136" y="4598878"/>
            <a:ext cx="6676317"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2" name="Straight Connector 40">
            <a:extLst>
              <a:ext uri="{FF2B5EF4-FFF2-40B4-BE49-F238E27FC236}">
                <a16:creationId xmlns:a16="http://schemas.microsoft.com/office/drawing/2014/main" id="{3ACE6C0D-D7C7-1236-79B0-35D939886CD6}"/>
              </a:ext>
            </a:extLst>
          </p:cNvPr>
          <p:cNvCxnSpPr>
            <a:cxnSpLocks/>
          </p:cNvCxnSpPr>
          <p:nvPr/>
        </p:nvCxnSpPr>
        <p:spPr>
          <a:xfrm flipH="1">
            <a:off x="2285136" y="3952924"/>
            <a:ext cx="6676317"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3" name="Straight Connector 41">
            <a:extLst>
              <a:ext uri="{FF2B5EF4-FFF2-40B4-BE49-F238E27FC236}">
                <a16:creationId xmlns:a16="http://schemas.microsoft.com/office/drawing/2014/main" id="{9F956B5B-4C4B-8001-CB5B-6A319396717A}"/>
              </a:ext>
            </a:extLst>
          </p:cNvPr>
          <p:cNvCxnSpPr>
            <a:cxnSpLocks/>
          </p:cNvCxnSpPr>
          <p:nvPr/>
        </p:nvCxnSpPr>
        <p:spPr>
          <a:xfrm flipH="1">
            <a:off x="2285136" y="3309100"/>
            <a:ext cx="6676317"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84" name="TextBox 43">
            <a:extLst>
              <a:ext uri="{FF2B5EF4-FFF2-40B4-BE49-F238E27FC236}">
                <a16:creationId xmlns:a16="http://schemas.microsoft.com/office/drawing/2014/main" id="{7FB69BB9-98F1-B969-37C5-F737EB26B6DA}"/>
              </a:ext>
            </a:extLst>
          </p:cNvPr>
          <p:cNvSpPr txBox="1"/>
          <p:nvPr/>
        </p:nvSpPr>
        <p:spPr>
          <a:xfrm>
            <a:off x="2296278" y="2218326"/>
            <a:ext cx="1317155" cy="369332"/>
          </a:xfrm>
          <a:prstGeom prst="rect">
            <a:avLst/>
          </a:prstGeom>
          <a:noFill/>
        </p:spPr>
        <p:txBody>
          <a:bodyPr wrap="none" rtlCol="0" anchor="b" anchorCtr="0">
            <a:spAutoFit/>
          </a:bodyPr>
          <a:lstStyle/>
          <a:p>
            <a:pPr algn="ctr"/>
            <a:r>
              <a:rPr lang="en-GB">
                <a:solidFill>
                  <a:srgbClr val="083553"/>
                </a:solidFill>
                <a:latin typeface="Calibri" panose="020F0502020204030204" pitchFamily="34" charset="0"/>
                <a:ea typeface="Lato" panose="020F0502020204030203" pitchFamily="34" charset="0"/>
                <a:cs typeface="Calibri" panose="020F0502020204030204" pitchFamily="34" charset="0"/>
              </a:rPr>
              <a:t>Unbedeutend</a:t>
            </a:r>
            <a:endParaRPr lang="en-GB" dirty="0">
              <a:solidFill>
                <a:srgbClr val="083553"/>
              </a:solidFill>
              <a:latin typeface="Calibri" panose="020F0502020204030204" pitchFamily="34" charset="0"/>
              <a:ea typeface="Lato" panose="020F0502020204030203" pitchFamily="34" charset="0"/>
              <a:cs typeface="Calibri" panose="020F0502020204030204" pitchFamily="34" charset="0"/>
            </a:endParaRPr>
          </a:p>
        </p:txBody>
      </p:sp>
      <p:sp>
        <p:nvSpPr>
          <p:cNvPr id="85" name="TextBox 49">
            <a:extLst>
              <a:ext uri="{FF2B5EF4-FFF2-40B4-BE49-F238E27FC236}">
                <a16:creationId xmlns:a16="http://schemas.microsoft.com/office/drawing/2014/main" id="{C62DD25C-CF96-ACD7-F80D-E484850B3F9F}"/>
              </a:ext>
            </a:extLst>
          </p:cNvPr>
          <p:cNvSpPr txBox="1"/>
          <p:nvPr/>
        </p:nvSpPr>
        <p:spPr>
          <a:xfrm>
            <a:off x="3935377" y="2218326"/>
            <a:ext cx="717825" cy="369332"/>
          </a:xfrm>
          <a:prstGeom prst="rect">
            <a:avLst/>
          </a:prstGeom>
          <a:noFill/>
        </p:spPr>
        <p:txBody>
          <a:bodyPr wrap="none" rtlCol="0" anchor="b" anchorCtr="0">
            <a:spAutoFit/>
          </a:bodyPr>
          <a:lstStyle/>
          <a:p>
            <a:pPr algn="ctr"/>
            <a:r>
              <a:rPr lang="en-GB" dirty="0" err="1">
                <a:solidFill>
                  <a:srgbClr val="083553"/>
                </a:solidFill>
                <a:latin typeface="Calibri" panose="020F0502020204030204" pitchFamily="34" charset="0"/>
                <a:ea typeface="Lato" panose="020F0502020204030203" pitchFamily="34" charset="0"/>
                <a:cs typeface="Calibri" panose="020F0502020204030204" pitchFamily="34" charset="0"/>
              </a:rPr>
              <a:t>Kaum</a:t>
            </a:r>
            <a:endParaRPr lang="en-GB" dirty="0">
              <a:solidFill>
                <a:srgbClr val="083553"/>
              </a:solidFill>
              <a:latin typeface="Calibri" panose="020F0502020204030204" pitchFamily="34" charset="0"/>
              <a:ea typeface="Lato" panose="020F0502020204030203" pitchFamily="34" charset="0"/>
              <a:cs typeface="Calibri" panose="020F0502020204030204" pitchFamily="34" charset="0"/>
            </a:endParaRPr>
          </a:p>
        </p:txBody>
      </p:sp>
      <p:sp>
        <p:nvSpPr>
          <p:cNvPr id="86" name="TextBox 50">
            <a:extLst>
              <a:ext uri="{FF2B5EF4-FFF2-40B4-BE49-F238E27FC236}">
                <a16:creationId xmlns:a16="http://schemas.microsoft.com/office/drawing/2014/main" id="{69459255-FC89-3F36-A82D-E67473183580}"/>
              </a:ext>
            </a:extLst>
          </p:cNvPr>
          <p:cNvSpPr txBox="1"/>
          <p:nvPr/>
        </p:nvSpPr>
        <p:spPr>
          <a:xfrm>
            <a:off x="5090040" y="2218326"/>
            <a:ext cx="1114664" cy="369332"/>
          </a:xfrm>
          <a:prstGeom prst="rect">
            <a:avLst/>
          </a:prstGeom>
          <a:noFill/>
        </p:spPr>
        <p:txBody>
          <a:bodyPr wrap="none" rtlCol="0" anchor="b" anchorCtr="0">
            <a:spAutoFit/>
          </a:bodyPr>
          <a:lstStyle/>
          <a:p>
            <a:pPr algn="ctr"/>
            <a:r>
              <a:rPr lang="en-GB">
                <a:solidFill>
                  <a:srgbClr val="083553"/>
                </a:solidFill>
                <a:latin typeface="Calibri" panose="020F0502020204030204" pitchFamily="34" charset="0"/>
                <a:ea typeface="Lato" panose="020F0502020204030203" pitchFamily="34" charset="0"/>
                <a:cs typeface="Calibri" panose="020F0502020204030204" pitchFamily="34" charset="0"/>
              </a:rPr>
              <a:t>Mäßig</a:t>
            </a:r>
            <a:endParaRPr lang="en-GB" dirty="0">
              <a:solidFill>
                <a:srgbClr val="083553"/>
              </a:solidFill>
              <a:latin typeface="Calibri" panose="020F0502020204030204" pitchFamily="34" charset="0"/>
              <a:ea typeface="Lato" panose="020F0502020204030203" pitchFamily="34" charset="0"/>
              <a:cs typeface="Calibri" panose="020F0502020204030204" pitchFamily="34" charset="0"/>
            </a:endParaRPr>
          </a:p>
        </p:txBody>
      </p:sp>
      <p:sp>
        <p:nvSpPr>
          <p:cNvPr id="87" name="TextBox 51">
            <a:extLst>
              <a:ext uri="{FF2B5EF4-FFF2-40B4-BE49-F238E27FC236}">
                <a16:creationId xmlns:a16="http://schemas.microsoft.com/office/drawing/2014/main" id="{99C3C8CF-A9DA-EB92-BA4D-865FB9ECC3DA}"/>
              </a:ext>
            </a:extLst>
          </p:cNvPr>
          <p:cNvSpPr txBox="1"/>
          <p:nvPr/>
        </p:nvSpPr>
        <p:spPr>
          <a:xfrm>
            <a:off x="6228739" y="2215629"/>
            <a:ext cx="1476767" cy="369332"/>
          </a:xfrm>
          <a:prstGeom prst="rect">
            <a:avLst/>
          </a:prstGeom>
          <a:noFill/>
        </p:spPr>
        <p:txBody>
          <a:bodyPr wrap="square" rtlCol="0" anchor="b" anchorCtr="0">
            <a:spAutoFit/>
          </a:bodyPr>
          <a:lstStyle/>
          <a:p>
            <a:pPr algn="ctr"/>
            <a:r>
              <a:rPr lang="en-GB" dirty="0">
                <a:solidFill>
                  <a:srgbClr val="083553"/>
                </a:solidFill>
                <a:latin typeface="Calibri" panose="020F0502020204030204" pitchFamily="34" charset="0"/>
                <a:ea typeface="Lato" panose="020F0502020204030203" pitchFamily="34" charset="0"/>
                <a:cs typeface="Calibri" panose="020F0502020204030204" pitchFamily="34" charset="0"/>
              </a:rPr>
              <a:t>Ernst</a:t>
            </a:r>
          </a:p>
        </p:txBody>
      </p:sp>
      <p:sp>
        <p:nvSpPr>
          <p:cNvPr id="88" name="TextBox 52">
            <a:extLst>
              <a:ext uri="{FF2B5EF4-FFF2-40B4-BE49-F238E27FC236}">
                <a16:creationId xmlns:a16="http://schemas.microsoft.com/office/drawing/2014/main" id="{22820E4E-03DD-6FBD-0026-818E5090C93B}"/>
              </a:ext>
            </a:extLst>
          </p:cNvPr>
          <p:cNvSpPr txBox="1"/>
          <p:nvPr/>
        </p:nvSpPr>
        <p:spPr>
          <a:xfrm>
            <a:off x="7966423" y="2218326"/>
            <a:ext cx="650627" cy="369332"/>
          </a:xfrm>
          <a:prstGeom prst="rect">
            <a:avLst/>
          </a:prstGeom>
          <a:noFill/>
        </p:spPr>
        <p:txBody>
          <a:bodyPr wrap="none" rtlCol="0" anchor="b" anchorCtr="0">
            <a:spAutoFit/>
          </a:bodyPr>
          <a:lstStyle/>
          <a:p>
            <a:pPr algn="ctr"/>
            <a:r>
              <a:rPr lang="en-GB" dirty="0" err="1">
                <a:solidFill>
                  <a:srgbClr val="083553"/>
                </a:solidFill>
                <a:latin typeface="Calibri" panose="020F0502020204030204" pitchFamily="34" charset="0"/>
                <a:ea typeface="Lato" panose="020F0502020204030203" pitchFamily="34" charset="0"/>
                <a:cs typeface="Calibri" panose="020F0502020204030204" pitchFamily="34" charset="0"/>
              </a:rPr>
              <a:t>Groß</a:t>
            </a:r>
            <a:endParaRPr lang="en-GB" dirty="0">
              <a:solidFill>
                <a:srgbClr val="083553"/>
              </a:solidFill>
              <a:latin typeface="Calibri" panose="020F0502020204030204" pitchFamily="34" charset="0"/>
              <a:ea typeface="Lato" panose="020F0502020204030203" pitchFamily="34" charset="0"/>
              <a:cs typeface="Calibri" panose="020F0502020204030204" pitchFamily="34" charset="0"/>
            </a:endParaRPr>
          </a:p>
        </p:txBody>
      </p:sp>
      <p:sp>
        <p:nvSpPr>
          <p:cNvPr id="89" name="TextBox 53">
            <a:extLst>
              <a:ext uri="{FF2B5EF4-FFF2-40B4-BE49-F238E27FC236}">
                <a16:creationId xmlns:a16="http://schemas.microsoft.com/office/drawing/2014/main" id="{477AF155-898A-EF2B-96BA-1CFF24FA3A37}"/>
              </a:ext>
            </a:extLst>
          </p:cNvPr>
          <p:cNvSpPr txBox="1"/>
          <p:nvPr/>
        </p:nvSpPr>
        <p:spPr>
          <a:xfrm>
            <a:off x="1211493" y="5380014"/>
            <a:ext cx="929036" cy="369332"/>
          </a:xfrm>
          <a:prstGeom prst="rect">
            <a:avLst/>
          </a:prstGeom>
          <a:noFill/>
        </p:spPr>
        <p:txBody>
          <a:bodyPr wrap="none" rtlCol="0" anchor="ctr" anchorCtr="0">
            <a:spAutoFit/>
          </a:bodyPr>
          <a:lstStyle/>
          <a:p>
            <a:pPr algn="r"/>
            <a:r>
              <a:rPr lang="en-GB" dirty="0">
                <a:solidFill>
                  <a:srgbClr val="083553"/>
                </a:solidFill>
                <a:latin typeface="Calibri" panose="020F0502020204030204" pitchFamily="34" charset="0"/>
                <a:ea typeface="Lato" panose="020F0502020204030203" pitchFamily="34" charset="0"/>
                <a:cs typeface="Calibri" panose="020F0502020204030204" pitchFamily="34" charset="0"/>
              </a:rPr>
              <a:t>Unwahrscheinlich</a:t>
            </a:r>
          </a:p>
        </p:txBody>
      </p:sp>
      <p:sp>
        <p:nvSpPr>
          <p:cNvPr id="90" name="TextBox 54">
            <a:extLst>
              <a:ext uri="{FF2B5EF4-FFF2-40B4-BE49-F238E27FC236}">
                <a16:creationId xmlns:a16="http://schemas.microsoft.com/office/drawing/2014/main" id="{32156086-CD2C-40B0-3999-C84791F42BC2}"/>
              </a:ext>
            </a:extLst>
          </p:cNvPr>
          <p:cNvSpPr txBox="1"/>
          <p:nvPr/>
        </p:nvSpPr>
        <p:spPr>
          <a:xfrm>
            <a:off x="183129" y="4596354"/>
            <a:ext cx="1957395" cy="646331"/>
          </a:xfrm>
          <a:prstGeom prst="rect">
            <a:avLst/>
          </a:prstGeom>
          <a:noFill/>
        </p:spPr>
        <p:txBody>
          <a:bodyPr wrap="none" rtlCol="0" anchor="ctr" anchorCtr="0">
            <a:spAutoFit/>
          </a:bodyPr>
          <a:lstStyle/>
          <a:p>
            <a:pPr algn="r"/>
            <a:r>
              <a:rPr lang="en-GB" dirty="0" err="1">
                <a:solidFill>
                  <a:srgbClr val="083553"/>
                </a:solidFill>
                <a:latin typeface="Calibri" panose="020F0502020204030204" pitchFamily="34" charset="0"/>
                <a:ea typeface="Lato" panose="020F0502020204030203" pitchFamily="34" charset="0"/>
                <a:cs typeface="Calibri" panose="020F0502020204030204" pitchFamily="34" charset="0"/>
              </a:rPr>
              <a:t>Geringe</a:t>
            </a:r>
            <a:r>
              <a:rPr lang="en-GB" dirty="0">
                <a:solidFill>
                  <a:srgbClr val="083553"/>
                </a:solidFill>
                <a:latin typeface="Calibri" panose="020F0502020204030204" pitchFamily="34" charset="0"/>
                <a:ea typeface="Lato" panose="020F0502020204030203" pitchFamily="34" charset="0"/>
                <a:cs typeface="Calibri" panose="020F0502020204030204" pitchFamily="34" charset="0"/>
              </a:rPr>
              <a:t> </a:t>
            </a:r>
          </a:p>
          <a:p>
            <a:pPr algn="r"/>
            <a:r>
              <a:rPr lang="en-GB" dirty="0" err="1">
                <a:solidFill>
                  <a:srgbClr val="083553"/>
                </a:solidFill>
                <a:latin typeface="Calibri" panose="020F0502020204030204" pitchFamily="34" charset="0"/>
                <a:ea typeface="Lato" panose="020F0502020204030203" pitchFamily="34" charset="0"/>
                <a:cs typeface="Calibri" panose="020F0502020204030204" pitchFamily="34" charset="0"/>
              </a:rPr>
              <a:t>Wahrscheinlichkeit</a:t>
            </a:r>
            <a:endParaRPr lang="en-GB" dirty="0">
              <a:solidFill>
                <a:srgbClr val="083553"/>
              </a:solidFill>
              <a:latin typeface="Calibri" panose="020F0502020204030204" pitchFamily="34" charset="0"/>
              <a:ea typeface="Lato" panose="020F0502020204030203" pitchFamily="34" charset="0"/>
              <a:cs typeface="Calibri" panose="020F0502020204030204" pitchFamily="34" charset="0"/>
            </a:endParaRPr>
          </a:p>
        </p:txBody>
      </p:sp>
      <p:sp>
        <p:nvSpPr>
          <p:cNvPr id="91" name="TextBox 55">
            <a:extLst>
              <a:ext uri="{FF2B5EF4-FFF2-40B4-BE49-F238E27FC236}">
                <a16:creationId xmlns:a16="http://schemas.microsoft.com/office/drawing/2014/main" id="{ACFBB8B8-AB23-27AF-7B81-F8A10788FA76}"/>
              </a:ext>
            </a:extLst>
          </p:cNvPr>
          <p:cNvSpPr txBox="1"/>
          <p:nvPr/>
        </p:nvSpPr>
        <p:spPr>
          <a:xfrm>
            <a:off x="1253751" y="4091722"/>
            <a:ext cx="886781" cy="369332"/>
          </a:xfrm>
          <a:prstGeom prst="rect">
            <a:avLst/>
          </a:prstGeom>
          <a:noFill/>
        </p:spPr>
        <p:txBody>
          <a:bodyPr wrap="none" rtlCol="0" anchor="ctr" anchorCtr="0">
            <a:spAutoFit/>
          </a:bodyPr>
          <a:lstStyle/>
          <a:p>
            <a:pPr algn="r"/>
            <a:r>
              <a:rPr lang="en-GB">
                <a:solidFill>
                  <a:srgbClr val="083553"/>
                </a:solidFill>
                <a:latin typeface="Calibri" panose="020F0502020204030204" pitchFamily="34" charset="0"/>
                <a:ea typeface="Lato" panose="020F0502020204030203" pitchFamily="34" charset="0"/>
                <a:cs typeface="Calibri" panose="020F0502020204030204" pitchFamily="34" charset="0"/>
              </a:rPr>
              <a:t>Selten</a:t>
            </a:r>
            <a:endParaRPr lang="en-GB" dirty="0">
              <a:solidFill>
                <a:srgbClr val="083553"/>
              </a:solidFill>
              <a:latin typeface="Calibri" panose="020F0502020204030204" pitchFamily="34" charset="0"/>
              <a:ea typeface="Lato" panose="020F0502020204030203" pitchFamily="34" charset="0"/>
              <a:cs typeface="Calibri" panose="020F0502020204030204" pitchFamily="34" charset="0"/>
            </a:endParaRPr>
          </a:p>
        </p:txBody>
      </p:sp>
      <p:sp>
        <p:nvSpPr>
          <p:cNvPr id="92" name="TextBox 56">
            <a:extLst>
              <a:ext uri="{FF2B5EF4-FFF2-40B4-BE49-F238E27FC236}">
                <a16:creationId xmlns:a16="http://schemas.microsoft.com/office/drawing/2014/main" id="{6D7EDBC0-14D9-9E54-8381-4CD5E57D9504}"/>
              </a:ext>
            </a:extLst>
          </p:cNvPr>
          <p:cNvSpPr txBox="1"/>
          <p:nvPr/>
        </p:nvSpPr>
        <p:spPr>
          <a:xfrm>
            <a:off x="1435909" y="3448290"/>
            <a:ext cx="704616" cy="369332"/>
          </a:xfrm>
          <a:prstGeom prst="rect">
            <a:avLst/>
          </a:prstGeom>
          <a:noFill/>
        </p:spPr>
        <p:txBody>
          <a:bodyPr wrap="none" rtlCol="0" anchor="ctr" anchorCtr="0">
            <a:spAutoFit/>
          </a:bodyPr>
          <a:lstStyle/>
          <a:p>
            <a:pPr algn="r"/>
            <a:r>
              <a:rPr lang="en-GB">
                <a:solidFill>
                  <a:srgbClr val="083553"/>
                </a:solidFill>
                <a:latin typeface="Calibri" panose="020F0502020204030204" pitchFamily="34" charset="0"/>
                <a:ea typeface="Lato" panose="020F0502020204030203" pitchFamily="34" charset="0"/>
                <a:cs typeface="Calibri" panose="020F0502020204030204" pitchFamily="34" charset="0"/>
              </a:rPr>
              <a:t>Wahrscheinlich</a:t>
            </a:r>
            <a:endParaRPr lang="en-GB" dirty="0">
              <a:solidFill>
                <a:srgbClr val="083553"/>
              </a:solidFill>
              <a:latin typeface="Calibri" panose="020F0502020204030204" pitchFamily="34" charset="0"/>
              <a:ea typeface="Lato" panose="020F0502020204030203" pitchFamily="34" charset="0"/>
              <a:cs typeface="Calibri" panose="020F0502020204030204" pitchFamily="34" charset="0"/>
            </a:endParaRPr>
          </a:p>
        </p:txBody>
      </p:sp>
      <p:sp>
        <p:nvSpPr>
          <p:cNvPr id="93" name="TextBox 57">
            <a:extLst>
              <a:ext uri="{FF2B5EF4-FFF2-40B4-BE49-F238E27FC236}">
                <a16:creationId xmlns:a16="http://schemas.microsoft.com/office/drawing/2014/main" id="{52F09E34-7FE1-6F27-2332-BFD1F91B039B}"/>
              </a:ext>
            </a:extLst>
          </p:cNvPr>
          <p:cNvSpPr txBox="1"/>
          <p:nvPr/>
        </p:nvSpPr>
        <p:spPr>
          <a:xfrm>
            <a:off x="935147" y="2788659"/>
            <a:ext cx="1342611" cy="369332"/>
          </a:xfrm>
          <a:prstGeom prst="rect">
            <a:avLst/>
          </a:prstGeom>
          <a:noFill/>
        </p:spPr>
        <p:txBody>
          <a:bodyPr wrap="none" rtlCol="0" anchor="ctr" anchorCtr="0">
            <a:spAutoFit/>
          </a:bodyPr>
          <a:lstStyle/>
          <a:p>
            <a:pPr algn="r"/>
            <a:r>
              <a:rPr lang="en-GB" dirty="0">
                <a:solidFill>
                  <a:srgbClr val="083553"/>
                </a:solidFill>
                <a:latin typeface="Calibri" panose="020F0502020204030204" pitchFamily="34" charset="0"/>
                <a:ea typeface="Lato" panose="020F0502020204030203" pitchFamily="34" charset="0"/>
                <a:cs typeface="Calibri" panose="020F0502020204030204" pitchFamily="34" charset="0"/>
              </a:rPr>
              <a:t>Höchstwahrscheinlich</a:t>
            </a:r>
          </a:p>
        </p:txBody>
      </p:sp>
      <p:cxnSp>
        <p:nvCxnSpPr>
          <p:cNvPr id="94" name="Straight Connector 63">
            <a:extLst>
              <a:ext uri="{FF2B5EF4-FFF2-40B4-BE49-F238E27FC236}">
                <a16:creationId xmlns:a16="http://schemas.microsoft.com/office/drawing/2014/main" id="{A3F60927-5E73-743D-6E90-5005AC85D99F}"/>
              </a:ext>
            </a:extLst>
          </p:cNvPr>
          <p:cNvCxnSpPr>
            <a:cxnSpLocks/>
          </p:cNvCxnSpPr>
          <p:nvPr/>
        </p:nvCxnSpPr>
        <p:spPr>
          <a:xfrm flipH="1">
            <a:off x="2285136" y="6280588"/>
            <a:ext cx="6676317" cy="0"/>
          </a:xfrm>
          <a:prstGeom prst="line">
            <a:avLst/>
          </a:prstGeom>
          <a:ln w="57150">
            <a:solidFill>
              <a:srgbClr val="083553"/>
            </a:solidFill>
            <a:head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64">
            <a:extLst>
              <a:ext uri="{FF2B5EF4-FFF2-40B4-BE49-F238E27FC236}">
                <a16:creationId xmlns:a16="http://schemas.microsoft.com/office/drawing/2014/main" id="{F8FB38B1-9131-F831-2484-20DBFB300B55}"/>
              </a:ext>
            </a:extLst>
          </p:cNvPr>
          <p:cNvCxnSpPr/>
          <p:nvPr/>
        </p:nvCxnSpPr>
        <p:spPr>
          <a:xfrm>
            <a:off x="9356347" y="2646676"/>
            <a:ext cx="0" cy="3224295"/>
          </a:xfrm>
          <a:prstGeom prst="line">
            <a:avLst/>
          </a:prstGeom>
          <a:ln w="57150">
            <a:solidFill>
              <a:srgbClr val="083553"/>
            </a:solidFill>
            <a:headEnd type="triangle"/>
          </a:ln>
        </p:spPr>
        <p:style>
          <a:lnRef idx="1">
            <a:schemeClr val="accent1"/>
          </a:lnRef>
          <a:fillRef idx="0">
            <a:schemeClr val="accent1"/>
          </a:fillRef>
          <a:effectRef idx="0">
            <a:schemeClr val="accent1"/>
          </a:effectRef>
          <a:fontRef idx="minor">
            <a:schemeClr val="tx1"/>
          </a:fontRef>
        </p:style>
      </p:cxnSp>
      <p:sp>
        <p:nvSpPr>
          <p:cNvPr id="96" name="TextBox 59">
            <a:extLst>
              <a:ext uri="{FF2B5EF4-FFF2-40B4-BE49-F238E27FC236}">
                <a16:creationId xmlns:a16="http://schemas.microsoft.com/office/drawing/2014/main" id="{9042A74F-390D-3E37-C88A-9A78A871E393}"/>
              </a:ext>
            </a:extLst>
          </p:cNvPr>
          <p:cNvSpPr txBox="1"/>
          <p:nvPr/>
        </p:nvSpPr>
        <p:spPr>
          <a:xfrm>
            <a:off x="4654602" y="6319080"/>
            <a:ext cx="1937397" cy="369332"/>
          </a:xfrm>
          <a:prstGeom prst="rect">
            <a:avLst/>
          </a:prstGeom>
          <a:noFill/>
        </p:spPr>
        <p:txBody>
          <a:bodyPr wrap="none" rtlCol="0" anchor="t" anchorCtr="0">
            <a:spAutoFit/>
          </a:bodyPr>
          <a:lstStyle/>
          <a:p>
            <a:pPr algn="ctr"/>
            <a:r>
              <a:rPr lang="en-GB" b="1">
                <a:solidFill>
                  <a:schemeClr val="tx2"/>
                </a:solidFill>
                <a:latin typeface="+mj-lt"/>
                <a:ea typeface="League Spartan" charset="0"/>
                <a:cs typeface="Poppins" pitchFamily="2" charset="77"/>
              </a:rPr>
              <a:t>Risiko Auswirkungen</a:t>
            </a:r>
            <a:endParaRPr lang="en-GB" b="1" dirty="0">
              <a:solidFill>
                <a:schemeClr val="tx2"/>
              </a:solidFill>
              <a:latin typeface="+mj-lt"/>
              <a:ea typeface="League Spartan" charset="0"/>
              <a:cs typeface="Poppins" pitchFamily="2" charset="77"/>
            </a:endParaRPr>
          </a:p>
        </p:txBody>
      </p:sp>
      <p:sp>
        <p:nvSpPr>
          <p:cNvPr id="97" name="TextBox 52">
            <a:extLst>
              <a:ext uri="{FF2B5EF4-FFF2-40B4-BE49-F238E27FC236}">
                <a16:creationId xmlns:a16="http://schemas.microsoft.com/office/drawing/2014/main" id="{D6F33780-D9D2-0D92-4812-E31856DB34AA}"/>
              </a:ext>
            </a:extLst>
          </p:cNvPr>
          <p:cNvSpPr txBox="1"/>
          <p:nvPr/>
        </p:nvSpPr>
        <p:spPr>
          <a:xfrm>
            <a:off x="8922348" y="2556046"/>
            <a:ext cx="367409" cy="307777"/>
          </a:xfrm>
          <a:prstGeom prst="rect">
            <a:avLst/>
          </a:prstGeom>
          <a:noFill/>
        </p:spPr>
        <p:txBody>
          <a:bodyPr wrap="none" rtlCol="0" anchor="b" anchorCtr="0">
            <a:spAutoFit/>
          </a:bodyPr>
          <a:lstStyle/>
          <a:p>
            <a:pPr algn="ctr"/>
            <a:r>
              <a:rPr lang="en-GB" sz="1400">
                <a:solidFill>
                  <a:srgbClr val="083553"/>
                </a:solidFill>
                <a:latin typeface="Calibri" panose="020F0502020204030204" pitchFamily="34" charset="0"/>
                <a:ea typeface="Lato" panose="020F0502020204030203" pitchFamily="34" charset="0"/>
                <a:cs typeface="Calibri" panose="020F0502020204030204" pitchFamily="34" charset="0"/>
              </a:rPr>
              <a:t>10</a:t>
            </a:r>
            <a:endParaRPr lang="en-GB" sz="1400" dirty="0">
              <a:solidFill>
                <a:srgbClr val="083553"/>
              </a:solidFill>
              <a:latin typeface="Calibri" panose="020F0502020204030204" pitchFamily="34" charset="0"/>
              <a:ea typeface="Lato" panose="020F0502020204030203" pitchFamily="34" charset="0"/>
              <a:cs typeface="Calibri" panose="020F0502020204030204" pitchFamily="34" charset="0"/>
            </a:endParaRPr>
          </a:p>
        </p:txBody>
      </p:sp>
      <p:sp>
        <p:nvSpPr>
          <p:cNvPr id="98" name="TextBox 52">
            <a:extLst>
              <a:ext uri="{FF2B5EF4-FFF2-40B4-BE49-F238E27FC236}">
                <a16:creationId xmlns:a16="http://schemas.microsoft.com/office/drawing/2014/main" id="{8FDAA3D1-9F5F-D647-0B08-3C578CE094D9}"/>
              </a:ext>
            </a:extLst>
          </p:cNvPr>
          <p:cNvSpPr txBox="1"/>
          <p:nvPr/>
        </p:nvSpPr>
        <p:spPr>
          <a:xfrm>
            <a:off x="8937398" y="3168283"/>
            <a:ext cx="276038" cy="307777"/>
          </a:xfrm>
          <a:prstGeom prst="rect">
            <a:avLst/>
          </a:prstGeom>
          <a:noFill/>
        </p:spPr>
        <p:txBody>
          <a:bodyPr wrap="none" rtlCol="0" anchor="b" anchorCtr="0">
            <a:spAutoFit/>
          </a:bodyPr>
          <a:lstStyle/>
          <a:p>
            <a:pPr algn="ctr"/>
            <a:r>
              <a:rPr lang="en-GB" sz="1400" dirty="0">
                <a:solidFill>
                  <a:srgbClr val="083553"/>
                </a:solidFill>
                <a:latin typeface="Calibri" panose="020F0502020204030204" pitchFamily="34" charset="0"/>
                <a:ea typeface="Lato" panose="020F0502020204030203" pitchFamily="34" charset="0"/>
                <a:cs typeface="Calibri" panose="020F0502020204030204" pitchFamily="34" charset="0"/>
              </a:rPr>
              <a:t>8</a:t>
            </a:r>
          </a:p>
        </p:txBody>
      </p:sp>
      <p:sp>
        <p:nvSpPr>
          <p:cNvPr id="99" name="TextBox 52">
            <a:extLst>
              <a:ext uri="{FF2B5EF4-FFF2-40B4-BE49-F238E27FC236}">
                <a16:creationId xmlns:a16="http://schemas.microsoft.com/office/drawing/2014/main" id="{2FB5AF56-6E72-0A97-5D70-D25ECE1B5F8A}"/>
              </a:ext>
            </a:extLst>
          </p:cNvPr>
          <p:cNvSpPr txBox="1"/>
          <p:nvPr/>
        </p:nvSpPr>
        <p:spPr>
          <a:xfrm>
            <a:off x="8952140" y="3814236"/>
            <a:ext cx="276038" cy="307777"/>
          </a:xfrm>
          <a:prstGeom prst="rect">
            <a:avLst/>
          </a:prstGeom>
          <a:noFill/>
        </p:spPr>
        <p:txBody>
          <a:bodyPr wrap="none" rtlCol="0" anchor="b" anchorCtr="0">
            <a:spAutoFit/>
          </a:bodyPr>
          <a:lstStyle/>
          <a:p>
            <a:pPr algn="ctr"/>
            <a:r>
              <a:rPr lang="en-GB" sz="1400" dirty="0">
                <a:solidFill>
                  <a:srgbClr val="083553"/>
                </a:solidFill>
                <a:latin typeface="Calibri" panose="020F0502020204030204" pitchFamily="34" charset="0"/>
                <a:ea typeface="Lato" panose="020F0502020204030203" pitchFamily="34" charset="0"/>
                <a:cs typeface="Calibri" panose="020F0502020204030204" pitchFamily="34" charset="0"/>
              </a:rPr>
              <a:t>6</a:t>
            </a:r>
          </a:p>
        </p:txBody>
      </p:sp>
      <p:sp>
        <p:nvSpPr>
          <p:cNvPr id="100" name="TextBox 52">
            <a:extLst>
              <a:ext uri="{FF2B5EF4-FFF2-40B4-BE49-F238E27FC236}">
                <a16:creationId xmlns:a16="http://schemas.microsoft.com/office/drawing/2014/main" id="{379125C2-AED2-7C99-0DFD-E1F0A91DF719}"/>
              </a:ext>
            </a:extLst>
          </p:cNvPr>
          <p:cNvSpPr txBox="1"/>
          <p:nvPr/>
        </p:nvSpPr>
        <p:spPr>
          <a:xfrm>
            <a:off x="8947472" y="4451744"/>
            <a:ext cx="276038" cy="307777"/>
          </a:xfrm>
          <a:prstGeom prst="rect">
            <a:avLst/>
          </a:prstGeom>
          <a:noFill/>
        </p:spPr>
        <p:txBody>
          <a:bodyPr wrap="none" rtlCol="0" anchor="b" anchorCtr="0">
            <a:spAutoFit/>
          </a:bodyPr>
          <a:lstStyle/>
          <a:p>
            <a:pPr algn="ctr"/>
            <a:r>
              <a:rPr lang="en-GB" sz="1400" dirty="0">
                <a:solidFill>
                  <a:srgbClr val="083553"/>
                </a:solidFill>
                <a:latin typeface="Calibri" panose="020F0502020204030204" pitchFamily="34" charset="0"/>
                <a:ea typeface="Lato" panose="020F0502020204030203" pitchFamily="34" charset="0"/>
                <a:cs typeface="Calibri" panose="020F0502020204030204" pitchFamily="34" charset="0"/>
              </a:rPr>
              <a:t>4</a:t>
            </a:r>
          </a:p>
        </p:txBody>
      </p:sp>
      <p:sp>
        <p:nvSpPr>
          <p:cNvPr id="101" name="TextBox 52">
            <a:extLst>
              <a:ext uri="{FF2B5EF4-FFF2-40B4-BE49-F238E27FC236}">
                <a16:creationId xmlns:a16="http://schemas.microsoft.com/office/drawing/2014/main" id="{66134EA7-3C84-B4CB-6944-A8B7EF2A760C}"/>
              </a:ext>
            </a:extLst>
          </p:cNvPr>
          <p:cNvSpPr txBox="1"/>
          <p:nvPr/>
        </p:nvSpPr>
        <p:spPr>
          <a:xfrm>
            <a:off x="8968827" y="5088061"/>
            <a:ext cx="276038" cy="307777"/>
          </a:xfrm>
          <a:prstGeom prst="rect">
            <a:avLst/>
          </a:prstGeom>
          <a:noFill/>
        </p:spPr>
        <p:txBody>
          <a:bodyPr wrap="none" rtlCol="0" anchor="b" anchorCtr="0">
            <a:spAutoFit/>
          </a:bodyPr>
          <a:lstStyle/>
          <a:p>
            <a:pPr algn="ctr"/>
            <a:r>
              <a:rPr lang="en-GB" sz="1400" dirty="0">
                <a:solidFill>
                  <a:srgbClr val="083553"/>
                </a:solidFill>
                <a:latin typeface="Calibri" panose="020F0502020204030204" pitchFamily="34" charset="0"/>
                <a:ea typeface="Lato" panose="020F0502020204030203" pitchFamily="34" charset="0"/>
                <a:cs typeface="Calibri" panose="020F0502020204030204" pitchFamily="34" charset="0"/>
              </a:rPr>
              <a:t>2</a:t>
            </a:r>
          </a:p>
        </p:txBody>
      </p:sp>
      <p:sp>
        <p:nvSpPr>
          <p:cNvPr id="102" name="TextBox 52">
            <a:extLst>
              <a:ext uri="{FF2B5EF4-FFF2-40B4-BE49-F238E27FC236}">
                <a16:creationId xmlns:a16="http://schemas.microsoft.com/office/drawing/2014/main" id="{CC0621DC-FD0E-F626-0F8E-D39D667D3286}"/>
              </a:ext>
            </a:extLst>
          </p:cNvPr>
          <p:cNvSpPr txBox="1"/>
          <p:nvPr/>
        </p:nvSpPr>
        <p:spPr>
          <a:xfrm>
            <a:off x="8838862" y="5837426"/>
            <a:ext cx="367409" cy="307777"/>
          </a:xfrm>
          <a:prstGeom prst="rect">
            <a:avLst/>
          </a:prstGeom>
          <a:noFill/>
        </p:spPr>
        <p:txBody>
          <a:bodyPr wrap="none" rtlCol="0" anchor="b" anchorCtr="0">
            <a:spAutoFit/>
          </a:bodyPr>
          <a:lstStyle/>
          <a:p>
            <a:pPr algn="ctr"/>
            <a:r>
              <a:rPr lang="en-GB" sz="1400">
                <a:solidFill>
                  <a:srgbClr val="083553"/>
                </a:solidFill>
                <a:latin typeface="Calibri" panose="020F0502020204030204" pitchFamily="34" charset="0"/>
                <a:ea typeface="Lato" panose="020F0502020204030203" pitchFamily="34" charset="0"/>
                <a:cs typeface="Calibri" panose="020F0502020204030204" pitchFamily="34" charset="0"/>
              </a:rPr>
              <a:t>10</a:t>
            </a:r>
            <a:endParaRPr lang="en-GB" sz="1400" dirty="0">
              <a:solidFill>
                <a:srgbClr val="083553"/>
              </a:solidFill>
              <a:latin typeface="Calibri" panose="020F0502020204030204" pitchFamily="34" charset="0"/>
              <a:ea typeface="Lato" panose="020F0502020204030203" pitchFamily="34" charset="0"/>
              <a:cs typeface="Calibri" panose="020F0502020204030204" pitchFamily="34" charset="0"/>
            </a:endParaRPr>
          </a:p>
        </p:txBody>
      </p:sp>
      <p:sp>
        <p:nvSpPr>
          <p:cNvPr id="103" name="TextBox 52">
            <a:extLst>
              <a:ext uri="{FF2B5EF4-FFF2-40B4-BE49-F238E27FC236}">
                <a16:creationId xmlns:a16="http://schemas.microsoft.com/office/drawing/2014/main" id="{69CA448B-3A63-BD24-E329-665BE5D37F81}"/>
              </a:ext>
            </a:extLst>
          </p:cNvPr>
          <p:cNvSpPr txBox="1"/>
          <p:nvPr/>
        </p:nvSpPr>
        <p:spPr>
          <a:xfrm>
            <a:off x="7538378" y="5848987"/>
            <a:ext cx="276038" cy="307777"/>
          </a:xfrm>
          <a:prstGeom prst="rect">
            <a:avLst/>
          </a:prstGeom>
          <a:noFill/>
        </p:spPr>
        <p:txBody>
          <a:bodyPr wrap="none" rtlCol="0" anchor="b" anchorCtr="0">
            <a:spAutoFit/>
          </a:bodyPr>
          <a:lstStyle/>
          <a:p>
            <a:pPr algn="ctr"/>
            <a:r>
              <a:rPr lang="en-GB" sz="1400">
                <a:solidFill>
                  <a:srgbClr val="083553"/>
                </a:solidFill>
                <a:latin typeface="Calibri" panose="020F0502020204030204" pitchFamily="34" charset="0"/>
                <a:ea typeface="Lato" panose="020F0502020204030203" pitchFamily="34" charset="0"/>
                <a:cs typeface="Calibri" panose="020F0502020204030204" pitchFamily="34" charset="0"/>
              </a:rPr>
              <a:t>8</a:t>
            </a:r>
            <a:endParaRPr lang="en-GB" sz="1400" dirty="0">
              <a:solidFill>
                <a:srgbClr val="083553"/>
              </a:solidFill>
              <a:latin typeface="Calibri" panose="020F0502020204030204" pitchFamily="34" charset="0"/>
              <a:ea typeface="Lato" panose="020F0502020204030203" pitchFamily="34" charset="0"/>
              <a:cs typeface="Calibri" panose="020F0502020204030204" pitchFamily="34" charset="0"/>
            </a:endParaRPr>
          </a:p>
        </p:txBody>
      </p:sp>
      <p:sp>
        <p:nvSpPr>
          <p:cNvPr id="104" name="TextBox 52">
            <a:extLst>
              <a:ext uri="{FF2B5EF4-FFF2-40B4-BE49-F238E27FC236}">
                <a16:creationId xmlns:a16="http://schemas.microsoft.com/office/drawing/2014/main" id="{B75EA0FE-3ACC-D73A-7496-7D3CC97EE7BD}"/>
              </a:ext>
            </a:extLst>
          </p:cNvPr>
          <p:cNvSpPr txBox="1"/>
          <p:nvPr/>
        </p:nvSpPr>
        <p:spPr>
          <a:xfrm>
            <a:off x="6165422" y="5870971"/>
            <a:ext cx="276038" cy="307777"/>
          </a:xfrm>
          <a:prstGeom prst="rect">
            <a:avLst/>
          </a:prstGeom>
          <a:noFill/>
        </p:spPr>
        <p:txBody>
          <a:bodyPr wrap="none" rtlCol="0" anchor="b" anchorCtr="0">
            <a:spAutoFit/>
          </a:bodyPr>
          <a:lstStyle/>
          <a:p>
            <a:pPr algn="ctr"/>
            <a:r>
              <a:rPr lang="en-GB" sz="1400" dirty="0">
                <a:solidFill>
                  <a:srgbClr val="083553"/>
                </a:solidFill>
                <a:latin typeface="Calibri" panose="020F0502020204030204" pitchFamily="34" charset="0"/>
                <a:ea typeface="Lato" panose="020F0502020204030203" pitchFamily="34" charset="0"/>
                <a:cs typeface="Calibri" panose="020F0502020204030204" pitchFamily="34" charset="0"/>
              </a:rPr>
              <a:t>6</a:t>
            </a:r>
          </a:p>
        </p:txBody>
      </p:sp>
      <p:sp>
        <p:nvSpPr>
          <p:cNvPr id="105" name="TextBox 52">
            <a:extLst>
              <a:ext uri="{FF2B5EF4-FFF2-40B4-BE49-F238E27FC236}">
                <a16:creationId xmlns:a16="http://schemas.microsoft.com/office/drawing/2014/main" id="{314CC289-1A58-2410-F6F0-B1466F4B249A}"/>
              </a:ext>
            </a:extLst>
          </p:cNvPr>
          <p:cNvSpPr txBox="1"/>
          <p:nvPr/>
        </p:nvSpPr>
        <p:spPr>
          <a:xfrm>
            <a:off x="4810557" y="5853404"/>
            <a:ext cx="276038" cy="307777"/>
          </a:xfrm>
          <a:prstGeom prst="rect">
            <a:avLst/>
          </a:prstGeom>
          <a:noFill/>
        </p:spPr>
        <p:txBody>
          <a:bodyPr wrap="none" rtlCol="0" anchor="b" anchorCtr="0">
            <a:spAutoFit/>
          </a:bodyPr>
          <a:lstStyle/>
          <a:p>
            <a:pPr algn="ctr"/>
            <a:r>
              <a:rPr lang="en-GB" sz="1400">
                <a:solidFill>
                  <a:srgbClr val="083553"/>
                </a:solidFill>
                <a:latin typeface="Calibri" panose="020F0502020204030204" pitchFamily="34" charset="0"/>
                <a:ea typeface="Lato" panose="020F0502020204030203" pitchFamily="34" charset="0"/>
                <a:cs typeface="Calibri" panose="020F0502020204030204" pitchFamily="34" charset="0"/>
              </a:rPr>
              <a:t>4</a:t>
            </a:r>
            <a:endParaRPr lang="en-GB" sz="1400" dirty="0">
              <a:solidFill>
                <a:srgbClr val="083553"/>
              </a:solidFill>
              <a:latin typeface="Calibri" panose="020F0502020204030204" pitchFamily="34" charset="0"/>
              <a:ea typeface="Lato" panose="020F0502020204030203" pitchFamily="34" charset="0"/>
              <a:cs typeface="Calibri" panose="020F0502020204030204" pitchFamily="34" charset="0"/>
            </a:endParaRPr>
          </a:p>
        </p:txBody>
      </p:sp>
      <p:sp>
        <p:nvSpPr>
          <p:cNvPr id="106" name="TextBox 52">
            <a:extLst>
              <a:ext uri="{FF2B5EF4-FFF2-40B4-BE49-F238E27FC236}">
                <a16:creationId xmlns:a16="http://schemas.microsoft.com/office/drawing/2014/main" id="{91E6A5E0-74B8-21AE-09D9-9421915B2E24}"/>
              </a:ext>
            </a:extLst>
          </p:cNvPr>
          <p:cNvSpPr txBox="1"/>
          <p:nvPr/>
        </p:nvSpPr>
        <p:spPr>
          <a:xfrm>
            <a:off x="3448572" y="5853404"/>
            <a:ext cx="276038" cy="307777"/>
          </a:xfrm>
          <a:prstGeom prst="rect">
            <a:avLst/>
          </a:prstGeom>
          <a:noFill/>
        </p:spPr>
        <p:txBody>
          <a:bodyPr wrap="none" rtlCol="0" anchor="b" anchorCtr="0">
            <a:spAutoFit/>
          </a:bodyPr>
          <a:lstStyle/>
          <a:p>
            <a:pPr algn="ctr"/>
            <a:r>
              <a:rPr lang="en-GB" sz="1400" dirty="0">
                <a:solidFill>
                  <a:srgbClr val="083553"/>
                </a:solidFill>
                <a:latin typeface="Calibri" panose="020F0502020204030204" pitchFamily="34" charset="0"/>
                <a:ea typeface="Lato" panose="020F0502020204030203" pitchFamily="34" charset="0"/>
                <a:cs typeface="Calibri" panose="020F0502020204030204" pitchFamily="34" charset="0"/>
              </a:rPr>
              <a:t>2</a:t>
            </a:r>
          </a:p>
        </p:txBody>
      </p:sp>
      <p:sp>
        <p:nvSpPr>
          <p:cNvPr id="107" name="Subtitle 2">
            <a:extLst>
              <a:ext uri="{FF2B5EF4-FFF2-40B4-BE49-F238E27FC236}">
                <a16:creationId xmlns:a16="http://schemas.microsoft.com/office/drawing/2014/main" id="{EE648794-2D17-FF74-3F9E-266341DFC5A1}"/>
              </a:ext>
            </a:extLst>
          </p:cNvPr>
          <p:cNvSpPr txBox="1">
            <a:spLocks/>
          </p:cNvSpPr>
          <p:nvPr/>
        </p:nvSpPr>
        <p:spPr>
          <a:xfrm>
            <a:off x="9982519" y="4919519"/>
            <a:ext cx="1585309" cy="906667"/>
          </a:xfrm>
          <a:prstGeom prst="rect">
            <a:avLst/>
          </a:prstGeom>
        </p:spPr>
        <p:txBody>
          <a:bodyPr vert="horz" wrap="square" lIns="34299" tIns="17149" rIns="34299" bIns="1714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20"/>
              </a:lnSpc>
              <a:spcBef>
                <a:spcPts val="0"/>
              </a:spcBef>
            </a:pPr>
            <a:r>
              <a:rPr lang="en-GB" sz="1600" dirty="0">
                <a:solidFill>
                  <a:srgbClr val="083553"/>
                </a:solidFill>
                <a:latin typeface="Calibri" panose="020F0502020204030204" pitchFamily="34" charset="0"/>
                <a:ea typeface="Lato Light" panose="020F0502020204030203" pitchFamily="34" charset="0"/>
                <a:cs typeface="Calibri" panose="020F0502020204030204" pitchFamily="34" charset="0"/>
              </a:rPr>
              <a:t>Die </a:t>
            </a:r>
            <a:r>
              <a:rPr lang="en-GB" sz="1600" dirty="0" err="1">
                <a:solidFill>
                  <a:srgbClr val="083553"/>
                </a:solidFill>
                <a:latin typeface="Calibri" panose="020F0502020204030204" pitchFamily="34" charset="0"/>
                <a:ea typeface="Lato Light" panose="020F0502020204030203" pitchFamily="34" charset="0"/>
                <a:cs typeface="Calibri" panose="020F0502020204030204" pitchFamily="34" charset="0"/>
              </a:rPr>
              <a:t>Farbe</a:t>
            </a:r>
            <a:r>
              <a:rPr lang="en-GB" sz="1600" dirty="0">
                <a:solidFill>
                  <a:srgbClr val="083553"/>
                </a:solidFill>
                <a:latin typeface="Calibri" panose="020F0502020204030204" pitchFamily="34" charset="0"/>
                <a:ea typeface="Lato Light" panose="020F0502020204030203" pitchFamily="34" charset="0"/>
                <a:cs typeface="Calibri" panose="020F0502020204030204" pitchFamily="34" charset="0"/>
              </a:rPr>
              <a:t> </a:t>
            </a:r>
            <a:r>
              <a:rPr lang="en-GB" sz="1600" dirty="0" err="1">
                <a:solidFill>
                  <a:srgbClr val="083553"/>
                </a:solidFill>
                <a:latin typeface="Calibri" panose="020F0502020204030204" pitchFamily="34" charset="0"/>
                <a:ea typeface="Lato Light" panose="020F0502020204030203" pitchFamily="34" charset="0"/>
                <a:cs typeface="Calibri" panose="020F0502020204030204" pitchFamily="34" charset="0"/>
              </a:rPr>
              <a:t>zeigt</a:t>
            </a:r>
            <a:r>
              <a:rPr lang="en-GB" sz="1600" dirty="0">
                <a:solidFill>
                  <a:srgbClr val="083553"/>
                </a:solidFill>
                <a:latin typeface="Calibri" panose="020F0502020204030204" pitchFamily="34" charset="0"/>
                <a:ea typeface="Lato Light" panose="020F0502020204030203" pitchFamily="34" charset="0"/>
                <a:cs typeface="Calibri" panose="020F0502020204030204" pitchFamily="34" charset="0"/>
              </a:rPr>
              <a:t> die </a:t>
            </a:r>
            <a:r>
              <a:rPr lang="en-GB" sz="1600" dirty="0" err="1">
                <a:solidFill>
                  <a:srgbClr val="083553"/>
                </a:solidFill>
                <a:latin typeface="Calibri" panose="020F0502020204030204" pitchFamily="34" charset="0"/>
                <a:ea typeface="Lato Light" panose="020F0502020204030203" pitchFamily="34" charset="0"/>
                <a:cs typeface="Calibri" panose="020F0502020204030204" pitchFamily="34" charset="0"/>
              </a:rPr>
              <a:t>Risikostufe</a:t>
            </a:r>
            <a:r>
              <a:rPr lang="en-GB" sz="1600" dirty="0">
                <a:solidFill>
                  <a:srgbClr val="083553"/>
                </a:solidFill>
                <a:latin typeface="Calibri" panose="020F0502020204030204" pitchFamily="34" charset="0"/>
                <a:ea typeface="Lato Light" panose="020F0502020204030203" pitchFamily="34" charset="0"/>
                <a:cs typeface="Calibri" panose="020F0502020204030204" pitchFamily="34" charset="0"/>
              </a:rPr>
              <a:t>, </a:t>
            </a:r>
            <a:r>
              <a:rPr lang="en-GB" sz="1600" dirty="0" err="1">
                <a:solidFill>
                  <a:srgbClr val="083553"/>
                </a:solidFill>
                <a:latin typeface="Calibri" panose="020F0502020204030204" pitchFamily="34" charset="0"/>
                <a:ea typeface="Lato Light" panose="020F0502020204030203" pitchFamily="34" charset="0"/>
                <a:cs typeface="Calibri" panose="020F0502020204030204" pitchFamily="34" charset="0"/>
              </a:rPr>
              <a:t>wobei</a:t>
            </a:r>
            <a:r>
              <a:rPr lang="en-GB" sz="1600" dirty="0">
                <a:solidFill>
                  <a:srgbClr val="083553"/>
                </a:solidFill>
                <a:latin typeface="Calibri" panose="020F0502020204030204" pitchFamily="34" charset="0"/>
                <a:ea typeface="Lato Light" panose="020F0502020204030203" pitchFamily="34" charset="0"/>
                <a:cs typeface="Calibri" panose="020F0502020204030204" pitchFamily="34" charset="0"/>
              </a:rPr>
              <a:t> R1 die </a:t>
            </a:r>
            <a:r>
              <a:rPr lang="en-GB" sz="1600" dirty="0" err="1">
                <a:solidFill>
                  <a:srgbClr val="083553"/>
                </a:solidFill>
                <a:latin typeface="Calibri" panose="020F0502020204030204" pitchFamily="34" charset="0"/>
                <a:ea typeface="Lato Light" panose="020F0502020204030203" pitchFamily="34" charset="0"/>
                <a:cs typeface="Calibri" panose="020F0502020204030204" pitchFamily="34" charset="0"/>
              </a:rPr>
              <a:t>geringste</a:t>
            </a:r>
            <a:r>
              <a:rPr lang="en-GB" sz="1600" dirty="0">
                <a:solidFill>
                  <a:srgbClr val="083553"/>
                </a:solidFill>
                <a:latin typeface="Calibri" panose="020F0502020204030204" pitchFamily="34" charset="0"/>
                <a:ea typeface="Lato Light" panose="020F0502020204030203" pitchFamily="34" charset="0"/>
                <a:cs typeface="Calibri" panose="020F0502020204030204" pitchFamily="34" charset="0"/>
              </a:rPr>
              <a:t> </a:t>
            </a:r>
            <a:r>
              <a:rPr lang="en-GB" sz="1600" dirty="0" err="1">
                <a:solidFill>
                  <a:srgbClr val="083553"/>
                </a:solidFill>
                <a:latin typeface="Calibri" panose="020F0502020204030204" pitchFamily="34" charset="0"/>
                <a:ea typeface="Lato Light" panose="020F0502020204030203" pitchFamily="34" charset="0"/>
                <a:cs typeface="Calibri" panose="020F0502020204030204" pitchFamily="34" charset="0"/>
              </a:rPr>
              <a:t>Stufe</a:t>
            </a:r>
            <a:r>
              <a:rPr lang="en-GB" sz="1600" dirty="0">
                <a:solidFill>
                  <a:srgbClr val="083553"/>
                </a:solidFill>
                <a:latin typeface="Calibri" panose="020F0502020204030204" pitchFamily="34" charset="0"/>
                <a:ea typeface="Lato Light" panose="020F0502020204030203" pitchFamily="34" charset="0"/>
                <a:cs typeface="Calibri" panose="020F0502020204030204" pitchFamily="34" charset="0"/>
              </a:rPr>
              <a:t> </a:t>
            </a:r>
            <a:r>
              <a:rPr lang="en-GB" sz="1600" dirty="0" err="1">
                <a:solidFill>
                  <a:srgbClr val="083553"/>
                </a:solidFill>
                <a:latin typeface="Calibri" panose="020F0502020204030204" pitchFamily="34" charset="0"/>
                <a:ea typeface="Lato Light" panose="020F0502020204030203" pitchFamily="34" charset="0"/>
                <a:cs typeface="Calibri" panose="020F0502020204030204" pitchFamily="34" charset="0"/>
              </a:rPr>
              <a:t>darstellt</a:t>
            </a:r>
            <a:endParaRPr lang="en-GB" sz="1600" dirty="0">
              <a:solidFill>
                <a:srgbClr val="083553"/>
              </a:solidFill>
              <a:latin typeface="Calibri" panose="020F0502020204030204" pitchFamily="34" charset="0"/>
              <a:ea typeface="Lato Light" panose="020F0502020204030203" pitchFamily="34" charset="0"/>
              <a:cs typeface="Calibri" panose="020F0502020204030204" pitchFamily="34" charset="0"/>
            </a:endParaRPr>
          </a:p>
        </p:txBody>
      </p:sp>
      <p:sp>
        <p:nvSpPr>
          <p:cNvPr id="108" name="Ellipse 50">
            <a:extLst>
              <a:ext uri="{FF2B5EF4-FFF2-40B4-BE49-F238E27FC236}">
                <a16:creationId xmlns:a16="http://schemas.microsoft.com/office/drawing/2014/main" id="{9BD4866C-36A8-333B-C3BC-CF24FCC590FA}"/>
              </a:ext>
            </a:extLst>
          </p:cNvPr>
          <p:cNvSpPr>
            <a:spLocks noChangeAspect="1"/>
          </p:cNvSpPr>
          <p:nvPr/>
        </p:nvSpPr>
        <p:spPr>
          <a:xfrm>
            <a:off x="9761691" y="2510576"/>
            <a:ext cx="713615" cy="698646"/>
          </a:xfrm>
          <a:prstGeom prst="ellipse">
            <a:avLst/>
          </a:prstGeom>
          <a:solidFill>
            <a:srgbClr val="7F1C58"/>
          </a:solid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alibri" panose="020F0502020204030204" pitchFamily="34" charset="0"/>
                <a:cs typeface="Calibri" panose="020F0502020204030204" pitchFamily="34" charset="0"/>
              </a:rPr>
              <a:t>1-2</a:t>
            </a:r>
          </a:p>
        </p:txBody>
      </p:sp>
      <p:sp>
        <p:nvSpPr>
          <p:cNvPr id="109" name="Ellipse 61">
            <a:extLst>
              <a:ext uri="{FF2B5EF4-FFF2-40B4-BE49-F238E27FC236}">
                <a16:creationId xmlns:a16="http://schemas.microsoft.com/office/drawing/2014/main" id="{170AB2DB-58D5-B667-EB28-C2E792AC983C}"/>
              </a:ext>
            </a:extLst>
          </p:cNvPr>
          <p:cNvSpPr>
            <a:spLocks noChangeAspect="1"/>
          </p:cNvSpPr>
          <p:nvPr/>
        </p:nvSpPr>
        <p:spPr>
          <a:xfrm>
            <a:off x="9761691" y="3086823"/>
            <a:ext cx="713615" cy="698646"/>
          </a:xfrm>
          <a:prstGeom prst="ellipse">
            <a:avLst/>
          </a:prstGeom>
          <a:solidFill>
            <a:srgbClr val="B41F7A"/>
          </a:solid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alibri" panose="020F0502020204030204" pitchFamily="34" charset="0"/>
                <a:cs typeface="Calibri" panose="020F0502020204030204" pitchFamily="34" charset="0"/>
              </a:rPr>
              <a:t>3-4</a:t>
            </a:r>
          </a:p>
        </p:txBody>
      </p:sp>
      <p:sp>
        <p:nvSpPr>
          <p:cNvPr id="110" name="Ellipse 62">
            <a:extLst>
              <a:ext uri="{FF2B5EF4-FFF2-40B4-BE49-F238E27FC236}">
                <a16:creationId xmlns:a16="http://schemas.microsoft.com/office/drawing/2014/main" id="{952BF18D-8ED0-2B8A-1A95-73DC940448E0}"/>
              </a:ext>
            </a:extLst>
          </p:cNvPr>
          <p:cNvSpPr>
            <a:spLocks noChangeAspect="1"/>
          </p:cNvSpPr>
          <p:nvPr/>
        </p:nvSpPr>
        <p:spPr>
          <a:xfrm>
            <a:off x="9761691" y="3661671"/>
            <a:ext cx="713615" cy="698646"/>
          </a:xfrm>
          <a:prstGeom prst="ellipse">
            <a:avLst/>
          </a:prstGeom>
          <a:solidFill>
            <a:srgbClr val="F16924"/>
          </a:solid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alibri" panose="020F0502020204030204" pitchFamily="34" charset="0"/>
                <a:cs typeface="Calibri" panose="020F0502020204030204" pitchFamily="34" charset="0"/>
              </a:rPr>
              <a:t>5-6</a:t>
            </a:r>
          </a:p>
        </p:txBody>
      </p:sp>
      <p:sp>
        <p:nvSpPr>
          <p:cNvPr id="111" name="Ellipse 63">
            <a:extLst>
              <a:ext uri="{FF2B5EF4-FFF2-40B4-BE49-F238E27FC236}">
                <a16:creationId xmlns:a16="http://schemas.microsoft.com/office/drawing/2014/main" id="{D9E72AE7-3CC2-7F21-604A-839FB807C385}"/>
              </a:ext>
            </a:extLst>
          </p:cNvPr>
          <p:cNvSpPr>
            <a:spLocks noChangeAspect="1"/>
          </p:cNvSpPr>
          <p:nvPr/>
        </p:nvSpPr>
        <p:spPr>
          <a:xfrm>
            <a:off x="10857184" y="2528711"/>
            <a:ext cx="713615" cy="698646"/>
          </a:xfrm>
          <a:prstGeom prst="ellipse">
            <a:avLst/>
          </a:prstGeom>
          <a:solidFill>
            <a:srgbClr val="EDA13E"/>
          </a:solid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alibri" panose="020F0502020204030204" pitchFamily="34" charset="0"/>
                <a:cs typeface="Calibri" panose="020F0502020204030204" pitchFamily="34" charset="0"/>
              </a:rPr>
              <a:t>7-8</a:t>
            </a:r>
          </a:p>
        </p:txBody>
      </p:sp>
      <p:sp>
        <p:nvSpPr>
          <p:cNvPr id="112" name="Ellipse 64">
            <a:extLst>
              <a:ext uri="{FF2B5EF4-FFF2-40B4-BE49-F238E27FC236}">
                <a16:creationId xmlns:a16="http://schemas.microsoft.com/office/drawing/2014/main" id="{048C0CEA-FC58-2A58-22B2-83D05A8D4606}"/>
              </a:ext>
            </a:extLst>
          </p:cNvPr>
          <p:cNvSpPr>
            <a:spLocks noChangeAspect="1"/>
          </p:cNvSpPr>
          <p:nvPr/>
        </p:nvSpPr>
        <p:spPr>
          <a:xfrm>
            <a:off x="10854213" y="3093070"/>
            <a:ext cx="713615" cy="698646"/>
          </a:xfrm>
          <a:prstGeom prst="ellipse">
            <a:avLst/>
          </a:prstGeom>
          <a:solidFill>
            <a:srgbClr val="083553"/>
          </a:solid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alibri" panose="020F0502020204030204" pitchFamily="34" charset="0"/>
                <a:cs typeface="Calibri" panose="020F0502020204030204" pitchFamily="34" charset="0"/>
              </a:rPr>
              <a:t>9-10</a:t>
            </a:r>
          </a:p>
        </p:txBody>
      </p:sp>
      <p:sp>
        <p:nvSpPr>
          <p:cNvPr id="113" name="Ellipse 65">
            <a:extLst>
              <a:ext uri="{FF2B5EF4-FFF2-40B4-BE49-F238E27FC236}">
                <a16:creationId xmlns:a16="http://schemas.microsoft.com/office/drawing/2014/main" id="{ED27E798-187A-37D5-FA6C-FD2F7B69EA86}"/>
              </a:ext>
            </a:extLst>
          </p:cNvPr>
          <p:cNvSpPr>
            <a:spLocks noChangeAspect="1"/>
          </p:cNvSpPr>
          <p:nvPr/>
        </p:nvSpPr>
        <p:spPr>
          <a:xfrm>
            <a:off x="3357371" y="4994300"/>
            <a:ext cx="505909" cy="495297"/>
          </a:xfrm>
          <a:prstGeom prst="ellipse">
            <a:avLst/>
          </a:prstGeom>
          <a:solidFill>
            <a:srgbClr val="7F1C58"/>
          </a:solid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alibri" panose="020F0502020204030204" pitchFamily="34" charset="0"/>
                <a:cs typeface="Calibri" panose="020F0502020204030204" pitchFamily="34" charset="0"/>
              </a:rPr>
              <a:t>R1</a:t>
            </a:r>
          </a:p>
        </p:txBody>
      </p:sp>
      <p:sp>
        <p:nvSpPr>
          <p:cNvPr id="114" name="Ellipse 66">
            <a:extLst>
              <a:ext uri="{FF2B5EF4-FFF2-40B4-BE49-F238E27FC236}">
                <a16:creationId xmlns:a16="http://schemas.microsoft.com/office/drawing/2014/main" id="{D0B43390-34E6-278F-1264-0D84D13D7F1F}"/>
              </a:ext>
            </a:extLst>
          </p:cNvPr>
          <p:cNvSpPr>
            <a:spLocks noChangeAspect="1"/>
          </p:cNvSpPr>
          <p:nvPr/>
        </p:nvSpPr>
        <p:spPr>
          <a:xfrm>
            <a:off x="3996203" y="2732060"/>
            <a:ext cx="505909" cy="495297"/>
          </a:xfrm>
          <a:prstGeom prst="ellipse">
            <a:avLst/>
          </a:prstGeom>
          <a:solidFill>
            <a:srgbClr val="083553"/>
          </a:solid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alibri" panose="020F0502020204030204" pitchFamily="34" charset="0"/>
                <a:cs typeface="Calibri" panose="020F0502020204030204" pitchFamily="34" charset="0"/>
              </a:rPr>
              <a:t>R2</a:t>
            </a:r>
          </a:p>
        </p:txBody>
      </p:sp>
      <p:sp>
        <p:nvSpPr>
          <p:cNvPr id="115" name="Ellipse 67">
            <a:extLst>
              <a:ext uri="{FF2B5EF4-FFF2-40B4-BE49-F238E27FC236}">
                <a16:creationId xmlns:a16="http://schemas.microsoft.com/office/drawing/2014/main" id="{8EC3C4FF-32C3-6EDA-C57D-CCB354BBB422}"/>
              </a:ext>
            </a:extLst>
          </p:cNvPr>
          <p:cNvSpPr>
            <a:spLocks noChangeAspect="1"/>
          </p:cNvSpPr>
          <p:nvPr/>
        </p:nvSpPr>
        <p:spPr>
          <a:xfrm>
            <a:off x="8044572" y="5280080"/>
            <a:ext cx="505909" cy="495297"/>
          </a:xfrm>
          <a:prstGeom prst="ellipse">
            <a:avLst/>
          </a:prstGeom>
          <a:solidFill>
            <a:srgbClr val="EDA13E"/>
          </a:solid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alibri" panose="020F0502020204030204" pitchFamily="34" charset="0"/>
                <a:cs typeface="Calibri" panose="020F0502020204030204" pitchFamily="34" charset="0"/>
              </a:rPr>
              <a:t>R3</a:t>
            </a:r>
          </a:p>
        </p:txBody>
      </p:sp>
      <p:sp>
        <p:nvSpPr>
          <p:cNvPr id="116" name="Ellipse 68">
            <a:extLst>
              <a:ext uri="{FF2B5EF4-FFF2-40B4-BE49-F238E27FC236}">
                <a16:creationId xmlns:a16="http://schemas.microsoft.com/office/drawing/2014/main" id="{1AAE840E-CAF0-2D8E-B829-DF4253C7F496}"/>
              </a:ext>
            </a:extLst>
          </p:cNvPr>
          <p:cNvSpPr>
            <a:spLocks noChangeAspect="1"/>
          </p:cNvSpPr>
          <p:nvPr/>
        </p:nvSpPr>
        <p:spPr>
          <a:xfrm>
            <a:off x="5311692" y="4372848"/>
            <a:ext cx="505909" cy="495297"/>
          </a:xfrm>
          <a:prstGeom prst="ellipse">
            <a:avLst/>
          </a:prstGeom>
          <a:solidFill>
            <a:srgbClr val="B41F7A"/>
          </a:solid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alibri" panose="020F0502020204030204" pitchFamily="34" charset="0"/>
                <a:cs typeface="Calibri" panose="020F0502020204030204" pitchFamily="34" charset="0"/>
              </a:rPr>
              <a:t>R4</a:t>
            </a:r>
          </a:p>
        </p:txBody>
      </p:sp>
      <p:sp>
        <p:nvSpPr>
          <p:cNvPr id="117" name="Ellipse 69">
            <a:extLst>
              <a:ext uri="{FF2B5EF4-FFF2-40B4-BE49-F238E27FC236}">
                <a16:creationId xmlns:a16="http://schemas.microsoft.com/office/drawing/2014/main" id="{60F676FA-4709-1B5F-F37C-D9A184B8C9AF}"/>
              </a:ext>
            </a:extLst>
          </p:cNvPr>
          <p:cNvSpPr>
            <a:spLocks noChangeAspect="1"/>
          </p:cNvSpPr>
          <p:nvPr/>
        </p:nvSpPr>
        <p:spPr>
          <a:xfrm>
            <a:off x="6774262" y="3705275"/>
            <a:ext cx="505909" cy="495297"/>
          </a:xfrm>
          <a:prstGeom prst="ellipse">
            <a:avLst/>
          </a:prstGeom>
          <a:solidFill>
            <a:srgbClr val="7F1C58"/>
          </a:solid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alibri" panose="020F0502020204030204" pitchFamily="34" charset="0"/>
                <a:cs typeface="Calibri" panose="020F0502020204030204" pitchFamily="34" charset="0"/>
              </a:rPr>
              <a:t>R5</a:t>
            </a:r>
          </a:p>
        </p:txBody>
      </p:sp>
    </p:spTree>
    <p:extLst>
      <p:ext uri="{BB962C8B-B14F-4D97-AF65-F5344CB8AC3E}">
        <p14:creationId xmlns:p14="http://schemas.microsoft.com/office/powerpoint/2010/main" val="2711117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7B57825-A626-D61E-0D3B-C9444E32F4F2}"/>
              </a:ext>
            </a:extLst>
          </p:cNvPr>
          <p:cNvSpPr>
            <a:spLocks noGrp="1"/>
          </p:cNvSpPr>
          <p:nvPr>
            <p:ph type="body" sz="quarter" idx="18"/>
          </p:nvPr>
        </p:nvSpPr>
        <p:spPr>
          <a:xfrm>
            <a:off x="734714" y="1757011"/>
            <a:ext cx="4778190" cy="4715268"/>
          </a:xfrm>
        </p:spPr>
        <p:txBody>
          <a:bodyPr>
            <a:normAutofit/>
          </a:bodyPr>
          <a:lstStyle/>
          <a:p>
            <a:pPr marL="0" indent="0">
              <a:lnSpc>
                <a:spcPts val="2280"/>
              </a:lnSpc>
              <a:spcBef>
                <a:spcPts val="0"/>
              </a:spcBef>
            </a:pPr>
            <a:r>
              <a:rPr lang="en-US" sz="1800" dirty="0"/>
              <a:t>Ein guter Ansatz für die gemeinsame Nutzung von Daten und die Verringerung des Risikos besteht darin, ein funktionsübergreifendes Team zu bilden und Maßnahmen zur Förderung der gemeinsamen Nutzung von Daten und Informationen zu ergreifen. </a:t>
            </a:r>
          </a:p>
          <a:p>
            <a:pPr marL="0" indent="0">
              <a:lnSpc>
                <a:spcPts val="2280"/>
              </a:lnSpc>
              <a:spcBef>
                <a:spcPts val="0"/>
              </a:spcBef>
            </a:pPr>
            <a:endParaRPr lang="en-US" sz="1800" dirty="0"/>
          </a:p>
          <a:p>
            <a:pPr marL="0" indent="0">
              <a:lnSpc>
                <a:spcPts val="2280"/>
              </a:lnSpc>
              <a:spcBef>
                <a:spcPts val="0"/>
              </a:spcBef>
            </a:pPr>
            <a:r>
              <a:rPr lang="en-US" sz="1800" dirty="0"/>
              <a:t>Sie können auch eine Schweregradmatrix (wie auf der letzten Folie) erstellen, die von allen Abteilungen des Unternehmens verwendet wird.</a:t>
            </a:r>
          </a:p>
          <a:p>
            <a:pPr marL="0" indent="0">
              <a:lnSpc>
                <a:spcPts val="2280"/>
              </a:lnSpc>
              <a:spcBef>
                <a:spcPts val="0"/>
              </a:spcBef>
            </a:pPr>
            <a:r>
              <a:rPr lang="en-US" sz="1800" dirty="0"/>
              <a:t>Solche Maßnahmen können auch für kleine Unternehmen ein wirksames Frühwarnsystem darstellen.</a:t>
            </a:r>
          </a:p>
          <a:p>
            <a:pPr marL="0" indent="0">
              <a:lnSpc>
                <a:spcPts val="2280"/>
              </a:lnSpc>
              <a:spcBef>
                <a:spcPts val="0"/>
              </a:spcBef>
            </a:pPr>
            <a:endParaRPr lang="en-US" sz="1800" dirty="0"/>
          </a:p>
        </p:txBody>
      </p:sp>
      <p:sp>
        <p:nvSpPr>
          <p:cNvPr id="9" name="Text Placeholder 8">
            <a:extLst>
              <a:ext uri="{FF2B5EF4-FFF2-40B4-BE49-F238E27FC236}">
                <a16:creationId xmlns:a16="http://schemas.microsoft.com/office/drawing/2014/main" id="{38631903-F6EF-16F8-4B57-E54C5F5F0A35}"/>
              </a:ext>
            </a:extLst>
          </p:cNvPr>
          <p:cNvSpPr>
            <a:spLocks noGrp="1"/>
          </p:cNvSpPr>
          <p:nvPr>
            <p:ph type="body" sz="quarter" idx="16"/>
          </p:nvPr>
        </p:nvSpPr>
        <p:spPr>
          <a:xfrm>
            <a:off x="714065" y="533868"/>
            <a:ext cx="5931900" cy="973177"/>
          </a:xfrm>
        </p:spPr>
        <p:txBody>
          <a:bodyPr>
            <a:normAutofit lnSpcReduction="10000"/>
          </a:bodyPr>
          <a:lstStyle/>
          <a:p>
            <a:r>
              <a:rPr lang="en-US" dirty="0"/>
              <a:t>Gemeinsame Nutzung von Daten ist der Schlüssel</a:t>
            </a:r>
          </a:p>
          <a:p>
            <a:endParaRPr lang="en-US" dirty="0"/>
          </a:p>
        </p:txBody>
      </p:sp>
      <p:sp>
        <p:nvSpPr>
          <p:cNvPr id="10" name="Rectangle 9">
            <a:extLst>
              <a:ext uri="{FF2B5EF4-FFF2-40B4-BE49-F238E27FC236}">
                <a16:creationId xmlns:a16="http://schemas.microsoft.com/office/drawing/2014/main" id="{C7AF6130-605D-3EAE-4DCF-BCF5D2BA0DC8}"/>
              </a:ext>
            </a:extLst>
          </p:cNvPr>
          <p:cNvSpPr/>
          <p:nvPr/>
        </p:nvSpPr>
        <p:spPr>
          <a:xfrm>
            <a:off x="614301" y="1618441"/>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 name="Picture 1">
            <a:extLst>
              <a:ext uri="{FF2B5EF4-FFF2-40B4-BE49-F238E27FC236}">
                <a16:creationId xmlns:a16="http://schemas.microsoft.com/office/drawing/2014/main" id="{F3049A71-D533-EA22-24B7-E79BB7255B34}"/>
              </a:ext>
            </a:extLst>
          </p:cNvPr>
          <p:cNvPicPr>
            <a:picLocks noChangeAspect="1"/>
          </p:cNvPicPr>
          <p:nvPr/>
        </p:nvPicPr>
        <p:blipFill rotWithShape="1">
          <a:blip r:embed="rId2"/>
          <a:srcRect l="31047" r="31047"/>
          <a:stretch/>
        </p:blipFill>
        <p:spPr>
          <a:xfrm>
            <a:off x="5953729" y="10226"/>
            <a:ext cx="4595001" cy="6847774"/>
          </a:xfrm>
          <a:prstGeom prst="rect">
            <a:avLst/>
          </a:prstGeom>
        </p:spPr>
      </p:pic>
    </p:spTree>
    <p:extLst>
      <p:ext uri="{BB962C8B-B14F-4D97-AF65-F5344CB8AC3E}">
        <p14:creationId xmlns:p14="http://schemas.microsoft.com/office/powerpoint/2010/main" val="4070778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325522-A9FB-F948-8CCF-59F3F8A2C341}"/>
              </a:ext>
            </a:extLst>
          </p:cNvPr>
          <p:cNvSpPr>
            <a:spLocks noGrp="1"/>
          </p:cNvSpPr>
          <p:nvPr>
            <p:ph type="body" sz="quarter" idx="25"/>
          </p:nvPr>
        </p:nvSpPr>
        <p:spPr>
          <a:xfrm>
            <a:off x="1332038" y="3296363"/>
            <a:ext cx="3864802" cy="444219"/>
          </a:xfrm>
        </p:spPr>
        <p:txBody>
          <a:bodyPr>
            <a:normAutofit/>
          </a:bodyPr>
          <a:lstStyle/>
          <a:p>
            <a:r>
              <a:rPr lang="en-US" dirty="0" err="1">
                <a:hlinkClick r:id="rId2">
                  <a:extLst>
                    <a:ext uri="{A12FA001-AC4F-418D-AE19-62706E023703}">
                      <ahyp:hlinkClr xmlns:ahyp="http://schemas.microsoft.com/office/drawing/2018/hyperlinkcolor" val="tx"/>
                    </a:ext>
                  </a:extLst>
                </a:hlinkClick>
              </a:rPr>
              <a:t>www.facebook.com/SECure.ErasmusProject</a:t>
            </a:r>
            <a:endParaRPr lang="en-US" dirty="0"/>
          </a:p>
        </p:txBody>
      </p:sp>
      <p:sp>
        <p:nvSpPr>
          <p:cNvPr id="5" name="Text Placeholder 4">
            <a:extLst>
              <a:ext uri="{FF2B5EF4-FFF2-40B4-BE49-F238E27FC236}">
                <a16:creationId xmlns:a16="http://schemas.microsoft.com/office/drawing/2014/main" id="{9DB39A56-8A82-FC46-9BD0-F1D9CB893053}"/>
              </a:ext>
            </a:extLst>
          </p:cNvPr>
          <p:cNvSpPr>
            <a:spLocks noGrp="1"/>
          </p:cNvSpPr>
          <p:nvPr>
            <p:ph type="body" sz="quarter" idx="26"/>
          </p:nvPr>
        </p:nvSpPr>
        <p:spPr>
          <a:xfrm>
            <a:off x="1332038" y="3919323"/>
            <a:ext cx="3712402" cy="481102"/>
          </a:xfrm>
        </p:spPr>
        <p:txBody>
          <a:bodyPr>
            <a:normAutofit/>
          </a:bodyPr>
          <a:lstStyle/>
          <a:p>
            <a:r>
              <a:rPr lang="en-US" dirty="0">
                <a:hlinkClick r:id="rId3">
                  <a:extLst>
                    <a:ext uri="{A12FA001-AC4F-418D-AE19-62706E023703}">
                      <ahyp:hlinkClr xmlns:ahyp="http://schemas.microsoft.com/office/drawing/2018/hyperlinkcolor" val="tx"/>
                    </a:ext>
                  </a:extLst>
                </a:hlinkClick>
              </a:rPr>
              <a:t>www.twitter.com/SECure_Project</a:t>
            </a:r>
            <a:endParaRPr lang="en-US" dirty="0"/>
          </a:p>
        </p:txBody>
      </p:sp>
      <p:sp>
        <p:nvSpPr>
          <p:cNvPr id="6" name="Text Placeholder 5">
            <a:extLst>
              <a:ext uri="{FF2B5EF4-FFF2-40B4-BE49-F238E27FC236}">
                <a16:creationId xmlns:a16="http://schemas.microsoft.com/office/drawing/2014/main" id="{85493FFE-13D7-664E-8742-24D93C3723EA}"/>
              </a:ext>
            </a:extLst>
          </p:cNvPr>
          <p:cNvSpPr>
            <a:spLocks noGrp="1"/>
          </p:cNvSpPr>
          <p:nvPr>
            <p:ph type="body" sz="quarter" idx="27"/>
          </p:nvPr>
        </p:nvSpPr>
        <p:spPr>
          <a:xfrm>
            <a:off x="1340201" y="4562886"/>
            <a:ext cx="3466767" cy="566466"/>
          </a:xfrm>
        </p:spPr>
        <p:txBody>
          <a:bodyPr>
            <a:normAutofit/>
          </a:bodyPr>
          <a:lstStyle/>
          <a:p>
            <a:r>
              <a:rPr lang="en-US" dirty="0" err="1">
                <a:hlinkClick r:id="rId4">
                  <a:extLst>
                    <a:ext uri="{A12FA001-AC4F-418D-AE19-62706E023703}">
                      <ahyp:hlinkClr xmlns:ahyp="http://schemas.microsoft.com/office/drawing/2018/hyperlinkcolor" val="tx"/>
                    </a:ext>
                  </a:extLst>
                </a:hlinkClick>
              </a:rPr>
              <a:t>www.linkedin.com/company/secure-project/</a:t>
            </a:r>
            <a:endParaRPr lang="en-US" dirty="0"/>
          </a:p>
        </p:txBody>
      </p:sp>
      <p:sp>
        <p:nvSpPr>
          <p:cNvPr id="13" name="Text Placeholder 12">
            <a:extLst>
              <a:ext uri="{FF2B5EF4-FFF2-40B4-BE49-F238E27FC236}">
                <a16:creationId xmlns:a16="http://schemas.microsoft.com/office/drawing/2014/main" id="{CAF717B5-2512-1E47-B1D4-71C9C0DE0704}"/>
              </a:ext>
            </a:extLst>
          </p:cNvPr>
          <p:cNvSpPr>
            <a:spLocks noGrp="1"/>
          </p:cNvSpPr>
          <p:nvPr>
            <p:ph type="body" sz="quarter" idx="28"/>
          </p:nvPr>
        </p:nvSpPr>
        <p:spPr>
          <a:xfrm>
            <a:off x="567326" y="5747113"/>
            <a:ext cx="3864802" cy="731140"/>
          </a:xfrm>
        </p:spPr>
        <p:txBody>
          <a:bodyPr>
            <a:normAutofit fontScale="92500"/>
          </a:bodyPr>
          <a:lstStyle/>
          <a:p>
            <a:r>
              <a:rPr lang="en-US" dirty="0" err="1"/>
              <a:t>www. </a:t>
            </a:r>
            <a:r>
              <a:rPr lang="en-US" b="1" dirty="0" err="1"/>
              <a:t>smecrisistoolkit. </a:t>
            </a:r>
            <a:r>
              <a:rPr lang="en-US" dirty="0" err="1"/>
              <a:t>eu</a:t>
            </a:r>
            <a:endParaRPr lang="en-US" dirty="0"/>
          </a:p>
        </p:txBody>
      </p:sp>
      <p:sp>
        <p:nvSpPr>
          <p:cNvPr id="2" name="Text Placeholder 1">
            <a:extLst>
              <a:ext uri="{FF2B5EF4-FFF2-40B4-BE49-F238E27FC236}">
                <a16:creationId xmlns:a16="http://schemas.microsoft.com/office/drawing/2014/main" id="{EC96B6AC-8263-C84E-8A2F-C5E622421299}"/>
              </a:ext>
            </a:extLst>
          </p:cNvPr>
          <p:cNvSpPr>
            <a:spLocks noGrp="1"/>
          </p:cNvSpPr>
          <p:nvPr>
            <p:ph type="body" sz="quarter" idx="19"/>
          </p:nvPr>
        </p:nvSpPr>
        <p:spPr>
          <a:xfrm>
            <a:off x="1269930" y="1396872"/>
            <a:ext cx="3774510" cy="1720750"/>
          </a:xfrm>
        </p:spPr>
        <p:txBody>
          <a:bodyPr anchor="t">
            <a:normAutofit/>
          </a:bodyPr>
          <a:lstStyle/>
          <a:p>
            <a:r>
              <a:rPr lang="en-US" sz="2400" dirty="0"/>
              <a:t>Sie </a:t>
            </a:r>
            <a:r>
              <a:rPr lang="en-US" sz="2400" dirty="0" err="1"/>
              <a:t>haben</a:t>
            </a:r>
            <a:r>
              <a:rPr lang="en-US" sz="2400" dirty="0"/>
              <a:t> </a:t>
            </a:r>
            <a:r>
              <a:rPr lang="en-US" sz="2400" dirty="0" err="1"/>
              <a:t>unseren</a:t>
            </a:r>
            <a:r>
              <a:rPr lang="en-US" sz="2400" dirty="0"/>
              <a:t> </a:t>
            </a:r>
            <a:r>
              <a:rPr lang="en-US" sz="2400" b="1" dirty="0" err="1"/>
              <a:t>SECure</a:t>
            </a:r>
            <a:r>
              <a:rPr lang="en-US" sz="2400" b="1" dirty="0"/>
              <a:t> LEHRPLAN </a:t>
            </a:r>
            <a:r>
              <a:rPr lang="en-US" sz="2400" dirty="0"/>
              <a:t>und das </a:t>
            </a:r>
            <a:r>
              <a:rPr lang="en-US" sz="2400" b="1" dirty="0"/>
              <a:t>TRAININGSPAKET </a:t>
            </a:r>
            <a:r>
              <a:rPr lang="en-US" sz="2400" dirty="0" err="1"/>
              <a:t>abgeschlossen</a:t>
            </a:r>
            <a:r>
              <a:rPr lang="en-US" sz="2400" dirty="0"/>
              <a:t>!</a:t>
            </a:r>
          </a:p>
        </p:txBody>
      </p:sp>
      <p:sp>
        <p:nvSpPr>
          <p:cNvPr id="3" name="Text Placeholder 2">
            <a:extLst>
              <a:ext uri="{FF2B5EF4-FFF2-40B4-BE49-F238E27FC236}">
                <a16:creationId xmlns:a16="http://schemas.microsoft.com/office/drawing/2014/main" id="{9927D842-1D00-FA4B-B63E-F70DCFAE79F4}"/>
              </a:ext>
            </a:extLst>
          </p:cNvPr>
          <p:cNvSpPr>
            <a:spLocks noGrp="1"/>
          </p:cNvSpPr>
          <p:nvPr>
            <p:ph type="body" sz="quarter" idx="20"/>
          </p:nvPr>
        </p:nvSpPr>
        <p:spPr>
          <a:xfrm>
            <a:off x="1269930" y="510737"/>
            <a:ext cx="3774510" cy="837258"/>
          </a:xfrm>
        </p:spPr>
        <p:txBody>
          <a:bodyPr>
            <a:normAutofit fontScale="92500" lnSpcReduction="20000"/>
          </a:bodyPr>
          <a:lstStyle/>
          <a:p>
            <a:r>
              <a:rPr lang="en-US" sz="3500" dirty="0">
                <a:solidFill>
                  <a:srgbClr val="EDA13E"/>
                </a:solidFill>
              </a:rPr>
              <a:t>HERZLICHEN GLÜCKWUNSCH!</a:t>
            </a:r>
          </a:p>
        </p:txBody>
      </p:sp>
      <p:sp>
        <p:nvSpPr>
          <p:cNvPr id="12" name="Freeform 332">
            <a:extLst>
              <a:ext uri="{FF2B5EF4-FFF2-40B4-BE49-F238E27FC236}">
                <a16:creationId xmlns:a16="http://schemas.microsoft.com/office/drawing/2014/main" id="{5D49C9EB-CC3D-BA48-87AA-DC6CBB57D7F0}"/>
              </a:ext>
            </a:extLst>
          </p:cNvPr>
          <p:cNvSpPr>
            <a:spLocks noChangeAspect="1"/>
          </p:cNvSpPr>
          <p:nvPr/>
        </p:nvSpPr>
        <p:spPr>
          <a:xfrm>
            <a:off x="930376" y="3972148"/>
            <a:ext cx="310020" cy="252000"/>
          </a:xfrm>
          <a:custGeom>
            <a:avLst/>
            <a:gdLst/>
            <a:ahLst/>
            <a:cxnLst/>
            <a:rect l="l" t="t" r="r" b="b"/>
            <a:pathLst>
              <a:path w="443976" h="360589">
                <a:moveTo>
                  <a:pt x="307346" y="0"/>
                </a:moveTo>
                <a:cubicBezTo>
                  <a:pt x="333639" y="0"/>
                  <a:pt x="355800" y="9578"/>
                  <a:pt x="373830" y="28734"/>
                </a:cubicBezTo>
                <a:cubicBezTo>
                  <a:pt x="394301" y="24790"/>
                  <a:pt x="413551" y="17466"/>
                  <a:pt x="431581" y="6761"/>
                </a:cubicBezTo>
                <a:cubicBezTo>
                  <a:pt x="424632" y="28359"/>
                  <a:pt x="411298" y="45074"/>
                  <a:pt x="391578" y="56905"/>
                </a:cubicBezTo>
                <a:cubicBezTo>
                  <a:pt x="409044" y="55027"/>
                  <a:pt x="426510" y="50332"/>
                  <a:pt x="443976" y="42820"/>
                </a:cubicBezTo>
                <a:cubicBezTo>
                  <a:pt x="431392" y="61225"/>
                  <a:pt x="416180" y="76907"/>
                  <a:pt x="398339" y="89866"/>
                </a:cubicBezTo>
                <a:cubicBezTo>
                  <a:pt x="398526" y="92495"/>
                  <a:pt x="398620" y="96439"/>
                  <a:pt x="398620" y="101697"/>
                </a:cubicBezTo>
                <a:cubicBezTo>
                  <a:pt x="398620" y="126112"/>
                  <a:pt x="395052" y="150480"/>
                  <a:pt x="387915" y="174801"/>
                </a:cubicBezTo>
                <a:cubicBezTo>
                  <a:pt x="380778" y="199122"/>
                  <a:pt x="369933" y="222457"/>
                  <a:pt x="355378" y="244806"/>
                </a:cubicBezTo>
                <a:cubicBezTo>
                  <a:pt x="340823" y="267155"/>
                  <a:pt x="323497" y="286922"/>
                  <a:pt x="303402" y="304106"/>
                </a:cubicBezTo>
                <a:cubicBezTo>
                  <a:pt x="283307" y="321291"/>
                  <a:pt x="259080" y="335001"/>
                  <a:pt x="230722" y="345236"/>
                </a:cubicBezTo>
                <a:cubicBezTo>
                  <a:pt x="202362" y="355471"/>
                  <a:pt x="172032" y="360589"/>
                  <a:pt x="139728" y="360589"/>
                </a:cubicBezTo>
                <a:cubicBezTo>
                  <a:pt x="88832" y="360589"/>
                  <a:pt x="42256" y="346973"/>
                  <a:pt x="0" y="319741"/>
                </a:cubicBezTo>
                <a:cubicBezTo>
                  <a:pt x="6574" y="320492"/>
                  <a:pt x="13898" y="320868"/>
                  <a:pt x="21974" y="320868"/>
                </a:cubicBezTo>
                <a:cubicBezTo>
                  <a:pt x="64230" y="320868"/>
                  <a:pt x="101886" y="307909"/>
                  <a:pt x="134940" y="281992"/>
                </a:cubicBezTo>
                <a:cubicBezTo>
                  <a:pt x="115220" y="281616"/>
                  <a:pt x="97566" y="275560"/>
                  <a:pt x="81978" y="263822"/>
                </a:cubicBezTo>
                <a:cubicBezTo>
                  <a:pt x="66390" y="252084"/>
                  <a:pt x="55685" y="237106"/>
                  <a:pt x="49863" y="218889"/>
                </a:cubicBezTo>
                <a:cubicBezTo>
                  <a:pt x="56060" y="219828"/>
                  <a:pt x="61788" y="220297"/>
                  <a:pt x="67048" y="220297"/>
                </a:cubicBezTo>
                <a:cubicBezTo>
                  <a:pt x="75122" y="220297"/>
                  <a:pt x="83105" y="219264"/>
                  <a:pt x="90992" y="217199"/>
                </a:cubicBezTo>
                <a:cubicBezTo>
                  <a:pt x="69958" y="212879"/>
                  <a:pt x="52539" y="202409"/>
                  <a:pt x="38736" y="185788"/>
                </a:cubicBezTo>
                <a:cubicBezTo>
                  <a:pt x="24932" y="169167"/>
                  <a:pt x="18030" y="149870"/>
                  <a:pt x="18030" y="127896"/>
                </a:cubicBezTo>
                <a:lnTo>
                  <a:pt x="18030" y="126770"/>
                </a:lnTo>
                <a:cubicBezTo>
                  <a:pt x="30800" y="133906"/>
                  <a:pt x="44510" y="137756"/>
                  <a:pt x="59160" y="138320"/>
                </a:cubicBezTo>
                <a:cubicBezTo>
                  <a:pt x="46764" y="130056"/>
                  <a:pt x="36904" y="119257"/>
                  <a:pt x="29580" y="105923"/>
                </a:cubicBezTo>
                <a:cubicBezTo>
                  <a:pt x="22256" y="92589"/>
                  <a:pt x="18593" y="78128"/>
                  <a:pt x="18593" y="62540"/>
                </a:cubicBezTo>
                <a:cubicBezTo>
                  <a:pt x="18593" y="46013"/>
                  <a:pt x="22724" y="30706"/>
                  <a:pt x="30988" y="16621"/>
                </a:cubicBezTo>
                <a:cubicBezTo>
                  <a:pt x="53713" y="44604"/>
                  <a:pt x="81367" y="67000"/>
                  <a:pt x="113952" y="83809"/>
                </a:cubicBezTo>
                <a:cubicBezTo>
                  <a:pt x="146536" y="100617"/>
                  <a:pt x="181422" y="109961"/>
                  <a:pt x="218608" y="111839"/>
                </a:cubicBezTo>
                <a:cubicBezTo>
                  <a:pt x="217104" y="104702"/>
                  <a:pt x="216354" y="97753"/>
                  <a:pt x="216354" y="90992"/>
                </a:cubicBezTo>
                <a:cubicBezTo>
                  <a:pt x="216354" y="65826"/>
                  <a:pt x="225228" y="44369"/>
                  <a:pt x="242975" y="26621"/>
                </a:cubicBezTo>
                <a:cubicBezTo>
                  <a:pt x="260723" y="8874"/>
                  <a:pt x="282180" y="0"/>
                  <a:pt x="307346" y="0"/>
                </a:cubicBezTo>
                <a:close/>
              </a:path>
            </a:pathLst>
          </a:cu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6">
            <a:extLst>
              <a:ext uri="{FF2B5EF4-FFF2-40B4-BE49-F238E27FC236}">
                <a16:creationId xmlns:a16="http://schemas.microsoft.com/office/drawing/2014/main" id="{689B0FD2-8671-564C-BAE3-AB204F98531A}"/>
              </a:ext>
            </a:extLst>
          </p:cNvPr>
          <p:cNvSpPr>
            <a:spLocks noChangeAspect="1"/>
          </p:cNvSpPr>
          <p:nvPr/>
        </p:nvSpPr>
        <p:spPr bwMode="auto">
          <a:xfrm>
            <a:off x="993795" y="3288213"/>
            <a:ext cx="183182" cy="324000"/>
          </a:xfrm>
          <a:custGeom>
            <a:avLst/>
            <a:gdLst>
              <a:gd name="T0" fmla="*/ 92 w 146"/>
              <a:gd name="T1" fmla="*/ 55 h 257"/>
              <a:gd name="T2" fmla="*/ 92 w 146"/>
              <a:gd name="T3" fmla="*/ 91 h 257"/>
              <a:gd name="T4" fmla="*/ 146 w 146"/>
              <a:gd name="T5" fmla="*/ 91 h 257"/>
              <a:gd name="T6" fmla="*/ 137 w 146"/>
              <a:gd name="T7" fmla="*/ 146 h 257"/>
              <a:gd name="T8" fmla="*/ 92 w 146"/>
              <a:gd name="T9" fmla="*/ 146 h 257"/>
              <a:gd name="T10" fmla="*/ 92 w 146"/>
              <a:gd name="T11" fmla="*/ 257 h 257"/>
              <a:gd name="T12" fmla="*/ 37 w 146"/>
              <a:gd name="T13" fmla="*/ 257 h 257"/>
              <a:gd name="T14" fmla="*/ 37 w 146"/>
              <a:gd name="T15" fmla="*/ 146 h 257"/>
              <a:gd name="T16" fmla="*/ 0 w 146"/>
              <a:gd name="T17" fmla="*/ 146 h 257"/>
              <a:gd name="T18" fmla="*/ 0 w 146"/>
              <a:gd name="T19" fmla="*/ 91 h 257"/>
              <a:gd name="T20" fmla="*/ 37 w 146"/>
              <a:gd name="T21" fmla="*/ 91 h 257"/>
              <a:gd name="T22" fmla="*/ 37 w 146"/>
              <a:gd name="T23" fmla="*/ 55 h 257"/>
              <a:gd name="T24" fmla="*/ 64 w 146"/>
              <a:gd name="T25" fmla="*/ 7 h 257"/>
              <a:gd name="T26" fmla="*/ 92 w 146"/>
              <a:gd name="T27" fmla="*/ 0 h 257"/>
              <a:gd name="T28" fmla="*/ 146 w 146"/>
              <a:gd name="T29" fmla="*/ 0 h 257"/>
              <a:gd name="T30" fmla="*/ 146 w 146"/>
              <a:gd name="T31" fmla="*/ 55 h 257"/>
              <a:gd name="T32" fmla="*/ 92 w 146"/>
              <a:gd name="T33" fmla="*/ 5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257">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EDA13E"/>
          </a:solidFill>
          <a:ln>
            <a:noFill/>
          </a:ln>
        </p:spPr>
        <p:txBody>
          <a:bodyPr vert="horz" wrap="square" lIns="91440" tIns="45720" rIns="91440" bIns="45720" numCol="1" anchor="t" anchorCtr="0" compatLnSpc="1">
            <a:prstTxWarp prst="textNoShape">
              <a:avLst/>
            </a:prstTxWarp>
          </a:bodyPr>
          <a:lstStyle/>
          <a:p>
            <a:endParaRPr lang="en-ID"/>
          </a:p>
        </p:txBody>
      </p:sp>
      <p:grpSp>
        <p:nvGrpSpPr>
          <p:cNvPr id="7" name="Group 6">
            <a:extLst>
              <a:ext uri="{FF2B5EF4-FFF2-40B4-BE49-F238E27FC236}">
                <a16:creationId xmlns:a16="http://schemas.microsoft.com/office/drawing/2014/main" id="{CEDBE632-5C17-9847-A607-F3A24354690A}"/>
              </a:ext>
            </a:extLst>
          </p:cNvPr>
          <p:cNvGrpSpPr>
            <a:grpSpLocks noChangeAspect="1"/>
          </p:cNvGrpSpPr>
          <p:nvPr/>
        </p:nvGrpSpPr>
        <p:grpSpPr>
          <a:xfrm>
            <a:off x="962500" y="4553630"/>
            <a:ext cx="245772" cy="288000"/>
            <a:chOff x="8589661" y="3431570"/>
            <a:chExt cx="510568" cy="569231"/>
          </a:xfrm>
          <a:solidFill>
            <a:srgbClr val="EDA13E"/>
          </a:solidFill>
        </p:grpSpPr>
        <p:sp>
          <p:nvSpPr>
            <p:cNvPr id="42" name="Freeform: Shape 27">
              <a:extLst>
                <a:ext uri="{FF2B5EF4-FFF2-40B4-BE49-F238E27FC236}">
                  <a16:creationId xmlns:a16="http://schemas.microsoft.com/office/drawing/2014/main" id="{A3AC1FF6-98D4-DE47-896E-AC5237EA818E}"/>
                </a:ext>
              </a:extLst>
            </p:cNvPr>
            <p:cNvSpPr/>
            <p:nvPr/>
          </p:nvSpPr>
          <p:spPr>
            <a:xfrm>
              <a:off x="8589661" y="3601798"/>
              <a:ext cx="113407" cy="399003"/>
            </a:xfrm>
            <a:custGeom>
              <a:avLst/>
              <a:gdLst>
                <a:gd name="connsiteX0" fmla="*/ 0 w 93725"/>
                <a:gd name="connsiteY0" fmla="*/ 0 h 329755"/>
                <a:gd name="connsiteX1" fmla="*/ 93726 w 93725"/>
                <a:gd name="connsiteY1" fmla="*/ 0 h 329755"/>
                <a:gd name="connsiteX2" fmla="*/ 93726 w 93725"/>
                <a:gd name="connsiteY2" fmla="*/ 329756 h 329755"/>
                <a:gd name="connsiteX3" fmla="*/ 0 w 93725"/>
                <a:gd name="connsiteY3" fmla="*/ 329756 h 329755"/>
                <a:gd name="connsiteX4" fmla="*/ 0 w 93725"/>
                <a:gd name="connsiteY4" fmla="*/ 0 h 329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 h="329755">
                  <a:moveTo>
                    <a:pt x="0" y="0"/>
                  </a:moveTo>
                  <a:lnTo>
                    <a:pt x="93726" y="0"/>
                  </a:lnTo>
                  <a:lnTo>
                    <a:pt x="93726" y="329756"/>
                  </a:lnTo>
                  <a:lnTo>
                    <a:pt x="0" y="329756"/>
                  </a:lnTo>
                  <a:lnTo>
                    <a:pt x="0" y="0"/>
                  </a:lnTo>
                  <a:close/>
                </a:path>
              </a:pathLst>
            </a:custGeom>
            <a:grpFill/>
            <a:ln w="9525" cap="flat">
              <a:noFill/>
              <a:prstDash val="solid"/>
              <a:miter/>
            </a:ln>
          </p:spPr>
          <p:txBody>
            <a:bodyPr rtlCol="0" anchor="ctr"/>
            <a:lstStyle/>
            <a:p>
              <a:endParaRPr lang="en-ID"/>
            </a:p>
          </p:txBody>
        </p:sp>
        <p:sp>
          <p:nvSpPr>
            <p:cNvPr id="43" name="Freeform: Shape 30">
              <a:extLst>
                <a:ext uri="{FF2B5EF4-FFF2-40B4-BE49-F238E27FC236}">
                  <a16:creationId xmlns:a16="http://schemas.microsoft.com/office/drawing/2014/main" id="{23D1213C-B465-0142-894C-6D311FC65A71}"/>
                </a:ext>
              </a:extLst>
            </p:cNvPr>
            <p:cNvSpPr/>
            <p:nvPr/>
          </p:nvSpPr>
          <p:spPr>
            <a:xfrm>
              <a:off x="8760004" y="3601798"/>
              <a:ext cx="340225" cy="398888"/>
            </a:xfrm>
            <a:custGeom>
              <a:avLst/>
              <a:gdLst>
                <a:gd name="connsiteX0" fmla="*/ 281178 w 281178"/>
                <a:gd name="connsiteY0" fmla="*/ 124682 h 329660"/>
                <a:gd name="connsiteX1" fmla="*/ 281178 w 281178"/>
                <a:gd name="connsiteY1" fmla="*/ 329660 h 329660"/>
                <a:gd name="connsiteX2" fmla="*/ 187452 w 281178"/>
                <a:gd name="connsiteY2" fmla="*/ 329660 h 329660"/>
                <a:gd name="connsiteX3" fmla="*/ 187452 w 281178"/>
                <a:gd name="connsiteY3" fmla="*/ 140589 h 329660"/>
                <a:gd name="connsiteX4" fmla="*/ 140589 w 281178"/>
                <a:gd name="connsiteY4" fmla="*/ 93726 h 329660"/>
                <a:gd name="connsiteX5" fmla="*/ 93726 w 281178"/>
                <a:gd name="connsiteY5" fmla="*/ 140589 h 329660"/>
                <a:gd name="connsiteX6" fmla="*/ 93726 w 281178"/>
                <a:gd name="connsiteY6" fmla="*/ 329660 h 329660"/>
                <a:gd name="connsiteX7" fmla="*/ 0 w 281178"/>
                <a:gd name="connsiteY7" fmla="*/ 329660 h 329660"/>
                <a:gd name="connsiteX8" fmla="*/ 0 w 281178"/>
                <a:gd name="connsiteY8" fmla="*/ 0 h 329660"/>
                <a:gd name="connsiteX9" fmla="*/ 93726 w 281178"/>
                <a:gd name="connsiteY9" fmla="*/ 0 h 329660"/>
                <a:gd name="connsiteX10" fmla="*/ 93726 w 281178"/>
                <a:gd name="connsiteY10" fmla="*/ 17812 h 329660"/>
                <a:gd name="connsiteX11" fmla="*/ 164021 w 281178"/>
                <a:gd name="connsiteY11" fmla="*/ 0 h 329660"/>
                <a:gd name="connsiteX12" fmla="*/ 281178 w 281178"/>
                <a:gd name="connsiteY12" fmla="*/ 124682 h 3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78" h="329660">
                  <a:moveTo>
                    <a:pt x="281178" y="124682"/>
                  </a:moveTo>
                  <a:lnTo>
                    <a:pt x="281178" y="329660"/>
                  </a:lnTo>
                  <a:lnTo>
                    <a:pt x="187452" y="329660"/>
                  </a:lnTo>
                  <a:lnTo>
                    <a:pt x="187452" y="140589"/>
                  </a:lnTo>
                  <a:cubicBezTo>
                    <a:pt x="187452" y="114776"/>
                    <a:pt x="166402" y="93726"/>
                    <a:pt x="140589" y="93726"/>
                  </a:cubicBezTo>
                  <a:cubicBezTo>
                    <a:pt x="114776" y="93726"/>
                    <a:pt x="93726" y="114776"/>
                    <a:pt x="93726" y="140589"/>
                  </a:cubicBezTo>
                  <a:lnTo>
                    <a:pt x="93726" y="329660"/>
                  </a:lnTo>
                  <a:lnTo>
                    <a:pt x="0" y="329660"/>
                  </a:lnTo>
                  <a:lnTo>
                    <a:pt x="0" y="0"/>
                  </a:lnTo>
                  <a:lnTo>
                    <a:pt x="93726" y="0"/>
                  </a:lnTo>
                  <a:lnTo>
                    <a:pt x="93726" y="17812"/>
                  </a:lnTo>
                  <a:cubicBezTo>
                    <a:pt x="118110" y="9811"/>
                    <a:pt x="134017" y="0"/>
                    <a:pt x="164021" y="0"/>
                  </a:cubicBezTo>
                  <a:cubicBezTo>
                    <a:pt x="227743" y="0"/>
                    <a:pt x="281178" y="57150"/>
                    <a:pt x="281178" y="124682"/>
                  </a:cubicBezTo>
                  <a:close/>
                </a:path>
              </a:pathLst>
            </a:custGeom>
            <a:grpFill/>
            <a:ln w="9525" cap="flat">
              <a:noFill/>
              <a:prstDash val="solid"/>
              <a:miter/>
            </a:ln>
          </p:spPr>
          <p:txBody>
            <a:bodyPr rtlCol="0" anchor="ctr"/>
            <a:lstStyle/>
            <a:p>
              <a:endParaRPr lang="en-ID"/>
            </a:p>
          </p:txBody>
        </p:sp>
        <p:sp>
          <p:nvSpPr>
            <p:cNvPr id="44" name="Freeform: Shape 72">
              <a:extLst>
                <a:ext uri="{FF2B5EF4-FFF2-40B4-BE49-F238E27FC236}">
                  <a16:creationId xmlns:a16="http://schemas.microsoft.com/office/drawing/2014/main" id="{5010F5C6-3858-AC4C-91D2-0F26EE24EE0B}"/>
                </a:ext>
              </a:extLst>
            </p:cNvPr>
            <p:cNvSpPr/>
            <p:nvPr/>
          </p:nvSpPr>
          <p:spPr>
            <a:xfrm>
              <a:off x="8589661" y="3431570"/>
              <a:ext cx="113407" cy="113408"/>
            </a:xfrm>
            <a:custGeom>
              <a:avLst/>
              <a:gdLst>
                <a:gd name="connsiteX0" fmla="*/ 0 w 93725"/>
                <a:gd name="connsiteY0" fmla="*/ 0 h 93726"/>
                <a:gd name="connsiteX1" fmla="*/ 93726 w 93725"/>
                <a:gd name="connsiteY1" fmla="*/ 0 h 93726"/>
                <a:gd name="connsiteX2" fmla="*/ 93726 w 93725"/>
                <a:gd name="connsiteY2" fmla="*/ 93726 h 93726"/>
                <a:gd name="connsiteX3" fmla="*/ 0 w 93725"/>
                <a:gd name="connsiteY3" fmla="*/ 93726 h 93726"/>
                <a:gd name="connsiteX4" fmla="*/ 0 w 93725"/>
                <a:gd name="connsiteY4" fmla="*/ 0 h 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 h="93726">
                  <a:moveTo>
                    <a:pt x="0" y="0"/>
                  </a:moveTo>
                  <a:lnTo>
                    <a:pt x="93726" y="0"/>
                  </a:lnTo>
                  <a:lnTo>
                    <a:pt x="93726" y="93726"/>
                  </a:lnTo>
                  <a:lnTo>
                    <a:pt x="0" y="93726"/>
                  </a:lnTo>
                  <a:lnTo>
                    <a:pt x="0" y="0"/>
                  </a:lnTo>
                  <a:close/>
                </a:path>
              </a:pathLst>
            </a:custGeom>
            <a:grpFill/>
            <a:ln w="28575" cap="rnd">
              <a:noFill/>
              <a:prstDash val="solid"/>
              <a:round/>
            </a:ln>
          </p:spPr>
          <p:txBody>
            <a:bodyPr rtlCol="0" anchor="ctr"/>
            <a:lstStyle/>
            <a:p>
              <a:endParaRPr lang="en-ID"/>
            </a:p>
          </p:txBody>
        </p:sp>
      </p:grpSp>
    </p:spTree>
    <p:extLst>
      <p:ext uri="{BB962C8B-B14F-4D97-AF65-F5344CB8AC3E}">
        <p14:creationId xmlns:p14="http://schemas.microsoft.com/office/powerpoint/2010/main" val="2469059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15572CB1-27BF-DE4B-A1AF-F6112200952C}"/>
              </a:ext>
            </a:extLst>
          </p:cNvPr>
          <p:cNvSpPr>
            <a:spLocks noGrp="1"/>
          </p:cNvSpPr>
          <p:nvPr>
            <p:ph type="body" sz="quarter" idx="20"/>
          </p:nvPr>
        </p:nvSpPr>
        <p:spPr>
          <a:xfrm>
            <a:off x="6787053" y="2885368"/>
            <a:ext cx="4754535" cy="630000"/>
          </a:xfrm>
        </p:spPr>
        <p:txBody>
          <a:bodyPr/>
          <a:lstStyle/>
          <a:p>
            <a:r>
              <a:rPr lang="en-GB" sz="2400" dirty="0"/>
              <a:t>"Sich selbst zu kennen ist der Anfang der Weisheit" - Sokrates</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1">
            <a:extLst>
              <a:ext uri="{FF2B5EF4-FFF2-40B4-BE49-F238E27FC236}">
                <a16:creationId xmlns:a16="http://schemas.microsoft.com/office/drawing/2014/main" id="{9ED4EE6E-0627-C435-C4F4-BE21D3EF5D2D}"/>
              </a:ext>
            </a:extLst>
          </p:cNvPr>
          <p:cNvSpPr>
            <a:spLocks noGrp="1"/>
          </p:cNvSpPr>
          <p:nvPr>
            <p:ph type="body" sz="quarter" idx="15"/>
          </p:nvPr>
        </p:nvSpPr>
        <p:spPr>
          <a:xfrm>
            <a:off x="5943037" y="1643258"/>
            <a:ext cx="830393" cy="635000"/>
          </a:xfrm>
        </p:spPr>
        <p:txBody>
          <a:bodyPr/>
          <a:lstStyle/>
          <a:p>
            <a:r>
              <a:rPr lang="en-US" sz="3600" b="1" dirty="0"/>
              <a:t>01</a:t>
            </a:r>
          </a:p>
        </p:txBody>
      </p:sp>
      <p:sp>
        <p:nvSpPr>
          <p:cNvPr id="4" name="Text Placeholder 3">
            <a:extLst>
              <a:ext uri="{FF2B5EF4-FFF2-40B4-BE49-F238E27FC236}">
                <a16:creationId xmlns:a16="http://schemas.microsoft.com/office/drawing/2014/main" id="{21CA9178-1D21-572B-8CFC-76B5694AA2D4}"/>
              </a:ext>
            </a:extLst>
          </p:cNvPr>
          <p:cNvSpPr>
            <a:spLocks noGrp="1"/>
          </p:cNvSpPr>
          <p:nvPr>
            <p:ph type="body" sz="quarter" idx="19"/>
          </p:nvPr>
        </p:nvSpPr>
        <p:spPr>
          <a:xfrm>
            <a:off x="5943037" y="2848116"/>
            <a:ext cx="830393" cy="630000"/>
          </a:xfrm>
        </p:spPr>
        <p:txBody>
          <a:bodyPr/>
          <a:lstStyle/>
          <a:p>
            <a:r>
              <a:rPr lang="en-US" sz="3600" b="1" dirty="0"/>
              <a:t>02</a:t>
            </a:r>
          </a:p>
        </p:txBody>
      </p:sp>
      <p:sp>
        <p:nvSpPr>
          <p:cNvPr id="22" name="Text Placeholder 21">
            <a:extLst>
              <a:ext uri="{FF2B5EF4-FFF2-40B4-BE49-F238E27FC236}">
                <a16:creationId xmlns:a16="http://schemas.microsoft.com/office/drawing/2014/main" id="{57539EDE-FD43-231A-4B65-BE71D87D4A71}"/>
              </a:ext>
            </a:extLst>
          </p:cNvPr>
          <p:cNvSpPr>
            <a:spLocks noGrp="1"/>
          </p:cNvSpPr>
          <p:nvPr>
            <p:ph type="body" sz="quarter" idx="16"/>
          </p:nvPr>
        </p:nvSpPr>
        <p:spPr>
          <a:xfrm>
            <a:off x="1007768" y="504722"/>
            <a:ext cx="4210740" cy="1764628"/>
          </a:xfrm>
        </p:spPr>
        <p:txBody>
          <a:bodyPr>
            <a:noAutofit/>
          </a:bodyPr>
          <a:lstStyle/>
          <a:p>
            <a:r>
              <a:rPr lang="en-IE" sz="2400" dirty="0">
                <a:solidFill>
                  <a:schemeClr val="bg2"/>
                </a:solidFill>
                <a:ea typeface="Times New Roman" panose="02020603050405020304" pitchFamily="18" charset="0"/>
                <a:cs typeface="Times New Roman" panose="02020603050405020304" pitchFamily="18" charset="0"/>
              </a:rPr>
              <a:t>Trotz der anhaltend turbulenten </a:t>
            </a:r>
            <a:r>
              <a:rPr lang="en-IE" sz="2400" dirty="0" err="1">
                <a:solidFill>
                  <a:schemeClr val="bg2"/>
                </a:solidFill>
                <a:ea typeface="Times New Roman" panose="02020603050405020304" pitchFamily="18" charset="0"/>
                <a:cs typeface="Times New Roman" panose="02020603050405020304" pitchFamily="18" charset="0"/>
              </a:rPr>
              <a:t>Wirtschaftslage</a:t>
            </a:r>
            <a:r>
              <a:rPr lang="en-IE" sz="2400" dirty="0">
                <a:solidFill>
                  <a:schemeClr val="bg2"/>
                </a:solidFill>
                <a:ea typeface="Times New Roman" panose="02020603050405020304" pitchFamily="18" charset="0"/>
                <a:cs typeface="Times New Roman" panose="02020603050405020304" pitchFamily="18" charset="0"/>
              </a:rPr>
              <a:t> </a:t>
            </a:r>
            <a:r>
              <a:rPr lang="en-IE" sz="2400" dirty="0" err="1">
                <a:solidFill>
                  <a:schemeClr val="bg2"/>
                </a:solidFill>
                <a:ea typeface="Times New Roman" panose="02020603050405020304" pitchFamily="18" charset="0"/>
                <a:cs typeface="Times New Roman" panose="02020603050405020304" pitchFamily="18" charset="0"/>
              </a:rPr>
              <a:t>haben</a:t>
            </a:r>
            <a:r>
              <a:rPr lang="en-IE" sz="2400" dirty="0">
                <a:solidFill>
                  <a:schemeClr val="bg2"/>
                </a:solidFill>
                <a:ea typeface="Times New Roman" panose="02020603050405020304" pitchFamily="18" charset="0"/>
                <a:cs typeface="Times New Roman" panose="02020603050405020304" pitchFamily="18" charset="0"/>
              </a:rPr>
              <a:t> </a:t>
            </a:r>
            <a:r>
              <a:rPr lang="en-IE" sz="2400" dirty="0">
                <a:solidFill>
                  <a:schemeClr val="bg2"/>
                </a:solidFill>
                <a:effectLst/>
                <a:ea typeface="Times New Roman" panose="02020603050405020304" pitchFamily="18" charset="0"/>
                <a:cs typeface="Times New Roman" panose="02020603050405020304" pitchFamily="18" charset="0"/>
              </a:rPr>
              <a:t>Unternehmen die Einrichtung von Frühwarnsystemen nur langsam in Angriff genommen</a:t>
            </a:r>
            <a:endParaRPr lang="en-US" sz="2400" b="1" dirty="0">
              <a:solidFill>
                <a:schemeClr val="bg2"/>
              </a:solidFill>
              <a:ea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37CD072B-C565-E1B1-3658-B1F1A8079FF3}"/>
              </a:ext>
            </a:extLst>
          </p:cNvPr>
          <p:cNvSpPr/>
          <p:nvPr/>
        </p:nvSpPr>
        <p:spPr>
          <a:xfrm>
            <a:off x="1068490" y="2408844"/>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25" name="Text Placeholder 24">
            <a:extLst>
              <a:ext uri="{FF2B5EF4-FFF2-40B4-BE49-F238E27FC236}">
                <a16:creationId xmlns:a16="http://schemas.microsoft.com/office/drawing/2014/main" id="{BC269653-15BF-D403-3FF4-14368E38C74D}"/>
              </a:ext>
            </a:extLst>
          </p:cNvPr>
          <p:cNvSpPr>
            <a:spLocks noGrp="1"/>
          </p:cNvSpPr>
          <p:nvPr>
            <p:ph type="body" sz="quarter" idx="18"/>
          </p:nvPr>
        </p:nvSpPr>
        <p:spPr>
          <a:xfrm>
            <a:off x="996949" y="2547098"/>
            <a:ext cx="4332185" cy="3564944"/>
          </a:xfrm>
        </p:spPr>
        <p:txBody>
          <a:bodyPr>
            <a:noAutofit/>
          </a:bodyPr>
          <a:lstStyle/>
          <a:p>
            <a:pPr marL="0" indent="0">
              <a:lnSpc>
                <a:spcPts val="2280"/>
              </a:lnSpc>
              <a:spcBef>
                <a:spcPts val="0"/>
              </a:spcBef>
            </a:pPr>
            <a:r>
              <a:rPr lang="en-US" sz="2000" dirty="0">
                <a:ea typeface="Calibri" panose="020F0502020204030204" pitchFamily="34" charset="0"/>
                <a:cs typeface="Times New Roman" panose="02020603050405020304" pitchFamily="18" charset="0"/>
              </a:rPr>
              <a:t>In diesem letzten Modul werden die </a:t>
            </a:r>
            <a:r>
              <a:rPr lang="en-US" sz="2000" dirty="0" err="1">
                <a:ea typeface="Calibri" panose="020F0502020204030204" pitchFamily="34" charset="0"/>
                <a:cs typeface="Times New Roman" panose="02020603050405020304" pitchFamily="18" charset="0"/>
              </a:rPr>
              <a:t>Lernenden</a:t>
            </a:r>
            <a:r>
              <a:rPr lang="en-US" sz="2000" dirty="0">
                <a:ea typeface="Calibri" panose="020F0502020204030204" pitchFamily="34" charset="0"/>
                <a:cs typeface="Times New Roman" panose="02020603050405020304" pitchFamily="18" charset="0"/>
              </a:rPr>
              <a:t> </a:t>
            </a:r>
            <a:r>
              <a:rPr lang="de-DE" sz="2000" dirty="0">
                <a:ea typeface="Calibri" panose="020F0502020204030204" pitchFamily="34" charset="0"/>
                <a:cs typeface="Times New Roman" panose="02020603050405020304" pitchFamily="18" charset="0"/>
              </a:rPr>
              <a:t>auf die Vermeidung von Krisen, durch das </a:t>
            </a:r>
            <a:r>
              <a:rPr lang="en-GB" sz="2000" dirty="0" err="1"/>
              <a:t>rechtzeitige</a:t>
            </a:r>
            <a:r>
              <a:rPr lang="en-GB" sz="2000" dirty="0"/>
              <a:t> </a:t>
            </a:r>
            <a:r>
              <a:rPr lang="en-GB" sz="2000" dirty="0" err="1"/>
              <a:t>Einleiten</a:t>
            </a:r>
            <a:r>
              <a:rPr lang="en-GB" sz="2000" dirty="0"/>
              <a:t> von </a:t>
            </a:r>
            <a:r>
              <a:rPr lang="en-GB" sz="2000" dirty="0" err="1"/>
              <a:t>Gegenmaßnahmen</a:t>
            </a:r>
            <a:r>
              <a:rPr lang="en-GB" sz="2000" dirty="0"/>
              <a:t>, </a:t>
            </a:r>
            <a:r>
              <a:rPr lang="en-GB" sz="2000" dirty="0" err="1"/>
              <a:t>sensibilisiert</a:t>
            </a:r>
            <a:r>
              <a:rPr lang="en-GB" sz="2000" dirty="0"/>
              <a:t>. Die Entwicklung eines Frühwarnsystems kann dazu beitragen, die Auswirkungen von Krisenepisoden zu verringern und einen systematischen Ansatz für die Reaktion von KMU auf Herausforderungen in ihrem Geschäftsumfeld zu bieten. </a:t>
            </a:r>
            <a:endParaRPr lang="en-US" sz="2000" dirty="0">
              <a:ea typeface="Calibri" panose="020F0502020204030204" pitchFamily="34" charset="0"/>
              <a:cs typeface="Times New Roman" panose="02020603050405020304" pitchFamily="18" charset="0"/>
            </a:endParaRPr>
          </a:p>
        </p:txBody>
      </p:sp>
      <p:sp>
        <p:nvSpPr>
          <p:cNvPr id="26" name="Text Placeholder 4">
            <a:extLst>
              <a:ext uri="{FF2B5EF4-FFF2-40B4-BE49-F238E27FC236}">
                <a16:creationId xmlns:a16="http://schemas.microsoft.com/office/drawing/2014/main" id="{73435531-E56A-B9BB-B9F5-7AE9CE06AF63}"/>
              </a:ext>
            </a:extLst>
          </p:cNvPr>
          <p:cNvSpPr txBox="1">
            <a:spLocks/>
          </p:cNvSpPr>
          <p:nvPr/>
        </p:nvSpPr>
        <p:spPr>
          <a:xfrm rot="16200000">
            <a:off x="-558292" y="1178495"/>
            <a:ext cx="2129000" cy="511077"/>
          </a:xfrm>
          <a:prstGeom prst="rect">
            <a:avLst/>
          </a:prstGeom>
          <a:solidFill>
            <a:srgbClr val="F29E38"/>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2800" dirty="0">
                <a:solidFill>
                  <a:schemeClr val="bg1"/>
                </a:solidFill>
                <a:latin typeface="Calibri" panose="020F0502020204030204" pitchFamily="34" charset="0"/>
                <a:cs typeface="Calibri" panose="020F0502020204030204" pitchFamily="34" charset="0"/>
              </a:rPr>
              <a:t>MODUL 06</a:t>
            </a:r>
            <a:endParaRPr lang="en-US" sz="2800" dirty="0">
              <a:solidFill>
                <a:schemeClr val="bg1"/>
              </a:solidFill>
              <a:latin typeface="Calibri" panose="020F0502020204030204" pitchFamily="34"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EEFA2F40-4413-6420-4A76-DFCB2052FA73}"/>
              </a:ext>
            </a:extLst>
          </p:cNvPr>
          <p:cNvCxnSpPr/>
          <p:nvPr/>
        </p:nvCxnSpPr>
        <p:spPr>
          <a:xfrm>
            <a:off x="5753686" y="2686303"/>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438C61BE-D210-0353-91DD-03ED591A3F2D}"/>
              </a:ext>
            </a:extLst>
          </p:cNvPr>
          <p:cNvSpPr txBox="1">
            <a:spLocks/>
          </p:cNvSpPr>
          <p:nvPr/>
        </p:nvSpPr>
        <p:spPr>
          <a:xfrm>
            <a:off x="6759807" y="1558071"/>
            <a:ext cx="5279230"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Calibri" panose="020F0502020204030204" pitchFamily="34" charset="0"/>
                <a:ea typeface="Calibri" panose="020F0502020204030204" pitchFamily="34" charset="0"/>
                <a:cs typeface="Calibri" panose="020F0502020204030204" pitchFamily="34" charset="0"/>
              </a:rPr>
              <a:t>Einführung in ein </a:t>
            </a:r>
            <a:r>
              <a:rPr lang="en-US" sz="2400" dirty="0" err="1">
                <a:latin typeface="Calibri" panose="020F0502020204030204" pitchFamily="34" charset="0"/>
                <a:ea typeface="Calibri" panose="020F0502020204030204" pitchFamily="34" charset="0"/>
                <a:cs typeface="Calibri" panose="020F0502020204030204" pitchFamily="34" charset="0"/>
              </a:rPr>
              <a:t>Frühwarnsystem</a:t>
            </a:r>
            <a:r>
              <a:rPr lang="en-US" sz="2400" dirty="0">
                <a:latin typeface="Calibri" panose="020F0502020204030204" pitchFamily="34" charset="0"/>
                <a:ea typeface="Calibri" panose="020F0502020204030204" pitchFamily="34" charset="0"/>
                <a:cs typeface="Calibri" panose="020F0502020204030204" pitchFamily="34" charset="0"/>
              </a:rPr>
              <a:t> (FWS) und das SECure Assessment Tool</a:t>
            </a:r>
          </a:p>
        </p:txBody>
      </p:sp>
      <p:sp>
        <p:nvSpPr>
          <p:cNvPr id="6" name="Text Placeholder 3">
            <a:extLst>
              <a:ext uri="{FF2B5EF4-FFF2-40B4-BE49-F238E27FC236}">
                <a16:creationId xmlns:a16="http://schemas.microsoft.com/office/drawing/2014/main" id="{9A40C9E6-81B8-6011-FA84-D6F23CD575DE}"/>
              </a:ext>
            </a:extLst>
          </p:cNvPr>
          <p:cNvSpPr txBox="1">
            <a:spLocks/>
          </p:cNvSpPr>
          <p:nvPr/>
        </p:nvSpPr>
        <p:spPr>
          <a:xfrm>
            <a:off x="5956660" y="4238420"/>
            <a:ext cx="830393" cy="630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03</a:t>
            </a:r>
          </a:p>
        </p:txBody>
      </p:sp>
      <p:cxnSp>
        <p:nvCxnSpPr>
          <p:cNvPr id="7" name="Straight Connector 6">
            <a:extLst>
              <a:ext uri="{FF2B5EF4-FFF2-40B4-BE49-F238E27FC236}">
                <a16:creationId xmlns:a16="http://schemas.microsoft.com/office/drawing/2014/main" id="{15F2903F-BABC-8FD2-59C3-FA4A4896F7BA}"/>
              </a:ext>
            </a:extLst>
          </p:cNvPr>
          <p:cNvCxnSpPr/>
          <p:nvPr/>
        </p:nvCxnSpPr>
        <p:spPr>
          <a:xfrm>
            <a:off x="5753686" y="3920013"/>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C9D79BB-6901-9586-C484-89BC004732B7}"/>
              </a:ext>
            </a:extLst>
          </p:cNvPr>
          <p:cNvSpPr txBox="1"/>
          <p:nvPr/>
        </p:nvSpPr>
        <p:spPr>
          <a:xfrm>
            <a:off x="6773430" y="4163306"/>
            <a:ext cx="5113374" cy="830997"/>
          </a:xfrm>
          <a:prstGeom prst="rect">
            <a:avLst/>
          </a:prstGeom>
          <a:noFill/>
        </p:spPr>
        <p:txBody>
          <a:bodyPr wrap="square">
            <a:spAutoFit/>
          </a:bodyPr>
          <a:lstStyle/>
          <a:p>
            <a:r>
              <a:rPr lang="en-GB" sz="2400" dirty="0">
                <a:solidFill>
                  <a:srgbClr val="595959"/>
                </a:solidFill>
              </a:rPr>
              <a:t>Wie </a:t>
            </a:r>
            <a:r>
              <a:rPr lang="en-GB" sz="2400" dirty="0" err="1">
                <a:solidFill>
                  <a:srgbClr val="595959"/>
                </a:solidFill>
              </a:rPr>
              <a:t>sieht</a:t>
            </a:r>
            <a:r>
              <a:rPr lang="en-GB" sz="2400" dirty="0">
                <a:solidFill>
                  <a:srgbClr val="595959"/>
                </a:solidFill>
              </a:rPr>
              <a:t> "gutes" Risikomanagement aus?</a:t>
            </a:r>
          </a:p>
        </p:txBody>
      </p:sp>
    </p:spTree>
    <p:extLst>
      <p:ext uri="{BB962C8B-B14F-4D97-AF65-F5344CB8AC3E}">
        <p14:creationId xmlns:p14="http://schemas.microsoft.com/office/powerpoint/2010/main" val="3701706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238C968-C39E-9A3B-89CE-FF07F4771B26}"/>
              </a:ext>
            </a:extLst>
          </p:cNvPr>
          <p:cNvSpPr>
            <a:spLocks noGrp="1"/>
          </p:cNvSpPr>
          <p:nvPr>
            <p:ph type="body" sz="quarter" idx="17"/>
          </p:nvPr>
        </p:nvSpPr>
        <p:spPr/>
        <p:txBody>
          <a:bodyPr/>
          <a:lstStyle/>
          <a:p>
            <a:r>
              <a:rPr lang="en-US" dirty="0"/>
              <a:t>01</a:t>
            </a:r>
          </a:p>
        </p:txBody>
      </p:sp>
      <p:sp>
        <p:nvSpPr>
          <p:cNvPr id="15" name="Text Placeholder 14">
            <a:extLst>
              <a:ext uri="{FF2B5EF4-FFF2-40B4-BE49-F238E27FC236}">
                <a16:creationId xmlns:a16="http://schemas.microsoft.com/office/drawing/2014/main" id="{7809C9F3-7300-02EB-CC8E-3AFB4F775186}"/>
              </a:ext>
            </a:extLst>
          </p:cNvPr>
          <p:cNvSpPr>
            <a:spLocks noGrp="1"/>
          </p:cNvSpPr>
          <p:nvPr>
            <p:ph type="body" sz="quarter" idx="16"/>
          </p:nvPr>
        </p:nvSpPr>
        <p:spPr>
          <a:xfrm>
            <a:off x="2149152" y="1264769"/>
            <a:ext cx="5166047" cy="3849098"/>
          </a:xfrm>
        </p:spPr>
        <p:txBody>
          <a:bodyPr>
            <a:normAutofit/>
          </a:bodyPr>
          <a:lstStyle/>
          <a:p>
            <a:r>
              <a:rPr lang="en-IE" sz="4400" dirty="0" err="1"/>
              <a:t>Einführung</a:t>
            </a:r>
            <a:r>
              <a:rPr lang="en-IE" sz="4400" dirty="0"/>
              <a:t> in </a:t>
            </a:r>
            <a:r>
              <a:rPr lang="en-IE" sz="4400" dirty="0" err="1"/>
              <a:t>ein</a:t>
            </a:r>
            <a:r>
              <a:rPr lang="en-IE" sz="4400" dirty="0"/>
              <a:t> </a:t>
            </a:r>
            <a:r>
              <a:rPr lang="en-IE" sz="4400" dirty="0" err="1"/>
              <a:t>Frühwarnsystem</a:t>
            </a:r>
            <a:r>
              <a:rPr lang="en-IE" sz="4400" dirty="0"/>
              <a:t> (FWS) und das </a:t>
            </a:r>
            <a:r>
              <a:rPr lang="en-IE" sz="4400" dirty="0" err="1"/>
              <a:t>SECure</a:t>
            </a:r>
            <a:r>
              <a:rPr lang="en-IE" sz="4400" dirty="0"/>
              <a:t> Assessment Tool</a:t>
            </a:r>
            <a:endParaRPr lang="en-US" sz="4400" dirty="0"/>
          </a:p>
        </p:txBody>
      </p:sp>
    </p:spTree>
    <p:extLst>
      <p:ext uri="{BB962C8B-B14F-4D97-AF65-F5344CB8AC3E}">
        <p14:creationId xmlns:p14="http://schemas.microsoft.com/office/powerpoint/2010/main" val="4291070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A56617-F13E-6158-1BDF-6195DC875F48}"/>
              </a:ext>
            </a:extLst>
          </p:cNvPr>
          <p:cNvSpPr/>
          <p:nvPr/>
        </p:nvSpPr>
        <p:spPr>
          <a:xfrm>
            <a:off x="-1" y="0"/>
            <a:ext cx="6096001"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platzhalter 1">
            <a:extLst>
              <a:ext uri="{FF2B5EF4-FFF2-40B4-BE49-F238E27FC236}">
                <a16:creationId xmlns:a16="http://schemas.microsoft.com/office/drawing/2014/main" id="{38B4E260-12F3-4A00-968A-9E9720209DA1}"/>
              </a:ext>
            </a:extLst>
          </p:cNvPr>
          <p:cNvSpPr>
            <a:spLocks noGrp="1"/>
          </p:cNvSpPr>
          <p:nvPr>
            <p:ph type="body" sz="quarter" idx="16"/>
          </p:nvPr>
        </p:nvSpPr>
        <p:spPr>
          <a:xfrm>
            <a:off x="529759" y="400082"/>
            <a:ext cx="4703424" cy="1087233"/>
          </a:xfrm>
        </p:spPr>
        <p:txBody>
          <a:bodyPr>
            <a:normAutofit/>
          </a:bodyPr>
          <a:lstStyle/>
          <a:p>
            <a:r>
              <a:rPr lang="en-GB" dirty="0">
                <a:solidFill>
                  <a:schemeClr val="bg1"/>
                </a:solidFill>
              </a:rPr>
              <a:t>Was ist ein </a:t>
            </a:r>
            <a:r>
              <a:rPr lang="en-GB" dirty="0" err="1">
                <a:solidFill>
                  <a:schemeClr val="bg1"/>
                </a:solidFill>
              </a:rPr>
              <a:t>Frühwarnsystem</a:t>
            </a:r>
            <a:r>
              <a:rPr lang="en-GB" dirty="0">
                <a:solidFill>
                  <a:schemeClr val="bg1"/>
                </a:solidFill>
              </a:rPr>
              <a:t> (FWS)?</a:t>
            </a:r>
          </a:p>
        </p:txBody>
      </p:sp>
      <p:sp>
        <p:nvSpPr>
          <p:cNvPr id="3" name="Text Placeholder 2">
            <a:extLst>
              <a:ext uri="{FF2B5EF4-FFF2-40B4-BE49-F238E27FC236}">
                <a16:creationId xmlns:a16="http://schemas.microsoft.com/office/drawing/2014/main" id="{79CC231D-3AD8-ACBF-9B95-F1367BC11BF7}"/>
              </a:ext>
            </a:extLst>
          </p:cNvPr>
          <p:cNvSpPr>
            <a:spLocks noGrp="1"/>
          </p:cNvSpPr>
          <p:nvPr>
            <p:ph type="body" sz="quarter" idx="18"/>
          </p:nvPr>
        </p:nvSpPr>
        <p:spPr>
          <a:xfrm>
            <a:off x="529759" y="1887397"/>
            <a:ext cx="4431705" cy="4896280"/>
          </a:xfrm>
        </p:spPr>
        <p:txBody>
          <a:bodyPr>
            <a:noAutofit/>
          </a:bodyPr>
          <a:lstStyle/>
          <a:p>
            <a:pPr marL="12700" indent="-12700"/>
            <a:r>
              <a:rPr lang="en-US" sz="2000" dirty="0">
                <a:solidFill>
                  <a:schemeClr val="bg1"/>
                </a:solidFill>
              </a:rPr>
              <a:t>Ein FWS </a:t>
            </a:r>
            <a:r>
              <a:rPr lang="en-US" sz="2000" dirty="0" err="1">
                <a:solidFill>
                  <a:schemeClr val="bg1"/>
                </a:solidFill>
              </a:rPr>
              <a:t>stellt</a:t>
            </a:r>
            <a:r>
              <a:rPr lang="en-US" sz="2000" dirty="0">
                <a:solidFill>
                  <a:schemeClr val="bg1"/>
                </a:solidFill>
              </a:rPr>
              <a:t> </a:t>
            </a:r>
            <a:r>
              <a:rPr lang="en-US" sz="2000" dirty="0" err="1">
                <a:solidFill>
                  <a:schemeClr val="bg1"/>
                </a:solidFill>
              </a:rPr>
              <a:t>einen</a:t>
            </a:r>
            <a:r>
              <a:rPr lang="en-US" sz="2000" dirty="0">
                <a:solidFill>
                  <a:schemeClr val="bg1"/>
                </a:solidFill>
              </a:rPr>
              <a:t> Satz </a:t>
            </a:r>
            <a:r>
              <a:rPr lang="en-US" sz="2000" dirty="0" err="1">
                <a:solidFill>
                  <a:schemeClr val="bg1"/>
                </a:solidFill>
              </a:rPr>
              <a:t>oder</a:t>
            </a:r>
            <a:r>
              <a:rPr lang="en-US" sz="2000" dirty="0">
                <a:solidFill>
                  <a:schemeClr val="bg1"/>
                </a:solidFill>
              </a:rPr>
              <a:t> </a:t>
            </a:r>
            <a:r>
              <a:rPr lang="en-US" sz="2000" dirty="0" err="1">
                <a:solidFill>
                  <a:schemeClr val="bg1"/>
                </a:solidFill>
              </a:rPr>
              <a:t>eine</a:t>
            </a:r>
            <a:r>
              <a:rPr lang="en-US" sz="2000" dirty="0">
                <a:solidFill>
                  <a:schemeClr val="bg1"/>
                </a:solidFill>
              </a:rPr>
              <a:t> Reihe von Informationen dar, die erforderlich sind, um </a:t>
            </a:r>
            <a:r>
              <a:rPr lang="en-US" sz="2000" b="1" dirty="0">
                <a:solidFill>
                  <a:schemeClr val="bg1"/>
                </a:solidFill>
              </a:rPr>
              <a:t>rechtzeitige und aussagekräftige Warninformationen zu generieren und zu verbreiten, die es gefährdeten Unternehmen ermöglichen, sich vorzubereiten und angemessen und rechtzeitig zu handeln, um Schäden oder Verluste zu verringern </a:t>
            </a:r>
            <a:r>
              <a:rPr lang="en-US" sz="2000" dirty="0">
                <a:solidFill>
                  <a:schemeClr val="bg1"/>
                </a:solidFill>
              </a:rPr>
              <a:t>(</a:t>
            </a:r>
            <a:r>
              <a:rPr lang="en-US" sz="2000" i="1" dirty="0">
                <a:solidFill>
                  <a:schemeClr val="bg1"/>
                </a:solidFill>
              </a:rPr>
              <a:t>Chaves und De Cola (2017).  </a:t>
            </a:r>
          </a:p>
          <a:p>
            <a:pPr marL="12700" indent="-12700"/>
            <a:r>
              <a:rPr lang="en-US" sz="2000" dirty="0">
                <a:solidFill>
                  <a:schemeClr val="bg1"/>
                </a:solidFill>
              </a:rPr>
              <a:t>Der Unterschied zwischen dem Entwurf, der Verwendung und dem Ergebnis eines FWS umfasst Aspekte wie </a:t>
            </a:r>
            <a:r>
              <a:rPr lang="en-US" sz="2000" b="1" dirty="0">
                <a:solidFill>
                  <a:schemeClr val="bg1"/>
                </a:solidFill>
              </a:rPr>
              <a:t>Präzision, Zuverlässigkeit und Genauigkeit </a:t>
            </a:r>
            <a:r>
              <a:rPr lang="en-US" sz="2000" dirty="0">
                <a:solidFill>
                  <a:schemeClr val="bg1"/>
                </a:solidFill>
              </a:rPr>
              <a:t>sowie die Art der erforderlichen Variablen (</a:t>
            </a:r>
            <a:r>
              <a:rPr lang="en-US" sz="2000" i="1" dirty="0" err="1">
                <a:solidFill>
                  <a:schemeClr val="bg1"/>
                </a:solidFill>
              </a:rPr>
              <a:t>Koyuncugil </a:t>
            </a:r>
            <a:r>
              <a:rPr lang="en-US" sz="2000" i="1" dirty="0">
                <a:solidFill>
                  <a:schemeClr val="bg1"/>
                </a:solidFill>
              </a:rPr>
              <a:t>und </a:t>
            </a:r>
            <a:r>
              <a:rPr lang="en-US" sz="2000" i="1" dirty="0" err="1">
                <a:solidFill>
                  <a:schemeClr val="bg1"/>
                </a:solidFill>
              </a:rPr>
              <a:t>Ozgulbas</a:t>
            </a:r>
            <a:r>
              <a:rPr lang="en-US" sz="2000" i="1" dirty="0">
                <a:solidFill>
                  <a:schemeClr val="bg1"/>
                </a:solidFill>
              </a:rPr>
              <a:t>, 2012).</a:t>
            </a:r>
          </a:p>
          <a:p>
            <a:pPr marL="12700" indent="-12700"/>
            <a:endParaRPr lang="en-US" sz="2000" dirty="0">
              <a:solidFill>
                <a:schemeClr val="bg1"/>
              </a:solidFill>
            </a:endParaRPr>
          </a:p>
          <a:p>
            <a:pPr marL="12700" indent="-12700"/>
            <a:endParaRPr lang="en-US" sz="2000" dirty="0">
              <a:solidFill>
                <a:schemeClr val="bg1"/>
              </a:solidFill>
            </a:endParaRPr>
          </a:p>
        </p:txBody>
      </p:sp>
      <p:sp>
        <p:nvSpPr>
          <p:cNvPr id="7" name="Rectangle 6">
            <a:extLst>
              <a:ext uri="{FF2B5EF4-FFF2-40B4-BE49-F238E27FC236}">
                <a16:creationId xmlns:a16="http://schemas.microsoft.com/office/drawing/2014/main" id="{14D75561-E2B9-D860-68A2-AEBCFB34CFB8}"/>
              </a:ext>
            </a:extLst>
          </p:cNvPr>
          <p:cNvSpPr/>
          <p:nvPr/>
        </p:nvSpPr>
        <p:spPr>
          <a:xfrm>
            <a:off x="599895" y="1649278"/>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8" name="TextBox 125">
            <a:extLst>
              <a:ext uri="{FF2B5EF4-FFF2-40B4-BE49-F238E27FC236}">
                <a16:creationId xmlns:a16="http://schemas.microsoft.com/office/drawing/2014/main" id="{9BED686A-47A4-F647-EA7A-E1D7671600A2}"/>
              </a:ext>
            </a:extLst>
          </p:cNvPr>
          <p:cNvSpPr txBox="1"/>
          <p:nvPr/>
        </p:nvSpPr>
        <p:spPr>
          <a:xfrm>
            <a:off x="7130009" y="1036037"/>
            <a:ext cx="4979411" cy="4785926"/>
          </a:xfrm>
          <a:prstGeom prst="rect">
            <a:avLst/>
          </a:prstGeom>
          <a:noFill/>
        </p:spPr>
        <p:txBody>
          <a:bodyPr wrap="square" rtlCol="0" anchor="t" anchorCtr="0">
            <a:spAutoFit/>
          </a:bodyPr>
          <a:lstStyle/>
          <a:p>
            <a:pPr>
              <a:lnSpc>
                <a:spcPts val="2200"/>
              </a:lnSpc>
              <a:spcBef>
                <a:spcPts val="600"/>
              </a:spcBef>
              <a:buClr>
                <a:srgbClr val="EDA13E"/>
              </a:buClr>
            </a:pPr>
            <a:r>
              <a:rPr lang="en-GB" sz="2400" dirty="0">
                <a:solidFill>
                  <a:srgbClr val="595959"/>
                </a:solidFill>
                <a:ea typeface="League Spartan" charset="0"/>
                <a:cs typeface="Poppins" pitchFamily="2" charset="77"/>
              </a:rPr>
              <a:t>Dieses abschließende Modul </a:t>
            </a:r>
            <a:r>
              <a:rPr lang="en-GB" sz="2400" dirty="0" err="1">
                <a:solidFill>
                  <a:srgbClr val="595959"/>
                </a:solidFill>
                <a:ea typeface="League Spartan" charset="0"/>
                <a:cs typeface="Poppins" pitchFamily="2" charset="77"/>
              </a:rPr>
              <a:t>fasst</a:t>
            </a:r>
            <a:r>
              <a:rPr lang="en-GB" sz="2400" dirty="0">
                <a:solidFill>
                  <a:srgbClr val="595959"/>
                </a:solidFill>
                <a:ea typeface="League Spartan" charset="0"/>
                <a:cs typeface="Poppins" pitchFamily="2" charset="77"/>
              </a:rPr>
              <a:t> die </a:t>
            </a:r>
            <a:r>
              <a:rPr lang="en-GB" sz="2400" dirty="0" err="1">
                <a:solidFill>
                  <a:srgbClr val="595959"/>
                </a:solidFill>
                <a:ea typeface="League Spartan" charset="0"/>
                <a:cs typeface="Poppins" pitchFamily="2" charset="77"/>
              </a:rPr>
              <a:t>Kenntnisse</a:t>
            </a:r>
            <a:r>
              <a:rPr lang="en-GB" sz="2400" dirty="0">
                <a:solidFill>
                  <a:srgbClr val="595959"/>
                </a:solidFill>
                <a:ea typeface="League Spartan" charset="0"/>
                <a:cs typeface="Poppins" pitchFamily="2" charset="77"/>
              </a:rPr>
              <a:t> </a:t>
            </a:r>
            <a:r>
              <a:rPr lang="en-GB" sz="2400" dirty="0" err="1">
                <a:solidFill>
                  <a:srgbClr val="595959"/>
                </a:solidFill>
                <a:ea typeface="League Spartan" charset="0"/>
                <a:cs typeface="Poppins" pitchFamily="2" charset="77"/>
              </a:rPr>
              <a:t>aus</a:t>
            </a:r>
            <a:r>
              <a:rPr lang="en-GB" sz="2400" dirty="0">
                <a:solidFill>
                  <a:srgbClr val="595959"/>
                </a:solidFill>
                <a:ea typeface="League Spartan" charset="0"/>
                <a:cs typeface="Poppins" pitchFamily="2" charset="77"/>
              </a:rPr>
              <a:t> den </a:t>
            </a:r>
            <a:r>
              <a:rPr lang="en-GB" sz="2400" dirty="0" err="1">
                <a:solidFill>
                  <a:srgbClr val="595959"/>
                </a:solidFill>
                <a:ea typeface="League Spartan" charset="0"/>
                <a:cs typeface="Poppins" pitchFamily="2" charset="77"/>
              </a:rPr>
              <a:t>vorherigen</a:t>
            </a:r>
            <a:r>
              <a:rPr lang="en-GB" sz="2400" dirty="0">
                <a:solidFill>
                  <a:srgbClr val="595959"/>
                </a:solidFill>
                <a:ea typeface="League Spartan" charset="0"/>
                <a:cs typeface="Poppins" pitchFamily="2" charset="77"/>
              </a:rPr>
              <a:t> Modulen zusammen.  </a:t>
            </a:r>
          </a:p>
          <a:p>
            <a:pPr>
              <a:lnSpc>
                <a:spcPts val="2200"/>
              </a:lnSpc>
              <a:spcBef>
                <a:spcPts val="600"/>
              </a:spcBef>
              <a:buClr>
                <a:srgbClr val="EDA13E"/>
              </a:buClr>
            </a:pPr>
            <a:endParaRPr lang="en-GB" sz="2000" dirty="0">
              <a:solidFill>
                <a:srgbClr val="595959"/>
              </a:solidFill>
              <a:ea typeface="League Spartan" charset="0"/>
              <a:cs typeface="Poppins" pitchFamily="2" charset="77"/>
            </a:endParaRPr>
          </a:p>
          <a:p>
            <a:pPr>
              <a:lnSpc>
                <a:spcPts val="2200"/>
              </a:lnSpc>
              <a:spcBef>
                <a:spcPts val="600"/>
              </a:spcBef>
              <a:buClr>
                <a:srgbClr val="EDA13E"/>
              </a:buClr>
            </a:pPr>
            <a:r>
              <a:rPr lang="en-GB" sz="2000" b="1" dirty="0">
                <a:solidFill>
                  <a:srgbClr val="595959"/>
                </a:solidFill>
                <a:ea typeface="League Spartan" charset="0"/>
                <a:cs typeface="Poppins" pitchFamily="2" charset="77"/>
              </a:rPr>
              <a:t>Zu den Bestandteilen eines wirksamen Warnsystems sollten gehören:</a:t>
            </a:r>
          </a:p>
          <a:p>
            <a:pPr marL="342900" indent="-342900">
              <a:lnSpc>
                <a:spcPts val="2200"/>
              </a:lnSpc>
              <a:spcBef>
                <a:spcPts val="600"/>
              </a:spcBef>
              <a:buClr>
                <a:srgbClr val="EDA13E"/>
              </a:buClr>
              <a:buFont typeface="Arial" panose="020B0604020202020204" pitchFamily="34" charset="0"/>
              <a:buChar char="•"/>
            </a:pPr>
            <a:endParaRPr lang="en-GB" sz="2000" dirty="0">
              <a:solidFill>
                <a:srgbClr val="595959"/>
              </a:solidFill>
              <a:ea typeface="League Spartan" charset="0"/>
              <a:cs typeface="Poppins" pitchFamily="2" charset="77"/>
            </a:endParaRPr>
          </a:p>
          <a:p>
            <a:pPr marL="342900" indent="-342900">
              <a:lnSpc>
                <a:spcPts val="2200"/>
              </a:lnSpc>
              <a:spcBef>
                <a:spcPts val="600"/>
              </a:spcBef>
              <a:buClr>
                <a:srgbClr val="EDA13E"/>
              </a:buClr>
              <a:buFont typeface="Arial" panose="020B0604020202020204" pitchFamily="34" charset="0"/>
              <a:buChar char="•"/>
            </a:pPr>
            <a:r>
              <a:rPr lang="en-GB" sz="2000" dirty="0">
                <a:solidFill>
                  <a:srgbClr val="595959"/>
                </a:solidFill>
                <a:ea typeface="League Spartan" charset="0"/>
                <a:cs typeface="Poppins" pitchFamily="2" charset="77"/>
              </a:rPr>
              <a:t>Risikobewusstsein </a:t>
            </a:r>
            <a:r>
              <a:rPr lang="en-GB" sz="2000" b="1" dirty="0">
                <a:solidFill>
                  <a:srgbClr val="F16924"/>
                </a:solidFill>
                <a:ea typeface="League Spartan" charset="0"/>
                <a:cs typeface="Poppins" pitchFamily="2" charset="77"/>
              </a:rPr>
              <a:t>(Vorwissen) </a:t>
            </a:r>
            <a:r>
              <a:rPr lang="en-GB" sz="2000" dirty="0">
                <a:solidFill>
                  <a:srgbClr val="595959"/>
                </a:solidFill>
                <a:ea typeface="League Spartan" charset="0"/>
                <a:cs typeface="Poppins" pitchFamily="2" charset="77"/>
              </a:rPr>
              <a:t>– Modul 1</a:t>
            </a:r>
          </a:p>
          <a:p>
            <a:pPr marL="342900" indent="-342900">
              <a:lnSpc>
                <a:spcPts val="2200"/>
              </a:lnSpc>
              <a:spcBef>
                <a:spcPts val="600"/>
              </a:spcBef>
              <a:buClr>
                <a:srgbClr val="EDA13E"/>
              </a:buClr>
              <a:buFont typeface="Arial" panose="020B0604020202020204" pitchFamily="34" charset="0"/>
              <a:buChar char="•"/>
            </a:pPr>
            <a:r>
              <a:rPr lang="en-GB" sz="2000" dirty="0">
                <a:solidFill>
                  <a:srgbClr val="595959"/>
                </a:solidFill>
                <a:ea typeface="League Spartan" charset="0"/>
                <a:cs typeface="Poppins" pitchFamily="2" charset="77"/>
              </a:rPr>
              <a:t>Überwachungs- und Warndienst für </a:t>
            </a:r>
            <a:r>
              <a:rPr lang="en-GB" sz="2000" dirty="0" err="1">
                <a:solidFill>
                  <a:srgbClr val="595959"/>
                </a:solidFill>
                <a:ea typeface="League Spartan" charset="0"/>
                <a:cs typeface="Poppins" pitchFamily="2" charset="77"/>
              </a:rPr>
              <a:t>Frühwarnung</a:t>
            </a:r>
            <a:r>
              <a:rPr lang="en-GB" sz="2000" dirty="0">
                <a:solidFill>
                  <a:srgbClr val="595959"/>
                </a:solidFill>
                <a:ea typeface="League Spartan" charset="0"/>
                <a:cs typeface="Poppins" pitchFamily="2" charset="77"/>
              </a:rPr>
              <a:t>, Kommunikation </a:t>
            </a:r>
            <a:r>
              <a:rPr lang="en-GB" sz="2000" b="1" dirty="0">
                <a:solidFill>
                  <a:srgbClr val="F16924"/>
                </a:solidFill>
                <a:ea typeface="League Spartan" charset="0"/>
                <a:cs typeface="Poppins" pitchFamily="2" charset="77"/>
              </a:rPr>
              <a:t>(Verbreitung von Warnungen) </a:t>
            </a:r>
            <a:r>
              <a:rPr lang="en-GB" sz="2000" dirty="0">
                <a:solidFill>
                  <a:srgbClr val="595959"/>
                </a:solidFill>
                <a:ea typeface="League Spartan" charset="0"/>
                <a:cs typeface="Poppins" pitchFamily="2" charset="77"/>
              </a:rPr>
              <a:t>- Module 2, 3, 4 und 5 </a:t>
            </a:r>
          </a:p>
          <a:p>
            <a:pPr marL="342900" indent="-342900">
              <a:lnSpc>
                <a:spcPts val="2200"/>
              </a:lnSpc>
              <a:spcBef>
                <a:spcPts val="600"/>
              </a:spcBef>
              <a:buClr>
                <a:srgbClr val="EDA13E"/>
              </a:buClr>
              <a:buFont typeface="Arial" panose="020B0604020202020204" pitchFamily="34" charset="0"/>
              <a:buChar char="•"/>
            </a:pPr>
            <a:r>
              <a:rPr lang="en-GB" sz="2000" dirty="0">
                <a:solidFill>
                  <a:srgbClr val="595959"/>
                </a:solidFill>
                <a:ea typeface="League Spartan" charset="0"/>
                <a:cs typeface="Poppins" pitchFamily="2" charset="77"/>
              </a:rPr>
              <a:t>Reaktionsfähigkeit </a:t>
            </a:r>
            <a:r>
              <a:rPr lang="en-GB" sz="2000" b="1" dirty="0">
                <a:solidFill>
                  <a:srgbClr val="F16924"/>
                </a:solidFill>
                <a:ea typeface="League Spartan" charset="0"/>
                <a:cs typeface="Poppins" pitchFamily="2" charset="77"/>
              </a:rPr>
              <a:t>(Handeln </a:t>
            </a:r>
            <a:r>
              <a:rPr lang="en-GB" sz="2000" b="1" dirty="0" err="1">
                <a:solidFill>
                  <a:srgbClr val="F16924"/>
                </a:solidFill>
                <a:ea typeface="League Spartan" charset="0"/>
                <a:cs typeface="Poppins" pitchFamily="2" charset="77"/>
              </a:rPr>
              <a:t>aller</a:t>
            </a:r>
            <a:r>
              <a:rPr lang="en-GB" sz="2000" b="1" dirty="0">
                <a:solidFill>
                  <a:srgbClr val="F16924"/>
                </a:solidFill>
                <a:ea typeface="League Spartan" charset="0"/>
                <a:cs typeface="Poppins" pitchFamily="2" charset="77"/>
              </a:rPr>
              <a:t> </a:t>
            </a:r>
            <a:r>
              <a:rPr lang="en-GB" sz="2000" b="1" dirty="0" err="1">
                <a:solidFill>
                  <a:srgbClr val="F16924"/>
                </a:solidFill>
                <a:ea typeface="League Spartan" charset="0"/>
                <a:cs typeface="Poppins" pitchFamily="2" charset="77"/>
              </a:rPr>
              <a:t>Partner:innen</a:t>
            </a:r>
            <a:r>
              <a:rPr lang="en-GB" sz="2000" b="1" dirty="0">
                <a:solidFill>
                  <a:srgbClr val="F16924"/>
                </a:solidFill>
                <a:ea typeface="League Spartan" charset="0"/>
                <a:cs typeface="Poppins" pitchFamily="2" charset="77"/>
              </a:rPr>
              <a:t> in der </a:t>
            </a:r>
            <a:r>
              <a:rPr lang="en-GB" sz="2000" b="1" dirty="0" err="1">
                <a:solidFill>
                  <a:srgbClr val="F16924"/>
                </a:solidFill>
                <a:ea typeface="League Spartan" charset="0"/>
                <a:cs typeface="Poppins" pitchFamily="2" charset="77"/>
              </a:rPr>
              <a:t>Informationskette</a:t>
            </a:r>
            <a:r>
              <a:rPr lang="en-GB" sz="2000" b="1" dirty="0">
                <a:solidFill>
                  <a:srgbClr val="F16924"/>
                </a:solidFill>
                <a:ea typeface="League Spartan" charset="0"/>
                <a:cs typeface="Poppins" pitchFamily="2" charset="77"/>
              </a:rPr>
              <a:t>) </a:t>
            </a:r>
            <a:r>
              <a:rPr lang="en-GB" sz="2000" dirty="0">
                <a:solidFill>
                  <a:srgbClr val="595959"/>
                </a:solidFill>
                <a:ea typeface="League Spartan" charset="0"/>
                <a:cs typeface="Poppins" pitchFamily="2" charset="77"/>
              </a:rPr>
              <a:t>- Module 4 und 5</a:t>
            </a:r>
          </a:p>
        </p:txBody>
      </p:sp>
      <p:pic>
        <p:nvPicPr>
          <p:cNvPr id="10" name="Picture 9">
            <a:extLst>
              <a:ext uri="{FF2B5EF4-FFF2-40B4-BE49-F238E27FC236}">
                <a16:creationId xmlns:a16="http://schemas.microsoft.com/office/drawing/2014/main" id="{6374E1CE-FE91-6A74-AFE6-BC088008C4D2}"/>
              </a:ext>
            </a:extLst>
          </p:cNvPr>
          <p:cNvPicPr>
            <a:picLocks noChangeAspect="1"/>
          </p:cNvPicPr>
          <p:nvPr/>
        </p:nvPicPr>
        <p:blipFill>
          <a:blip r:embed="rId3"/>
          <a:stretch>
            <a:fillRect/>
          </a:stretch>
        </p:blipFill>
        <p:spPr>
          <a:xfrm flipH="1">
            <a:off x="4797257" y="3735491"/>
            <a:ext cx="2478071" cy="3144816"/>
          </a:xfrm>
          <a:prstGeom prst="rect">
            <a:avLst/>
          </a:prstGeom>
          <a:effectLst>
            <a:outerShdw blurRad="233154" dist="17463" dir="3180000" algn="tl" rotWithShape="0">
              <a:prstClr val="black">
                <a:alpha val="40000"/>
              </a:prstClr>
            </a:outerShdw>
          </a:effectLst>
        </p:spPr>
      </p:pic>
    </p:spTree>
    <p:extLst>
      <p:ext uri="{BB962C8B-B14F-4D97-AF65-F5344CB8AC3E}">
        <p14:creationId xmlns:p14="http://schemas.microsoft.com/office/powerpoint/2010/main" val="1518561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A56617-F13E-6158-1BDF-6195DC875F48}"/>
              </a:ext>
            </a:extLst>
          </p:cNvPr>
          <p:cNvSpPr/>
          <p:nvPr/>
        </p:nvSpPr>
        <p:spPr>
          <a:xfrm>
            <a:off x="4334934" y="0"/>
            <a:ext cx="7857068"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platzhalter 1">
            <a:extLst>
              <a:ext uri="{FF2B5EF4-FFF2-40B4-BE49-F238E27FC236}">
                <a16:creationId xmlns:a16="http://schemas.microsoft.com/office/drawing/2014/main" id="{38B4E260-12F3-4A00-968A-9E9720209DA1}"/>
              </a:ext>
            </a:extLst>
          </p:cNvPr>
          <p:cNvSpPr>
            <a:spLocks noGrp="1"/>
          </p:cNvSpPr>
          <p:nvPr>
            <p:ph type="body" sz="quarter" idx="16"/>
          </p:nvPr>
        </p:nvSpPr>
        <p:spPr>
          <a:xfrm>
            <a:off x="529758" y="399553"/>
            <a:ext cx="2958509" cy="1724215"/>
          </a:xfrm>
        </p:spPr>
        <p:txBody>
          <a:bodyPr>
            <a:normAutofit/>
          </a:bodyPr>
          <a:lstStyle/>
          <a:p>
            <a:r>
              <a:rPr lang="en-GB" sz="3600" dirty="0"/>
              <a:t>Hindernisse für ein FWS </a:t>
            </a:r>
          </a:p>
          <a:p>
            <a:endParaRPr lang="en-GB" dirty="0"/>
          </a:p>
        </p:txBody>
      </p:sp>
      <p:sp>
        <p:nvSpPr>
          <p:cNvPr id="3" name="Text Placeholder 2">
            <a:extLst>
              <a:ext uri="{FF2B5EF4-FFF2-40B4-BE49-F238E27FC236}">
                <a16:creationId xmlns:a16="http://schemas.microsoft.com/office/drawing/2014/main" id="{79CC231D-3AD8-ACBF-9B95-F1367BC11BF7}"/>
              </a:ext>
            </a:extLst>
          </p:cNvPr>
          <p:cNvSpPr>
            <a:spLocks noGrp="1"/>
          </p:cNvSpPr>
          <p:nvPr>
            <p:ph type="body" sz="quarter" idx="18"/>
          </p:nvPr>
        </p:nvSpPr>
        <p:spPr>
          <a:xfrm>
            <a:off x="397505" y="1863886"/>
            <a:ext cx="3937429" cy="4334679"/>
          </a:xfrm>
        </p:spPr>
        <p:txBody>
          <a:bodyPr>
            <a:normAutofit/>
          </a:bodyPr>
          <a:lstStyle/>
          <a:p>
            <a:pPr marL="12700" lvl="0" indent="-12700">
              <a:lnSpc>
                <a:spcPts val="2240"/>
              </a:lnSpc>
              <a:spcBef>
                <a:spcPts val="0"/>
              </a:spcBef>
            </a:pPr>
            <a:r>
              <a:rPr lang="en-US" sz="2200" dirty="0"/>
              <a:t>FWS können eingesetzt werden, um Krisen zu erkennen, bevor ein Schaden </a:t>
            </a:r>
            <a:r>
              <a:rPr lang="en-US" sz="2200" dirty="0" err="1"/>
              <a:t>entstanden</a:t>
            </a:r>
            <a:r>
              <a:rPr lang="en-US" sz="2200" dirty="0"/>
              <a:t> </a:t>
            </a:r>
            <a:r>
              <a:rPr lang="en-US" sz="2200" dirty="0" err="1"/>
              <a:t>ist</a:t>
            </a:r>
            <a:r>
              <a:rPr lang="en-US" sz="2200" dirty="0"/>
              <a:t> und um </a:t>
            </a:r>
            <a:r>
              <a:rPr lang="en-US" sz="2200" dirty="0" err="1"/>
              <a:t>Fehlalarme</a:t>
            </a:r>
            <a:r>
              <a:rPr lang="en-US" sz="2200" dirty="0"/>
              <a:t> bei möglichen Krisen zu reduzieren. Wir gehen davon aus, dass nicht die Krise selbst das Problem ist, </a:t>
            </a:r>
            <a:r>
              <a:rPr lang="en-US" sz="2200" dirty="0" err="1"/>
              <a:t>sondern</a:t>
            </a:r>
            <a:r>
              <a:rPr lang="en-US" sz="2200" dirty="0"/>
              <a:t> das </a:t>
            </a:r>
            <a:r>
              <a:rPr lang="en-US" sz="2200" dirty="0" err="1"/>
              <a:t>Versäumen</a:t>
            </a:r>
            <a:r>
              <a:rPr lang="en-US" sz="2200" dirty="0"/>
              <a:t> </a:t>
            </a:r>
            <a:r>
              <a:rPr lang="en-US" sz="2200" dirty="0" err="1"/>
              <a:t>einer</a:t>
            </a:r>
            <a:r>
              <a:rPr lang="en-US" sz="2200" dirty="0"/>
              <a:t> </a:t>
            </a:r>
            <a:r>
              <a:rPr lang="en-US" sz="2200" dirty="0" err="1"/>
              <a:t>frühzeitigen</a:t>
            </a:r>
            <a:r>
              <a:rPr lang="en-US" sz="2200" dirty="0"/>
              <a:t> Erkennung und die Entwicklung geeigneter Gegenstrategien und -</a:t>
            </a:r>
            <a:r>
              <a:rPr lang="en-US" sz="2200" dirty="0" err="1"/>
              <a:t>maßnahmen</a:t>
            </a:r>
            <a:r>
              <a:rPr lang="en-US" sz="2200" dirty="0"/>
              <a:t>. </a:t>
            </a:r>
            <a:r>
              <a:rPr lang="en-US" sz="2200" dirty="0" err="1"/>
              <a:t>D.h.</a:t>
            </a:r>
            <a:r>
              <a:rPr lang="en-US" sz="2200" dirty="0"/>
              <a:t> je später die Krise </a:t>
            </a:r>
            <a:r>
              <a:rPr lang="en-US" sz="2200" dirty="0" err="1"/>
              <a:t>erkannt</a:t>
            </a:r>
            <a:r>
              <a:rPr lang="en-US" sz="2200" dirty="0"/>
              <a:t> wird, </a:t>
            </a:r>
            <a:r>
              <a:rPr lang="en-US" sz="2200" dirty="0" err="1"/>
              <a:t>desto</a:t>
            </a:r>
            <a:r>
              <a:rPr lang="en-US" sz="2200" dirty="0"/>
              <a:t> </a:t>
            </a:r>
            <a:r>
              <a:rPr lang="en-US" sz="2200" dirty="0" err="1"/>
              <a:t>kleiner</a:t>
            </a:r>
            <a:r>
              <a:rPr lang="en-US" sz="2200" dirty="0"/>
              <a:t> der Handlungsspielraum. </a:t>
            </a:r>
          </a:p>
          <a:p>
            <a:pPr marL="12700" lvl="0" indent="-12700">
              <a:lnSpc>
                <a:spcPts val="2240"/>
              </a:lnSpc>
              <a:spcBef>
                <a:spcPts val="0"/>
              </a:spcBef>
            </a:pPr>
            <a:endParaRPr lang="en-US" sz="2200" dirty="0"/>
          </a:p>
        </p:txBody>
      </p:sp>
      <p:sp>
        <p:nvSpPr>
          <p:cNvPr id="4" name="Rectangle 3">
            <a:extLst>
              <a:ext uri="{FF2B5EF4-FFF2-40B4-BE49-F238E27FC236}">
                <a16:creationId xmlns:a16="http://schemas.microsoft.com/office/drawing/2014/main" id="{B0B42AA0-FC3D-4ACB-BDFA-6F288602A6D2}"/>
              </a:ext>
            </a:extLst>
          </p:cNvPr>
          <p:cNvSpPr/>
          <p:nvPr/>
        </p:nvSpPr>
        <p:spPr>
          <a:xfrm>
            <a:off x="484329" y="1666614"/>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Box 125">
            <a:extLst>
              <a:ext uri="{FF2B5EF4-FFF2-40B4-BE49-F238E27FC236}">
                <a16:creationId xmlns:a16="http://schemas.microsoft.com/office/drawing/2014/main" id="{1752235C-2597-99C9-61EE-9A2ECC84F638}"/>
              </a:ext>
            </a:extLst>
          </p:cNvPr>
          <p:cNvSpPr txBox="1"/>
          <p:nvPr/>
        </p:nvSpPr>
        <p:spPr>
          <a:xfrm>
            <a:off x="4591777" y="208275"/>
            <a:ext cx="7343382" cy="7130157"/>
          </a:xfrm>
          <a:prstGeom prst="rect">
            <a:avLst/>
          </a:prstGeom>
          <a:noFill/>
        </p:spPr>
        <p:txBody>
          <a:bodyPr wrap="square" rtlCol="0" anchor="t" anchorCtr="0">
            <a:spAutoFit/>
          </a:bodyPr>
          <a:lstStyle/>
          <a:p>
            <a:pPr marL="342900" indent="-342900">
              <a:lnSpc>
                <a:spcPts val="2200"/>
              </a:lnSpc>
              <a:spcBef>
                <a:spcPts val="600"/>
              </a:spcBef>
              <a:buClr>
                <a:srgbClr val="EDA13E"/>
              </a:buClr>
              <a:buFont typeface="Arial" panose="020B0604020202020204" pitchFamily="34" charset="0"/>
              <a:buChar char="•"/>
            </a:pPr>
            <a:r>
              <a:rPr lang="en-GB" sz="2000" dirty="0">
                <a:solidFill>
                  <a:schemeClr val="bg1"/>
                </a:solidFill>
                <a:ea typeface="League Spartan" charset="0"/>
                <a:cs typeface="Poppins" pitchFamily="2" charset="77"/>
              </a:rPr>
              <a:t>Natürlich haben viele Unternehmen Bedenken wegen der Kosten für die Einrichtung von Frühwarnsystemen. Diese Systeme lassen sich jedoch recht einfach einrichten und auf die Ressourcen des Unternehmens abstimmen. </a:t>
            </a:r>
            <a:r>
              <a:rPr lang="en-GB" sz="2000" dirty="0" err="1">
                <a:solidFill>
                  <a:schemeClr val="bg1"/>
                </a:solidFill>
                <a:ea typeface="League Spartan" charset="0"/>
                <a:cs typeface="Poppins" pitchFamily="2" charset="77"/>
              </a:rPr>
              <a:t>Wenn</a:t>
            </a:r>
            <a:r>
              <a:rPr lang="en-GB" sz="2000" dirty="0">
                <a:solidFill>
                  <a:schemeClr val="bg1"/>
                </a:solidFill>
                <a:ea typeface="League Spartan" charset="0"/>
                <a:cs typeface="Poppins" pitchFamily="2" charset="77"/>
              </a:rPr>
              <a:t> ein schwerwiegender Vorfall eintritt, wird sich ein solches System schnell bezahlt machen.</a:t>
            </a:r>
          </a:p>
          <a:p>
            <a:pPr marL="342900" indent="-342900">
              <a:spcBef>
                <a:spcPts val="600"/>
              </a:spcBef>
              <a:buClr>
                <a:srgbClr val="EDA13E"/>
              </a:buClr>
              <a:buFont typeface="Arial" panose="020B0604020202020204" pitchFamily="34" charset="0"/>
              <a:buChar char="•"/>
            </a:pPr>
            <a:endParaRPr lang="en-GB" sz="1200" dirty="0">
              <a:solidFill>
                <a:schemeClr val="bg1"/>
              </a:solidFill>
              <a:ea typeface="League Spartan" charset="0"/>
              <a:cs typeface="Poppins" pitchFamily="2" charset="77"/>
            </a:endParaRPr>
          </a:p>
          <a:p>
            <a:pPr marL="342900" indent="-342900">
              <a:lnSpc>
                <a:spcPts val="2200"/>
              </a:lnSpc>
              <a:spcBef>
                <a:spcPts val="600"/>
              </a:spcBef>
              <a:buClr>
                <a:srgbClr val="EDA13E"/>
              </a:buClr>
              <a:buFont typeface="Arial" panose="020B0604020202020204" pitchFamily="34" charset="0"/>
              <a:buChar char="•"/>
            </a:pPr>
            <a:r>
              <a:rPr lang="en-GB" sz="2000" dirty="0">
                <a:solidFill>
                  <a:schemeClr val="bg1"/>
                </a:solidFill>
                <a:ea typeface="League Spartan" charset="0"/>
                <a:cs typeface="Poppins" pitchFamily="2" charset="77"/>
              </a:rPr>
              <a:t>KMU und </a:t>
            </a:r>
            <a:r>
              <a:rPr lang="en-GB" sz="2000" dirty="0" err="1">
                <a:solidFill>
                  <a:schemeClr val="bg1"/>
                </a:solidFill>
                <a:ea typeface="League Spartan" charset="0"/>
                <a:cs typeface="Poppins" pitchFamily="2" charset="77"/>
              </a:rPr>
              <a:t>verschiedene</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Unternehmensabteilungen</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halten</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häufig</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Informationen</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zurück</a:t>
            </a:r>
            <a:r>
              <a:rPr lang="en-GB" sz="2000" dirty="0">
                <a:solidFill>
                  <a:schemeClr val="bg1"/>
                </a:solidFill>
                <a:ea typeface="League Spartan" charset="0"/>
                <a:cs typeface="Poppins" pitchFamily="2" charset="77"/>
              </a:rPr>
              <a:t>. Der </a:t>
            </a:r>
            <a:r>
              <a:rPr lang="en-GB" sz="2000" dirty="0" err="1">
                <a:solidFill>
                  <a:schemeClr val="bg1"/>
                </a:solidFill>
                <a:ea typeface="League Spartan" charset="0"/>
                <a:cs typeface="Poppins" pitchFamily="2" charset="77"/>
              </a:rPr>
              <a:t>Austausch</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interner</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Informationen</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zwischen</a:t>
            </a:r>
            <a:r>
              <a:rPr lang="en-GB" sz="2000" dirty="0">
                <a:solidFill>
                  <a:schemeClr val="bg1"/>
                </a:solidFill>
                <a:ea typeface="League Spartan" charset="0"/>
                <a:cs typeface="Poppins" pitchFamily="2" charset="77"/>
              </a:rPr>
              <a:t> den Mitarbeiter:innen </a:t>
            </a:r>
            <a:r>
              <a:rPr lang="en-GB" sz="2000" dirty="0" err="1">
                <a:solidFill>
                  <a:schemeClr val="bg1"/>
                </a:solidFill>
                <a:ea typeface="League Spartan" charset="0"/>
                <a:cs typeface="Poppins" pitchFamily="2" charset="77"/>
              </a:rPr>
              <a:t>unterschiedlicher</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Abteilungen</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kann</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eine</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Herausforderung</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darstellen</a:t>
            </a:r>
            <a:r>
              <a:rPr lang="en-GB" sz="2000" dirty="0">
                <a:solidFill>
                  <a:schemeClr val="bg1"/>
                </a:solidFill>
                <a:ea typeface="League Spartan" charset="0"/>
                <a:cs typeface="Poppins" pitchFamily="2" charset="77"/>
              </a:rPr>
              <a:t>. Oft </a:t>
            </a:r>
            <a:r>
              <a:rPr lang="en-GB" sz="2000" dirty="0" err="1">
                <a:solidFill>
                  <a:schemeClr val="bg1"/>
                </a:solidFill>
                <a:ea typeface="League Spartan" charset="0"/>
                <a:cs typeface="Poppins" pitchFamily="2" charset="77"/>
              </a:rPr>
              <a:t>wird</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befürchtet</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ein</a:t>
            </a:r>
            <a:r>
              <a:rPr lang="en-GB" sz="2000" dirty="0">
                <a:solidFill>
                  <a:schemeClr val="bg1"/>
                </a:solidFill>
                <a:ea typeface="League Spartan" charset="0"/>
                <a:cs typeface="Poppins" pitchFamily="2" charset="77"/>
              </a:rPr>
              <a:t> gewisses Maß an </a:t>
            </a:r>
            <a:r>
              <a:rPr lang="en-GB" sz="2000" dirty="0" err="1">
                <a:solidFill>
                  <a:schemeClr val="bg1"/>
                </a:solidFill>
                <a:ea typeface="League Spartan" charset="0"/>
                <a:cs typeface="Poppins" pitchFamily="2" charset="77"/>
              </a:rPr>
              <a:t>Kontrolle</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zu</a:t>
            </a:r>
            <a:r>
              <a:rPr lang="en-GB" sz="2000" dirty="0">
                <a:solidFill>
                  <a:schemeClr val="bg1"/>
                </a:solidFill>
                <a:ea typeface="League Spartan" charset="0"/>
                <a:cs typeface="Poppins" pitchFamily="2" charset="77"/>
              </a:rPr>
              <a:t> verlieren.</a:t>
            </a:r>
          </a:p>
          <a:p>
            <a:pPr marL="342900" indent="-342900">
              <a:spcBef>
                <a:spcPts val="600"/>
              </a:spcBef>
              <a:buClr>
                <a:srgbClr val="EDA13E"/>
              </a:buClr>
              <a:buFont typeface="Arial" panose="020B0604020202020204" pitchFamily="34" charset="0"/>
              <a:buChar char="•"/>
            </a:pPr>
            <a:endParaRPr lang="en-GB" sz="1200" dirty="0">
              <a:solidFill>
                <a:schemeClr val="bg1"/>
              </a:solidFill>
              <a:ea typeface="League Spartan" charset="0"/>
              <a:cs typeface="Poppins" pitchFamily="2" charset="77"/>
            </a:endParaRPr>
          </a:p>
          <a:p>
            <a:pPr marL="342900" indent="-342900">
              <a:lnSpc>
                <a:spcPts val="2200"/>
              </a:lnSpc>
              <a:spcBef>
                <a:spcPts val="600"/>
              </a:spcBef>
              <a:buClr>
                <a:srgbClr val="EDA13E"/>
              </a:buClr>
              <a:buFont typeface="Arial" panose="020B0604020202020204" pitchFamily="34" charset="0"/>
              <a:buChar char="•"/>
            </a:pPr>
            <a:r>
              <a:rPr lang="en-GB" sz="2000" dirty="0" err="1">
                <a:solidFill>
                  <a:schemeClr val="bg1"/>
                </a:solidFill>
                <a:ea typeface="League Spartan" charset="0"/>
                <a:cs typeface="Poppins" pitchFamily="2" charset="77"/>
              </a:rPr>
              <a:t>Möglicherweise</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kann</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sich</a:t>
            </a:r>
            <a:r>
              <a:rPr lang="en-GB" sz="2000" dirty="0">
                <a:solidFill>
                  <a:schemeClr val="bg1"/>
                </a:solidFill>
                <a:ea typeface="League Spartan" charset="0"/>
                <a:cs typeface="Poppins" pitchFamily="2" charset="77"/>
              </a:rPr>
              <a:t> die </a:t>
            </a:r>
            <a:r>
              <a:rPr lang="en-GB" sz="2000" dirty="0" err="1">
                <a:solidFill>
                  <a:schemeClr val="bg1"/>
                </a:solidFill>
                <a:ea typeface="League Spartan" charset="0"/>
                <a:cs typeface="Poppins" pitchFamily="2" charset="77"/>
              </a:rPr>
              <a:t>Geschäftsleitung</a:t>
            </a:r>
            <a:r>
              <a:rPr lang="en-GB" sz="2000" dirty="0">
                <a:solidFill>
                  <a:schemeClr val="bg1"/>
                </a:solidFill>
                <a:ea typeface="League Spartan" charset="0"/>
                <a:cs typeface="Poppins" pitchFamily="2" charset="77"/>
              </a:rPr>
              <a:t> auf die zu verwendende Schweregradmatrix einigen. Es ist üblich, dass verschiedene Abteilungen im selben Unternehmen jeweils ihre </a:t>
            </a:r>
            <a:r>
              <a:rPr lang="en-GB" sz="2000" dirty="0" err="1">
                <a:solidFill>
                  <a:schemeClr val="bg1"/>
                </a:solidFill>
                <a:ea typeface="League Spartan" charset="0"/>
                <a:cs typeface="Poppins" pitchFamily="2" charset="77"/>
              </a:rPr>
              <a:t>eigene</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Schweregradmatrix</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mit</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unterschiedlichen</a:t>
            </a:r>
            <a:r>
              <a:rPr lang="en-GB" sz="2000" dirty="0">
                <a:solidFill>
                  <a:schemeClr val="bg1"/>
                </a:solidFill>
                <a:ea typeface="League Spartan" charset="0"/>
                <a:cs typeface="Poppins" pitchFamily="2" charset="77"/>
              </a:rPr>
              <a:t> </a:t>
            </a:r>
            <a:r>
              <a:rPr lang="en-GB" sz="2000" dirty="0" err="1">
                <a:solidFill>
                  <a:schemeClr val="bg1"/>
                </a:solidFill>
                <a:ea typeface="League Spartan" charset="0"/>
                <a:cs typeface="Poppins" pitchFamily="2" charset="77"/>
              </a:rPr>
              <a:t>Skalenniveaus</a:t>
            </a:r>
            <a:r>
              <a:rPr lang="en-GB" sz="2000" dirty="0">
                <a:solidFill>
                  <a:schemeClr val="bg1"/>
                </a:solidFill>
                <a:ea typeface="League Spartan" charset="0"/>
                <a:cs typeface="Poppins" pitchFamily="2" charset="77"/>
              </a:rPr>
              <a:t> für Vorfälle haben. So könnte die Betriebsabteilung eine Matrix verwenden, bei der ein Ereignis der Stufe 1 als geringfügig eingestuft wird und Stufe 4 das Ende des </a:t>
            </a:r>
            <a:r>
              <a:rPr lang="en-GB" sz="2000" dirty="0" err="1">
                <a:solidFill>
                  <a:schemeClr val="bg1"/>
                </a:solidFill>
                <a:ea typeface="League Spartan" charset="0"/>
                <a:cs typeface="Poppins" pitchFamily="2" charset="77"/>
              </a:rPr>
              <a:t>Unternehmens</a:t>
            </a:r>
            <a:r>
              <a:rPr lang="en-GB" sz="2000" dirty="0">
                <a:solidFill>
                  <a:schemeClr val="bg1"/>
                </a:solidFill>
                <a:ea typeface="League Spartan" charset="0"/>
                <a:cs typeface="Poppins" pitchFamily="2" charset="77"/>
              </a:rPr>
              <a:t> bedeutet, während die Vertriebsabteilung desselben Unternehmens ein farbcodiertes System verwendet, das von grün bis rot reicht.</a:t>
            </a:r>
          </a:p>
          <a:p>
            <a:pPr marL="342900" indent="-342900">
              <a:lnSpc>
                <a:spcPts val="2200"/>
              </a:lnSpc>
              <a:spcBef>
                <a:spcPts val="600"/>
              </a:spcBef>
              <a:buClr>
                <a:srgbClr val="EDA13E"/>
              </a:buClr>
              <a:buFont typeface="Arial" panose="020B0604020202020204" pitchFamily="34" charset="0"/>
              <a:buChar char="•"/>
            </a:pPr>
            <a:endParaRPr lang="en-GB" sz="2000" dirty="0">
              <a:solidFill>
                <a:schemeClr val="bg1"/>
              </a:solidFill>
              <a:ea typeface="League Spartan" charset="0"/>
              <a:cs typeface="Poppins" pitchFamily="2" charset="77"/>
            </a:endParaRPr>
          </a:p>
          <a:p>
            <a:pPr marL="342900" indent="-342900">
              <a:lnSpc>
                <a:spcPts val="2200"/>
              </a:lnSpc>
              <a:spcBef>
                <a:spcPts val="600"/>
              </a:spcBef>
              <a:buClr>
                <a:srgbClr val="EDA13E"/>
              </a:buClr>
              <a:buFont typeface="Arial" panose="020B0604020202020204" pitchFamily="34" charset="0"/>
              <a:buChar char="•"/>
            </a:pPr>
            <a:endParaRPr lang="en-GB" sz="2000" dirty="0">
              <a:solidFill>
                <a:schemeClr val="bg1"/>
              </a:solidFill>
              <a:ea typeface="League Spartan" charset="0"/>
              <a:cs typeface="Poppins" pitchFamily="2" charset="77"/>
            </a:endParaRPr>
          </a:p>
        </p:txBody>
      </p:sp>
    </p:spTree>
    <p:extLst>
      <p:ext uri="{BB962C8B-B14F-4D97-AF65-F5344CB8AC3E}">
        <p14:creationId xmlns:p14="http://schemas.microsoft.com/office/powerpoint/2010/main" val="3367325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39C035-219A-0663-7856-51283E4C6167}"/>
              </a:ext>
            </a:extLst>
          </p:cNvPr>
          <p:cNvSpPr>
            <a:spLocks noGrp="1"/>
          </p:cNvSpPr>
          <p:nvPr>
            <p:ph type="body" sz="quarter" idx="18"/>
          </p:nvPr>
        </p:nvSpPr>
        <p:spPr>
          <a:xfrm>
            <a:off x="444700" y="1897276"/>
            <a:ext cx="7726568" cy="4339650"/>
          </a:xfrm>
        </p:spPr>
        <p:txBody>
          <a:bodyPr>
            <a:noAutofit/>
          </a:bodyPr>
          <a:lstStyle/>
          <a:p>
            <a:pPr marL="342900" indent="-342900">
              <a:buClr>
                <a:srgbClr val="F16924"/>
              </a:buClr>
              <a:buFont typeface="Arial" panose="020B0604020202020204" pitchFamily="34" charset="0"/>
              <a:buChar char="•"/>
            </a:pPr>
            <a:r>
              <a:rPr lang="en-GB" sz="2000" dirty="0" err="1"/>
              <a:t>Diese</a:t>
            </a:r>
            <a:r>
              <a:rPr lang="en-GB" sz="2000" dirty="0"/>
              <a:t> Indikatoren wurden </a:t>
            </a:r>
            <a:r>
              <a:rPr lang="en-GB" sz="2000" dirty="0" err="1"/>
              <a:t>nach</a:t>
            </a:r>
            <a:r>
              <a:rPr lang="en-GB" sz="2000" dirty="0"/>
              <a:t> </a:t>
            </a:r>
            <a:r>
              <a:rPr lang="en-GB" sz="2000" dirty="0" err="1"/>
              <a:t>expertenzentrierten</a:t>
            </a:r>
            <a:r>
              <a:rPr lang="en-GB" sz="2000" dirty="0"/>
              <a:t> </a:t>
            </a:r>
            <a:r>
              <a:rPr lang="en-GB" sz="2000" i="1" dirty="0"/>
              <a:t>Bottom-up</a:t>
            </a:r>
            <a:r>
              <a:rPr lang="en-GB" sz="2000" dirty="0"/>
              <a:t>-</a:t>
            </a:r>
            <a:r>
              <a:rPr lang="en-GB" sz="2000" dirty="0" err="1"/>
              <a:t>Prinzipien</a:t>
            </a:r>
            <a:r>
              <a:rPr lang="en-GB" sz="2000" dirty="0"/>
              <a:t> </a:t>
            </a:r>
            <a:r>
              <a:rPr lang="en-GB" sz="2000" dirty="0" err="1"/>
              <a:t>entwickelt</a:t>
            </a:r>
            <a:r>
              <a:rPr lang="en-GB" sz="2000" dirty="0"/>
              <a:t>. Dazu </a:t>
            </a:r>
            <a:r>
              <a:rPr lang="en-GB" sz="2000" dirty="0" err="1"/>
              <a:t>wurden</a:t>
            </a:r>
            <a:r>
              <a:rPr lang="en-GB" sz="2000" dirty="0"/>
              <a:t> </a:t>
            </a:r>
            <a:r>
              <a:rPr lang="en-GB" sz="2000" dirty="0" err="1"/>
              <a:t>jene</a:t>
            </a:r>
            <a:r>
              <a:rPr lang="en-GB" sz="2000" dirty="0"/>
              <a:t> </a:t>
            </a:r>
            <a:r>
              <a:rPr lang="en-GB" sz="2000" dirty="0" err="1"/>
              <a:t>Informationen</a:t>
            </a:r>
            <a:r>
              <a:rPr lang="en-GB" sz="2000" dirty="0"/>
              <a:t> </a:t>
            </a:r>
            <a:r>
              <a:rPr lang="en-GB" sz="2000" dirty="0" err="1"/>
              <a:t>ermittelt</a:t>
            </a:r>
            <a:r>
              <a:rPr lang="en-GB" sz="2000" dirty="0"/>
              <a:t>, </a:t>
            </a:r>
            <a:r>
              <a:rPr lang="en-GB" sz="2000" dirty="0" err="1"/>
              <a:t>welche</a:t>
            </a:r>
            <a:r>
              <a:rPr lang="en-GB" sz="2000" dirty="0"/>
              <a:t> KMU und </a:t>
            </a:r>
            <a:r>
              <a:rPr lang="en-GB" sz="2000" dirty="0" err="1"/>
              <a:t>Unternehmer:innen</a:t>
            </a:r>
            <a:r>
              <a:rPr lang="en-GB" sz="2000" dirty="0"/>
              <a:t> benötigen, um eine aufkommende Krise zu erkennen und zu bewältigen. </a:t>
            </a:r>
          </a:p>
          <a:p>
            <a:pPr marL="342900" indent="-342900">
              <a:buClr>
                <a:srgbClr val="F16924"/>
              </a:buClr>
              <a:buFont typeface="Arial" panose="020B0604020202020204" pitchFamily="34" charset="0"/>
              <a:buChar char="•"/>
            </a:pPr>
            <a:r>
              <a:rPr lang="en-GB" sz="2000" dirty="0"/>
              <a:t>Es </a:t>
            </a:r>
            <a:r>
              <a:rPr lang="en-GB" sz="2000" dirty="0" err="1"/>
              <a:t>handelt</a:t>
            </a:r>
            <a:r>
              <a:rPr lang="en-GB" sz="2000" dirty="0"/>
              <a:t> </a:t>
            </a:r>
            <a:r>
              <a:rPr lang="en-GB" sz="2000" dirty="0" err="1"/>
              <a:t>sich</a:t>
            </a:r>
            <a:r>
              <a:rPr lang="en-GB" sz="2000" dirty="0"/>
              <a:t> </a:t>
            </a:r>
            <a:r>
              <a:rPr lang="en-GB" sz="2000" dirty="0" err="1"/>
              <a:t>dabei</a:t>
            </a:r>
            <a:r>
              <a:rPr lang="en-GB" sz="2000" dirty="0"/>
              <a:t> um </a:t>
            </a:r>
            <a:r>
              <a:rPr lang="en-GB" sz="2000" dirty="0" err="1"/>
              <a:t>ein</a:t>
            </a:r>
            <a:r>
              <a:rPr lang="en-GB" sz="2000" dirty="0"/>
              <a:t> </a:t>
            </a:r>
            <a:r>
              <a:rPr lang="en-GB" sz="2000" dirty="0" err="1"/>
              <a:t>innovativen</a:t>
            </a:r>
            <a:r>
              <a:rPr lang="en-GB" sz="2000" dirty="0"/>
              <a:t> Ansatz, </a:t>
            </a:r>
            <a:r>
              <a:rPr lang="en-GB" sz="2000" dirty="0" err="1"/>
              <a:t>welcher</a:t>
            </a:r>
            <a:r>
              <a:rPr lang="en-GB" sz="2000" dirty="0"/>
              <a:t> in </a:t>
            </a:r>
            <a:r>
              <a:rPr lang="en-GB" sz="2000" dirty="0" err="1"/>
              <a:t>dieser</a:t>
            </a:r>
            <a:r>
              <a:rPr lang="en-GB" sz="2000" dirty="0"/>
              <a:t> Form </a:t>
            </a:r>
            <a:r>
              <a:rPr lang="en-GB" sz="2000" dirty="0" err="1"/>
              <a:t>noch</a:t>
            </a:r>
            <a:r>
              <a:rPr lang="en-GB" sz="2000" dirty="0"/>
              <a:t> </a:t>
            </a:r>
            <a:r>
              <a:rPr lang="en-GB" sz="2000" dirty="0" err="1"/>
              <a:t>nicht</a:t>
            </a:r>
            <a:r>
              <a:rPr lang="en-GB" sz="2000" dirty="0"/>
              <a:t> für KMU </a:t>
            </a:r>
            <a:r>
              <a:rPr lang="en-GB" sz="2000" dirty="0" err="1"/>
              <a:t>exisitiert</a:t>
            </a:r>
            <a:endParaRPr lang="en-GB" sz="2000" dirty="0"/>
          </a:p>
          <a:p>
            <a:pPr marL="342900" indent="-342900">
              <a:buClr>
                <a:srgbClr val="F16924"/>
              </a:buClr>
              <a:buFont typeface="Arial" panose="020B0604020202020204" pitchFamily="34" charset="0"/>
              <a:buChar char="•"/>
            </a:pPr>
            <a:r>
              <a:rPr lang="en-GB" sz="2000" dirty="0"/>
              <a:t>Eine wichtige Entscheidung bestand darin, das FWS an </a:t>
            </a:r>
            <a:r>
              <a:rPr lang="en-GB" sz="2000" dirty="0" err="1"/>
              <a:t>einem</a:t>
            </a:r>
            <a:r>
              <a:rPr lang="en-GB" sz="2000" dirty="0"/>
              <a:t> </a:t>
            </a:r>
            <a:r>
              <a:rPr lang="en-GB" sz="2000" dirty="0" err="1"/>
              <a:t>akademischen</a:t>
            </a:r>
            <a:r>
              <a:rPr lang="en-GB" sz="2000" dirty="0"/>
              <a:t> Modell auszurichten. Als </a:t>
            </a:r>
            <a:r>
              <a:rPr lang="en-GB" sz="2000" dirty="0" err="1"/>
              <a:t>Grundlage</a:t>
            </a:r>
            <a:r>
              <a:rPr lang="en-GB" sz="2000" dirty="0"/>
              <a:t> </a:t>
            </a:r>
            <a:r>
              <a:rPr lang="en-GB" sz="2000" dirty="0" err="1"/>
              <a:t>wurde</a:t>
            </a:r>
            <a:r>
              <a:rPr lang="en-GB" sz="2000" dirty="0"/>
              <a:t> </a:t>
            </a:r>
            <a:r>
              <a:rPr lang="en-GB" sz="2000" b="1" dirty="0"/>
              <a:t>das Wertschöpfungskettenmodell von </a:t>
            </a:r>
            <a:r>
              <a:rPr lang="en-GB" sz="2000" b="1" i="1" dirty="0"/>
              <a:t>Porter</a:t>
            </a:r>
            <a:r>
              <a:rPr lang="en-GB" sz="2000" b="1" dirty="0"/>
              <a:t> (1985) </a:t>
            </a:r>
            <a:r>
              <a:rPr lang="en-GB" sz="2000" dirty="0" err="1"/>
              <a:t>gewählt</a:t>
            </a:r>
            <a:r>
              <a:rPr lang="en-GB" sz="2000" dirty="0"/>
              <a:t>, angepasst an den KMU-</a:t>
            </a:r>
            <a:r>
              <a:rPr lang="en-GB" sz="2000" dirty="0" err="1"/>
              <a:t>Sektor</a:t>
            </a:r>
            <a:r>
              <a:rPr lang="en-GB" sz="2000" dirty="0"/>
              <a:t>. </a:t>
            </a:r>
          </a:p>
          <a:p>
            <a:pPr marL="342900" indent="-342900">
              <a:buClr>
                <a:srgbClr val="F16924"/>
              </a:buClr>
              <a:buFont typeface="Arial" panose="020B0604020202020204" pitchFamily="34" charset="0"/>
              <a:buChar char="•"/>
            </a:pPr>
            <a:r>
              <a:rPr lang="en-GB" sz="2000" dirty="0"/>
              <a:t>Die </a:t>
            </a:r>
            <a:r>
              <a:rPr lang="en-GB" sz="2000" dirty="0" err="1"/>
              <a:t>Indikatoren</a:t>
            </a:r>
            <a:r>
              <a:rPr lang="en-GB" sz="2000" dirty="0"/>
              <a:t> </a:t>
            </a:r>
            <a:r>
              <a:rPr lang="en-GB" sz="2000" dirty="0" err="1"/>
              <a:t>wurden</a:t>
            </a:r>
            <a:r>
              <a:rPr lang="en-GB" sz="2000" dirty="0"/>
              <a:t> </a:t>
            </a:r>
            <a:r>
              <a:rPr lang="en-GB" sz="2000" dirty="0" err="1"/>
              <a:t>zudem</a:t>
            </a:r>
            <a:r>
              <a:rPr lang="en-GB" sz="2000" dirty="0"/>
              <a:t> </a:t>
            </a:r>
            <a:r>
              <a:rPr lang="en-GB" sz="2000" dirty="0" err="1"/>
              <a:t>mit</a:t>
            </a:r>
            <a:r>
              <a:rPr lang="en-GB" sz="2000" dirty="0"/>
              <a:t> </a:t>
            </a:r>
            <a:r>
              <a:rPr lang="en-GB" sz="2000" dirty="0" err="1"/>
              <a:t>einem</a:t>
            </a:r>
            <a:r>
              <a:rPr lang="en-GB" sz="2000" dirty="0"/>
              <a:t> Assessment </a:t>
            </a:r>
            <a:r>
              <a:rPr lang="en-GB" sz="2000" dirty="0" err="1"/>
              <a:t>verbunden</a:t>
            </a:r>
            <a:r>
              <a:rPr lang="en-GB" sz="2000" dirty="0"/>
              <a:t>, in </a:t>
            </a:r>
            <a:r>
              <a:rPr lang="en-GB" sz="2000" dirty="0" err="1"/>
              <a:t>dem</a:t>
            </a:r>
            <a:r>
              <a:rPr lang="en-GB" sz="2000" dirty="0"/>
              <a:t> </a:t>
            </a:r>
            <a:r>
              <a:rPr lang="en-GB" sz="2000" dirty="0" err="1"/>
              <a:t>sowohl</a:t>
            </a:r>
            <a:r>
              <a:rPr lang="en-GB" sz="2000" dirty="0"/>
              <a:t> quantitative als auch qualitative Indikatoren geprüft werden. </a:t>
            </a:r>
            <a:r>
              <a:rPr lang="en-GB" sz="2000" dirty="0" err="1"/>
              <a:t>Nach</a:t>
            </a:r>
            <a:r>
              <a:rPr lang="en-GB" sz="2000" dirty="0"/>
              <a:t> </a:t>
            </a:r>
            <a:r>
              <a:rPr lang="en-GB" sz="2000" dirty="0" err="1"/>
              <a:t>Durchlauf</a:t>
            </a:r>
            <a:r>
              <a:rPr lang="en-GB" sz="2000" dirty="0"/>
              <a:t> des Assessments </a:t>
            </a:r>
            <a:r>
              <a:rPr lang="en-GB" sz="2000" dirty="0" err="1"/>
              <a:t>erhalten</a:t>
            </a:r>
            <a:r>
              <a:rPr lang="en-GB" sz="2000" dirty="0"/>
              <a:t> die </a:t>
            </a:r>
            <a:r>
              <a:rPr lang="en-GB" sz="2000" dirty="0" err="1"/>
              <a:t>Teilnehmer:innen</a:t>
            </a:r>
            <a:r>
              <a:rPr lang="en-GB" sz="2000" dirty="0"/>
              <a:t> </a:t>
            </a:r>
            <a:r>
              <a:rPr lang="en-GB" sz="2000" dirty="0" err="1"/>
              <a:t>ein</a:t>
            </a:r>
            <a:r>
              <a:rPr lang="en-GB" sz="2000" dirty="0"/>
              <a:t> Feedback </a:t>
            </a:r>
            <a:r>
              <a:rPr lang="en-GB" sz="2000" dirty="0" err="1"/>
              <a:t>zu</a:t>
            </a:r>
            <a:r>
              <a:rPr lang="en-GB" sz="2000" dirty="0"/>
              <a:t> </a:t>
            </a:r>
            <a:r>
              <a:rPr lang="en-GB" sz="2000" dirty="0" err="1"/>
              <a:t>ihrer</a:t>
            </a:r>
            <a:r>
              <a:rPr lang="en-GB" sz="2000" dirty="0"/>
              <a:t> </a:t>
            </a:r>
            <a:r>
              <a:rPr lang="en-GB" sz="2000" dirty="0" err="1"/>
              <a:t>Krisengefährdung</a:t>
            </a:r>
            <a:r>
              <a:rPr lang="en-GB" sz="2000" dirty="0"/>
              <a:t>.</a:t>
            </a:r>
          </a:p>
          <a:p>
            <a:pPr marL="0" indent="0">
              <a:buClr>
                <a:srgbClr val="F16924"/>
              </a:buClr>
            </a:pPr>
            <a:endParaRPr lang="en-US" sz="2000" dirty="0"/>
          </a:p>
        </p:txBody>
      </p:sp>
      <p:sp>
        <p:nvSpPr>
          <p:cNvPr id="6" name="Text Placeholder 5">
            <a:extLst>
              <a:ext uri="{FF2B5EF4-FFF2-40B4-BE49-F238E27FC236}">
                <a16:creationId xmlns:a16="http://schemas.microsoft.com/office/drawing/2014/main" id="{988B9CC7-7A10-398E-5D9D-F35E0651B540}"/>
              </a:ext>
            </a:extLst>
          </p:cNvPr>
          <p:cNvSpPr>
            <a:spLocks noGrp="1"/>
          </p:cNvSpPr>
          <p:nvPr>
            <p:ph type="body" sz="quarter" idx="16"/>
          </p:nvPr>
        </p:nvSpPr>
        <p:spPr/>
        <p:txBody>
          <a:bodyPr>
            <a:normAutofit fontScale="92500"/>
          </a:bodyPr>
          <a:lstStyle/>
          <a:p>
            <a:r>
              <a:rPr lang="en-US" dirty="0" err="1"/>
              <a:t>SECure</a:t>
            </a:r>
            <a:r>
              <a:rPr lang="en-US" dirty="0"/>
              <a:t> - </a:t>
            </a:r>
            <a:r>
              <a:rPr lang="en-US" dirty="0" err="1"/>
              <a:t>Entwicklung</a:t>
            </a:r>
            <a:r>
              <a:rPr lang="en-US" dirty="0"/>
              <a:t> </a:t>
            </a:r>
            <a:r>
              <a:rPr lang="en-GB" dirty="0" err="1"/>
              <a:t>praxisorientierter</a:t>
            </a:r>
            <a:r>
              <a:rPr lang="en-GB" dirty="0"/>
              <a:t> </a:t>
            </a:r>
            <a:r>
              <a:rPr lang="en-US" dirty="0"/>
              <a:t>Frühwarnindikatoren </a:t>
            </a:r>
          </a:p>
          <a:p>
            <a:endParaRPr lang="en-US" dirty="0"/>
          </a:p>
        </p:txBody>
      </p:sp>
      <p:sp>
        <p:nvSpPr>
          <p:cNvPr id="3" name="TextBox 2">
            <a:extLst>
              <a:ext uri="{FF2B5EF4-FFF2-40B4-BE49-F238E27FC236}">
                <a16:creationId xmlns:a16="http://schemas.microsoft.com/office/drawing/2014/main" id="{A012EB64-6783-0CF7-A299-B00C094FD4E5}"/>
              </a:ext>
            </a:extLst>
          </p:cNvPr>
          <p:cNvSpPr txBox="1"/>
          <p:nvPr/>
        </p:nvSpPr>
        <p:spPr>
          <a:xfrm>
            <a:off x="8713235" y="1609343"/>
            <a:ext cx="3299881" cy="4339650"/>
          </a:xfrm>
          <a:prstGeom prst="rect">
            <a:avLst/>
          </a:prstGeom>
          <a:noFill/>
        </p:spPr>
        <p:txBody>
          <a:bodyPr wrap="square" rtlCol="0">
            <a:spAutoFit/>
          </a:bodyPr>
          <a:lstStyle/>
          <a:p>
            <a:r>
              <a:rPr lang="en-IE" sz="2000" b="1" i="0" dirty="0">
                <a:solidFill>
                  <a:srgbClr val="B41F7A"/>
                </a:solidFill>
                <a:effectLst/>
                <a:latin typeface="Muli"/>
              </a:rPr>
              <a:t>ERFAHREN SIE MEHR ÜBER DIE WERTSCHÖPFUNGS-KETTE VON </a:t>
            </a:r>
            <a:r>
              <a:rPr lang="en-IE" sz="2000" b="1" i="1" dirty="0">
                <a:solidFill>
                  <a:srgbClr val="B41F7A"/>
                </a:solidFill>
                <a:effectLst/>
                <a:latin typeface="Muli"/>
              </a:rPr>
              <a:t>PORTER</a:t>
            </a:r>
            <a:r>
              <a:rPr lang="en-IE" sz="2000" b="1" i="0" dirty="0">
                <a:solidFill>
                  <a:srgbClr val="B41F7A"/>
                </a:solidFill>
                <a:effectLst/>
                <a:latin typeface="Muli"/>
              </a:rPr>
              <a:t>. </a:t>
            </a:r>
          </a:p>
          <a:p>
            <a:endParaRPr lang="en-IE" sz="2000" b="1" i="0" dirty="0">
              <a:solidFill>
                <a:srgbClr val="B41F7A"/>
              </a:solidFill>
              <a:effectLst/>
              <a:latin typeface="Muli"/>
            </a:endParaRPr>
          </a:p>
          <a:p>
            <a:r>
              <a:rPr lang="en-IE" sz="2000" b="1" i="0" dirty="0">
                <a:solidFill>
                  <a:srgbClr val="B41F7A"/>
                </a:solidFill>
                <a:effectLst/>
                <a:latin typeface="Muli"/>
              </a:rPr>
              <a:t>LESEN SIE:</a:t>
            </a:r>
          </a:p>
          <a:p>
            <a:r>
              <a:rPr lang="en-GB" dirty="0">
                <a:solidFill>
                  <a:srgbClr val="EDA13E"/>
                </a:solidFill>
                <a:hlinkClick r:id="rId2">
                  <a:extLst>
                    <a:ext uri="{A12FA001-AC4F-418D-AE19-62706E023703}">
                      <ahyp:hlinkClr xmlns:ahyp="http://schemas.microsoft.com/office/drawing/2018/hyperlinkcolor" val="tx"/>
                    </a:ext>
                  </a:extLst>
                </a:hlinkClick>
              </a:rPr>
              <a:t>Porters Wertschöpfungskettenmodell und warum es für die Wirtschaft wichtig ist - </a:t>
            </a:r>
            <a:r>
              <a:rPr lang="en-GB" dirty="0" err="1">
                <a:solidFill>
                  <a:srgbClr val="EDA13E"/>
                </a:solidFill>
                <a:hlinkClick r:id="rId2">
                  <a:extLst>
                    <a:ext uri="{A12FA001-AC4F-418D-AE19-62706E023703}">
                      <ahyp:hlinkClr xmlns:ahyp="http://schemas.microsoft.com/office/drawing/2018/hyperlinkcolor" val="tx"/>
                    </a:ext>
                  </a:extLst>
                </a:hlinkClick>
              </a:rPr>
              <a:t>FourWeekMBA</a:t>
            </a:r>
            <a:r>
              <a:rPr lang="en-GB" dirty="0">
                <a:solidFill>
                  <a:srgbClr val="EDA13E"/>
                </a:solidFill>
                <a:hlinkClick r:id="rId2">
                  <a:extLst>
                    <a:ext uri="{A12FA001-AC4F-418D-AE19-62706E023703}">
                      <ahyp:hlinkClr xmlns:ahyp="http://schemas.microsoft.com/office/drawing/2018/hyperlinkcolor" val="tx"/>
                    </a:ext>
                  </a:extLst>
                </a:hlinkClick>
              </a:rPr>
              <a:t> </a:t>
            </a:r>
            <a:endParaRPr lang="en-GB" dirty="0">
              <a:solidFill>
                <a:srgbClr val="EDA13E"/>
              </a:solidFill>
            </a:endParaRPr>
          </a:p>
          <a:p>
            <a:endParaRPr lang="en-GB" dirty="0">
              <a:solidFill>
                <a:srgbClr val="EDA13E"/>
              </a:solidFill>
              <a:hlinkClick r:id="rId3">
                <a:extLst>
                  <a:ext uri="{A12FA001-AC4F-418D-AE19-62706E023703}">
                    <ahyp:hlinkClr xmlns:ahyp="http://schemas.microsoft.com/office/drawing/2018/hyperlinkcolor" val="tx"/>
                  </a:ext>
                </a:extLst>
              </a:hlinkClick>
            </a:endParaRPr>
          </a:p>
          <a:p>
            <a:r>
              <a:rPr lang="en-GB" dirty="0">
                <a:solidFill>
                  <a:srgbClr val="EDA13E"/>
                </a:solidFill>
                <a:hlinkClick r:id="rId3">
                  <a:extLst>
                    <a:ext uri="{A12FA001-AC4F-418D-AE19-62706E023703}">
                      <ahyp:hlinkClr xmlns:ahyp="http://schemas.microsoft.com/office/drawing/2018/hyperlinkcolor" val="tx"/>
                    </a:ext>
                  </a:extLst>
                </a:hlinkClick>
              </a:rPr>
              <a:t>Porters Wertschöpfungskette - Erklärt - The Business Professor, LLC</a:t>
            </a:r>
            <a:endParaRPr lang="en-IE" b="1" i="0" dirty="0">
              <a:solidFill>
                <a:srgbClr val="EDA13E"/>
              </a:solidFill>
              <a:effectLst/>
              <a:latin typeface="Muli"/>
            </a:endParaRPr>
          </a:p>
          <a:p>
            <a:endParaRPr lang="en-IE" sz="1600" b="1" i="0" dirty="0">
              <a:solidFill>
                <a:srgbClr val="2F2F2F"/>
              </a:solidFill>
              <a:effectLst/>
              <a:latin typeface="Muli"/>
            </a:endParaRPr>
          </a:p>
          <a:p>
            <a:endParaRPr lang="en-IE" sz="1600" dirty="0"/>
          </a:p>
        </p:txBody>
      </p:sp>
      <p:cxnSp>
        <p:nvCxnSpPr>
          <p:cNvPr id="5" name="Straight Connector 4">
            <a:extLst>
              <a:ext uri="{FF2B5EF4-FFF2-40B4-BE49-F238E27FC236}">
                <a16:creationId xmlns:a16="http://schemas.microsoft.com/office/drawing/2014/main" id="{9715FEB3-60C7-B939-96A5-E88247220396}"/>
              </a:ext>
            </a:extLst>
          </p:cNvPr>
          <p:cNvCxnSpPr/>
          <p:nvPr/>
        </p:nvCxnSpPr>
        <p:spPr>
          <a:xfrm>
            <a:off x="8442251" y="2243470"/>
            <a:ext cx="0" cy="357253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382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B782A2-B607-AADB-176B-6603DD59DA10}"/>
              </a:ext>
            </a:extLst>
          </p:cNvPr>
          <p:cNvSpPr/>
          <p:nvPr/>
        </p:nvSpPr>
        <p:spPr>
          <a:xfrm>
            <a:off x="-1" y="0"/>
            <a:ext cx="7501468"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platzhalter 1">
            <a:extLst>
              <a:ext uri="{FF2B5EF4-FFF2-40B4-BE49-F238E27FC236}">
                <a16:creationId xmlns:a16="http://schemas.microsoft.com/office/drawing/2014/main" id="{38B4E260-12F3-4A00-968A-9E9720209DA1}"/>
              </a:ext>
            </a:extLst>
          </p:cNvPr>
          <p:cNvSpPr>
            <a:spLocks noGrp="1"/>
          </p:cNvSpPr>
          <p:nvPr>
            <p:ph type="body" sz="quarter" idx="16"/>
          </p:nvPr>
        </p:nvSpPr>
        <p:spPr>
          <a:xfrm>
            <a:off x="526269" y="508001"/>
            <a:ext cx="5789864" cy="1702574"/>
          </a:xfrm>
        </p:spPr>
        <p:txBody>
          <a:bodyPr>
            <a:normAutofit/>
          </a:bodyPr>
          <a:lstStyle/>
          <a:p>
            <a:r>
              <a:rPr lang="en-GB" dirty="0">
                <a:solidFill>
                  <a:schemeClr val="bg1"/>
                </a:solidFill>
              </a:rPr>
              <a:t>Was ist ein </a:t>
            </a:r>
            <a:r>
              <a:rPr lang="en-GB" dirty="0" err="1">
                <a:solidFill>
                  <a:schemeClr val="bg1"/>
                </a:solidFill>
              </a:rPr>
              <a:t>Frühwarnsystem</a:t>
            </a:r>
            <a:r>
              <a:rPr lang="en-GB" dirty="0">
                <a:solidFill>
                  <a:schemeClr val="bg1"/>
                </a:solidFill>
              </a:rPr>
              <a:t> (FWS)?</a:t>
            </a:r>
          </a:p>
          <a:p>
            <a:endParaRPr lang="en-GB" dirty="0">
              <a:solidFill>
                <a:schemeClr val="bg1"/>
              </a:solidFill>
            </a:endParaRPr>
          </a:p>
        </p:txBody>
      </p:sp>
      <p:sp>
        <p:nvSpPr>
          <p:cNvPr id="8" name="Rectangle 7">
            <a:extLst>
              <a:ext uri="{FF2B5EF4-FFF2-40B4-BE49-F238E27FC236}">
                <a16:creationId xmlns:a16="http://schemas.microsoft.com/office/drawing/2014/main" id="{14F9744D-3107-97CB-5B61-61E5B24B2E44}"/>
              </a:ext>
            </a:extLst>
          </p:cNvPr>
          <p:cNvSpPr/>
          <p:nvPr/>
        </p:nvSpPr>
        <p:spPr>
          <a:xfrm>
            <a:off x="526269" y="1819863"/>
            <a:ext cx="1440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2C22C704-A222-D7B1-7F09-2E4B8923E681}"/>
              </a:ext>
            </a:extLst>
          </p:cNvPr>
          <p:cNvGrpSpPr/>
          <p:nvPr/>
        </p:nvGrpSpPr>
        <p:grpSpPr>
          <a:xfrm>
            <a:off x="3991162" y="2063924"/>
            <a:ext cx="8200838" cy="4647426"/>
            <a:chOff x="3018187" y="1475147"/>
            <a:chExt cx="9498571" cy="5382853"/>
          </a:xfrm>
        </p:grpSpPr>
        <p:pic>
          <p:nvPicPr>
            <p:cNvPr id="4" name="Picture 3">
              <a:extLst>
                <a:ext uri="{FF2B5EF4-FFF2-40B4-BE49-F238E27FC236}">
                  <a16:creationId xmlns:a16="http://schemas.microsoft.com/office/drawing/2014/main" id="{6F84F6C0-02C9-7262-9D0B-0BD63C044F72}"/>
                </a:ext>
              </a:extLst>
            </p:cNvPr>
            <p:cNvPicPr>
              <a:picLocks noChangeAspect="1"/>
            </p:cNvPicPr>
            <p:nvPr/>
          </p:nvPicPr>
          <p:blipFill rotWithShape="1">
            <a:blip r:embed="rId3"/>
            <a:srcRect l="-18315" t="15879" r="18373" b="11083"/>
            <a:stretch/>
          </p:blipFill>
          <p:spPr>
            <a:xfrm>
              <a:off x="3018187" y="1475147"/>
              <a:ext cx="9463935" cy="5382853"/>
            </a:xfrm>
            <a:prstGeom prst="rect">
              <a:avLst/>
            </a:prstGeom>
          </p:spPr>
        </p:pic>
        <p:sp>
          <p:nvSpPr>
            <p:cNvPr id="5" name="Rectangle 4">
              <a:extLst>
                <a:ext uri="{FF2B5EF4-FFF2-40B4-BE49-F238E27FC236}">
                  <a16:creationId xmlns:a16="http://schemas.microsoft.com/office/drawing/2014/main" id="{1A1FC789-EE53-F03D-6C5A-57EFBA6E48F4}"/>
                </a:ext>
              </a:extLst>
            </p:cNvPr>
            <p:cNvSpPr/>
            <p:nvPr/>
          </p:nvSpPr>
          <p:spPr>
            <a:xfrm>
              <a:off x="6326485" y="1694707"/>
              <a:ext cx="6190273" cy="3884457"/>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platzhalter 1">
            <a:extLst>
              <a:ext uri="{FF2B5EF4-FFF2-40B4-BE49-F238E27FC236}">
                <a16:creationId xmlns:a16="http://schemas.microsoft.com/office/drawing/2014/main" id="{E393D4C2-04D7-A761-0690-B3CF3C85F227}"/>
              </a:ext>
            </a:extLst>
          </p:cNvPr>
          <p:cNvSpPr txBox="1">
            <a:spLocks/>
          </p:cNvSpPr>
          <p:nvPr/>
        </p:nvSpPr>
        <p:spPr>
          <a:xfrm>
            <a:off x="526269" y="1951895"/>
            <a:ext cx="5569731" cy="494594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60"/>
              </a:lnSpc>
              <a:spcBef>
                <a:spcPts val="0"/>
              </a:spcBef>
            </a:pPr>
            <a:r>
              <a:rPr lang="en-GB" sz="2200" dirty="0">
                <a:solidFill>
                  <a:schemeClr val="bg1"/>
                </a:solidFill>
              </a:rPr>
              <a:t>Während ein FWS auf den Finanzmärkten (und natürlich auch in anderen Bereichen unseres Lebens, z. B. im Umweltbereich, im Gesundheitswesen und in großem Umfang bei Finanzkrediten) eingesetzt wird, ist es bei KMU als eingebettetes Instrument weniger weit verbreitet.   </a:t>
            </a:r>
          </a:p>
          <a:p>
            <a:pPr>
              <a:lnSpc>
                <a:spcPts val="2260"/>
              </a:lnSpc>
              <a:spcBef>
                <a:spcPts val="0"/>
              </a:spcBef>
            </a:pPr>
            <a:endParaRPr lang="en-GB" sz="2200" dirty="0">
              <a:solidFill>
                <a:schemeClr val="bg1"/>
              </a:solidFill>
            </a:endParaRPr>
          </a:p>
          <a:p>
            <a:pPr>
              <a:lnSpc>
                <a:spcPts val="2260"/>
              </a:lnSpc>
              <a:spcBef>
                <a:spcPts val="0"/>
              </a:spcBef>
            </a:pPr>
            <a:r>
              <a:rPr lang="en-GB" sz="2200" dirty="0">
                <a:solidFill>
                  <a:schemeClr val="bg1"/>
                </a:solidFill>
              </a:rPr>
              <a:t>Und das </a:t>
            </a:r>
            <a:r>
              <a:rPr lang="en-GB" sz="2200" dirty="0" err="1">
                <a:solidFill>
                  <a:schemeClr val="bg1"/>
                </a:solidFill>
              </a:rPr>
              <a:t>trotz</a:t>
            </a:r>
            <a:r>
              <a:rPr lang="en-GB" sz="2200" dirty="0">
                <a:solidFill>
                  <a:schemeClr val="bg1"/>
                </a:solidFill>
              </a:rPr>
              <a:t> seines </a:t>
            </a:r>
            <a:r>
              <a:rPr lang="en-GB" sz="2200" dirty="0" err="1">
                <a:solidFill>
                  <a:schemeClr val="bg1"/>
                </a:solidFill>
              </a:rPr>
              <a:t>Wertes</a:t>
            </a:r>
            <a:r>
              <a:rPr lang="en-GB" sz="2200" dirty="0">
                <a:solidFill>
                  <a:schemeClr val="bg1"/>
                </a:solidFill>
              </a:rPr>
              <a:t>! Deshalb hat das SECure-Team KMU-spezifische Instrumente entwickelt. </a:t>
            </a:r>
            <a:r>
              <a:rPr lang="en-GB" sz="2200" dirty="0" err="1">
                <a:solidFill>
                  <a:schemeClr val="bg1"/>
                </a:solidFill>
              </a:rPr>
              <a:t>Einzigartig</a:t>
            </a:r>
            <a:r>
              <a:rPr lang="en-GB" sz="2200" dirty="0">
                <a:solidFill>
                  <a:schemeClr val="bg1"/>
                </a:solidFill>
              </a:rPr>
              <a:t> </a:t>
            </a:r>
            <a:r>
              <a:rPr lang="en-GB" sz="2200" dirty="0" err="1">
                <a:solidFill>
                  <a:schemeClr val="bg1"/>
                </a:solidFill>
              </a:rPr>
              <a:t>ist</a:t>
            </a:r>
            <a:r>
              <a:rPr lang="en-GB" sz="2200" dirty="0">
                <a:solidFill>
                  <a:schemeClr val="bg1"/>
                </a:solidFill>
              </a:rPr>
              <a:t> das </a:t>
            </a:r>
            <a:r>
              <a:rPr lang="en-GB" sz="2200" dirty="0" err="1">
                <a:solidFill>
                  <a:schemeClr val="bg1"/>
                </a:solidFill>
              </a:rPr>
              <a:t>umfassende</a:t>
            </a:r>
            <a:r>
              <a:rPr lang="en-GB" sz="2200" dirty="0">
                <a:solidFill>
                  <a:schemeClr val="bg1"/>
                </a:solidFill>
              </a:rPr>
              <a:t> Feedback in Form </a:t>
            </a:r>
            <a:r>
              <a:rPr lang="en-GB" sz="2200" dirty="0" err="1">
                <a:solidFill>
                  <a:schemeClr val="bg1"/>
                </a:solidFill>
              </a:rPr>
              <a:t>eines</a:t>
            </a:r>
            <a:r>
              <a:rPr lang="en-GB" sz="2200" dirty="0">
                <a:solidFill>
                  <a:schemeClr val="bg1"/>
                </a:solidFill>
              </a:rPr>
              <a:t> </a:t>
            </a:r>
            <a:r>
              <a:rPr lang="en-GB" sz="2200" dirty="0" err="1">
                <a:solidFill>
                  <a:schemeClr val="bg1"/>
                </a:solidFill>
              </a:rPr>
              <a:t>individuellen</a:t>
            </a:r>
            <a:r>
              <a:rPr lang="en-GB" sz="2200" dirty="0">
                <a:solidFill>
                  <a:schemeClr val="bg1"/>
                </a:solidFill>
              </a:rPr>
              <a:t> Reports.</a:t>
            </a:r>
          </a:p>
          <a:p>
            <a:pPr>
              <a:lnSpc>
                <a:spcPts val="2260"/>
              </a:lnSpc>
              <a:spcBef>
                <a:spcPts val="0"/>
              </a:spcBef>
            </a:pPr>
            <a:endParaRPr lang="en-GB" sz="2200" dirty="0">
              <a:solidFill>
                <a:schemeClr val="bg1"/>
              </a:solidFill>
            </a:endParaRPr>
          </a:p>
          <a:p>
            <a:pPr>
              <a:lnSpc>
                <a:spcPts val="2260"/>
              </a:lnSpc>
              <a:spcBef>
                <a:spcPts val="0"/>
              </a:spcBef>
            </a:pPr>
            <a:r>
              <a:rPr lang="en-GB" sz="2200" b="1" dirty="0" err="1">
                <a:solidFill>
                  <a:schemeClr val="bg1"/>
                </a:solidFill>
              </a:rPr>
              <a:t>Testen</a:t>
            </a:r>
            <a:r>
              <a:rPr lang="en-GB" sz="2200" b="1" dirty="0">
                <a:solidFill>
                  <a:schemeClr val="bg1"/>
                </a:solidFill>
              </a:rPr>
              <a:t> Sie </a:t>
            </a:r>
            <a:r>
              <a:rPr lang="en-GB" sz="2200" b="1" dirty="0" err="1">
                <a:solidFill>
                  <a:schemeClr val="bg1"/>
                </a:solidFill>
              </a:rPr>
              <a:t>unser</a:t>
            </a:r>
            <a:r>
              <a:rPr lang="en-GB" sz="2200" b="1" dirty="0">
                <a:solidFill>
                  <a:schemeClr val="bg1"/>
                </a:solidFill>
              </a:rPr>
              <a:t> </a:t>
            </a:r>
            <a:r>
              <a:rPr lang="en-GB" sz="2200" b="1" dirty="0" err="1">
                <a:solidFill>
                  <a:schemeClr val="bg1"/>
                </a:solidFill>
              </a:rPr>
              <a:t>interaktives</a:t>
            </a:r>
            <a:r>
              <a:rPr lang="en-GB" sz="2200" b="1" dirty="0">
                <a:solidFill>
                  <a:schemeClr val="bg1"/>
                </a:solidFill>
              </a:rPr>
              <a:t> </a:t>
            </a:r>
            <a:r>
              <a:rPr lang="en-GB" sz="2200" b="1" dirty="0" err="1">
                <a:solidFill>
                  <a:schemeClr val="bg1"/>
                </a:solidFill>
              </a:rPr>
              <a:t>SECure-Krisenanalyse</a:t>
            </a:r>
            <a:r>
              <a:rPr lang="en-GB" sz="2200" b="1" dirty="0">
                <a:solidFill>
                  <a:schemeClr val="bg1"/>
                </a:solidFill>
              </a:rPr>
              <a:t> Assessment, um die </a:t>
            </a:r>
            <a:r>
              <a:rPr lang="en-GB" sz="2200" b="1" dirty="0" err="1">
                <a:solidFill>
                  <a:schemeClr val="bg1"/>
                </a:solidFill>
              </a:rPr>
              <a:t>Risikofaktoren</a:t>
            </a:r>
            <a:r>
              <a:rPr lang="en-GB" sz="2200" b="1" dirty="0">
                <a:solidFill>
                  <a:schemeClr val="bg1"/>
                </a:solidFill>
              </a:rPr>
              <a:t> und </a:t>
            </a:r>
            <a:r>
              <a:rPr lang="en-GB" sz="2200" b="1" dirty="0" err="1">
                <a:solidFill>
                  <a:schemeClr val="bg1"/>
                </a:solidFill>
              </a:rPr>
              <a:t>Frühsignale</a:t>
            </a:r>
            <a:r>
              <a:rPr lang="en-GB" sz="2200" b="1" dirty="0">
                <a:solidFill>
                  <a:schemeClr val="bg1"/>
                </a:solidFill>
              </a:rPr>
              <a:t> für </a:t>
            </a:r>
            <a:r>
              <a:rPr lang="en-GB" sz="2200" b="1" dirty="0" err="1">
                <a:solidFill>
                  <a:schemeClr val="bg1"/>
                </a:solidFill>
              </a:rPr>
              <a:t>Ihr</a:t>
            </a:r>
            <a:r>
              <a:rPr lang="en-GB" sz="2200" b="1" dirty="0">
                <a:solidFill>
                  <a:schemeClr val="bg1"/>
                </a:solidFill>
              </a:rPr>
              <a:t> </a:t>
            </a:r>
            <a:r>
              <a:rPr lang="en-GB" sz="2200" b="1" dirty="0" err="1">
                <a:solidFill>
                  <a:schemeClr val="bg1"/>
                </a:solidFill>
              </a:rPr>
              <a:t>Unternehmen</a:t>
            </a:r>
            <a:r>
              <a:rPr lang="en-GB" sz="2200" b="1" dirty="0">
                <a:solidFill>
                  <a:schemeClr val="bg1"/>
                </a:solidFill>
              </a:rPr>
              <a:t> </a:t>
            </a:r>
            <a:r>
              <a:rPr lang="en-GB" sz="2200" b="1" dirty="0" err="1">
                <a:solidFill>
                  <a:schemeClr val="bg1"/>
                </a:solidFill>
              </a:rPr>
              <a:t>zu</a:t>
            </a:r>
            <a:r>
              <a:rPr lang="en-GB" sz="2200" b="1" dirty="0">
                <a:solidFill>
                  <a:schemeClr val="bg1"/>
                </a:solidFill>
              </a:rPr>
              <a:t> </a:t>
            </a:r>
            <a:r>
              <a:rPr lang="en-GB" sz="2200" b="1" dirty="0" err="1">
                <a:solidFill>
                  <a:schemeClr val="bg1"/>
                </a:solidFill>
              </a:rPr>
              <a:t>ermitteln</a:t>
            </a:r>
            <a:r>
              <a:rPr lang="en-GB" sz="2200" b="1" dirty="0">
                <a:solidFill>
                  <a:schemeClr val="bg1"/>
                </a:solidFill>
              </a:rPr>
              <a:t>! </a:t>
            </a:r>
          </a:p>
          <a:p>
            <a:endParaRPr lang="en-GB" sz="2200" dirty="0">
              <a:solidFill>
                <a:schemeClr val="bg1"/>
              </a:solidFill>
            </a:endParaRPr>
          </a:p>
        </p:txBody>
      </p:sp>
      <p:sp>
        <p:nvSpPr>
          <p:cNvPr id="13" name="Oval 12">
            <a:extLst>
              <a:ext uri="{FF2B5EF4-FFF2-40B4-BE49-F238E27FC236}">
                <a16:creationId xmlns:a16="http://schemas.microsoft.com/office/drawing/2014/main" id="{0DBCCE9A-3B7D-1325-E4F3-047B0C7D1E61}"/>
              </a:ext>
            </a:extLst>
          </p:cNvPr>
          <p:cNvSpPr/>
          <p:nvPr/>
        </p:nvSpPr>
        <p:spPr>
          <a:xfrm rot="21231927">
            <a:off x="9858075" y="1236382"/>
            <a:ext cx="1720645" cy="1720645"/>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ZUM </a:t>
            </a:r>
            <a:r>
              <a:rPr lang="en-US" sz="2000" b="1" dirty="0">
                <a:solidFill>
                  <a:schemeClr val="bg1"/>
                </a:solidFill>
                <a:hlinkClick r:id="rId5">
                  <a:extLst>
                    <a:ext uri="{A12FA001-AC4F-418D-AE19-62706E023703}">
                      <ahyp:hlinkClr xmlns:ahyp="http://schemas.microsoft.com/office/drawing/2018/hyperlinkcolor" val="tx"/>
                    </a:ext>
                  </a:extLst>
                </a:hlinkClick>
              </a:rPr>
              <a:t>ANSEHEN</a:t>
            </a:r>
            <a:r>
              <a:rPr lang="en-US" sz="2000" b="1" dirty="0">
                <a:solidFill>
                  <a:schemeClr val="bg1"/>
                </a:solidFill>
              </a:rPr>
              <a:t> KLICKEN</a:t>
            </a:r>
          </a:p>
        </p:txBody>
      </p:sp>
    </p:spTree>
    <p:extLst>
      <p:ext uri="{BB962C8B-B14F-4D97-AF65-F5344CB8AC3E}">
        <p14:creationId xmlns:p14="http://schemas.microsoft.com/office/powerpoint/2010/main" val="31877089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YxclhYOSNm9yXxD6IJY5A"/>
</p:tagLst>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3552</Words>
  <Application>Microsoft Office PowerPoint</Application>
  <PresentationFormat>Breitbild</PresentationFormat>
  <Paragraphs>455</Paragraphs>
  <Slides>39</Slides>
  <Notes>15</Notes>
  <HiddenSlides>0</HiddenSlides>
  <MMClips>0</MMClips>
  <ScaleCrop>false</ScaleCrop>
  <HeadingPairs>
    <vt:vector size="8" baseType="variant">
      <vt:variant>
        <vt:lpstr>Verwendete Schriftarten</vt:lpstr>
      </vt:variant>
      <vt:variant>
        <vt:i4>15</vt:i4>
      </vt:variant>
      <vt:variant>
        <vt:lpstr>Design</vt:lpstr>
      </vt:variant>
      <vt:variant>
        <vt:i4>1</vt:i4>
      </vt:variant>
      <vt:variant>
        <vt:lpstr>Eingebettete OLE-Server</vt:lpstr>
      </vt:variant>
      <vt:variant>
        <vt:i4>1</vt:i4>
      </vt:variant>
      <vt:variant>
        <vt:lpstr>Folientitel</vt:lpstr>
      </vt:variant>
      <vt:variant>
        <vt:i4>39</vt:i4>
      </vt:variant>
    </vt:vector>
  </HeadingPairs>
  <TitlesOfParts>
    <vt:vector size="56" baseType="lpstr">
      <vt:lpstr>Arial</vt:lpstr>
      <vt:lpstr>Calibri</vt:lpstr>
      <vt:lpstr>Calibri Light</vt:lpstr>
      <vt:lpstr>Lato Light</vt:lpstr>
      <vt:lpstr>Lato Regular</vt:lpstr>
      <vt:lpstr>MinionPro-Regular</vt:lpstr>
      <vt:lpstr>Montserrat</vt:lpstr>
      <vt:lpstr>Montserrat Light</vt:lpstr>
      <vt:lpstr>Montserrat Medium</vt:lpstr>
      <vt:lpstr>Muli</vt:lpstr>
      <vt:lpstr>Quattrocento Sans</vt:lpstr>
      <vt:lpstr>Segoe UI</vt:lpstr>
      <vt:lpstr>Symbol</vt:lpstr>
      <vt:lpstr>Times New Roman</vt:lpstr>
      <vt:lpstr>Wingdings</vt:lpstr>
      <vt:lpstr>Office Theme</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docId:83297ED0ECB4D5E4DF2915FD9977FCC4</cp:keywords>
  <cp:lastModifiedBy>Elaine</cp:lastModifiedBy>
  <cp:revision>384</cp:revision>
  <dcterms:created xsi:type="dcterms:W3CDTF">2020-10-14T13:32:04Z</dcterms:created>
  <dcterms:modified xsi:type="dcterms:W3CDTF">2022-12-08T14:36:57Z</dcterms:modified>
</cp:coreProperties>
</file>